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256" r:id="rId5"/>
    <p:sldId id="314" r:id="rId6"/>
    <p:sldId id="320" r:id="rId7"/>
    <p:sldId id="322" r:id="rId8"/>
    <p:sldId id="323" r:id="rId9"/>
    <p:sldId id="324" r:id="rId10"/>
    <p:sldId id="325" r:id="rId11"/>
    <p:sldId id="330" r:id="rId12"/>
    <p:sldId id="326" r:id="rId13"/>
    <p:sldId id="327" r:id="rId14"/>
    <p:sldId id="328" r:id="rId15"/>
    <p:sldId id="329" r:id="rId16"/>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A510CB-3C3C-44DD-A45F-8D87EAA825E3}" v="25" dt="2020-08-13T08:29:48.71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91513" autoAdjust="0"/>
  </p:normalViewPr>
  <p:slideViewPr>
    <p:cSldViewPr>
      <p:cViewPr varScale="1">
        <p:scale>
          <a:sx n="82" d="100"/>
          <a:sy n="82" d="100"/>
        </p:scale>
        <p:origin x="96" y="348"/>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11/12/2020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11/12/2020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3589157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3860576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1317681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4176526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55273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3603379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3285154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771875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450031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500488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p>
        </p:txBody>
      </p:sp>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10452616" cy="1748663"/>
          </a:xfrm>
        </p:spPr>
        <p:txBody>
          <a:bodyPr/>
          <a:lstStyle/>
          <a:p>
            <a:r>
              <a:rPr lang="fr-FR" dirty="0"/>
              <a:t>Gestion et protection de l’environnement dans les opérations</a:t>
            </a:r>
            <a:br>
              <a:rPr lang="fr-FR" dirty="0"/>
            </a:br>
            <a:r>
              <a:rPr lang="fr-FR" sz="2000" dirty="0"/>
              <a:t>REGLE HSE GROUPE (CR-GR-HSE-411)</a:t>
            </a: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SYNTHÈSE</a:t>
            </a:r>
          </a:p>
          <a:p>
            <a:pPr algn="just"/>
            <a:endParaRPr lang="en-GB" b="1" i="1" dirty="0">
              <a:solidFill>
                <a:schemeClr val="bg1"/>
              </a:solidFill>
              <a:latin typeface="+mn-lt"/>
            </a:endParaRPr>
          </a:p>
          <a:p>
            <a:pPr algn="just"/>
            <a:r>
              <a:rPr lang="fr-FR" sz="1600" dirty="0">
                <a:solidFill>
                  <a:schemeClr val="bg1"/>
                </a:solidFill>
                <a:latin typeface="+mn-lt"/>
              </a:rPr>
              <a:t>La présente règle définit les exigences HSE minimales à respecter pour la gestion et la protection de l’environnement dans le cadre des opérations.</a:t>
            </a:r>
            <a:endParaRPr lang="en-US" dirty="0">
              <a:solidFill>
                <a:schemeClr val="bg1"/>
              </a:solidFill>
            </a:endParaRPr>
          </a:p>
          <a:p>
            <a:endParaRPr lang="en-US" dirty="0">
              <a:solidFill>
                <a:schemeClr val="bg1"/>
              </a:solidFill>
            </a:endParaRP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871609" y="1960707"/>
            <a:ext cx="2090637"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Pas de changement</a:t>
            </a:r>
          </a:p>
        </p:txBody>
      </p:sp>
      <p:pic>
        <p:nvPicPr>
          <p:cNvPr id="3" name="Image 2"/>
          <p:cNvPicPr>
            <a:picLocks noChangeAspect="1"/>
          </p:cNvPicPr>
          <p:nvPr/>
        </p:nvPicPr>
        <p:blipFill>
          <a:blip r:embed="rId3"/>
          <a:stretch>
            <a:fillRect/>
          </a:stretch>
        </p:blipFill>
        <p:spPr>
          <a:xfrm>
            <a:off x="876170" y="476672"/>
            <a:ext cx="7643422" cy="1565916"/>
          </a:xfrm>
          <a:prstGeom prst="rect">
            <a:avLst/>
          </a:prstGeom>
        </p:spPr>
      </p:pic>
      <p:pic>
        <p:nvPicPr>
          <p:cNvPr id="5" name="Image 4"/>
          <p:cNvPicPr>
            <a:picLocks noChangeAspect="1"/>
          </p:cNvPicPr>
          <p:nvPr/>
        </p:nvPicPr>
        <p:blipFill>
          <a:blip r:embed="rId4"/>
          <a:stretch>
            <a:fillRect/>
          </a:stretch>
        </p:blipFill>
        <p:spPr>
          <a:xfrm>
            <a:off x="871609" y="2420888"/>
            <a:ext cx="6979422" cy="3626905"/>
          </a:xfrm>
          <a:prstGeom prst="rect">
            <a:avLst/>
          </a:prstGeom>
        </p:spPr>
      </p:pic>
      <p:sp>
        <p:nvSpPr>
          <p:cNvPr id="7" name="Rectangle 6">
            <a:extLst>
              <a:ext uri="{FF2B5EF4-FFF2-40B4-BE49-F238E27FC236}">
                <a16:creationId xmlns:a16="http://schemas.microsoft.com/office/drawing/2014/main" id="{CEA46C25-C84C-41D7-8D85-5706EE014231}"/>
              </a:ext>
            </a:extLst>
          </p:cNvPr>
          <p:cNvSpPr/>
          <p:nvPr/>
        </p:nvSpPr>
        <p:spPr>
          <a:xfrm>
            <a:off x="871608" y="6046308"/>
            <a:ext cx="7888687" cy="677108"/>
          </a:xfrm>
          <a:prstGeom prst="rect">
            <a:avLst/>
          </a:prstGeom>
        </p:spPr>
        <p:txBody>
          <a:bodyPr wrap="square">
            <a:spAutoFit/>
          </a:bodyPr>
          <a:lstStyle/>
          <a:p>
            <a:pPr marL="285750" indent="-285750" algn="l">
              <a:spcBef>
                <a:spcPts val="600"/>
              </a:spcBef>
              <a:spcAft>
                <a:spcPts val="600"/>
              </a:spcAft>
              <a:buFont typeface="Wingdings" panose="05000000000000000000" pitchFamily="2" charset="2"/>
              <a:buChar char="à"/>
            </a:pPr>
            <a:r>
              <a:rPr lang="fr-FR" sz="1400" b="1" dirty="0">
                <a:solidFill>
                  <a:srgbClr val="00B050"/>
                </a:solidFill>
              </a:rPr>
              <a:t>Pas de changement. </a:t>
            </a:r>
            <a:r>
              <a:rPr lang="fr-FR" sz="1400" b="1" dirty="0">
                <a:solidFill>
                  <a:srgbClr val="00B050"/>
                </a:solidFill>
                <a:sym typeface="Wingdings" panose="05000000000000000000" pitchFamily="2" charset="2"/>
              </a:rPr>
              <a:t>Eaux de procédé uniquement sur Oudalle et </a:t>
            </a:r>
            <a:r>
              <a:rPr lang="fr-FR" sz="1400" b="1" dirty="0" err="1">
                <a:solidFill>
                  <a:srgbClr val="00B050"/>
                </a:solidFill>
                <a:sym typeface="Wingdings" panose="05000000000000000000" pitchFamily="2" charset="2"/>
              </a:rPr>
              <a:t>Brunsbuttel</a:t>
            </a:r>
            <a:endParaRPr lang="fr-FR" sz="1400" b="1" dirty="0">
              <a:solidFill>
                <a:srgbClr val="00B050"/>
              </a:solidFill>
            </a:endParaRPr>
          </a:p>
          <a:p>
            <a:pPr marL="285750" indent="-285750" algn="l">
              <a:spcBef>
                <a:spcPts val="600"/>
              </a:spcBef>
              <a:spcAft>
                <a:spcPts val="600"/>
              </a:spcAft>
              <a:buFont typeface="Wingdings" panose="05000000000000000000" pitchFamily="2" charset="2"/>
              <a:buChar char="à"/>
            </a:pPr>
            <a:endParaRPr lang="fr-FR" sz="1400" b="1" dirty="0">
              <a:solidFill>
                <a:srgbClr val="00B050"/>
              </a:solidFill>
            </a:endParaRPr>
          </a:p>
        </p:txBody>
      </p:sp>
    </p:spTree>
    <p:extLst>
      <p:ext uri="{BB962C8B-B14F-4D97-AF65-F5344CB8AC3E}">
        <p14:creationId xmlns:p14="http://schemas.microsoft.com/office/powerpoint/2010/main" val="2674411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1343472" y="2571447"/>
            <a:ext cx="3611886"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rgbClr val="00B050"/>
                </a:solidFill>
              </a:rPr>
              <a:t>Pas de changement</a:t>
            </a:r>
          </a:p>
          <a:p>
            <a:pPr marL="285750" indent="-285750" algn="l">
              <a:spcBef>
                <a:spcPts val="600"/>
              </a:spcBef>
              <a:spcAft>
                <a:spcPts val="600"/>
              </a:spcAft>
              <a:buFont typeface="Wingdings" panose="05000000000000000000" pitchFamily="2" charset="2"/>
              <a:buChar char="à"/>
            </a:pPr>
            <a:r>
              <a:rPr lang="fr-FR" sz="1400" b="1" dirty="0">
                <a:solidFill>
                  <a:srgbClr val="00B050"/>
                </a:solidFill>
              </a:rPr>
              <a:t>Tous les sites du MS sont concernés</a:t>
            </a:r>
          </a:p>
        </p:txBody>
      </p:sp>
      <p:sp>
        <p:nvSpPr>
          <p:cNvPr id="7" name="Rectangle 6">
            <a:extLst>
              <a:ext uri="{FF2B5EF4-FFF2-40B4-BE49-F238E27FC236}">
                <a16:creationId xmlns:a16="http://schemas.microsoft.com/office/drawing/2014/main" id="{CEA46C25-C84C-41D7-8D85-5706EE014231}"/>
              </a:ext>
            </a:extLst>
          </p:cNvPr>
          <p:cNvSpPr/>
          <p:nvPr/>
        </p:nvSpPr>
        <p:spPr>
          <a:xfrm>
            <a:off x="1343472" y="4868391"/>
            <a:ext cx="10945625"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rgbClr val="00B050"/>
                </a:solidFill>
              </a:rPr>
              <a:t>Pas de changement</a:t>
            </a:r>
          </a:p>
          <a:p>
            <a:pPr marL="285750" indent="-285750" algn="l">
              <a:spcBef>
                <a:spcPts val="600"/>
              </a:spcBef>
              <a:spcAft>
                <a:spcPts val="600"/>
              </a:spcAft>
              <a:buFont typeface="Wingdings" panose="05000000000000000000" pitchFamily="2" charset="2"/>
              <a:buChar char="à"/>
            </a:pPr>
            <a:r>
              <a:rPr lang="fr-FR" sz="1400" b="1" dirty="0">
                <a:solidFill>
                  <a:srgbClr val="00B050"/>
                </a:solidFill>
              </a:rPr>
              <a:t>Risque faible. Causes possibles : odeur pour les sites de bitumes, bruit ou odeur pour les sites d’embouteillage de gaz.</a:t>
            </a:r>
          </a:p>
        </p:txBody>
      </p:sp>
      <p:pic>
        <p:nvPicPr>
          <p:cNvPr id="4" name="Image 3"/>
          <p:cNvPicPr>
            <a:picLocks noChangeAspect="1"/>
          </p:cNvPicPr>
          <p:nvPr/>
        </p:nvPicPr>
        <p:blipFill>
          <a:blip r:embed="rId3"/>
          <a:stretch>
            <a:fillRect/>
          </a:stretch>
        </p:blipFill>
        <p:spPr>
          <a:xfrm>
            <a:off x="1343472" y="1299691"/>
            <a:ext cx="6600056" cy="1188859"/>
          </a:xfrm>
          <a:prstGeom prst="rect">
            <a:avLst/>
          </a:prstGeom>
        </p:spPr>
      </p:pic>
      <p:pic>
        <p:nvPicPr>
          <p:cNvPr id="6" name="Image 5"/>
          <p:cNvPicPr>
            <a:picLocks noChangeAspect="1"/>
          </p:cNvPicPr>
          <p:nvPr/>
        </p:nvPicPr>
        <p:blipFill>
          <a:blip r:embed="rId4"/>
          <a:stretch>
            <a:fillRect/>
          </a:stretch>
        </p:blipFill>
        <p:spPr>
          <a:xfrm>
            <a:off x="1343472" y="3429000"/>
            <a:ext cx="6816080" cy="1411729"/>
          </a:xfrm>
          <a:prstGeom prst="rect">
            <a:avLst/>
          </a:prstGeom>
        </p:spPr>
      </p:pic>
    </p:spTree>
    <p:extLst>
      <p:ext uri="{BB962C8B-B14F-4D97-AF65-F5344CB8AC3E}">
        <p14:creationId xmlns:p14="http://schemas.microsoft.com/office/powerpoint/2010/main" val="3944692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3" name="Image 2"/>
          <p:cNvPicPr>
            <a:picLocks noChangeAspect="1"/>
          </p:cNvPicPr>
          <p:nvPr/>
        </p:nvPicPr>
        <p:blipFill>
          <a:blip r:embed="rId3"/>
          <a:stretch>
            <a:fillRect/>
          </a:stretch>
        </p:blipFill>
        <p:spPr>
          <a:xfrm>
            <a:off x="1271464" y="404664"/>
            <a:ext cx="7824192" cy="3062372"/>
          </a:xfrm>
          <a:prstGeom prst="rect">
            <a:avLst/>
          </a:prstGeom>
        </p:spPr>
      </p:pic>
      <p:pic>
        <p:nvPicPr>
          <p:cNvPr id="5" name="Image 4"/>
          <p:cNvPicPr>
            <a:picLocks noChangeAspect="1"/>
          </p:cNvPicPr>
          <p:nvPr/>
        </p:nvPicPr>
        <p:blipFill>
          <a:blip r:embed="rId4"/>
          <a:stretch>
            <a:fillRect/>
          </a:stretch>
        </p:blipFill>
        <p:spPr>
          <a:xfrm>
            <a:off x="1271464" y="3933056"/>
            <a:ext cx="7176120" cy="2097319"/>
          </a:xfrm>
          <a:prstGeom prst="rect">
            <a:avLst/>
          </a:prstGeom>
        </p:spPr>
      </p:pic>
      <p:sp>
        <p:nvSpPr>
          <p:cNvPr id="9" name="Rectangle 8">
            <a:extLst>
              <a:ext uri="{FF2B5EF4-FFF2-40B4-BE49-F238E27FC236}">
                <a16:creationId xmlns:a16="http://schemas.microsoft.com/office/drawing/2014/main" id="{E377A463-457F-494E-BCCA-C429ABF6A7CC}"/>
              </a:ext>
            </a:extLst>
          </p:cNvPr>
          <p:cNvSpPr/>
          <p:nvPr/>
        </p:nvSpPr>
        <p:spPr>
          <a:xfrm>
            <a:off x="1199456" y="3429000"/>
            <a:ext cx="8069838" cy="523220"/>
          </a:xfrm>
          <a:prstGeom prst="rect">
            <a:avLst/>
          </a:prstGeom>
        </p:spPr>
        <p:txBody>
          <a:bodyPr wrap="none">
            <a:spAutoFit/>
          </a:bodyPr>
          <a:lstStyle/>
          <a:p>
            <a:pPr marL="285750" indent="-285750" algn="l">
              <a:buFont typeface="Wingdings" panose="05000000000000000000" pitchFamily="2" charset="2"/>
              <a:buChar char="à"/>
            </a:pPr>
            <a:r>
              <a:rPr lang="fr-FR" sz="1400" b="1" dirty="0">
                <a:solidFill>
                  <a:srgbClr val="FF0000"/>
                </a:solidFill>
              </a:rPr>
              <a:t>Nouvelle exigence pour toutes les branches : renforcement du processus ERC</a:t>
            </a:r>
          </a:p>
          <a:p>
            <a:pPr marL="285750" indent="-285750" algn="l">
              <a:buFont typeface="Wingdings" panose="05000000000000000000" pitchFamily="2" charset="2"/>
              <a:buChar char="à"/>
            </a:pPr>
            <a:r>
              <a:rPr lang="fr-FR" sz="1400" b="1" dirty="0">
                <a:solidFill>
                  <a:srgbClr val="FF0000"/>
                </a:solidFill>
              </a:rPr>
              <a:t>En 2020, environ 100 stations et 10 sites localisés dans une zone IUCN I à IV ou RAMSAR</a:t>
            </a:r>
          </a:p>
        </p:txBody>
      </p:sp>
      <p:sp>
        <p:nvSpPr>
          <p:cNvPr id="10" name="ZoneTexte 21">
            <a:extLst>
              <a:ext uri="{FF2B5EF4-FFF2-40B4-BE49-F238E27FC236}">
                <a16:creationId xmlns:a16="http://schemas.microsoft.com/office/drawing/2014/main" id="{17E9DFC9-C60F-4457-B3A2-CB22731FE3B8}"/>
              </a:ext>
            </a:extLst>
          </p:cNvPr>
          <p:cNvSpPr txBox="1"/>
          <p:nvPr/>
        </p:nvSpPr>
        <p:spPr>
          <a:xfrm rot="19448902">
            <a:off x="-18144" y="1778601"/>
            <a:ext cx="1083951" cy="307777"/>
          </a:xfrm>
          <a:prstGeom prst="rect">
            <a:avLst/>
          </a:prstGeom>
          <a:noFill/>
        </p:spPr>
        <p:txBody>
          <a:bodyPr wrap="none" rtlCol="0">
            <a:spAutoFit/>
          </a:bodyPr>
          <a:lstStyle/>
          <a:p>
            <a:r>
              <a:rPr lang="fr-FR" sz="1400" b="1" dirty="0">
                <a:solidFill>
                  <a:srgbClr val="FF0000"/>
                </a:solidFill>
              </a:rPr>
              <a:t>NOUVEAU</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92368" y="4971842"/>
            <a:ext cx="1083951" cy="307777"/>
          </a:xfrm>
          <a:prstGeom prst="rect">
            <a:avLst/>
          </a:prstGeom>
          <a:noFill/>
        </p:spPr>
        <p:txBody>
          <a:bodyPr wrap="none" rtlCol="0">
            <a:spAutoFit/>
          </a:bodyPr>
          <a:lstStyle/>
          <a:p>
            <a:r>
              <a:rPr lang="fr-FR" sz="1400" b="1" dirty="0">
                <a:solidFill>
                  <a:srgbClr val="FF0000"/>
                </a:solidFill>
              </a:rPr>
              <a:t>NOUVEAU</a:t>
            </a:r>
          </a:p>
        </p:txBody>
      </p:sp>
      <p:sp>
        <p:nvSpPr>
          <p:cNvPr id="12" name="Rectangle 11">
            <a:extLst>
              <a:ext uri="{FF2B5EF4-FFF2-40B4-BE49-F238E27FC236}">
                <a16:creationId xmlns:a16="http://schemas.microsoft.com/office/drawing/2014/main" id="{E377A463-457F-494E-BCCA-C429ABF6A7CC}"/>
              </a:ext>
            </a:extLst>
          </p:cNvPr>
          <p:cNvSpPr/>
          <p:nvPr/>
        </p:nvSpPr>
        <p:spPr>
          <a:xfrm>
            <a:off x="1167073" y="5949280"/>
            <a:ext cx="10046340" cy="523220"/>
          </a:xfrm>
          <a:prstGeom prst="rect">
            <a:avLst/>
          </a:prstGeom>
        </p:spPr>
        <p:txBody>
          <a:bodyPr wrap="none">
            <a:spAutoFit/>
          </a:bodyPr>
          <a:lstStyle/>
          <a:p>
            <a:pPr marL="285750" indent="-285750" algn="just">
              <a:buFont typeface="Wingdings" panose="05000000000000000000" pitchFamily="2" charset="2"/>
              <a:buChar char="à"/>
            </a:pPr>
            <a:r>
              <a:rPr lang="fr-FR" sz="1400" b="1" dirty="0">
                <a:solidFill>
                  <a:srgbClr val="FF0000"/>
                </a:solidFill>
              </a:rPr>
              <a:t>Nouvelle exigence pour toutes les branches : obligation d’étude d’optimisation de la consommation d’eau douce</a:t>
            </a:r>
          </a:p>
          <a:p>
            <a:pPr marL="285750" indent="-285750" algn="just">
              <a:buFont typeface="Wingdings" panose="05000000000000000000" pitchFamily="2" charset="2"/>
              <a:buChar char="à"/>
            </a:pPr>
            <a:r>
              <a:rPr lang="fr-FR" sz="1400" b="1" dirty="0">
                <a:solidFill>
                  <a:srgbClr val="FF0000"/>
                </a:solidFill>
              </a:rPr>
              <a:t>Pas de sites concernés</a:t>
            </a:r>
          </a:p>
        </p:txBody>
      </p:sp>
    </p:spTree>
    <p:extLst>
      <p:ext uri="{BB962C8B-B14F-4D97-AF65-F5344CB8AC3E}">
        <p14:creationId xmlns:p14="http://schemas.microsoft.com/office/powerpoint/2010/main" val="3354105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2" y="620688"/>
            <a:ext cx="5760639" cy="5328592"/>
          </a:xfrm>
          <a:solidFill>
            <a:schemeClr val="bg1">
              <a:alpha val="35000"/>
            </a:schemeClr>
          </a:solidFill>
        </p:spPr>
        <p:txBody>
          <a:bodyPr/>
          <a:lstStyle/>
          <a:p>
            <a:pPr>
              <a:spcBef>
                <a:spcPts val="1200"/>
              </a:spcBef>
            </a:pPr>
            <a:r>
              <a:rPr lang="fr-FR" b="1" dirty="0"/>
              <a:t>Contexte :</a:t>
            </a:r>
          </a:p>
          <a:p>
            <a:pPr marL="719138" lvl="2" indent="-363538" algn="just" eaLnBrk="0" fontAlgn="base" hangingPunct="0">
              <a:spcBef>
                <a:spcPts val="300"/>
              </a:spcBef>
              <a:buFont typeface="Wingdings" panose="05000000000000000000" pitchFamily="2" charset="2"/>
              <a:buChar char="ü"/>
            </a:pPr>
            <a:r>
              <a:rPr lang="fr-FR" sz="1400" dirty="0">
                <a:latin typeface="+mj-lt"/>
              </a:rPr>
              <a:t>La performance environnementale de nos opérations : un enjeu pour l’image du Groupe​</a:t>
            </a:r>
          </a:p>
          <a:p>
            <a:pPr marL="719138" lvl="2" indent="-363538" algn="just" eaLnBrk="0" fontAlgn="base" hangingPunct="0">
              <a:spcBef>
                <a:spcPts val="300"/>
              </a:spcBef>
              <a:buFont typeface="Wingdings" panose="05000000000000000000" pitchFamily="2" charset="2"/>
              <a:buChar char="ü"/>
            </a:pPr>
            <a:r>
              <a:rPr lang="fr-FR" sz="1400" dirty="0">
                <a:latin typeface="+mj-lt"/>
              </a:rPr>
              <a:t>2010 - 2020 : engagements sur des indicateurs environnementaux (qualité de l’air, eau, déchets, etc.)</a:t>
            </a:r>
          </a:p>
          <a:p>
            <a:pPr marL="719138" lvl="2" indent="-363538" algn="just" eaLnBrk="0" fontAlgn="base" hangingPunct="0">
              <a:spcBef>
                <a:spcPts val="300"/>
              </a:spcBef>
              <a:buFont typeface="Wingdings" panose="05000000000000000000" pitchFamily="2" charset="2"/>
              <a:buChar char="ü"/>
            </a:pPr>
            <a:r>
              <a:rPr lang="fr-FR" sz="1400" dirty="0">
                <a:latin typeface="+mj-lt"/>
              </a:rPr>
              <a:t>2020 : nouvelle ambition biodiversité pour le Groupe</a:t>
            </a:r>
          </a:p>
          <a:p>
            <a:pPr>
              <a:spcBef>
                <a:spcPts val="1200"/>
              </a:spcBef>
            </a:pPr>
            <a:r>
              <a:rPr lang="fr-FR" b="1" dirty="0"/>
              <a:t>Champ d’application </a:t>
            </a:r>
            <a:r>
              <a:rPr lang="fr-FR" dirty="0"/>
              <a:t>: toutes entités du domaine opéré</a:t>
            </a:r>
          </a:p>
          <a:p>
            <a:pPr>
              <a:spcBef>
                <a:spcPts val="1200"/>
              </a:spcBef>
            </a:pPr>
            <a:r>
              <a:rPr lang="fr-FR" dirty="0"/>
              <a:t>Définition de 17 exigences, regroupées en 3 thèmes :</a:t>
            </a:r>
          </a:p>
          <a:p>
            <a:pPr marL="719138" lvl="2" indent="-363538">
              <a:spcBef>
                <a:spcPts val="300"/>
              </a:spcBef>
              <a:buFont typeface="Wingdings" panose="05000000000000000000" pitchFamily="2" charset="2"/>
              <a:buChar char="ü"/>
            </a:pPr>
            <a:r>
              <a:rPr lang="fr-FR" sz="1400" dirty="0">
                <a:latin typeface="+mj-lt"/>
              </a:rPr>
              <a:t>Organisation et système de management</a:t>
            </a:r>
          </a:p>
          <a:p>
            <a:pPr marL="719138" lvl="2" indent="-363538">
              <a:spcBef>
                <a:spcPts val="300"/>
              </a:spcBef>
              <a:buFont typeface="Wingdings" panose="05000000000000000000" pitchFamily="2" charset="2"/>
              <a:buChar char="ü"/>
            </a:pPr>
            <a:r>
              <a:rPr lang="fr-FR" sz="1400" dirty="0">
                <a:latin typeface="+mj-lt"/>
              </a:rPr>
              <a:t>Gestion du risque environnemental</a:t>
            </a:r>
          </a:p>
          <a:p>
            <a:pPr marL="719138" lvl="2" indent="-363538">
              <a:spcBef>
                <a:spcPts val="300"/>
              </a:spcBef>
              <a:buFont typeface="Wingdings" panose="05000000000000000000" pitchFamily="2" charset="2"/>
              <a:buChar char="ü"/>
            </a:pPr>
            <a:r>
              <a:rPr lang="fr-FR" sz="1400" dirty="0">
                <a:latin typeface="+mj-lt"/>
              </a:rPr>
              <a:t>Pratiques environnementales en opération</a:t>
            </a:r>
          </a:p>
          <a:p>
            <a:pPr>
              <a:spcBef>
                <a:spcPts val="1200"/>
              </a:spcBef>
            </a:pPr>
            <a:r>
              <a:rPr lang="fr-FR" dirty="0"/>
              <a:t>Remplacement des documents :</a:t>
            </a:r>
          </a:p>
          <a:p>
            <a:pPr marL="719138" lvl="2" indent="-363538">
              <a:spcBef>
                <a:spcPts val="300"/>
              </a:spcBef>
              <a:buFont typeface="Wingdings" panose="05000000000000000000" pitchFamily="2" charset="2"/>
              <a:buChar char="ü"/>
            </a:pPr>
            <a:r>
              <a:rPr lang="fr-FR" sz="1400" dirty="0">
                <a:latin typeface="+mj-lt"/>
              </a:rPr>
              <a:t>CR MS HSEQ 416​, CR MS HSEQ 421</a:t>
            </a:r>
          </a:p>
          <a:p>
            <a:pPr algn="l">
              <a:spcBef>
                <a:spcPts val="1200"/>
              </a:spcBef>
            </a:pPr>
            <a:r>
              <a:rPr lang="fr-FR" b="1" dirty="0"/>
              <a:t>Date de publication dans REFLEX : </a:t>
            </a:r>
            <a:r>
              <a:rPr lang="fr-FR" dirty="0"/>
              <a:t>26/10/2020</a:t>
            </a:r>
          </a:p>
          <a:p>
            <a:pPr algn="l">
              <a:spcBef>
                <a:spcPts val="1200"/>
              </a:spcBef>
            </a:pPr>
            <a:r>
              <a:rPr lang="fr-FR" b="1" dirty="0"/>
              <a:t>Date d’application : </a:t>
            </a:r>
            <a:r>
              <a:rPr lang="fr-FR" dirty="0"/>
              <a:t>26/04/2021</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CR-GR-HSE-411</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984571" y="2591290"/>
            <a:ext cx="2090637"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Pas de changement</a:t>
            </a:r>
          </a:p>
        </p:txBody>
      </p:sp>
      <p:sp>
        <p:nvSpPr>
          <p:cNvPr id="18" name="Rectangle 17">
            <a:extLst>
              <a:ext uri="{FF2B5EF4-FFF2-40B4-BE49-F238E27FC236}">
                <a16:creationId xmlns:a16="http://schemas.microsoft.com/office/drawing/2014/main" id="{E377A463-457F-494E-BCCA-C429ABF6A7CC}"/>
              </a:ext>
            </a:extLst>
          </p:cNvPr>
          <p:cNvSpPr/>
          <p:nvPr/>
        </p:nvSpPr>
        <p:spPr>
          <a:xfrm>
            <a:off x="984570" y="5877272"/>
            <a:ext cx="9162865" cy="523220"/>
          </a:xfrm>
          <a:prstGeom prst="rect">
            <a:avLst/>
          </a:prstGeom>
        </p:spPr>
        <p:txBody>
          <a:bodyPr wrap="square">
            <a:spAutoFit/>
          </a:bodyPr>
          <a:lstStyle/>
          <a:p>
            <a:pPr marL="285750" indent="-285750" algn="l">
              <a:buFont typeface="Wingdings" panose="05000000000000000000" pitchFamily="2" charset="2"/>
              <a:buChar char="à"/>
            </a:pPr>
            <a:r>
              <a:rPr lang="fr-FR" sz="1400" b="1" dirty="0">
                <a:solidFill>
                  <a:schemeClr val="accent6">
                    <a:lumMod val="75000"/>
                  </a:schemeClr>
                </a:solidFill>
              </a:rPr>
              <a:t>Changement de périmètre de l’exigence sans conséquences pour le MS                                   </a:t>
            </a:r>
          </a:p>
          <a:p>
            <a:pPr algn="l"/>
            <a:r>
              <a:rPr lang="fr-FR" sz="1400" b="1" dirty="0">
                <a:solidFill>
                  <a:schemeClr val="accent6">
                    <a:lumMod val="75000"/>
                  </a:schemeClr>
                </a:solidFill>
                <a:sym typeface="Wingdings" panose="05000000000000000000" pitchFamily="2" charset="2"/>
              </a:rPr>
              <a:t>  </a:t>
            </a:r>
            <a:r>
              <a:rPr lang="fr-FR" sz="1400" b="1" dirty="0">
                <a:solidFill>
                  <a:schemeClr val="accent6">
                    <a:lumMod val="75000"/>
                  </a:schemeClr>
                </a:solidFill>
              </a:rPr>
              <a:t>Seulement 2  sites </a:t>
            </a:r>
            <a:r>
              <a:rPr lang="fr-FR" sz="1400" b="1" dirty="0" err="1">
                <a:solidFill>
                  <a:schemeClr val="accent6">
                    <a:lumMod val="75000"/>
                  </a:schemeClr>
                </a:solidFill>
              </a:rPr>
              <a:t>Lub&amp;Spe</a:t>
            </a:r>
            <a:r>
              <a:rPr lang="fr-FR" sz="1400" b="1" dirty="0">
                <a:solidFill>
                  <a:schemeClr val="accent6">
                    <a:lumMod val="75000"/>
                  </a:schemeClr>
                </a:solidFill>
              </a:rPr>
              <a:t> concernés</a:t>
            </a:r>
          </a:p>
        </p:txBody>
      </p:sp>
      <p:pic>
        <p:nvPicPr>
          <p:cNvPr id="3" name="Image 2"/>
          <p:cNvPicPr>
            <a:picLocks noChangeAspect="1"/>
          </p:cNvPicPr>
          <p:nvPr/>
        </p:nvPicPr>
        <p:blipFill>
          <a:blip r:embed="rId3"/>
          <a:stretch>
            <a:fillRect/>
          </a:stretch>
        </p:blipFill>
        <p:spPr>
          <a:xfrm>
            <a:off x="947426" y="955630"/>
            <a:ext cx="9237154" cy="1681281"/>
          </a:xfrm>
          <a:prstGeom prst="rect">
            <a:avLst/>
          </a:prstGeom>
        </p:spPr>
      </p:pic>
      <p:pic>
        <p:nvPicPr>
          <p:cNvPr id="4" name="Image 3"/>
          <p:cNvPicPr>
            <a:picLocks noChangeAspect="1"/>
          </p:cNvPicPr>
          <p:nvPr/>
        </p:nvPicPr>
        <p:blipFill>
          <a:blip r:embed="rId4"/>
          <a:stretch>
            <a:fillRect/>
          </a:stretch>
        </p:blipFill>
        <p:spPr>
          <a:xfrm>
            <a:off x="947426" y="2985726"/>
            <a:ext cx="9200010" cy="2980935"/>
          </a:xfrm>
          <a:prstGeom prst="rect">
            <a:avLst/>
          </a:prstGeom>
        </p:spPr>
      </p:pic>
    </p:spTree>
    <p:extLst>
      <p:ext uri="{BB962C8B-B14F-4D97-AF65-F5344CB8AC3E}">
        <p14:creationId xmlns:p14="http://schemas.microsoft.com/office/powerpoint/2010/main" val="320534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984571" y="2591290"/>
            <a:ext cx="6048451" cy="677108"/>
          </a:xfrm>
          <a:prstGeom prst="rect">
            <a:avLst/>
          </a:prstGeom>
        </p:spPr>
        <p:txBody>
          <a:bodyPr wrap="none">
            <a:spAutoFit/>
          </a:bodyPr>
          <a:lstStyle/>
          <a:p>
            <a:pPr marL="0" indent="0" algn="l">
              <a:spcBef>
                <a:spcPts val="600"/>
              </a:spcBef>
              <a:spcAft>
                <a:spcPts val="600"/>
              </a:spcAft>
            </a:pPr>
            <a:r>
              <a:rPr lang="fr-FR" sz="1400" b="0" u="sng" dirty="0">
                <a:solidFill>
                  <a:srgbClr val="FF0000"/>
                </a:solidFill>
                <a:sym typeface="Wingdings" panose="05000000000000000000" pitchFamily="2" charset="2"/>
              </a:rPr>
              <a:t> </a:t>
            </a:r>
            <a:r>
              <a:rPr lang="fr-FR" sz="1400" b="0" u="sng" dirty="0">
                <a:solidFill>
                  <a:srgbClr val="FF0000"/>
                </a:solidFill>
              </a:rPr>
              <a:t>Pas de changement</a:t>
            </a:r>
          </a:p>
          <a:p>
            <a:pPr marL="0" indent="0" algn="l">
              <a:spcBef>
                <a:spcPts val="600"/>
              </a:spcBef>
              <a:spcAft>
                <a:spcPts val="600"/>
              </a:spcAft>
            </a:pPr>
            <a:r>
              <a:rPr lang="fr-FR" sz="1400" b="1" dirty="0">
                <a:solidFill>
                  <a:srgbClr val="FF0000"/>
                </a:solidFill>
                <a:sym typeface="Wingdings" panose="05000000000000000000" pitchFamily="2" charset="2"/>
              </a:rPr>
              <a:t> Aucun site MS concerné. Démarche volontaire pour certains sites</a:t>
            </a:r>
            <a:endParaRPr lang="fr-FR" sz="1400" b="1" dirty="0">
              <a:solidFill>
                <a:srgbClr val="FF0000"/>
              </a:solidFill>
            </a:endParaRPr>
          </a:p>
        </p:txBody>
      </p:sp>
      <p:sp>
        <p:nvSpPr>
          <p:cNvPr id="18" name="Rectangle 17">
            <a:extLst>
              <a:ext uri="{FF2B5EF4-FFF2-40B4-BE49-F238E27FC236}">
                <a16:creationId xmlns:a16="http://schemas.microsoft.com/office/drawing/2014/main" id="{E377A463-457F-494E-BCCA-C429ABF6A7CC}"/>
              </a:ext>
            </a:extLst>
          </p:cNvPr>
          <p:cNvSpPr/>
          <p:nvPr/>
        </p:nvSpPr>
        <p:spPr>
          <a:xfrm>
            <a:off x="978713" y="5176343"/>
            <a:ext cx="5484194"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rgbClr val="FF0000"/>
                </a:solidFill>
              </a:rPr>
              <a:t>Nouvelle exigence pour : EP, MS, GRP</a:t>
            </a:r>
          </a:p>
          <a:p>
            <a:pPr marL="285750" indent="-285750" algn="l">
              <a:spcBef>
                <a:spcPts val="600"/>
              </a:spcBef>
              <a:spcAft>
                <a:spcPts val="600"/>
              </a:spcAft>
              <a:buFont typeface="Wingdings" panose="05000000000000000000" pitchFamily="2" charset="2"/>
              <a:buChar char="à"/>
            </a:pPr>
            <a:r>
              <a:rPr lang="fr-FR" sz="1400" b="1" dirty="0">
                <a:solidFill>
                  <a:srgbClr val="FF0000"/>
                </a:solidFill>
              </a:rPr>
              <a:t>Concernent surtout les décanteurs/séparateurs et les URV</a:t>
            </a:r>
          </a:p>
        </p:txBody>
      </p:sp>
      <p:pic>
        <p:nvPicPr>
          <p:cNvPr id="5" name="Image 4"/>
          <p:cNvPicPr>
            <a:picLocks noChangeAspect="1"/>
          </p:cNvPicPr>
          <p:nvPr/>
        </p:nvPicPr>
        <p:blipFill>
          <a:blip r:embed="rId3"/>
          <a:stretch>
            <a:fillRect/>
          </a:stretch>
        </p:blipFill>
        <p:spPr>
          <a:xfrm>
            <a:off x="978713" y="472961"/>
            <a:ext cx="8165401" cy="2090997"/>
          </a:xfrm>
          <a:prstGeom prst="rect">
            <a:avLst/>
          </a:prstGeom>
        </p:spPr>
      </p:pic>
      <p:pic>
        <p:nvPicPr>
          <p:cNvPr id="6" name="Image 5"/>
          <p:cNvPicPr>
            <a:picLocks noChangeAspect="1"/>
          </p:cNvPicPr>
          <p:nvPr/>
        </p:nvPicPr>
        <p:blipFill>
          <a:blip r:embed="rId4"/>
          <a:stretch>
            <a:fillRect/>
          </a:stretch>
        </p:blipFill>
        <p:spPr>
          <a:xfrm>
            <a:off x="978713" y="3486384"/>
            <a:ext cx="8151545" cy="1713345"/>
          </a:xfrm>
          <a:prstGeom prst="rect">
            <a:avLst/>
          </a:prstGeom>
        </p:spPr>
      </p:pic>
      <p:sp>
        <p:nvSpPr>
          <p:cNvPr id="7" name="ZoneTexte 21">
            <a:extLst>
              <a:ext uri="{FF2B5EF4-FFF2-40B4-BE49-F238E27FC236}">
                <a16:creationId xmlns:a16="http://schemas.microsoft.com/office/drawing/2014/main" id="{7C574655-C6F8-4996-89FE-36652FA028F3}"/>
              </a:ext>
            </a:extLst>
          </p:cNvPr>
          <p:cNvSpPr txBox="1"/>
          <p:nvPr/>
        </p:nvSpPr>
        <p:spPr>
          <a:xfrm rot="19448902">
            <a:off x="-92684" y="4177476"/>
            <a:ext cx="1083951" cy="307777"/>
          </a:xfrm>
          <a:prstGeom prst="rect">
            <a:avLst/>
          </a:prstGeom>
          <a:noFill/>
        </p:spPr>
        <p:txBody>
          <a:bodyPr wrap="none" rtlCol="0">
            <a:spAutoFit/>
          </a:bodyPr>
          <a:lstStyle/>
          <a:p>
            <a:r>
              <a:rPr lang="fr-FR" sz="1400" b="1" dirty="0">
                <a:solidFill>
                  <a:srgbClr val="FF0000"/>
                </a:solidFill>
              </a:rPr>
              <a:t>NOUVEAU</a:t>
            </a:r>
          </a:p>
        </p:txBody>
      </p:sp>
    </p:spTree>
    <p:extLst>
      <p:ext uri="{BB962C8B-B14F-4D97-AF65-F5344CB8AC3E}">
        <p14:creationId xmlns:p14="http://schemas.microsoft.com/office/powerpoint/2010/main" val="10240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911424" y="5606877"/>
            <a:ext cx="2090637"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Pas de changement</a:t>
            </a:r>
          </a:p>
        </p:txBody>
      </p:sp>
      <p:sp>
        <p:nvSpPr>
          <p:cNvPr id="18" name="Rectangle 17">
            <a:extLst>
              <a:ext uri="{FF2B5EF4-FFF2-40B4-BE49-F238E27FC236}">
                <a16:creationId xmlns:a16="http://schemas.microsoft.com/office/drawing/2014/main" id="{E377A463-457F-494E-BCCA-C429ABF6A7CC}"/>
              </a:ext>
            </a:extLst>
          </p:cNvPr>
          <p:cNvSpPr/>
          <p:nvPr/>
        </p:nvSpPr>
        <p:spPr>
          <a:xfrm>
            <a:off x="911424" y="3430276"/>
            <a:ext cx="3693640" cy="307777"/>
          </a:xfrm>
          <a:prstGeom prst="rect">
            <a:avLst/>
          </a:prstGeom>
        </p:spPr>
        <p:txBody>
          <a:bodyPr wrap="none">
            <a:spAutoFit/>
          </a:bodyPr>
          <a:lstStyle/>
          <a:p>
            <a:pPr marL="0" indent="0" algn="l">
              <a:spcBef>
                <a:spcPts val="600"/>
              </a:spcBef>
              <a:spcAft>
                <a:spcPts val="600"/>
              </a:spcAft>
            </a:pPr>
            <a:r>
              <a:rPr lang="fr-FR" sz="1400" b="1" dirty="0">
                <a:solidFill>
                  <a:srgbClr val="FF0000"/>
                </a:solidFill>
                <a:sym typeface="Wingdings" panose="05000000000000000000" pitchFamily="2" charset="2"/>
              </a:rPr>
              <a:t> </a:t>
            </a:r>
            <a:r>
              <a:rPr lang="fr-FR" sz="1400" b="1" dirty="0">
                <a:solidFill>
                  <a:srgbClr val="FF0000"/>
                </a:solidFill>
              </a:rPr>
              <a:t>Nouvelle exigence pour : RC, MS, GRP</a:t>
            </a:r>
          </a:p>
        </p:txBody>
      </p:sp>
      <p:pic>
        <p:nvPicPr>
          <p:cNvPr id="3" name="Image 2"/>
          <p:cNvPicPr>
            <a:picLocks noChangeAspect="1"/>
          </p:cNvPicPr>
          <p:nvPr/>
        </p:nvPicPr>
        <p:blipFill>
          <a:blip r:embed="rId3"/>
          <a:stretch>
            <a:fillRect/>
          </a:stretch>
        </p:blipFill>
        <p:spPr>
          <a:xfrm>
            <a:off x="978713" y="548680"/>
            <a:ext cx="7536160" cy="2891469"/>
          </a:xfrm>
          <a:prstGeom prst="rect">
            <a:avLst/>
          </a:prstGeom>
        </p:spPr>
      </p:pic>
      <p:pic>
        <p:nvPicPr>
          <p:cNvPr id="4" name="Image 3"/>
          <p:cNvPicPr>
            <a:picLocks noChangeAspect="1"/>
          </p:cNvPicPr>
          <p:nvPr/>
        </p:nvPicPr>
        <p:blipFill>
          <a:blip r:embed="rId4"/>
          <a:stretch>
            <a:fillRect/>
          </a:stretch>
        </p:blipFill>
        <p:spPr>
          <a:xfrm>
            <a:off x="1000208" y="3879805"/>
            <a:ext cx="8424008" cy="1727072"/>
          </a:xfrm>
          <a:prstGeom prst="rect">
            <a:avLst/>
          </a:prstGeom>
        </p:spPr>
      </p:pic>
      <p:sp>
        <p:nvSpPr>
          <p:cNvPr id="7" name="ZoneTexte 21">
            <a:extLst>
              <a:ext uri="{FF2B5EF4-FFF2-40B4-BE49-F238E27FC236}">
                <a16:creationId xmlns:a16="http://schemas.microsoft.com/office/drawing/2014/main" id="{AB854C52-6E5C-47B8-A0A9-78C1F5528B3C}"/>
              </a:ext>
            </a:extLst>
          </p:cNvPr>
          <p:cNvSpPr txBox="1"/>
          <p:nvPr/>
        </p:nvSpPr>
        <p:spPr>
          <a:xfrm rot="19448902">
            <a:off x="-18144" y="1778601"/>
            <a:ext cx="1083951" cy="307777"/>
          </a:xfrm>
          <a:prstGeom prst="rect">
            <a:avLst/>
          </a:prstGeom>
          <a:noFill/>
        </p:spPr>
        <p:txBody>
          <a:bodyPr wrap="none" rtlCol="0">
            <a:spAutoFit/>
          </a:bodyPr>
          <a:lstStyle/>
          <a:p>
            <a:r>
              <a:rPr lang="fr-FR" sz="1400" b="1" dirty="0">
                <a:solidFill>
                  <a:srgbClr val="FF0000"/>
                </a:solidFill>
              </a:rPr>
              <a:t>NOUVEAU</a:t>
            </a:r>
          </a:p>
        </p:txBody>
      </p:sp>
    </p:spTree>
    <p:extLst>
      <p:ext uri="{BB962C8B-B14F-4D97-AF65-F5344CB8AC3E}">
        <p14:creationId xmlns:p14="http://schemas.microsoft.com/office/powerpoint/2010/main" val="3171543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911424" y="5355266"/>
            <a:ext cx="2090637"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Pas de changement</a:t>
            </a:r>
          </a:p>
        </p:txBody>
      </p:sp>
      <p:sp>
        <p:nvSpPr>
          <p:cNvPr id="18" name="Rectangle 17">
            <a:extLst>
              <a:ext uri="{FF2B5EF4-FFF2-40B4-BE49-F238E27FC236}">
                <a16:creationId xmlns:a16="http://schemas.microsoft.com/office/drawing/2014/main" id="{E377A463-457F-494E-BCCA-C429ABF6A7CC}"/>
              </a:ext>
            </a:extLst>
          </p:cNvPr>
          <p:cNvSpPr/>
          <p:nvPr/>
        </p:nvSpPr>
        <p:spPr>
          <a:xfrm>
            <a:off x="876914" y="3081336"/>
            <a:ext cx="6878806"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chemeClr val="accent6">
                    <a:lumMod val="75000"/>
                  </a:schemeClr>
                </a:solidFill>
              </a:rPr>
              <a:t>Nouvelle exigence pour toutes les branches : quantités maximales stockées</a:t>
            </a:r>
          </a:p>
          <a:p>
            <a:pPr marL="285750" indent="-285750" algn="l">
              <a:spcBef>
                <a:spcPts val="600"/>
              </a:spcBef>
              <a:spcAft>
                <a:spcPts val="600"/>
              </a:spcAft>
              <a:buFont typeface="Wingdings" panose="05000000000000000000" pitchFamily="2" charset="2"/>
              <a:buChar char="à"/>
            </a:pPr>
            <a:r>
              <a:rPr lang="fr-FR" sz="1400" b="1" dirty="0">
                <a:solidFill>
                  <a:schemeClr val="accent6">
                    <a:lumMod val="75000"/>
                  </a:schemeClr>
                </a:solidFill>
              </a:rPr>
              <a:t>Concerne plutôt </a:t>
            </a:r>
            <a:r>
              <a:rPr lang="fr-FR" sz="1400" b="1" dirty="0" err="1">
                <a:solidFill>
                  <a:schemeClr val="accent6">
                    <a:lumMod val="75000"/>
                  </a:schemeClr>
                </a:solidFill>
              </a:rPr>
              <a:t>Lub&amp;Spe</a:t>
            </a:r>
            <a:endParaRPr lang="fr-FR" sz="1400" b="1" dirty="0">
              <a:solidFill>
                <a:schemeClr val="accent6">
                  <a:lumMod val="75000"/>
                </a:schemeClr>
              </a:solidFill>
            </a:endParaRPr>
          </a:p>
        </p:txBody>
      </p:sp>
      <p:pic>
        <p:nvPicPr>
          <p:cNvPr id="5" name="Image 4"/>
          <p:cNvPicPr>
            <a:picLocks noChangeAspect="1"/>
          </p:cNvPicPr>
          <p:nvPr/>
        </p:nvPicPr>
        <p:blipFill>
          <a:blip r:embed="rId3"/>
          <a:stretch>
            <a:fillRect/>
          </a:stretch>
        </p:blipFill>
        <p:spPr>
          <a:xfrm>
            <a:off x="911424" y="712441"/>
            <a:ext cx="7464152" cy="2368895"/>
          </a:xfrm>
          <a:prstGeom prst="rect">
            <a:avLst/>
          </a:prstGeom>
        </p:spPr>
      </p:pic>
      <p:pic>
        <p:nvPicPr>
          <p:cNvPr id="6" name="Image 5"/>
          <p:cNvPicPr>
            <a:picLocks noChangeAspect="1"/>
          </p:cNvPicPr>
          <p:nvPr/>
        </p:nvPicPr>
        <p:blipFill>
          <a:blip r:embed="rId4"/>
          <a:stretch>
            <a:fillRect/>
          </a:stretch>
        </p:blipFill>
        <p:spPr>
          <a:xfrm>
            <a:off x="911424" y="3829564"/>
            <a:ext cx="7280816" cy="1525702"/>
          </a:xfrm>
          <a:prstGeom prst="rect">
            <a:avLst/>
          </a:prstGeom>
        </p:spPr>
      </p:pic>
    </p:spTree>
    <p:extLst>
      <p:ext uri="{BB962C8B-B14F-4D97-AF65-F5344CB8AC3E}">
        <p14:creationId xmlns:p14="http://schemas.microsoft.com/office/powerpoint/2010/main" val="2888037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935930" y="4311898"/>
            <a:ext cx="2258952" cy="307777"/>
          </a:xfrm>
          <a:prstGeom prst="rect">
            <a:avLst/>
          </a:prstGeom>
        </p:spPr>
        <p:txBody>
          <a:bodyPr wrap="none">
            <a:spAutoFit/>
          </a:bodyPr>
          <a:lstStyle/>
          <a:p>
            <a:pPr marL="0" indent="0" algn="l">
              <a:spcBef>
                <a:spcPts val="600"/>
              </a:spcBef>
              <a:spcAft>
                <a:spcPts val="600"/>
              </a:spcAft>
            </a:pPr>
            <a:r>
              <a:rPr lang="fr-FR" sz="1400" b="1" dirty="0">
                <a:solidFill>
                  <a:schemeClr val="tx1"/>
                </a:solidFill>
                <a:sym typeface="Wingdings" panose="05000000000000000000" pitchFamily="2" charset="2"/>
              </a:rPr>
              <a:t> </a:t>
            </a:r>
            <a:r>
              <a:rPr lang="fr-FR" sz="1400" b="1" dirty="0">
                <a:solidFill>
                  <a:schemeClr val="tx1"/>
                </a:solidFill>
              </a:rPr>
              <a:t>Non applicable au MS</a:t>
            </a:r>
          </a:p>
        </p:txBody>
      </p:sp>
      <p:pic>
        <p:nvPicPr>
          <p:cNvPr id="3" name="Image 2"/>
          <p:cNvPicPr>
            <a:picLocks noChangeAspect="1"/>
          </p:cNvPicPr>
          <p:nvPr/>
        </p:nvPicPr>
        <p:blipFill>
          <a:blip r:embed="rId3"/>
          <a:stretch>
            <a:fillRect/>
          </a:stretch>
        </p:blipFill>
        <p:spPr>
          <a:xfrm>
            <a:off x="987625" y="955491"/>
            <a:ext cx="7968208" cy="3236371"/>
          </a:xfrm>
          <a:prstGeom prst="rect">
            <a:avLst/>
          </a:prstGeom>
        </p:spPr>
      </p:pic>
    </p:spTree>
    <p:extLst>
      <p:ext uri="{BB962C8B-B14F-4D97-AF65-F5344CB8AC3E}">
        <p14:creationId xmlns:p14="http://schemas.microsoft.com/office/powerpoint/2010/main" val="134108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973741" y="4925186"/>
            <a:ext cx="2090637"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Pas de changement</a:t>
            </a:r>
          </a:p>
        </p:txBody>
      </p:sp>
      <p:pic>
        <p:nvPicPr>
          <p:cNvPr id="4" name="Image 3"/>
          <p:cNvPicPr>
            <a:picLocks noChangeAspect="1"/>
          </p:cNvPicPr>
          <p:nvPr/>
        </p:nvPicPr>
        <p:blipFill>
          <a:blip r:embed="rId3"/>
          <a:stretch>
            <a:fillRect/>
          </a:stretch>
        </p:blipFill>
        <p:spPr>
          <a:xfrm>
            <a:off x="984335" y="1254533"/>
            <a:ext cx="7646640" cy="3670653"/>
          </a:xfrm>
          <a:prstGeom prst="rect">
            <a:avLst/>
          </a:prstGeom>
        </p:spPr>
      </p:pic>
    </p:spTree>
    <p:extLst>
      <p:ext uri="{BB962C8B-B14F-4D97-AF65-F5344CB8AC3E}">
        <p14:creationId xmlns:p14="http://schemas.microsoft.com/office/powerpoint/2010/main" val="3193513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7" name="Rectangle 16">
            <a:extLst>
              <a:ext uri="{FF2B5EF4-FFF2-40B4-BE49-F238E27FC236}">
                <a16:creationId xmlns:a16="http://schemas.microsoft.com/office/drawing/2014/main" id="{CEA46C25-C84C-41D7-8D85-5706EE014231}"/>
              </a:ext>
            </a:extLst>
          </p:cNvPr>
          <p:cNvSpPr/>
          <p:nvPr/>
        </p:nvSpPr>
        <p:spPr>
          <a:xfrm>
            <a:off x="1127448" y="4711677"/>
            <a:ext cx="2258952" cy="307777"/>
          </a:xfrm>
          <a:prstGeom prst="rect">
            <a:avLst/>
          </a:prstGeom>
        </p:spPr>
        <p:txBody>
          <a:bodyPr wrap="none">
            <a:spAutoFit/>
          </a:bodyPr>
          <a:lstStyle/>
          <a:p>
            <a:pPr marL="0" indent="0" algn="l">
              <a:spcBef>
                <a:spcPts val="600"/>
              </a:spcBef>
              <a:spcAft>
                <a:spcPts val="600"/>
              </a:spcAft>
            </a:pPr>
            <a:r>
              <a:rPr lang="fr-FR" sz="1400" b="1" dirty="0">
                <a:solidFill>
                  <a:schemeClr val="tx1"/>
                </a:solidFill>
                <a:sym typeface="Wingdings" panose="05000000000000000000" pitchFamily="2" charset="2"/>
              </a:rPr>
              <a:t> </a:t>
            </a:r>
            <a:r>
              <a:rPr lang="fr-FR" sz="1400" b="1" dirty="0">
                <a:solidFill>
                  <a:schemeClr val="tx1"/>
                </a:solidFill>
              </a:rPr>
              <a:t>Non applicable au MS</a:t>
            </a:r>
          </a:p>
        </p:txBody>
      </p:sp>
      <p:pic>
        <p:nvPicPr>
          <p:cNvPr id="4" name="Image 3"/>
          <p:cNvPicPr>
            <a:picLocks noChangeAspect="1"/>
          </p:cNvPicPr>
          <p:nvPr/>
        </p:nvPicPr>
        <p:blipFill>
          <a:blip r:embed="rId3"/>
          <a:stretch>
            <a:fillRect/>
          </a:stretch>
        </p:blipFill>
        <p:spPr>
          <a:xfrm>
            <a:off x="1127448" y="764704"/>
            <a:ext cx="7896200" cy="3894710"/>
          </a:xfrm>
          <a:prstGeom prst="rect">
            <a:avLst/>
          </a:prstGeom>
        </p:spPr>
      </p:pic>
    </p:spTree>
    <p:extLst>
      <p:ext uri="{BB962C8B-B14F-4D97-AF65-F5344CB8AC3E}">
        <p14:creationId xmlns:p14="http://schemas.microsoft.com/office/powerpoint/2010/main" val="6790188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c4de5bc182a82ad67e426f553589e523">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3ce0edc3e0f6f6fa43b488b63d4c5306"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fb19588c-3692-4ac5-80f0-a490782de7d8</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f94ee8fa-e284-4641-82f5-4d18e7113179</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2020-10-22T13:51:38+00:00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3C6D97E2-DE28-4068-938F-2534A26EA1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9F6862-519E-4D3B-959E-8B8E74B90771}">
  <ds:schemaRefs>
    <ds:schemaRef ds:uri="http://schemas.microsoft.com/sharepoint/v3"/>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dcmitype/"/>
    <ds:schemaRef ds:uri="http://schemas.microsoft.com/office/2006/metadata/properties"/>
    <ds:schemaRef ds:uri="http://purl.org/dc/terms/"/>
    <ds:schemaRef ds:uri="34675de5-4563-4f28-8d82-4e698848548e"/>
    <ds:schemaRef ds:uri="6976bd83-f208-4589-bff3-a75963e94f6e"/>
  </ds:schemaRefs>
</ds:datastoreItem>
</file>

<file path=docProps/app.xml><?xml version="1.0" encoding="utf-8"?>
<Properties xmlns="http://schemas.openxmlformats.org/officeDocument/2006/extended-properties" xmlns:vt="http://schemas.openxmlformats.org/officeDocument/2006/docPropsVTypes">
  <TotalTime>105</TotalTime>
  <Words>391</Words>
  <Application>Microsoft Office PowerPoint</Application>
  <PresentationFormat>Grand écran</PresentationFormat>
  <Paragraphs>70</Paragraphs>
  <Slides>12</Slides>
  <Notes>12</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Calibri</vt:lpstr>
      <vt:lpstr>Wingdings</vt:lpstr>
      <vt:lpstr/>
      <vt:lpstr>Gestion et protection de l’environnement dans les opérations REGLE HSE GROUPE (CR-GR-HSE-411)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369</cp:revision>
  <cp:lastPrinted>2019-06-19T14:48:18Z</cp:lastPrinted>
  <dcterms:modified xsi:type="dcterms:W3CDTF">2020-11-12T14:05:34Z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2020-08-12T16:07:23.6592600Z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27e5d86e-46b5-4318-81ab-591e385958b7</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