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7"/>
  </p:notesMasterIdLst>
  <p:handoutMasterIdLst>
    <p:handoutMasterId r:id="rId18"/>
  </p:handoutMasterIdLst>
  <p:sldIdLst>
    <p:sldId id="256" r:id="rId5"/>
    <p:sldId id="314" r:id="rId6"/>
    <p:sldId id="320" r:id="rId7"/>
    <p:sldId id="322" r:id="rId8"/>
    <p:sldId id="323" r:id="rId9"/>
    <p:sldId id="324" r:id="rId10"/>
    <p:sldId id="325" r:id="rId11"/>
    <p:sldId id="330" r:id="rId12"/>
    <p:sldId id="326" r:id="rId13"/>
    <p:sldId id="327" r:id="rId14"/>
    <p:sldId id="328" r:id="rId15"/>
    <p:sldId id="329" r:id="rId16"/>
  </p:sldIdLst>
  <p:sldSz cx="12192000" cy="6858000"/>
  <p:notesSz cx="6797675" cy="9926638"/>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5"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2CE"/>
    <a:srgbClr val="376092"/>
    <a:srgbClr val="FFFF99"/>
    <a:srgbClr val="A90025"/>
    <a:srgbClr val="FF9900"/>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A510CB-3C3C-44DD-A45F-8D87EAA825E3}" v="25" dt="2020-08-13T08:29:48.71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1513" autoAdjust="0"/>
  </p:normalViewPr>
  <p:slideViewPr>
    <p:cSldViewPr>
      <p:cViewPr varScale="1">
        <p:scale>
          <a:sx n="82" d="100"/>
          <a:sy n="82" d="100"/>
        </p:scale>
        <p:origin x="96" y="348"/>
      </p:cViewPr>
      <p:guideLst>
        <p:guide orient="horz" pos="2160"/>
        <p:guide pos="3840"/>
      </p:guideLst>
    </p:cSldViewPr>
  </p:slideViewPr>
  <p:outlineViewPr>
    <p:cViewPr>
      <p:scale>
        <a:sx n="33" d="100"/>
        <a:sy n="33" d="100"/>
      </p:scale>
      <p:origin x="0" y="-3811"/>
    </p:cViewPr>
  </p:outlineViewPr>
  <p:notesTextViewPr>
    <p:cViewPr>
      <p:scale>
        <a:sx n="75" d="100"/>
        <a:sy n="75" d="100"/>
      </p:scale>
      <p:origin x="0" y="0"/>
    </p:cViewPr>
  </p:notesTextViewPr>
  <p:sorterViewPr>
    <p:cViewPr>
      <p:scale>
        <a:sx n="178" d="100"/>
        <a:sy n="178" d="100"/>
      </p:scale>
      <p:origin x="0" y="-17755"/>
    </p:cViewPr>
  </p:sorterViewPr>
  <p:notesViewPr>
    <p:cSldViewPr>
      <p:cViewPr varScale="1">
        <p:scale>
          <a:sx n="79" d="100"/>
          <a:sy n="79" d="100"/>
        </p:scale>
        <p:origin x="331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11/12/2020</a:t>
            </a:fld>
            <a:endParaRPr lang="en-US"/>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a:p>
        </p:txBody>
      </p:sp>
    </p:spTree>
    <p:extLst>
      <p:ext uri="{BB962C8B-B14F-4D97-AF65-F5344CB8AC3E}">
        <p14:creationId xmlns:p14="http://schemas.microsoft.com/office/powerpoint/2010/main" val="3244047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11/12/2020</a:t>
            </a:fld>
            <a:endParaRPr lang="en-US"/>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a:p>
        </p:txBody>
      </p:sp>
    </p:spTree>
    <p:extLst>
      <p:ext uri="{BB962C8B-B14F-4D97-AF65-F5344CB8AC3E}">
        <p14:creationId xmlns:p14="http://schemas.microsoft.com/office/powerpoint/2010/main" val="398293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a:p>
        </p:txBody>
      </p:sp>
    </p:spTree>
    <p:extLst>
      <p:ext uri="{BB962C8B-B14F-4D97-AF65-F5344CB8AC3E}">
        <p14:creationId xmlns:p14="http://schemas.microsoft.com/office/powerpoint/2010/main" val="2068830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10</a:t>
            </a:fld>
            <a:endParaRPr lang="en-US"/>
          </a:p>
        </p:txBody>
      </p:sp>
    </p:spTree>
    <p:extLst>
      <p:ext uri="{BB962C8B-B14F-4D97-AF65-F5344CB8AC3E}">
        <p14:creationId xmlns:p14="http://schemas.microsoft.com/office/powerpoint/2010/main" val="3589157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11</a:t>
            </a:fld>
            <a:endParaRPr lang="en-US"/>
          </a:p>
        </p:txBody>
      </p:sp>
    </p:spTree>
    <p:extLst>
      <p:ext uri="{BB962C8B-B14F-4D97-AF65-F5344CB8AC3E}">
        <p14:creationId xmlns:p14="http://schemas.microsoft.com/office/powerpoint/2010/main" val="3860576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12</a:t>
            </a:fld>
            <a:endParaRPr lang="en-US"/>
          </a:p>
        </p:txBody>
      </p:sp>
    </p:spTree>
    <p:extLst>
      <p:ext uri="{BB962C8B-B14F-4D97-AF65-F5344CB8AC3E}">
        <p14:creationId xmlns:p14="http://schemas.microsoft.com/office/powerpoint/2010/main" val="131768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dirty="0"/>
          </a:p>
        </p:txBody>
      </p:sp>
    </p:spTree>
    <p:extLst>
      <p:ext uri="{BB962C8B-B14F-4D97-AF65-F5344CB8AC3E}">
        <p14:creationId xmlns:p14="http://schemas.microsoft.com/office/powerpoint/2010/main" val="233181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3</a:t>
            </a:fld>
            <a:endParaRPr lang="en-US"/>
          </a:p>
        </p:txBody>
      </p:sp>
    </p:spTree>
    <p:extLst>
      <p:ext uri="{BB962C8B-B14F-4D97-AF65-F5344CB8AC3E}">
        <p14:creationId xmlns:p14="http://schemas.microsoft.com/office/powerpoint/2010/main" val="4176526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4</a:t>
            </a:fld>
            <a:endParaRPr lang="en-US"/>
          </a:p>
        </p:txBody>
      </p:sp>
    </p:spTree>
    <p:extLst>
      <p:ext uri="{BB962C8B-B14F-4D97-AF65-F5344CB8AC3E}">
        <p14:creationId xmlns:p14="http://schemas.microsoft.com/office/powerpoint/2010/main" val="55273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5</a:t>
            </a:fld>
            <a:endParaRPr lang="en-US"/>
          </a:p>
        </p:txBody>
      </p:sp>
    </p:spTree>
    <p:extLst>
      <p:ext uri="{BB962C8B-B14F-4D97-AF65-F5344CB8AC3E}">
        <p14:creationId xmlns:p14="http://schemas.microsoft.com/office/powerpoint/2010/main" val="3603379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6</a:t>
            </a:fld>
            <a:endParaRPr lang="en-US"/>
          </a:p>
        </p:txBody>
      </p:sp>
    </p:spTree>
    <p:extLst>
      <p:ext uri="{BB962C8B-B14F-4D97-AF65-F5344CB8AC3E}">
        <p14:creationId xmlns:p14="http://schemas.microsoft.com/office/powerpoint/2010/main" val="3285154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7</a:t>
            </a:fld>
            <a:endParaRPr lang="en-US"/>
          </a:p>
        </p:txBody>
      </p:sp>
    </p:spTree>
    <p:extLst>
      <p:ext uri="{BB962C8B-B14F-4D97-AF65-F5344CB8AC3E}">
        <p14:creationId xmlns:p14="http://schemas.microsoft.com/office/powerpoint/2010/main" val="771875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8</a:t>
            </a:fld>
            <a:endParaRPr lang="en-US"/>
          </a:p>
        </p:txBody>
      </p:sp>
    </p:spTree>
    <p:extLst>
      <p:ext uri="{BB962C8B-B14F-4D97-AF65-F5344CB8AC3E}">
        <p14:creationId xmlns:p14="http://schemas.microsoft.com/office/powerpoint/2010/main" val="3450031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9</a:t>
            </a:fld>
            <a:endParaRPr lang="en-US"/>
          </a:p>
        </p:txBody>
      </p:sp>
    </p:spTree>
    <p:extLst>
      <p:ext uri="{BB962C8B-B14F-4D97-AF65-F5344CB8AC3E}">
        <p14:creationId xmlns:p14="http://schemas.microsoft.com/office/powerpoint/2010/main" val="1500488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3.xml"/><Relationship Id="rId7" Type="http://schemas.openxmlformats.org/officeDocument/2006/relationships/image" Target="../media/image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a:t>COMPANY RULE TITLE</a:t>
            </a:r>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GRP</a:t>
            </a:r>
            <a:endParaRPr lang="en-US" dirty="0"/>
          </a:p>
        </p:txBody>
      </p:sp>
      <p:grpSp>
        <p:nvGrpSpPr>
          <p:cNvPr id="8"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dirty="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GRP</a:t>
              </a:r>
            </a:p>
          </p:txBody>
        </p:sp>
      </p:gr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IMPLEMENTATION</a:t>
            </a:r>
            <a:endParaRPr 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8"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DOCUMENTS USED FOR THE GAP ANALYSIS</a:t>
            </a:r>
            <a:endParaRPr lang="en-US" dirty="0"/>
          </a:p>
        </p:txBody>
      </p:sp>
      <p:grpSp>
        <p:nvGrpSpPr>
          <p:cNvPr id="2"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16" name="Legend1"/>
            <p:cNvSpPr>
              <a:spLocks noChangeArrowheads="1"/>
            </p:cNvSpPr>
            <p:nvPr>
              <p:custDataLst>
                <p:tags r:id="rId5"/>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Group</a:t>
              </a:r>
            </a:p>
          </p:txBody>
        </p:sp>
      </p:grpSp>
      <p:grpSp>
        <p:nvGrpSpPr>
          <p:cNvPr id="3"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dirty="0">
                <a:latin typeface="+mn-lt"/>
                <a:ea typeface="+mn-ea"/>
              </a:endParaRPr>
            </a:p>
          </p:txBody>
        </p:sp>
        <p:sp>
          <p:nvSpPr>
            <p:cNvPr id="20" name="Legend2"/>
            <p:cNvSpPr>
              <a:spLocks noChangeArrowheads="1"/>
            </p:cNvSpPr>
            <p:nvPr>
              <p:custDataLst>
                <p:tags r:id="rId4"/>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E&amp;P</a:t>
              </a:r>
            </a:p>
          </p:txBody>
        </p:sp>
      </p:grpSp>
      <p:grpSp>
        <p:nvGrpSpPr>
          <p:cNvPr id="4"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23" name="Legend3"/>
            <p:cNvSpPr>
              <a:spLocks noChangeArrowheads="1"/>
            </p:cNvSpPr>
            <p:nvPr>
              <p:custDataLst>
                <p:tags r:id="rId3"/>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M&amp;S</a:t>
              </a:r>
            </a:p>
          </p:txBody>
        </p:sp>
      </p:grpSp>
      <p:grpSp>
        <p:nvGrpSpPr>
          <p:cNvPr id="6"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dirty="0">
                <a:latin typeface="+mn-lt"/>
                <a:ea typeface="+mn-ea"/>
              </a:endParaRPr>
            </a:p>
          </p:txBody>
        </p:sp>
        <p:sp>
          <p:nvSpPr>
            <p:cNvPr id="31" name="Legend4"/>
            <p:cNvSpPr>
              <a:spLocks noChangeArrowheads="1"/>
            </p:cNvSpPr>
            <p:nvPr>
              <p:custDataLst>
                <p:tags r:id="rId2"/>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R&amp;C</a:t>
              </a:r>
            </a:p>
          </p:txBody>
        </p:sp>
      </p:grpSp>
      <p:grpSp>
        <p:nvGrpSpPr>
          <p:cNvPr id="8"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dirty="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GRP</a:t>
              </a:r>
            </a:p>
          </p:txBody>
        </p:sp>
      </p:gr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7_1_">
    <p:spTree>
      <p:nvGrpSpPr>
        <p:cNvPr id="1" name=""/>
        <p:cNvGrpSpPr/>
        <p:nvPr/>
      </p:nvGrpSpPr>
      <p:grpSpPr>
        <a:xfrm>
          <a:off x="0" y="0"/>
          <a:ext cx="0" cy="0"/>
          <a:chOff x="0" y="0"/>
          <a:chExt cx="0" cy="0"/>
        </a:xfrm>
      </p:grpSpPr>
      <p:pic>
        <p:nvPicPr>
          <p:cNvPr id="11" name="Image 10" descr="Une image contenant personne, extérieur, homme, portant&#10;&#10;Description générée automatiquement">
            <a:extLst>
              <a:ext uri="{FF2B5EF4-FFF2-40B4-BE49-F238E27FC236}">
                <a16:creationId xmlns:a16="http://schemas.microsoft.com/office/drawing/2014/main" id="{01331BF5-730D-4B20-9D30-91E234A844DD}"/>
              </a:ext>
            </a:extLst>
          </p:cNvPr>
          <p:cNvPicPr>
            <a:picLocks noChangeAspect="1"/>
          </p:cNvPicPr>
          <p:nvPr userDrawn="1"/>
        </p:nvPicPr>
        <p:blipFill rotWithShape="1">
          <a:blip r:embed="rId2" cstate="print">
            <a:alphaModFix amt="70000"/>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Picture 2"/>
          <p:cNvPicPr>
            <a:picLocks noChangeAspect="1" noChangeArrowheads="1"/>
          </p:cNvPicPr>
          <p:nvPr userDrawn="1"/>
        </p:nvPicPr>
        <p:blipFill>
          <a:blip r:embed="rId3" cstate="print"/>
          <a:srcRect/>
          <a:stretch>
            <a:fillRect/>
          </a:stretch>
        </p:blipFill>
        <p:spPr bwMode="auto">
          <a:xfrm>
            <a:off x="9538665" y="404664"/>
            <a:ext cx="2461991" cy="792088"/>
          </a:xfrm>
          <a:prstGeom prst="rect">
            <a:avLst/>
          </a:prstGeom>
          <a:noFill/>
          <a:ln w="9525">
            <a:noFill/>
            <a:miter lim="800000"/>
          </a:ln>
          <a:effectLst/>
        </p:spPr>
      </p:pic>
      <p:sp>
        <p:nvSpPr>
          <p:cNvPr id="5" name="Espace réservé du texte 16"/>
          <p:cNvSpPr>
            <a:spLocks noGrp="1" noEditPoints="1"/>
          </p:cNvSpPr>
          <p:nvPr>
            <p:ph type="body" sz="quarter" idx="11" hasCustomPrompt="1"/>
          </p:nvPr>
        </p:nvSpPr>
        <p:spPr>
          <a:xfrm>
            <a:off x="191344" y="404664"/>
            <a:ext cx="5616624" cy="561662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Tree>
    <p:extLst>
      <p:ext uri="{BB962C8B-B14F-4D97-AF65-F5344CB8AC3E}">
        <p14:creationId xmlns:p14="http://schemas.microsoft.com/office/powerpoint/2010/main" val="169844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6_1_">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a:t>COMPANY RULE TITLE</a:t>
            </a:r>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8"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SYNTHESIS OF CHANGES</a:t>
            </a:r>
            <a:endParaRPr lang="en-US" dirty="0"/>
          </a:p>
        </p:txBody>
      </p:sp>
      <p:grpSp>
        <p:nvGrpSpPr>
          <p:cNvPr id="14"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16" name="Legend1"/>
            <p:cNvSpPr>
              <a:spLocks noChangeArrowheads="1"/>
            </p:cNvSpPr>
            <p:nvPr>
              <p:custDataLst>
                <p:tags r:id="rId5"/>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Group</a:t>
              </a:r>
            </a:p>
          </p:txBody>
        </p:sp>
      </p:grpSp>
      <p:grpSp>
        <p:nvGrpSpPr>
          <p:cNvPr id="17"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dirty="0">
                <a:latin typeface="+mn-lt"/>
                <a:ea typeface="+mn-ea"/>
              </a:endParaRPr>
            </a:p>
          </p:txBody>
        </p:sp>
        <p:sp>
          <p:nvSpPr>
            <p:cNvPr id="20" name="Legend2"/>
            <p:cNvSpPr>
              <a:spLocks noChangeArrowheads="1"/>
            </p:cNvSpPr>
            <p:nvPr>
              <p:custDataLst>
                <p:tags r:id="rId4"/>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E&amp;P</a:t>
              </a:r>
            </a:p>
          </p:txBody>
        </p:sp>
      </p:grpSp>
      <p:grpSp>
        <p:nvGrpSpPr>
          <p:cNvPr id="21"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23" name="Legend3"/>
            <p:cNvSpPr>
              <a:spLocks noChangeArrowheads="1"/>
            </p:cNvSpPr>
            <p:nvPr>
              <p:custDataLst>
                <p:tags r:id="rId3"/>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M&amp;S</a:t>
              </a:r>
            </a:p>
          </p:txBody>
        </p:sp>
      </p:grpSp>
      <p:grpSp>
        <p:nvGrpSpPr>
          <p:cNvPr id="25"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dirty="0">
                <a:latin typeface="+mn-lt"/>
                <a:ea typeface="+mn-ea"/>
              </a:endParaRPr>
            </a:p>
          </p:txBody>
        </p:sp>
        <p:sp>
          <p:nvSpPr>
            <p:cNvPr id="31" name="Legend4"/>
            <p:cNvSpPr>
              <a:spLocks noChangeArrowheads="1"/>
            </p:cNvSpPr>
            <p:nvPr>
              <p:custDataLst>
                <p:tags r:id="rId2"/>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R&amp;C</a:t>
              </a:r>
            </a:p>
          </p:txBody>
        </p:sp>
      </p:grpSp>
      <p:grpSp>
        <p:nvGrpSpPr>
          <p:cNvPr id="32"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dirty="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GRP</a:t>
              </a:r>
            </a:p>
          </p:txBody>
        </p:sp>
      </p:gr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REQUIREMENTS REMOVED IN NEW RULE</a:t>
            </a:r>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9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GROUP</a:t>
            </a:r>
            <a:endParaRPr lang="en-US" dirty="0"/>
          </a:p>
        </p:txBody>
      </p:sp>
      <p:grpSp>
        <p:nvGrpSpPr>
          <p:cNvPr id="2"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16" name="Legend1"/>
            <p:cNvSpPr>
              <a:spLocks noChangeArrowheads="1"/>
            </p:cNvSpPr>
            <p:nvPr>
              <p:custDataLst>
                <p:tags r:id="rId1"/>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Group</a:t>
              </a:r>
            </a:p>
          </p:txBody>
        </p:sp>
      </p:gr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_1_">
    <p:spTree>
      <p:nvGrpSpPr>
        <p:cNvPr id="1" name=""/>
        <p:cNvGrpSpPr/>
        <p:nvPr/>
      </p:nvGrpSpPr>
      <p:grpSpPr>
        <a:xfrm>
          <a:off x="0" y="0"/>
          <a:ext cx="0" cy="0"/>
          <a:chOff x="0" y="0"/>
          <a:chExt cx="0" cy="0"/>
        </a:xfrm>
      </p:grpSpPr>
      <p:cxnSp>
        <p:nvCxnSpPr>
          <p:cNvPr id="5" name="Connecteur droit 4"/>
          <p:cNvCxnSpPr/>
          <p:nvPr userDrawn="1"/>
        </p:nvCxnSpPr>
        <p:spPr>
          <a:xfrm>
            <a:off x="457200" y="6525344"/>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E&amp;P</a:t>
            </a:r>
            <a:endParaRPr lang="en-US" dirty="0"/>
          </a:p>
        </p:txBody>
      </p:sp>
      <p:grpSp>
        <p:nvGrpSpPr>
          <p:cNvPr id="3"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dirty="0">
                <a:latin typeface="+mn-lt"/>
                <a:ea typeface="+mn-ea"/>
              </a:endParaRPr>
            </a:p>
          </p:txBody>
        </p:sp>
        <p:sp>
          <p:nvSpPr>
            <p:cNvPr id="20" name="Legend2"/>
            <p:cNvSpPr>
              <a:spLocks noChangeArrowheads="1"/>
            </p:cNvSpPr>
            <p:nvPr>
              <p:custDataLst>
                <p:tags r:id="rId1"/>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E&amp;P</a:t>
              </a:r>
            </a:p>
          </p:txBody>
        </p:sp>
      </p:gr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M&amp;S</a:t>
            </a:r>
            <a:endParaRPr lang="en-US" dirty="0"/>
          </a:p>
        </p:txBody>
      </p:sp>
      <p:grpSp>
        <p:nvGrpSpPr>
          <p:cNvPr id="4"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23" name="Legend3"/>
            <p:cNvSpPr>
              <a:spLocks noChangeArrowheads="1"/>
            </p:cNvSpPr>
            <p:nvPr>
              <p:custDataLst>
                <p:tags r:id="rId1"/>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M&amp;S</a:t>
              </a:r>
            </a:p>
          </p:txBody>
        </p:sp>
      </p:gr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R&amp;C</a:t>
            </a:r>
            <a:endParaRPr lang="en-US" dirty="0"/>
          </a:p>
        </p:txBody>
      </p:sp>
      <p:grpSp>
        <p:nvGrpSpPr>
          <p:cNvPr id="6"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dirty="0">
                <a:latin typeface="+mn-lt"/>
                <a:ea typeface="+mn-ea"/>
              </a:endParaRPr>
            </a:p>
          </p:txBody>
        </p:sp>
        <p:sp>
          <p:nvSpPr>
            <p:cNvPr id="31" name="Legend4"/>
            <p:cNvSpPr>
              <a:spLocks noChangeArrowheads="1"/>
            </p:cNvSpPr>
            <p:nvPr>
              <p:custDataLst>
                <p:tags r:id="rId1"/>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R&amp;C</a:t>
              </a:r>
            </a:p>
          </p:txBody>
        </p:sp>
      </p:gr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
        <p:nvSpPr>
          <p:cNvPr id="2" name="MSIPCMContentMarking" descr="{&quot;HashCode&quot;:-234220969,&quot;Placement&quot;:&quot;Footer&quot;}"/>
          <p:cNvSpPr txBox="1"/>
          <p:nvPr userDrawn="1"/>
        </p:nvSpPr>
        <p:spPr>
          <a:xfrm>
            <a:off x="0" y="6440626"/>
            <a:ext cx="2564033" cy="41737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TOTAL Classification: Restricted Distribution
TOTAL - All rights reserved</a:t>
            </a:r>
          </a:p>
        </p:txBody>
      </p:sp>
    </p:spTree>
  </p:cSld>
  <p:clrMap bg1="lt1" tx1="dk1" bg2="lt2" tx2="dk2" accent1="accent1" accent2="accent2" accent3="accent3" accent4="accent4" accent5="accent5" accent6="accent6" hlink="hlink" folHlink="folHlink"/>
  <p:sldLayoutIdLst>
    <p:sldLayoutId id="2147483666" r:id="rId1"/>
    <p:sldLayoutId id="2147483694" r:id="rId2"/>
    <p:sldLayoutId id="2147483667" r:id="rId3"/>
    <p:sldLayoutId id="2147483683" r:id="rId4"/>
    <p:sldLayoutId id="2147483684" r:id="rId5"/>
    <p:sldLayoutId id="2147483685" r:id="rId6"/>
    <p:sldLayoutId id="2147483686" r:id="rId7"/>
    <p:sldLayoutId id="2147483687" r:id="rId8"/>
    <p:sldLayoutId id="2147483688" r:id="rId9"/>
    <p:sldLayoutId id="2147483689" r:id="rId10"/>
    <p:sldLayoutId id="2147483693" r:id="rId11"/>
    <p:sldLayoutId id="2147483692" r:id="rId12"/>
    <p:sldLayoutId id="2147483695" r:id="rId13"/>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1188000" y="1844824"/>
            <a:ext cx="10452616" cy="1748663"/>
          </a:xfrm>
        </p:spPr>
        <p:txBody>
          <a:bodyPr/>
          <a:lstStyle/>
          <a:p>
            <a:r>
              <a:rPr lang="fr-FR" dirty="0"/>
              <a:t>Gestion et protection de l’environnement dans les opérations</a:t>
            </a:r>
            <a:br>
              <a:rPr lang="fr-FR" dirty="0"/>
            </a:br>
            <a:r>
              <a:rPr lang="fr-FR" sz="2000" dirty="0"/>
              <a:t>REGLE HSE GROUPE (CR-GR-HSE-411)</a:t>
            </a:r>
            <a:br>
              <a:rPr lang="fr-FR" dirty="0"/>
            </a:br>
            <a:endParaRPr lang="en-US" dirty="0"/>
          </a:p>
        </p:txBody>
      </p:sp>
      <p:sp>
        <p:nvSpPr>
          <p:cNvPr id="7" name="Espace réservé du texte 2"/>
          <p:cNvSpPr txBox="1">
            <a:spLocks/>
          </p:cNvSpPr>
          <p:nvPr/>
        </p:nvSpPr>
        <p:spPr>
          <a:xfrm>
            <a:off x="1115992" y="3212976"/>
            <a:ext cx="10380608" cy="3029760"/>
          </a:xfrm>
          <a:prstGeom prst="rect">
            <a:avLst/>
          </a:prstGeom>
        </p:spPr>
        <p:txBody>
          <a:bodyPr/>
          <a:lstStyle/>
          <a:p>
            <a:endParaRPr lang="en-US" dirty="0">
              <a:solidFill>
                <a:schemeClr val="bg1"/>
              </a:solidFill>
            </a:endParaRPr>
          </a:p>
          <a:p>
            <a:r>
              <a:rPr lang="en-GB" b="1" i="1" dirty="0">
                <a:solidFill>
                  <a:schemeClr val="bg1"/>
                </a:solidFill>
                <a:latin typeface="+mn-lt"/>
              </a:rPr>
              <a:t>SYNTHÈSE</a:t>
            </a:r>
          </a:p>
          <a:p>
            <a:pPr algn="just"/>
            <a:endParaRPr lang="en-GB" b="1" i="1" dirty="0">
              <a:solidFill>
                <a:schemeClr val="bg1"/>
              </a:solidFill>
              <a:latin typeface="+mn-lt"/>
            </a:endParaRPr>
          </a:p>
          <a:p>
            <a:pPr algn="just"/>
            <a:r>
              <a:rPr lang="fr-FR" sz="1600" dirty="0">
                <a:solidFill>
                  <a:schemeClr val="bg1"/>
                </a:solidFill>
                <a:latin typeface="+mn-lt"/>
              </a:rPr>
              <a:t>La présente règle définit les exigences HSE minimales à respecter pour la gestion et la protection de l’environnement dans le cadre des opérations.</a:t>
            </a:r>
            <a:endParaRPr lang="en-US" dirty="0">
              <a:solidFill>
                <a:schemeClr val="bg1"/>
              </a:solidFill>
            </a:endParaRPr>
          </a:p>
          <a:p>
            <a:endParaRPr lang="en-US" dirty="0">
              <a:solidFill>
                <a:schemeClr val="bg1"/>
              </a:solidFill>
            </a:endParaRPr>
          </a:p>
          <a:p>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REVUE DES EXIGENCES</a:t>
            </a:r>
          </a:p>
        </p:txBody>
      </p:sp>
      <p:sp>
        <p:nvSpPr>
          <p:cNvPr id="17" name="Rectangle 16">
            <a:extLst>
              <a:ext uri="{FF2B5EF4-FFF2-40B4-BE49-F238E27FC236}">
                <a16:creationId xmlns:a16="http://schemas.microsoft.com/office/drawing/2014/main" id="{CEA46C25-C84C-41D7-8D85-5706EE014231}"/>
              </a:ext>
            </a:extLst>
          </p:cNvPr>
          <p:cNvSpPr/>
          <p:nvPr/>
        </p:nvSpPr>
        <p:spPr>
          <a:xfrm>
            <a:off x="871609" y="1960707"/>
            <a:ext cx="2090637" cy="307777"/>
          </a:xfrm>
          <a:prstGeom prst="rect">
            <a:avLst/>
          </a:prstGeom>
        </p:spPr>
        <p:txBody>
          <a:bodyPr wrap="none">
            <a:spAutoFit/>
          </a:bodyPr>
          <a:lstStyle/>
          <a:p>
            <a:pPr marL="0" indent="0" algn="l">
              <a:spcBef>
                <a:spcPts val="600"/>
              </a:spcBef>
              <a:spcAft>
                <a:spcPts val="600"/>
              </a:spcAft>
            </a:pPr>
            <a:r>
              <a:rPr lang="fr-FR" sz="1400" b="1" dirty="0">
                <a:solidFill>
                  <a:srgbClr val="00B050"/>
                </a:solidFill>
                <a:sym typeface="Wingdings" panose="05000000000000000000" pitchFamily="2" charset="2"/>
              </a:rPr>
              <a:t> </a:t>
            </a:r>
            <a:r>
              <a:rPr lang="fr-FR" sz="1400" b="1" dirty="0">
                <a:solidFill>
                  <a:srgbClr val="00B050"/>
                </a:solidFill>
              </a:rPr>
              <a:t>Pas de changement</a:t>
            </a:r>
          </a:p>
        </p:txBody>
      </p:sp>
      <p:pic>
        <p:nvPicPr>
          <p:cNvPr id="3" name="Image 2"/>
          <p:cNvPicPr>
            <a:picLocks noChangeAspect="1"/>
          </p:cNvPicPr>
          <p:nvPr/>
        </p:nvPicPr>
        <p:blipFill>
          <a:blip r:embed="rId3"/>
          <a:stretch>
            <a:fillRect/>
          </a:stretch>
        </p:blipFill>
        <p:spPr>
          <a:xfrm>
            <a:off x="876170" y="476672"/>
            <a:ext cx="7643422" cy="1565916"/>
          </a:xfrm>
          <a:prstGeom prst="rect">
            <a:avLst/>
          </a:prstGeom>
        </p:spPr>
      </p:pic>
      <p:pic>
        <p:nvPicPr>
          <p:cNvPr id="5" name="Image 4"/>
          <p:cNvPicPr>
            <a:picLocks noChangeAspect="1"/>
          </p:cNvPicPr>
          <p:nvPr/>
        </p:nvPicPr>
        <p:blipFill>
          <a:blip r:embed="rId4"/>
          <a:stretch>
            <a:fillRect/>
          </a:stretch>
        </p:blipFill>
        <p:spPr>
          <a:xfrm>
            <a:off x="871609" y="2420888"/>
            <a:ext cx="6979422" cy="3626905"/>
          </a:xfrm>
          <a:prstGeom prst="rect">
            <a:avLst/>
          </a:prstGeom>
        </p:spPr>
      </p:pic>
      <p:sp>
        <p:nvSpPr>
          <p:cNvPr id="7" name="Rectangle 6">
            <a:extLst>
              <a:ext uri="{FF2B5EF4-FFF2-40B4-BE49-F238E27FC236}">
                <a16:creationId xmlns:a16="http://schemas.microsoft.com/office/drawing/2014/main" id="{CEA46C25-C84C-41D7-8D85-5706EE014231}"/>
              </a:ext>
            </a:extLst>
          </p:cNvPr>
          <p:cNvSpPr/>
          <p:nvPr/>
        </p:nvSpPr>
        <p:spPr>
          <a:xfrm>
            <a:off x="871608" y="6046308"/>
            <a:ext cx="7888687" cy="677108"/>
          </a:xfrm>
          <a:prstGeom prst="rect">
            <a:avLst/>
          </a:prstGeom>
        </p:spPr>
        <p:txBody>
          <a:bodyPr wrap="square">
            <a:spAutoFit/>
          </a:bodyPr>
          <a:lstStyle/>
          <a:p>
            <a:pPr marL="285750" indent="-285750" algn="l">
              <a:spcBef>
                <a:spcPts val="600"/>
              </a:spcBef>
              <a:spcAft>
                <a:spcPts val="600"/>
              </a:spcAft>
              <a:buFont typeface="Wingdings" panose="05000000000000000000" pitchFamily="2" charset="2"/>
              <a:buChar char="à"/>
            </a:pPr>
            <a:r>
              <a:rPr lang="fr-FR" sz="1400" b="1" dirty="0">
                <a:solidFill>
                  <a:srgbClr val="00B050"/>
                </a:solidFill>
              </a:rPr>
              <a:t>Pas de changement. </a:t>
            </a:r>
            <a:r>
              <a:rPr lang="fr-FR" sz="1400" b="1" dirty="0">
                <a:solidFill>
                  <a:srgbClr val="00B050"/>
                </a:solidFill>
                <a:sym typeface="Wingdings" panose="05000000000000000000" pitchFamily="2" charset="2"/>
              </a:rPr>
              <a:t>Eaux de procédé uniquement sur Oudalle et </a:t>
            </a:r>
            <a:r>
              <a:rPr lang="fr-FR" sz="1400" b="1" dirty="0" err="1">
                <a:solidFill>
                  <a:srgbClr val="00B050"/>
                </a:solidFill>
                <a:sym typeface="Wingdings" panose="05000000000000000000" pitchFamily="2" charset="2"/>
              </a:rPr>
              <a:t>Brunsbuttel</a:t>
            </a:r>
            <a:endParaRPr lang="fr-FR" sz="1400" b="1" dirty="0">
              <a:solidFill>
                <a:srgbClr val="00B050"/>
              </a:solidFill>
            </a:endParaRPr>
          </a:p>
          <a:p>
            <a:pPr marL="285750" indent="-285750" algn="l">
              <a:spcBef>
                <a:spcPts val="600"/>
              </a:spcBef>
              <a:spcAft>
                <a:spcPts val="600"/>
              </a:spcAft>
              <a:buFont typeface="Wingdings" panose="05000000000000000000" pitchFamily="2" charset="2"/>
              <a:buChar char="à"/>
            </a:pPr>
            <a:endParaRPr lang="fr-FR" sz="1400" b="1" dirty="0">
              <a:solidFill>
                <a:srgbClr val="00B050"/>
              </a:solidFill>
            </a:endParaRPr>
          </a:p>
        </p:txBody>
      </p:sp>
    </p:spTree>
    <p:extLst>
      <p:ext uri="{BB962C8B-B14F-4D97-AF65-F5344CB8AC3E}">
        <p14:creationId xmlns:p14="http://schemas.microsoft.com/office/powerpoint/2010/main" val="2674411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REVUE DES EXIGENCES</a:t>
            </a:r>
          </a:p>
        </p:txBody>
      </p:sp>
      <p:sp>
        <p:nvSpPr>
          <p:cNvPr id="17" name="Rectangle 16">
            <a:extLst>
              <a:ext uri="{FF2B5EF4-FFF2-40B4-BE49-F238E27FC236}">
                <a16:creationId xmlns:a16="http://schemas.microsoft.com/office/drawing/2014/main" id="{CEA46C25-C84C-41D7-8D85-5706EE014231}"/>
              </a:ext>
            </a:extLst>
          </p:cNvPr>
          <p:cNvSpPr/>
          <p:nvPr/>
        </p:nvSpPr>
        <p:spPr>
          <a:xfrm>
            <a:off x="1343472" y="2571447"/>
            <a:ext cx="3611886" cy="677108"/>
          </a:xfrm>
          <a:prstGeom prst="rect">
            <a:avLst/>
          </a:prstGeom>
        </p:spPr>
        <p:txBody>
          <a:bodyPr wrap="none">
            <a:spAutoFit/>
          </a:bodyPr>
          <a:lstStyle/>
          <a:p>
            <a:pPr marL="285750" indent="-285750" algn="l">
              <a:spcBef>
                <a:spcPts val="600"/>
              </a:spcBef>
              <a:spcAft>
                <a:spcPts val="600"/>
              </a:spcAft>
              <a:buFont typeface="Wingdings" panose="05000000000000000000" pitchFamily="2" charset="2"/>
              <a:buChar char="à"/>
            </a:pPr>
            <a:r>
              <a:rPr lang="fr-FR" sz="1400" b="1" dirty="0">
                <a:solidFill>
                  <a:srgbClr val="00B050"/>
                </a:solidFill>
              </a:rPr>
              <a:t>Pas de changement</a:t>
            </a:r>
          </a:p>
          <a:p>
            <a:pPr marL="285750" indent="-285750" algn="l">
              <a:spcBef>
                <a:spcPts val="600"/>
              </a:spcBef>
              <a:spcAft>
                <a:spcPts val="600"/>
              </a:spcAft>
              <a:buFont typeface="Wingdings" panose="05000000000000000000" pitchFamily="2" charset="2"/>
              <a:buChar char="à"/>
            </a:pPr>
            <a:r>
              <a:rPr lang="fr-FR" sz="1400" b="1" dirty="0">
                <a:solidFill>
                  <a:srgbClr val="00B050"/>
                </a:solidFill>
              </a:rPr>
              <a:t>Tous les sites du MS sont concernés</a:t>
            </a:r>
          </a:p>
        </p:txBody>
      </p:sp>
      <p:sp>
        <p:nvSpPr>
          <p:cNvPr id="7" name="Rectangle 6">
            <a:extLst>
              <a:ext uri="{FF2B5EF4-FFF2-40B4-BE49-F238E27FC236}">
                <a16:creationId xmlns:a16="http://schemas.microsoft.com/office/drawing/2014/main" id="{CEA46C25-C84C-41D7-8D85-5706EE014231}"/>
              </a:ext>
            </a:extLst>
          </p:cNvPr>
          <p:cNvSpPr/>
          <p:nvPr/>
        </p:nvSpPr>
        <p:spPr>
          <a:xfrm>
            <a:off x="1343472" y="4868391"/>
            <a:ext cx="10945625" cy="677108"/>
          </a:xfrm>
          <a:prstGeom prst="rect">
            <a:avLst/>
          </a:prstGeom>
        </p:spPr>
        <p:txBody>
          <a:bodyPr wrap="none">
            <a:spAutoFit/>
          </a:bodyPr>
          <a:lstStyle/>
          <a:p>
            <a:pPr marL="285750" indent="-285750" algn="l">
              <a:spcBef>
                <a:spcPts val="600"/>
              </a:spcBef>
              <a:spcAft>
                <a:spcPts val="600"/>
              </a:spcAft>
              <a:buFont typeface="Wingdings" panose="05000000000000000000" pitchFamily="2" charset="2"/>
              <a:buChar char="à"/>
            </a:pPr>
            <a:r>
              <a:rPr lang="fr-FR" sz="1400" b="1" dirty="0">
                <a:solidFill>
                  <a:srgbClr val="00B050"/>
                </a:solidFill>
              </a:rPr>
              <a:t>Pas de changement</a:t>
            </a:r>
          </a:p>
          <a:p>
            <a:pPr marL="285750" indent="-285750" algn="l">
              <a:spcBef>
                <a:spcPts val="600"/>
              </a:spcBef>
              <a:spcAft>
                <a:spcPts val="600"/>
              </a:spcAft>
              <a:buFont typeface="Wingdings" panose="05000000000000000000" pitchFamily="2" charset="2"/>
              <a:buChar char="à"/>
            </a:pPr>
            <a:r>
              <a:rPr lang="fr-FR" sz="1400" b="1" dirty="0">
                <a:solidFill>
                  <a:srgbClr val="00B050"/>
                </a:solidFill>
              </a:rPr>
              <a:t>Risque faible. Causes possibles : odeur pour les sites de bitumes, bruit ou odeur pour les sites d’embouteillage de gaz.</a:t>
            </a:r>
          </a:p>
        </p:txBody>
      </p:sp>
      <p:pic>
        <p:nvPicPr>
          <p:cNvPr id="4" name="Image 3"/>
          <p:cNvPicPr>
            <a:picLocks noChangeAspect="1"/>
          </p:cNvPicPr>
          <p:nvPr/>
        </p:nvPicPr>
        <p:blipFill>
          <a:blip r:embed="rId3"/>
          <a:stretch>
            <a:fillRect/>
          </a:stretch>
        </p:blipFill>
        <p:spPr>
          <a:xfrm>
            <a:off x="1343472" y="1299691"/>
            <a:ext cx="6600056" cy="1188859"/>
          </a:xfrm>
          <a:prstGeom prst="rect">
            <a:avLst/>
          </a:prstGeom>
        </p:spPr>
      </p:pic>
      <p:pic>
        <p:nvPicPr>
          <p:cNvPr id="6" name="Image 5"/>
          <p:cNvPicPr>
            <a:picLocks noChangeAspect="1"/>
          </p:cNvPicPr>
          <p:nvPr/>
        </p:nvPicPr>
        <p:blipFill>
          <a:blip r:embed="rId4"/>
          <a:stretch>
            <a:fillRect/>
          </a:stretch>
        </p:blipFill>
        <p:spPr>
          <a:xfrm>
            <a:off x="1343472" y="3429000"/>
            <a:ext cx="6816080" cy="1411729"/>
          </a:xfrm>
          <a:prstGeom prst="rect">
            <a:avLst/>
          </a:prstGeom>
        </p:spPr>
      </p:pic>
    </p:spTree>
    <p:extLst>
      <p:ext uri="{BB962C8B-B14F-4D97-AF65-F5344CB8AC3E}">
        <p14:creationId xmlns:p14="http://schemas.microsoft.com/office/powerpoint/2010/main" val="3944692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REVUE DES EXIGENCES</a:t>
            </a:r>
          </a:p>
        </p:txBody>
      </p:sp>
      <p:pic>
        <p:nvPicPr>
          <p:cNvPr id="3" name="Image 2"/>
          <p:cNvPicPr>
            <a:picLocks noChangeAspect="1"/>
          </p:cNvPicPr>
          <p:nvPr/>
        </p:nvPicPr>
        <p:blipFill>
          <a:blip r:embed="rId3"/>
          <a:stretch>
            <a:fillRect/>
          </a:stretch>
        </p:blipFill>
        <p:spPr>
          <a:xfrm>
            <a:off x="1271464" y="404664"/>
            <a:ext cx="7824192" cy="3062372"/>
          </a:xfrm>
          <a:prstGeom prst="rect">
            <a:avLst/>
          </a:prstGeom>
        </p:spPr>
      </p:pic>
      <p:pic>
        <p:nvPicPr>
          <p:cNvPr id="5" name="Image 4"/>
          <p:cNvPicPr>
            <a:picLocks noChangeAspect="1"/>
          </p:cNvPicPr>
          <p:nvPr/>
        </p:nvPicPr>
        <p:blipFill>
          <a:blip r:embed="rId4"/>
          <a:stretch>
            <a:fillRect/>
          </a:stretch>
        </p:blipFill>
        <p:spPr>
          <a:xfrm>
            <a:off x="1271464" y="3933056"/>
            <a:ext cx="7176120" cy="2097319"/>
          </a:xfrm>
          <a:prstGeom prst="rect">
            <a:avLst/>
          </a:prstGeom>
        </p:spPr>
      </p:pic>
      <p:sp>
        <p:nvSpPr>
          <p:cNvPr id="9" name="Rectangle 8">
            <a:extLst>
              <a:ext uri="{FF2B5EF4-FFF2-40B4-BE49-F238E27FC236}">
                <a16:creationId xmlns:a16="http://schemas.microsoft.com/office/drawing/2014/main" id="{E377A463-457F-494E-BCCA-C429ABF6A7CC}"/>
              </a:ext>
            </a:extLst>
          </p:cNvPr>
          <p:cNvSpPr/>
          <p:nvPr/>
        </p:nvSpPr>
        <p:spPr>
          <a:xfrm>
            <a:off x="1199456" y="3429000"/>
            <a:ext cx="8069838" cy="523220"/>
          </a:xfrm>
          <a:prstGeom prst="rect">
            <a:avLst/>
          </a:prstGeom>
        </p:spPr>
        <p:txBody>
          <a:bodyPr wrap="none">
            <a:spAutoFit/>
          </a:bodyPr>
          <a:lstStyle/>
          <a:p>
            <a:pPr marL="285750" indent="-285750" algn="l">
              <a:buFont typeface="Wingdings" panose="05000000000000000000" pitchFamily="2" charset="2"/>
              <a:buChar char="à"/>
            </a:pPr>
            <a:r>
              <a:rPr lang="fr-FR" sz="1400" b="1" dirty="0">
                <a:solidFill>
                  <a:srgbClr val="FF0000"/>
                </a:solidFill>
              </a:rPr>
              <a:t>Nouvelle exigence pour toutes les branches : renforcement du processus ERC</a:t>
            </a:r>
          </a:p>
          <a:p>
            <a:pPr marL="285750" indent="-285750" algn="l">
              <a:buFont typeface="Wingdings" panose="05000000000000000000" pitchFamily="2" charset="2"/>
              <a:buChar char="à"/>
            </a:pPr>
            <a:r>
              <a:rPr lang="fr-FR" sz="1400" b="1" dirty="0">
                <a:solidFill>
                  <a:srgbClr val="FF0000"/>
                </a:solidFill>
              </a:rPr>
              <a:t>En 2020, environ 100 stations et 10 sites localisés dans une zone IUCN I à IV ou RAMSAR</a:t>
            </a:r>
          </a:p>
        </p:txBody>
      </p:sp>
      <p:sp>
        <p:nvSpPr>
          <p:cNvPr id="10" name="ZoneTexte 21">
            <a:extLst>
              <a:ext uri="{FF2B5EF4-FFF2-40B4-BE49-F238E27FC236}">
                <a16:creationId xmlns:a16="http://schemas.microsoft.com/office/drawing/2014/main" id="{17E9DFC9-C60F-4457-B3A2-CB22731FE3B8}"/>
              </a:ext>
            </a:extLst>
          </p:cNvPr>
          <p:cNvSpPr txBox="1"/>
          <p:nvPr/>
        </p:nvSpPr>
        <p:spPr>
          <a:xfrm rot="19448902">
            <a:off x="-18144" y="1778601"/>
            <a:ext cx="1083951" cy="307777"/>
          </a:xfrm>
          <a:prstGeom prst="rect">
            <a:avLst/>
          </a:prstGeom>
          <a:noFill/>
        </p:spPr>
        <p:txBody>
          <a:bodyPr wrap="none" rtlCol="0">
            <a:spAutoFit/>
          </a:bodyPr>
          <a:lstStyle/>
          <a:p>
            <a:r>
              <a:rPr lang="fr-FR" sz="1400" b="1" dirty="0">
                <a:solidFill>
                  <a:srgbClr val="FF0000"/>
                </a:solidFill>
              </a:rPr>
              <a:t>NOUVEAU</a:t>
            </a:r>
          </a:p>
        </p:txBody>
      </p:sp>
      <p:sp>
        <p:nvSpPr>
          <p:cNvPr id="11" name="ZoneTexte 21">
            <a:extLst>
              <a:ext uri="{FF2B5EF4-FFF2-40B4-BE49-F238E27FC236}">
                <a16:creationId xmlns:a16="http://schemas.microsoft.com/office/drawing/2014/main" id="{17E9DFC9-C60F-4457-B3A2-CB22731FE3B8}"/>
              </a:ext>
            </a:extLst>
          </p:cNvPr>
          <p:cNvSpPr txBox="1"/>
          <p:nvPr/>
        </p:nvSpPr>
        <p:spPr>
          <a:xfrm rot="19448902">
            <a:off x="92368" y="4971842"/>
            <a:ext cx="1083951" cy="307777"/>
          </a:xfrm>
          <a:prstGeom prst="rect">
            <a:avLst/>
          </a:prstGeom>
          <a:noFill/>
        </p:spPr>
        <p:txBody>
          <a:bodyPr wrap="none" rtlCol="0">
            <a:spAutoFit/>
          </a:bodyPr>
          <a:lstStyle/>
          <a:p>
            <a:r>
              <a:rPr lang="fr-FR" sz="1400" b="1" dirty="0">
                <a:solidFill>
                  <a:srgbClr val="FF0000"/>
                </a:solidFill>
              </a:rPr>
              <a:t>NOUVEAU</a:t>
            </a:r>
          </a:p>
        </p:txBody>
      </p:sp>
      <p:sp>
        <p:nvSpPr>
          <p:cNvPr id="12" name="Rectangle 11">
            <a:extLst>
              <a:ext uri="{FF2B5EF4-FFF2-40B4-BE49-F238E27FC236}">
                <a16:creationId xmlns:a16="http://schemas.microsoft.com/office/drawing/2014/main" id="{E377A463-457F-494E-BCCA-C429ABF6A7CC}"/>
              </a:ext>
            </a:extLst>
          </p:cNvPr>
          <p:cNvSpPr/>
          <p:nvPr/>
        </p:nvSpPr>
        <p:spPr>
          <a:xfrm>
            <a:off x="1167073" y="5949280"/>
            <a:ext cx="10046340" cy="523220"/>
          </a:xfrm>
          <a:prstGeom prst="rect">
            <a:avLst/>
          </a:prstGeom>
        </p:spPr>
        <p:txBody>
          <a:bodyPr wrap="none">
            <a:spAutoFit/>
          </a:bodyPr>
          <a:lstStyle/>
          <a:p>
            <a:pPr marL="285750" indent="-285750" algn="just">
              <a:buFont typeface="Wingdings" panose="05000000000000000000" pitchFamily="2" charset="2"/>
              <a:buChar char="à"/>
            </a:pPr>
            <a:r>
              <a:rPr lang="fr-FR" sz="1400" b="1" dirty="0">
                <a:solidFill>
                  <a:srgbClr val="FF0000"/>
                </a:solidFill>
              </a:rPr>
              <a:t>Nouvelle exigence pour toutes les branches : obligation d’étude d’optimisation de la consommation d’eau douce</a:t>
            </a:r>
          </a:p>
          <a:p>
            <a:pPr marL="285750" indent="-285750" algn="just">
              <a:buFont typeface="Wingdings" panose="05000000000000000000" pitchFamily="2" charset="2"/>
              <a:buChar char="à"/>
            </a:pPr>
            <a:r>
              <a:rPr lang="fr-FR" sz="1400" b="1" dirty="0">
                <a:solidFill>
                  <a:srgbClr val="FF0000"/>
                </a:solidFill>
              </a:rPr>
              <a:t>Pas de sites concernés</a:t>
            </a:r>
          </a:p>
        </p:txBody>
      </p:sp>
    </p:spTree>
    <p:extLst>
      <p:ext uri="{BB962C8B-B14F-4D97-AF65-F5344CB8AC3E}">
        <p14:creationId xmlns:p14="http://schemas.microsoft.com/office/powerpoint/2010/main" val="3354105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1342" y="620688"/>
            <a:ext cx="5760639" cy="5328592"/>
          </a:xfrm>
          <a:solidFill>
            <a:schemeClr val="bg1">
              <a:alpha val="35000"/>
            </a:schemeClr>
          </a:solidFill>
        </p:spPr>
        <p:txBody>
          <a:bodyPr/>
          <a:lstStyle/>
          <a:p>
            <a:pPr>
              <a:spcBef>
                <a:spcPts val="1200"/>
              </a:spcBef>
            </a:pPr>
            <a:r>
              <a:rPr lang="fr-FR" b="1" dirty="0"/>
              <a:t>Contexte :</a:t>
            </a:r>
          </a:p>
          <a:p>
            <a:pPr marL="719138" lvl="2" indent="-363538" algn="just" eaLnBrk="0" fontAlgn="base" hangingPunct="0">
              <a:spcBef>
                <a:spcPts val="300"/>
              </a:spcBef>
              <a:buFont typeface="Wingdings" panose="05000000000000000000" pitchFamily="2" charset="2"/>
              <a:buChar char="ü"/>
            </a:pPr>
            <a:r>
              <a:rPr lang="fr-FR" sz="1400" dirty="0">
                <a:latin typeface="+mj-lt"/>
              </a:rPr>
              <a:t>La performance environnementale de nos opérations : un enjeu pour l’image du Groupe​</a:t>
            </a:r>
          </a:p>
          <a:p>
            <a:pPr marL="719138" lvl="2" indent="-363538" algn="just" eaLnBrk="0" fontAlgn="base" hangingPunct="0">
              <a:spcBef>
                <a:spcPts val="300"/>
              </a:spcBef>
              <a:buFont typeface="Wingdings" panose="05000000000000000000" pitchFamily="2" charset="2"/>
              <a:buChar char="ü"/>
            </a:pPr>
            <a:r>
              <a:rPr lang="fr-FR" sz="1400" dirty="0">
                <a:latin typeface="+mj-lt"/>
              </a:rPr>
              <a:t>2010 - 2020 : engagements sur des indicateurs environnementaux (qualité de l’air, eau, déchets, etc.)</a:t>
            </a:r>
          </a:p>
          <a:p>
            <a:pPr marL="719138" lvl="2" indent="-363538" algn="just" eaLnBrk="0" fontAlgn="base" hangingPunct="0">
              <a:spcBef>
                <a:spcPts val="300"/>
              </a:spcBef>
              <a:buFont typeface="Wingdings" panose="05000000000000000000" pitchFamily="2" charset="2"/>
              <a:buChar char="ü"/>
            </a:pPr>
            <a:r>
              <a:rPr lang="fr-FR" sz="1400" dirty="0">
                <a:latin typeface="+mj-lt"/>
              </a:rPr>
              <a:t>2020 : nouvelle ambition biodiversité pour le Groupe</a:t>
            </a:r>
          </a:p>
          <a:p>
            <a:pPr>
              <a:spcBef>
                <a:spcPts val="1200"/>
              </a:spcBef>
            </a:pPr>
            <a:r>
              <a:rPr lang="fr-FR" b="1" dirty="0"/>
              <a:t>Champ d’application </a:t>
            </a:r>
            <a:r>
              <a:rPr lang="fr-FR" dirty="0"/>
              <a:t>: toutes entités du domaine opéré</a:t>
            </a:r>
          </a:p>
          <a:p>
            <a:pPr>
              <a:spcBef>
                <a:spcPts val="1200"/>
              </a:spcBef>
            </a:pPr>
            <a:r>
              <a:rPr lang="fr-FR" dirty="0"/>
              <a:t>Définition de 17 exigences, regroupées en 3 thèmes :</a:t>
            </a:r>
          </a:p>
          <a:p>
            <a:pPr marL="719138" lvl="2" indent="-363538">
              <a:spcBef>
                <a:spcPts val="300"/>
              </a:spcBef>
              <a:buFont typeface="Wingdings" panose="05000000000000000000" pitchFamily="2" charset="2"/>
              <a:buChar char="ü"/>
            </a:pPr>
            <a:r>
              <a:rPr lang="fr-FR" sz="1400" dirty="0">
                <a:latin typeface="+mj-lt"/>
              </a:rPr>
              <a:t>Organisation et système de management</a:t>
            </a:r>
          </a:p>
          <a:p>
            <a:pPr marL="719138" lvl="2" indent="-363538">
              <a:spcBef>
                <a:spcPts val="300"/>
              </a:spcBef>
              <a:buFont typeface="Wingdings" panose="05000000000000000000" pitchFamily="2" charset="2"/>
              <a:buChar char="ü"/>
            </a:pPr>
            <a:r>
              <a:rPr lang="fr-FR" sz="1400" dirty="0">
                <a:latin typeface="+mj-lt"/>
              </a:rPr>
              <a:t>Gestion du risque environnemental</a:t>
            </a:r>
          </a:p>
          <a:p>
            <a:pPr marL="719138" lvl="2" indent="-363538">
              <a:spcBef>
                <a:spcPts val="300"/>
              </a:spcBef>
              <a:buFont typeface="Wingdings" panose="05000000000000000000" pitchFamily="2" charset="2"/>
              <a:buChar char="ü"/>
            </a:pPr>
            <a:r>
              <a:rPr lang="fr-FR" sz="1400" dirty="0">
                <a:latin typeface="+mj-lt"/>
              </a:rPr>
              <a:t>Pratiques environnementales en opération</a:t>
            </a:r>
          </a:p>
          <a:p>
            <a:pPr>
              <a:spcBef>
                <a:spcPts val="1200"/>
              </a:spcBef>
            </a:pPr>
            <a:r>
              <a:rPr lang="fr-FR" dirty="0"/>
              <a:t>Remplacement des documents :</a:t>
            </a:r>
          </a:p>
          <a:p>
            <a:pPr marL="719138" lvl="2" indent="-363538">
              <a:spcBef>
                <a:spcPts val="300"/>
              </a:spcBef>
              <a:buFont typeface="Wingdings" panose="05000000000000000000" pitchFamily="2" charset="2"/>
              <a:buChar char="ü"/>
            </a:pPr>
            <a:r>
              <a:rPr lang="fr-FR" sz="1400" dirty="0">
                <a:latin typeface="+mj-lt"/>
              </a:rPr>
              <a:t>CR MS HSEQ 416​, CR MS HSEQ 421</a:t>
            </a:r>
          </a:p>
          <a:p>
            <a:pPr algn="l">
              <a:spcBef>
                <a:spcPts val="1200"/>
              </a:spcBef>
            </a:pPr>
            <a:r>
              <a:rPr lang="fr-FR" b="1" dirty="0"/>
              <a:t>Date de publication dans REFLEX : </a:t>
            </a:r>
            <a:r>
              <a:rPr lang="fr-FR" dirty="0"/>
              <a:t>26/10/2020</a:t>
            </a:r>
          </a:p>
          <a:p>
            <a:pPr algn="l">
              <a:spcBef>
                <a:spcPts val="1200"/>
              </a:spcBef>
            </a:pPr>
            <a:r>
              <a:rPr lang="fr-FR" b="1" dirty="0"/>
              <a:t>Date d’application : </a:t>
            </a:r>
            <a:r>
              <a:rPr lang="fr-FR" dirty="0"/>
              <a:t>26/04/2021</a:t>
            </a:r>
          </a:p>
        </p:txBody>
      </p:sp>
      <p:sp>
        <p:nvSpPr>
          <p:cNvPr id="4" name="ZoneTexte 3"/>
          <p:cNvSpPr txBox="1"/>
          <p:nvPr/>
        </p:nvSpPr>
        <p:spPr>
          <a:xfrm>
            <a:off x="191342" y="188640"/>
            <a:ext cx="5760641" cy="338554"/>
          </a:xfrm>
          <a:prstGeom prst="rect">
            <a:avLst/>
          </a:prstGeom>
          <a:solidFill>
            <a:schemeClr val="bg1">
              <a:alpha val="35000"/>
            </a:schemeClr>
          </a:solidFill>
        </p:spPr>
        <p:txBody>
          <a:bodyPr/>
          <a:lstStyle>
            <a:lvl1pPr marL="342900" indent="-342900">
              <a:spcBef>
                <a:spcPts val="1200"/>
              </a:spcBef>
              <a:buFont typeface="Wingdings" pitchFamily="2" charset="2"/>
              <a:buChar char="q"/>
              <a:defRPr sz="1600" b="0" baseline="0">
                <a:latin typeface="+mj-lt"/>
              </a:defRPr>
            </a:lvl1pPr>
            <a:lvl2pPr>
              <a:buFont typeface="Wingdings" pitchFamily="2" charset="2"/>
              <a:buChar char="q"/>
              <a:defRPr sz="1600"/>
            </a:lvl2pPr>
            <a:lvl3pPr marL="719138" lvl="2" indent="-363538">
              <a:spcBef>
                <a:spcPts val="300"/>
              </a:spcBef>
              <a:buFont typeface="Wingdings" panose="05000000000000000000" pitchFamily="2" charset="2"/>
              <a:buChar char="ü"/>
              <a:defRPr sz="1400">
                <a:latin typeface="+mj-lt"/>
              </a:defRPr>
            </a:lvl3pPr>
          </a:lstStyle>
          <a:p>
            <a:pPr marL="0" indent="0" algn="ctr">
              <a:buNone/>
            </a:pPr>
            <a:r>
              <a:rPr lang="fr-FR" sz="1800" b="1" dirty="0">
                <a:solidFill>
                  <a:schemeClr val="tx1"/>
                </a:solidFill>
              </a:rPr>
              <a:t>CR-GR-HSE-411</a:t>
            </a:r>
          </a:p>
        </p:txBody>
      </p:sp>
    </p:spTree>
    <p:extLst>
      <p:ext uri="{BB962C8B-B14F-4D97-AF65-F5344CB8AC3E}">
        <p14:creationId xmlns:p14="http://schemas.microsoft.com/office/powerpoint/2010/main" val="398463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REVUE DES EXIGENCES</a:t>
            </a:r>
          </a:p>
        </p:txBody>
      </p:sp>
      <p:sp>
        <p:nvSpPr>
          <p:cNvPr id="17" name="Rectangle 16">
            <a:extLst>
              <a:ext uri="{FF2B5EF4-FFF2-40B4-BE49-F238E27FC236}">
                <a16:creationId xmlns:a16="http://schemas.microsoft.com/office/drawing/2014/main" id="{CEA46C25-C84C-41D7-8D85-5706EE014231}"/>
              </a:ext>
            </a:extLst>
          </p:cNvPr>
          <p:cNvSpPr/>
          <p:nvPr/>
        </p:nvSpPr>
        <p:spPr>
          <a:xfrm>
            <a:off x="984571" y="2591290"/>
            <a:ext cx="2090637" cy="307777"/>
          </a:xfrm>
          <a:prstGeom prst="rect">
            <a:avLst/>
          </a:prstGeom>
        </p:spPr>
        <p:txBody>
          <a:bodyPr wrap="none">
            <a:spAutoFit/>
          </a:bodyPr>
          <a:lstStyle/>
          <a:p>
            <a:pPr marL="0" indent="0" algn="l">
              <a:spcBef>
                <a:spcPts val="600"/>
              </a:spcBef>
              <a:spcAft>
                <a:spcPts val="600"/>
              </a:spcAft>
            </a:pPr>
            <a:r>
              <a:rPr lang="fr-FR" sz="1400" b="1" dirty="0">
                <a:solidFill>
                  <a:srgbClr val="00B050"/>
                </a:solidFill>
                <a:sym typeface="Wingdings" panose="05000000000000000000" pitchFamily="2" charset="2"/>
              </a:rPr>
              <a:t> </a:t>
            </a:r>
            <a:r>
              <a:rPr lang="fr-FR" sz="1400" b="1" dirty="0">
                <a:solidFill>
                  <a:srgbClr val="00B050"/>
                </a:solidFill>
              </a:rPr>
              <a:t>Pas de changement</a:t>
            </a:r>
          </a:p>
        </p:txBody>
      </p:sp>
      <p:sp>
        <p:nvSpPr>
          <p:cNvPr id="18" name="Rectangle 17">
            <a:extLst>
              <a:ext uri="{FF2B5EF4-FFF2-40B4-BE49-F238E27FC236}">
                <a16:creationId xmlns:a16="http://schemas.microsoft.com/office/drawing/2014/main" id="{E377A463-457F-494E-BCCA-C429ABF6A7CC}"/>
              </a:ext>
            </a:extLst>
          </p:cNvPr>
          <p:cNvSpPr/>
          <p:nvPr/>
        </p:nvSpPr>
        <p:spPr>
          <a:xfrm>
            <a:off x="984570" y="5877272"/>
            <a:ext cx="9162865" cy="523220"/>
          </a:xfrm>
          <a:prstGeom prst="rect">
            <a:avLst/>
          </a:prstGeom>
        </p:spPr>
        <p:txBody>
          <a:bodyPr wrap="square">
            <a:spAutoFit/>
          </a:bodyPr>
          <a:lstStyle/>
          <a:p>
            <a:pPr marL="285750" indent="-285750" algn="l">
              <a:buFont typeface="Wingdings" panose="05000000000000000000" pitchFamily="2" charset="2"/>
              <a:buChar char="à"/>
            </a:pPr>
            <a:r>
              <a:rPr lang="fr-FR" sz="1400" b="1" dirty="0">
                <a:solidFill>
                  <a:schemeClr val="accent6">
                    <a:lumMod val="75000"/>
                  </a:schemeClr>
                </a:solidFill>
              </a:rPr>
              <a:t>Changement de périmètre de l’exigence sans conséquences pour le MS                                   </a:t>
            </a:r>
          </a:p>
          <a:p>
            <a:pPr algn="l"/>
            <a:r>
              <a:rPr lang="fr-FR" sz="1400" b="1" dirty="0">
                <a:solidFill>
                  <a:schemeClr val="accent6">
                    <a:lumMod val="75000"/>
                  </a:schemeClr>
                </a:solidFill>
                <a:sym typeface="Wingdings" panose="05000000000000000000" pitchFamily="2" charset="2"/>
              </a:rPr>
              <a:t>  </a:t>
            </a:r>
            <a:r>
              <a:rPr lang="fr-FR" sz="1400" b="1" dirty="0">
                <a:solidFill>
                  <a:schemeClr val="accent6">
                    <a:lumMod val="75000"/>
                  </a:schemeClr>
                </a:solidFill>
              </a:rPr>
              <a:t>Seulement 2  sites </a:t>
            </a:r>
            <a:r>
              <a:rPr lang="fr-FR" sz="1400" b="1" dirty="0" err="1">
                <a:solidFill>
                  <a:schemeClr val="accent6">
                    <a:lumMod val="75000"/>
                  </a:schemeClr>
                </a:solidFill>
              </a:rPr>
              <a:t>Lub&amp;Spe</a:t>
            </a:r>
            <a:r>
              <a:rPr lang="fr-FR" sz="1400" b="1" dirty="0">
                <a:solidFill>
                  <a:schemeClr val="accent6">
                    <a:lumMod val="75000"/>
                  </a:schemeClr>
                </a:solidFill>
              </a:rPr>
              <a:t> concernés</a:t>
            </a:r>
          </a:p>
        </p:txBody>
      </p:sp>
      <p:pic>
        <p:nvPicPr>
          <p:cNvPr id="3" name="Image 2"/>
          <p:cNvPicPr>
            <a:picLocks noChangeAspect="1"/>
          </p:cNvPicPr>
          <p:nvPr/>
        </p:nvPicPr>
        <p:blipFill>
          <a:blip r:embed="rId3"/>
          <a:stretch>
            <a:fillRect/>
          </a:stretch>
        </p:blipFill>
        <p:spPr>
          <a:xfrm>
            <a:off x="947426" y="955630"/>
            <a:ext cx="9237154" cy="1681281"/>
          </a:xfrm>
          <a:prstGeom prst="rect">
            <a:avLst/>
          </a:prstGeom>
        </p:spPr>
      </p:pic>
      <p:pic>
        <p:nvPicPr>
          <p:cNvPr id="4" name="Image 3"/>
          <p:cNvPicPr>
            <a:picLocks noChangeAspect="1"/>
          </p:cNvPicPr>
          <p:nvPr/>
        </p:nvPicPr>
        <p:blipFill>
          <a:blip r:embed="rId4"/>
          <a:stretch>
            <a:fillRect/>
          </a:stretch>
        </p:blipFill>
        <p:spPr>
          <a:xfrm>
            <a:off x="947426" y="2985726"/>
            <a:ext cx="9200010" cy="2980935"/>
          </a:xfrm>
          <a:prstGeom prst="rect">
            <a:avLst/>
          </a:prstGeom>
        </p:spPr>
      </p:pic>
    </p:spTree>
    <p:extLst>
      <p:ext uri="{BB962C8B-B14F-4D97-AF65-F5344CB8AC3E}">
        <p14:creationId xmlns:p14="http://schemas.microsoft.com/office/powerpoint/2010/main" val="3205347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REVUE DES EXIGENCES</a:t>
            </a:r>
          </a:p>
        </p:txBody>
      </p:sp>
      <p:sp>
        <p:nvSpPr>
          <p:cNvPr id="17" name="Rectangle 16">
            <a:extLst>
              <a:ext uri="{FF2B5EF4-FFF2-40B4-BE49-F238E27FC236}">
                <a16:creationId xmlns:a16="http://schemas.microsoft.com/office/drawing/2014/main" id="{CEA46C25-C84C-41D7-8D85-5706EE014231}"/>
              </a:ext>
            </a:extLst>
          </p:cNvPr>
          <p:cNvSpPr/>
          <p:nvPr/>
        </p:nvSpPr>
        <p:spPr>
          <a:xfrm>
            <a:off x="984571" y="2591290"/>
            <a:ext cx="6048451" cy="677108"/>
          </a:xfrm>
          <a:prstGeom prst="rect">
            <a:avLst/>
          </a:prstGeom>
        </p:spPr>
        <p:txBody>
          <a:bodyPr wrap="none">
            <a:spAutoFit/>
          </a:bodyPr>
          <a:lstStyle/>
          <a:p>
            <a:pPr marL="0" indent="0" algn="l">
              <a:spcBef>
                <a:spcPts val="600"/>
              </a:spcBef>
              <a:spcAft>
                <a:spcPts val="600"/>
              </a:spcAft>
            </a:pPr>
            <a:r>
              <a:rPr lang="fr-FR" sz="1400" b="0" u="sng" dirty="0">
                <a:solidFill>
                  <a:srgbClr val="FF0000"/>
                </a:solidFill>
                <a:sym typeface="Wingdings" panose="05000000000000000000" pitchFamily="2" charset="2"/>
              </a:rPr>
              <a:t> </a:t>
            </a:r>
            <a:r>
              <a:rPr lang="fr-FR" sz="1400" b="0" u="sng" dirty="0">
                <a:solidFill>
                  <a:srgbClr val="FF0000"/>
                </a:solidFill>
              </a:rPr>
              <a:t>Pas de changement</a:t>
            </a:r>
          </a:p>
          <a:p>
            <a:pPr marL="0" indent="0" algn="l">
              <a:spcBef>
                <a:spcPts val="600"/>
              </a:spcBef>
              <a:spcAft>
                <a:spcPts val="600"/>
              </a:spcAft>
            </a:pPr>
            <a:r>
              <a:rPr lang="fr-FR" sz="1400" b="1" dirty="0">
                <a:solidFill>
                  <a:srgbClr val="FF0000"/>
                </a:solidFill>
                <a:sym typeface="Wingdings" panose="05000000000000000000" pitchFamily="2" charset="2"/>
              </a:rPr>
              <a:t> Aucun site MS concerné. Démarche volontaire pour certains sites</a:t>
            </a:r>
            <a:endParaRPr lang="fr-FR" sz="1400" b="1" dirty="0">
              <a:solidFill>
                <a:srgbClr val="FF0000"/>
              </a:solidFill>
            </a:endParaRPr>
          </a:p>
        </p:txBody>
      </p:sp>
      <p:sp>
        <p:nvSpPr>
          <p:cNvPr id="18" name="Rectangle 17">
            <a:extLst>
              <a:ext uri="{FF2B5EF4-FFF2-40B4-BE49-F238E27FC236}">
                <a16:creationId xmlns:a16="http://schemas.microsoft.com/office/drawing/2014/main" id="{E377A463-457F-494E-BCCA-C429ABF6A7CC}"/>
              </a:ext>
            </a:extLst>
          </p:cNvPr>
          <p:cNvSpPr/>
          <p:nvPr/>
        </p:nvSpPr>
        <p:spPr>
          <a:xfrm>
            <a:off x="978713" y="5176343"/>
            <a:ext cx="5484194" cy="677108"/>
          </a:xfrm>
          <a:prstGeom prst="rect">
            <a:avLst/>
          </a:prstGeom>
        </p:spPr>
        <p:txBody>
          <a:bodyPr wrap="none">
            <a:spAutoFit/>
          </a:bodyPr>
          <a:lstStyle/>
          <a:p>
            <a:pPr marL="285750" indent="-285750" algn="l">
              <a:spcBef>
                <a:spcPts val="600"/>
              </a:spcBef>
              <a:spcAft>
                <a:spcPts val="600"/>
              </a:spcAft>
              <a:buFont typeface="Wingdings" panose="05000000000000000000" pitchFamily="2" charset="2"/>
              <a:buChar char="à"/>
            </a:pPr>
            <a:r>
              <a:rPr lang="fr-FR" sz="1400" b="1" dirty="0">
                <a:solidFill>
                  <a:srgbClr val="FF0000"/>
                </a:solidFill>
              </a:rPr>
              <a:t>Nouvelle exigence pour : EP, MS, GRP</a:t>
            </a:r>
          </a:p>
          <a:p>
            <a:pPr marL="285750" indent="-285750" algn="l">
              <a:spcBef>
                <a:spcPts val="600"/>
              </a:spcBef>
              <a:spcAft>
                <a:spcPts val="600"/>
              </a:spcAft>
              <a:buFont typeface="Wingdings" panose="05000000000000000000" pitchFamily="2" charset="2"/>
              <a:buChar char="à"/>
            </a:pPr>
            <a:r>
              <a:rPr lang="fr-FR" sz="1400" b="1" dirty="0">
                <a:solidFill>
                  <a:srgbClr val="FF0000"/>
                </a:solidFill>
              </a:rPr>
              <a:t>Concernent surtout les décanteurs/séparateurs et les URV</a:t>
            </a:r>
          </a:p>
        </p:txBody>
      </p:sp>
      <p:pic>
        <p:nvPicPr>
          <p:cNvPr id="5" name="Image 4"/>
          <p:cNvPicPr>
            <a:picLocks noChangeAspect="1"/>
          </p:cNvPicPr>
          <p:nvPr/>
        </p:nvPicPr>
        <p:blipFill>
          <a:blip r:embed="rId3"/>
          <a:stretch>
            <a:fillRect/>
          </a:stretch>
        </p:blipFill>
        <p:spPr>
          <a:xfrm>
            <a:off x="978713" y="472961"/>
            <a:ext cx="8165401" cy="2090997"/>
          </a:xfrm>
          <a:prstGeom prst="rect">
            <a:avLst/>
          </a:prstGeom>
        </p:spPr>
      </p:pic>
      <p:pic>
        <p:nvPicPr>
          <p:cNvPr id="6" name="Image 5"/>
          <p:cNvPicPr>
            <a:picLocks noChangeAspect="1"/>
          </p:cNvPicPr>
          <p:nvPr/>
        </p:nvPicPr>
        <p:blipFill>
          <a:blip r:embed="rId4"/>
          <a:stretch>
            <a:fillRect/>
          </a:stretch>
        </p:blipFill>
        <p:spPr>
          <a:xfrm>
            <a:off x="978713" y="3486384"/>
            <a:ext cx="8151545" cy="1713345"/>
          </a:xfrm>
          <a:prstGeom prst="rect">
            <a:avLst/>
          </a:prstGeom>
        </p:spPr>
      </p:pic>
      <p:sp>
        <p:nvSpPr>
          <p:cNvPr id="7" name="ZoneTexte 21">
            <a:extLst>
              <a:ext uri="{FF2B5EF4-FFF2-40B4-BE49-F238E27FC236}">
                <a16:creationId xmlns:a16="http://schemas.microsoft.com/office/drawing/2014/main" id="{7C574655-C6F8-4996-89FE-36652FA028F3}"/>
              </a:ext>
            </a:extLst>
          </p:cNvPr>
          <p:cNvSpPr txBox="1"/>
          <p:nvPr/>
        </p:nvSpPr>
        <p:spPr>
          <a:xfrm rot="19448902">
            <a:off x="-92684" y="4177476"/>
            <a:ext cx="1083951" cy="307777"/>
          </a:xfrm>
          <a:prstGeom prst="rect">
            <a:avLst/>
          </a:prstGeom>
          <a:noFill/>
        </p:spPr>
        <p:txBody>
          <a:bodyPr wrap="none" rtlCol="0">
            <a:spAutoFit/>
          </a:bodyPr>
          <a:lstStyle/>
          <a:p>
            <a:r>
              <a:rPr lang="fr-FR" sz="1400" b="1" dirty="0">
                <a:solidFill>
                  <a:srgbClr val="FF0000"/>
                </a:solidFill>
              </a:rPr>
              <a:t>NOUVEAU</a:t>
            </a:r>
          </a:p>
        </p:txBody>
      </p:sp>
    </p:spTree>
    <p:extLst>
      <p:ext uri="{BB962C8B-B14F-4D97-AF65-F5344CB8AC3E}">
        <p14:creationId xmlns:p14="http://schemas.microsoft.com/office/powerpoint/2010/main" val="10240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REVUE DES EXIGENCES</a:t>
            </a:r>
          </a:p>
        </p:txBody>
      </p:sp>
      <p:sp>
        <p:nvSpPr>
          <p:cNvPr id="17" name="Rectangle 16">
            <a:extLst>
              <a:ext uri="{FF2B5EF4-FFF2-40B4-BE49-F238E27FC236}">
                <a16:creationId xmlns:a16="http://schemas.microsoft.com/office/drawing/2014/main" id="{CEA46C25-C84C-41D7-8D85-5706EE014231}"/>
              </a:ext>
            </a:extLst>
          </p:cNvPr>
          <p:cNvSpPr/>
          <p:nvPr/>
        </p:nvSpPr>
        <p:spPr>
          <a:xfrm>
            <a:off x="911424" y="5606877"/>
            <a:ext cx="2090637" cy="307777"/>
          </a:xfrm>
          <a:prstGeom prst="rect">
            <a:avLst/>
          </a:prstGeom>
        </p:spPr>
        <p:txBody>
          <a:bodyPr wrap="none">
            <a:spAutoFit/>
          </a:bodyPr>
          <a:lstStyle/>
          <a:p>
            <a:pPr marL="0" indent="0" algn="l">
              <a:spcBef>
                <a:spcPts val="600"/>
              </a:spcBef>
              <a:spcAft>
                <a:spcPts val="600"/>
              </a:spcAft>
            </a:pPr>
            <a:r>
              <a:rPr lang="fr-FR" sz="1400" b="1" dirty="0">
                <a:solidFill>
                  <a:srgbClr val="00B050"/>
                </a:solidFill>
                <a:sym typeface="Wingdings" panose="05000000000000000000" pitchFamily="2" charset="2"/>
              </a:rPr>
              <a:t> </a:t>
            </a:r>
            <a:r>
              <a:rPr lang="fr-FR" sz="1400" b="1" dirty="0">
                <a:solidFill>
                  <a:srgbClr val="00B050"/>
                </a:solidFill>
              </a:rPr>
              <a:t>Pas de changement</a:t>
            </a:r>
          </a:p>
        </p:txBody>
      </p:sp>
      <p:sp>
        <p:nvSpPr>
          <p:cNvPr id="18" name="Rectangle 17">
            <a:extLst>
              <a:ext uri="{FF2B5EF4-FFF2-40B4-BE49-F238E27FC236}">
                <a16:creationId xmlns:a16="http://schemas.microsoft.com/office/drawing/2014/main" id="{E377A463-457F-494E-BCCA-C429ABF6A7CC}"/>
              </a:ext>
            </a:extLst>
          </p:cNvPr>
          <p:cNvSpPr/>
          <p:nvPr/>
        </p:nvSpPr>
        <p:spPr>
          <a:xfrm>
            <a:off x="911424" y="3430276"/>
            <a:ext cx="3693640" cy="307777"/>
          </a:xfrm>
          <a:prstGeom prst="rect">
            <a:avLst/>
          </a:prstGeom>
        </p:spPr>
        <p:txBody>
          <a:bodyPr wrap="none">
            <a:spAutoFit/>
          </a:bodyPr>
          <a:lstStyle/>
          <a:p>
            <a:pPr marL="0" indent="0" algn="l">
              <a:spcBef>
                <a:spcPts val="600"/>
              </a:spcBef>
              <a:spcAft>
                <a:spcPts val="600"/>
              </a:spcAft>
            </a:pPr>
            <a:r>
              <a:rPr lang="fr-FR" sz="1400" b="1" dirty="0">
                <a:solidFill>
                  <a:srgbClr val="FF0000"/>
                </a:solidFill>
                <a:sym typeface="Wingdings" panose="05000000000000000000" pitchFamily="2" charset="2"/>
              </a:rPr>
              <a:t> </a:t>
            </a:r>
            <a:r>
              <a:rPr lang="fr-FR" sz="1400" b="1" dirty="0">
                <a:solidFill>
                  <a:srgbClr val="FF0000"/>
                </a:solidFill>
              </a:rPr>
              <a:t>Nouvelle exigence pour : RC, MS, GRP</a:t>
            </a:r>
          </a:p>
        </p:txBody>
      </p:sp>
      <p:pic>
        <p:nvPicPr>
          <p:cNvPr id="3" name="Image 2"/>
          <p:cNvPicPr>
            <a:picLocks noChangeAspect="1"/>
          </p:cNvPicPr>
          <p:nvPr/>
        </p:nvPicPr>
        <p:blipFill>
          <a:blip r:embed="rId3"/>
          <a:stretch>
            <a:fillRect/>
          </a:stretch>
        </p:blipFill>
        <p:spPr>
          <a:xfrm>
            <a:off x="978713" y="548680"/>
            <a:ext cx="7536160" cy="2891469"/>
          </a:xfrm>
          <a:prstGeom prst="rect">
            <a:avLst/>
          </a:prstGeom>
        </p:spPr>
      </p:pic>
      <p:pic>
        <p:nvPicPr>
          <p:cNvPr id="4" name="Image 3"/>
          <p:cNvPicPr>
            <a:picLocks noChangeAspect="1"/>
          </p:cNvPicPr>
          <p:nvPr/>
        </p:nvPicPr>
        <p:blipFill>
          <a:blip r:embed="rId4"/>
          <a:stretch>
            <a:fillRect/>
          </a:stretch>
        </p:blipFill>
        <p:spPr>
          <a:xfrm>
            <a:off x="1000208" y="3879805"/>
            <a:ext cx="8424008" cy="1727072"/>
          </a:xfrm>
          <a:prstGeom prst="rect">
            <a:avLst/>
          </a:prstGeom>
        </p:spPr>
      </p:pic>
      <p:sp>
        <p:nvSpPr>
          <p:cNvPr id="7" name="ZoneTexte 21">
            <a:extLst>
              <a:ext uri="{FF2B5EF4-FFF2-40B4-BE49-F238E27FC236}">
                <a16:creationId xmlns:a16="http://schemas.microsoft.com/office/drawing/2014/main" id="{AB854C52-6E5C-47B8-A0A9-78C1F5528B3C}"/>
              </a:ext>
            </a:extLst>
          </p:cNvPr>
          <p:cNvSpPr txBox="1"/>
          <p:nvPr/>
        </p:nvSpPr>
        <p:spPr>
          <a:xfrm rot="19448902">
            <a:off x="-18144" y="1778601"/>
            <a:ext cx="1083951" cy="307777"/>
          </a:xfrm>
          <a:prstGeom prst="rect">
            <a:avLst/>
          </a:prstGeom>
          <a:noFill/>
        </p:spPr>
        <p:txBody>
          <a:bodyPr wrap="none" rtlCol="0">
            <a:spAutoFit/>
          </a:bodyPr>
          <a:lstStyle/>
          <a:p>
            <a:r>
              <a:rPr lang="fr-FR" sz="1400" b="1" dirty="0">
                <a:solidFill>
                  <a:srgbClr val="FF0000"/>
                </a:solidFill>
              </a:rPr>
              <a:t>NOUVEAU</a:t>
            </a:r>
          </a:p>
        </p:txBody>
      </p:sp>
    </p:spTree>
    <p:extLst>
      <p:ext uri="{BB962C8B-B14F-4D97-AF65-F5344CB8AC3E}">
        <p14:creationId xmlns:p14="http://schemas.microsoft.com/office/powerpoint/2010/main" val="3171543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REVUE DES EXIGENCES</a:t>
            </a:r>
          </a:p>
        </p:txBody>
      </p:sp>
      <p:sp>
        <p:nvSpPr>
          <p:cNvPr id="17" name="Rectangle 16">
            <a:extLst>
              <a:ext uri="{FF2B5EF4-FFF2-40B4-BE49-F238E27FC236}">
                <a16:creationId xmlns:a16="http://schemas.microsoft.com/office/drawing/2014/main" id="{CEA46C25-C84C-41D7-8D85-5706EE014231}"/>
              </a:ext>
            </a:extLst>
          </p:cNvPr>
          <p:cNvSpPr/>
          <p:nvPr/>
        </p:nvSpPr>
        <p:spPr>
          <a:xfrm>
            <a:off x="911424" y="5355266"/>
            <a:ext cx="2090637" cy="307777"/>
          </a:xfrm>
          <a:prstGeom prst="rect">
            <a:avLst/>
          </a:prstGeom>
        </p:spPr>
        <p:txBody>
          <a:bodyPr wrap="none">
            <a:spAutoFit/>
          </a:bodyPr>
          <a:lstStyle/>
          <a:p>
            <a:pPr marL="0" indent="0" algn="l">
              <a:spcBef>
                <a:spcPts val="600"/>
              </a:spcBef>
              <a:spcAft>
                <a:spcPts val="600"/>
              </a:spcAft>
            </a:pPr>
            <a:r>
              <a:rPr lang="fr-FR" sz="1400" b="1" dirty="0">
                <a:solidFill>
                  <a:srgbClr val="00B050"/>
                </a:solidFill>
                <a:sym typeface="Wingdings" panose="05000000000000000000" pitchFamily="2" charset="2"/>
              </a:rPr>
              <a:t> </a:t>
            </a:r>
            <a:r>
              <a:rPr lang="fr-FR" sz="1400" b="1" dirty="0">
                <a:solidFill>
                  <a:srgbClr val="00B050"/>
                </a:solidFill>
              </a:rPr>
              <a:t>Pas de changement</a:t>
            </a:r>
          </a:p>
        </p:txBody>
      </p:sp>
      <p:sp>
        <p:nvSpPr>
          <p:cNvPr id="18" name="Rectangle 17">
            <a:extLst>
              <a:ext uri="{FF2B5EF4-FFF2-40B4-BE49-F238E27FC236}">
                <a16:creationId xmlns:a16="http://schemas.microsoft.com/office/drawing/2014/main" id="{E377A463-457F-494E-BCCA-C429ABF6A7CC}"/>
              </a:ext>
            </a:extLst>
          </p:cNvPr>
          <p:cNvSpPr/>
          <p:nvPr/>
        </p:nvSpPr>
        <p:spPr>
          <a:xfrm>
            <a:off x="876914" y="3081336"/>
            <a:ext cx="6878806" cy="677108"/>
          </a:xfrm>
          <a:prstGeom prst="rect">
            <a:avLst/>
          </a:prstGeom>
        </p:spPr>
        <p:txBody>
          <a:bodyPr wrap="none">
            <a:spAutoFit/>
          </a:bodyPr>
          <a:lstStyle/>
          <a:p>
            <a:pPr marL="285750" indent="-285750" algn="l">
              <a:spcBef>
                <a:spcPts val="600"/>
              </a:spcBef>
              <a:spcAft>
                <a:spcPts val="600"/>
              </a:spcAft>
              <a:buFont typeface="Wingdings" panose="05000000000000000000" pitchFamily="2" charset="2"/>
              <a:buChar char="à"/>
            </a:pPr>
            <a:r>
              <a:rPr lang="fr-FR" sz="1400" b="1" dirty="0">
                <a:solidFill>
                  <a:schemeClr val="accent6">
                    <a:lumMod val="75000"/>
                  </a:schemeClr>
                </a:solidFill>
              </a:rPr>
              <a:t>Nouvelle exigence pour toutes les branches : quantités maximales stockées</a:t>
            </a:r>
          </a:p>
          <a:p>
            <a:pPr marL="285750" indent="-285750" algn="l">
              <a:spcBef>
                <a:spcPts val="600"/>
              </a:spcBef>
              <a:spcAft>
                <a:spcPts val="600"/>
              </a:spcAft>
              <a:buFont typeface="Wingdings" panose="05000000000000000000" pitchFamily="2" charset="2"/>
              <a:buChar char="à"/>
            </a:pPr>
            <a:r>
              <a:rPr lang="fr-FR" sz="1400" b="1" dirty="0">
                <a:solidFill>
                  <a:schemeClr val="accent6">
                    <a:lumMod val="75000"/>
                  </a:schemeClr>
                </a:solidFill>
              </a:rPr>
              <a:t>Concerne plutôt </a:t>
            </a:r>
            <a:r>
              <a:rPr lang="fr-FR" sz="1400" b="1" dirty="0" err="1">
                <a:solidFill>
                  <a:schemeClr val="accent6">
                    <a:lumMod val="75000"/>
                  </a:schemeClr>
                </a:solidFill>
              </a:rPr>
              <a:t>Lub&amp;Spe</a:t>
            </a:r>
            <a:endParaRPr lang="fr-FR" sz="1400" b="1" dirty="0">
              <a:solidFill>
                <a:schemeClr val="accent6">
                  <a:lumMod val="75000"/>
                </a:schemeClr>
              </a:solidFill>
            </a:endParaRPr>
          </a:p>
        </p:txBody>
      </p:sp>
      <p:pic>
        <p:nvPicPr>
          <p:cNvPr id="5" name="Image 4"/>
          <p:cNvPicPr>
            <a:picLocks noChangeAspect="1"/>
          </p:cNvPicPr>
          <p:nvPr/>
        </p:nvPicPr>
        <p:blipFill>
          <a:blip r:embed="rId3"/>
          <a:stretch>
            <a:fillRect/>
          </a:stretch>
        </p:blipFill>
        <p:spPr>
          <a:xfrm>
            <a:off x="911424" y="712441"/>
            <a:ext cx="7464152" cy="2368895"/>
          </a:xfrm>
          <a:prstGeom prst="rect">
            <a:avLst/>
          </a:prstGeom>
        </p:spPr>
      </p:pic>
      <p:pic>
        <p:nvPicPr>
          <p:cNvPr id="6" name="Image 5"/>
          <p:cNvPicPr>
            <a:picLocks noChangeAspect="1"/>
          </p:cNvPicPr>
          <p:nvPr/>
        </p:nvPicPr>
        <p:blipFill>
          <a:blip r:embed="rId4"/>
          <a:stretch>
            <a:fillRect/>
          </a:stretch>
        </p:blipFill>
        <p:spPr>
          <a:xfrm>
            <a:off x="911424" y="3829564"/>
            <a:ext cx="7280816" cy="1525702"/>
          </a:xfrm>
          <a:prstGeom prst="rect">
            <a:avLst/>
          </a:prstGeom>
        </p:spPr>
      </p:pic>
    </p:spTree>
    <p:extLst>
      <p:ext uri="{BB962C8B-B14F-4D97-AF65-F5344CB8AC3E}">
        <p14:creationId xmlns:p14="http://schemas.microsoft.com/office/powerpoint/2010/main" val="2888037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REVUE DES EXIGENCES</a:t>
            </a:r>
          </a:p>
        </p:txBody>
      </p:sp>
      <p:sp>
        <p:nvSpPr>
          <p:cNvPr id="17" name="Rectangle 16">
            <a:extLst>
              <a:ext uri="{FF2B5EF4-FFF2-40B4-BE49-F238E27FC236}">
                <a16:creationId xmlns:a16="http://schemas.microsoft.com/office/drawing/2014/main" id="{CEA46C25-C84C-41D7-8D85-5706EE014231}"/>
              </a:ext>
            </a:extLst>
          </p:cNvPr>
          <p:cNvSpPr/>
          <p:nvPr/>
        </p:nvSpPr>
        <p:spPr>
          <a:xfrm>
            <a:off x="935930" y="4311898"/>
            <a:ext cx="2258952" cy="307777"/>
          </a:xfrm>
          <a:prstGeom prst="rect">
            <a:avLst/>
          </a:prstGeom>
        </p:spPr>
        <p:txBody>
          <a:bodyPr wrap="none">
            <a:spAutoFit/>
          </a:bodyPr>
          <a:lstStyle/>
          <a:p>
            <a:pPr marL="0" indent="0" algn="l">
              <a:spcBef>
                <a:spcPts val="600"/>
              </a:spcBef>
              <a:spcAft>
                <a:spcPts val="600"/>
              </a:spcAft>
            </a:pPr>
            <a:r>
              <a:rPr lang="fr-FR" sz="1400" b="1" dirty="0">
                <a:solidFill>
                  <a:schemeClr val="tx1"/>
                </a:solidFill>
                <a:sym typeface="Wingdings" panose="05000000000000000000" pitchFamily="2" charset="2"/>
              </a:rPr>
              <a:t> </a:t>
            </a:r>
            <a:r>
              <a:rPr lang="fr-FR" sz="1400" b="1" dirty="0">
                <a:solidFill>
                  <a:schemeClr val="tx1"/>
                </a:solidFill>
              </a:rPr>
              <a:t>Non applicable au MS</a:t>
            </a:r>
          </a:p>
        </p:txBody>
      </p:sp>
      <p:pic>
        <p:nvPicPr>
          <p:cNvPr id="3" name="Image 2"/>
          <p:cNvPicPr>
            <a:picLocks noChangeAspect="1"/>
          </p:cNvPicPr>
          <p:nvPr/>
        </p:nvPicPr>
        <p:blipFill>
          <a:blip r:embed="rId3"/>
          <a:stretch>
            <a:fillRect/>
          </a:stretch>
        </p:blipFill>
        <p:spPr>
          <a:xfrm>
            <a:off x="987625" y="955491"/>
            <a:ext cx="7968208" cy="3236371"/>
          </a:xfrm>
          <a:prstGeom prst="rect">
            <a:avLst/>
          </a:prstGeom>
        </p:spPr>
      </p:pic>
    </p:spTree>
    <p:extLst>
      <p:ext uri="{BB962C8B-B14F-4D97-AF65-F5344CB8AC3E}">
        <p14:creationId xmlns:p14="http://schemas.microsoft.com/office/powerpoint/2010/main" val="134108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REVUE DES EXIGENCES</a:t>
            </a:r>
          </a:p>
        </p:txBody>
      </p:sp>
      <p:sp>
        <p:nvSpPr>
          <p:cNvPr id="17" name="Rectangle 16">
            <a:extLst>
              <a:ext uri="{FF2B5EF4-FFF2-40B4-BE49-F238E27FC236}">
                <a16:creationId xmlns:a16="http://schemas.microsoft.com/office/drawing/2014/main" id="{CEA46C25-C84C-41D7-8D85-5706EE014231}"/>
              </a:ext>
            </a:extLst>
          </p:cNvPr>
          <p:cNvSpPr/>
          <p:nvPr/>
        </p:nvSpPr>
        <p:spPr>
          <a:xfrm>
            <a:off x="973741" y="4925186"/>
            <a:ext cx="2090637" cy="307777"/>
          </a:xfrm>
          <a:prstGeom prst="rect">
            <a:avLst/>
          </a:prstGeom>
        </p:spPr>
        <p:txBody>
          <a:bodyPr wrap="none">
            <a:spAutoFit/>
          </a:bodyPr>
          <a:lstStyle/>
          <a:p>
            <a:pPr marL="0" indent="0" algn="l">
              <a:spcBef>
                <a:spcPts val="600"/>
              </a:spcBef>
              <a:spcAft>
                <a:spcPts val="600"/>
              </a:spcAft>
            </a:pPr>
            <a:r>
              <a:rPr lang="fr-FR" sz="1400" b="1" dirty="0">
                <a:solidFill>
                  <a:srgbClr val="00B050"/>
                </a:solidFill>
                <a:sym typeface="Wingdings" panose="05000000000000000000" pitchFamily="2" charset="2"/>
              </a:rPr>
              <a:t> </a:t>
            </a:r>
            <a:r>
              <a:rPr lang="fr-FR" sz="1400" b="1" dirty="0">
                <a:solidFill>
                  <a:srgbClr val="00B050"/>
                </a:solidFill>
              </a:rPr>
              <a:t>Pas de changement</a:t>
            </a:r>
          </a:p>
        </p:txBody>
      </p:sp>
      <p:pic>
        <p:nvPicPr>
          <p:cNvPr id="4" name="Image 3"/>
          <p:cNvPicPr>
            <a:picLocks noChangeAspect="1"/>
          </p:cNvPicPr>
          <p:nvPr/>
        </p:nvPicPr>
        <p:blipFill>
          <a:blip r:embed="rId3"/>
          <a:stretch>
            <a:fillRect/>
          </a:stretch>
        </p:blipFill>
        <p:spPr>
          <a:xfrm>
            <a:off x="984335" y="1254533"/>
            <a:ext cx="7646640" cy="3670653"/>
          </a:xfrm>
          <a:prstGeom prst="rect">
            <a:avLst/>
          </a:prstGeom>
        </p:spPr>
      </p:pic>
    </p:spTree>
    <p:extLst>
      <p:ext uri="{BB962C8B-B14F-4D97-AF65-F5344CB8AC3E}">
        <p14:creationId xmlns:p14="http://schemas.microsoft.com/office/powerpoint/2010/main" val="3193513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REVUE DES EXIGENCES</a:t>
            </a:r>
          </a:p>
        </p:txBody>
      </p:sp>
      <p:sp>
        <p:nvSpPr>
          <p:cNvPr id="17" name="Rectangle 16">
            <a:extLst>
              <a:ext uri="{FF2B5EF4-FFF2-40B4-BE49-F238E27FC236}">
                <a16:creationId xmlns:a16="http://schemas.microsoft.com/office/drawing/2014/main" id="{CEA46C25-C84C-41D7-8D85-5706EE014231}"/>
              </a:ext>
            </a:extLst>
          </p:cNvPr>
          <p:cNvSpPr/>
          <p:nvPr/>
        </p:nvSpPr>
        <p:spPr>
          <a:xfrm>
            <a:off x="1127448" y="4711677"/>
            <a:ext cx="2258952" cy="307777"/>
          </a:xfrm>
          <a:prstGeom prst="rect">
            <a:avLst/>
          </a:prstGeom>
        </p:spPr>
        <p:txBody>
          <a:bodyPr wrap="none">
            <a:spAutoFit/>
          </a:bodyPr>
          <a:lstStyle/>
          <a:p>
            <a:pPr marL="0" indent="0" algn="l">
              <a:spcBef>
                <a:spcPts val="600"/>
              </a:spcBef>
              <a:spcAft>
                <a:spcPts val="600"/>
              </a:spcAft>
            </a:pPr>
            <a:r>
              <a:rPr lang="fr-FR" sz="1400" b="1" dirty="0">
                <a:solidFill>
                  <a:schemeClr val="tx1"/>
                </a:solidFill>
                <a:sym typeface="Wingdings" panose="05000000000000000000" pitchFamily="2" charset="2"/>
              </a:rPr>
              <a:t> </a:t>
            </a:r>
            <a:r>
              <a:rPr lang="fr-FR" sz="1400" b="1" dirty="0">
                <a:solidFill>
                  <a:schemeClr val="tx1"/>
                </a:solidFill>
              </a:rPr>
              <a:t>Non applicable au MS</a:t>
            </a:r>
          </a:p>
        </p:txBody>
      </p:sp>
      <p:pic>
        <p:nvPicPr>
          <p:cNvPr id="4" name="Image 3"/>
          <p:cNvPicPr>
            <a:picLocks noChangeAspect="1"/>
          </p:cNvPicPr>
          <p:nvPr/>
        </p:nvPicPr>
        <p:blipFill>
          <a:blip r:embed="rId3"/>
          <a:stretch>
            <a:fillRect/>
          </a:stretch>
        </p:blipFill>
        <p:spPr>
          <a:xfrm>
            <a:off x="1127448" y="764704"/>
            <a:ext cx="7896200" cy="3894710"/>
          </a:xfrm>
          <a:prstGeom prst="rect">
            <a:avLst/>
          </a:prstGeom>
        </p:spPr>
      </p:pic>
    </p:spTree>
    <p:extLst>
      <p:ext uri="{BB962C8B-B14F-4D97-AF65-F5344CB8AC3E}">
        <p14:creationId xmlns:p14="http://schemas.microsoft.com/office/powerpoint/2010/main" val="6790188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EGEND" val="true"/>
</p:tagLst>
</file>

<file path=ppt/tags/tag10.xml><?xml version="1.0" encoding="utf-8"?>
<p:tagLst xmlns:a="http://schemas.openxmlformats.org/drawingml/2006/main" xmlns:r="http://schemas.openxmlformats.org/officeDocument/2006/relationships" xmlns:p="http://schemas.openxmlformats.org/presentationml/2006/main">
  <p:tag name="ISLEGEND" val="true"/>
</p:tagLst>
</file>

<file path=ppt/tags/tag11.xml><?xml version="1.0" encoding="utf-8"?>
<p:tagLst xmlns:a="http://schemas.openxmlformats.org/drawingml/2006/main" xmlns:r="http://schemas.openxmlformats.org/officeDocument/2006/relationships" xmlns:p="http://schemas.openxmlformats.org/presentationml/2006/main">
  <p:tag name="ISLEGEND" val="true"/>
</p:tagLst>
</file>

<file path=ppt/tags/tag12.xml><?xml version="1.0" encoding="utf-8"?>
<p:tagLst xmlns:a="http://schemas.openxmlformats.org/drawingml/2006/main" xmlns:r="http://schemas.openxmlformats.org/officeDocument/2006/relationships" xmlns:p="http://schemas.openxmlformats.org/presentationml/2006/main">
  <p:tag name="ISLEGEND" val="true"/>
</p:tagLst>
</file>

<file path=ppt/tags/tag13.xml><?xml version="1.0" encoding="utf-8"?>
<p:tagLst xmlns:a="http://schemas.openxmlformats.org/drawingml/2006/main" xmlns:r="http://schemas.openxmlformats.org/officeDocument/2006/relationships" xmlns:p="http://schemas.openxmlformats.org/presentationml/2006/main">
  <p:tag name="ISLEGEND" val="true"/>
</p:tagLst>
</file>

<file path=ppt/tags/tag14.xml><?xml version="1.0" encoding="utf-8"?>
<p:tagLst xmlns:a="http://schemas.openxmlformats.org/drawingml/2006/main" xmlns:r="http://schemas.openxmlformats.org/officeDocument/2006/relationships" xmlns:p="http://schemas.openxmlformats.org/presentationml/2006/main">
  <p:tag name="ISLEGEND" val="true"/>
</p:tagLst>
</file>

<file path=ppt/tags/tag15.xml><?xml version="1.0" encoding="utf-8"?>
<p:tagLst xmlns:a="http://schemas.openxmlformats.org/drawingml/2006/main" xmlns:r="http://schemas.openxmlformats.org/officeDocument/2006/relationships" xmlns:p="http://schemas.openxmlformats.org/presentationml/2006/main">
  <p:tag name="ISLEGEND" val="true"/>
</p:tagLst>
</file>

<file path=ppt/tags/tag2.xml><?xml version="1.0" encoding="utf-8"?>
<p:tagLst xmlns:a="http://schemas.openxmlformats.org/drawingml/2006/main" xmlns:r="http://schemas.openxmlformats.org/officeDocument/2006/relationships" xmlns:p="http://schemas.openxmlformats.org/presentationml/2006/main">
  <p:tag name="ISLEGEND" val="true"/>
</p:tagLst>
</file>

<file path=ppt/tags/tag3.xml><?xml version="1.0" encoding="utf-8"?>
<p:tagLst xmlns:a="http://schemas.openxmlformats.org/drawingml/2006/main" xmlns:r="http://schemas.openxmlformats.org/officeDocument/2006/relationships" xmlns:p="http://schemas.openxmlformats.org/presentationml/2006/main">
  <p:tag name="ISLEGEND" val="true"/>
</p:tagLst>
</file>

<file path=ppt/tags/tag4.xml><?xml version="1.0" encoding="utf-8"?>
<p:tagLst xmlns:a="http://schemas.openxmlformats.org/drawingml/2006/main" xmlns:r="http://schemas.openxmlformats.org/officeDocument/2006/relationships" xmlns:p="http://schemas.openxmlformats.org/presentationml/2006/main">
  <p:tag name="ISLEGEND" val="true"/>
</p:tagLst>
</file>

<file path=ppt/tags/tag5.xml><?xml version="1.0" encoding="utf-8"?>
<p:tagLst xmlns:a="http://schemas.openxmlformats.org/drawingml/2006/main" xmlns:r="http://schemas.openxmlformats.org/officeDocument/2006/relationships" xmlns:p="http://schemas.openxmlformats.org/presentationml/2006/main">
  <p:tag name="ISLEGEND" val="true"/>
</p:tagLst>
</file>

<file path=ppt/tags/tag6.xml><?xml version="1.0" encoding="utf-8"?>
<p:tagLst xmlns:a="http://schemas.openxmlformats.org/drawingml/2006/main" xmlns:r="http://schemas.openxmlformats.org/officeDocument/2006/relationships" xmlns:p="http://schemas.openxmlformats.org/presentationml/2006/main">
  <p:tag name="ISLEGEND" val="true"/>
</p:tagLst>
</file>

<file path=ppt/tags/tag7.xml><?xml version="1.0" encoding="utf-8"?>
<p:tagLst xmlns:a="http://schemas.openxmlformats.org/drawingml/2006/main" xmlns:r="http://schemas.openxmlformats.org/officeDocument/2006/relationships" xmlns:p="http://schemas.openxmlformats.org/presentationml/2006/main">
  <p:tag name="ISLEGEND" val="true"/>
</p:tagLst>
</file>

<file path=ppt/tags/tag8.xml><?xml version="1.0" encoding="utf-8"?>
<p:tagLst xmlns:a="http://schemas.openxmlformats.org/drawingml/2006/main" xmlns:r="http://schemas.openxmlformats.org/officeDocument/2006/relationships" xmlns:p="http://schemas.openxmlformats.org/presentationml/2006/main">
  <p:tag name="ISLEGEND" val="true"/>
</p:tagLst>
</file>

<file path=ppt/tags/tag9.xml><?xml version="1.0" encoding="utf-8"?>
<p:tagLst xmlns:a="http://schemas.openxmlformats.org/drawingml/2006/main" xmlns:r="http://schemas.openxmlformats.org/officeDocument/2006/relationships" xmlns:p="http://schemas.openxmlformats.org/presentationml/2006/main">
  <p:tag name="ISLEGEND" val="true"/>
</p:tagLst>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5C49A2737EFE41A99FEC662959F5ED" ma:contentTypeVersion="18" ma:contentTypeDescription="Crée un document." ma:contentTypeScope="" ma:versionID="c4de5bc182a82ad67e426f553589e523">
  <xsd:schema xmlns:xsd="http://www.w3.org/2001/XMLSchema" xmlns:xs="http://www.w3.org/2001/XMLSchema" xmlns:p="http://schemas.microsoft.com/office/2006/metadata/properties" xmlns:ns1="http://schemas.microsoft.com/sharepoint/v3" xmlns:ns2="34675de5-4563-4f28-8d82-4e698848548e" xmlns:ns3="6976bd83-f208-4589-bff3-a75963e94f6e" targetNamespace="http://schemas.microsoft.com/office/2006/metadata/properties" ma:root="true" ma:fieldsID="3ce0edc3e0f6f6fa43b488b63d4c5306" ns1:_="" ns2:_="" ns3:_="">
    <xsd:import namespace="http://schemas.microsoft.com/sharepoint/v3"/>
    <xsd:import namespace="34675de5-4563-4f28-8d82-4e698848548e"/>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element ref="ns1:PublishingStartDate" minOccurs="0"/>
                <xsd:element ref="ns1:PublishingExpirationDate" minOccurs="0"/>
                <xsd:element ref="ns1:VariationsItemGroup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4"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25"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element name="VariationsItemGroupID" ma:index="26" nillable="true" ma:displayName="ID de groupe d'éléments"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675de5-4563-4f28-8d82-4e698848548e"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wingCount xmlns="34675de5-4563-4f28-8d82-4e698848548e" xsi:nil="true"/>
    <RelevantLanguage xmlns="34675de5-4563-4f28-8d82-4e698848548e">1036;3082;1043;1031;2070</RelevantLanguage>
    <VariationGroupID xmlns="34675de5-4563-4f28-8d82-4e698848548e">fb19588c-3692-4ac5-80f0-a490782de7d8</VariationGroupID>
    <ThematicID xmlns="34675de5-4563-4f28-8d82-4e698848548e">7285f05b-4f51-4e04-9a14-6c5d014a9ee8</ThematicID>
    <BranchTaxHTField0 xmlns="34675de5-4563-4f28-8d82-4e698848548e">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MetierTaxHTField0 xmlns="34675de5-4563-4f28-8d82-4e698848548e">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34675de5-4563-4f28-8d82-4e698848548e">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sItemGroupID xmlns="http://schemas.microsoft.com/sharepoint/v3">f94ee8fa-e284-4641-82f5-4d18e7113179</VariationsItemGroupID>
    <IsThematic xmlns="34675de5-4563-4f28-8d82-4e698848548e">true</IsThematic>
    <OrganizationStructureTaxHTField0 xmlns="34675de5-4563-4f28-8d82-4e698848548e">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SiteTaxHTField0 xmlns="34675de5-4563-4f28-8d82-4e698848548e">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PublishingExpirationDate xmlns="http://schemas.microsoft.com/sharepoint/v3" xsi:nil="true"/>
    <PublishingStartDate xmlns="http://schemas.microsoft.com/sharepoint/v3">2020-10-22T13:51:38+00:00</PublishingStartDate>
    <TaxCatchAll xmlns="6976bd83-f208-4589-bff3-a75963e94f6e">
      <Value>5</Value>
      <Value>4</Value>
      <Value>3</Value>
      <Value>2</Value>
      <Value>1</Value>
    </TaxCatchAll>
  </documentManagement>
</p:properties>
</file>

<file path=customXml/itemProps1.xml><?xml version="1.0" encoding="utf-8"?>
<ds:datastoreItem xmlns:ds="http://schemas.openxmlformats.org/officeDocument/2006/customXml" ds:itemID="{0FD88F68-0A51-4E62-AAE4-E730753D5837}">
  <ds:schemaRefs>
    <ds:schemaRef ds:uri="http://schemas.microsoft.com/sharepoint/v3/contenttype/forms"/>
  </ds:schemaRefs>
</ds:datastoreItem>
</file>

<file path=customXml/itemProps2.xml><?xml version="1.0" encoding="utf-8"?>
<ds:datastoreItem xmlns:ds="http://schemas.openxmlformats.org/officeDocument/2006/customXml" ds:itemID="{3C6D97E2-DE28-4068-938F-2534A26EA1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675de5-4563-4f28-8d82-4e698848548e"/>
    <ds:schemaRef ds:uri="6976bd83-f208-4589-bff3-a75963e94f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9F6862-519E-4D3B-959E-8B8E74B90771}">
  <ds:schemaRefs>
    <ds:schemaRef ds:uri="http://schemas.microsoft.com/sharepoint/v3"/>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 ds:uri="http://schemas.microsoft.com/office/2006/metadata/properties"/>
    <ds:schemaRef ds:uri="http://purl.org/dc/terms/"/>
    <ds:schemaRef ds:uri="34675de5-4563-4f28-8d82-4e698848548e"/>
    <ds:schemaRef ds:uri="6976bd83-f208-4589-bff3-a75963e94f6e"/>
  </ds:schemaRefs>
</ds:datastoreItem>
</file>

<file path=docProps/app.xml><?xml version="1.0" encoding="utf-8"?>
<Properties xmlns="http://schemas.openxmlformats.org/officeDocument/2006/extended-properties" xmlns:vt="http://schemas.openxmlformats.org/officeDocument/2006/docPropsVTypes">
  <TotalTime>105</TotalTime>
  <Words>391</Words>
  <Application>Microsoft Office PowerPoint</Application>
  <PresentationFormat>Grand écran</PresentationFormat>
  <Paragraphs>70</Paragraphs>
  <Slides>12</Slides>
  <Notes>12</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12</vt:i4>
      </vt:variant>
    </vt:vector>
  </HeadingPairs>
  <TitlesOfParts>
    <vt:vector size="15" baseType="lpstr">
      <vt:lpstr>Calibri</vt:lpstr>
      <vt:lpstr>Wingdings</vt:lpstr>
      <vt:lpstr/>
      <vt:lpstr>Gestion et protection de l’environnement dans les opérations REGLE HSE GROUPE (CR-GR-HSE-411)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Aurelie SALA</cp:lastModifiedBy>
  <cp:revision>369</cp:revision>
  <cp:lastPrinted>2019-06-19T14:48:18Z</cp:lastPrinted>
  <dcterms:modified xsi:type="dcterms:W3CDTF">2020-11-12T14:05:34Z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0x010100AB5C49A2737EFE41A99FEC662959F5ED</vt:lpwstr>
  </property>
  <property fmtid="{D5CDD505-2E9C-101B-9397-08002B2CF9AE}" pid="3" name="Branch">
    <vt:lpwstr>2;#Toutes les branches|d8c5459c-c634-4dad-b3a5-1a2375c988a9</vt:lpwstr>
  </property>
  <property fmtid="{D5CDD505-2E9C-101B-9397-08002B2CF9AE}" pid="4" name="OrganizationStructure">
    <vt:lpwstr>1;#Toutes les structures organisationnelles|c4bb9c23-2c4c-4150-9738-50d0ceb648ec</vt:lpwstr>
  </property>
  <property fmtid="{D5CDD505-2E9C-101B-9397-08002B2CF9AE}" pid="5" name="Metier">
    <vt:lpwstr>5;#H3SEQ|1a49191b-7ec0-475b-ba04-e5bafe48b8b4</vt:lpwstr>
  </property>
  <property fmtid="{D5CDD505-2E9C-101B-9397-08002B2CF9AE}" pid="6" name="Site">
    <vt:lpwstr>3;#Tous les sites|26f15989-d479-4e08-b5e6-c4ab22359765</vt:lpwstr>
  </property>
  <property fmtid="{D5CDD505-2E9C-101B-9397-08002B2CF9AE}" pid="7" name="Country">
    <vt:lpwstr>4;#Tous les pays|de099b83-0153-463f-a92c-1666929f7084</vt:lpwstr>
  </property>
  <property fmtid="{D5CDD505-2E9C-101B-9397-08002B2CF9AE}" pid="8" name="Order">
    <vt:r8>110800</vt:r8>
  </property>
  <property fmtid="{D5CDD505-2E9C-101B-9397-08002B2CF9AE}" pid="9" name="xd_Signature">
    <vt:bool>false</vt:bool>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y fmtid="{D5CDD505-2E9C-101B-9397-08002B2CF9AE}" pid="13" name="MSIP_Label_2b30ed1b-e95f-40b5-af89-828263f287a7_Enabled">
    <vt:lpwstr>True</vt:lpwstr>
  </property>
  <property fmtid="{D5CDD505-2E9C-101B-9397-08002B2CF9AE}" pid="14" name="MSIP_Label_2b30ed1b-e95f-40b5-af89-828263f287a7_SiteId">
    <vt:lpwstr>329e91b0-e21f-48fb-a071-456717ecc28e</vt:lpwstr>
  </property>
  <property fmtid="{D5CDD505-2E9C-101B-9397-08002B2CF9AE}" pid="15" name="MSIP_Label_2b30ed1b-e95f-40b5-af89-828263f287a7_Owner">
    <vt:lpwstr>cyril.champigny@total.com</vt:lpwstr>
  </property>
  <property fmtid="{D5CDD505-2E9C-101B-9397-08002B2CF9AE}" pid="16" name="MSIP_Label_2b30ed1b-e95f-40b5-af89-828263f287a7_SetDate">
    <vt:lpwstr>2020-08-12T16:07:23.6592600Z</vt:lpwstr>
  </property>
  <property fmtid="{D5CDD505-2E9C-101B-9397-08002B2CF9AE}" pid="17" name="MSIP_Label_2b30ed1b-e95f-40b5-af89-828263f287a7_Name">
    <vt:lpwstr>Restricted</vt:lpwstr>
  </property>
  <property fmtid="{D5CDD505-2E9C-101B-9397-08002B2CF9AE}" pid="18" name="MSIP_Label_2b30ed1b-e95f-40b5-af89-828263f287a7_Application">
    <vt:lpwstr>Microsoft Azure Information Protection</vt:lpwstr>
  </property>
  <property fmtid="{D5CDD505-2E9C-101B-9397-08002B2CF9AE}" pid="19" name="MSIP_Label_2b30ed1b-e95f-40b5-af89-828263f287a7_ActionId">
    <vt:lpwstr>27e5d86e-46b5-4318-81ab-591e385958b7</vt:lpwstr>
  </property>
  <property fmtid="{D5CDD505-2E9C-101B-9397-08002B2CF9AE}" pid="20" name="MSIP_Label_2b30ed1b-e95f-40b5-af89-828263f287a7_Extended_MSFT_Method">
    <vt:lpwstr>Automatic</vt:lpwstr>
  </property>
  <property fmtid="{D5CDD505-2E9C-101B-9397-08002B2CF9AE}" pid="21" name="Sensitivity">
    <vt:lpwstr>Restricted</vt:lpwstr>
  </property>
</Properties>
</file>