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90" r:id="rId2"/>
    <p:sldId id="424" r:id="rId3"/>
    <p:sldId id="346" r:id="rId4"/>
    <p:sldId id="415" r:id="rId5"/>
    <p:sldId id="416" r:id="rId6"/>
    <p:sldId id="417" r:id="rId7"/>
    <p:sldId id="418" r:id="rId8"/>
    <p:sldId id="419" r:id="rId9"/>
    <p:sldId id="420" r:id="rId10"/>
    <p:sldId id="421" r:id="rId11"/>
    <p:sldId id="422"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022" autoAdjust="0"/>
  </p:normalViewPr>
  <p:slideViewPr>
    <p:cSldViewPr>
      <p:cViewPr varScale="1">
        <p:scale>
          <a:sx n="79" d="100"/>
          <a:sy n="79" d="100"/>
        </p:scale>
        <p:origin x="96" y="282"/>
      </p:cViewPr>
      <p:guideLst>
        <p:guide orient="horz" pos="2160"/>
        <p:guide pos="3840"/>
      </p:guideLst>
    </p:cSldViewPr>
  </p:slideViewPr>
  <p:outlineViewPr>
    <p:cViewPr>
      <p:scale>
        <a:sx n="33" d="100"/>
        <a:sy n="33" d="100"/>
      </p:scale>
      <p:origin x="0" y="176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5/24/2018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5/24/2018</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140278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367463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135417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Pas de changement majeur</a:t>
            </a:r>
          </a:p>
          <a:p>
            <a:r>
              <a:rPr lang="fr-FR" dirty="0" smtClean="0"/>
              <a:t>La modulation des exigences en fonction</a:t>
            </a:r>
            <a:r>
              <a:rPr lang="fr-FR" baseline="0" dirty="0" smtClean="0"/>
              <a:t> du risque HSE de la prestation et en fonction du mode contractuel permet une plus grande flexibilité d’application par rapport à la DIR SEC 05</a:t>
            </a:r>
            <a:endParaRPr lang="fr-FR" dirty="0" smtClean="0"/>
          </a:p>
          <a:p>
            <a:endParaRPr lang="fr-FR" dirty="0" smtClean="0"/>
          </a:p>
          <a:p>
            <a:r>
              <a:rPr lang="fr-FR" dirty="0" smtClean="0"/>
              <a:t>La règle ne concerne pas :</a:t>
            </a:r>
          </a:p>
          <a:p>
            <a:pPr marL="534988" lvl="3" indent="-361950">
              <a:buFont typeface="Arial" pitchFamily="34" charset="0"/>
              <a:buChar char="•"/>
            </a:pPr>
            <a:r>
              <a:rPr lang="fr-FR" dirty="0" smtClean="0"/>
              <a:t>l’achat de biens, de produits ou de matériels fabriqués hors des sites du domaine opéré du Groupe ;</a:t>
            </a:r>
          </a:p>
          <a:p>
            <a:pPr marL="534988" lvl="3" indent="-361950">
              <a:buFont typeface="Arial" pitchFamily="34" charset="0"/>
              <a:buChar char="•"/>
            </a:pPr>
            <a:r>
              <a:rPr lang="fr-FR" dirty="0" smtClean="0"/>
              <a:t>les prestations financières ou administratives (telles que services bancaires, services postaux, messageries, traduction) ;</a:t>
            </a:r>
          </a:p>
          <a:p>
            <a:pPr marL="534988" lvl="3" indent="-361950">
              <a:buFont typeface="Arial" pitchFamily="34" charset="0"/>
              <a:buChar char="•"/>
            </a:pPr>
            <a:r>
              <a:rPr lang="fr-FR" dirty="0" smtClean="0"/>
              <a:t>les prestations intellectuelles (consulting/études avec du personnel non exposés aux risques industriels du Groupe) ;</a:t>
            </a:r>
          </a:p>
          <a:p>
            <a:pPr marL="534988" lvl="3" indent="-361950">
              <a:buFont typeface="Arial" pitchFamily="34" charset="0"/>
              <a:buChar char="•"/>
            </a:pPr>
            <a:r>
              <a:rPr lang="fr-FR" dirty="0" smtClean="0"/>
              <a:t>les prestations de transport par taxi et de type messagerie ;</a:t>
            </a:r>
          </a:p>
          <a:p>
            <a:pPr marL="534988" lvl="3" indent="-361950">
              <a:buFont typeface="Arial" pitchFamily="34" charset="0"/>
              <a:buChar char="•"/>
            </a:pPr>
            <a:r>
              <a:rPr lang="fr-FR" dirty="0" smtClean="0"/>
              <a:t>les prestations de transport maritime, fluvial et aérien, celles-ci étant déjà couvertes par les directives sécurité</a:t>
            </a:r>
          </a:p>
          <a:p>
            <a:endParaRPr lang="fr-FR" dirty="0" smtClean="0"/>
          </a:p>
          <a:p>
            <a:r>
              <a:rPr lang="fr-FR" dirty="0" smtClean="0"/>
              <a:t>Mode 1 : le plus courant, travaux dans nos sites (prestations de maintenance,</a:t>
            </a:r>
            <a:r>
              <a:rPr lang="fr-FR" baseline="0" dirty="0" smtClean="0"/>
              <a:t> modifications d’équipements, travaux neufs…)</a:t>
            </a:r>
            <a:endParaRPr lang="fr-FR" dirty="0" smtClean="0"/>
          </a:p>
          <a:p>
            <a:r>
              <a:rPr lang="fr-FR" dirty="0" smtClean="0"/>
              <a:t>Mode 2 : cas typique du </a:t>
            </a:r>
            <a:r>
              <a:rPr lang="fr-FR" dirty="0" err="1" smtClean="0"/>
              <a:t>Rig</a:t>
            </a:r>
            <a:r>
              <a:rPr lang="fr-FR" dirty="0" smtClean="0"/>
              <a:t> de</a:t>
            </a:r>
            <a:r>
              <a:rPr lang="fr-FR" baseline="0" dirty="0" smtClean="0"/>
              <a:t> forage ou du chantier clos. Les travaux sont effectués par une entreprise avec son appareil et elle applique les règles de son propre système de management HSE. Il y a nécessité d’un </a:t>
            </a:r>
            <a:r>
              <a:rPr lang="fr-FR" baseline="0" dirty="0" err="1" smtClean="0"/>
              <a:t>bridging</a:t>
            </a:r>
            <a:r>
              <a:rPr lang="fr-FR" baseline="0" dirty="0" smtClean="0"/>
              <a:t> document pour assurer la compatibilité du système de management HSE de l’entité et de celui de l’EE</a:t>
            </a:r>
            <a:endParaRPr lang="fr-FR" dirty="0" smtClean="0"/>
          </a:p>
          <a:p>
            <a:r>
              <a:rPr lang="fr-FR" dirty="0" smtClean="0"/>
              <a:t>Mode 3 : cas</a:t>
            </a:r>
            <a:r>
              <a:rPr lang="fr-FR" baseline="0" dirty="0" smtClean="0"/>
              <a:t> typique des yards de construction, du transport spot ou des interventions en clientèle pour </a:t>
            </a:r>
            <a:r>
              <a:rPr lang="fr-FR" baseline="0" dirty="0" err="1" smtClean="0"/>
              <a:t>Lampiris</a:t>
            </a:r>
            <a:r>
              <a:rPr lang="fr-FR" baseline="0" dirty="0" smtClean="0"/>
              <a:t> ou le MS</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5736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pilotage s’applique</a:t>
            </a:r>
            <a:r>
              <a:rPr lang="fr-FR" baseline="0" dirty="0" smtClean="0"/>
              <a:t> à tous les acteurs du processus, y compris EE</a:t>
            </a:r>
            <a:endParaRPr lang="fr-FR" dirty="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3</a:t>
            </a:fld>
            <a:endParaRPr lang="fr-FR"/>
          </a:p>
        </p:txBody>
      </p:sp>
    </p:spTree>
    <p:extLst>
      <p:ext uri="{BB962C8B-B14F-4D97-AF65-F5344CB8AC3E}">
        <p14:creationId xmlns:p14="http://schemas.microsoft.com/office/powerpoint/2010/main" val="245471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ICC du MS répond à l’exigence 3.2.1</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19845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Mode 1 : le plus courant, travaux dans nos sites (prestations de maintenance,</a:t>
            </a:r>
            <a:r>
              <a:rPr lang="fr-FR" sz="1100" baseline="0" dirty="0" smtClean="0"/>
              <a:t> modifications d’équipements, travaux neufs…)</a:t>
            </a:r>
            <a:endParaRPr lang="fr-FR" sz="1100" dirty="0" smtClean="0"/>
          </a:p>
          <a:p>
            <a:r>
              <a:rPr lang="fr-FR" sz="1100" dirty="0" smtClean="0"/>
              <a:t>Mode 2 : cas typique du </a:t>
            </a:r>
            <a:r>
              <a:rPr lang="fr-FR" sz="1100" dirty="0" err="1" smtClean="0"/>
              <a:t>Rig</a:t>
            </a:r>
            <a:r>
              <a:rPr lang="fr-FR" sz="1100" dirty="0" smtClean="0"/>
              <a:t> de</a:t>
            </a:r>
            <a:r>
              <a:rPr lang="fr-FR" sz="1100" baseline="0" dirty="0" smtClean="0"/>
              <a:t> forage ou du chantier clos. Les travaux sont effectués par une entreprise avec son appareil et elle applique les règles de son propre système de management HSE. Il y a nécessité d’un </a:t>
            </a:r>
            <a:r>
              <a:rPr lang="fr-FR" sz="1100" baseline="0" dirty="0" err="1" smtClean="0"/>
              <a:t>bridging</a:t>
            </a:r>
            <a:r>
              <a:rPr lang="fr-FR" sz="1100" baseline="0" dirty="0" smtClean="0"/>
              <a:t> document pour assurer la compatibilité du système de management HSE de l’entité et de celui de l’EE</a:t>
            </a:r>
            <a:endParaRPr lang="fr-FR" sz="1100" dirty="0" smtClean="0"/>
          </a:p>
          <a:p>
            <a:r>
              <a:rPr lang="fr-FR" sz="1100" dirty="0" smtClean="0"/>
              <a:t>Mode 3 : cas</a:t>
            </a:r>
            <a:r>
              <a:rPr lang="fr-FR" sz="1100" baseline="0" dirty="0" smtClean="0"/>
              <a:t> typique des yards de construction, du transport spot ou des interventions en clientèle pour </a:t>
            </a:r>
            <a:r>
              <a:rPr lang="fr-FR" sz="1100" baseline="0" dirty="0" err="1" smtClean="0"/>
              <a:t>Lampiris</a:t>
            </a:r>
            <a:r>
              <a:rPr lang="fr-FR" sz="1100" baseline="0" dirty="0" smtClean="0"/>
              <a:t> ou le MS</a:t>
            </a:r>
          </a:p>
          <a:p>
            <a:endParaRPr lang="fr-FR" sz="1100" baseline="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83023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50882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67542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126132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234567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smtClean="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smtClean="0">
                <a:solidFill>
                  <a:srgbClr val="F5911F"/>
                </a:solidFill>
              </a:rPr>
              <a:t>#SafeDriver </a:t>
            </a:r>
            <a:r>
              <a:rPr lang="en-GB" sz="1000" dirty="0" smtClean="0">
                <a:solidFill>
                  <a:schemeClr val="bg1">
                    <a:lumMod val="50000"/>
                  </a:schemeClr>
                </a:solidFill>
              </a:rPr>
              <a:t>-</a:t>
            </a:r>
            <a:r>
              <a:rPr lang="en-GB" sz="1000" b="1" dirty="0" smtClean="0">
                <a:solidFill>
                  <a:schemeClr val="bg1">
                    <a:lumMod val="50000"/>
                  </a:schemeClr>
                </a:solidFill>
              </a:rPr>
              <a:t> </a:t>
            </a:r>
            <a:r>
              <a:rPr lang="fr-FR" sz="1000" dirty="0" smtClean="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365818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703"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CR GR HSE 501 - </a:t>
            </a:r>
            <a:r>
              <a:rPr lang="en-US" dirty="0" err="1" smtClean="0"/>
              <a:t>Exigences</a:t>
            </a:r>
            <a:r>
              <a:rPr lang="en-US" dirty="0" smtClean="0"/>
              <a:t> </a:t>
            </a:r>
            <a:r>
              <a:rPr lang="en-US" dirty="0"/>
              <a:t>HSE pour les Prestations </a:t>
            </a:r>
            <a:r>
              <a:rPr lang="en-US" dirty="0" err="1"/>
              <a:t>confiées</a:t>
            </a:r>
            <a:r>
              <a:rPr lang="en-US" dirty="0"/>
              <a:t> aux </a:t>
            </a:r>
            <a:r>
              <a:rPr lang="en-US" dirty="0" err="1"/>
              <a:t>entreprises</a:t>
            </a:r>
            <a:r>
              <a:rPr lang="en-US" dirty="0"/>
              <a:t> </a:t>
            </a:r>
            <a:r>
              <a:rPr lang="en-US" dirty="0" err="1"/>
              <a:t>extérieures</a:t>
            </a:r>
            <a:endParaRPr lang="en-US" dirty="0"/>
          </a:p>
        </p:txBody>
      </p:sp>
      <p:sp>
        <p:nvSpPr>
          <p:cNvPr id="4" name="Espace réservé du texte 3"/>
          <p:cNvSpPr>
            <a:spLocks noGrp="1"/>
          </p:cNvSpPr>
          <p:nvPr>
            <p:ph type="body" sz="quarter" idx="10"/>
          </p:nvPr>
        </p:nvSpPr>
        <p:spPr/>
        <p:txBody>
          <a:bodyPr/>
          <a:lstStyle/>
          <a:p>
            <a:r>
              <a:rPr lang="fr-FR" dirty="0" smtClean="0"/>
              <a:t> </a:t>
            </a:r>
            <a:endParaRPr lang="en-US" dirty="0"/>
          </a:p>
        </p:txBody>
      </p:sp>
    </p:spTree>
    <p:extLst>
      <p:ext uri="{BB962C8B-B14F-4D97-AF65-F5344CB8AC3E}">
        <p14:creationId xmlns:p14="http://schemas.microsoft.com/office/powerpoint/2010/main" val="296079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smtClean="0">
                <a:solidFill>
                  <a:schemeClr val="tx1"/>
                </a:solidFill>
              </a:rPr>
              <a:t>Exécution</a:t>
            </a:r>
            <a:endParaRPr lang="en-US" sz="300" dirty="0" smtClean="0">
              <a:solidFill>
                <a:schemeClr val="tx1"/>
              </a:solidFill>
            </a:endParaRPr>
          </a:p>
          <a:p>
            <a:pPr marL="0" indent="0" algn="l">
              <a:spcAft>
                <a:spcPts val="600"/>
              </a:spcAft>
            </a:pPr>
            <a:r>
              <a:rPr lang="fr-FR" sz="1800" dirty="0">
                <a:solidFill>
                  <a:schemeClr val="tx1"/>
                </a:solidFill>
              </a:rPr>
              <a:t>Dispositions en cas d’accident mortel (Exigence 3.4.6</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En cas d’accident mortel, le dirigeant de l’EE entre en contact avec le directeur général de l’entité ou la filiale et avec un membre du </a:t>
            </a:r>
            <a:r>
              <a:rPr lang="fr-FR" sz="1700" b="0" dirty="0" err="1">
                <a:solidFill>
                  <a:schemeClr val="tx1"/>
                </a:solidFill>
              </a:rPr>
              <a:t>Codir</a:t>
            </a:r>
            <a:r>
              <a:rPr lang="fr-FR" sz="1700" b="0" dirty="0">
                <a:solidFill>
                  <a:schemeClr val="tx1"/>
                </a:solidFill>
              </a:rPr>
              <a:t> de la branche concernée et présente son analyse de l’accident et les actions de nature à éviter sa </a:t>
            </a:r>
            <a:r>
              <a:rPr lang="fr-FR" sz="1700" b="0" dirty="0" smtClean="0">
                <a:solidFill>
                  <a:schemeClr val="tx1"/>
                </a:solidFill>
              </a:rPr>
              <a:t>récurrence</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Clarification pour toutes les </a:t>
            </a:r>
            <a:r>
              <a:rPr lang="fr-FR" sz="1700" b="0" dirty="0" smtClean="0">
                <a:solidFill>
                  <a:schemeClr val="tx1"/>
                </a:solidFill>
                <a:latin typeface="+mn-lt"/>
              </a:rPr>
              <a:t>branches</a:t>
            </a:r>
            <a:endParaRPr lang="fr-FR" sz="1700" b="0" dirty="0">
              <a:solidFill>
                <a:schemeClr val="tx1"/>
              </a:solidFill>
              <a:latin typeface="+mn-lt"/>
            </a:endParaRPr>
          </a:p>
        </p:txBody>
      </p:sp>
      <p:cxnSp>
        <p:nvCxnSpPr>
          <p:cNvPr id="10" name="Connecteur droit 9"/>
          <p:cNvCxnSpPr/>
          <p:nvPr/>
        </p:nvCxnSpPr>
        <p:spPr>
          <a:xfrm>
            <a:off x="407368" y="3068960"/>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356992"/>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smtClean="0">
                <a:solidFill>
                  <a:schemeClr val="tx1"/>
                </a:solidFill>
              </a:rPr>
              <a:t>Revues </a:t>
            </a:r>
            <a:r>
              <a:rPr lang="fr-FR" sz="1800" dirty="0">
                <a:solidFill>
                  <a:schemeClr val="tx1"/>
                </a:solidFill>
              </a:rPr>
              <a:t>HSE conjointes (Exigence 3.4.7</a:t>
            </a:r>
            <a:r>
              <a:rPr lang="fr-FR" sz="1800" dirty="0" smtClean="0">
                <a:solidFill>
                  <a:schemeClr val="tx1"/>
                </a:solidFill>
              </a:rPr>
              <a:t>)</a:t>
            </a:r>
            <a:endParaRPr lang="fr-FR" sz="1800" dirty="0">
              <a:solidFill>
                <a:schemeClr val="tx1"/>
              </a:solidFill>
            </a:endParaRPr>
          </a:p>
          <a:p>
            <a:pPr marL="285750" indent="-285750" algn="l">
              <a:spcAft>
                <a:spcPts val="600"/>
              </a:spcAft>
              <a:buFont typeface="Wingdings" panose="05000000000000000000" pitchFamily="2" charset="2"/>
              <a:buChar char="q"/>
            </a:pPr>
            <a:r>
              <a:rPr lang="fr-FR" sz="1700" b="0" dirty="0">
                <a:solidFill>
                  <a:schemeClr val="tx1"/>
                </a:solidFill>
              </a:rPr>
              <a:t>Pour les prestations à risques élevés et moyens, des revues HSE conjointes sont réalisées à intervalles </a:t>
            </a:r>
            <a:r>
              <a:rPr lang="fr-FR" sz="1700" b="0" dirty="0" smtClean="0">
                <a:solidFill>
                  <a:schemeClr val="tx1"/>
                </a:solidFill>
              </a:rPr>
              <a:t>réguliers </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Formalisation des revues existantes</a:t>
            </a:r>
          </a:p>
        </p:txBody>
      </p:sp>
    </p:spTree>
    <p:extLst>
      <p:ext uri="{BB962C8B-B14F-4D97-AF65-F5344CB8AC3E}">
        <p14:creationId xmlns:p14="http://schemas.microsoft.com/office/powerpoint/2010/main" val="4195707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Clôture et évaluation de la performance</a:t>
            </a:r>
            <a:endParaRPr lang="en-US" sz="300" dirty="0" smtClean="0">
              <a:solidFill>
                <a:schemeClr val="tx1"/>
              </a:solidFill>
            </a:endParaRPr>
          </a:p>
          <a:p>
            <a:pPr marL="0" indent="0" algn="l">
              <a:spcAft>
                <a:spcPts val="600"/>
              </a:spcAft>
            </a:pPr>
            <a:r>
              <a:rPr lang="fr-FR" sz="1800" dirty="0">
                <a:solidFill>
                  <a:schemeClr val="tx1"/>
                </a:solidFill>
              </a:rPr>
              <a:t>Dispositions de fin de prestation (Exigences 3.5.1 et </a:t>
            </a:r>
            <a:r>
              <a:rPr lang="fr-FR" sz="1800" dirty="0" smtClean="0">
                <a:solidFill>
                  <a:schemeClr val="tx1"/>
                </a:solidFill>
              </a:rPr>
              <a:t>3.5.2)</a:t>
            </a:r>
          </a:p>
          <a:p>
            <a:pPr marL="285750" indent="-285750" algn="l">
              <a:spcAft>
                <a:spcPts val="600"/>
              </a:spcAft>
              <a:buFont typeface="Wingdings" panose="05000000000000000000" pitchFamily="2" charset="2"/>
              <a:buChar char="q"/>
            </a:pPr>
            <a:r>
              <a:rPr lang="fr-FR" sz="1700" b="0" dirty="0">
                <a:solidFill>
                  <a:schemeClr val="tx1"/>
                </a:solidFill>
              </a:rPr>
              <a:t>A la fin de la prestation (risques élevés et moyens) un bilan est </a:t>
            </a:r>
            <a:r>
              <a:rPr lang="fr-FR" sz="1700" b="0" dirty="0" smtClean="0">
                <a:solidFill>
                  <a:schemeClr val="tx1"/>
                </a:solidFill>
              </a:rPr>
              <a:t>réalisé</a:t>
            </a:r>
          </a:p>
          <a:p>
            <a:pPr marL="285750" indent="-285750" algn="l">
              <a:spcAft>
                <a:spcPts val="600"/>
              </a:spcAft>
              <a:buFont typeface="Wingdings" panose="05000000000000000000" pitchFamily="2" charset="2"/>
              <a:buChar char="q"/>
            </a:pPr>
            <a:r>
              <a:rPr lang="fr-FR" sz="1700" b="0" dirty="0" smtClean="0">
                <a:solidFill>
                  <a:schemeClr val="tx1"/>
                </a:solidFill>
              </a:rPr>
              <a:t>Le </a:t>
            </a:r>
            <a:r>
              <a:rPr lang="fr-FR" sz="1700" b="0" dirty="0">
                <a:solidFill>
                  <a:schemeClr val="tx1"/>
                </a:solidFill>
              </a:rPr>
              <a:t>niveau de maitrise des risques de la prestation n’est pas dégradé par la démobilisation du personnel et équipements de </a:t>
            </a:r>
            <a:r>
              <a:rPr lang="fr-FR" sz="1700" b="0" dirty="0" smtClean="0">
                <a:solidFill>
                  <a:schemeClr val="tx1"/>
                </a:solidFill>
              </a:rPr>
              <a:t>l’EE</a:t>
            </a:r>
          </a:p>
          <a:p>
            <a:pPr marL="285750" indent="-285750" algn="l">
              <a:spcAft>
                <a:spcPts val="600"/>
              </a:spcAft>
              <a:buFont typeface="Wingdings" panose="05000000000000000000" pitchFamily="2" charset="2"/>
              <a:buChar char="q"/>
            </a:pPr>
            <a:r>
              <a:rPr lang="fr-FR" sz="1700" b="0" dirty="0" smtClean="0">
                <a:solidFill>
                  <a:schemeClr val="tx1"/>
                </a:solidFill>
              </a:rPr>
              <a:t>A </a:t>
            </a:r>
            <a:r>
              <a:rPr lang="fr-FR" sz="1700" b="0" dirty="0">
                <a:solidFill>
                  <a:schemeClr val="tx1"/>
                </a:solidFill>
              </a:rPr>
              <a:t>l’issue de l’exécution du contrat, un </a:t>
            </a:r>
            <a:r>
              <a:rPr lang="fr-FR" sz="1700" b="0" dirty="0" smtClean="0">
                <a:solidFill>
                  <a:schemeClr val="tx1"/>
                </a:solidFill>
              </a:rPr>
              <a:t>rapport local </a:t>
            </a:r>
            <a:r>
              <a:rPr lang="fr-FR" sz="1700" b="0" dirty="0">
                <a:solidFill>
                  <a:schemeClr val="tx1"/>
                </a:solidFill>
              </a:rPr>
              <a:t>sur la performance HSE du contrat est établi couvrant toutes les phases </a:t>
            </a:r>
            <a:r>
              <a:rPr lang="fr-FR" sz="1700" b="0" dirty="0" smtClean="0">
                <a:solidFill>
                  <a:schemeClr val="tx1"/>
                </a:solidFill>
              </a:rPr>
              <a:t>contractuelles</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dans les CR de </a:t>
            </a:r>
            <a:r>
              <a:rPr lang="fr-FR" sz="1700" b="0" dirty="0" smtClean="0">
                <a:solidFill>
                  <a:schemeClr val="tx1"/>
                </a:solidFill>
                <a:latin typeface="+mn-lt"/>
              </a:rPr>
              <a:t>branches</a:t>
            </a:r>
            <a:endParaRPr lang="fr-FR" sz="1700" b="0" dirty="0">
              <a:solidFill>
                <a:schemeClr val="tx1"/>
              </a:solidFill>
              <a:latin typeface="+mn-lt"/>
            </a:endParaRPr>
          </a:p>
        </p:txBody>
      </p:sp>
      <p:cxnSp>
        <p:nvCxnSpPr>
          <p:cNvPr id="10" name="Connecteur droit 9"/>
          <p:cNvCxnSpPr/>
          <p:nvPr/>
        </p:nvCxnSpPr>
        <p:spPr>
          <a:xfrm>
            <a:off x="407368" y="3645024"/>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861048"/>
            <a:ext cx="11424592" cy="25202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a:solidFill>
                  <a:schemeClr val="tx1"/>
                </a:solidFill>
              </a:rPr>
              <a:t>Pilotage de la performance (Exigence 3.6.1</a:t>
            </a:r>
            <a:r>
              <a:rPr lang="fr-FR" sz="1800" dirty="0" smtClean="0">
                <a:solidFill>
                  <a:schemeClr val="tx1"/>
                </a:solidFill>
              </a:rPr>
              <a:t>)</a:t>
            </a:r>
            <a:endParaRPr lang="fr-FR" sz="1800" dirty="0">
              <a:solidFill>
                <a:schemeClr val="tx1"/>
              </a:solidFill>
            </a:endParaRPr>
          </a:p>
          <a:p>
            <a:pPr marL="285750" indent="-285750" algn="l">
              <a:spcAft>
                <a:spcPts val="600"/>
              </a:spcAft>
              <a:buFont typeface="Wingdings" panose="05000000000000000000" pitchFamily="2" charset="2"/>
              <a:buChar char="q"/>
            </a:pPr>
            <a:r>
              <a:rPr lang="fr-FR" sz="1700" b="0" dirty="0">
                <a:solidFill>
                  <a:schemeClr val="tx1"/>
                </a:solidFill>
              </a:rPr>
              <a:t>Un suivi et un pilotage des performances HSE des EE est assuré afin de les </a:t>
            </a:r>
            <a:r>
              <a:rPr lang="fr-FR" sz="1700" b="0" dirty="0" smtClean="0">
                <a:solidFill>
                  <a:schemeClr val="tx1"/>
                </a:solidFill>
              </a:rPr>
              <a:t>améliorer</a:t>
            </a:r>
          </a:p>
          <a:p>
            <a:pPr marL="285750" indent="-285750" algn="l">
              <a:spcAft>
                <a:spcPts val="600"/>
              </a:spcAft>
              <a:buFont typeface="Wingdings" panose="05000000000000000000" pitchFamily="2" charset="2"/>
              <a:buChar char="q"/>
            </a:pPr>
            <a:r>
              <a:rPr lang="fr-FR" sz="1700" b="0" dirty="0" smtClean="0">
                <a:solidFill>
                  <a:schemeClr val="tx1"/>
                </a:solidFill>
              </a:rPr>
              <a:t>L’entité désigne un </a:t>
            </a:r>
            <a:r>
              <a:rPr lang="fr-FR" sz="1700" b="0" dirty="0" err="1">
                <a:solidFill>
                  <a:schemeClr val="tx1"/>
                </a:solidFill>
              </a:rPr>
              <a:t>Safety</a:t>
            </a:r>
            <a:r>
              <a:rPr lang="fr-FR" sz="1700" b="0" dirty="0">
                <a:solidFill>
                  <a:schemeClr val="tx1"/>
                </a:solidFill>
              </a:rPr>
              <a:t> </a:t>
            </a:r>
            <a:r>
              <a:rPr lang="fr-FR" sz="1700" b="0" dirty="0" err="1">
                <a:solidFill>
                  <a:schemeClr val="tx1"/>
                </a:solidFill>
              </a:rPr>
              <a:t>Contract</a:t>
            </a:r>
            <a:r>
              <a:rPr lang="fr-FR" sz="1700" b="0" dirty="0">
                <a:solidFill>
                  <a:schemeClr val="tx1"/>
                </a:solidFill>
              </a:rPr>
              <a:t> </a:t>
            </a:r>
            <a:r>
              <a:rPr lang="fr-FR" sz="1700" b="0" dirty="0" err="1" smtClean="0">
                <a:solidFill>
                  <a:schemeClr val="tx1"/>
                </a:solidFill>
              </a:rPr>
              <a:t>Owner</a:t>
            </a:r>
            <a:r>
              <a:rPr lang="fr-FR" sz="1700" b="0" dirty="0" smtClean="0">
                <a:solidFill>
                  <a:schemeClr val="tx1"/>
                </a:solidFill>
              </a:rPr>
              <a:t> (membre du CODIR</a:t>
            </a:r>
            <a:r>
              <a:rPr lang="fr-FR" sz="1700" b="0" dirty="0">
                <a:solidFill>
                  <a:schemeClr val="tx1"/>
                </a:solidFill>
              </a:rPr>
              <a:t>) </a:t>
            </a:r>
            <a:r>
              <a:rPr lang="fr-FR" sz="1700" b="0" dirty="0" smtClean="0">
                <a:solidFill>
                  <a:schemeClr val="tx1"/>
                </a:solidFill>
              </a:rPr>
              <a:t>qui instaure et maintient </a:t>
            </a:r>
            <a:r>
              <a:rPr lang="fr-FR" sz="1700" b="0" dirty="0">
                <a:solidFill>
                  <a:schemeClr val="tx1"/>
                </a:solidFill>
              </a:rPr>
              <a:t>un dialogue de haut niveau avec le management des EE </a:t>
            </a:r>
            <a:r>
              <a:rPr lang="fr-FR" sz="1700" b="0" dirty="0" smtClean="0">
                <a:solidFill>
                  <a:schemeClr val="tx1"/>
                </a:solidFill>
              </a:rPr>
              <a:t>des contrats </a:t>
            </a:r>
            <a:r>
              <a:rPr lang="fr-FR" sz="1700" b="0" dirty="0">
                <a:solidFill>
                  <a:schemeClr val="tx1"/>
                </a:solidFill>
              </a:rPr>
              <a:t>les plus </a:t>
            </a:r>
            <a:r>
              <a:rPr lang="fr-FR" sz="1700" b="0" dirty="0" smtClean="0">
                <a:solidFill>
                  <a:schemeClr val="tx1"/>
                </a:solidFill>
              </a:rPr>
              <a:t>importants (entre 3 et 10 </a:t>
            </a:r>
            <a:r>
              <a:rPr lang="fr-FR" sz="1700" b="0" dirty="0" err="1" smtClean="0">
                <a:solidFill>
                  <a:schemeClr val="tx1"/>
                </a:solidFill>
              </a:rPr>
              <a:t>safety</a:t>
            </a:r>
            <a:r>
              <a:rPr lang="fr-FR" sz="1700" b="0" dirty="0" smtClean="0">
                <a:solidFill>
                  <a:schemeClr val="tx1"/>
                </a:solidFill>
              </a:rPr>
              <a:t> </a:t>
            </a:r>
            <a:r>
              <a:rPr lang="fr-FR" sz="1700" b="0" dirty="0" err="1" smtClean="0">
                <a:solidFill>
                  <a:schemeClr val="tx1"/>
                </a:solidFill>
              </a:rPr>
              <a:t>contract</a:t>
            </a:r>
            <a:r>
              <a:rPr lang="fr-FR" sz="1700" b="0" dirty="0" smtClean="0">
                <a:solidFill>
                  <a:schemeClr val="tx1"/>
                </a:solidFill>
              </a:rPr>
              <a:t> </a:t>
            </a:r>
            <a:r>
              <a:rPr lang="fr-FR" sz="1700" b="0" dirty="0" err="1" smtClean="0">
                <a:solidFill>
                  <a:schemeClr val="tx1"/>
                </a:solidFill>
              </a:rPr>
              <a:t>owners</a:t>
            </a:r>
            <a:r>
              <a:rPr lang="fr-FR" sz="1700" b="0" dirty="0" smtClean="0">
                <a:solidFill>
                  <a:schemeClr val="tx1"/>
                </a:solidFill>
              </a:rPr>
              <a:t> en fonction du nombre d’heures travaillées par </a:t>
            </a:r>
            <a:r>
              <a:rPr lang="fr-FR" sz="1700" b="0" smtClean="0">
                <a:solidFill>
                  <a:schemeClr val="tx1"/>
                </a:solidFill>
              </a:rPr>
              <a:t>les EE</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Intégration </a:t>
            </a:r>
            <a:r>
              <a:rPr lang="fr-FR" sz="1700" b="0" dirty="0">
                <a:solidFill>
                  <a:schemeClr val="tx1"/>
                </a:solidFill>
                <a:latin typeface="+mn-lt"/>
              </a:rPr>
              <a:t>dans cette règle des </a:t>
            </a:r>
            <a:r>
              <a:rPr lang="fr-FR" sz="1700" b="0" dirty="0" err="1">
                <a:solidFill>
                  <a:schemeClr val="tx1"/>
                </a:solidFill>
                <a:latin typeface="+mn-lt"/>
              </a:rPr>
              <a:t>Safety</a:t>
            </a:r>
            <a:r>
              <a:rPr lang="fr-FR" sz="1700" b="0" dirty="0">
                <a:solidFill>
                  <a:schemeClr val="tx1"/>
                </a:solidFill>
                <a:latin typeface="+mn-lt"/>
              </a:rPr>
              <a:t> </a:t>
            </a:r>
            <a:r>
              <a:rPr lang="fr-FR" sz="1700" b="0" dirty="0" err="1">
                <a:solidFill>
                  <a:schemeClr val="tx1"/>
                </a:solidFill>
                <a:latin typeface="+mn-lt"/>
              </a:rPr>
              <a:t>Contract</a:t>
            </a:r>
            <a:r>
              <a:rPr lang="fr-FR" sz="1700" b="0" dirty="0">
                <a:solidFill>
                  <a:schemeClr val="tx1"/>
                </a:solidFill>
                <a:latin typeface="+mn-lt"/>
              </a:rPr>
              <a:t> </a:t>
            </a:r>
            <a:r>
              <a:rPr lang="fr-FR" sz="1700" b="0" dirty="0" err="1">
                <a:solidFill>
                  <a:schemeClr val="tx1"/>
                </a:solidFill>
                <a:latin typeface="+mn-lt"/>
              </a:rPr>
              <a:t>Owners</a:t>
            </a:r>
            <a:r>
              <a:rPr lang="fr-FR" sz="1700" b="0" dirty="0">
                <a:solidFill>
                  <a:schemeClr val="tx1"/>
                </a:solidFill>
                <a:latin typeface="+mn-lt"/>
              </a:rPr>
              <a:t> et de la reconnaissance des performances des entreprises extérieures (challenges sécurité, </a:t>
            </a:r>
            <a:r>
              <a:rPr lang="fr-FR" sz="1700" b="0" dirty="0" err="1">
                <a:solidFill>
                  <a:schemeClr val="tx1"/>
                </a:solidFill>
                <a:latin typeface="+mn-lt"/>
              </a:rPr>
              <a:t>awards</a:t>
            </a:r>
            <a:r>
              <a:rPr lang="fr-FR" sz="1700" b="0" dirty="0" smtClean="0">
                <a:solidFill>
                  <a:schemeClr val="tx1"/>
                </a:solidFill>
                <a:latin typeface="+mn-lt"/>
              </a:rPr>
              <a:t>…)</a:t>
            </a:r>
            <a:endParaRPr lang="fr-FR" sz="1700" b="0" dirty="0">
              <a:solidFill>
                <a:schemeClr val="tx1"/>
              </a:solidFill>
              <a:latin typeface="+mn-lt"/>
            </a:endParaRPr>
          </a:p>
        </p:txBody>
      </p:sp>
    </p:spTree>
    <p:extLst>
      <p:ext uri="{BB962C8B-B14F-4D97-AF65-F5344CB8AC3E}">
        <p14:creationId xmlns:p14="http://schemas.microsoft.com/office/powerpoint/2010/main" val="126391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rot="10800000" flipV="1">
            <a:off x="0" y="0"/>
            <a:ext cx="8256240" cy="6858000"/>
          </a:xfrm>
        </p:spPr>
        <p:txBody>
          <a:bodyPr/>
          <a:lstStyle/>
          <a:p>
            <a:endParaRPr lang="en-US" dirty="0"/>
          </a:p>
        </p:txBody>
      </p:sp>
      <p:sp>
        <p:nvSpPr>
          <p:cNvPr id="13" name="Espace réservé du texte 2"/>
          <p:cNvSpPr>
            <a:spLocks noGrp="1"/>
          </p:cNvSpPr>
          <p:nvPr>
            <p:ph type="body" sz="quarter" idx="12"/>
          </p:nvPr>
        </p:nvSpPr>
        <p:spPr>
          <a:xfrm>
            <a:off x="191344" y="122534"/>
            <a:ext cx="7848872" cy="642169"/>
          </a:xfrm>
        </p:spPr>
        <p:txBody>
          <a:bodyPr/>
          <a:lstStyle/>
          <a:p>
            <a:r>
              <a:rPr lang="fr-FR" dirty="0"/>
              <a:t>Exigences HSE pour les prestations confiées aux entreprises extérieures</a:t>
            </a:r>
            <a:endParaRPr lang="en-US" dirty="0"/>
          </a:p>
        </p:txBody>
      </p:sp>
      <p:sp>
        <p:nvSpPr>
          <p:cNvPr id="14" name="Espace réservé du texte 3"/>
          <p:cNvSpPr>
            <a:spLocks noGrp="1"/>
          </p:cNvSpPr>
          <p:nvPr>
            <p:ph type="body" sz="quarter" idx="11"/>
          </p:nvPr>
        </p:nvSpPr>
        <p:spPr>
          <a:xfrm>
            <a:off x="191344" y="835967"/>
            <a:ext cx="7848872" cy="5401345"/>
          </a:xfrm>
          <a:solidFill>
            <a:schemeClr val="bg1">
              <a:alpha val="50000"/>
            </a:schemeClr>
          </a:solidFill>
        </p:spPr>
        <p:txBody>
          <a:bodyPr/>
          <a:lstStyle/>
          <a:p>
            <a:pPr marL="0" indent="0">
              <a:spcAft>
                <a:spcPts val="300"/>
              </a:spcAft>
              <a:buNone/>
            </a:pPr>
            <a:r>
              <a:rPr lang="fr-FR" sz="1300" b="1" dirty="0"/>
              <a:t>Remplace les règles Groupe et Branches existantes et décrit 21 exigences</a:t>
            </a:r>
          </a:p>
          <a:p>
            <a:pPr marL="0" indent="0">
              <a:spcAft>
                <a:spcPts val="300"/>
              </a:spcAft>
              <a:buNone/>
            </a:pPr>
            <a:endParaRPr lang="fr-FR" sz="1300" dirty="0" smtClean="0"/>
          </a:p>
          <a:p>
            <a:pPr marL="0" indent="0">
              <a:spcAft>
                <a:spcPts val="300"/>
              </a:spcAft>
              <a:buNone/>
            </a:pPr>
            <a:endParaRPr lang="fr-FR" sz="1300" dirty="0"/>
          </a:p>
          <a:p>
            <a:pPr marL="0" indent="0">
              <a:spcAft>
                <a:spcPts val="300"/>
              </a:spcAft>
              <a:buNone/>
            </a:pPr>
            <a:endParaRPr lang="fr-FR" sz="1300" dirty="0" smtClean="0"/>
          </a:p>
          <a:p>
            <a:pPr marL="0" indent="0">
              <a:buNone/>
            </a:pPr>
            <a:endParaRPr lang="en-US" sz="600" dirty="0" smtClean="0"/>
          </a:p>
          <a:p>
            <a:pPr marL="0" indent="0">
              <a:spcAft>
                <a:spcPts val="300"/>
              </a:spcAft>
              <a:buNone/>
            </a:pPr>
            <a:r>
              <a:rPr lang="en-US" sz="1300" b="1" dirty="0" err="1" smtClean="0"/>
              <a:t>Exigences</a:t>
            </a:r>
            <a:r>
              <a:rPr lang="en-US" sz="1300" b="1" dirty="0" smtClean="0"/>
              <a:t> HSE en </a:t>
            </a:r>
            <a:r>
              <a:rPr lang="en-US" sz="1300" b="1" dirty="0" err="1" smtClean="0"/>
              <a:t>terme</a:t>
            </a:r>
            <a:r>
              <a:rPr lang="en-US" sz="1300" b="1" dirty="0" smtClean="0"/>
              <a:t> de :</a:t>
            </a:r>
            <a:endParaRPr lang="en-US" sz="1300" b="1" dirty="0"/>
          </a:p>
          <a:p>
            <a:pPr>
              <a:spcAft>
                <a:spcPts val="300"/>
              </a:spcAft>
            </a:pPr>
            <a:r>
              <a:rPr lang="fr-FR" sz="1300" dirty="0" smtClean="0"/>
              <a:t>Planning et préparation des contrats</a:t>
            </a:r>
          </a:p>
          <a:p>
            <a:pPr>
              <a:spcAft>
                <a:spcPts val="300"/>
              </a:spcAft>
            </a:pPr>
            <a:r>
              <a:rPr lang="en-US" sz="1300" dirty="0" err="1" smtClean="0"/>
              <a:t>Sélection</a:t>
            </a:r>
            <a:r>
              <a:rPr lang="en-US" sz="1300" dirty="0" smtClean="0"/>
              <a:t> </a:t>
            </a:r>
            <a:r>
              <a:rPr lang="en-US" sz="1300" dirty="0"/>
              <a:t>des </a:t>
            </a:r>
            <a:r>
              <a:rPr lang="en-US" sz="1300" dirty="0" err="1"/>
              <a:t>entreprises</a:t>
            </a:r>
            <a:r>
              <a:rPr lang="en-US" sz="1300" dirty="0"/>
              <a:t> </a:t>
            </a:r>
            <a:r>
              <a:rPr lang="en-US" sz="1300" dirty="0" err="1"/>
              <a:t>extérieures</a:t>
            </a:r>
            <a:endParaRPr lang="en-US" sz="1300" dirty="0"/>
          </a:p>
          <a:p>
            <a:pPr>
              <a:spcAft>
                <a:spcPts val="300"/>
              </a:spcAft>
            </a:pPr>
            <a:r>
              <a:rPr lang="fr-FR" sz="1300" dirty="0" smtClean="0"/>
              <a:t>Gestion </a:t>
            </a:r>
            <a:r>
              <a:rPr lang="fr-FR" sz="1300" dirty="0"/>
              <a:t>HSE en </a:t>
            </a:r>
            <a:r>
              <a:rPr lang="fr-FR" sz="1300" dirty="0" smtClean="0"/>
              <a:t>phases de mobilisation, exécution et démobilisation</a:t>
            </a:r>
          </a:p>
          <a:p>
            <a:pPr>
              <a:spcAft>
                <a:spcPts val="300"/>
              </a:spcAft>
            </a:pPr>
            <a:r>
              <a:rPr lang="fr-FR" sz="1300" dirty="0" smtClean="0"/>
              <a:t>Clôture et évaluation de la </a:t>
            </a:r>
            <a:r>
              <a:rPr lang="fr-FR" sz="1300" dirty="0"/>
              <a:t>performance finale</a:t>
            </a:r>
          </a:p>
          <a:p>
            <a:pPr>
              <a:spcAft>
                <a:spcPts val="300"/>
              </a:spcAft>
            </a:pPr>
            <a:r>
              <a:rPr lang="fr-FR" sz="1300" dirty="0" smtClean="0"/>
              <a:t>Pilotage </a:t>
            </a:r>
            <a:r>
              <a:rPr lang="fr-FR" sz="1300" dirty="0"/>
              <a:t>du processus et </a:t>
            </a:r>
            <a:r>
              <a:rPr lang="fr-FR" sz="1300" dirty="0" smtClean="0"/>
              <a:t>amélioration </a:t>
            </a:r>
            <a:r>
              <a:rPr lang="fr-FR" sz="1300" dirty="0"/>
              <a:t>des performances </a:t>
            </a:r>
            <a:r>
              <a:rPr lang="fr-FR" sz="1300" dirty="0" smtClean="0"/>
              <a:t>HSE</a:t>
            </a:r>
            <a:endParaRPr lang="en-US" sz="1300" dirty="0" smtClean="0"/>
          </a:p>
          <a:p>
            <a:endParaRPr lang="fr-FR" sz="1300" dirty="0" smtClean="0"/>
          </a:p>
          <a:p>
            <a:pPr marL="0" indent="0">
              <a:spcAft>
                <a:spcPts val="300"/>
              </a:spcAft>
              <a:buNone/>
            </a:pPr>
            <a:r>
              <a:rPr lang="fr-FR" sz="1300" b="1" dirty="0"/>
              <a:t>Tient compte des recommandations du G70 – 0 </a:t>
            </a:r>
            <a:r>
              <a:rPr lang="fr-FR" sz="1300" b="1" dirty="0" err="1" smtClean="0"/>
              <a:t>fatality</a:t>
            </a:r>
            <a:r>
              <a:rPr lang="fr-FR" sz="1300" b="1" dirty="0" smtClean="0"/>
              <a:t> </a:t>
            </a:r>
            <a:r>
              <a:rPr lang="fr-FR" sz="1300" dirty="0" smtClean="0"/>
              <a:t>:</a:t>
            </a:r>
            <a:endParaRPr lang="fr-FR" sz="1300" dirty="0"/>
          </a:p>
          <a:p>
            <a:pPr>
              <a:spcAft>
                <a:spcPts val="300"/>
              </a:spcAft>
            </a:pPr>
            <a:r>
              <a:rPr lang="fr-FR" sz="1300" dirty="0"/>
              <a:t>Nouveaux personnels </a:t>
            </a:r>
            <a:r>
              <a:rPr lang="fr-FR" sz="1300" dirty="0" smtClean="0"/>
              <a:t>(&lt; 6 </a:t>
            </a:r>
            <a:r>
              <a:rPr lang="fr-FR" sz="1300" dirty="0"/>
              <a:t>mois dans métier ou sur site)</a:t>
            </a:r>
          </a:p>
          <a:p>
            <a:pPr>
              <a:spcAft>
                <a:spcPts val="300"/>
              </a:spcAft>
            </a:pPr>
            <a:r>
              <a:rPr lang="fr-FR" sz="1300" dirty="0"/>
              <a:t>Observation sécurité des activités à risques</a:t>
            </a:r>
          </a:p>
          <a:p>
            <a:pPr>
              <a:spcAft>
                <a:spcPts val="300"/>
              </a:spcAft>
            </a:pPr>
            <a:r>
              <a:rPr lang="fr-FR" sz="1300" dirty="0"/>
              <a:t>Actions en cas d’accident mortel</a:t>
            </a:r>
          </a:p>
          <a:p>
            <a:pPr marL="0" indent="0">
              <a:buNone/>
            </a:pPr>
            <a:endParaRPr lang="en-US" sz="1300" dirty="0" smtClean="0"/>
          </a:p>
          <a:p>
            <a:pPr marL="0" indent="0">
              <a:spcAft>
                <a:spcPts val="300"/>
              </a:spcAft>
              <a:buNone/>
            </a:pPr>
            <a:r>
              <a:rPr lang="fr-FR" sz="1300" b="1" dirty="0" smtClean="0"/>
              <a:t>Exigences modulées </a:t>
            </a:r>
            <a:r>
              <a:rPr lang="fr-FR" sz="1300" b="1" dirty="0"/>
              <a:t>en fonction du niveau de risques HSE de la prestation </a:t>
            </a:r>
            <a:r>
              <a:rPr lang="fr-FR" sz="1300" b="1" dirty="0" smtClean="0"/>
              <a:t>(élevé, moyen, faible) et </a:t>
            </a:r>
            <a:r>
              <a:rPr lang="fr-FR" sz="1300" b="1" dirty="0"/>
              <a:t>du type de relation contractuelle (</a:t>
            </a:r>
            <a:r>
              <a:rPr lang="fr-FR" sz="1300" b="1" dirty="0" smtClean="0"/>
              <a:t>similaire à </a:t>
            </a:r>
            <a:r>
              <a:rPr lang="fr-FR" sz="1300" b="1" dirty="0"/>
              <a:t>IOGP </a:t>
            </a:r>
            <a:r>
              <a:rPr lang="fr-FR" sz="1300" b="1" dirty="0" smtClean="0"/>
              <a:t>423 </a:t>
            </a:r>
            <a:r>
              <a:rPr lang="en-US" sz="1200" dirty="0" smtClean="0"/>
              <a:t>- Mode </a:t>
            </a:r>
            <a:r>
              <a:rPr lang="en-US" sz="1200" dirty="0"/>
              <a:t>1: </a:t>
            </a:r>
            <a:r>
              <a:rPr lang="en-US" sz="1200" dirty="0" err="1"/>
              <a:t>travaux</a:t>
            </a:r>
            <a:r>
              <a:rPr lang="en-US" sz="1200" dirty="0"/>
              <a:t> sur site </a:t>
            </a:r>
            <a:r>
              <a:rPr lang="en-US" sz="1200" dirty="0" err="1"/>
              <a:t>raffinerie</a:t>
            </a:r>
            <a:r>
              <a:rPr lang="en-US" sz="1200" dirty="0"/>
              <a:t>, FPSO / Mode 2 : rig de forage, </a:t>
            </a:r>
            <a:r>
              <a:rPr lang="en-US" sz="1200" dirty="0" err="1"/>
              <a:t>chantier</a:t>
            </a:r>
            <a:r>
              <a:rPr lang="en-US" sz="1200" dirty="0"/>
              <a:t> clos / Mode 3: yard de construction</a:t>
            </a:r>
            <a:r>
              <a:rPr lang="fr-FR" sz="1300" dirty="0" smtClean="0"/>
              <a:t>)</a:t>
            </a:r>
            <a:r>
              <a:rPr lang="fr-FR" sz="1300" b="1" dirty="0" smtClean="0"/>
              <a:t>.</a:t>
            </a:r>
          </a:p>
          <a:p>
            <a:pPr marL="0" indent="0">
              <a:spcAft>
                <a:spcPts val="300"/>
              </a:spcAft>
              <a:buNone/>
            </a:pPr>
            <a:r>
              <a:rPr lang="fr-FR" sz="1300" b="1" dirty="0" smtClean="0"/>
              <a:t>Compatible avec le processus mis en place par les Achats.</a:t>
            </a:r>
          </a:p>
          <a:p>
            <a:pPr marL="0" indent="0">
              <a:spcAft>
                <a:spcPts val="300"/>
              </a:spcAft>
              <a:buNone/>
            </a:pPr>
            <a:r>
              <a:rPr lang="fr-FR" sz="1300" b="1" dirty="0" smtClean="0"/>
              <a:t>Ne </a:t>
            </a:r>
            <a:r>
              <a:rPr lang="fr-FR" sz="1300" b="1" dirty="0"/>
              <a:t>s’applique </a:t>
            </a:r>
            <a:r>
              <a:rPr lang="fr-FR" sz="1300" b="1" dirty="0" smtClean="0"/>
              <a:t>pas aux prestations </a:t>
            </a:r>
            <a:r>
              <a:rPr lang="fr-FR" sz="1300" b="1" dirty="0"/>
              <a:t>de transport maritime, fluvial et </a:t>
            </a:r>
            <a:r>
              <a:rPr lang="fr-FR" sz="1300" b="1" dirty="0" smtClean="0"/>
              <a:t>aérien.</a:t>
            </a:r>
            <a:endParaRPr lang="en-US" sz="1300" b="1" dirty="0"/>
          </a:p>
          <a:p>
            <a:pPr marL="0" indent="0">
              <a:spcAft>
                <a:spcPts val="300"/>
              </a:spcAft>
              <a:buNone/>
            </a:pPr>
            <a:r>
              <a:rPr lang="fr-FR" sz="1300" b="1" dirty="0" smtClean="0"/>
              <a:t>S’applique </a:t>
            </a:r>
            <a:r>
              <a:rPr lang="fr-FR" sz="1300" b="1" dirty="0"/>
              <a:t>à tout nouveau contrat ou renouvellement de </a:t>
            </a:r>
            <a:r>
              <a:rPr lang="fr-FR" sz="1300" b="1" dirty="0" smtClean="0"/>
              <a:t>contrat.</a:t>
            </a:r>
          </a:p>
          <a:p>
            <a:pPr marL="0" indent="0" algn="ctr">
              <a:buNone/>
            </a:pPr>
            <a:r>
              <a:rPr lang="fr-FR" sz="1300" dirty="0" smtClean="0"/>
              <a:t>Date </a:t>
            </a:r>
            <a:r>
              <a:rPr lang="fr-FR" sz="1300" dirty="0"/>
              <a:t>d’application : 6 mois après la date de publication</a:t>
            </a:r>
          </a:p>
          <a:p>
            <a:pPr marL="0" indent="0" algn="ctr">
              <a:buNone/>
            </a:pPr>
            <a:endParaRPr lang="en-US" sz="1000" dirty="0" smtClean="0"/>
          </a:p>
        </p:txBody>
      </p:sp>
      <p:sp>
        <p:nvSpPr>
          <p:cNvPr id="15" name="Espace réservé du texte 3"/>
          <p:cNvSpPr txBox="1">
            <a:spLocks/>
          </p:cNvSpPr>
          <p:nvPr/>
        </p:nvSpPr>
        <p:spPr>
          <a:xfrm>
            <a:off x="430932" y="1124744"/>
            <a:ext cx="7848872" cy="790749"/>
          </a:xfrm>
          <a:prstGeom prst="rect">
            <a:avLst/>
          </a:prstGeom>
          <a:noFill/>
        </p:spPr>
        <p:txBody>
          <a:bodyPr numCol="2"/>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a:spcAft>
                <a:spcPts val="300"/>
              </a:spcAft>
            </a:pPr>
            <a:r>
              <a:rPr lang="en-US" sz="1300" dirty="0" err="1" smtClean="0"/>
              <a:t>Groupe</a:t>
            </a:r>
            <a:r>
              <a:rPr lang="en-US" sz="1300" dirty="0" smtClean="0"/>
              <a:t>	     </a:t>
            </a:r>
            <a:r>
              <a:rPr lang="en-US" sz="1300" dirty="0" err="1" smtClean="0"/>
              <a:t>Dir</a:t>
            </a:r>
            <a:r>
              <a:rPr lang="en-US" sz="1300" dirty="0" smtClean="0"/>
              <a:t> Sec 5 </a:t>
            </a:r>
          </a:p>
          <a:p>
            <a:pPr>
              <a:spcAft>
                <a:spcPts val="300"/>
              </a:spcAft>
            </a:pPr>
            <a:r>
              <a:rPr lang="en-US" sz="1300" dirty="0" smtClean="0"/>
              <a:t>RC     	     CR RC HSE 133 et 149</a:t>
            </a:r>
          </a:p>
          <a:p>
            <a:pPr>
              <a:spcAft>
                <a:spcPts val="300"/>
              </a:spcAft>
            </a:pPr>
            <a:endParaRPr lang="en-US" sz="1300" dirty="0" smtClean="0"/>
          </a:p>
          <a:p>
            <a:pPr>
              <a:spcAft>
                <a:spcPts val="300"/>
              </a:spcAft>
            </a:pPr>
            <a:r>
              <a:rPr lang="en-US" sz="1300" dirty="0" smtClean="0"/>
              <a:t>MS	     CR MS HSEQ 204 </a:t>
            </a:r>
          </a:p>
          <a:p>
            <a:pPr>
              <a:spcAft>
                <a:spcPts val="300"/>
              </a:spcAft>
            </a:pPr>
            <a:r>
              <a:rPr lang="en-US" sz="1300" dirty="0" smtClean="0"/>
              <a:t>EP	     CR EP HSE 071</a:t>
            </a:r>
          </a:p>
          <a:p>
            <a:r>
              <a:rPr lang="en-US" sz="1300" dirty="0" smtClean="0"/>
              <a:t>GRP	     CR GP HSE 070</a:t>
            </a:r>
            <a:endParaRPr lang="en-US" sz="1000" dirty="0" smtClean="0"/>
          </a:p>
        </p:txBody>
      </p:sp>
    </p:spTree>
    <p:extLst>
      <p:ext uri="{BB962C8B-B14F-4D97-AF65-F5344CB8AC3E}">
        <p14:creationId xmlns:p14="http://schemas.microsoft.com/office/powerpoint/2010/main" val="413386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Structure de la règle : le processus général en 4 phases et pilotage</a:t>
            </a:r>
            <a:endParaRPr lang="fr-FR" dirty="0"/>
          </a:p>
        </p:txBody>
      </p:sp>
      <p:sp>
        <p:nvSpPr>
          <p:cNvPr id="3" name="Espace réservé du numéro de diapositive 2"/>
          <p:cNvSpPr>
            <a:spLocks noGrp="1"/>
          </p:cNvSpPr>
          <p:nvPr>
            <p:ph type="sldNum" sz="quarter" idx="11"/>
          </p:nvPr>
        </p:nvSpPr>
        <p:spPr/>
        <p:txBody>
          <a:bodyPr/>
          <a:lstStyle/>
          <a:p>
            <a:fld id="{21F90BE8-D879-4F46-ACF9-7BCC67DCFB75}" type="slidenum">
              <a:rPr lang="en-GB" smtClean="0"/>
              <a:pPr/>
              <a:t>3</a:t>
            </a:fld>
            <a:endParaRPr lang="en-GB"/>
          </a:p>
        </p:txBody>
      </p:sp>
      <p:pic>
        <p:nvPicPr>
          <p:cNvPr id="2" name="Image 1"/>
          <p:cNvPicPr>
            <a:picLocks noChangeAspect="1"/>
          </p:cNvPicPr>
          <p:nvPr/>
        </p:nvPicPr>
        <p:blipFill>
          <a:blip r:embed="rId3"/>
          <a:stretch>
            <a:fillRect/>
          </a:stretch>
        </p:blipFill>
        <p:spPr>
          <a:xfrm>
            <a:off x="1271464" y="614396"/>
            <a:ext cx="7256530" cy="5910948"/>
          </a:xfrm>
          <a:prstGeom prst="rect">
            <a:avLst/>
          </a:prstGeom>
        </p:spPr>
      </p:pic>
    </p:spTree>
    <p:extLst>
      <p:ext uri="{BB962C8B-B14F-4D97-AF65-F5344CB8AC3E}">
        <p14:creationId xmlns:p14="http://schemas.microsoft.com/office/powerpoint/2010/main" val="304532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32189"/>
            <a:ext cx="11424592" cy="340086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Préparation - Qualification des entreprises </a:t>
            </a:r>
            <a:r>
              <a:rPr lang="fr-FR" u="sng" dirty="0" smtClean="0">
                <a:solidFill>
                  <a:schemeClr val="tx1"/>
                </a:solidFill>
              </a:rPr>
              <a:t>extérieures</a:t>
            </a:r>
          </a:p>
          <a:p>
            <a:pPr marL="0" indent="0" algn="ctr">
              <a:spcAft>
                <a:spcPts val="600"/>
              </a:spcAft>
            </a:pPr>
            <a:endParaRPr lang="en-US" sz="300" dirty="0" smtClean="0">
              <a:solidFill>
                <a:schemeClr val="tx1"/>
              </a:solidFill>
            </a:endParaRPr>
          </a:p>
          <a:p>
            <a:pPr marL="0" indent="0" algn="l">
              <a:spcAft>
                <a:spcPts val="600"/>
              </a:spcAft>
            </a:pPr>
            <a:r>
              <a:rPr lang="fr-FR" sz="1800" dirty="0">
                <a:solidFill>
                  <a:schemeClr val="tx1"/>
                </a:solidFill>
              </a:rPr>
              <a:t>Critères minimums HSE (Exigence 3.2.1</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Engagement écrit de l’EE à respecter toutes les règlementations locales applicables et les règles de l’entité</a:t>
            </a:r>
          </a:p>
          <a:p>
            <a:pPr marL="285750" indent="-285750" algn="l">
              <a:spcAft>
                <a:spcPts val="600"/>
              </a:spcAft>
              <a:buFont typeface="Wingdings" panose="05000000000000000000" pitchFamily="2" charset="2"/>
              <a:buChar char="q"/>
            </a:pPr>
            <a:r>
              <a:rPr lang="fr-FR" sz="1700" b="0" dirty="0">
                <a:solidFill>
                  <a:schemeClr val="tx1"/>
                </a:solidFill>
              </a:rPr>
              <a:t>S’assurer de la compétence et de la qualification de l’EE et de son personnel</a:t>
            </a:r>
          </a:p>
          <a:p>
            <a:pPr marL="285750" indent="-285750" algn="l">
              <a:spcAft>
                <a:spcPts val="600"/>
              </a:spcAft>
              <a:buFont typeface="Wingdings" panose="05000000000000000000" pitchFamily="2" charset="2"/>
              <a:buChar char="q"/>
            </a:pPr>
            <a:r>
              <a:rPr lang="fr-FR" sz="1700" b="0" dirty="0">
                <a:solidFill>
                  <a:schemeClr val="tx1"/>
                </a:solidFill>
              </a:rPr>
              <a:t>Pour les travaux à risques élevés, une inspection de conformité de l’EE est réalisée. </a:t>
            </a:r>
            <a:r>
              <a:rPr lang="fr-FR" sz="1700" b="0" dirty="0" smtClean="0">
                <a:solidFill>
                  <a:schemeClr val="tx1"/>
                </a:solidFill>
              </a:rPr>
              <a:t>Pas nécessaire </a:t>
            </a:r>
            <a:r>
              <a:rPr lang="fr-FR" sz="1700" b="0" dirty="0">
                <a:solidFill>
                  <a:schemeClr val="tx1"/>
                </a:solidFill>
              </a:rPr>
              <a:t>si certification du système de </a:t>
            </a:r>
            <a:r>
              <a:rPr lang="fr-FR" sz="1700" b="0" dirty="0" smtClean="0">
                <a:solidFill>
                  <a:schemeClr val="tx1"/>
                </a:solidFill>
              </a:rPr>
              <a:t>management</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smtClean="0">
                <a:solidFill>
                  <a:schemeClr val="tx1"/>
                </a:solidFill>
                <a:latin typeface="+mn-lt"/>
              </a:rPr>
              <a:t>Existe </a:t>
            </a:r>
            <a:r>
              <a:rPr lang="fr-FR" sz="1700" b="0" dirty="0">
                <a:solidFill>
                  <a:schemeClr val="tx1"/>
                </a:solidFill>
                <a:latin typeface="+mn-lt"/>
              </a:rPr>
              <a:t>déjà dans les CR du RC, MS, GRP</a:t>
            </a:r>
          </a:p>
          <a:p>
            <a:pPr marL="285750" indent="-285750" algn="l">
              <a:spcAft>
                <a:spcPts val="600"/>
              </a:spcAft>
              <a:buFont typeface="Wingdings" panose="05000000000000000000" pitchFamily="2" charset="2"/>
              <a:buChar char="§"/>
            </a:pPr>
            <a:r>
              <a:rPr lang="fr-FR" sz="1700" b="0" dirty="0" smtClean="0">
                <a:solidFill>
                  <a:schemeClr val="tx1"/>
                </a:solidFill>
                <a:latin typeface="+mn-lt"/>
              </a:rPr>
              <a:t>La </a:t>
            </a:r>
            <a:r>
              <a:rPr lang="fr-FR" sz="1700" b="0" dirty="0">
                <a:solidFill>
                  <a:schemeClr val="tx1"/>
                </a:solidFill>
                <a:latin typeface="+mn-lt"/>
              </a:rPr>
              <a:t>CR </a:t>
            </a:r>
            <a:r>
              <a:rPr lang="fr-FR" sz="1700" b="0" dirty="0" smtClean="0">
                <a:solidFill>
                  <a:schemeClr val="tx1"/>
                </a:solidFill>
                <a:latin typeface="+mn-lt"/>
              </a:rPr>
              <a:t>de l’EP se base </a:t>
            </a:r>
            <a:r>
              <a:rPr lang="fr-FR" sz="1700" b="0" dirty="0">
                <a:solidFill>
                  <a:schemeClr val="tx1"/>
                </a:solidFill>
                <a:latin typeface="+mn-lt"/>
              </a:rPr>
              <a:t>uniquement sur les performances HSE passées </a:t>
            </a:r>
            <a:r>
              <a:rPr lang="fr-FR" sz="1700" b="0" dirty="0" smtClean="0">
                <a:solidFill>
                  <a:schemeClr val="tx1"/>
                </a:solidFill>
                <a:latin typeface="+mn-lt"/>
              </a:rPr>
              <a:t>et les critères </a:t>
            </a:r>
            <a:r>
              <a:rPr lang="fr-FR" sz="1700" b="0" dirty="0">
                <a:solidFill>
                  <a:schemeClr val="tx1"/>
                </a:solidFill>
                <a:latin typeface="+mn-lt"/>
              </a:rPr>
              <a:t>sont détaillés dans le guide GM EP HSE </a:t>
            </a:r>
            <a:r>
              <a:rPr lang="fr-FR" sz="1700" b="0" dirty="0" smtClean="0">
                <a:solidFill>
                  <a:schemeClr val="tx1"/>
                </a:solidFill>
                <a:latin typeface="+mn-lt"/>
              </a:rPr>
              <a:t>071</a:t>
            </a:r>
            <a:endParaRPr lang="fr-FR" sz="1700" b="0" dirty="0">
              <a:solidFill>
                <a:schemeClr val="tx1"/>
              </a:solidFill>
              <a:latin typeface="+mn-lt"/>
            </a:endParaRPr>
          </a:p>
        </p:txBody>
      </p:sp>
      <p:sp>
        <p:nvSpPr>
          <p:cNvPr id="7" name="Espace réservé du texte 1"/>
          <p:cNvSpPr txBox="1">
            <a:spLocks/>
          </p:cNvSpPr>
          <p:nvPr/>
        </p:nvSpPr>
        <p:spPr>
          <a:xfrm>
            <a:off x="407368" y="4221088"/>
            <a:ext cx="11521280" cy="20162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a:solidFill>
                  <a:schemeClr val="tx1"/>
                </a:solidFill>
              </a:rPr>
              <a:t>Suivi et mise à jour des dossiers de qualification (Exigence 3.2.2</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Mise à jour régulière des informations concernant les EE (sur base des évaluations des prestations réalisées) et mécanisme de suspension/retrait de la liste des EE qualifiées en cas de manquement </a:t>
            </a:r>
            <a:r>
              <a:rPr lang="fr-FR" sz="1700" b="0" dirty="0" smtClean="0">
                <a:solidFill>
                  <a:schemeClr val="tx1"/>
                </a:solidFill>
              </a:rPr>
              <a:t>HSE</a:t>
            </a:r>
          </a:p>
          <a:p>
            <a:pPr marL="0" indent="0" algn="l">
              <a:spcAft>
                <a:spcPts val="600"/>
              </a:spcAft>
            </a:pPr>
            <a:r>
              <a:rPr lang="fr-FR" sz="1700" b="0" dirty="0">
                <a:solidFill>
                  <a:srgbClr val="FF0000"/>
                </a:solidFill>
              </a:rPr>
              <a:t>Les 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rPr>
              <a:t>Existe déjà  dans les CR des branches et est en lien avec le projet </a:t>
            </a:r>
            <a:r>
              <a:rPr lang="fr-FR" sz="1700" b="0" dirty="0" err="1">
                <a:solidFill>
                  <a:schemeClr val="tx1"/>
                </a:solidFill>
              </a:rPr>
              <a:t>Sequana</a:t>
            </a:r>
            <a:r>
              <a:rPr lang="fr-FR" sz="1700" b="0" dirty="0">
                <a:solidFill>
                  <a:schemeClr val="tx1"/>
                </a:solidFill>
              </a:rPr>
              <a:t> de TGP (base de donnée fournisseurs)</a:t>
            </a:r>
          </a:p>
        </p:txBody>
      </p:sp>
      <p:cxnSp>
        <p:nvCxnSpPr>
          <p:cNvPr id="10" name="Connecteur droit 9"/>
          <p:cNvCxnSpPr/>
          <p:nvPr/>
        </p:nvCxnSpPr>
        <p:spPr>
          <a:xfrm>
            <a:off x="407368" y="4077072"/>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8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48680"/>
            <a:ext cx="11424592" cy="25202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Préparation – Définition de l’objet de la prestation et décision de recourir à une </a:t>
            </a:r>
            <a:r>
              <a:rPr lang="fr-FR" u="sng" dirty="0" smtClean="0">
                <a:solidFill>
                  <a:schemeClr val="tx1"/>
                </a:solidFill>
              </a:rPr>
              <a:t>EE</a:t>
            </a:r>
          </a:p>
          <a:p>
            <a:pPr marL="0" indent="0" algn="ctr">
              <a:spcAft>
                <a:spcPts val="600"/>
              </a:spcAft>
            </a:pPr>
            <a:endParaRPr lang="en-US" sz="300" dirty="0" smtClean="0">
              <a:solidFill>
                <a:schemeClr val="tx1"/>
              </a:solidFill>
            </a:endParaRPr>
          </a:p>
          <a:p>
            <a:pPr marL="0" indent="0" algn="l">
              <a:spcAft>
                <a:spcPts val="600"/>
              </a:spcAft>
            </a:pPr>
            <a:r>
              <a:rPr lang="fr-FR" sz="1800" dirty="0">
                <a:solidFill>
                  <a:schemeClr val="tx1"/>
                </a:solidFill>
              </a:rPr>
              <a:t>Compétence HSE du prescripteur technique (Exigence 3.2.3)</a:t>
            </a:r>
            <a:endParaRPr lang="fr-FR" sz="1800" dirty="0" smtClean="0">
              <a:solidFill>
                <a:schemeClr val="tx1"/>
              </a:solidFill>
            </a:endParaRPr>
          </a:p>
          <a:p>
            <a:pPr marL="285750" indent="-285750" algn="l">
              <a:spcAft>
                <a:spcPts val="600"/>
              </a:spcAft>
              <a:buFont typeface="Wingdings" panose="05000000000000000000" pitchFamily="2" charset="2"/>
              <a:buChar char="q"/>
            </a:pPr>
            <a:r>
              <a:rPr lang="fr-FR" sz="1700" b="0" dirty="0">
                <a:solidFill>
                  <a:schemeClr val="tx1"/>
                </a:solidFill>
              </a:rPr>
              <a:t>Nommer un prescripteur technique ayant les compétences HSE (information sur cette règle, compétence technique, formations HSE générale et spécifiques)</a:t>
            </a: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pour l’EP et le RC</a:t>
            </a:r>
          </a:p>
          <a:p>
            <a:pPr marL="285750" indent="-285750" algn="l">
              <a:spcAft>
                <a:spcPts val="600"/>
              </a:spcAft>
              <a:buFont typeface="Wingdings" panose="05000000000000000000" pitchFamily="2" charset="2"/>
              <a:buChar char="§"/>
            </a:pPr>
            <a:r>
              <a:rPr lang="fr-FR" sz="1700" b="0" dirty="0" smtClean="0">
                <a:solidFill>
                  <a:schemeClr val="tx1"/>
                </a:solidFill>
                <a:latin typeface="+mn-lt"/>
              </a:rPr>
              <a:t>Nouveau </a:t>
            </a:r>
            <a:r>
              <a:rPr lang="fr-FR" sz="1700" b="0" dirty="0">
                <a:solidFill>
                  <a:schemeClr val="tx1"/>
                </a:solidFill>
                <a:latin typeface="+mn-lt"/>
              </a:rPr>
              <a:t>pour le MS et GRP car les CR ne le précisaient pas mais sans impact majeur car déjà dans les pratiques</a:t>
            </a:r>
          </a:p>
        </p:txBody>
      </p:sp>
      <p:sp>
        <p:nvSpPr>
          <p:cNvPr id="7" name="Espace réservé du texte 1"/>
          <p:cNvSpPr txBox="1">
            <a:spLocks/>
          </p:cNvSpPr>
          <p:nvPr/>
        </p:nvSpPr>
        <p:spPr>
          <a:xfrm>
            <a:off x="407368" y="3501008"/>
            <a:ext cx="11521280" cy="288032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a:solidFill>
                  <a:schemeClr val="tx1"/>
                </a:solidFill>
              </a:rPr>
              <a:t>Evaluation préliminaire des risques HSE (Exigence 3.2.4) et sélection du mode contractuel (Exigence </a:t>
            </a:r>
            <a:r>
              <a:rPr lang="fr-FR" sz="1800" dirty="0" smtClean="0">
                <a:solidFill>
                  <a:schemeClr val="tx1"/>
                </a:solidFill>
              </a:rPr>
              <a:t>3.2.5)</a:t>
            </a:r>
          </a:p>
          <a:p>
            <a:pPr marL="285750" indent="-285750" algn="l">
              <a:spcAft>
                <a:spcPts val="600"/>
              </a:spcAft>
              <a:buFont typeface="Wingdings" panose="05000000000000000000" pitchFamily="2" charset="2"/>
              <a:buChar char="q"/>
            </a:pPr>
            <a:r>
              <a:rPr lang="fr-FR" sz="1700" b="0" dirty="0">
                <a:solidFill>
                  <a:schemeClr val="tx1"/>
                </a:solidFill>
              </a:rPr>
              <a:t>Classement de la prestation selon 3 niveaux de risques (Elevé, Moyen, Faible</a:t>
            </a:r>
            <a:r>
              <a:rPr lang="fr-FR" sz="1700" b="0" dirty="0" smtClean="0">
                <a:solidFill>
                  <a:schemeClr val="tx1"/>
                </a:solidFill>
              </a:rPr>
              <a:t>)</a:t>
            </a:r>
          </a:p>
          <a:p>
            <a:pPr marL="285750" indent="-285750" algn="l">
              <a:spcAft>
                <a:spcPts val="600"/>
              </a:spcAft>
              <a:buFont typeface="Wingdings" panose="05000000000000000000" pitchFamily="2" charset="2"/>
              <a:buChar char="q"/>
            </a:pPr>
            <a:r>
              <a:rPr lang="fr-FR" sz="1700" b="0" dirty="0" smtClean="0">
                <a:solidFill>
                  <a:schemeClr val="tx1"/>
                </a:solidFill>
              </a:rPr>
              <a:t>3 modes contractuels</a:t>
            </a:r>
          </a:p>
          <a:p>
            <a:pPr marL="534988" lvl="1" indent="-174625" algn="l">
              <a:spcAft>
                <a:spcPts val="600"/>
              </a:spcAft>
              <a:buFont typeface="Wingdings" panose="05000000000000000000" pitchFamily="2" charset="2"/>
              <a:buChar char="§"/>
            </a:pPr>
            <a:r>
              <a:rPr lang="fr-FR" sz="1300" dirty="0" smtClean="0">
                <a:solidFill>
                  <a:schemeClr val="tx1"/>
                </a:solidFill>
              </a:rPr>
              <a:t>Mode 1 : Travaux sur sites Total</a:t>
            </a:r>
            <a:endParaRPr lang="fr-FR" sz="1300" dirty="0">
              <a:solidFill>
                <a:schemeClr val="tx1"/>
              </a:solidFill>
            </a:endParaRPr>
          </a:p>
          <a:p>
            <a:pPr marL="534988" lvl="1" indent="-174625" algn="l">
              <a:spcAft>
                <a:spcPts val="600"/>
              </a:spcAft>
              <a:buFont typeface="Wingdings" panose="05000000000000000000" pitchFamily="2" charset="2"/>
              <a:buChar char="§"/>
            </a:pPr>
            <a:r>
              <a:rPr lang="fr-FR" sz="1300" dirty="0">
                <a:solidFill>
                  <a:schemeClr val="tx1"/>
                </a:solidFill>
              </a:rPr>
              <a:t>Mode </a:t>
            </a:r>
            <a:r>
              <a:rPr lang="fr-FR" sz="1300" dirty="0" smtClean="0">
                <a:solidFill>
                  <a:schemeClr val="tx1"/>
                </a:solidFill>
              </a:rPr>
              <a:t>2 </a:t>
            </a:r>
            <a:r>
              <a:rPr lang="fr-FR" sz="1300" dirty="0">
                <a:solidFill>
                  <a:schemeClr val="tx1"/>
                </a:solidFill>
              </a:rPr>
              <a:t>: </a:t>
            </a:r>
            <a:r>
              <a:rPr lang="fr-FR" sz="1300" dirty="0" smtClean="0">
                <a:solidFill>
                  <a:schemeClr val="tx1"/>
                </a:solidFill>
              </a:rPr>
              <a:t>Travaux effectués avec l’appareil et le SM HSE de l’EE + </a:t>
            </a:r>
            <a:r>
              <a:rPr lang="fr-FR" sz="1300" dirty="0" err="1" smtClean="0">
                <a:solidFill>
                  <a:schemeClr val="tx1"/>
                </a:solidFill>
              </a:rPr>
              <a:t>bridging</a:t>
            </a:r>
            <a:r>
              <a:rPr lang="fr-FR" sz="1300" dirty="0" smtClean="0">
                <a:solidFill>
                  <a:schemeClr val="tx1"/>
                </a:solidFill>
              </a:rPr>
              <a:t> document (ex: </a:t>
            </a:r>
            <a:r>
              <a:rPr lang="fr-FR" sz="1300" dirty="0" err="1" smtClean="0">
                <a:solidFill>
                  <a:schemeClr val="tx1"/>
                </a:solidFill>
              </a:rPr>
              <a:t>Rig</a:t>
            </a:r>
            <a:r>
              <a:rPr lang="fr-FR" sz="1300" dirty="0" smtClean="0">
                <a:solidFill>
                  <a:schemeClr val="tx1"/>
                </a:solidFill>
              </a:rPr>
              <a:t> forage)</a:t>
            </a:r>
            <a:endParaRPr lang="fr-FR" sz="1300" dirty="0">
              <a:solidFill>
                <a:schemeClr val="tx1"/>
              </a:solidFill>
            </a:endParaRPr>
          </a:p>
          <a:p>
            <a:pPr marL="534988" lvl="1" indent="-174625" algn="l">
              <a:spcAft>
                <a:spcPts val="600"/>
              </a:spcAft>
              <a:buFont typeface="Wingdings" panose="05000000000000000000" pitchFamily="2" charset="2"/>
              <a:buChar char="§"/>
            </a:pPr>
            <a:r>
              <a:rPr lang="fr-FR" sz="1300" dirty="0">
                <a:solidFill>
                  <a:schemeClr val="tx1"/>
                </a:solidFill>
              </a:rPr>
              <a:t>Mode </a:t>
            </a:r>
            <a:r>
              <a:rPr lang="fr-FR" sz="1300" dirty="0" smtClean="0">
                <a:solidFill>
                  <a:schemeClr val="tx1"/>
                </a:solidFill>
              </a:rPr>
              <a:t>3 : Yards de construction, transport spot; intervention clientèle</a:t>
            </a:r>
            <a:endParaRPr lang="fr-FR" sz="130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rPr>
              <a:t>L’évaluation des risques préliminaires existe déjà dans toutes les règles branches</a:t>
            </a:r>
          </a:p>
          <a:p>
            <a:pPr marL="285750" indent="-285750" algn="l">
              <a:spcAft>
                <a:spcPts val="600"/>
              </a:spcAft>
              <a:buFont typeface="Wingdings" panose="05000000000000000000" pitchFamily="2" charset="2"/>
              <a:buChar char="§"/>
            </a:pPr>
            <a:r>
              <a:rPr lang="fr-FR" sz="1700" b="0" dirty="0" smtClean="0">
                <a:solidFill>
                  <a:schemeClr val="tx1"/>
                </a:solidFill>
              </a:rPr>
              <a:t>Le </a:t>
            </a:r>
            <a:r>
              <a:rPr lang="fr-FR" sz="1700" b="0" dirty="0">
                <a:solidFill>
                  <a:schemeClr val="tx1"/>
                </a:solidFill>
              </a:rPr>
              <a:t>mode contractuel est nouveau pour toutes les branches (basé sur IOGP 423)</a:t>
            </a:r>
          </a:p>
        </p:txBody>
      </p:sp>
      <p:cxnSp>
        <p:nvCxnSpPr>
          <p:cNvPr id="10" name="Connecteur droit 9"/>
          <p:cNvCxnSpPr/>
          <p:nvPr/>
        </p:nvCxnSpPr>
        <p:spPr>
          <a:xfrm>
            <a:off x="407368" y="3284984"/>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43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Sélection des </a:t>
            </a:r>
            <a:r>
              <a:rPr lang="fr-FR" u="sng" dirty="0" smtClean="0">
                <a:solidFill>
                  <a:schemeClr val="tx1"/>
                </a:solidFill>
              </a:rPr>
              <a:t>EE</a:t>
            </a:r>
            <a:endParaRPr lang="en-US" sz="300" dirty="0" smtClean="0">
              <a:solidFill>
                <a:schemeClr val="tx1"/>
              </a:solidFill>
            </a:endParaRPr>
          </a:p>
          <a:p>
            <a:pPr marL="0" indent="0" algn="l">
              <a:spcAft>
                <a:spcPts val="600"/>
              </a:spcAft>
            </a:pPr>
            <a:r>
              <a:rPr lang="fr-FR" sz="1800" dirty="0">
                <a:solidFill>
                  <a:schemeClr val="tx1"/>
                </a:solidFill>
              </a:rPr>
              <a:t>Pré-sélection des EE (Exigence 3.3.1</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Les EE sont présélectionnées dans la base de données des EE qualifiées en fonction de:</a:t>
            </a:r>
          </a:p>
          <a:p>
            <a:pPr marL="534988" lvl="1" indent="-174625" algn="l">
              <a:spcAft>
                <a:spcPts val="600"/>
              </a:spcAft>
              <a:buFont typeface="Wingdings" panose="05000000000000000000" pitchFamily="2" charset="2"/>
              <a:buChar char="§"/>
            </a:pPr>
            <a:r>
              <a:rPr lang="fr-FR" sz="1300" b="0" dirty="0">
                <a:solidFill>
                  <a:schemeClr val="tx1"/>
                </a:solidFill>
              </a:rPr>
              <a:t>l</a:t>
            </a:r>
            <a:r>
              <a:rPr lang="fr-FR" sz="1300" b="0" dirty="0" smtClean="0">
                <a:solidFill>
                  <a:schemeClr val="tx1"/>
                </a:solidFill>
              </a:rPr>
              <a:t>eur capacité </a:t>
            </a:r>
            <a:r>
              <a:rPr lang="fr-FR" sz="1300" b="0" dirty="0">
                <a:solidFill>
                  <a:schemeClr val="tx1"/>
                </a:solidFill>
              </a:rPr>
              <a:t>à accomplir la prestation en sécurité en limitant le nombre d’EE sous-traitantes</a:t>
            </a:r>
          </a:p>
          <a:p>
            <a:pPr marL="534988" lvl="1" indent="-174625" algn="l">
              <a:spcAft>
                <a:spcPts val="600"/>
              </a:spcAft>
              <a:buFont typeface="Wingdings" panose="05000000000000000000" pitchFamily="2" charset="2"/>
              <a:buChar char="§"/>
            </a:pPr>
            <a:r>
              <a:rPr lang="fr-FR" sz="1300" b="0" dirty="0">
                <a:solidFill>
                  <a:schemeClr val="tx1"/>
                </a:solidFill>
              </a:rPr>
              <a:t>l</a:t>
            </a:r>
            <a:r>
              <a:rPr lang="fr-FR" sz="1300" b="0" dirty="0" smtClean="0">
                <a:solidFill>
                  <a:schemeClr val="tx1"/>
                </a:solidFill>
              </a:rPr>
              <a:t>eur capacité </a:t>
            </a:r>
            <a:r>
              <a:rPr lang="fr-FR" sz="1300" b="0" dirty="0">
                <a:solidFill>
                  <a:schemeClr val="tx1"/>
                </a:solidFill>
              </a:rPr>
              <a:t>à </a:t>
            </a:r>
            <a:r>
              <a:rPr lang="fr-FR" sz="1300" b="0" dirty="0" smtClean="0">
                <a:solidFill>
                  <a:schemeClr val="tx1"/>
                </a:solidFill>
              </a:rPr>
              <a:t>maîtriser </a:t>
            </a:r>
            <a:r>
              <a:rPr lang="fr-FR" sz="1300" b="0" dirty="0">
                <a:solidFill>
                  <a:schemeClr val="tx1"/>
                </a:solidFill>
              </a:rPr>
              <a:t>les risques HSE associés à l’exécution de la prestation (performance HSE passées)</a:t>
            </a:r>
          </a:p>
          <a:p>
            <a:pPr marL="534988" lvl="1" indent="-174625" algn="l">
              <a:spcAft>
                <a:spcPts val="600"/>
              </a:spcAft>
              <a:buFont typeface="Wingdings" panose="05000000000000000000" pitchFamily="2" charset="2"/>
              <a:buChar char="§"/>
            </a:pPr>
            <a:r>
              <a:rPr lang="fr-FR" sz="1300" b="0" dirty="0">
                <a:solidFill>
                  <a:schemeClr val="tx1"/>
                </a:solidFill>
              </a:rPr>
              <a:t>l</a:t>
            </a:r>
            <a:r>
              <a:rPr lang="fr-FR" sz="1300" b="0" dirty="0" smtClean="0">
                <a:solidFill>
                  <a:schemeClr val="tx1"/>
                </a:solidFill>
              </a:rPr>
              <a:t>eur capacité </a:t>
            </a:r>
            <a:r>
              <a:rPr lang="fr-FR" sz="1300" b="0" dirty="0">
                <a:solidFill>
                  <a:schemeClr val="tx1"/>
                </a:solidFill>
              </a:rPr>
              <a:t>à répondre à des critères HSE spécifiques </a:t>
            </a:r>
            <a:r>
              <a:rPr lang="fr-FR" sz="1300" b="0" dirty="0" smtClean="0">
                <a:solidFill>
                  <a:schemeClr val="tx1"/>
                </a:solidFill>
              </a:rPr>
              <a:t>applicables</a:t>
            </a: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déjà dans toutes les CR de </a:t>
            </a:r>
            <a:r>
              <a:rPr lang="fr-FR" sz="1700" b="0" dirty="0" smtClean="0">
                <a:solidFill>
                  <a:schemeClr val="tx1"/>
                </a:solidFill>
                <a:latin typeface="+mn-lt"/>
              </a:rPr>
              <a:t>branches</a:t>
            </a:r>
            <a:endParaRPr lang="fr-FR" sz="1700" b="0" dirty="0">
              <a:solidFill>
                <a:schemeClr val="tx1"/>
              </a:solidFill>
              <a:latin typeface="+mn-lt"/>
            </a:endParaRPr>
          </a:p>
        </p:txBody>
      </p:sp>
      <p:cxnSp>
        <p:nvCxnSpPr>
          <p:cNvPr id="10" name="Connecteur droit 9"/>
          <p:cNvCxnSpPr/>
          <p:nvPr/>
        </p:nvCxnSpPr>
        <p:spPr>
          <a:xfrm>
            <a:off x="407368" y="3212976"/>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356992"/>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Préparation des appels d’offres et des clauses contractuelles </a:t>
            </a:r>
            <a:r>
              <a:rPr lang="fr-FR" u="sng" dirty="0" smtClean="0">
                <a:solidFill>
                  <a:schemeClr val="tx1"/>
                </a:solidFill>
              </a:rPr>
              <a:t>HSE</a:t>
            </a:r>
            <a:endParaRPr lang="en-US" sz="300" dirty="0" smtClean="0">
              <a:solidFill>
                <a:schemeClr val="tx1"/>
              </a:solidFill>
            </a:endParaRPr>
          </a:p>
          <a:p>
            <a:pPr marL="0" indent="0" algn="l">
              <a:spcAft>
                <a:spcPts val="600"/>
              </a:spcAft>
            </a:pPr>
            <a:r>
              <a:rPr lang="fr-FR" sz="1800" dirty="0">
                <a:solidFill>
                  <a:schemeClr val="tx1"/>
                </a:solidFill>
              </a:rPr>
              <a:t>Préparation des appels d’offre (Exigence </a:t>
            </a:r>
            <a:r>
              <a:rPr lang="fr-FR" sz="1800" dirty="0" smtClean="0">
                <a:solidFill>
                  <a:schemeClr val="tx1"/>
                </a:solidFill>
              </a:rPr>
              <a:t>3.3.2)</a:t>
            </a:r>
          </a:p>
          <a:p>
            <a:pPr marL="285750" indent="-285750" algn="l">
              <a:spcAft>
                <a:spcPts val="600"/>
              </a:spcAft>
              <a:buFont typeface="Wingdings" panose="05000000000000000000" pitchFamily="2" charset="2"/>
              <a:buChar char="q"/>
            </a:pPr>
            <a:r>
              <a:rPr lang="fr-FR" sz="1700" b="0" dirty="0" smtClean="0">
                <a:solidFill>
                  <a:schemeClr val="tx1"/>
                </a:solidFill>
              </a:rPr>
              <a:t>L’entité doit fournir </a:t>
            </a:r>
            <a:r>
              <a:rPr lang="fr-FR" sz="1700" b="0" dirty="0">
                <a:solidFill>
                  <a:schemeClr val="tx1"/>
                </a:solidFill>
              </a:rPr>
              <a:t>les informations HSE aux EE</a:t>
            </a:r>
          </a:p>
          <a:p>
            <a:pPr marL="285750" indent="-285750" algn="l">
              <a:spcAft>
                <a:spcPts val="600"/>
              </a:spcAft>
              <a:buFont typeface="Wingdings" panose="05000000000000000000" pitchFamily="2" charset="2"/>
              <a:buChar char="q"/>
            </a:pPr>
            <a:r>
              <a:rPr lang="fr-FR" sz="1700" b="0" dirty="0">
                <a:solidFill>
                  <a:schemeClr val="tx1"/>
                </a:solidFill>
              </a:rPr>
              <a:t>Les ressources HSE compétentes au sein de l’entité sont suffisantes pour assurer la transcription des exigences HSE générales et spécifiques</a:t>
            </a:r>
          </a:p>
          <a:p>
            <a:pPr marL="285750" indent="-285750" algn="l">
              <a:spcAft>
                <a:spcPts val="600"/>
              </a:spcAft>
              <a:buFont typeface="Wingdings" panose="05000000000000000000" pitchFamily="2" charset="2"/>
              <a:buChar char="q"/>
            </a:pPr>
            <a:r>
              <a:rPr lang="fr-FR" sz="1700" b="0" dirty="0">
                <a:solidFill>
                  <a:schemeClr val="tx1"/>
                </a:solidFill>
              </a:rPr>
              <a:t>Les critères d’évaluation HSE des offres sont clairement indiqués aux EE consultées</a:t>
            </a:r>
          </a:p>
          <a:p>
            <a:pPr marL="285750" indent="-285750" algn="l">
              <a:spcAft>
                <a:spcPts val="600"/>
              </a:spcAft>
              <a:buFont typeface="Wingdings" panose="05000000000000000000" pitchFamily="2" charset="2"/>
              <a:buChar char="q"/>
            </a:pPr>
            <a:r>
              <a:rPr lang="fr-FR" sz="1700" b="0" dirty="0">
                <a:solidFill>
                  <a:schemeClr val="tx1"/>
                </a:solidFill>
              </a:rPr>
              <a:t>Les objectifs et indicateurs de performance HSE sont indiqués aux EE consultées </a:t>
            </a: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déjà dans toutes les CR de </a:t>
            </a:r>
            <a:r>
              <a:rPr lang="fr-FR" sz="1700" b="0" dirty="0" smtClean="0">
                <a:solidFill>
                  <a:schemeClr val="tx1"/>
                </a:solidFill>
                <a:latin typeface="+mn-lt"/>
              </a:rPr>
              <a:t>branches</a:t>
            </a:r>
            <a:endParaRPr lang="fr-FR" sz="1700" b="0" dirty="0">
              <a:solidFill>
                <a:schemeClr val="tx1"/>
              </a:solidFill>
              <a:latin typeface="+mn-lt"/>
            </a:endParaRPr>
          </a:p>
        </p:txBody>
      </p:sp>
    </p:spTree>
    <p:extLst>
      <p:ext uri="{BB962C8B-B14F-4D97-AF65-F5344CB8AC3E}">
        <p14:creationId xmlns:p14="http://schemas.microsoft.com/office/powerpoint/2010/main" val="313907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6" name="Espace réservé du texte 1"/>
          <p:cNvSpPr txBox="1">
            <a:spLocks/>
          </p:cNvSpPr>
          <p:nvPr/>
        </p:nvSpPr>
        <p:spPr>
          <a:xfrm>
            <a:off x="407368" y="620688"/>
            <a:ext cx="11424592" cy="59766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Préparation des appels d’offres et des clauses contractuelles </a:t>
            </a:r>
            <a:r>
              <a:rPr lang="fr-FR" u="sng" dirty="0" smtClean="0">
                <a:solidFill>
                  <a:schemeClr val="tx1"/>
                </a:solidFill>
              </a:rPr>
              <a:t>HSE</a:t>
            </a:r>
          </a:p>
          <a:p>
            <a:pPr marL="0" indent="0" algn="ctr">
              <a:spcAft>
                <a:spcPts val="600"/>
              </a:spcAft>
            </a:pPr>
            <a:endParaRPr lang="en-US" sz="300" dirty="0" smtClean="0">
              <a:solidFill>
                <a:schemeClr val="tx1"/>
              </a:solidFill>
            </a:endParaRPr>
          </a:p>
          <a:p>
            <a:pPr marL="0" indent="0" algn="l">
              <a:spcAft>
                <a:spcPts val="600"/>
              </a:spcAft>
            </a:pPr>
            <a:r>
              <a:rPr lang="fr-FR" sz="1800" dirty="0">
                <a:solidFill>
                  <a:schemeClr val="tx1"/>
                </a:solidFill>
              </a:rPr>
              <a:t>Clauses contractuelles HSE minimales (</a:t>
            </a:r>
            <a:r>
              <a:rPr lang="fr-FR" sz="1800" dirty="0" smtClean="0">
                <a:solidFill>
                  <a:schemeClr val="tx1"/>
                </a:solidFill>
              </a:rPr>
              <a:t>Exigences </a:t>
            </a:r>
            <a:r>
              <a:rPr lang="fr-FR" sz="1800" dirty="0">
                <a:solidFill>
                  <a:schemeClr val="tx1"/>
                </a:solidFill>
              </a:rPr>
              <a:t>3.3.3 et </a:t>
            </a:r>
            <a:r>
              <a:rPr lang="fr-FR" sz="1800" dirty="0" smtClean="0">
                <a:solidFill>
                  <a:schemeClr val="tx1"/>
                </a:solidFill>
              </a:rPr>
              <a:t>3.3.4)</a:t>
            </a:r>
          </a:p>
          <a:p>
            <a:pPr marL="285750" indent="-285750" algn="l">
              <a:spcAft>
                <a:spcPts val="600"/>
              </a:spcAft>
              <a:buFont typeface="Wingdings" panose="05000000000000000000" pitchFamily="2" charset="2"/>
              <a:buChar char="q"/>
            </a:pPr>
            <a:r>
              <a:rPr lang="fr-FR" sz="1500" b="0" dirty="0">
                <a:solidFill>
                  <a:schemeClr val="tx1"/>
                </a:solidFill>
              </a:rPr>
              <a:t>L’obligation de spécifier la ou les parties de la prestation qui ne peuvent être sous-traitées </a:t>
            </a:r>
            <a:r>
              <a:rPr lang="fr-FR" sz="1500" b="0" dirty="0" smtClean="0">
                <a:solidFill>
                  <a:schemeClr val="tx1"/>
                </a:solidFill>
              </a:rPr>
              <a:t>pour des raisons HSE</a:t>
            </a:r>
            <a:endParaRPr lang="fr-FR" sz="1500" b="0" dirty="0">
              <a:solidFill>
                <a:schemeClr val="tx1"/>
              </a:solidFill>
            </a:endParaRPr>
          </a:p>
          <a:p>
            <a:pPr marL="285750" indent="-285750" algn="l">
              <a:spcAft>
                <a:spcPts val="600"/>
              </a:spcAft>
              <a:buFont typeface="Wingdings" panose="05000000000000000000" pitchFamily="2" charset="2"/>
              <a:buChar char="q"/>
            </a:pPr>
            <a:r>
              <a:rPr lang="fr-FR" sz="1500" b="0" dirty="0">
                <a:solidFill>
                  <a:schemeClr val="tx1"/>
                </a:solidFill>
              </a:rPr>
              <a:t>L’obligation de déclarer toutes les entreprises sous-traitantes que l’EE envisage de solliciter ainsi que la nature et l’étendue des prestations qui leur seront confiées</a:t>
            </a:r>
          </a:p>
          <a:p>
            <a:pPr marL="285750" indent="-285750" algn="l">
              <a:spcAft>
                <a:spcPts val="600"/>
              </a:spcAft>
              <a:buFont typeface="Wingdings" panose="05000000000000000000" pitchFamily="2" charset="2"/>
              <a:buChar char="q"/>
            </a:pPr>
            <a:r>
              <a:rPr lang="fr-FR" sz="1500" b="0" dirty="0">
                <a:solidFill>
                  <a:schemeClr val="tx1"/>
                </a:solidFill>
              </a:rPr>
              <a:t>La possibilité, pour l’entité ou la filiale, de refuser des entreprises sous-traitantes proposées par l’EE sur base de critères HSE</a:t>
            </a:r>
          </a:p>
          <a:p>
            <a:pPr marL="285750" indent="-285750" algn="l">
              <a:spcAft>
                <a:spcPts val="600"/>
              </a:spcAft>
              <a:buFont typeface="Wingdings" panose="05000000000000000000" pitchFamily="2" charset="2"/>
              <a:buChar char="q"/>
            </a:pPr>
            <a:r>
              <a:rPr lang="fr-FR" sz="1500" b="0" dirty="0">
                <a:solidFill>
                  <a:schemeClr val="tx1"/>
                </a:solidFill>
              </a:rPr>
              <a:t>L’EE a l’obligation d’informer l’entité de la présence de nouveaux personnels (&lt;6 mois dans le métier ou sur site) et d’avoir un plan d’accompagnement HSE de </a:t>
            </a:r>
            <a:r>
              <a:rPr lang="fr-FR" sz="1500" b="0" dirty="0" smtClean="0">
                <a:solidFill>
                  <a:schemeClr val="tx1"/>
                </a:solidFill>
              </a:rPr>
              <a:t>ces </a:t>
            </a:r>
            <a:r>
              <a:rPr lang="fr-FR" sz="1500" b="0" dirty="0">
                <a:solidFill>
                  <a:schemeClr val="tx1"/>
                </a:solidFill>
              </a:rPr>
              <a:t>personnels</a:t>
            </a:r>
          </a:p>
          <a:p>
            <a:pPr marL="285750" indent="-285750" algn="l">
              <a:spcAft>
                <a:spcPts val="600"/>
              </a:spcAft>
              <a:buFont typeface="Wingdings" panose="05000000000000000000" pitchFamily="2" charset="2"/>
              <a:buChar char="q"/>
            </a:pPr>
            <a:r>
              <a:rPr lang="fr-FR" sz="1500" b="0" dirty="0">
                <a:solidFill>
                  <a:schemeClr val="tx1"/>
                </a:solidFill>
              </a:rPr>
              <a:t>Renforcement des exigences pour les risques élevés ou moyens en mode contractuel 1 (formation sur les règles d’or, aptitude médicale, qualifications des personnels, plan HSE et observations sécurité)</a:t>
            </a:r>
          </a:p>
          <a:p>
            <a:pPr marL="285750" indent="-285750" algn="l">
              <a:spcAft>
                <a:spcPts val="600"/>
              </a:spcAft>
              <a:buFont typeface="Wingdings" panose="05000000000000000000" pitchFamily="2" charset="2"/>
              <a:buChar char="q"/>
            </a:pPr>
            <a:r>
              <a:rPr lang="fr-FR" sz="1500" b="0" dirty="0" smtClean="0">
                <a:solidFill>
                  <a:schemeClr val="tx1"/>
                </a:solidFill>
              </a:rPr>
              <a:t>L’obligation </a:t>
            </a:r>
            <a:r>
              <a:rPr lang="fr-FR" sz="1500" b="0" dirty="0">
                <a:solidFill>
                  <a:schemeClr val="tx1"/>
                </a:solidFill>
              </a:rPr>
              <a:t>de se conformer aux lois et </a:t>
            </a:r>
            <a:r>
              <a:rPr lang="fr-FR" sz="1500" b="0" dirty="0" smtClean="0">
                <a:solidFill>
                  <a:schemeClr val="tx1"/>
                </a:solidFill>
              </a:rPr>
              <a:t>règlements</a:t>
            </a:r>
          </a:p>
          <a:p>
            <a:pPr marL="285750" indent="-285750" algn="l">
              <a:spcAft>
                <a:spcPts val="600"/>
              </a:spcAft>
              <a:buFont typeface="Wingdings" panose="05000000000000000000" pitchFamily="2" charset="2"/>
              <a:buChar char="q"/>
            </a:pPr>
            <a:r>
              <a:rPr lang="fr-FR" sz="1500" b="0" dirty="0" smtClean="0">
                <a:solidFill>
                  <a:schemeClr val="tx1"/>
                </a:solidFill>
              </a:rPr>
              <a:t>Faculté </a:t>
            </a:r>
            <a:r>
              <a:rPr lang="fr-FR" sz="1500" b="0" dirty="0">
                <a:solidFill>
                  <a:schemeClr val="tx1"/>
                </a:solidFill>
              </a:rPr>
              <a:t>de décider de la suspension de l’exécution du </a:t>
            </a:r>
            <a:r>
              <a:rPr lang="fr-FR" sz="1500" b="0" dirty="0" smtClean="0">
                <a:solidFill>
                  <a:schemeClr val="tx1"/>
                </a:solidFill>
              </a:rPr>
              <a:t>contrat</a:t>
            </a:r>
          </a:p>
          <a:p>
            <a:pPr marL="285750" indent="-285750" algn="l">
              <a:spcAft>
                <a:spcPts val="600"/>
              </a:spcAft>
              <a:buFont typeface="Wingdings" panose="05000000000000000000" pitchFamily="2" charset="2"/>
              <a:buChar char="q"/>
            </a:pPr>
            <a:r>
              <a:rPr lang="fr-FR" sz="1500" b="0" dirty="0" smtClean="0">
                <a:solidFill>
                  <a:schemeClr val="tx1"/>
                </a:solidFill>
              </a:rPr>
              <a:t>Communication des </a:t>
            </a:r>
            <a:r>
              <a:rPr lang="fr-FR" sz="1500" b="0" dirty="0">
                <a:solidFill>
                  <a:schemeClr val="tx1"/>
                </a:solidFill>
              </a:rPr>
              <a:t>performances </a:t>
            </a:r>
            <a:r>
              <a:rPr lang="fr-FR" sz="1500" b="0" dirty="0" smtClean="0">
                <a:solidFill>
                  <a:schemeClr val="tx1"/>
                </a:solidFill>
              </a:rPr>
              <a:t>HSE de l’EE</a:t>
            </a:r>
          </a:p>
          <a:p>
            <a:pPr marL="285750" indent="-285750" algn="l">
              <a:spcAft>
                <a:spcPts val="600"/>
              </a:spcAft>
              <a:buFont typeface="Wingdings" panose="05000000000000000000" pitchFamily="2" charset="2"/>
              <a:buChar char="q"/>
            </a:pPr>
            <a:r>
              <a:rPr lang="fr-FR" sz="1500" b="0" dirty="0" smtClean="0">
                <a:solidFill>
                  <a:schemeClr val="tx1"/>
                </a:solidFill>
              </a:rPr>
              <a:t>Réalisation d’observations sécurité</a:t>
            </a:r>
            <a:endParaRPr lang="fr-FR" sz="15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500" b="0" dirty="0" smtClean="0">
                <a:solidFill>
                  <a:schemeClr val="tx1"/>
                </a:solidFill>
                <a:latin typeface="+mn-lt"/>
              </a:rPr>
              <a:t>Limitation </a:t>
            </a:r>
            <a:r>
              <a:rPr lang="fr-FR" sz="1500" b="0" dirty="0">
                <a:solidFill>
                  <a:schemeClr val="tx1"/>
                </a:solidFill>
                <a:latin typeface="+mn-lt"/>
              </a:rPr>
              <a:t>de la sous-traitance en se basant sur la nature de la prestation (et non sur un nombre de niveau : CR MS 1 niveau avec conditions  particulière, CR EP 2 niveaux, CR GRP 1 niveau, CR RC « limitation du nombre de niveaux »)</a:t>
            </a:r>
          </a:p>
          <a:p>
            <a:pPr marL="285750" indent="-285750" algn="l">
              <a:spcAft>
                <a:spcPts val="600"/>
              </a:spcAft>
              <a:buFont typeface="Wingdings" panose="05000000000000000000" pitchFamily="2" charset="2"/>
              <a:buChar char="§"/>
            </a:pPr>
            <a:r>
              <a:rPr lang="fr-FR" sz="1500" b="0" dirty="0">
                <a:solidFill>
                  <a:schemeClr val="tx1"/>
                </a:solidFill>
                <a:latin typeface="+mn-lt"/>
              </a:rPr>
              <a:t>Programme d’accompagnement des nouveaux arrivants/nouveaux </a:t>
            </a:r>
            <a:r>
              <a:rPr lang="fr-FR" sz="1500" b="0" dirty="0" smtClean="0">
                <a:solidFill>
                  <a:schemeClr val="tx1"/>
                </a:solidFill>
                <a:latin typeface="+mn-lt"/>
              </a:rPr>
              <a:t>venus</a:t>
            </a:r>
          </a:p>
          <a:p>
            <a:pPr marL="285750" indent="-285750" algn="l">
              <a:spcAft>
                <a:spcPts val="600"/>
              </a:spcAft>
              <a:buFont typeface="Wingdings" panose="05000000000000000000" pitchFamily="2" charset="2"/>
              <a:buChar char="§"/>
            </a:pPr>
            <a:r>
              <a:rPr lang="fr-FR" sz="1500" b="0" dirty="0" smtClean="0">
                <a:solidFill>
                  <a:schemeClr val="tx1"/>
                </a:solidFill>
                <a:latin typeface="+mn-lt"/>
              </a:rPr>
              <a:t>Principe des observations </a:t>
            </a:r>
            <a:r>
              <a:rPr lang="fr-FR" sz="1500" b="0" dirty="0">
                <a:solidFill>
                  <a:schemeClr val="tx1"/>
                </a:solidFill>
                <a:latin typeface="+mn-lt"/>
              </a:rPr>
              <a:t>sécurité </a:t>
            </a:r>
            <a:r>
              <a:rPr lang="fr-FR" sz="1500" b="0" dirty="0" smtClean="0">
                <a:solidFill>
                  <a:schemeClr val="tx1"/>
                </a:solidFill>
                <a:latin typeface="+mn-lt"/>
              </a:rPr>
              <a:t>selon les exigences </a:t>
            </a:r>
            <a:r>
              <a:rPr lang="fr-FR" sz="1500" b="0" dirty="0">
                <a:solidFill>
                  <a:schemeClr val="tx1"/>
                </a:solidFill>
                <a:latin typeface="+mn-lt"/>
              </a:rPr>
              <a:t>du G70 – 0 </a:t>
            </a:r>
            <a:r>
              <a:rPr lang="fr-FR" sz="1500" b="0" dirty="0" err="1">
                <a:solidFill>
                  <a:schemeClr val="tx1"/>
                </a:solidFill>
                <a:latin typeface="+mn-lt"/>
              </a:rPr>
              <a:t>fatality</a:t>
            </a:r>
            <a:endParaRPr lang="fr-FR" sz="1500" b="0" dirty="0">
              <a:solidFill>
                <a:schemeClr val="tx1"/>
              </a:solidFill>
              <a:latin typeface="+mn-lt"/>
            </a:endParaRPr>
          </a:p>
          <a:p>
            <a:pPr marL="285750" indent="-285750" algn="l">
              <a:spcAft>
                <a:spcPts val="600"/>
              </a:spcAft>
              <a:buFont typeface="Wingdings" panose="05000000000000000000" pitchFamily="2" charset="2"/>
              <a:buChar char="§"/>
            </a:pPr>
            <a:endParaRPr lang="fr-FR" sz="1500" b="0" dirty="0">
              <a:solidFill>
                <a:schemeClr val="tx1"/>
              </a:solidFill>
              <a:latin typeface="+mn-lt"/>
            </a:endParaRPr>
          </a:p>
        </p:txBody>
      </p:sp>
    </p:spTree>
    <p:extLst>
      <p:ext uri="{BB962C8B-B14F-4D97-AF65-F5344CB8AC3E}">
        <p14:creationId xmlns:p14="http://schemas.microsoft.com/office/powerpoint/2010/main" val="427791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6" name="Espace réservé du texte 1"/>
          <p:cNvSpPr txBox="1">
            <a:spLocks/>
          </p:cNvSpPr>
          <p:nvPr/>
        </p:nvSpPr>
        <p:spPr>
          <a:xfrm>
            <a:off x="407368" y="620688"/>
            <a:ext cx="11424592" cy="59766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a:solidFill>
                  <a:schemeClr val="tx1"/>
                </a:solidFill>
              </a:rPr>
              <a:t>Préparation des appels d’offres et des clauses contractuelles </a:t>
            </a:r>
            <a:r>
              <a:rPr lang="fr-FR" u="sng" dirty="0" smtClean="0">
                <a:solidFill>
                  <a:schemeClr val="tx1"/>
                </a:solidFill>
              </a:rPr>
              <a:t>HSE</a:t>
            </a:r>
          </a:p>
          <a:p>
            <a:pPr marL="0" indent="0" algn="ctr">
              <a:spcAft>
                <a:spcPts val="600"/>
              </a:spcAft>
            </a:pPr>
            <a:endParaRPr lang="fr-FR" sz="300" dirty="0" smtClean="0">
              <a:solidFill>
                <a:schemeClr val="tx1"/>
              </a:solidFill>
            </a:endParaRPr>
          </a:p>
          <a:p>
            <a:pPr marL="0" indent="0" algn="ctr">
              <a:spcAft>
                <a:spcPts val="600"/>
              </a:spcAft>
            </a:pPr>
            <a:endParaRPr lang="en-US" sz="300" dirty="0" smtClean="0">
              <a:solidFill>
                <a:schemeClr val="tx1"/>
              </a:solidFill>
            </a:endParaRPr>
          </a:p>
          <a:p>
            <a:pPr marL="0" indent="0" algn="l">
              <a:spcAft>
                <a:spcPts val="600"/>
              </a:spcAft>
            </a:pPr>
            <a:r>
              <a:rPr lang="fr-FR" sz="1800" dirty="0">
                <a:solidFill>
                  <a:schemeClr val="tx1"/>
                </a:solidFill>
              </a:rPr>
              <a:t>Evaluation HSE des offres (Exigence 3.3.6</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L’évaluation HSE des offres est réalisée pour les prestation en risques moyens ou élevés</a:t>
            </a:r>
          </a:p>
          <a:p>
            <a:pPr marL="285750" indent="-285750" algn="l">
              <a:spcAft>
                <a:spcPts val="600"/>
              </a:spcAft>
              <a:buFont typeface="Wingdings" panose="05000000000000000000" pitchFamily="2" charset="2"/>
              <a:buChar char="q"/>
            </a:pPr>
            <a:r>
              <a:rPr lang="fr-FR" sz="1700" b="0" dirty="0">
                <a:solidFill>
                  <a:schemeClr val="tx1"/>
                </a:solidFill>
              </a:rPr>
              <a:t>Les propositions HSE sont objectivement évaluées par rapport aux critères HSE de sélection préalablement établis</a:t>
            </a:r>
          </a:p>
          <a:p>
            <a:pPr marL="285750" indent="-285750" algn="l">
              <a:spcAft>
                <a:spcPts val="600"/>
              </a:spcAft>
              <a:buFont typeface="Wingdings" panose="05000000000000000000" pitchFamily="2" charset="2"/>
              <a:buChar char="q"/>
            </a:pPr>
            <a:r>
              <a:rPr lang="fr-FR" sz="1700" b="0" dirty="0">
                <a:solidFill>
                  <a:schemeClr val="tx1"/>
                </a:solidFill>
              </a:rPr>
              <a:t>Lors de l’évaluation des offres, une double liste des EE est établie, en distinguant les EE qui répondent en totalité et celles qui répondent partiellement (définition et évaluation de mesures correctives ou compensatoires). </a:t>
            </a:r>
            <a:r>
              <a:rPr lang="fr-FR" sz="1700" b="0" dirty="0" smtClean="0">
                <a:solidFill>
                  <a:schemeClr val="tx1"/>
                </a:solidFill>
              </a:rPr>
              <a:t>Celles </a:t>
            </a:r>
            <a:r>
              <a:rPr lang="fr-FR" sz="1700" b="0" dirty="0">
                <a:solidFill>
                  <a:schemeClr val="tx1"/>
                </a:solidFill>
              </a:rPr>
              <a:t>qui ne répondent pas ne sont pas invitées aux autres étapes.</a:t>
            </a: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déjà dans toutes les CR de </a:t>
            </a:r>
            <a:r>
              <a:rPr lang="fr-FR" sz="1700" b="0" dirty="0" smtClean="0">
                <a:solidFill>
                  <a:schemeClr val="tx1"/>
                </a:solidFill>
                <a:latin typeface="+mn-lt"/>
              </a:rPr>
              <a:t>branches</a:t>
            </a:r>
            <a:endParaRPr lang="fr-FR" sz="1700" b="0" dirty="0">
              <a:solidFill>
                <a:schemeClr val="tx1"/>
              </a:solidFill>
              <a:latin typeface="+mn-lt"/>
            </a:endParaRPr>
          </a:p>
        </p:txBody>
      </p:sp>
    </p:spTree>
    <p:extLst>
      <p:ext uri="{BB962C8B-B14F-4D97-AF65-F5344CB8AC3E}">
        <p14:creationId xmlns:p14="http://schemas.microsoft.com/office/powerpoint/2010/main" val="233141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fr-FR" dirty="0"/>
              <a:t>CR GR HSE 501 Exigences HSE pour les prestations confiées aux entreprises extérieures</a:t>
            </a:r>
            <a:endParaRPr lang="en-US" dirty="0"/>
          </a:p>
        </p:txBody>
      </p:sp>
      <p:sp>
        <p:nvSpPr>
          <p:cNvPr id="11" name="Espace réservé du texte 1"/>
          <p:cNvSpPr txBox="1">
            <a:spLocks/>
          </p:cNvSpPr>
          <p:nvPr/>
        </p:nvSpPr>
        <p:spPr>
          <a:xfrm>
            <a:off x="407368" y="548680"/>
            <a:ext cx="11424592" cy="28083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ctr">
              <a:spcAft>
                <a:spcPts val="600"/>
              </a:spcAft>
            </a:pPr>
            <a:r>
              <a:rPr lang="fr-FR" u="sng" dirty="0" smtClean="0">
                <a:solidFill>
                  <a:schemeClr val="tx1"/>
                </a:solidFill>
              </a:rPr>
              <a:t>Exécution</a:t>
            </a:r>
            <a:endParaRPr lang="en-US" sz="300" dirty="0" smtClean="0">
              <a:solidFill>
                <a:schemeClr val="tx1"/>
              </a:solidFill>
            </a:endParaRPr>
          </a:p>
          <a:p>
            <a:pPr marL="0" indent="0" algn="l">
              <a:spcAft>
                <a:spcPts val="600"/>
              </a:spcAft>
            </a:pPr>
            <a:r>
              <a:rPr lang="fr-FR" sz="1800" dirty="0">
                <a:solidFill>
                  <a:schemeClr val="tx1"/>
                </a:solidFill>
              </a:rPr>
              <a:t>Plan HSE, </a:t>
            </a:r>
            <a:r>
              <a:rPr lang="fr-FR" sz="1800" dirty="0" smtClean="0">
                <a:solidFill>
                  <a:schemeClr val="tx1"/>
                </a:solidFill>
              </a:rPr>
              <a:t>réunion </a:t>
            </a:r>
            <a:r>
              <a:rPr lang="fr-FR" sz="1800" dirty="0">
                <a:solidFill>
                  <a:schemeClr val="tx1"/>
                </a:solidFill>
              </a:rPr>
              <a:t>de lancement, pré-mobilisation, mobilisation (Exigences 3.4.1., 3.4.2. et 3.4.3</a:t>
            </a:r>
            <a:r>
              <a:rPr lang="fr-FR" sz="1800" dirty="0" smtClean="0">
                <a:solidFill>
                  <a:schemeClr val="tx1"/>
                </a:solidFill>
              </a:rPr>
              <a:t>.)</a:t>
            </a:r>
          </a:p>
          <a:p>
            <a:pPr marL="285750" indent="-285750" algn="l">
              <a:spcAft>
                <a:spcPts val="600"/>
              </a:spcAft>
              <a:buFont typeface="Wingdings" panose="05000000000000000000" pitchFamily="2" charset="2"/>
              <a:buChar char="q"/>
            </a:pPr>
            <a:r>
              <a:rPr lang="fr-FR" sz="1700" b="0" dirty="0">
                <a:solidFill>
                  <a:schemeClr val="tx1"/>
                </a:solidFill>
              </a:rPr>
              <a:t>Un plan HSE adapté au niveau de risque est préparé conjointement avec l’EE  </a:t>
            </a:r>
          </a:p>
          <a:p>
            <a:pPr marL="285750" indent="-285750" algn="l">
              <a:spcAft>
                <a:spcPts val="600"/>
              </a:spcAft>
              <a:buFont typeface="Wingdings" panose="05000000000000000000" pitchFamily="2" charset="2"/>
              <a:buChar char="q"/>
            </a:pPr>
            <a:r>
              <a:rPr lang="fr-FR" sz="1700" b="0" dirty="0">
                <a:solidFill>
                  <a:schemeClr val="tx1"/>
                </a:solidFill>
              </a:rPr>
              <a:t>Pour les prestations à risques moyens ou élevés, une réunion de lancement est organisée, des actions sont réalisées pour la </a:t>
            </a:r>
            <a:r>
              <a:rPr lang="fr-FR" sz="1700" b="0" dirty="0" smtClean="0">
                <a:solidFill>
                  <a:schemeClr val="tx1"/>
                </a:solidFill>
              </a:rPr>
              <a:t>pré-mobilisation </a:t>
            </a:r>
            <a:r>
              <a:rPr lang="fr-FR" sz="1700" b="0" dirty="0">
                <a:solidFill>
                  <a:schemeClr val="tx1"/>
                </a:solidFill>
              </a:rPr>
              <a:t>et la mobilisation</a:t>
            </a: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Réunion de lancement : nouveau pour RC et MS (mais déjà réalisé dans le cadre des plans de prévention)</a:t>
            </a:r>
          </a:p>
          <a:p>
            <a:pPr marL="285750" indent="-285750" algn="l">
              <a:spcAft>
                <a:spcPts val="600"/>
              </a:spcAft>
              <a:buFont typeface="Wingdings" panose="05000000000000000000" pitchFamily="2" charset="2"/>
              <a:buChar char="§"/>
            </a:pPr>
            <a:r>
              <a:rPr lang="fr-FR" sz="1700" b="0" dirty="0" smtClean="0">
                <a:solidFill>
                  <a:schemeClr val="tx1"/>
                </a:solidFill>
                <a:latin typeface="+mn-lt"/>
              </a:rPr>
              <a:t>Pré-mobilisation</a:t>
            </a:r>
            <a:r>
              <a:rPr lang="fr-FR" sz="1700" b="0" dirty="0">
                <a:solidFill>
                  <a:schemeClr val="tx1"/>
                </a:solidFill>
                <a:latin typeface="+mn-lt"/>
              </a:rPr>
              <a:t>, mobilisation : vocable nouveau pour le RC</a:t>
            </a:r>
          </a:p>
        </p:txBody>
      </p:sp>
      <p:cxnSp>
        <p:nvCxnSpPr>
          <p:cNvPr id="10" name="Connecteur droit 9"/>
          <p:cNvCxnSpPr/>
          <p:nvPr/>
        </p:nvCxnSpPr>
        <p:spPr>
          <a:xfrm>
            <a:off x="407368" y="3356992"/>
            <a:ext cx="114245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texte 1"/>
          <p:cNvSpPr txBox="1">
            <a:spLocks/>
          </p:cNvSpPr>
          <p:nvPr/>
        </p:nvSpPr>
        <p:spPr>
          <a:xfrm>
            <a:off x="407368" y="3501008"/>
            <a:ext cx="11424592" cy="30243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sz="1800" dirty="0" smtClean="0">
                <a:solidFill>
                  <a:schemeClr val="tx1"/>
                </a:solidFill>
              </a:rPr>
              <a:t>Suivi HSE pendant l’exécution et </a:t>
            </a:r>
            <a:r>
              <a:rPr lang="fr-FR" sz="1800" dirty="0" err="1" smtClean="0">
                <a:solidFill>
                  <a:schemeClr val="tx1"/>
                </a:solidFill>
              </a:rPr>
              <a:t>reporting</a:t>
            </a:r>
            <a:r>
              <a:rPr lang="fr-FR" sz="1800" dirty="0" smtClean="0">
                <a:solidFill>
                  <a:schemeClr val="tx1"/>
                </a:solidFill>
              </a:rPr>
              <a:t> (Exigences 3.4.4. et 3.4.5)</a:t>
            </a:r>
          </a:p>
          <a:p>
            <a:pPr marL="285750" indent="-285750" algn="l">
              <a:spcAft>
                <a:spcPts val="600"/>
              </a:spcAft>
              <a:buFont typeface="Wingdings" panose="05000000000000000000" pitchFamily="2" charset="2"/>
              <a:buChar char="q"/>
            </a:pPr>
            <a:r>
              <a:rPr lang="fr-FR" sz="1700" b="0" dirty="0" smtClean="0">
                <a:solidFill>
                  <a:schemeClr val="tx1"/>
                </a:solidFill>
              </a:rPr>
              <a:t>Vérification </a:t>
            </a:r>
            <a:r>
              <a:rPr lang="fr-FR" sz="1700" b="0" dirty="0">
                <a:solidFill>
                  <a:schemeClr val="tx1"/>
                </a:solidFill>
              </a:rPr>
              <a:t>de la mise en place effective </a:t>
            </a:r>
            <a:r>
              <a:rPr lang="fr-FR" sz="1700" b="0" dirty="0" smtClean="0">
                <a:solidFill>
                  <a:schemeClr val="tx1"/>
                </a:solidFill>
              </a:rPr>
              <a:t>du plan </a:t>
            </a:r>
            <a:r>
              <a:rPr lang="fr-FR" sz="1700" b="0" dirty="0">
                <a:solidFill>
                  <a:schemeClr val="tx1"/>
                </a:solidFill>
              </a:rPr>
              <a:t>HSE</a:t>
            </a:r>
          </a:p>
          <a:p>
            <a:pPr marL="285750" indent="-285750" algn="l">
              <a:spcAft>
                <a:spcPts val="600"/>
              </a:spcAft>
              <a:buFont typeface="Wingdings" panose="05000000000000000000" pitchFamily="2" charset="2"/>
              <a:buChar char="q"/>
            </a:pPr>
            <a:r>
              <a:rPr lang="fr-FR" sz="1700" b="0" dirty="0" smtClean="0">
                <a:solidFill>
                  <a:schemeClr val="tx1"/>
                </a:solidFill>
              </a:rPr>
              <a:t>Identification des </a:t>
            </a:r>
            <a:r>
              <a:rPr lang="fr-FR" sz="1700" b="0" dirty="0">
                <a:solidFill>
                  <a:schemeClr val="tx1"/>
                </a:solidFill>
              </a:rPr>
              <a:t>changements</a:t>
            </a:r>
          </a:p>
          <a:p>
            <a:pPr marL="285750" indent="-285750" algn="l">
              <a:spcAft>
                <a:spcPts val="600"/>
              </a:spcAft>
              <a:buFont typeface="Wingdings" panose="05000000000000000000" pitchFamily="2" charset="2"/>
              <a:buChar char="q"/>
            </a:pPr>
            <a:r>
              <a:rPr lang="fr-FR" sz="1700" b="0" dirty="0" smtClean="0">
                <a:solidFill>
                  <a:schemeClr val="tx1"/>
                </a:solidFill>
              </a:rPr>
              <a:t>Suivi </a:t>
            </a:r>
            <a:r>
              <a:rPr lang="fr-FR" sz="1700" b="0" dirty="0">
                <a:solidFill>
                  <a:schemeClr val="tx1"/>
                </a:solidFill>
              </a:rPr>
              <a:t>de la performance HSE et réalisation des observations de sécurité dont les résultats sont communiqués à </a:t>
            </a:r>
            <a:r>
              <a:rPr lang="fr-FR" sz="1700" b="0" dirty="0" smtClean="0">
                <a:solidFill>
                  <a:schemeClr val="tx1"/>
                </a:solidFill>
              </a:rPr>
              <a:t>l’entité </a:t>
            </a:r>
            <a:endParaRPr lang="fr-FR" sz="1700" b="0" dirty="0">
              <a:solidFill>
                <a:schemeClr val="tx1"/>
              </a:solidFill>
            </a:endParaRPr>
          </a:p>
          <a:p>
            <a:pPr marL="0" indent="0" algn="l">
              <a:spcAft>
                <a:spcPts val="600"/>
              </a:spcAft>
            </a:pPr>
            <a:r>
              <a:rPr lang="fr-FR" sz="1700" b="0" dirty="0" smtClean="0">
                <a:solidFill>
                  <a:srgbClr val="FF0000"/>
                </a:solidFill>
              </a:rPr>
              <a:t>Les </a:t>
            </a:r>
            <a:r>
              <a:rPr lang="fr-FR" sz="1700" b="0" dirty="0">
                <a:solidFill>
                  <a:srgbClr val="FF0000"/>
                </a:solidFill>
              </a:rPr>
              <a:t>changements:</a:t>
            </a:r>
            <a:endParaRPr lang="en-US" sz="1700" b="0" dirty="0">
              <a:solidFill>
                <a:srgbClr val="FF0000"/>
              </a:solidFill>
            </a:endParaRPr>
          </a:p>
          <a:p>
            <a:pPr marL="285750" indent="-285750" algn="l">
              <a:spcAft>
                <a:spcPts val="600"/>
              </a:spcAft>
              <a:buFont typeface="Wingdings" panose="05000000000000000000" pitchFamily="2" charset="2"/>
              <a:buChar char="§"/>
            </a:pPr>
            <a:r>
              <a:rPr lang="fr-FR" sz="1700" b="0" dirty="0">
                <a:solidFill>
                  <a:schemeClr val="tx1"/>
                </a:solidFill>
                <a:latin typeface="+mn-lt"/>
              </a:rPr>
              <a:t>Existe déjà dans les CR </a:t>
            </a:r>
            <a:r>
              <a:rPr lang="fr-FR" sz="1700" b="0" dirty="0" smtClean="0">
                <a:solidFill>
                  <a:schemeClr val="tx1"/>
                </a:solidFill>
                <a:latin typeface="+mn-lt"/>
              </a:rPr>
              <a:t>de branches</a:t>
            </a:r>
            <a:endParaRPr lang="fr-FR" sz="1700" b="0" dirty="0">
              <a:solidFill>
                <a:schemeClr val="tx1"/>
              </a:solidFill>
              <a:latin typeface="+mn-lt"/>
            </a:endParaRPr>
          </a:p>
        </p:txBody>
      </p:sp>
    </p:spTree>
    <p:extLst>
      <p:ext uri="{BB962C8B-B14F-4D97-AF65-F5344CB8AC3E}">
        <p14:creationId xmlns:p14="http://schemas.microsoft.com/office/powerpoint/2010/main" val="1109133302"/>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49452573-6ac3-40b2-bd60-87104c7342c2</VariationsItemGroupID>
    <RelevantLanguage xmlns="34675de5-4563-4f28-8d82-4e698848548e">1036;3082;1043;1031;2070</RelevantLanguage>
    <TwingCount xmlns="34675de5-4563-4f28-8d82-4e698848548e" xsi:nil="true"/>
    <VariationGroupID xmlns="34675de5-4563-4f28-8d82-4e698848548e">92d6412b-5f78-4581-bb52-c4bc73bd5fd4</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2018-05-25T09:50:25+00:00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6846634B-B2FC-41AC-B63C-471B6E2C36C9}"/>
</file>

<file path=customXml/itemProps2.xml><?xml version="1.0" encoding="utf-8"?>
<ds:datastoreItem xmlns:ds="http://schemas.openxmlformats.org/officeDocument/2006/customXml" ds:itemID="{23088499-15EB-4225-AE82-667CD161E244}"/>
</file>

<file path=customXml/itemProps3.xml><?xml version="1.0" encoding="utf-8"?>
<ds:datastoreItem xmlns:ds="http://schemas.openxmlformats.org/officeDocument/2006/customXml" ds:itemID="{340615D5-CDC2-4D88-9668-5BA898EF2844}"/>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Grand écran</PresentationFormat>
  <Paragraphs>174</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Helvetica</vt:lpstr>
      <vt:lpstr>Wingdings</vt:lpstr>
      <vt:lpstr/>
      <vt:lpstr>CR GR HSE 501 - Exigences HSE pour les Prestations confiées aux entreprises extérieures</vt:lpstr>
      <vt:lpstr>Présentation PowerPoint</vt:lpstr>
      <vt:lpstr>Structure de la règle : le processus général en 4 phases et pilotage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Sebastien ROULIER</cp:lastModifiedBy>
  <cp:revision>175</cp:revision>
  <cp:lastPrinted>2018-05-03T12:54:04Z</cp:lastPrinted>
  <dcterms:modified xsi:type="dcterms:W3CDTF">2018-05-24T09:38:34Z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