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45" d="100"/>
          <a:sy n="45" d="100"/>
        </p:scale>
        <p:origin x="3300" y="66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D38D-005D-4CF6-AE1E-03C43DE56484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D77A-7602-4C8D-A080-882EA3446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FD77A-7602-4C8D-A080-882EA3446F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CC13D2FF-CAED-80D5-A2EA-2E31BC5C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" y="1589"/>
            <a:ext cx="10691813" cy="1007919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CD7FE82-763E-9224-9296-02FECC3B6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98" y="11809529"/>
            <a:ext cx="3855910" cy="3047685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C92C0B3E-F25C-54B7-B442-4E1D42CF2C61}"/>
              </a:ext>
            </a:extLst>
          </p:cNvPr>
          <p:cNvSpPr txBox="1"/>
          <p:nvPr/>
        </p:nvSpPr>
        <p:spPr>
          <a:xfrm>
            <a:off x="686941" y="571506"/>
            <a:ext cx="937629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Risques technologiques : </a:t>
            </a:r>
          </a:p>
          <a:p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tous concernés, tous acteurs !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52E4B4-37FA-5A48-AE18-A92B22CF19F6}"/>
              </a:ext>
            </a:extLst>
          </p:cNvPr>
          <p:cNvSpPr/>
          <p:nvPr/>
        </p:nvSpPr>
        <p:spPr>
          <a:xfrm>
            <a:off x="4581751" y="12517129"/>
            <a:ext cx="565082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Maîtriser les risques technologiques de nos activités industrielles, c’est protéger les personnes, l’environnement et les biens.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042003-AD0B-5E5A-8E39-E0A8C202720F}"/>
              </a:ext>
            </a:extLst>
          </p:cNvPr>
          <p:cNvSpPr/>
          <p:nvPr/>
        </p:nvSpPr>
        <p:spPr>
          <a:xfrm>
            <a:off x="4581750" y="10741167"/>
            <a:ext cx="5365117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40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Journée Mondiale 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40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de la Sécurité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381EBC-B0DE-7D42-F7DE-2C73D8E359F5}"/>
              </a:ext>
            </a:extLst>
          </p:cNvPr>
          <p:cNvSpPr/>
          <p:nvPr/>
        </p:nvSpPr>
        <p:spPr>
          <a:xfrm>
            <a:off x="4569405" y="11908338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28 avril 2023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7DD0C62-54E5-A72E-FBC5-87AF8CCC1ECE}"/>
              </a:ext>
            </a:extLst>
          </p:cNvPr>
          <p:cNvSpPr txBox="1"/>
          <p:nvPr/>
        </p:nvSpPr>
        <p:spPr>
          <a:xfrm>
            <a:off x="4569405" y="13559431"/>
            <a:ext cx="537746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600"/>
              </a:spcAft>
              <a:defRPr sz="4000">
                <a:gradFill>
                  <a:gsLst>
                    <a:gs pos="0">
                      <a:srgbClr val="4632FF"/>
                    </a:gs>
                    <a:gs pos="100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</a:rPr>
              <a:t>Ensemble, faisons preuve de rigueur </a:t>
            </a:r>
            <a:br>
              <a:rPr lang="fr-FR" sz="1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</a:rPr>
            </a:br>
            <a:r>
              <a:rPr lang="fr-FR" sz="1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</a:rPr>
              <a:t>et de vigilance !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380523A-993D-0451-7643-15EE4C3E6E77}"/>
              </a:ext>
            </a:extLst>
          </p:cNvPr>
          <p:cNvGrpSpPr/>
          <p:nvPr/>
        </p:nvGrpSpPr>
        <p:grpSpPr>
          <a:xfrm>
            <a:off x="-3553" y="8666110"/>
            <a:ext cx="10698662" cy="1453570"/>
            <a:chOff x="-3553" y="8666110"/>
            <a:chExt cx="10057127" cy="1453570"/>
          </a:xfrm>
        </p:grpSpPr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0ACDA9DB-87AD-6173-1875-E59C42FAFC46}"/>
                </a:ext>
              </a:extLst>
            </p:cNvPr>
            <p:cNvSpPr/>
            <p:nvPr/>
          </p:nvSpPr>
          <p:spPr>
            <a:xfrm>
              <a:off x="-3553" y="8686644"/>
              <a:ext cx="10055082" cy="1428750"/>
            </a:xfrm>
            <a:custGeom>
              <a:avLst/>
              <a:gdLst>
                <a:gd name="connsiteX0" fmla="*/ 0 w 10055082"/>
                <a:gd name="connsiteY0" fmla="*/ 0 h 1428750"/>
                <a:gd name="connsiteX1" fmla="*/ 10055082 w 10055082"/>
                <a:gd name="connsiteY1" fmla="*/ 0 h 1428750"/>
                <a:gd name="connsiteX2" fmla="*/ 10055082 w 10055082"/>
                <a:gd name="connsiteY2" fmla="*/ 1428750 h 1428750"/>
                <a:gd name="connsiteX3" fmla="*/ 0 w 10055082"/>
                <a:gd name="connsiteY3" fmla="*/ 142875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5082" h="1428750">
                  <a:moveTo>
                    <a:pt x="0" y="0"/>
                  </a:moveTo>
                  <a:lnTo>
                    <a:pt x="10055082" y="0"/>
                  </a:lnTo>
                  <a:lnTo>
                    <a:pt x="10055082" y="1428750"/>
                  </a:lnTo>
                  <a:lnTo>
                    <a:pt x="0" y="1428750"/>
                  </a:lnTo>
                  <a:close/>
                </a:path>
              </a:pathLst>
            </a:custGeom>
            <a:solidFill>
              <a:schemeClr val="tx1">
                <a:alpha val="48000"/>
              </a:schemeClr>
            </a:solidFill>
            <a:ln w="9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F985594-7B3A-2141-8693-A792E32A7AC9}"/>
                </a:ext>
              </a:extLst>
            </p:cNvPr>
            <p:cNvSpPr/>
            <p:nvPr/>
          </p:nvSpPr>
          <p:spPr>
            <a:xfrm>
              <a:off x="-3553" y="8682453"/>
              <a:ext cx="3755354" cy="1437227"/>
            </a:xfrm>
            <a:custGeom>
              <a:avLst/>
              <a:gdLst>
                <a:gd name="connsiteX0" fmla="*/ 3359942 w 3755354"/>
                <a:gd name="connsiteY0" fmla="*/ 1437227 h 1437227"/>
                <a:gd name="connsiteX1" fmla="*/ 3755355 w 3755354"/>
                <a:gd name="connsiteY1" fmla="*/ 718566 h 1437227"/>
                <a:gd name="connsiteX2" fmla="*/ 3359942 w 3755354"/>
                <a:gd name="connsiteY2" fmla="*/ 0 h 1437227"/>
                <a:gd name="connsiteX3" fmla="*/ 0 w 3755354"/>
                <a:gd name="connsiteY3" fmla="*/ 0 h 143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354" h="1437227">
                  <a:moveTo>
                    <a:pt x="3359942" y="1437227"/>
                  </a:moveTo>
                  <a:lnTo>
                    <a:pt x="3755355" y="718566"/>
                  </a:lnTo>
                  <a:lnTo>
                    <a:pt x="3359942" y="0"/>
                  </a:lnTo>
                  <a:lnTo>
                    <a:pt x="0" y="0"/>
                  </a:lnTo>
                </a:path>
              </a:pathLst>
            </a:custGeom>
            <a:noFill/>
            <a:ln w="985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D3363013-DC1D-869F-866B-FD6D376ABE0D}"/>
                </a:ext>
              </a:extLst>
            </p:cNvPr>
            <p:cNvSpPr/>
            <p:nvPr/>
          </p:nvSpPr>
          <p:spPr>
            <a:xfrm>
              <a:off x="3345040" y="8682453"/>
              <a:ext cx="3755354" cy="1437227"/>
            </a:xfrm>
            <a:custGeom>
              <a:avLst/>
              <a:gdLst>
                <a:gd name="connsiteX0" fmla="*/ 3359941 w 3755354"/>
                <a:gd name="connsiteY0" fmla="*/ 1437227 h 1437227"/>
                <a:gd name="connsiteX1" fmla="*/ 3755354 w 3755354"/>
                <a:gd name="connsiteY1" fmla="*/ 718566 h 1437227"/>
                <a:gd name="connsiteX2" fmla="*/ 3359941 w 3755354"/>
                <a:gd name="connsiteY2" fmla="*/ 0 h 1437227"/>
                <a:gd name="connsiteX3" fmla="*/ 0 w 3755354"/>
                <a:gd name="connsiteY3" fmla="*/ 0 h 143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354" h="1437227">
                  <a:moveTo>
                    <a:pt x="3359941" y="1437227"/>
                  </a:moveTo>
                  <a:lnTo>
                    <a:pt x="3755354" y="718566"/>
                  </a:lnTo>
                  <a:lnTo>
                    <a:pt x="3359941" y="0"/>
                  </a:lnTo>
                  <a:lnTo>
                    <a:pt x="0" y="0"/>
                  </a:lnTo>
                </a:path>
              </a:pathLst>
            </a:custGeom>
            <a:noFill/>
            <a:ln w="985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1DAFC14-2F99-4FAE-FD4D-75940978AB99}"/>
                </a:ext>
              </a:extLst>
            </p:cNvPr>
            <p:cNvSpPr/>
            <p:nvPr/>
          </p:nvSpPr>
          <p:spPr>
            <a:xfrm>
              <a:off x="6693633" y="8682453"/>
              <a:ext cx="3359941" cy="9525"/>
            </a:xfrm>
            <a:custGeom>
              <a:avLst/>
              <a:gdLst>
                <a:gd name="connsiteX0" fmla="*/ 3359941 w 3359941"/>
                <a:gd name="connsiteY0" fmla="*/ 0 h 9525"/>
                <a:gd name="connsiteX1" fmla="*/ 0 w 335994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9941" h="9525">
                  <a:moveTo>
                    <a:pt x="3359941" y="0"/>
                  </a:moveTo>
                  <a:lnTo>
                    <a:pt x="0" y="0"/>
                  </a:lnTo>
                </a:path>
              </a:pathLst>
            </a:custGeom>
            <a:ln w="985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B52B922-3844-8CCA-7397-1CF33B066D7F}"/>
                </a:ext>
              </a:extLst>
            </p:cNvPr>
            <p:cNvSpPr/>
            <p:nvPr/>
          </p:nvSpPr>
          <p:spPr>
            <a:xfrm>
              <a:off x="667139" y="8691978"/>
              <a:ext cx="2399883" cy="138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fr-FR" sz="1600" dirty="0">
                  <a:solidFill>
                    <a:schemeClr val="bg1"/>
                  </a:solidFill>
                  <a:latin typeface="Gotham Rounded Bold" panose="02000000000000000000" pitchFamily="50" charset="0"/>
                  <a:cs typeface="Arial" panose="020B0604020202020204" pitchFamily="34" charset="0"/>
                </a:rPr>
                <a:t>J’IDENTIFIE</a:t>
              </a:r>
              <a:r>
                <a:rPr lang="fr-FR" sz="1600" dirty="0">
                  <a:solidFill>
                    <a:schemeClr val="bg1"/>
                  </a:solidFill>
                  <a:latin typeface="Gotham Rounded Book" pitchFamily="50" charset="0"/>
                  <a:cs typeface="Arial" panose="020B0604020202020204" pitchFamily="34" charset="0"/>
                </a:rPr>
                <a:t> les dangers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6BC6A16-0DA0-927F-F16F-0B20C9C6CDFF}"/>
                </a:ext>
              </a:extLst>
            </p:cNvPr>
            <p:cNvSpPr/>
            <p:nvPr/>
          </p:nvSpPr>
          <p:spPr>
            <a:xfrm>
              <a:off x="3957064" y="8682358"/>
              <a:ext cx="2597560" cy="138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fr-FR" sz="1600" dirty="0">
                  <a:solidFill>
                    <a:schemeClr val="bg1"/>
                  </a:solidFill>
                  <a:latin typeface="Gotham Rounded Bold" panose="02000000000000000000" pitchFamily="50" charset="0"/>
                  <a:cs typeface="Arial" panose="020B0604020202020204" pitchFamily="34" charset="0"/>
                </a:rPr>
                <a:t>J’ÉVALUE</a:t>
              </a:r>
              <a:r>
                <a:rPr lang="fr-FR" sz="1600" dirty="0">
                  <a:solidFill>
                    <a:schemeClr val="bg1"/>
                  </a:solidFill>
                  <a:latin typeface="Gotham Rounded Book" pitchFamily="50" charset="0"/>
                  <a:cs typeface="Arial" panose="020B0604020202020204" pitchFamily="34" charset="0"/>
                </a:rPr>
                <a:t> les risques et </a:t>
              </a:r>
              <a:r>
                <a:rPr lang="fr-FR" sz="1600" dirty="0">
                  <a:solidFill>
                    <a:schemeClr val="bg1"/>
                  </a:solidFill>
                  <a:latin typeface="Gotham Rounded Bold" panose="02000000000000000000" pitchFamily="50" charset="0"/>
                  <a:cs typeface="Arial" panose="020B0604020202020204" pitchFamily="34" charset="0"/>
                </a:rPr>
                <a:t>DÉFINIS </a:t>
              </a:r>
              <a:r>
                <a:rPr lang="fr-FR" sz="1600" dirty="0">
                  <a:solidFill>
                    <a:schemeClr val="bg1"/>
                  </a:solidFill>
                  <a:latin typeface="Gotham Rounded Book" pitchFamily="50" charset="0"/>
                  <a:cs typeface="Arial" panose="020B0604020202020204" pitchFamily="34" charset="0"/>
                </a:rPr>
                <a:t>les barrières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3667D2-F901-7359-37B3-93CE8CE6A04E}"/>
                </a:ext>
              </a:extLst>
            </p:cNvPr>
            <p:cNvSpPr/>
            <p:nvPr/>
          </p:nvSpPr>
          <p:spPr>
            <a:xfrm>
              <a:off x="7314959" y="8666110"/>
              <a:ext cx="2403600" cy="138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fr-FR" sz="1600" dirty="0">
                  <a:solidFill>
                    <a:schemeClr val="bg1"/>
                  </a:solidFill>
                  <a:latin typeface="Gotham Rounded Bold" panose="02000000000000000000" pitchFamily="50" charset="0"/>
                  <a:cs typeface="Arial" panose="020B0604020202020204" pitchFamily="34" charset="0"/>
                </a:rPr>
                <a:t>JE GARANTIS</a:t>
              </a:r>
              <a:r>
                <a:rPr lang="fr-FR" sz="1600" dirty="0">
                  <a:solidFill>
                    <a:schemeClr val="bg1"/>
                  </a:solidFill>
                  <a:latin typeface="Gotham Rounded Book" pitchFamily="50" charset="0"/>
                  <a:cs typeface="Arial" panose="020B0604020202020204" pitchFamily="34" charset="0"/>
                </a:rPr>
                <a:t> l’efficacité des barrières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407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63</Words>
  <Application>Microsoft Office PowerPoint</Application>
  <PresentationFormat>Personnalisé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9</cp:revision>
  <dcterms:created xsi:type="dcterms:W3CDTF">2022-03-15T11:40:48Z</dcterms:created>
  <dcterms:modified xsi:type="dcterms:W3CDTF">2023-03-09T15:45:07Z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