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73" r:id="rId5"/>
    <p:sldId id="440" r:id="rId6"/>
    <p:sldId id="427" r:id="rId7"/>
    <p:sldId id="428" r:id="rId8"/>
    <p:sldId id="429" r:id="rId9"/>
    <p:sldId id="439" r:id="rId10"/>
    <p:sldId id="437" r:id="rId11"/>
    <p:sldId id="441" r:id="rId12"/>
  </p:sldIdLst>
  <p:sldSz cx="12192000" cy="6858000"/>
  <p:notesSz cx="6797675" cy="9926638"/>
  <p:defaultTextStyle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bastien MUNERET" initials="SM" lastIdx="1" clrIdx="0">
    <p:extLst>
      <p:ext uri="{19B8F6BF-5375-455C-9EA6-DF929625EA0E}">
        <p15:presenceInfo xmlns:p15="http://schemas.microsoft.com/office/powerpoint/2012/main" userId="S-1-5-21-1688137703-1013256711-2629252250-3234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FFFFCC"/>
    <a:srgbClr val="376092"/>
    <a:srgbClr val="A90025"/>
    <a:srgbClr val="AC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8" autoAdjust="0"/>
    <p:restoredTop sz="95405" autoAdjust="0"/>
  </p:normalViewPr>
  <p:slideViewPr>
    <p:cSldViewPr>
      <p:cViewPr varScale="1">
        <p:scale>
          <a:sx n="85" d="100"/>
          <a:sy n="85" d="100"/>
        </p:scale>
        <p:origin x="114" y="3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75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56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F9218-3AC4-4588-AD15-C8B9615A4193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1A043-F37E-42BC-90A9-BA46E9EBA48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61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B1C22-5F7F-45DB-B066-C38515A5A04C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BD1F9-669C-4CA0-8FBF-032659BF092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519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12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751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300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66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12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11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236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>
    <p:bg>
      <p:bgPr>
        <a:solidFill>
          <a:srgbClr val="3760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TOTAL_LOGO_bandeau_01_haut_T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363225"/>
            <a:ext cx="6084167" cy="860932"/>
          </a:xfrm>
          <a:prstGeom prst="rect">
            <a:avLst/>
          </a:prstGeom>
        </p:spPr>
      </p:pic>
      <p:sp>
        <p:nvSpPr>
          <p:cNvPr id="14" name="Titre 4"/>
          <p:cNvSpPr>
            <a:spLocks noGrp="1"/>
          </p:cNvSpPr>
          <p:nvPr>
            <p:ph type="title" hasCustomPrompt="1"/>
          </p:nvPr>
        </p:nvSpPr>
        <p:spPr>
          <a:xfrm>
            <a:off x="1188000" y="2106000"/>
            <a:ext cx="9732536" cy="1487487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>
              <a:defRPr sz="3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noProof="0" dirty="0" smtClean="0"/>
              <a:t>COMPANY RULE TITLE</a:t>
            </a:r>
            <a:endParaRPr lang="fr-FR" noProof="0" dirty="0"/>
          </a:p>
        </p:txBody>
      </p:sp>
      <p:sp>
        <p:nvSpPr>
          <p:cNvPr id="15" name="Espace réservé du texte 15"/>
          <p:cNvSpPr>
            <a:spLocks noGrp="1"/>
          </p:cNvSpPr>
          <p:nvPr>
            <p:ph type="body" sz="quarter" idx="10" hasCustomPrompt="1"/>
          </p:nvPr>
        </p:nvSpPr>
        <p:spPr>
          <a:xfrm>
            <a:off x="1188000" y="3639600"/>
            <a:ext cx="9732536" cy="17780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fr-FR" noProof="0" dirty="0" err="1" smtClean="0"/>
              <a:t>Executive</a:t>
            </a:r>
            <a:r>
              <a:rPr lang="fr-FR" noProof="0" dirty="0" smtClean="0"/>
              <a:t> </a:t>
            </a:r>
            <a:r>
              <a:rPr lang="fr-FR" noProof="0" dirty="0" err="1" smtClean="0"/>
              <a:t>summary</a:t>
            </a:r>
            <a:endParaRPr lang="fr-FR" noProof="0" dirty="0" smtClean="0"/>
          </a:p>
        </p:txBody>
      </p:sp>
      <p:sp>
        <p:nvSpPr>
          <p:cNvPr id="6" name="Rectangle 5"/>
          <p:cNvSpPr/>
          <p:nvPr userDrawn="1"/>
        </p:nvSpPr>
        <p:spPr>
          <a:xfrm>
            <a:off x="0" y="6525344"/>
            <a:ext cx="12192000" cy="332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6919" y="6631430"/>
            <a:ext cx="1458162" cy="162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 userDrawn="1"/>
        </p:nvCxnSpPr>
        <p:spPr>
          <a:xfrm>
            <a:off x="457200" y="6453336"/>
            <a:ext cx="11734800" cy="0"/>
          </a:xfrm>
          <a:prstGeom prst="line">
            <a:avLst/>
          </a:prstGeom>
          <a:ln w="9525" cap="flat" cmpd="sng" algn="ctr">
            <a:solidFill>
              <a:srgbClr val="37609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TOTAL_AD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560" y="6497366"/>
            <a:ext cx="792088" cy="31601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407368" y="6525344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7EE1926-FF4E-457F-A2D1-6C00F261D3E8}" type="slidenum">
              <a:rPr lang="en-US" sz="1000" smtClean="0">
                <a:latin typeface="+mj-lt"/>
              </a:rPr>
              <a:pPr/>
              <a:t>‹N°›</a:t>
            </a:fld>
            <a:endParaRPr lang="en-US" sz="1000" dirty="0">
              <a:latin typeface="+mj-lt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7928" y="6604556"/>
            <a:ext cx="1228637" cy="1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ctangle 23"/>
          <p:cNvSpPr/>
          <p:nvPr userDrawn="1"/>
        </p:nvSpPr>
        <p:spPr>
          <a:xfrm>
            <a:off x="0" y="0"/>
            <a:ext cx="12192000" cy="404664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space réservé du texte 16"/>
          <p:cNvSpPr>
            <a:spLocks noGrp="1"/>
          </p:cNvSpPr>
          <p:nvPr>
            <p:ph type="body" sz="quarter" idx="11" hasCustomPrompt="1"/>
          </p:nvPr>
        </p:nvSpPr>
        <p:spPr>
          <a:xfrm>
            <a:off x="407368" y="0"/>
            <a:ext cx="4968552" cy="404664"/>
          </a:xfrm>
          <a:prstGeom prst="rect">
            <a:avLst/>
          </a:prstGeom>
          <a:noFill/>
        </p:spPr>
        <p:txBody>
          <a:bodyPr anchor="ctr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lvl="0"/>
            <a:r>
              <a:rPr lang="fr-FR" dirty="0" smtClean="0"/>
              <a:t>DOCUMENTS USED FOR THE GAP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2" r:id="rId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188000" y="2204864"/>
            <a:ext cx="9732536" cy="1748663"/>
          </a:xfrm>
        </p:spPr>
        <p:txBody>
          <a:bodyPr/>
          <a:lstStyle/>
          <a:p>
            <a:r>
              <a:rPr lang="fr-FR" dirty="0" smtClean="0"/>
              <a:t>CR-GR-HSE-405 </a:t>
            </a:r>
            <a:r>
              <a:rPr lang="fr-FR" dirty="0" err="1" smtClean="0"/>
              <a:t>Industrial</a:t>
            </a:r>
            <a:r>
              <a:rPr lang="fr-FR" dirty="0" smtClean="0"/>
              <a:t> </a:t>
            </a:r>
            <a:r>
              <a:rPr lang="fr-FR" dirty="0" err="1" smtClean="0"/>
              <a:t>hygiene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en-US" dirty="0"/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188000" y="4005064"/>
            <a:ext cx="10380608" cy="1584176"/>
          </a:xfrm>
        </p:spPr>
        <p:txBody>
          <a:bodyPr/>
          <a:lstStyle/>
          <a:p>
            <a:pPr algn="just">
              <a:spcBef>
                <a:spcPts val="300"/>
              </a:spcBef>
            </a:pPr>
            <a:r>
              <a:rPr lang="fr-FR" dirty="0" smtClean="0"/>
              <a:t>M&amp;S: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differences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CR-GR-HSE-405 and CR-MS-HSEQ-501 ?</a:t>
            </a:r>
            <a:endParaRPr lang="fr-FR" dirty="0"/>
          </a:p>
          <a:p>
            <a:pPr algn="just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 smtClean="0"/>
              <a:t>INDUSTRIAL HYGIENE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3795" y="693146"/>
            <a:ext cx="7680597" cy="5614782"/>
          </a:xfrm>
          <a:prstGeom prst="rect">
            <a:avLst/>
          </a:prstGeom>
        </p:spPr>
      </p:pic>
      <p:sp>
        <p:nvSpPr>
          <p:cNvPr id="6" name="Explosion 1 5"/>
          <p:cNvSpPr/>
          <p:nvPr/>
        </p:nvSpPr>
        <p:spPr>
          <a:xfrm>
            <a:off x="911424" y="2420888"/>
            <a:ext cx="914400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487488" y="620688"/>
            <a:ext cx="864096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chronic risks prevention approach is based on 6 main steps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923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 smtClean="0"/>
              <a:t>REQUIREMENT OVERVIEW</a:t>
            </a:r>
            <a:endParaRPr lang="en-GB" dirty="0"/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479376" y="1277264"/>
            <a:ext cx="11305256" cy="1825478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Requirement</a:t>
            </a:r>
            <a:r>
              <a:rPr lang="fr-FR" sz="1800" dirty="0">
                <a:solidFill>
                  <a:schemeClr val="tx1"/>
                </a:solidFill>
              </a:rPr>
              <a:t> 3.1.1 </a:t>
            </a:r>
            <a:r>
              <a:rPr lang="fr-FR" sz="1800" dirty="0" smtClean="0">
                <a:solidFill>
                  <a:schemeClr val="tx1"/>
                </a:solidFill>
              </a:rPr>
              <a:t>: </a:t>
            </a:r>
            <a:r>
              <a:rPr lang="en-GB" sz="1800" dirty="0" smtClean="0">
                <a:solidFill>
                  <a:schemeClr val="tx1"/>
                </a:solidFill>
              </a:rPr>
              <a:t>Industrial Hygiene </a:t>
            </a:r>
            <a:r>
              <a:rPr lang="fr-FR" sz="1800" dirty="0" err="1" smtClean="0">
                <a:solidFill>
                  <a:schemeClr val="tx1"/>
                </a:solidFill>
              </a:rPr>
              <a:t>Coordinator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en-GB" sz="1700" b="0" dirty="0">
                <a:solidFill>
                  <a:schemeClr val="tx1"/>
                </a:solidFill>
              </a:rPr>
              <a:t>An Industrial Hygiene Coordinator is identified at the appropriate level in the entity or affiliate </a:t>
            </a:r>
            <a:r>
              <a:rPr lang="en-GB" sz="1700" b="0" dirty="0" smtClean="0">
                <a:solidFill>
                  <a:schemeClr val="tx1"/>
                </a:solidFill>
              </a:rPr>
              <a:t>and has </a:t>
            </a:r>
            <a:r>
              <a:rPr lang="en-GB" sz="1700" b="0" dirty="0">
                <a:solidFill>
                  <a:schemeClr val="tx1"/>
                </a:solidFill>
              </a:rPr>
              <a:t>the competencies adapted to manage chronic risks associated with the </a:t>
            </a:r>
            <a:r>
              <a:rPr lang="en-GB" sz="1700" b="0" dirty="0" smtClean="0">
                <a:solidFill>
                  <a:schemeClr val="tx1"/>
                </a:solidFill>
              </a:rPr>
              <a:t>workplace</a:t>
            </a:r>
            <a:r>
              <a:rPr lang="en-US" sz="1700" b="0" dirty="0" smtClean="0">
                <a:solidFill>
                  <a:schemeClr val="tx1"/>
                </a:solidFill>
              </a:rPr>
              <a:t>.</a:t>
            </a:r>
            <a:endParaRPr lang="en-US" sz="1700" b="0" dirty="0">
              <a:solidFill>
                <a:schemeClr val="tx1"/>
              </a:solidFill>
            </a:endParaRPr>
          </a:p>
          <a:p>
            <a:r>
              <a:rPr lang="en-GB" sz="1700" b="0" dirty="0">
                <a:solidFill>
                  <a:schemeClr val="tx1"/>
                </a:solidFill>
              </a:rPr>
              <a:t>The competencies are acquired </a:t>
            </a:r>
            <a:r>
              <a:rPr lang="en-GB" sz="1700" b="0" dirty="0" smtClean="0">
                <a:solidFill>
                  <a:schemeClr val="tx1"/>
                </a:solidFill>
              </a:rPr>
              <a:t>via </a:t>
            </a:r>
            <a:r>
              <a:rPr lang="en-US" sz="1700" b="0" dirty="0">
                <a:solidFill>
                  <a:schemeClr val="tx1"/>
                </a:solidFill>
              </a:rPr>
              <a:t>a</a:t>
            </a:r>
            <a:r>
              <a:rPr lang="en-US" sz="1700" b="0" dirty="0" smtClean="0">
                <a:solidFill>
                  <a:schemeClr val="tx1"/>
                </a:solidFill>
              </a:rPr>
              <a:t> </a:t>
            </a:r>
            <a:r>
              <a:rPr lang="en-US" sz="1700" b="0" dirty="0">
                <a:solidFill>
                  <a:schemeClr val="tx1"/>
                </a:solidFill>
              </a:rPr>
              <a:t>qualifying </a:t>
            </a:r>
            <a:r>
              <a:rPr lang="en-US" sz="1700" b="0" dirty="0" smtClean="0">
                <a:solidFill>
                  <a:schemeClr val="tx1"/>
                </a:solidFill>
              </a:rPr>
              <a:t>experience </a:t>
            </a:r>
            <a:r>
              <a:rPr lang="en-US" sz="1700" b="0" dirty="0">
                <a:solidFill>
                  <a:schemeClr val="tx1"/>
                </a:solidFill>
              </a:rPr>
              <a:t>or </a:t>
            </a:r>
            <a:r>
              <a:rPr lang="en-US" sz="1700" b="0" dirty="0" smtClean="0">
                <a:solidFill>
                  <a:schemeClr val="tx1"/>
                </a:solidFill>
              </a:rPr>
              <a:t>a Group </a:t>
            </a:r>
            <a:r>
              <a:rPr lang="en-US" sz="1700" b="0" dirty="0">
                <a:solidFill>
                  <a:schemeClr val="tx1"/>
                </a:solidFill>
              </a:rPr>
              <a:t>internal </a:t>
            </a:r>
            <a:r>
              <a:rPr lang="en-US" sz="1700" b="0" dirty="0" smtClean="0">
                <a:solidFill>
                  <a:schemeClr val="tx1"/>
                </a:solidFill>
              </a:rPr>
              <a:t>training.</a:t>
            </a:r>
            <a:endParaRPr lang="en-US" sz="1700" b="0" dirty="0">
              <a:solidFill>
                <a:schemeClr val="tx1"/>
              </a:solidFill>
            </a:endParaRPr>
          </a:p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fr-FR" sz="1700" b="0" dirty="0" smtClean="0">
                <a:solidFill>
                  <a:srgbClr val="00B050"/>
                </a:solidFill>
              </a:rPr>
              <a:t>No change</a:t>
            </a:r>
            <a:endParaRPr lang="en-US" sz="1700" b="0" dirty="0" smtClean="0">
              <a:solidFill>
                <a:srgbClr val="00B050"/>
              </a:solidFill>
            </a:endParaRPr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>
          <a:xfrm>
            <a:off x="407368" y="4293096"/>
            <a:ext cx="11161240" cy="1964759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Requirement</a:t>
            </a:r>
            <a:r>
              <a:rPr lang="fr-FR" sz="1800" dirty="0">
                <a:solidFill>
                  <a:schemeClr val="tx1"/>
                </a:solidFill>
              </a:rPr>
              <a:t> 3.2.1 </a:t>
            </a:r>
            <a:r>
              <a:rPr lang="fr-FR" sz="1800" dirty="0" smtClean="0">
                <a:solidFill>
                  <a:schemeClr val="tx1"/>
                </a:solidFill>
              </a:rPr>
              <a:t>: </a:t>
            </a:r>
            <a:r>
              <a:rPr lang="en-GB" sz="1800" dirty="0" smtClean="0">
                <a:solidFill>
                  <a:schemeClr val="tx1"/>
                </a:solidFill>
              </a:rPr>
              <a:t>Hazard </a:t>
            </a:r>
            <a:r>
              <a:rPr lang="en-GB" sz="1800" dirty="0">
                <a:solidFill>
                  <a:schemeClr val="tx1"/>
                </a:solidFill>
              </a:rPr>
              <a:t>Identification, Assessment and Control of Chronic Risks at the </a:t>
            </a:r>
            <a:r>
              <a:rPr lang="en-GB" sz="1800" dirty="0" smtClean="0">
                <a:solidFill>
                  <a:schemeClr val="tx1"/>
                </a:solidFill>
              </a:rPr>
              <a:t>Workplace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en-GB" sz="1700" b="0" dirty="0">
                <a:solidFill>
                  <a:schemeClr val="tx1"/>
                </a:solidFill>
              </a:rPr>
              <a:t>Chemical, biological, physical, ergonomic and psychosocial hazards are systematically identified and their related short, medium and long-term risks at the workplace are assessed and controlled.</a:t>
            </a:r>
          </a:p>
          <a:p>
            <a:pPr marL="0" indent="0" algn="l">
              <a:spcAft>
                <a:spcPts val="600"/>
              </a:spcAft>
            </a:pPr>
            <a:r>
              <a:rPr lang="en-GB" sz="1700" b="0" dirty="0">
                <a:solidFill>
                  <a:schemeClr val="tx1"/>
                </a:solidFill>
              </a:rPr>
              <a:t>The risk assessment covers all the workplace tasks, according to three criteria: hazard severity, task frequency, and exposure probability</a:t>
            </a:r>
            <a:r>
              <a:rPr lang="en-GB" sz="1700" b="0" dirty="0" smtClean="0">
                <a:solidFill>
                  <a:schemeClr val="tx1"/>
                </a:solidFill>
              </a:rPr>
              <a:t>.</a:t>
            </a:r>
            <a:endParaRPr lang="fr-FR" sz="1700" b="0" dirty="0" smtClean="0">
              <a:solidFill>
                <a:schemeClr val="tx1"/>
              </a:solidFill>
            </a:endParaRPr>
          </a:p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fr-FR" sz="1700" b="0" dirty="0" smtClean="0">
                <a:solidFill>
                  <a:srgbClr val="00B050"/>
                </a:solidFill>
              </a:rPr>
              <a:t>No </a:t>
            </a:r>
            <a:r>
              <a:rPr lang="fr-FR" sz="1700" b="0" dirty="0">
                <a:solidFill>
                  <a:srgbClr val="00B050"/>
                </a:solidFill>
              </a:rPr>
              <a:t>change</a:t>
            </a:r>
            <a:endParaRPr lang="en-US" sz="1700" b="0" dirty="0">
              <a:solidFill>
                <a:srgbClr val="00B050"/>
              </a:solidFill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263352" y="3284985"/>
            <a:ext cx="114245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/>
          <p:cNvPicPr>
            <a:picLocks noChangeAspect="1"/>
          </p:cNvPicPr>
          <p:nvPr/>
        </p:nvPicPr>
        <p:blipFill rotWithShape="1">
          <a:blip r:embed="rId3"/>
          <a:srcRect t="-1" b="-10864"/>
          <a:stretch/>
        </p:blipFill>
        <p:spPr>
          <a:xfrm>
            <a:off x="1487488" y="579224"/>
            <a:ext cx="9360000" cy="752143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4"/>
          <a:srcRect t="1" b="-18787"/>
          <a:stretch/>
        </p:blipFill>
        <p:spPr>
          <a:xfrm>
            <a:off x="1487489" y="3423664"/>
            <a:ext cx="9360000" cy="84843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26437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 smtClean="0"/>
              <a:t>REQUIREMENT </a:t>
            </a:r>
            <a:r>
              <a:rPr lang="en-GB" dirty="0"/>
              <a:t>OVERVIEW</a:t>
            </a:r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335360" y="1282106"/>
            <a:ext cx="11161240" cy="5027214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Requirement 3.2.2 </a:t>
            </a:r>
            <a:r>
              <a:rPr lang="en-GB" sz="1800" dirty="0" smtClean="0">
                <a:solidFill>
                  <a:schemeClr val="tx1"/>
                </a:solidFill>
              </a:rPr>
              <a:t>: Availability </a:t>
            </a:r>
            <a:r>
              <a:rPr lang="en-GB" sz="1800" dirty="0">
                <a:solidFill>
                  <a:schemeClr val="tx1"/>
                </a:solidFill>
              </a:rPr>
              <a:t>of Material Safety Data Sheets (MSDS</a:t>
            </a:r>
            <a:r>
              <a:rPr lang="en-GB" sz="1800" dirty="0" smtClean="0">
                <a:solidFill>
                  <a:schemeClr val="tx1"/>
                </a:solidFill>
              </a:rPr>
              <a:t>)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en-GB" sz="1700" b="0" dirty="0">
                <a:solidFill>
                  <a:schemeClr val="tx1"/>
                </a:solidFill>
              </a:rPr>
              <a:t>An up-to-date MSDS, compliant with the current legislation, is available for every hazardous chemical present at the workplace. </a:t>
            </a:r>
            <a:endParaRPr lang="en-GB" sz="1700" b="0" dirty="0" smtClean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No change</a:t>
            </a:r>
            <a:endParaRPr lang="en-US" sz="1700" b="0" dirty="0">
              <a:solidFill>
                <a:srgbClr val="00B050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Requirement 3.2.3 </a:t>
            </a:r>
            <a:r>
              <a:rPr lang="en-GB" sz="1800" dirty="0" smtClean="0">
                <a:solidFill>
                  <a:schemeClr val="tx1"/>
                </a:solidFill>
              </a:rPr>
              <a:t>: Update of the Chronic Risks Assessment</a:t>
            </a:r>
            <a:endParaRPr lang="fr-FR" sz="1800" dirty="0" smtClean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en-GB" sz="1700" b="0" dirty="0" smtClean="0">
                <a:solidFill>
                  <a:schemeClr val="tx1"/>
                </a:solidFill>
              </a:rPr>
              <a:t>The </a:t>
            </a:r>
            <a:r>
              <a:rPr lang="en-GB" sz="1700" b="0" dirty="0">
                <a:solidFill>
                  <a:schemeClr val="tx1"/>
                </a:solidFill>
              </a:rPr>
              <a:t>workplace chronic risk assessment is regularly updated and is recorded in a dated document</a:t>
            </a:r>
            <a:r>
              <a:rPr lang="en-GB" sz="1700" b="0" dirty="0" smtClean="0">
                <a:solidFill>
                  <a:schemeClr val="tx1"/>
                </a:solidFill>
              </a:rPr>
              <a:t>.</a:t>
            </a: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No change</a:t>
            </a:r>
            <a:endParaRPr lang="en-US" sz="1700" b="0" dirty="0">
              <a:solidFill>
                <a:srgbClr val="00B050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Requirement 3.2.4 </a:t>
            </a:r>
            <a:r>
              <a:rPr lang="en-GB" sz="1800" dirty="0" smtClean="0">
                <a:solidFill>
                  <a:schemeClr val="tx1"/>
                </a:solidFill>
              </a:rPr>
              <a:t>: Measurement </a:t>
            </a:r>
            <a:r>
              <a:rPr lang="en-GB" sz="1800" dirty="0">
                <a:solidFill>
                  <a:schemeClr val="tx1"/>
                </a:solidFill>
              </a:rPr>
              <a:t>of </a:t>
            </a:r>
            <a:r>
              <a:rPr lang="en-GB" sz="1800" dirty="0" smtClean="0">
                <a:solidFill>
                  <a:schemeClr val="tx1"/>
                </a:solidFill>
              </a:rPr>
              <a:t>Occupational Exposures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en-GB" sz="1700" b="0" dirty="0">
                <a:solidFill>
                  <a:schemeClr val="tx1"/>
                </a:solidFill>
              </a:rPr>
              <a:t>Measurements of potential occupational exposures (quantitative evaluation) are conducted when the outcomes of the qualitative risk evaluation do not allow for a precise determination of the risk level</a:t>
            </a:r>
            <a:r>
              <a:rPr lang="en-GB" sz="1700" b="0" dirty="0" smtClean="0">
                <a:solidFill>
                  <a:schemeClr val="tx1"/>
                </a:solidFill>
              </a:rPr>
              <a:t>.</a:t>
            </a: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No change</a:t>
            </a:r>
            <a:endParaRPr lang="en-US" sz="1700" b="0" dirty="0">
              <a:solidFill>
                <a:srgbClr val="00B050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Requirement 3.2.5 </a:t>
            </a:r>
            <a:r>
              <a:rPr lang="en-GB" sz="1800" dirty="0" smtClean="0">
                <a:solidFill>
                  <a:schemeClr val="tx1"/>
                </a:solidFill>
              </a:rPr>
              <a:t>: </a:t>
            </a:r>
            <a:r>
              <a:rPr lang="fr-FR" sz="1800" dirty="0" err="1" smtClean="0">
                <a:solidFill>
                  <a:schemeClr val="tx1"/>
                </a:solidFill>
              </a:rPr>
              <a:t>Chronic</a:t>
            </a:r>
            <a:r>
              <a:rPr lang="fr-FR" sz="1800" dirty="0" smtClean="0">
                <a:solidFill>
                  <a:schemeClr val="tx1"/>
                </a:solidFill>
              </a:rPr>
              <a:t> </a:t>
            </a:r>
            <a:r>
              <a:rPr lang="fr-FR" sz="1800" dirty="0" err="1">
                <a:solidFill>
                  <a:schemeClr val="tx1"/>
                </a:solidFill>
              </a:rPr>
              <a:t>Risks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err="1">
                <a:solidFill>
                  <a:schemeClr val="tx1"/>
                </a:solidFill>
              </a:rPr>
              <a:t>Reduction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err="1" smtClean="0">
                <a:solidFill>
                  <a:schemeClr val="tx1"/>
                </a:solidFill>
              </a:rPr>
              <a:t>Measures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en-US" sz="1700" b="0" dirty="0">
                <a:solidFill>
                  <a:schemeClr val="tx1"/>
                </a:solidFill>
              </a:rPr>
              <a:t>An action plan is developed </a:t>
            </a:r>
            <a:r>
              <a:rPr lang="en-GB" sz="1700" b="0" dirty="0" smtClean="0">
                <a:solidFill>
                  <a:schemeClr val="tx1"/>
                </a:solidFill>
              </a:rPr>
              <a:t>prioritizing first hazards elimination</a:t>
            </a:r>
            <a:r>
              <a:rPr lang="en-US" sz="1700" b="0" dirty="0" smtClean="0">
                <a:solidFill>
                  <a:schemeClr val="tx1"/>
                </a:solidFill>
              </a:rPr>
              <a:t>, then collective and organizational protections, </a:t>
            </a:r>
            <a:r>
              <a:rPr lang="en-GB" sz="1700" b="0" dirty="0">
                <a:solidFill>
                  <a:schemeClr val="tx1"/>
                </a:solidFill>
              </a:rPr>
              <a:t>and finally personal protective equipment. It is reviewed </a:t>
            </a:r>
            <a:r>
              <a:rPr lang="en-GB" sz="1700" b="0" dirty="0" smtClean="0">
                <a:solidFill>
                  <a:schemeClr val="tx1"/>
                </a:solidFill>
              </a:rPr>
              <a:t>yearly</a:t>
            </a:r>
            <a:r>
              <a:rPr lang="en-GB" sz="1700" b="0" dirty="0">
                <a:solidFill>
                  <a:schemeClr val="tx1"/>
                </a:solidFill>
              </a:rPr>
              <a:t>.</a:t>
            </a:r>
            <a:r>
              <a:rPr lang="en-US" sz="1700" b="0" dirty="0" smtClean="0">
                <a:solidFill>
                  <a:schemeClr val="tx1"/>
                </a:solidFill>
              </a:rPr>
              <a:t> </a:t>
            </a: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No change</a:t>
            </a:r>
            <a:endParaRPr lang="en-US" sz="1700" b="0" dirty="0">
              <a:solidFill>
                <a:srgbClr val="00B05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600" dirty="0">
              <a:solidFill>
                <a:schemeClr val="tx1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/>
          <a:srcRect t="1" b="-18787"/>
          <a:stretch/>
        </p:blipFill>
        <p:spPr>
          <a:xfrm>
            <a:off x="1415480" y="468321"/>
            <a:ext cx="9360000" cy="84843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17948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 smtClean="0"/>
              <a:t>REQUIREMENT </a:t>
            </a:r>
            <a:r>
              <a:rPr lang="en-GB" dirty="0"/>
              <a:t>OVERVIEW</a:t>
            </a:r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418416" y="1700808"/>
            <a:ext cx="11424592" cy="4392488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Requirement 3.3.1 </a:t>
            </a:r>
            <a:r>
              <a:rPr lang="en-GB" sz="1800" dirty="0" smtClean="0">
                <a:solidFill>
                  <a:schemeClr val="tx1"/>
                </a:solidFill>
              </a:rPr>
              <a:t>: Document Retention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en-GB" sz="1700" b="0" dirty="0">
                <a:solidFill>
                  <a:schemeClr val="tx1"/>
                </a:solidFill>
              </a:rPr>
              <a:t>Information related to workplace risk assessments, in particular the following, are preserved in a secured manner in line with the Group’s document retention policy or in line with local regulations if they are more stringent</a:t>
            </a:r>
            <a:r>
              <a:rPr lang="en-GB" sz="1700" b="0" dirty="0" smtClean="0">
                <a:solidFill>
                  <a:schemeClr val="tx1"/>
                </a:solidFill>
              </a:rPr>
              <a:t>:</a:t>
            </a:r>
            <a:endParaRPr lang="fr-FR" sz="1700" b="0" dirty="0" smtClean="0">
              <a:solidFill>
                <a:schemeClr val="tx1"/>
              </a:solidFill>
            </a:endParaRPr>
          </a:p>
          <a:p>
            <a:pPr marL="285750" lvl="4" indent="-285750" algn="l" defTabSz="685800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700" dirty="0">
                <a:solidFill>
                  <a:schemeClr val="tx1"/>
                </a:solidFill>
                <a:latin typeface="+mj-lt"/>
              </a:rPr>
              <a:t>Risk assessment documents;</a:t>
            </a:r>
          </a:p>
          <a:p>
            <a:pPr marL="285750" lvl="4" indent="-285750" algn="l" defTabSz="685800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700" dirty="0">
                <a:solidFill>
                  <a:schemeClr val="tx1"/>
                </a:solidFill>
                <a:latin typeface="+mj-lt"/>
              </a:rPr>
              <a:t>Task analysis documents;</a:t>
            </a:r>
          </a:p>
          <a:p>
            <a:pPr marL="285750" lvl="4" indent="-285750" algn="l" defTabSz="685800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700" dirty="0">
                <a:solidFill>
                  <a:schemeClr val="tx1"/>
                </a:solidFill>
                <a:latin typeface="+mj-lt"/>
              </a:rPr>
              <a:t>Action plans;</a:t>
            </a:r>
          </a:p>
          <a:p>
            <a:pPr marL="285750" lvl="4" indent="-285750" algn="l" defTabSz="685800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700" dirty="0">
                <a:solidFill>
                  <a:schemeClr val="tx1"/>
                </a:solidFill>
                <a:latin typeface="+mj-lt"/>
              </a:rPr>
              <a:t>Results of occupational exposure measurements;</a:t>
            </a:r>
          </a:p>
          <a:p>
            <a:pPr marL="285750" lvl="4" indent="-285750" algn="l" defTabSz="685800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700" dirty="0">
                <a:solidFill>
                  <a:schemeClr val="tx1"/>
                </a:solidFill>
                <a:latin typeface="+mj-lt"/>
              </a:rPr>
              <a:t>Incident reports related to accidental exposures;</a:t>
            </a:r>
          </a:p>
          <a:p>
            <a:pPr marL="285750" lvl="4" indent="-285750" algn="l" defTabSz="685800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700" dirty="0">
                <a:solidFill>
                  <a:schemeClr val="tx1"/>
                </a:solidFill>
                <a:latin typeface="+mj-lt"/>
              </a:rPr>
              <a:t>Any other document providing information on the work positions (job description, HSE trainings received, HSE competencies acquired, etc.);</a:t>
            </a:r>
          </a:p>
          <a:p>
            <a:pPr marL="285750" lvl="4" indent="-285750" algn="l" defTabSz="685800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700" dirty="0">
                <a:solidFill>
                  <a:schemeClr val="tx1"/>
                </a:solidFill>
                <a:latin typeface="+mj-lt"/>
              </a:rPr>
              <a:t>Any other information related to the technical progressions that contributed to the improvement of work conditions.</a:t>
            </a: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No change</a:t>
            </a:r>
            <a:endParaRPr lang="en-US" sz="1700" b="0" dirty="0">
              <a:solidFill>
                <a:srgbClr val="00B05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/>
          <a:srcRect b="-14953"/>
          <a:stretch/>
        </p:blipFill>
        <p:spPr>
          <a:xfrm>
            <a:off x="1416520" y="548680"/>
            <a:ext cx="9360000" cy="779924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38518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REQUIREMENT OVERVIEW</a:t>
            </a:r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>
          <a:xfrm>
            <a:off x="407368" y="1596810"/>
            <a:ext cx="11305256" cy="4712510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Requirement 3.4.1 </a:t>
            </a:r>
            <a:r>
              <a:rPr lang="en-GB" sz="1800" dirty="0" smtClean="0">
                <a:solidFill>
                  <a:schemeClr val="tx1"/>
                </a:solidFill>
              </a:rPr>
              <a:t>: Information </a:t>
            </a:r>
            <a:r>
              <a:rPr lang="en-GB" sz="1800" dirty="0">
                <a:solidFill>
                  <a:schemeClr val="tx1"/>
                </a:solidFill>
              </a:rPr>
              <a:t>Provided to </a:t>
            </a:r>
            <a:r>
              <a:rPr lang="en-GB" sz="1800" dirty="0" smtClean="0">
                <a:solidFill>
                  <a:schemeClr val="tx1"/>
                </a:solidFill>
              </a:rPr>
              <a:t>Personnel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 fontAlgn="t">
              <a:spcAft>
                <a:spcPts val="600"/>
              </a:spcAft>
            </a:pPr>
            <a:r>
              <a:rPr lang="en-GB" sz="1700" b="0" dirty="0">
                <a:solidFill>
                  <a:schemeClr val="tx1"/>
                </a:solidFill>
              </a:rPr>
              <a:t>Permanent or temporary personnel that have a potential of exposure are informed about the present workplace hazards and the preventive measures implemented</a:t>
            </a:r>
            <a:r>
              <a:rPr lang="en-GB" sz="1700" b="0" dirty="0" smtClean="0">
                <a:solidFill>
                  <a:schemeClr val="tx1"/>
                </a:solidFill>
              </a:rPr>
              <a:t>.</a:t>
            </a:r>
          </a:p>
          <a:p>
            <a:pPr marL="0" indent="0" algn="l" fontAlgn="t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No change</a:t>
            </a:r>
            <a:endParaRPr lang="en-US" sz="1700" b="0" dirty="0">
              <a:solidFill>
                <a:srgbClr val="00B050"/>
              </a:solidFill>
            </a:endParaRPr>
          </a:p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Requirement 3.4.2 </a:t>
            </a:r>
            <a:r>
              <a:rPr lang="en-GB" sz="1800" dirty="0" smtClean="0">
                <a:solidFill>
                  <a:schemeClr val="tx1"/>
                </a:solidFill>
              </a:rPr>
              <a:t>: Communication </a:t>
            </a:r>
            <a:r>
              <a:rPr lang="en-GB" sz="1800" dirty="0">
                <a:solidFill>
                  <a:schemeClr val="tx1"/>
                </a:solidFill>
              </a:rPr>
              <a:t>to the Medical Surveillance </a:t>
            </a:r>
            <a:r>
              <a:rPr lang="en-GB" sz="1800" dirty="0" smtClean="0">
                <a:solidFill>
                  <a:schemeClr val="tx1"/>
                </a:solidFill>
              </a:rPr>
              <a:t>Team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l" fontAlgn="t">
              <a:spcAft>
                <a:spcPts val="600"/>
              </a:spcAft>
            </a:pPr>
            <a:r>
              <a:rPr lang="en-GB" sz="1700" b="0" dirty="0">
                <a:solidFill>
                  <a:schemeClr val="tx1"/>
                </a:solidFill>
              </a:rPr>
              <a:t>In order to ensure that the medical surveillance is appropriate to the occupational risks of the position, the following are communicated to the medical surveillance team of the entity or affiliate: </a:t>
            </a:r>
          </a:p>
          <a:p>
            <a:pPr marL="285750" lvl="4" indent="-285750" algn="l" defTabSz="685800" fontAlgn="t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700" dirty="0">
                <a:solidFill>
                  <a:schemeClr val="tx1"/>
                </a:solidFill>
                <a:latin typeface="+mj-lt"/>
              </a:rPr>
              <a:t>Results of the risk assessment including the occupational exposure measurement results when available;</a:t>
            </a:r>
          </a:p>
          <a:p>
            <a:pPr marL="285750" lvl="4" indent="-285750" algn="l" defTabSz="685800" fontAlgn="t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700" dirty="0">
                <a:solidFill>
                  <a:schemeClr val="tx1"/>
                </a:solidFill>
                <a:latin typeface="+mj-lt"/>
              </a:rPr>
              <a:t>Known past occupational exposures, if applicable.</a:t>
            </a:r>
          </a:p>
          <a:p>
            <a:pPr marL="0" indent="0" algn="l" fontAlgn="t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No change</a:t>
            </a:r>
            <a:endParaRPr lang="en-US" sz="1700" b="0" dirty="0">
              <a:solidFill>
                <a:srgbClr val="00B050"/>
              </a:solidFill>
            </a:endParaRPr>
          </a:p>
          <a:p>
            <a:pPr marL="0" indent="0" algn="l" fontAlgn="t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Requirement 3.4.3 </a:t>
            </a:r>
            <a:r>
              <a:rPr lang="en-GB" sz="1800" dirty="0" smtClean="0">
                <a:solidFill>
                  <a:schemeClr val="tx1"/>
                </a:solidFill>
              </a:rPr>
              <a:t>: </a:t>
            </a:r>
            <a:r>
              <a:rPr lang="fr-FR" sz="1800" dirty="0" smtClean="0">
                <a:solidFill>
                  <a:schemeClr val="tx1"/>
                </a:solidFill>
              </a:rPr>
              <a:t>Notification </a:t>
            </a:r>
            <a:r>
              <a:rPr lang="fr-FR" sz="1800" dirty="0">
                <a:solidFill>
                  <a:schemeClr val="tx1"/>
                </a:solidFill>
              </a:rPr>
              <a:t>to </a:t>
            </a:r>
            <a:r>
              <a:rPr lang="fr-FR" sz="1800" dirty="0" err="1">
                <a:solidFill>
                  <a:schemeClr val="tx1"/>
                </a:solidFill>
              </a:rPr>
              <a:t>Medical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smtClean="0">
                <a:solidFill>
                  <a:schemeClr val="tx1"/>
                </a:solidFill>
              </a:rPr>
              <a:t>Personnel</a:t>
            </a:r>
            <a:endParaRPr lang="en-GB" sz="1800" dirty="0" smtClean="0">
              <a:solidFill>
                <a:schemeClr val="tx1"/>
              </a:solidFill>
            </a:endParaRPr>
          </a:p>
          <a:p>
            <a:pPr marL="0" indent="0" algn="l" fontAlgn="t">
              <a:spcAft>
                <a:spcPts val="600"/>
              </a:spcAft>
            </a:pPr>
            <a:r>
              <a:rPr lang="en-GB" sz="1700" b="0" dirty="0">
                <a:solidFill>
                  <a:schemeClr val="tx1"/>
                </a:solidFill>
              </a:rPr>
              <a:t>Personnel under medical treatment (prescribed or not) are to notify the on-board medical personnel.</a:t>
            </a:r>
            <a:endParaRPr lang="fr-FR" sz="1700" b="0" dirty="0" smtClean="0">
              <a:solidFill>
                <a:schemeClr val="tx1"/>
              </a:solidFill>
            </a:endParaRPr>
          </a:p>
          <a:p>
            <a:pPr marL="0" indent="0" algn="l" fontAlgn="t">
              <a:spcAft>
                <a:spcPts val="600"/>
              </a:spcAft>
            </a:pPr>
            <a:r>
              <a:rPr lang="fr-FR" sz="1700" b="0" smtClean="0">
                <a:solidFill>
                  <a:srgbClr val="00B050"/>
                </a:solidFill>
              </a:rPr>
              <a:t>Not </a:t>
            </a:r>
            <a:r>
              <a:rPr lang="fr-FR" sz="1700" b="0" smtClean="0">
                <a:solidFill>
                  <a:srgbClr val="00B050"/>
                </a:solidFill>
              </a:rPr>
              <a:t>applicable for M&amp;S</a:t>
            </a:r>
            <a:endParaRPr lang="fr-FR" sz="1700" dirty="0">
              <a:solidFill>
                <a:srgbClr val="00B050"/>
              </a:solidFill>
            </a:endParaRPr>
          </a:p>
          <a:p>
            <a:pPr marL="0" indent="0" algn="l" fontAlgn="t">
              <a:spcAft>
                <a:spcPts val="600"/>
              </a:spcAft>
            </a:pPr>
            <a:endParaRPr lang="fr-FR" sz="140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/>
          <a:srcRect t="1" b="-17760"/>
          <a:stretch/>
        </p:blipFill>
        <p:spPr>
          <a:xfrm>
            <a:off x="1488528" y="620688"/>
            <a:ext cx="9360000" cy="7635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12369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REQUIREMENT OVERVIEW</a:t>
            </a:r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418416" y="1844824"/>
            <a:ext cx="11424592" cy="1727428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No specific requirements for performance measurement</a:t>
            </a:r>
            <a:endParaRPr lang="fr-FR" sz="1800" dirty="0">
              <a:solidFill>
                <a:schemeClr val="tx1"/>
              </a:solidFill>
            </a:endParaRPr>
          </a:p>
          <a:p>
            <a:pPr marL="285750" lvl="4" indent="-285750" algn="l" defTabSz="685800" fontAlgn="t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700" dirty="0">
                <a:solidFill>
                  <a:schemeClr val="tx1"/>
                </a:solidFill>
                <a:latin typeface="+mj-lt"/>
              </a:rPr>
              <a:t>Industrial hygiene performance indicators are defined and monitored</a:t>
            </a:r>
            <a:r>
              <a:rPr lang="fr-FR" sz="17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marL="285750" lvl="4" indent="-285750" algn="l" defTabSz="685800" fontAlgn="t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GB" sz="1700" dirty="0">
                <a:solidFill>
                  <a:schemeClr val="tx1"/>
                </a:solidFill>
                <a:latin typeface="+mj-lt"/>
              </a:rPr>
              <a:t>Industrial hygiene related subjects are addressed as part of the HSE performance reviews where the effectiveness of the action plans is evaluated and improvement actions are decided</a:t>
            </a:r>
            <a:r>
              <a:rPr lang="fr-FR" sz="17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marL="285750" lvl="4" indent="-285750" algn="l" defTabSz="685800" fontAlgn="t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Guide </a:t>
            </a:r>
            <a:r>
              <a:rPr lang="fr-FR" sz="1700" i="1" dirty="0">
                <a:solidFill>
                  <a:schemeClr val="tx1"/>
                </a:solidFill>
                <a:latin typeface="+mj-lt"/>
              </a:rPr>
              <a:t>GM-GR-HSE-406: S</a:t>
            </a:r>
            <a:r>
              <a:rPr lang="en-GB" sz="1700" i="1" dirty="0">
                <a:solidFill>
                  <a:schemeClr val="tx1"/>
                </a:solidFill>
                <a:latin typeface="+mj-lt"/>
              </a:rPr>
              <a:t>elf-Assessment in</a:t>
            </a:r>
            <a:r>
              <a:rPr lang="fr-FR" sz="1700" i="1" dirty="0">
                <a:solidFill>
                  <a:schemeClr val="tx1"/>
                </a:solidFill>
                <a:latin typeface="+mj-lt"/>
              </a:rPr>
              <a:t> </a:t>
            </a:r>
            <a:r>
              <a:rPr lang="fr-FR" sz="1700" i="1" dirty="0" err="1">
                <a:solidFill>
                  <a:schemeClr val="tx1"/>
                </a:solidFill>
                <a:latin typeface="+mj-lt"/>
              </a:rPr>
              <a:t>Industrial</a:t>
            </a:r>
            <a:r>
              <a:rPr lang="fr-FR" sz="1700" i="1" dirty="0">
                <a:solidFill>
                  <a:schemeClr val="tx1"/>
                </a:solidFill>
                <a:latin typeface="+mj-lt"/>
              </a:rPr>
              <a:t> </a:t>
            </a:r>
            <a:r>
              <a:rPr lang="fr-FR" sz="1700" i="1" dirty="0" err="1">
                <a:solidFill>
                  <a:schemeClr val="tx1"/>
                </a:solidFill>
                <a:latin typeface="+mj-lt"/>
              </a:rPr>
              <a:t>Hygiene</a:t>
            </a:r>
            <a:r>
              <a:rPr lang="fr-FR" sz="1700" i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700" dirty="0">
                <a:solidFill>
                  <a:schemeClr val="tx1"/>
                </a:solidFill>
                <a:latin typeface="+mj-lt"/>
              </a:rPr>
              <a:t>is a tool for industrial hygiene self-assessment</a:t>
            </a:r>
            <a:r>
              <a:rPr lang="fr-FR" sz="1700" dirty="0">
                <a:solidFill>
                  <a:schemeClr val="tx1"/>
                </a:solidFill>
                <a:latin typeface="+mj-lt"/>
              </a:rPr>
              <a:t>.</a:t>
            </a:r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>
          <a:xfrm>
            <a:off x="298873" y="4005064"/>
            <a:ext cx="11521280" cy="2448271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endParaRPr lang="fr-FR" sz="1400" b="0" i="1" dirty="0">
              <a:solidFill>
                <a:schemeClr val="tx1"/>
              </a:solidFill>
            </a:endParaRP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 rotWithShape="1">
          <a:blip r:embed="rId3"/>
          <a:srcRect t="-1" b="-15098"/>
          <a:stretch/>
        </p:blipFill>
        <p:spPr>
          <a:xfrm>
            <a:off x="1416520" y="647753"/>
            <a:ext cx="9360000" cy="72773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26958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5832648" cy="404664"/>
          </a:xfrm>
        </p:spPr>
        <p:txBody>
          <a:bodyPr/>
          <a:lstStyle/>
          <a:p>
            <a:r>
              <a:rPr lang="en-GB" dirty="0"/>
              <a:t>REQUIREMENT OVERVIEW: </a:t>
            </a:r>
            <a:r>
              <a:rPr lang="en-GB" dirty="0" smtClean="0"/>
              <a:t>SPECIFIC REQUIREMENTS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9376" y="405096"/>
            <a:ext cx="11449272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sng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solidFill>
                  <a:prstClr val="black"/>
                </a:solidFill>
                <a:latin typeface="+mj-lt"/>
              </a:rPr>
              <a:t>Requirement 3.6.1 </a:t>
            </a:r>
            <a:r>
              <a:rPr lang="en-GB" b="1" dirty="0" smtClean="0">
                <a:solidFill>
                  <a:prstClr val="black"/>
                </a:solidFill>
                <a:latin typeface="+mj-lt"/>
              </a:rPr>
              <a:t>: Incident-Inducing S</a:t>
            </a:r>
            <a:r>
              <a:rPr kumimoji="0" lang="en-GB" b="1" i="0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ubstances</a:t>
            </a:r>
            <a:endParaRPr kumimoji="0" lang="fr-FR" b="1" i="0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</a:endParaRPr>
          </a:p>
          <a:p>
            <a:pPr algn="l" fontAlgn="t">
              <a:spcAft>
                <a:spcPts val="600"/>
              </a:spcAft>
            </a:pPr>
            <a:r>
              <a:rPr lang="en-GB" sz="1700" noProof="0" dirty="0" smtClean="0">
                <a:solidFill>
                  <a:prstClr val="black"/>
                </a:solidFill>
                <a:latin typeface="+mj-lt"/>
              </a:rPr>
              <a:t>A program to provide information on incident-inducing substances and ways to prevent their addiction is implemented</a:t>
            </a:r>
            <a:r>
              <a:rPr kumimoji="0" lang="fr-FR" sz="17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.</a:t>
            </a:r>
          </a:p>
          <a:p>
            <a:pPr marL="0" marR="0" lvl="0" indent="0" algn="l" defTabSz="91440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700" dirty="0" smtClean="0">
                <a:solidFill>
                  <a:prstClr val="black"/>
                </a:solidFill>
                <a:latin typeface="+mj-lt"/>
              </a:rPr>
              <a:t>Alcohol </a:t>
            </a:r>
            <a:r>
              <a:rPr lang="en-GB" sz="1700" dirty="0">
                <a:solidFill>
                  <a:prstClr val="black"/>
                </a:solidFill>
                <a:latin typeface="+mj-lt"/>
              </a:rPr>
              <a:t>and drug testing is conducted as a minimum for people performing critical tasks</a:t>
            </a:r>
            <a:r>
              <a:rPr kumimoji="0" lang="fr-FR" sz="17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.</a:t>
            </a:r>
          </a:p>
          <a:p>
            <a:pPr algn="l">
              <a:spcAft>
                <a:spcPts val="600"/>
              </a:spcAft>
              <a:defRPr/>
            </a:pPr>
            <a:r>
              <a:rPr lang="fr-FR" sz="1700" dirty="0" smtClean="0">
                <a:solidFill>
                  <a:srgbClr val="FF0000"/>
                </a:solidFill>
              </a:rPr>
              <a:t>New </a:t>
            </a:r>
            <a:r>
              <a:rPr lang="fr-FR" sz="1700" dirty="0" err="1" smtClean="0">
                <a:solidFill>
                  <a:srgbClr val="FF0000"/>
                </a:solidFill>
              </a:rPr>
              <a:t>requirement</a:t>
            </a:r>
            <a:r>
              <a:rPr lang="fr-FR" sz="1700" dirty="0" smtClean="0">
                <a:solidFill>
                  <a:srgbClr val="FF0000"/>
                </a:solidFill>
              </a:rPr>
              <a:t> for M&amp;S</a:t>
            </a:r>
            <a:endParaRPr kumimoji="0" lang="fr-FR" sz="1700" b="0" i="0" u="sng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</a:endParaRPr>
          </a:p>
          <a:p>
            <a:pPr algn="l">
              <a:spcBef>
                <a:spcPts val="1200"/>
              </a:spcBef>
              <a:spcAft>
                <a:spcPts val="600"/>
              </a:spcAft>
            </a:pPr>
            <a:r>
              <a:rPr lang="en-GB" b="1" dirty="0">
                <a:solidFill>
                  <a:prstClr val="black"/>
                </a:solidFill>
                <a:latin typeface="+mj-lt"/>
              </a:rPr>
              <a:t>Requirement 3.6.2 </a:t>
            </a:r>
            <a:r>
              <a:rPr lang="en-GB" b="1" dirty="0" smtClean="0">
                <a:solidFill>
                  <a:prstClr val="black"/>
                </a:solidFill>
                <a:latin typeface="+mj-lt"/>
              </a:rPr>
              <a:t>: 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Asbestos and Refractory </a:t>
            </a:r>
            <a:r>
              <a:rPr lang="en-GB" b="1" dirty="0">
                <a:solidFill>
                  <a:schemeClr val="tx1"/>
                </a:solidFill>
                <a:latin typeface="+mj-lt"/>
              </a:rPr>
              <a:t>C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eramic </a:t>
            </a:r>
            <a:r>
              <a:rPr lang="en-GB" b="1" dirty="0" err="1">
                <a:solidFill>
                  <a:schemeClr val="tx1"/>
                </a:solidFill>
                <a:latin typeface="+mj-lt"/>
              </a:rPr>
              <a:t>F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ibers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b="1" dirty="0">
                <a:solidFill>
                  <a:schemeClr val="tx1"/>
                </a:solidFill>
                <a:latin typeface="+mj-lt"/>
              </a:rPr>
              <a:t>C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lassified Carcinogen</a:t>
            </a:r>
            <a:endParaRPr lang="fr-FR" b="1" dirty="0" smtClean="0">
              <a:solidFill>
                <a:prstClr val="black"/>
              </a:solidFill>
              <a:latin typeface="+mj-lt"/>
            </a:endParaRPr>
          </a:p>
          <a:p>
            <a:pPr marL="0" marR="0" lvl="0" indent="0" algn="l" defTabSz="91440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700" dirty="0" smtClean="0">
                <a:solidFill>
                  <a:prstClr val="black"/>
                </a:solidFill>
                <a:latin typeface="+mj-lt"/>
              </a:rPr>
              <a:t>Materials </a:t>
            </a:r>
            <a:r>
              <a:rPr lang="en-GB" sz="1700" dirty="0">
                <a:solidFill>
                  <a:prstClr val="black"/>
                </a:solidFill>
                <a:latin typeface="+mj-lt"/>
              </a:rPr>
              <a:t>containing asbestos or refractory ceramic fibres classified as carcinogenic are not used for the construction of new buildings and installations. </a:t>
            </a:r>
            <a:r>
              <a:rPr kumimoji="0" lang="fr-FR" sz="17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 </a:t>
            </a:r>
          </a:p>
          <a:p>
            <a:pPr marL="0" marR="0" lvl="0" indent="0" algn="l" defTabSz="91440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700" dirty="0" smtClean="0">
                <a:solidFill>
                  <a:prstClr val="black"/>
                </a:solidFill>
                <a:latin typeface="+mj-lt"/>
              </a:rPr>
              <a:t>If </a:t>
            </a:r>
            <a:r>
              <a:rPr lang="en-GB" sz="1700" dirty="0">
                <a:solidFill>
                  <a:prstClr val="black"/>
                </a:solidFill>
                <a:latin typeface="+mj-lt"/>
              </a:rPr>
              <a:t>these materials are present in existing buildings or installations</a:t>
            </a:r>
            <a:r>
              <a:rPr lang="en-GB" sz="1700" dirty="0" smtClean="0">
                <a:solidFill>
                  <a:prstClr val="black"/>
                </a:solidFill>
                <a:latin typeface="+mj-lt"/>
              </a:rPr>
              <a:t>:</a:t>
            </a:r>
            <a:r>
              <a:rPr kumimoji="0" lang="fr-FR" sz="17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 </a:t>
            </a:r>
            <a:endParaRPr lang="fr-FR" sz="1700" dirty="0">
              <a:solidFill>
                <a:prstClr val="black"/>
              </a:solidFill>
              <a:latin typeface="+mj-lt"/>
            </a:endParaRPr>
          </a:p>
          <a:p>
            <a:pPr marL="285750" marR="0" lvl="4" indent="-285750" algn="l" defTabSz="68580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GB" sz="1700" dirty="0">
                <a:solidFill>
                  <a:schemeClr val="tx1"/>
                </a:solidFill>
                <a:latin typeface="+mj-lt"/>
              </a:rPr>
              <a:t>They are located by a person trained in their identification; </a:t>
            </a:r>
          </a:p>
          <a:p>
            <a:pPr marL="285750" marR="0" lvl="4" indent="-285750" algn="l" defTabSz="68580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GB" sz="1700" dirty="0">
                <a:solidFill>
                  <a:schemeClr val="tx1"/>
                </a:solidFill>
                <a:latin typeface="+mj-lt"/>
              </a:rPr>
              <a:t>Their state is regularly monitored by a person trained in their hazards and in the risk controls to implement.</a:t>
            </a:r>
          </a:p>
          <a:p>
            <a:pPr algn="l">
              <a:spcAft>
                <a:spcPts val="600"/>
              </a:spcAft>
              <a:defRPr/>
            </a:pPr>
            <a:r>
              <a:rPr lang="fr-FR" sz="1700" dirty="0">
                <a:solidFill>
                  <a:srgbClr val="FF0000"/>
                </a:solidFill>
              </a:rPr>
              <a:t>New </a:t>
            </a:r>
            <a:r>
              <a:rPr lang="fr-FR" sz="1700" dirty="0" err="1">
                <a:solidFill>
                  <a:srgbClr val="FF0000"/>
                </a:solidFill>
              </a:rPr>
              <a:t>requirement</a:t>
            </a:r>
            <a:r>
              <a:rPr lang="fr-FR" sz="1700" dirty="0">
                <a:solidFill>
                  <a:srgbClr val="FF0000"/>
                </a:solidFill>
              </a:rPr>
              <a:t> for M&amp;S</a:t>
            </a:r>
            <a:endParaRPr lang="fr-FR" sz="1700" u="sng" dirty="0">
              <a:solidFill>
                <a:srgbClr val="FF0000"/>
              </a:solidFill>
            </a:endParaRPr>
          </a:p>
          <a:p>
            <a:pPr algn="l">
              <a:spcBef>
                <a:spcPts val="1200"/>
              </a:spcBef>
              <a:spcAft>
                <a:spcPts val="600"/>
              </a:spcAft>
            </a:pPr>
            <a:r>
              <a:rPr lang="en-GB" b="1" dirty="0" smtClean="0">
                <a:solidFill>
                  <a:prstClr val="black"/>
                </a:solidFill>
                <a:latin typeface="+mj-lt"/>
              </a:rPr>
              <a:t>Requirement </a:t>
            </a:r>
            <a:r>
              <a:rPr lang="en-GB" b="1" dirty="0">
                <a:solidFill>
                  <a:prstClr val="black"/>
                </a:solidFill>
                <a:latin typeface="+mj-lt"/>
              </a:rPr>
              <a:t>3.6.3 </a:t>
            </a:r>
            <a:r>
              <a:rPr lang="en-GB" b="1" dirty="0" smtClean="0">
                <a:solidFill>
                  <a:prstClr val="black"/>
                </a:solidFill>
                <a:latin typeface="+mj-lt"/>
              </a:rPr>
              <a:t>: </a:t>
            </a:r>
            <a:r>
              <a:rPr lang="fr-FR" b="1" dirty="0" err="1" smtClean="0">
                <a:solidFill>
                  <a:prstClr val="black"/>
                </a:solidFill>
                <a:latin typeface="+mj-lt"/>
              </a:rPr>
              <a:t>Competent</a:t>
            </a:r>
            <a:r>
              <a:rPr lang="fr-FR" b="1" dirty="0" smtClean="0">
                <a:solidFill>
                  <a:prstClr val="black"/>
                </a:solidFill>
                <a:latin typeface="+mj-lt"/>
              </a:rPr>
              <a:t> Person in Radioprotection</a:t>
            </a:r>
            <a:endParaRPr lang="en-GB" b="1" dirty="0" smtClean="0">
              <a:solidFill>
                <a:prstClr val="black"/>
              </a:solidFill>
              <a:latin typeface="+mj-lt"/>
            </a:endParaRPr>
          </a:p>
          <a:p>
            <a:pPr algn="l" fontAlgn="t">
              <a:spcAft>
                <a:spcPts val="600"/>
              </a:spcAft>
            </a:pPr>
            <a:r>
              <a:rPr lang="en-GB" sz="1700" dirty="0" smtClean="0">
                <a:solidFill>
                  <a:prstClr val="black"/>
                </a:solidFill>
                <a:latin typeface="+mj-lt"/>
              </a:rPr>
              <a:t>A competent person in radioprotection is designated as soon as NORM (Naturally Occurring Radioactive Materials) or artificial source of ionizing radiation are identified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. </a:t>
            </a:r>
          </a:p>
          <a:p>
            <a:pPr algn="l" fontAlgn="t">
              <a:spcAft>
                <a:spcPts val="600"/>
              </a:spcAft>
              <a:defRPr/>
            </a:pPr>
            <a:r>
              <a:rPr lang="fr-FR" sz="1700" dirty="0">
                <a:solidFill>
                  <a:srgbClr val="FF0000"/>
                </a:solidFill>
              </a:rPr>
              <a:t>New </a:t>
            </a:r>
            <a:r>
              <a:rPr lang="fr-FR" sz="1700" dirty="0" err="1">
                <a:solidFill>
                  <a:srgbClr val="FF0000"/>
                </a:solidFill>
              </a:rPr>
              <a:t>requirement</a:t>
            </a:r>
            <a:r>
              <a:rPr lang="fr-FR" sz="1700" dirty="0">
                <a:solidFill>
                  <a:srgbClr val="FF0000"/>
                </a:solidFill>
              </a:rPr>
              <a:t> for </a:t>
            </a:r>
            <a:r>
              <a:rPr lang="fr-FR" sz="1700" dirty="0" smtClean="0">
                <a:solidFill>
                  <a:srgbClr val="FF0000"/>
                </a:solidFill>
              </a:rPr>
              <a:t>M&amp;S</a:t>
            </a:r>
            <a:endParaRPr lang="fr-FR" sz="1700" u="sng" dirty="0">
              <a:solidFill>
                <a:srgbClr val="FF0000"/>
              </a:solidFill>
            </a:endParaRPr>
          </a:p>
        </p:txBody>
      </p:sp>
      <p:sp>
        <p:nvSpPr>
          <p:cNvPr id="10" name="5-Point Star 9"/>
          <p:cNvSpPr/>
          <p:nvPr/>
        </p:nvSpPr>
        <p:spPr>
          <a:xfrm>
            <a:off x="479376" y="2204864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51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873449EDCA51458FAA15C14DBA0E95" ma:contentTypeVersion="16" ma:contentTypeDescription="Crée un document." ma:contentTypeScope="" ma:versionID="839b9953c28822155395fc620e234d29">
  <xsd:schema xmlns:xsd="http://www.w3.org/2001/XMLSchema" xmlns:xs="http://www.w3.org/2001/XMLSchema" xmlns:p="http://schemas.microsoft.com/office/2006/metadata/properties" xmlns:ns2="26ca36b3-22a5-4c03-beea-d9082fda911d" xmlns:ns3="6976bd83-f208-4589-bff3-a75963e94f6e" targetNamespace="http://schemas.microsoft.com/office/2006/metadata/properties" ma:root="true" ma:fieldsID="34a00d64dfa625b9f8d98bc82219a4ae" ns2:_="" ns3:_="">
    <xsd:import namespace="26ca36b3-22a5-4c03-beea-d9082fda911d"/>
    <xsd:import namespace="6976bd83-f208-4589-bff3-a75963e94f6e"/>
    <xsd:element name="properties">
      <xsd:complexType>
        <xsd:sequence>
          <xsd:element name="documentManagement">
            <xsd:complexType>
              <xsd:all>
                <xsd:element ref="ns2:IsThematic" minOccurs="0"/>
                <xsd:element ref="ns2:VariationGroupID" minOccurs="0"/>
                <xsd:element ref="ns2:OrganizationStructureTaxHTField0" minOccurs="0"/>
                <xsd:element ref="ns3:TaxCatchAll" minOccurs="0"/>
                <xsd:element ref="ns2:MetierTaxHTField0" minOccurs="0"/>
                <xsd:element ref="ns2:SiteTaxHTField0" minOccurs="0"/>
                <xsd:element ref="ns2:BranchTaxHTField0" minOccurs="0"/>
                <xsd:element ref="ns2:CountryTaxHTField0" minOccurs="0"/>
                <xsd:element ref="ns2:RelevantLanguage" minOccurs="0"/>
                <xsd:element ref="ns2:ThematicID" minOccurs="0"/>
                <xsd:element ref="ns2:Twing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ca36b3-22a5-4c03-beea-d9082fda911d" elementFormDefault="qualified">
    <xsd:import namespace="http://schemas.microsoft.com/office/2006/documentManagement/types"/>
    <xsd:import namespace="http://schemas.microsoft.com/office/infopath/2007/PartnerControls"/>
    <xsd:element name="IsThematic" ma:index="8" nillable="true" ma:displayName="IsThematic" ma:internalName="IsThematic">
      <xsd:simpleType>
        <xsd:restriction base="dms:Boolean"/>
      </xsd:simpleType>
    </xsd:element>
    <xsd:element name="VariationGroupID" ma:index="9" nillable="true" ma:displayName="Variation Group ID" ma:internalName="VariationGroupID">
      <xsd:simpleType>
        <xsd:restriction base="dms:Text"/>
      </xsd:simpleType>
    </xsd:element>
    <xsd:element name="OrganizationStructureTaxHTField0" ma:index="11" nillable="true" ma:taxonomy="true" ma:internalName="OrganizationStructureTaxHTField0" ma:taxonomyFieldName="OrganizationStructure" ma:displayName="Structures organisationnelles" ma:fieldId="{d4789308-6a24-4d47-9d27-3f386d404da3}" ma:taxonomyMulti="true" ma:sspId="5e13f9b5-2255-4d96-951a-207b37861865" ma:termSetId="9c836ecf-91cc-4204-9fa8-2b09fed1c9f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tierTaxHTField0" ma:index="14" nillable="true" ma:taxonomy="true" ma:internalName="MetierTaxHTField0" ma:taxonomyFieldName="Metier" ma:displayName="Métiers" ma:fieldId="{77e9a047-fa2e-4b88-9127-e85e9d6b9d28}" ma:taxonomyMulti="true" ma:sspId="5e13f9b5-2255-4d96-951a-207b37861865" ma:termSetId="913146e6-88cd-43cd-8dd2-67fad055309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TaxHTField0" ma:index="16" nillable="true" ma:taxonomy="true" ma:internalName="SiteTaxHTField0" ma:taxonomyFieldName="Site" ma:displayName="Site" ma:fieldId="{a6d30efa-312b-498c-a40e-a93a96439f24}" ma:taxonomyMulti="true" ma:sspId="5e13f9b5-2255-4d96-951a-207b37861865" ma:termSetId="ef87b464-ebc2-436f-b533-994e8e4d408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ranchTaxHTField0" ma:index="18" nillable="true" ma:taxonomy="true" ma:internalName="BranchTaxHTField0" ma:taxonomyFieldName="Branch" ma:displayName="Branche" ma:fieldId="{a3f753d6-2cf2-45ee-80b6-8abbc6f6870b}" ma:taxonomyMulti="true" ma:sspId="5e13f9b5-2255-4d96-951a-207b37861865" ma:termSetId="7d07145e-2bb9-486a-b8b6-a78f0894b2c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untryTaxHTField0" ma:index="20" nillable="true" ma:taxonomy="true" ma:internalName="CountryTaxHTField0" ma:taxonomyFieldName="Country" ma:displayName="Pays" ma:fieldId="{a60b14d2-742a-48d9-a73e-a1c4390c9889}" ma:taxonomyMulti="true" ma:sspId="5e13f9b5-2255-4d96-951a-207b37861865" ma:termSetId="f894f5e3-5096-4f56-8f02-89d8377dafa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levantLanguage" ma:index="21" nillable="true" ma:displayName="Langue usuelle" ma:internalName="RelevantLanguage">
      <xsd:simpleType>
        <xsd:restriction base="dms:Text"/>
      </xsd:simpleType>
    </xsd:element>
    <xsd:element name="ThematicID" ma:index="22" nillable="true" ma:displayName="ThematicID" ma:internalName="ThematicID">
      <xsd:simpleType>
        <xsd:restriction base="dms:Text"/>
      </xsd:simpleType>
    </xsd:element>
    <xsd:element name="TwingCount" ma:index="23" nillable="true" ma:displayName="Nombre de Twings" ma:decimals="0" ma:hidden="true" ma:internalName="TwingCount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76bd83-f208-4589-bff3-a75963e94f6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Colonne Attraper tout de Taxonomie" ma:description="" ma:hidden="true" ma:list="{f11ad8d0-1821-4bb0-832f-2998add6fa25}" ma:internalName="TaxCatchAll" ma:showField="CatchAllData" ma:web="6976bd83-f208-4589-bff3-a75963e94f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ganizationStructure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Toutes les structures organisationnelles</TermName>
          <TermId xmlns="http://schemas.microsoft.com/office/infopath/2007/PartnerControls">c4bb9c23-2c4c-4150-9738-50d0ceb648ec</TermId>
        </TermInfo>
      </Terms>
    </OrganizationStructureTaxHTField0>
    <TwingCount xmlns="26ca36b3-22a5-4c03-beea-d9082fda911d" xsi:nil="true"/>
    <Metier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H3SEQ</TermName>
          <TermId xmlns="http://schemas.microsoft.com/office/infopath/2007/PartnerControls">1a49191b-7ec0-475b-ba04-e5bafe48b8b4</TermId>
        </TermInfo>
      </Terms>
    </MetierTaxHTField0>
    <Country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Tous les pays</TermName>
          <TermId xmlns="http://schemas.microsoft.com/office/infopath/2007/PartnerControls">de099b83-0153-463f-a92c-1666929f7084</TermId>
        </TermInfo>
      </Terms>
    </CountryTaxHTField0>
    <VariationGroupID xmlns="26ca36b3-22a5-4c03-beea-d9082fda911d">424414b0-6342-4dbe-a807-dcda319f3868</VariationGroupID>
    <Branch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Toutes les branches</TermName>
          <TermId xmlns="http://schemas.microsoft.com/office/infopath/2007/PartnerControls">d8c5459c-c634-4dad-b3a5-1a2375c988a9</TermId>
        </TermInfo>
      </Terms>
    </BranchTaxHTField0>
    <ThematicID xmlns="26ca36b3-22a5-4c03-beea-d9082fda911d">7285f05b-4f51-4e04-9a14-6c5d014a9ee8</ThematicID>
    <Site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Tous les sites</TermName>
          <TermId xmlns="http://schemas.microsoft.com/office/infopath/2007/PartnerControls">26f15989-d479-4e08-b5e6-c4ab22359765</TermId>
        </TermInfo>
      </Terms>
    </SiteTaxHTField0>
    <RelevantLanguage xmlns="26ca36b3-22a5-4c03-beea-d9082fda911d">1036;3082;1043;1031;2070</RelevantLanguage>
    <IsThematic xmlns="26ca36b3-22a5-4c03-beea-d9082fda911d">true</IsThematic>
    <TaxCatchAll xmlns="6976bd83-f208-4589-bff3-a75963e94f6e">
      <Value>5</Value>
      <Value>4</Value>
      <Value>3</Value>
      <Value>2</Value>
      <Value>1</Value>
    </TaxCatchAll>
  </documentManagement>
</p:properties>
</file>

<file path=customXml/itemProps1.xml><?xml version="1.0" encoding="utf-8"?>
<ds:datastoreItem xmlns:ds="http://schemas.openxmlformats.org/officeDocument/2006/customXml" ds:itemID="{61F270F0-EC24-4674-9301-5B01982C75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913E52-05CE-4805-87DD-63B474067B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ca36b3-22a5-4c03-beea-d9082fda911d"/>
    <ds:schemaRef ds:uri="6976bd83-f208-4589-bff3-a75963e94f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AC26BA1-78A3-453B-9FBD-D496DF888812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26ca36b3-22a5-4c03-beea-d9082fda911d"/>
    <ds:schemaRef ds:uri="http://purl.org/dc/elements/1.1/"/>
    <ds:schemaRef ds:uri="http://schemas.microsoft.com/office/2006/metadata/properties"/>
    <ds:schemaRef ds:uri="6976bd83-f208-4589-bff3-a75963e94f6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757</Words>
  <Application>Microsoft Office PowerPoint</Application>
  <PresentationFormat>Grand écran</PresentationFormat>
  <Paragraphs>78</Paragraphs>
  <Slides>8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/>
      <vt:lpstr>CR-GR-HSE-405 Industrial hygiene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Sebastien MUNERET</dc:creator>
  <cp:lastModifiedBy>Alexandra PAPILLON</cp:lastModifiedBy>
  <cp:revision>379</cp:revision>
  <cp:lastPrinted>2019-01-29T14:59:49Z</cp:lastPrinted>
  <dcterms:modified xsi:type="dcterms:W3CDTF">2019-01-29T14:59:49Z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0x01010075873449EDCA51458FAA15C14DBA0E95</vt:lpwstr>
  </property>
  <property fmtid="{D5CDD505-2E9C-101B-9397-08002B2CF9AE}" pid="3" name="Order">
    <vt:r8>102400</vt:r8>
  </property>
  <property fmtid="{D5CDD505-2E9C-101B-9397-08002B2CF9AE}" pid="4" name="xd_Signature">
    <vt:bool>false</vt:bool>
  </property>
  <property fmtid="{D5CDD505-2E9C-101B-9397-08002B2CF9AE}" pid="5" name="SharedWithUsers">
    <vt:lpwstr>98;#Alexandre FAKIH</vt:lpwstr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Branch">
    <vt:lpwstr>2;#Toutes les branches|d8c5459c-c634-4dad-b3a5-1a2375c988a9</vt:lpwstr>
  </property>
  <property fmtid="{D5CDD505-2E9C-101B-9397-08002B2CF9AE}" pid="10" name="OrganizationStructure">
    <vt:lpwstr>1;#Toutes les structures organisationnelles|c4bb9c23-2c4c-4150-9738-50d0ceb648ec</vt:lpwstr>
  </property>
  <property fmtid="{D5CDD505-2E9C-101B-9397-08002B2CF9AE}" pid="11" name="Metier">
    <vt:lpwstr>5;#H3SEQ|1a49191b-7ec0-475b-ba04-e5bafe48b8b4</vt:lpwstr>
  </property>
  <property fmtid="{D5CDD505-2E9C-101B-9397-08002B2CF9AE}" pid="12" name="Site">
    <vt:lpwstr>3;#Tous les sites|26f15989-d479-4e08-b5e6-c4ab22359765</vt:lpwstr>
  </property>
  <property fmtid="{D5CDD505-2E9C-101B-9397-08002B2CF9AE}" pid="13" name="Country">
    <vt:lpwstr>4;#Tous les pays|de099b83-0153-463f-a92c-1666929f7084</vt:lpwstr>
  </property>
</Properties>
</file>