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3" r:id="rId5"/>
    <p:sldId id="440" r:id="rId6"/>
    <p:sldId id="427" r:id="rId7"/>
    <p:sldId id="428" r:id="rId8"/>
    <p:sldId id="429" r:id="rId9"/>
    <p:sldId id="439" r:id="rId10"/>
    <p:sldId id="437" r:id="rId11"/>
    <p:sldId id="441" r:id="rId12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en MUNERET" initials="SM" lastIdx="1" clrIdx="0">
    <p:extLst>
      <p:ext uri="{19B8F6BF-5375-455C-9EA6-DF929625EA0E}">
        <p15:presenceInfo xmlns:p15="http://schemas.microsoft.com/office/powerpoint/2012/main" userId="S-1-5-21-1688137703-1013256711-2629252250-3234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00"/>
    <a:srgbClr val="FFFFCC"/>
    <a:srgbClr val="376092"/>
    <a:srgbClr val="A90025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8" autoAdjust="0"/>
    <p:restoredTop sz="95405" autoAdjust="0"/>
  </p:normalViewPr>
  <p:slideViewPr>
    <p:cSldViewPr>
      <p:cViewPr varScale="1">
        <p:scale>
          <a:sx n="85" d="100"/>
          <a:sy n="85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1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3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3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2106000"/>
            <a:ext cx="973253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 smtClean="0"/>
              <a:t>COMPANY RULE TITLE</a:t>
            </a:r>
            <a:endParaRPr lang="fr-FR" noProof="0" dirty="0"/>
          </a:p>
        </p:txBody>
      </p:sp>
      <p:sp>
        <p:nvSpPr>
          <p:cNvPr id="15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9732536" cy="17780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err="1" smtClean="0"/>
              <a:t>Executive</a:t>
            </a:r>
            <a:r>
              <a:rPr lang="fr-FR" noProof="0" dirty="0" smtClean="0"/>
              <a:t> </a:t>
            </a:r>
            <a:r>
              <a:rPr lang="fr-FR" noProof="0" dirty="0" err="1" smtClean="0"/>
              <a:t>summary</a:t>
            </a:r>
            <a:endParaRPr lang="fr-FR" noProof="0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DOCUMENTS USED FOR THE GAP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188000" y="2204864"/>
            <a:ext cx="9732536" cy="1748663"/>
          </a:xfrm>
        </p:spPr>
        <p:txBody>
          <a:bodyPr/>
          <a:lstStyle/>
          <a:p>
            <a:r>
              <a:rPr lang="fr-FR" dirty="0" smtClean="0"/>
              <a:t>CR-GR-HSE-405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hygiene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188000" y="4005064"/>
            <a:ext cx="10380608" cy="1584176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fr-FR" dirty="0" smtClean="0"/>
              <a:t>M&amp;S: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CR-GR-HSE-405 and CR-MS-HSEQ-501 ?</a:t>
            </a:r>
            <a:endParaRPr lang="fr-FR" dirty="0"/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INDUSTRIAL HYGIENE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795" y="693146"/>
            <a:ext cx="7680597" cy="5614782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>
            <a:off x="911424" y="24208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87488" y="620688"/>
            <a:ext cx="86409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chronic risks prevention approach is based on 6 main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REQUIREMENT OVERVIEW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79376" y="1277264"/>
            <a:ext cx="11305256" cy="182547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3.1.1 </a:t>
            </a:r>
            <a:r>
              <a:rPr lang="fr-FR" sz="1800" dirty="0" smtClean="0">
                <a:solidFill>
                  <a:schemeClr val="tx1"/>
                </a:solidFill>
              </a:rPr>
              <a:t>: </a:t>
            </a:r>
            <a:r>
              <a:rPr lang="en-GB" sz="1800" dirty="0" smtClean="0">
                <a:solidFill>
                  <a:schemeClr val="tx1"/>
                </a:solidFill>
              </a:rPr>
              <a:t>Industrial Hygiene </a:t>
            </a:r>
            <a:r>
              <a:rPr lang="fr-FR" sz="1800" dirty="0" err="1" smtClean="0">
                <a:solidFill>
                  <a:schemeClr val="tx1"/>
                </a:solidFill>
              </a:rPr>
              <a:t>Coordinator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An Industrial Hygiene Coordinator is identified at the appropriate level in the entity or affiliate </a:t>
            </a:r>
            <a:r>
              <a:rPr lang="en-GB" sz="1700" b="0" dirty="0" smtClean="0">
                <a:solidFill>
                  <a:schemeClr val="tx1"/>
                </a:solidFill>
              </a:rPr>
              <a:t>and has </a:t>
            </a:r>
            <a:r>
              <a:rPr lang="en-GB" sz="1700" b="0" dirty="0">
                <a:solidFill>
                  <a:schemeClr val="tx1"/>
                </a:solidFill>
              </a:rPr>
              <a:t>the competencies adapted to manage chronic risks associated with the </a:t>
            </a:r>
            <a:r>
              <a:rPr lang="en-GB" sz="1700" b="0" dirty="0" smtClean="0">
                <a:solidFill>
                  <a:schemeClr val="tx1"/>
                </a:solidFill>
              </a:rPr>
              <a:t>workplace</a:t>
            </a:r>
            <a:r>
              <a:rPr lang="en-US" sz="1700" b="0" dirty="0" smtClean="0">
                <a:solidFill>
                  <a:schemeClr val="tx1"/>
                </a:solidFill>
              </a:rPr>
              <a:t>.</a:t>
            </a:r>
            <a:endParaRPr lang="en-US" sz="1700" b="0" dirty="0">
              <a:solidFill>
                <a:schemeClr val="tx1"/>
              </a:solidFill>
            </a:endParaRPr>
          </a:p>
          <a:p>
            <a:r>
              <a:rPr lang="en-GB" sz="1700" b="0" dirty="0">
                <a:solidFill>
                  <a:schemeClr val="tx1"/>
                </a:solidFill>
              </a:rPr>
              <a:t>The competencies are acquired </a:t>
            </a:r>
            <a:r>
              <a:rPr lang="en-GB" sz="1700" b="0" dirty="0" smtClean="0">
                <a:solidFill>
                  <a:schemeClr val="tx1"/>
                </a:solidFill>
              </a:rPr>
              <a:t>via </a:t>
            </a:r>
            <a:r>
              <a:rPr lang="en-US" sz="1700" b="0" dirty="0">
                <a:solidFill>
                  <a:schemeClr val="tx1"/>
                </a:solidFill>
              </a:rPr>
              <a:t>a</a:t>
            </a:r>
            <a:r>
              <a:rPr lang="en-US" sz="1700" b="0" dirty="0" smtClean="0">
                <a:solidFill>
                  <a:schemeClr val="tx1"/>
                </a:solidFill>
              </a:rPr>
              <a:t> </a:t>
            </a:r>
            <a:r>
              <a:rPr lang="en-US" sz="1700" b="0" dirty="0">
                <a:solidFill>
                  <a:schemeClr val="tx1"/>
                </a:solidFill>
              </a:rPr>
              <a:t>qualifying </a:t>
            </a:r>
            <a:r>
              <a:rPr lang="en-US" sz="1700" b="0" dirty="0" smtClean="0">
                <a:solidFill>
                  <a:schemeClr val="tx1"/>
                </a:solidFill>
              </a:rPr>
              <a:t>experience </a:t>
            </a:r>
            <a:r>
              <a:rPr lang="en-US" sz="1700" b="0" dirty="0">
                <a:solidFill>
                  <a:schemeClr val="tx1"/>
                </a:solidFill>
              </a:rPr>
              <a:t>or </a:t>
            </a:r>
            <a:r>
              <a:rPr lang="en-US" sz="1700" b="0" dirty="0" smtClean="0">
                <a:solidFill>
                  <a:schemeClr val="tx1"/>
                </a:solidFill>
              </a:rPr>
              <a:t>a Group </a:t>
            </a:r>
            <a:r>
              <a:rPr lang="en-US" sz="1700" b="0" dirty="0">
                <a:solidFill>
                  <a:schemeClr val="tx1"/>
                </a:solidFill>
              </a:rPr>
              <a:t>internal </a:t>
            </a:r>
            <a:r>
              <a:rPr lang="en-US" sz="1700" b="0" dirty="0" smtClean="0">
                <a:solidFill>
                  <a:schemeClr val="tx1"/>
                </a:solidFill>
              </a:rPr>
              <a:t>training.</a:t>
            </a:r>
            <a:endParaRPr lang="en-US" sz="1700" b="0" dirty="0">
              <a:solidFill>
                <a:schemeClr val="tx1"/>
              </a:solidFill>
            </a:endParaRP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change</a:t>
            </a:r>
            <a:endParaRPr lang="en-US" sz="1700" b="0" dirty="0" smtClean="0">
              <a:solidFill>
                <a:srgbClr val="00B050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4293096"/>
            <a:ext cx="11161240" cy="1964759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</a:t>
            </a:r>
            <a:r>
              <a:rPr lang="fr-FR" sz="1800" dirty="0">
                <a:solidFill>
                  <a:schemeClr val="tx1"/>
                </a:solidFill>
              </a:rPr>
              <a:t> 3.2.1 </a:t>
            </a:r>
            <a:r>
              <a:rPr lang="fr-FR" sz="1800" dirty="0" smtClean="0">
                <a:solidFill>
                  <a:schemeClr val="tx1"/>
                </a:solidFill>
              </a:rPr>
              <a:t>: </a:t>
            </a:r>
            <a:r>
              <a:rPr lang="en-GB" sz="1800" dirty="0" smtClean="0">
                <a:solidFill>
                  <a:schemeClr val="tx1"/>
                </a:solidFill>
              </a:rPr>
              <a:t>Hazard </a:t>
            </a:r>
            <a:r>
              <a:rPr lang="en-GB" sz="1800" dirty="0">
                <a:solidFill>
                  <a:schemeClr val="tx1"/>
                </a:solidFill>
              </a:rPr>
              <a:t>Identification, Assessment and Control of Chronic Risks at the </a:t>
            </a:r>
            <a:r>
              <a:rPr lang="en-GB" sz="1800" dirty="0" smtClean="0">
                <a:solidFill>
                  <a:schemeClr val="tx1"/>
                </a:solidFill>
              </a:rPr>
              <a:t>Workplace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Chemical, biological, physical, ergonomic and psychosocial hazards are systematically identified and their related short, medium and long-term risks at the workplace are assessed and controlled.</a:t>
            </a: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The risk assessment covers all the workplace tasks, according to three criteria: hazard severity, task frequency, and exposure probability</a:t>
            </a:r>
            <a:r>
              <a:rPr lang="en-GB" sz="1700" b="0" dirty="0" smtClean="0">
                <a:solidFill>
                  <a:schemeClr val="tx1"/>
                </a:solidFill>
              </a:rPr>
              <a:t>.</a:t>
            </a:r>
            <a:endParaRPr lang="fr-FR" sz="1700" b="0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No </a:t>
            </a:r>
            <a:r>
              <a:rPr lang="fr-FR" sz="1700" b="0" dirty="0">
                <a:solidFill>
                  <a:srgbClr val="00B050"/>
                </a:solidFill>
              </a:rPr>
              <a:t>change</a:t>
            </a:r>
            <a:endParaRPr lang="en-US" sz="1700" b="0" dirty="0">
              <a:solidFill>
                <a:srgbClr val="00B05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63352" y="3284985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/>
          <a:srcRect t="-1" b="-10864"/>
          <a:stretch/>
        </p:blipFill>
        <p:spPr>
          <a:xfrm>
            <a:off x="1487488" y="579224"/>
            <a:ext cx="9360000" cy="75214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/>
          <a:srcRect t="1" b="-18787"/>
          <a:stretch/>
        </p:blipFill>
        <p:spPr>
          <a:xfrm>
            <a:off x="1487489" y="3423664"/>
            <a:ext cx="9360000" cy="8484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643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REQUIREMENT </a:t>
            </a:r>
            <a:r>
              <a:rPr lang="en-GB" dirty="0"/>
              <a:t>OVERVIEW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335360" y="1282106"/>
            <a:ext cx="11161240" cy="502721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3.2.2 </a:t>
            </a:r>
            <a:r>
              <a:rPr lang="en-GB" sz="1800" dirty="0" smtClean="0">
                <a:solidFill>
                  <a:schemeClr val="tx1"/>
                </a:solidFill>
              </a:rPr>
              <a:t>: Availability </a:t>
            </a:r>
            <a:r>
              <a:rPr lang="en-GB" sz="1800" dirty="0">
                <a:solidFill>
                  <a:schemeClr val="tx1"/>
                </a:solidFill>
              </a:rPr>
              <a:t>of Material Safety Data Sheets (MSDS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An up-to-date MSDS, compliant with the current legislation, is available for every hazardous chemical present at the workplace. </a:t>
            </a:r>
            <a:endParaRPr lang="en-GB" sz="1700" b="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3.2.3 </a:t>
            </a:r>
            <a:r>
              <a:rPr lang="en-GB" sz="1800" dirty="0" smtClean="0">
                <a:solidFill>
                  <a:schemeClr val="tx1"/>
                </a:solidFill>
              </a:rPr>
              <a:t>: Update of the Chronic Risks Assessment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 smtClean="0">
                <a:solidFill>
                  <a:schemeClr val="tx1"/>
                </a:solidFill>
              </a:rPr>
              <a:t>The </a:t>
            </a:r>
            <a:r>
              <a:rPr lang="en-GB" sz="1700" b="0" dirty="0">
                <a:solidFill>
                  <a:schemeClr val="tx1"/>
                </a:solidFill>
              </a:rPr>
              <a:t>workplace chronic risk assessment is regularly updated and is recorded in a dated document</a:t>
            </a:r>
            <a:r>
              <a:rPr lang="en-GB" sz="17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3.2.4 </a:t>
            </a:r>
            <a:r>
              <a:rPr lang="en-GB" sz="1800" dirty="0" smtClean="0">
                <a:solidFill>
                  <a:schemeClr val="tx1"/>
                </a:solidFill>
              </a:rPr>
              <a:t>: Measurement </a:t>
            </a:r>
            <a:r>
              <a:rPr lang="en-GB" sz="1800" dirty="0">
                <a:solidFill>
                  <a:schemeClr val="tx1"/>
                </a:solidFill>
              </a:rPr>
              <a:t>of </a:t>
            </a:r>
            <a:r>
              <a:rPr lang="en-GB" sz="1800" dirty="0" smtClean="0">
                <a:solidFill>
                  <a:schemeClr val="tx1"/>
                </a:solidFill>
              </a:rPr>
              <a:t>Occupational Exposures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Measurements of potential occupational exposures (quantitative evaluation) are conducted when the outcomes of the qualitative risk evaluation do not allow for a precise determination of the risk level</a:t>
            </a:r>
            <a:r>
              <a:rPr lang="en-GB" sz="17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3.2.5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err="1" smtClean="0">
                <a:solidFill>
                  <a:schemeClr val="tx1"/>
                </a:solidFill>
              </a:rPr>
              <a:t>Chronic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Risks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Reduction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</a:rPr>
              <a:t>Measures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700" b="0" dirty="0">
                <a:solidFill>
                  <a:schemeClr val="tx1"/>
                </a:solidFill>
              </a:rPr>
              <a:t>An action plan is developed </a:t>
            </a:r>
            <a:r>
              <a:rPr lang="en-GB" sz="1700" b="0" dirty="0" smtClean="0">
                <a:solidFill>
                  <a:schemeClr val="tx1"/>
                </a:solidFill>
              </a:rPr>
              <a:t>prioritizing first hazards elimination</a:t>
            </a:r>
            <a:r>
              <a:rPr lang="en-US" sz="1700" b="0" dirty="0" smtClean="0">
                <a:solidFill>
                  <a:schemeClr val="tx1"/>
                </a:solidFill>
              </a:rPr>
              <a:t>, then collective and organizational protections, </a:t>
            </a:r>
            <a:r>
              <a:rPr lang="en-GB" sz="1700" b="0" dirty="0">
                <a:solidFill>
                  <a:schemeClr val="tx1"/>
                </a:solidFill>
              </a:rPr>
              <a:t>and finally personal protective equipment. It is reviewed </a:t>
            </a:r>
            <a:r>
              <a:rPr lang="en-GB" sz="1700" b="0" dirty="0" smtClean="0">
                <a:solidFill>
                  <a:schemeClr val="tx1"/>
                </a:solidFill>
              </a:rPr>
              <a:t>yearly</a:t>
            </a:r>
            <a:r>
              <a:rPr lang="en-GB" sz="1700" b="0" dirty="0">
                <a:solidFill>
                  <a:schemeClr val="tx1"/>
                </a:solidFill>
              </a:rPr>
              <a:t>.</a:t>
            </a:r>
            <a:r>
              <a:rPr lang="en-US" sz="1700" b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t="1" b="-18787"/>
          <a:stretch/>
        </p:blipFill>
        <p:spPr>
          <a:xfrm>
            <a:off x="1415480" y="468321"/>
            <a:ext cx="9360000" cy="8484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794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REQUIREMENT </a:t>
            </a:r>
            <a:r>
              <a:rPr lang="en-GB" dirty="0"/>
              <a:t>OVERVIEW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18416" y="1700808"/>
            <a:ext cx="11424592" cy="439248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3.3.1 </a:t>
            </a:r>
            <a:r>
              <a:rPr lang="en-GB" sz="1800" dirty="0" smtClean="0">
                <a:solidFill>
                  <a:schemeClr val="tx1"/>
                </a:solidFill>
              </a:rPr>
              <a:t>: Document Retention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Information related to workplace risk assessments, in particular the following, are preserved in a secured manner in line with the Group’s document retention policy or in line with local regulations if they are more stringent</a:t>
            </a:r>
            <a:r>
              <a:rPr lang="en-GB" sz="1700" b="0" dirty="0" smtClean="0">
                <a:solidFill>
                  <a:schemeClr val="tx1"/>
                </a:solidFill>
              </a:rPr>
              <a:t>:</a:t>
            </a:r>
            <a:endParaRPr lang="fr-FR" sz="1700" b="0" dirty="0" smtClean="0">
              <a:solidFill>
                <a:schemeClr val="tx1"/>
              </a:solidFill>
            </a:endParaRP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Risk assessment documents;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Task analysis documents;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Action plans;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Results of occupational exposure measurements;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Incident reports related to accidental exposures;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Any other document providing information on the work positions (job description, HSE trainings received, HSE competencies acquired, etc.);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Any other information related to the technical progressions that contributed to the improvement of work conditions.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b="-14953"/>
          <a:stretch/>
        </p:blipFill>
        <p:spPr>
          <a:xfrm>
            <a:off x="1416520" y="548680"/>
            <a:ext cx="9360000" cy="7799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85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1596810"/>
            <a:ext cx="11305256" cy="471251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3.4.1 </a:t>
            </a:r>
            <a:r>
              <a:rPr lang="en-GB" sz="1800" dirty="0" smtClean="0">
                <a:solidFill>
                  <a:schemeClr val="tx1"/>
                </a:solidFill>
              </a:rPr>
              <a:t>: Information </a:t>
            </a:r>
            <a:r>
              <a:rPr lang="en-GB" sz="1800" dirty="0">
                <a:solidFill>
                  <a:schemeClr val="tx1"/>
                </a:solidFill>
              </a:rPr>
              <a:t>Provided to </a:t>
            </a:r>
            <a:r>
              <a:rPr lang="en-GB" sz="1800" dirty="0" smtClean="0">
                <a:solidFill>
                  <a:schemeClr val="tx1"/>
                </a:solidFill>
              </a:rPr>
              <a:t>Personnel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Permanent or temporary personnel that have a potential of exposure are informed about the present workplace hazards and the preventive measures implemented</a:t>
            </a:r>
            <a:r>
              <a:rPr lang="en-GB" sz="17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3.4.2 </a:t>
            </a:r>
            <a:r>
              <a:rPr lang="en-GB" sz="1800" dirty="0" smtClean="0">
                <a:solidFill>
                  <a:schemeClr val="tx1"/>
                </a:solidFill>
              </a:rPr>
              <a:t>: Communication </a:t>
            </a:r>
            <a:r>
              <a:rPr lang="en-GB" sz="1800" dirty="0">
                <a:solidFill>
                  <a:schemeClr val="tx1"/>
                </a:solidFill>
              </a:rPr>
              <a:t>to the Medical Surveillance </a:t>
            </a:r>
            <a:r>
              <a:rPr lang="en-GB" sz="1800" dirty="0" smtClean="0">
                <a:solidFill>
                  <a:schemeClr val="tx1"/>
                </a:solidFill>
              </a:rPr>
              <a:t>Team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In order to ensure that the medical surveillance is appropriate to the occupational risks of the position, the following are communicated to the medical surveillance team of the entity or affiliate: 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Results of the risk assessment including the occupational exposure measurement results when available;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Known past occupational exposures, if applicable.</a:t>
            </a: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No change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 fontAlgn="t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3.4.3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Notification </a:t>
            </a:r>
            <a:r>
              <a:rPr lang="fr-FR" sz="1800" dirty="0">
                <a:solidFill>
                  <a:schemeClr val="tx1"/>
                </a:solidFill>
              </a:rPr>
              <a:t>to </a:t>
            </a:r>
            <a:r>
              <a:rPr lang="fr-FR" sz="1800" dirty="0" err="1">
                <a:solidFill>
                  <a:schemeClr val="tx1"/>
                </a:solidFill>
              </a:rPr>
              <a:t>Medical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Personnel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en-GB" sz="1700" b="0" dirty="0">
                <a:solidFill>
                  <a:schemeClr val="tx1"/>
                </a:solidFill>
              </a:rPr>
              <a:t>Personnel under medical treatment (prescribed or not) are to notify the on-board medical personnel.</a:t>
            </a:r>
            <a:endParaRPr lang="fr-FR" sz="1700" b="0" dirty="0" smtClean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fr-FR" sz="1700" b="0" smtClean="0">
                <a:solidFill>
                  <a:srgbClr val="00B050"/>
                </a:solidFill>
              </a:rPr>
              <a:t>Not </a:t>
            </a:r>
            <a:r>
              <a:rPr lang="fr-FR" sz="1700" b="0" smtClean="0">
                <a:solidFill>
                  <a:srgbClr val="00B050"/>
                </a:solidFill>
              </a:rPr>
              <a:t>applicable for M&amp;S</a:t>
            </a:r>
            <a:endParaRPr lang="fr-FR" sz="1700" dirty="0">
              <a:solidFill>
                <a:srgbClr val="00B050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t="1" b="-17760"/>
          <a:stretch/>
        </p:blipFill>
        <p:spPr>
          <a:xfrm>
            <a:off x="1488528" y="620688"/>
            <a:ext cx="9360000" cy="7635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236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18416" y="1844824"/>
            <a:ext cx="11424592" cy="172742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No specific requirements for performance measurement</a:t>
            </a:r>
            <a:endParaRPr lang="fr-FR" sz="1800" dirty="0">
              <a:solidFill>
                <a:schemeClr val="tx1"/>
              </a:solidFill>
            </a:endParaRPr>
          </a:p>
          <a:p>
            <a:pPr marL="285750" lvl="4" indent="-285750" algn="l" defTabSz="685800" fontAlgn="t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Industrial hygiene performance indicators are defined and monitored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Industrial hygiene related subjects are addressed as part of the HSE performance reviews where the effectiveness of the action plans is evaluated and improvement actions are decided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Guide </a:t>
            </a:r>
            <a:r>
              <a:rPr lang="fr-FR" sz="1700" i="1" dirty="0">
                <a:solidFill>
                  <a:schemeClr val="tx1"/>
                </a:solidFill>
                <a:latin typeface="+mj-lt"/>
              </a:rPr>
              <a:t>GM-GR-HSE-406: S</a:t>
            </a:r>
            <a:r>
              <a:rPr lang="en-GB" sz="1700" i="1" dirty="0">
                <a:solidFill>
                  <a:schemeClr val="tx1"/>
                </a:solidFill>
                <a:latin typeface="+mj-lt"/>
              </a:rPr>
              <a:t>elf-Assessment in</a:t>
            </a:r>
            <a:r>
              <a:rPr lang="fr-FR" sz="17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i="1" dirty="0" err="1">
                <a:solidFill>
                  <a:schemeClr val="tx1"/>
                </a:solidFill>
                <a:latin typeface="+mj-lt"/>
              </a:rPr>
              <a:t>Industrial</a:t>
            </a:r>
            <a:r>
              <a:rPr lang="fr-FR" sz="17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700" i="1" dirty="0" err="1">
                <a:solidFill>
                  <a:schemeClr val="tx1"/>
                </a:solidFill>
                <a:latin typeface="+mj-lt"/>
              </a:rPr>
              <a:t>Hygiene</a:t>
            </a:r>
            <a:r>
              <a:rPr lang="fr-FR" sz="17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700" dirty="0">
                <a:solidFill>
                  <a:schemeClr val="tx1"/>
                </a:solidFill>
                <a:latin typeface="+mj-lt"/>
              </a:rPr>
              <a:t>is a tool for industrial hygiene self-assessment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298873" y="4005064"/>
            <a:ext cx="11521280" cy="2448271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endParaRPr lang="fr-FR" sz="1400" b="0" i="1" dirty="0">
              <a:solidFill>
                <a:schemeClr val="tx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/>
          <a:srcRect t="-1" b="-15098"/>
          <a:stretch/>
        </p:blipFill>
        <p:spPr>
          <a:xfrm>
            <a:off x="1416520" y="647753"/>
            <a:ext cx="9360000" cy="72773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69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5832648" cy="404664"/>
          </a:xfrm>
        </p:spPr>
        <p:txBody>
          <a:bodyPr/>
          <a:lstStyle/>
          <a:p>
            <a:r>
              <a:rPr lang="en-GB" dirty="0"/>
              <a:t>REQUIREMENT OVERVIEW: </a:t>
            </a:r>
            <a:r>
              <a:rPr lang="en-GB" dirty="0" smtClean="0"/>
              <a:t>SPECIFIC REQUIREMENTS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9376" y="405096"/>
            <a:ext cx="11449272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+mj-lt"/>
              </a:rPr>
              <a:t>Requirement 3.6.1 </a:t>
            </a:r>
            <a:r>
              <a:rPr lang="en-GB" b="1" dirty="0" smtClean="0">
                <a:solidFill>
                  <a:prstClr val="black"/>
                </a:solidFill>
                <a:latin typeface="+mj-lt"/>
              </a:rPr>
              <a:t>: Incident-Inducing S</a:t>
            </a:r>
            <a:r>
              <a:rPr kumimoji="0" lang="en-GB" b="1" i="0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ubstances</a:t>
            </a:r>
            <a:endParaRPr kumimoji="0" lang="fr-FR" b="1" i="0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algn="l" fontAlgn="t">
              <a:spcAft>
                <a:spcPts val="600"/>
              </a:spcAft>
            </a:pPr>
            <a:r>
              <a:rPr lang="en-GB" sz="1700" noProof="0" dirty="0" smtClean="0">
                <a:solidFill>
                  <a:prstClr val="black"/>
                </a:solidFill>
                <a:latin typeface="+mj-lt"/>
              </a:rPr>
              <a:t>A program to provide information on incident-inducing substances and ways to prevent their addiction is implemented</a:t>
            </a:r>
            <a:r>
              <a:rPr kumimoji="0" lang="fr-FR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.</a:t>
            </a:r>
          </a:p>
          <a:p>
            <a:pPr marL="0" marR="0" lvl="0" indent="0" algn="l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700" dirty="0" smtClean="0">
                <a:solidFill>
                  <a:prstClr val="black"/>
                </a:solidFill>
                <a:latin typeface="+mj-lt"/>
              </a:rPr>
              <a:t>Alcohol </a:t>
            </a:r>
            <a:r>
              <a:rPr lang="en-GB" sz="1700" dirty="0">
                <a:solidFill>
                  <a:prstClr val="black"/>
                </a:solidFill>
                <a:latin typeface="+mj-lt"/>
              </a:rPr>
              <a:t>and drug testing is conducted as a minimum for people performing critical tasks</a:t>
            </a:r>
            <a:r>
              <a:rPr kumimoji="0" lang="fr-FR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.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700" dirty="0" smtClean="0">
                <a:solidFill>
                  <a:srgbClr val="FF0000"/>
                </a:solidFill>
              </a:rPr>
              <a:t>New </a:t>
            </a:r>
            <a:r>
              <a:rPr lang="fr-FR" sz="1700" dirty="0" err="1" smtClean="0">
                <a:solidFill>
                  <a:srgbClr val="FF0000"/>
                </a:solidFill>
              </a:rPr>
              <a:t>requirement</a:t>
            </a:r>
            <a:r>
              <a:rPr lang="fr-FR" sz="1700" dirty="0" smtClean="0">
                <a:solidFill>
                  <a:srgbClr val="FF0000"/>
                </a:solidFill>
              </a:rPr>
              <a:t> for M&amp;S</a:t>
            </a:r>
            <a:endParaRPr kumimoji="0" lang="fr-FR" sz="1700" b="0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GB" b="1" dirty="0">
                <a:solidFill>
                  <a:prstClr val="black"/>
                </a:solidFill>
                <a:latin typeface="+mj-lt"/>
              </a:rPr>
              <a:t>Requirement 3.6.2 </a:t>
            </a:r>
            <a:r>
              <a:rPr lang="en-GB" b="1" dirty="0" smtClean="0">
                <a:solidFill>
                  <a:prstClr val="black"/>
                </a:solidFill>
                <a:latin typeface="+mj-lt"/>
              </a:rPr>
              <a:t>: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Asbestos and Refractory </a:t>
            </a:r>
            <a:r>
              <a:rPr lang="en-GB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eramic </a:t>
            </a:r>
            <a:r>
              <a:rPr lang="en-GB" b="1" dirty="0" err="1">
                <a:solidFill>
                  <a:schemeClr val="tx1"/>
                </a:solidFill>
                <a:latin typeface="+mj-lt"/>
              </a:rPr>
              <a:t>F</a:t>
            </a:r>
            <a:r>
              <a:rPr lang="en-GB" b="1" dirty="0" err="1" smtClean="0">
                <a:solidFill>
                  <a:schemeClr val="tx1"/>
                </a:solidFill>
                <a:latin typeface="+mj-lt"/>
              </a:rPr>
              <a:t>ibers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lassified Carcinogen</a:t>
            </a:r>
            <a:endParaRPr lang="fr-FR" b="1" dirty="0" smtClean="0">
              <a:solidFill>
                <a:prstClr val="black"/>
              </a:solidFill>
              <a:latin typeface="+mj-lt"/>
            </a:endParaRPr>
          </a:p>
          <a:p>
            <a:pPr marL="0" marR="0" lvl="0" indent="0" algn="l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700" dirty="0" smtClean="0">
                <a:solidFill>
                  <a:prstClr val="black"/>
                </a:solidFill>
                <a:latin typeface="+mj-lt"/>
              </a:rPr>
              <a:t>Materials </a:t>
            </a:r>
            <a:r>
              <a:rPr lang="en-GB" sz="1700" dirty="0">
                <a:solidFill>
                  <a:prstClr val="black"/>
                </a:solidFill>
                <a:latin typeface="+mj-lt"/>
              </a:rPr>
              <a:t>containing asbestos or refractory ceramic fibres classified as carcinogenic are not used for the construction of new buildings and installations. </a:t>
            </a:r>
            <a:r>
              <a:rPr kumimoji="0" lang="fr-FR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marL="0" marR="0" lvl="0" indent="0" algn="l" defTabSz="9144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700" dirty="0" smtClean="0">
                <a:solidFill>
                  <a:prstClr val="black"/>
                </a:solidFill>
                <a:latin typeface="+mj-lt"/>
              </a:rPr>
              <a:t>If </a:t>
            </a:r>
            <a:r>
              <a:rPr lang="en-GB" sz="1700" dirty="0">
                <a:solidFill>
                  <a:prstClr val="black"/>
                </a:solidFill>
                <a:latin typeface="+mj-lt"/>
              </a:rPr>
              <a:t>these materials are present in existing buildings or installations</a:t>
            </a:r>
            <a:r>
              <a:rPr lang="en-GB" sz="1700" dirty="0" smtClean="0">
                <a:solidFill>
                  <a:prstClr val="black"/>
                </a:solidFill>
                <a:latin typeface="+mj-lt"/>
              </a:rPr>
              <a:t>:</a:t>
            </a:r>
            <a:r>
              <a:rPr kumimoji="0" lang="fr-FR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  <a:endParaRPr lang="fr-FR" sz="1700" dirty="0">
              <a:solidFill>
                <a:prstClr val="black"/>
              </a:solidFill>
              <a:latin typeface="+mj-lt"/>
            </a:endParaRPr>
          </a:p>
          <a:p>
            <a:pPr marL="285750" marR="0" lvl="4" indent="-285750" algn="l" defTabSz="6858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They are located by a person trained in their identification; </a:t>
            </a:r>
          </a:p>
          <a:p>
            <a:pPr marL="285750" marR="0" lvl="4" indent="-285750" algn="l" defTabSz="68580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1700" dirty="0">
                <a:solidFill>
                  <a:schemeClr val="tx1"/>
                </a:solidFill>
                <a:latin typeface="+mj-lt"/>
              </a:rPr>
              <a:t>Their state is regularly monitored by a person trained in their hazards and in the risk controls to implement.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700" dirty="0">
                <a:solidFill>
                  <a:srgbClr val="FF0000"/>
                </a:solidFill>
              </a:rPr>
              <a:t>New </a:t>
            </a:r>
            <a:r>
              <a:rPr lang="fr-FR" sz="1700" dirty="0" err="1">
                <a:solidFill>
                  <a:srgbClr val="FF0000"/>
                </a:solidFill>
              </a:rPr>
              <a:t>requirement</a:t>
            </a:r>
            <a:r>
              <a:rPr lang="fr-FR" sz="1700" dirty="0">
                <a:solidFill>
                  <a:srgbClr val="FF0000"/>
                </a:solidFill>
              </a:rPr>
              <a:t> for M&amp;S</a:t>
            </a:r>
            <a:endParaRPr lang="fr-FR" sz="1700" u="sng" dirty="0">
              <a:solidFill>
                <a:srgbClr val="FF0000"/>
              </a:solidFill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GB" b="1" dirty="0" smtClean="0">
                <a:solidFill>
                  <a:prstClr val="black"/>
                </a:solidFill>
                <a:latin typeface="+mj-lt"/>
              </a:rPr>
              <a:t>Requirement </a:t>
            </a:r>
            <a:r>
              <a:rPr lang="en-GB" b="1" dirty="0">
                <a:solidFill>
                  <a:prstClr val="black"/>
                </a:solidFill>
                <a:latin typeface="+mj-lt"/>
              </a:rPr>
              <a:t>3.6.3 </a:t>
            </a:r>
            <a:r>
              <a:rPr lang="en-GB" b="1" dirty="0" smtClean="0">
                <a:solidFill>
                  <a:prstClr val="black"/>
                </a:solidFill>
                <a:latin typeface="+mj-lt"/>
              </a:rPr>
              <a:t>: </a:t>
            </a:r>
            <a:r>
              <a:rPr lang="fr-FR" b="1" dirty="0" err="1" smtClean="0">
                <a:solidFill>
                  <a:prstClr val="black"/>
                </a:solidFill>
                <a:latin typeface="+mj-lt"/>
              </a:rPr>
              <a:t>Competent</a:t>
            </a:r>
            <a:r>
              <a:rPr lang="fr-FR" b="1" dirty="0" smtClean="0">
                <a:solidFill>
                  <a:prstClr val="black"/>
                </a:solidFill>
                <a:latin typeface="+mj-lt"/>
              </a:rPr>
              <a:t> Person in Radioprotection</a:t>
            </a:r>
            <a:endParaRPr lang="en-GB" b="1" dirty="0" smtClean="0">
              <a:solidFill>
                <a:prstClr val="black"/>
              </a:solidFill>
              <a:latin typeface="+mj-lt"/>
            </a:endParaRPr>
          </a:p>
          <a:p>
            <a:pPr algn="l" fontAlgn="t">
              <a:spcAft>
                <a:spcPts val="600"/>
              </a:spcAft>
            </a:pPr>
            <a:r>
              <a:rPr lang="en-GB" sz="1700" dirty="0" smtClean="0">
                <a:solidFill>
                  <a:prstClr val="black"/>
                </a:solidFill>
                <a:latin typeface="+mj-lt"/>
              </a:rPr>
              <a:t>A competent person in radioprotection is designated as soon as NORM (Naturally Occurring Radioactive Materials) or artificial source of ionizing radiation are identified</a:t>
            </a:r>
            <a:r>
              <a:rPr lang="en-US" sz="1700" dirty="0" smtClean="0">
                <a:solidFill>
                  <a:prstClr val="black"/>
                </a:solidFill>
                <a:latin typeface="+mj-lt"/>
              </a:rPr>
              <a:t>. </a:t>
            </a:r>
          </a:p>
          <a:p>
            <a:pPr algn="l" fontAlgn="t">
              <a:spcAft>
                <a:spcPts val="600"/>
              </a:spcAft>
              <a:defRPr/>
            </a:pPr>
            <a:r>
              <a:rPr lang="fr-FR" sz="1700" dirty="0">
                <a:solidFill>
                  <a:srgbClr val="FF0000"/>
                </a:solidFill>
              </a:rPr>
              <a:t>New </a:t>
            </a:r>
            <a:r>
              <a:rPr lang="fr-FR" sz="1700" dirty="0" err="1">
                <a:solidFill>
                  <a:srgbClr val="FF0000"/>
                </a:solidFill>
              </a:rPr>
              <a:t>requirement</a:t>
            </a:r>
            <a:r>
              <a:rPr lang="fr-FR" sz="1700" dirty="0">
                <a:solidFill>
                  <a:srgbClr val="FF0000"/>
                </a:solidFill>
              </a:rPr>
              <a:t> for </a:t>
            </a:r>
            <a:r>
              <a:rPr lang="fr-FR" sz="1700" dirty="0" smtClean="0">
                <a:solidFill>
                  <a:srgbClr val="FF0000"/>
                </a:solidFill>
              </a:rPr>
              <a:t>M&amp;S</a:t>
            </a:r>
            <a:endParaRPr lang="fr-FR" sz="1700" u="sng" dirty="0">
              <a:solidFill>
                <a:srgbClr val="FF000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79376" y="22048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3449EDCA51458FAA15C14DBA0E95" ma:contentTypeVersion="16" ma:contentTypeDescription="Crée un document." ma:contentTypeScope="" ma:versionID="839b9953c28822155395fc620e234d29">
  <xsd:schema xmlns:xsd="http://www.w3.org/2001/XMLSchema" xmlns:xs="http://www.w3.org/2001/XMLSchema" xmlns:p="http://schemas.microsoft.com/office/2006/metadata/properties" xmlns:ns2="26ca36b3-22a5-4c03-beea-d9082fda911d" xmlns:ns3="6976bd83-f208-4589-bff3-a75963e94f6e" targetNamespace="http://schemas.microsoft.com/office/2006/metadata/properties" ma:root="true" ma:fieldsID="34a00d64dfa625b9f8d98bc82219a4ae" ns2:_="" ns3:_="">
    <xsd:import namespace="26ca36b3-22a5-4c03-beea-d9082fda911d"/>
    <xsd:import namespace="6976bd83-f208-4589-bff3-a75963e94f6e"/>
    <xsd:element name="properties">
      <xsd:complexType>
        <xsd:sequence>
          <xsd:element name="documentManagement">
            <xsd:complexType>
              <xsd:all>
                <xsd:element ref="ns2:IsThematic" minOccurs="0"/>
                <xsd:element ref="ns2:VariationGroupID" minOccurs="0"/>
                <xsd:element ref="ns2:OrganizationStructureTaxHTField0" minOccurs="0"/>
                <xsd:element ref="ns3:TaxCatchAll" minOccurs="0"/>
                <xsd:element ref="ns2:MetierTaxHTField0" minOccurs="0"/>
                <xsd:element ref="ns2:SiteTaxHTField0" minOccurs="0"/>
                <xsd:element ref="ns2:BranchTaxHTField0" minOccurs="0"/>
                <xsd:element ref="ns2:CountryTaxHTField0" minOccurs="0"/>
                <xsd:element ref="ns2:RelevantLanguage" minOccurs="0"/>
                <xsd:element ref="ns2:ThematicID" minOccurs="0"/>
                <xsd:element ref="ns2:Tw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a36b3-22a5-4c03-beea-d9082fda911d" elementFormDefault="qualified">
    <xsd:import namespace="http://schemas.microsoft.com/office/2006/documentManagement/types"/>
    <xsd:import namespace="http://schemas.microsoft.com/office/infopath/2007/PartnerControls"/>
    <xsd:element name="IsThematic" ma:index="8" nillable="true" ma:displayName="IsThematic" ma:internalName="IsThematic">
      <xsd:simpleType>
        <xsd:restriction base="dms:Boolean"/>
      </xsd:simpleType>
    </xsd:element>
    <xsd:element name="VariationGroupID" ma:index="9" nillable="true" ma:displayName="Variation Group ID" ma:internalName="VariationGroupID">
      <xsd:simpleType>
        <xsd:restriction base="dms:Text"/>
      </xsd:simpleType>
    </xsd:element>
    <xsd:element name="OrganizationStructureTaxHTField0" ma:index="11" nillable="true" ma:taxonomy="true" ma:internalName="OrganizationStructureTaxHTField0" ma:taxonomyFieldName="OrganizationStructure" ma:displayName="Structures organisationnelles" ma:fieldId="{d4789308-6a24-4d47-9d27-3f386d404da3}" ma:taxonomyMulti="true" ma:sspId="5e13f9b5-2255-4d96-951a-207b37861865" ma:termSetId="9c836ecf-91cc-4204-9fa8-2b09fed1c9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tierTaxHTField0" ma:index="14" nillable="true" ma:taxonomy="true" ma:internalName="MetierTaxHTField0" ma:taxonomyFieldName="Metier" ma:displayName="Métiers" ma:fieldId="{77e9a047-fa2e-4b88-9127-e85e9d6b9d28}" ma:taxonomyMulti="true" ma:sspId="5e13f9b5-2255-4d96-951a-207b37861865" ma:termSetId="913146e6-88cd-43cd-8dd2-67fad05530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teTaxHTField0" ma:index="16" nillable="true" ma:taxonomy="true" ma:internalName="SiteTaxHTField0" ma:taxonomyFieldName="Site" ma:displayName="Site" ma:fieldId="{a6d30efa-312b-498c-a40e-a93a96439f24}" ma:taxonomyMulti="true" ma:sspId="5e13f9b5-2255-4d96-951a-207b37861865" ma:termSetId="ef87b464-ebc2-436f-b533-994e8e4d40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ranchTaxHTField0" ma:index="18" nillable="true" ma:taxonomy="true" ma:internalName="BranchTaxHTField0" ma:taxonomyFieldName="Branch" ma:displayName="Branche" ma:fieldId="{a3f753d6-2cf2-45ee-80b6-8abbc6f6870b}" ma:taxonomyMulti="true" ma:sspId="5e13f9b5-2255-4d96-951a-207b37861865" ma:termSetId="7d07145e-2bb9-486a-b8b6-a78f0894b2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20" nillable="true" ma:taxonomy="true" ma:internalName="CountryTaxHTField0" ma:taxonomyFieldName="Country" ma:displayName="Pays" ma:fieldId="{a60b14d2-742a-48d9-a73e-a1c4390c9889}" ma:taxonomyMulti="true" ma:sspId="5e13f9b5-2255-4d96-951a-207b37861865" ma:termSetId="f894f5e3-5096-4f56-8f02-89d8377dafa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vantLanguage" ma:index="21" nillable="true" ma:displayName="Langue usuelle" ma:internalName="RelevantLanguage">
      <xsd:simpleType>
        <xsd:restriction base="dms:Text"/>
      </xsd:simpleType>
    </xsd:element>
    <xsd:element name="ThematicID" ma:index="22" nillable="true" ma:displayName="ThematicID" ma:internalName="ThematicID">
      <xsd:simpleType>
        <xsd:restriction base="dms:Text"/>
      </xsd:simpleType>
    </xsd:element>
    <xsd:element name="TwingCount" ma:index="23" nillable="true" ma:displayName="Nombre de Twings" ma:decimals="0" ma:hidden="true" ma:internalName="TwingCount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bd83-f208-4589-bff3-a75963e94f6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e Attraper tout de Taxonomie" ma:description="" ma:hidden="true" ma:list="{f11ad8d0-1821-4bb0-832f-2998add6fa25}" ma:internalName="TaxCatchAll" ma:showField="CatchAllData" ma:web="6976bd83-f208-4589-bff3-a75963e94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Structur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structures organisationnelles</TermName>
          <TermId xmlns="http://schemas.microsoft.com/office/infopath/2007/PartnerControls">c4bb9c23-2c4c-4150-9738-50d0ceb648ec</TermId>
        </TermInfo>
      </Terms>
    </OrganizationStructureTaxHTField0>
    <TwingCount xmlns="26ca36b3-22a5-4c03-beea-d9082fda911d" xsi:nil="true"/>
    <Metier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H3SEQ</TermName>
          <TermId xmlns="http://schemas.microsoft.com/office/infopath/2007/PartnerControls">1a49191b-7ec0-475b-ba04-e5bafe48b8b4</TermId>
        </TermInfo>
      </Terms>
    </MetierTaxHTField0>
    <Country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pays</TermName>
          <TermId xmlns="http://schemas.microsoft.com/office/infopath/2007/PartnerControls">de099b83-0153-463f-a92c-1666929f7084</TermId>
        </TermInfo>
      </Terms>
    </CountryTaxHTField0>
    <VariationGroupID xmlns="26ca36b3-22a5-4c03-beea-d9082fda911d">424414b0-6342-4dbe-a807-dcda319f3868</VariationGroupID>
    <Branch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branches</TermName>
          <TermId xmlns="http://schemas.microsoft.com/office/infopath/2007/PartnerControls">d8c5459c-c634-4dad-b3a5-1a2375c988a9</TermId>
        </TermInfo>
      </Terms>
    </BranchTaxHTField0>
    <ThematicID xmlns="26ca36b3-22a5-4c03-beea-d9082fda911d">7285f05b-4f51-4e04-9a14-6c5d014a9ee8</ThematicID>
    <Sit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sites</TermName>
          <TermId xmlns="http://schemas.microsoft.com/office/infopath/2007/PartnerControls">26f15989-d479-4e08-b5e6-c4ab22359765</TermId>
        </TermInfo>
      </Terms>
    </SiteTaxHTField0>
    <RelevantLanguage xmlns="26ca36b3-22a5-4c03-beea-d9082fda911d">1036;3082;1043;1031;2070</RelevantLanguage>
    <IsThematic xmlns="26ca36b3-22a5-4c03-beea-d9082fda911d">true</IsThematic>
    <TaxCatchAll xmlns="6976bd83-f208-4589-bff3-a75963e94f6e">
      <Value>5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61F270F0-EC24-4674-9301-5B01982C75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913E52-05CE-4805-87DD-63B474067B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a36b3-22a5-4c03-beea-d9082fda911d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C26BA1-78A3-453B-9FBD-D496DF88881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26ca36b3-22a5-4c03-beea-d9082fda911d"/>
    <ds:schemaRef ds:uri="http://purl.org/dc/elements/1.1/"/>
    <ds:schemaRef ds:uri="http://schemas.microsoft.com/office/2006/metadata/properties"/>
    <ds:schemaRef ds:uri="6976bd83-f208-4589-bff3-a75963e94f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757</Words>
  <Application>Microsoft Office PowerPoint</Application>
  <PresentationFormat>Grand écran</PresentationFormat>
  <Paragraphs>78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/>
      <vt:lpstr>CR-GR-HSE-405 Industrial hygiene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Alexandra PAPILLON</cp:lastModifiedBy>
  <cp:revision>379</cp:revision>
  <cp:lastPrinted>2019-01-29T14:59:49Z</cp:lastPrinted>
  <dcterms:modified xsi:type="dcterms:W3CDTF">2019-01-29T14:59:49Z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0x01010075873449EDCA51458FAA15C14DBA0E95</vt:lpwstr>
  </property>
  <property fmtid="{D5CDD505-2E9C-101B-9397-08002B2CF9AE}" pid="3" name="Order">
    <vt:r8>102400</vt:r8>
  </property>
  <property fmtid="{D5CDD505-2E9C-101B-9397-08002B2CF9AE}" pid="4" name="xd_Signature">
    <vt:bool>false</vt:bool>
  </property>
  <property fmtid="{D5CDD505-2E9C-101B-9397-08002B2CF9AE}" pid="5" name="SharedWithUsers">
    <vt:lpwstr>98;#Alexandre FAKIH</vt:lpwstr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Branch">
    <vt:lpwstr>2;#Toutes les branches|d8c5459c-c634-4dad-b3a5-1a2375c988a9</vt:lpwstr>
  </property>
  <property fmtid="{D5CDD505-2E9C-101B-9397-08002B2CF9AE}" pid="10" name="OrganizationStructure">
    <vt:lpwstr>1;#Toutes les structures organisationnelles|c4bb9c23-2c4c-4150-9738-50d0ceb648ec</vt:lpwstr>
  </property>
  <property fmtid="{D5CDD505-2E9C-101B-9397-08002B2CF9AE}" pid="11" name="Metier">
    <vt:lpwstr>5;#H3SEQ|1a49191b-7ec0-475b-ba04-e5bafe48b8b4</vt:lpwstr>
  </property>
  <property fmtid="{D5CDD505-2E9C-101B-9397-08002B2CF9AE}" pid="12" name="Site">
    <vt:lpwstr>3;#Tous les sites|26f15989-d479-4e08-b5e6-c4ab22359765</vt:lpwstr>
  </property>
  <property fmtid="{D5CDD505-2E9C-101B-9397-08002B2CF9AE}" pid="13" name="Country">
    <vt:lpwstr>4;#Tous les pays|de099b83-0153-463f-a92c-1666929f7084</vt:lpwstr>
  </property>
</Properties>
</file>