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74" r:id="rId4"/>
    <p:sldId id="258" r:id="rId5"/>
    <p:sldId id="259" r:id="rId6"/>
    <p:sldId id="275" r:id="rId7"/>
    <p:sldId id="260" r:id="rId8"/>
    <p:sldId id="261" r:id="rId9"/>
    <p:sldId id="262" r:id="rId10"/>
    <p:sldId id="276" r:id="rId11"/>
    <p:sldId id="263" r:id="rId12"/>
    <p:sldId id="264" r:id="rId13"/>
    <p:sldId id="265" r:id="rId14"/>
    <p:sldId id="277" r:id="rId15"/>
    <p:sldId id="266" r:id="rId16"/>
    <p:sldId id="267" r:id="rId17"/>
    <p:sldId id="268" r:id="rId18"/>
    <p:sldId id="269" r:id="rId19"/>
    <p:sldId id="271" r:id="rId20"/>
    <p:sldId id="270" r:id="rId21"/>
    <p:sldId id="278" r:id="rId22"/>
    <p:sldId id="273" r:id="rId23"/>
    <p:sldId id="272" r:id="rId24"/>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6">
          <p15:clr>
            <a:srgbClr val="A4A3A4"/>
          </p15:clr>
        </p15:guide>
        <p15:guide id="2"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651"/>
    <a:srgbClr val="E10032"/>
    <a:srgbClr val="F59600"/>
    <a:srgbClr val="4B96CD"/>
    <a:srgbClr val="004196"/>
    <a:srgbClr val="468ABD"/>
    <a:srgbClr val="174489"/>
    <a:srgbClr val="EDEDED"/>
    <a:srgbClr val="EFA92C"/>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88"/>
    <p:restoredTop sz="94707"/>
  </p:normalViewPr>
  <p:slideViewPr>
    <p:cSldViewPr snapToGrid="0" snapToObjects="1">
      <p:cViewPr varScale="1">
        <p:scale>
          <a:sx n="84" d="100"/>
          <a:sy n="84" d="100"/>
        </p:scale>
        <p:origin x="1242" y="78"/>
      </p:cViewPr>
      <p:guideLst>
        <p:guide orient="horz" pos="286"/>
        <p:guide pos="2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CABB154-9484-D047-AD29-445546D74077}" type="datetimeFigureOut">
              <a:t>5/24/2018</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3EC5444-A776-2547-9888-A1C967B4044A}" type="slidenum">
              <a:t>‹N°›</a:t>
            </a:fld>
            <a:endParaRPr lang="fr-FR"/>
          </a:p>
        </p:txBody>
      </p:sp>
    </p:spTree>
    <p:extLst>
      <p:ext uri="{BB962C8B-B14F-4D97-AF65-F5344CB8AC3E}">
        <p14:creationId xmlns:p14="http://schemas.microsoft.com/office/powerpoint/2010/main" val="38096012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2</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11</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12</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13</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14</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15</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16</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17</a:t>
            </a:fld>
            <a:endParaRPr/>
          </a:p>
        </p:txBody>
      </p:sp>
    </p:spTree>
    <p:extLst>
      <p:ext uri="{BB962C8B-B14F-4D97-AF65-F5344CB8AC3E}">
        <p14:creationId xmlns:p14="http://schemas.microsoft.com/office/powerpoint/2010/main" val="3755111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18</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19</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20</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3</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21</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22</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23</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4</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5</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6</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7</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8</a:t>
            </a:fld>
            <a:endParaRPr/>
          </a:p>
        </p:txBody>
      </p:sp>
    </p:spTree>
    <p:extLst>
      <p:ext uri="{BB962C8B-B14F-4D97-AF65-F5344CB8AC3E}">
        <p14:creationId xmlns:p14="http://schemas.microsoft.com/office/powerpoint/2010/main" val="3755111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9</a:t>
            </a:fld>
            <a:endParaRPr lang="fr-FR"/>
          </a:p>
        </p:txBody>
      </p:sp>
    </p:spTree>
    <p:extLst>
      <p:ext uri="{BB962C8B-B14F-4D97-AF65-F5344CB8AC3E}">
        <p14:creationId xmlns:p14="http://schemas.microsoft.com/office/powerpoint/2010/main" val="375511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33EC5444-A776-2547-9888-A1C967B4044A}" type="slidenum">
              <a:t>10</a:t>
            </a:fld>
            <a:endParaRPr lang="fr-FR"/>
          </a:p>
        </p:txBody>
      </p:sp>
    </p:spTree>
    <p:extLst>
      <p:ext uri="{BB962C8B-B14F-4D97-AF65-F5344CB8AC3E}">
        <p14:creationId xmlns:p14="http://schemas.microsoft.com/office/powerpoint/2010/main" val="3755111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et modifiez le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EFF835C4-FAF2-A440-8859-6FF67AD6622D}" type="datetimeFigureOut">
              <a:t>5/24/2018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784180-9CD3-5C4F-9501-2C35AF2177EC}" type="slidenum">
              <a:t>‹N°›</a:t>
            </a:fld>
            <a:endParaRPr lang="fr-FR"/>
          </a:p>
        </p:txBody>
      </p:sp>
    </p:spTree>
    <p:extLst>
      <p:ext uri="{BB962C8B-B14F-4D97-AF65-F5344CB8AC3E}">
        <p14:creationId xmlns:p14="http://schemas.microsoft.com/office/powerpoint/2010/main" val="3147201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FF835C4-FAF2-A440-8859-6FF67AD6622D}" type="datetimeFigureOut">
              <a:t>5/24/2018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784180-9CD3-5C4F-9501-2C35AF2177EC}" type="slidenum">
              <a:t>‹N°›</a:t>
            </a:fld>
            <a:endParaRPr lang="fr-FR"/>
          </a:p>
        </p:txBody>
      </p:sp>
    </p:spTree>
    <p:extLst>
      <p:ext uri="{BB962C8B-B14F-4D97-AF65-F5344CB8AC3E}">
        <p14:creationId xmlns:p14="http://schemas.microsoft.com/office/powerpoint/2010/main" val="3242022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et modifiez le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FF835C4-FAF2-A440-8859-6FF67AD6622D}" type="datetimeFigureOut">
              <a:t>5/24/2018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784180-9CD3-5C4F-9501-2C35AF2177EC}" type="slidenum">
              <a:t>‹N°›</a:t>
            </a:fld>
            <a:endParaRPr lang="fr-FR"/>
          </a:p>
        </p:txBody>
      </p:sp>
    </p:spTree>
    <p:extLst>
      <p:ext uri="{BB962C8B-B14F-4D97-AF65-F5344CB8AC3E}">
        <p14:creationId xmlns:p14="http://schemas.microsoft.com/office/powerpoint/2010/main" val="1624865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EFF835C4-FAF2-A440-8859-6FF67AD6622D}" type="datetimeFigureOut">
              <a:t>5/24/2018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784180-9CD3-5C4F-9501-2C35AF2177EC}" type="slidenum">
              <a:t>‹N°›</a:t>
            </a:fld>
            <a:endParaRPr lang="fr-FR"/>
          </a:p>
        </p:txBody>
      </p:sp>
    </p:spTree>
    <p:extLst>
      <p:ext uri="{BB962C8B-B14F-4D97-AF65-F5344CB8AC3E}">
        <p14:creationId xmlns:p14="http://schemas.microsoft.com/office/powerpoint/2010/main" val="125418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et modifiez le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EFF835C4-FAF2-A440-8859-6FF67AD6622D}" type="datetimeFigureOut">
              <a:t>5/24/2018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784180-9CD3-5C4F-9501-2C35AF2177EC}" type="slidenum">
              <a:t>‹N°›</a:t>
            </a:fld>
            <a:endParaRPr lang="fr-FR"/>
          </a:p>
        </p:txBody>
      </p:sp>
    </p:spTree>
    <p:extLst>
      <p:ext uri="{BB962C8B-B14F-4D97-AF65-F5344CB8AC3E}">
        <p14:creationId xmlns:p14="http://schemas.microsoft.com/office/powerpoint/2010/main" val="245085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EFF835C4-FAF2-A440-8859-6FF67AD6622D}" type="datetimeFigureOut">
              <a:t>5/24/2018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784180-9CD3-5C4F-9501-2C35AF2177EC}" type="slidenum">
              <a:t>‹N°›</a:t>
            </a:fld>
            <a:endParaRPr lang="fr-FR"/>
          </a:p>
        </p:txBody>
      </p:sp>
    </p:spTree>
    <p:extLst>
      <p:ext uri="{BB962C8B-B14F-4D97-AF65-F5344CB8AC3E}">
        <p14:creationId xmlns:p14="http://schemas.microsoft.com/office/powerpoint/2010/main" val="19246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et modifiez le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EFF835C4-FAF2-A440-8859-6FF67AD6622D}" type="datetimeFigureOut">
              <a:t>5/24/2018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F784180-9CD3-5C4F-9501-2C35AF2177EC}" type="slidenum">
              <a:t>‹N°›</a:t>
            </a:fld>
            <a:endParaRPr lang="fr-FR"/>
          </a:p>
        </p:txBody>
      </p:sp>
    </p:spTree>
    <p:extLst>
      <p:ext uri="{BB962C8B-B14F-4D97-AF65-F5344CB8AC3E}">
        <p14:creationId xmlns:p14="http://schemas.microsoft.com/office/powerpoint/2010/main" val="4044227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Espace réservé de la date 2"/>
          <p:cNvSpPr>
            <a:spLocks noGrp="1"/>
          </p:cNvSpPr>
          <p:nvPr>
            <p:ph type="dt" sz="half" idx="10"/>
          </p:nvPr>
        </p:nvSpPr>
        <p:spPr/>
        <p:txBody>
          <a:bodyPr/>
          <a:lstStyle/>
          <a:p>
            <a:fld id="{EFF835C4-FAF2-A440-8859-6FF67AD6622D}" type="datetimeFigureOut">
              <a:t>5/24/2018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F784180-9CD3-5C4F-9501-2C35AF2177EC}" type="slidenum">
              <a:t>‹N°›</a:t>
            </a:fld>
            <a:endParaRPr lang="fr-FR"/>
          </a:p>
        </p:txBody>
      </p:sp>
    </p:spTree>
    <p:extLst>
      <p:ext uri="{BB962C8B-B14F-4D97-AF65-F5344CB8AC3E}">
        <p14:creationId xmlns:p14="http://schemas.microsoft.com/office/powerpoint/2010/main" val="318784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EFF835C4-FAF2-A440-8859-6FF67AD6622D}" type="datetimeFigureOut">
              <a:t>5/24/2018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F784180-9CD3-5C4F-9501-2C35AF2177EC}" type="slidenum">
              <a:t>‹N°›</a:t>
            </a:fld>
            <a:endParaRPr lang="fr-FR"/>
          </a:p>
        </p:txBody>
      </p:sp>
    </p:spTree>
    <p:extLst>
      <p:ext uri="{BB962C8B-B14F-4D97-AF65-F5344CB8AC3E}">
        <p14:creationId xmlns:p14="http://schemas.microsoft.com/office/powerpoint/2010/main" val="2758272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et modifiez le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FF835C4-FAF2-A440-8859-6FF67AD6622D}" type="datetimeFigureOut">
              <a:t>5/24/2018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784180-9CD3-5C4F-9501-2C35AF2177EC}" type="slidenum">
              <a:t>‹N°›</a:t>
            </a:fld>
            <a:endParaRPr lang="fr-FR"/>
          </a:p>
        </p:txBody>
      </p:sp>
    </p:spTree>
    <p:extLst>
      <p:ext uri="{BB962C8B-B14F-4D97-AF65-F5344CB8AC3E}">
        <p14:creationId xmlns:p14="http://schemas.microsoft.com/office/powerpoint/2010/main" val="43848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et modifiez le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EFF835C4-FAF2-A440-8859-6FF67AD6622D}" type="datetimeFigureOut">
              <a:t>5/24/2018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784180-9CD3-5C4F-9501-2C35AF2177EC}" type="slidenum">
              <a:t>‹N°›</a:t>
            </a:fld>
            <a:endParaRPr lang="fr-FR"/>
          </a:p>
        </p:txBody>
      </p:sp>
    </p:spTree>
    <p:extLst>
      <p:ext uri="{BB962C8B-B14F-4D97-AF65-F5344CB8AC3E}">
        <p14:creationId xmlns:p14="http://schemas.microsoft.com/office/powerpoint/2010/main" val="236926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et modifiez le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835C4-FAF2-A440-8859-6FF67AD6622D}" type="datetimeFigureOut">
              <a:t>5/24/2018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84180-9CD3-5C4F-9501-2C35AF2177EC}" type="slidenum">
              <a:t>‹N°›</a:t>
            </a:fld>
            <a:endParaRPr lang="fr-FR"/>
          </a:p>
        </p:txBody>
      </p:sp>
    </p:spTree>
    <p:extLst>
      <p:ext uri="{BB962C8B-B14F-4D97-AF65-F5344CB8AC3E}">
        <p14:creationId xmlns:p14="http://schemas.microsoft.com/office/powerpoint/2010/main" val="80803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slideLayout" Target="../slideLayouts/slideLayout2.xml"/><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tags" Target="../tags/tag2.xml"/><Relationship Id="rId16" Type="http://schemas.openxmlformats.org/officeDocument/2006/relationships/image" Target="../media/image21.tiff"/><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3.png"/><Relationship Id="rId15" Type="http://schemas.openxmlformats.org/officeDocument/2006/relationships/image" Target="../media/image20.tiff"/><Relationship Id="rId10" Type="http://schemas.openxmlformats.org/officeDocument/2006/relationships/image" Target="../media/image15.png"/><Relationship Id="rId4" Type="http://schemas.openxmlformats.org/officeDocument/2006/relationships/notesSlide" Target="../notesSlides/notesSlide12.xml"/><Relationship Id="rId9" Type="http://schemas.openxmlformats.org/officeDocument/2006/relationships/image" Target="../media/image14.png"/><Relationship Id="rId14" Type="http://schemas.openxmlformats.org/officeDocument/2006/relationships/image" Target="../media/image19.tif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2.emf"/><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tags" Target="../tags/tag18.xml"/><Relationship Id="rId18" Type="http://schemas.openxmlformats.org/officeDocument/2006/relationships/image" Target="../media/image25.jpeg"/><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17" Type="http://schemas.openxmlformats.org/officeDocument/2006/relationships/image" Target="../media/image24.png"/><Relationship Id="rId2" Type="http://schemas.openxmlformats.org/officeDocument/2006/relationships/tags" Target="../tags/tag7.xml"/><Relationship Id="rId16" Type="http://schemas.openxmlformats.org/officeDocument/2006/relationships/image" Target="../media/image3.png"/><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5" Type="http://schemas.openxmlformats.org/officeDocument/2006/relationships/notesSlide" Target="../notesSlides/notesSlide16.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3.png"/><Relationship Id="rId7"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31.emf"/></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png"/><Relationship Id="rId7"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37.emf"/><Relationship Id="rId4" Type="http://schemas.openxmlformats.org/officeDocument/2006/relationships/hyperlink" Target="http://wat-social.corp.local/sites/37a5032c-9037-4ab7-b61e-4b8041c27f57_EN-US"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toolbox-hse.total.com/fr/journee-mondiale-de-lenvironnement-2018" TargetMode="External"/><Relationship Id="rId3" Type="http://schemas.openxmlformats.org/officeDocument/2006/relationships/image" Target="../media/image3.png"/><Relationship Id="rId7" Type="http://schemas.openxmlformats.org/officeDocument/2006/relationships/hyperlink" Target="http://wat.corp.local/sites/s215/fr-fr/pages/default.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ecosolutions.total.com/fr" TargetMode="External"/><Relationship Id="rId5" Type="http://schemas.openxmlformats.org/officeDocument/2006/relationships/hyperlink" Target="http://wat.corp.local/sites/s1/fr-FR/Documents/Publications_Groupe/Document-de-reference-2017.pdf#search=document%20de%20r%C3%A9f%C3%A9rence" TargetMode="External"/><Relationship Id="rId4" Type="http://schemas.openxmlformats.org/officeDocument/2006/relationships/hyperlink" Target="https://cat.corp.local/sites/REFLEX/Lists/Reflex_Document/Attachments/316/DIR-GR-ENV-003_fr_1.pdf" TargetMode="External"/><Relationship Id="rId9" Type="http://schemas.openxmlformats.org/officeDocument/2006/relationships/image" Target="../media/image38.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468AB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6" name="Image 5" descr="TOTAL_LogoBandeauHaut2017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05840"/>
            <a:ext cx="6853868" cy="964618"/>
          </a:xfrm>
          <a:prstGeom prst="rect">
            <a:avLst/>
          </a:prstGeom>
        </p:spPr>
      </p:pic>
      <p:sp>
        <p:nvSpPr>
          <p:cNvPr id="5" name="Rectangle 4"/>
          <p:cNvSpPr/>
          <p:nvPr/>
        </p:nvSpPr>
        <p:spPr>
          <a:xfrm>
            <a:off x="0" y="6706108"/>
            <a:ext cx="9152814" cy="151892"/>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latin typeface="Arial" charset="0"/>
            </a:endParaRPr>
          </a:p>
        </p:txBody>
      </p:sp>
      <p:sp>
        <p:nvSpPr>
          <p:cNvPr id="11" name="ZoneTexte 10"/>
          <p:cNvSpPr txBox="1"/>
          <p:nvPr/>
        </p:nvSpPr>
        <p:spPr>
          <a:xfrm>
            <a:off x="471340" y="2429057"/>
            <a:ext cx="4213782" cy="584775"/>
          </a:xfrm>
          <a:prstGeom prst="rect">
            <a:avLst/>
          </a:prstGeom>
          <a:noFill/>
        </p:spPr>
        <p:txBody>
          <a:bodyPr wrap="square" rtlCol="0">
            <a:spAutoFit/>
          </a:bodyPr>
          <a:lstStyle/>
          <a:p>
            <a:r>
              <a:rPr lang="fr-FR" sz="1600" b="1" dirty="0">
                <a:solidFill>
                  <a:srgbClr val="004196"/>
                </a:solidFill>
                <a:latin typeface="Arial" charset="0"/>
                <a:ea typeface="Arial" charset="0"/>
                <a:cs typeface="Arial" charset="0"/>
              </a:rPr>
              <a:t>Journée mondiale de l’environnement </a:t>
            </a:r>
            <a:br>
              <a:rPr lang="fr-FR" sz="1600" b="1" dirty="0">
                <a:solidFill>
                  <a:srgbClr val="004196"/>
                </a:solidFill>
                <a:latin typeface="Arial" charset="0"/>
                <a:ea typeface="Arial" charset="0"/>
                <a:cs typeface="Arial" charset="0"/>
              </a:rPr>
            </a:br>
            <a:r>
              <a:rPr lang="fr-FR" sz="1600" b="1" dirty="0">
                <a:solidFill>
                  <a:srgbClr val="004196"/>
                </a:solidFill>
                <a:latin typeface="Arial" charset="0"/>
                <a:ea typeface="Arial" charset="0"/>
                <a:cs typeface="Arial" charset="0"/>
              </a:rPr>
              <a:t>5 juin 2018</a:t>
            </a:r>
          </a:p>
        </p:txBody>
      </p:sp>
      <p:sp>
        <p:nvSpPr>
          <p:cNvPr id="12" name="ZoneTexte 11"/>
          <p:cNvSpPr txBox="1"/>
          <p:nvPr/>
        </p:nvSpPr>
        <p:spPr>
          <a:xfrm>
            <a:off x="471340" y="3292479"/>
            <a:ext cx="4639140" cy="1754327"/>
          </a:xfrm>
          <a:prstGeom prst="rect">
            <a:avLst/>
          </a:prstGeom>
          <a:noFill/>
        </p:spPr>
        <p:txBody>
          <a:bodyPr wrap="square" rtlCol="0">
            <a:spAutoFit/>
          </a:bodyPr>
          <a:lstStyle/>
          <a:p>
            <a:r>
              <a:rPr lang="fr-FR" sz="3600" b="1" dirty="0">
                <a:solidFill>
                  <a:schemeClr val="bg1"/>
                </a:solidFill>
                <a:latin typeface="Arial" charset="0"/>
                <a:ea typeface="Arial" charset="0"/>
                <a:cs typeface="Arial" charset="0"/>
              </a:rPr>
              <a:t>TOUS ACTEURS </a:t>
            </a:r>
          </a:p>
          <a:p>
            <a:r>
              <a:rPr lang="fr-FR" sz="3600" b="1" dirty="0">
                <a:solidFill>
                  <a:schemeClr val="bg1"/>
                </a:solidFill>
                <a:latin typeface="Arial" charset="0"/>
                <a:ea typeface="Arial" charset="0"/>
                <a:cs typeface="Arial" charset="0"/>
              </a:rPr>
              <a:t>DE L’ÉCONOMIE CIRCULAIRE  </a:t>
            </a:r>
          </a:p>
        </p:txBody>
      </p:sp>
      <p:cxnSp>
        <p:nvCxnSpPr>
          <p:cNvPr id="18" name="Connecteur droit 17"/>
          <p:cNvCxnSpPr/>
          <p:nvPr/>
        </p:nvCxnSpPr>
        <p:spPr>
          <a:xfrm>
            <a:off x="545240" y="3138265"/>
            <a:ext cx="868781" cy="0"/>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350" y="1647191"/>
            <a:ext cx="5704550" cy="4897066"/>
          </a:xfrm>
          <a:prstGeom prst="rect">
            <a:avLst/>
          </a:prstGeom>
        </p:spPr>
      </p:pic>
    </p:spTree>
    <p:extLst>
      <p:ext uri="{BB962C8B-B14F-4D97-AF65-F5344CB8AC3E}">
        <p14:creationId xmlns:p14="http://schemas.microsoft.com/office/powerpoint/2010/main" val="2539373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10</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2377219"/>
            <a:ext cx="8760493" cy="137774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spc="100">
                <a:solidFill>
                  <a:srgbClr val="004196"/>
                </a:solidFill>
                <a:latin typeface="Arial" charset="0"/>
                <a:cs typeface="Arial" charset="0"/>
              </a:rPr>
              <a:t>L’ÉCONOMIE</a:t>
            </a:r>
            <a:r>
              <a:rPr lang="fr-FR" sz="2300" b="1" spc="100">
                <a:solidFill>
                  <a:srgbClr val="004196"/>
                </a:solidFill>
                <a:latin typeface="Arial" charset="0"/>
                <a:cs typeface="Arial" charset="0"/>
              </a:rPr>
              <a:t> </a:t>
            </a:r>
            <a:r>
              <a:rPr lang="fr-FR" sz="3200" b="1" spc="100">
                <a:solidFill>
                  <a:srgbClr val="004196"/>
                </a:solidFill>
                <a:latin typeface="Arial" charset="0"/>
                <a:cs typeface="Arial" charset="0"/>
              </a:rPr>
              <a:t>CIRCULAIRE </a:t>
            </a:r>
            <a:br>
              <a:rPr lang="fr-FR" sz="3200" b="1" spc="100">
                <a:solidFill>
                  <a:srgbClr val="004196"/>
                </a:solidFill>
                <a:latin typeface="Arial" charset="0"/>
                <a:cs typeface="Arial" charset="0"/>
              </a:rPr>
            </a:br>
            <a:r>
              <a:rPr lang="fr-FR" sz="3200" b="1" spc="100">
                <a:solidFill>
                  <a:srgbClr val="004196"/>
                </a:solidFill>
                <a:latin typeface="Arial" charset="0"/>
                <a:cs typeface="Arial" charset="0"/>
              </a:rPr>
              <a:t>CHEZ TOTAL  </a:t>
            </a:r>
            <a:endParaRPr lang="fr-FR" sz="3200" b="1" spc="100" dirty="0">
              <a:solidFill>
                <a:srgbClr val="004196"/>
              </a:solidFill>
              <a:latin typeface="Arial" charset="0"/>
              <a:cs typeface="Arial" charset="0"/>
            </a:endParaRPr>
          </a:p>
        </p:txBody>
      </p:sp>
    </p:spTree>
    <p:extLst>
      <p:ext uri="{BB962C8B-B14F-4D97-AF65-F5344CB8AC3E}">
        <p14:creationId xmlns:p14="http://schemas.microsoft.com/office/powerpoint/2010/main" val="830286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64"/>
          <p:cNvSpPr/>
          <p:nvPr/>
        </p:nvSpPr>
        <p:spPr>
          <a:xfrm>
            <a:off x="457199" y="5232218"/>
            <a:ext cx="4541031" cy="629758"/>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1" name="Rectangle 60"/>
          <p:cNvSpPr/>
          <p:nvPr/>
        </p:nvSpPr>
        <p:spPr>
          <a:xfrm>
            <a:off x="457199" y="4457155"/>
            <a:ext cx="4541031" cy="629758"/>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0" name="Rectangle 59"/>
          <p:cNvSpPr/>
          <p:nvPr/>
        </p:nvSpPr>
        <p:spPr>
          <a:xfrm>
            <a:off x="457199" y="3673384"/>
            <a:ext cx="4541031" cy="629758"/>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9" name="Rectangle 58"/>
          <p:cNvSpPr/>
          <p:nvPr/>
        </p:nvSpPr>
        <p:spPr>
          <a:xfrm>
            <a:off x="457199" y="2810929"/>
            <a:ext cx="4541031" cy="545257"/>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8" name="Rectangle 57"/>
          <p:cNvSpPr/>
          <p:nvPr/>
        </p:nvSpPr>
        <p:spPr>
          <a:xfrm>
            <a:off x="457199" y="1941556"/>
            <a:ext cx="4541031" cy="579809"/>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11</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308286"/>
            <a:ext cx="8760493" cy="8497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700" b="1" spc="100" dirty="0">
                <a:solidFill>
                  <a:srgbClr val="004196"/>
                </a:solidFill>
                <a:latin typeface="Arial" charset="0"/>
                <a:cs typeface="Arial" charset="0"/>
              </a:rPr>
              <a:t>LES ENGAGEMENTS DE TOTAL POUR L’ÉCONOMIE CIRCULAIRE : </a:t>
            </a:r>
          </a:p>
          <a:p>
            <a:pPr algn="l"/>
            <a:r>
              <a:rPr lang="fr-FR" sz="1700" b="1" spc="100" dirty="0">
                <a:solidFill>
                  <a:srgbClr val="004196"/>
                </a:solidFill>
                <a:latin typeface="Arial" charset="0"/>
                <a:cs typeface="Arial" charset="0"/>
              </a:rPr>
              <a:t>L’AFEP* ET LES OBJECTIFS DE DEVELOPPEMENT DURABLE 7, 8 ET 13**  </a:t>
            </a:r>
          </a:p>
        </p:txBody>
      </p:sp>
      <p:sp>
        <p:nvSpPr>
          <p:cNvPr id="2" name="ZoneTexte 1"/>
          <p:cNvSpPr txBox="1"/>
          <p:nvPr/>
        </p:nvSpPr>
        <p:spPr>
          <a:xfrm>
            <a:off x="367022" y="1186739"/>
            <a:ext cx="8089900" cy="646331"/>
          </a:xfrm>
          <a:prstGeom prst="rect">
            <a:avLst/>
          </a:prstGeom>
          <a:noFill/>
        </p:spPr>
        <p:txBody>
          <a:bodyPr wrap="square" rtlCol="0">
            <a:spAutoFit/>
          </a:bodyPr>
          <a:lstStyle/>
          <a:p>
            <a:r>
              <a:rPr lang="fr-FR" dirty="0">
                <a:solidFill>
                  <a:srgbClr val="4B96CD"/>
                </a:solidFill>
                <a:latin typeface="Arial" charset="0"/>
                <a:cs typeface="Arial" charset="0"/>
              </a:rPr>
              <a:t>En 2017, 33 entreprises, dont Total, se sont mobilisées pour intégrer </a:t>
            </a:r>
            <a:br>
              <a:rPr lang="fr-FR" dirty="0">
                <a:solidFill>
                  <a:srgbClr val="4B96CD"/>
                </a:solidFill>
                <a:latin typeface="Arial" charset="0"/>
                <a:cs typeface="Arial" charset="0"/>
              </a:rPr>
            </a:br>
            <a:r>
              <a:rPr lang="fr-FR" dirty="0">
                <a:solidFill>
                  <a:srgbClr val="4B96CD"/>
                </a:solidFill>
                <a:latin typeface="Arial" charset="0"/>
                <a:cs typeface="Arial" charset="0"/>
              </a:rPr>
              <a:t>cette démarche dans leurs activités. </a:t>
            </a:r>
          </a:p>
        </p:txBody>
      </p:sp>
      <p:sp>
        <p:nvSpPr>
          <p:cNvPr id="14" name="ZoneTexte 13"/>
          <p:cNvSpPr txBox="1"/>
          <p:nvPr/>
        </p:nvSpPr>
        <p:spPr>
          <a:xfrm>
            <a:off x="728828" y="2015936"/>
            <a:ext cx="3960913" cy="430887"/>
          </a:xfrm>
          <a:prstGeom prst="rect">
            <a:avLst/>
          </a:prstGeom>
          <a:noFill/>
        </p:spPr>
        <p:txBody>
          <a:bodyPr wrap="square" rtlCol="0">
            <a:spAutoFit/>
          </a:bodyPr>
          <a:lstStyle/>
          <a:p>
            <a:r>
              <a:rPr lang="fr-FR" sz="1100" dirty="0">
                <a:solidFill>
                  <a:srgbClr val="174489"/>
                </a:solidFill>
                <a:latin typeface="Arial" charset="0"/>
                <a:cs typeface="Arial" charset="0"/>
              </a:rPr>
              <a:t>Intégrer un critère consacré à l’économie circulaire dans </a:t>
            </a:r>
            <a:br>
              <a:rPr lang="fr-FR" sz="1100" dirty="0">
                <a:solidFill>
                  <a:srgbClr val="174489"/>
                </a:solidFill>
                <a:latin typeface="Arial" charset="0"/>
                <a:cs typeface="Arial" charset="0"/>
              </a:rPr>
            </a:br>
            <a:r>
              <a:rPr lang="fr-FR" sz="1100" dirty="0">
                <a:solidFill>
                  <a:srgbClr val="174489"/>
                </a:solidFill>
                <a:latin typeface="Arial" charset="0"/>
                <a:cs typeface="Arial" charset="0"/>
              </a:rPr>
              <a:t>les achats de l’entreprise</a:t>
            </a:r>
          </a:p>
        </p:txBody>
      </p:sp>
      <p:sp>
        <p:nvSpPr>
          <p:cNvPr id="23" name="ZoneTexte 22"/>
          <p:cNvSpPr txBox="1"/>
          <p:nvPr/>
        </p:nvSpPr>
        <p:spPr>
          <a:xfrm>
            <a:off x="734790" y="2951803"/>
            <a:ext cx="4129130" cy="261610"/>
          </a:xfrm>
          <a:prstGeom prst="rect">
            <a:avLst/>
          </a:prstGeom>
          <a:noFill/>
        </p:spPr>
        <p:txBody>
          <a:bodyPr wrap="square" rtlCol="0">
            <a:spAutoFit/>
          </a:bodyPr>
          <a:lstStyle/>
          <a:p>
            <a:r>
              <a:rPr lang="fr-FR" sz="1100">
                <a:solidFill>
                  <a:srgbClr val="174489"/>
                </a:solidFill>
                <a:latin typeface="Arial" charset="0"/>
                <a:cs typeface="Arial" charset="0"/>
              </a:rPr>
              <a:t>Limiter les productions de déchets et favoriser leur valorisation </a:t>
            </a:r>
            <a:endParaRPr lang="fr-FR" sz="1100" dirty="0">
              <a:solidFill>
                <a:srgbClr val="174489"/>
              </a:solidFill>
              <a:latin typeface="Arial" charset="0"/>
              <a:cs typeface="Arial" charset="0"/>
            </a:endParaRPr>
          </a:p>
        </p:txBody>
      </p:sp>
      <p:sp>
        <p:nvSpPr>
          <p:cNvPr id="25" name="ZoneTexte 24"/>
          <p:cNvSpPr txBox="1"/>
          <p:nvPr/>
        </p:nvSpPr>
        <p:spPr>
          <a:xfrm>
            <a:off x="5214777" y="1932240"/>
            <a:ext cx="3571721" cy="600164"/>
          </a:xfrm>
          <a:prstGeom prst="rect">
            <a:avLst/>
          </a:prstGeom>
          <a:noFill/>
        </p:spPr>
        <p:txBody>
          <a:bodyPr wrap="square" rtlCol="0">
            <a:spAutoFit/>
          </a:bodyPr>
          <a:lstStyle/>
          <a:p>
            <a:pPr marL="0" lvl="1"/>
            <a:r>
              <a:rPr lang="fr-FR" sz="1100" dirty="0">
                <a:latin typeface="Arial" charset="0"/>
                <a:ea typeface="Arial" charset="0"/>
                <a:cs typeface="Arial" charset="0"/>
              </a:rPr>
              <a:t>Prendre en compte dans nos achats l'efficacité énergétique, l'efficacité matière et la durabilité </a:t>
            </a:r>
            <a:br>
              <a:rPr lang="fr-FR" sz="1100" dirty="0">
                <a:latin typeface="Arial" charset="0"/>
                <a:ea typeface="Arial" charset="0"/>
                <a:cs typeface="Arial" charset="0"/>
              </a:rPr>
            </a:br>
            <a:r>
              <a:rPr lang="fr-FR" sz="1100" dirty="0">
                <a:latin typeface="Arial" charset="0"/>
                <a:ea typeface="Arial" charset="0"/>
                <a:cs typeface="Arial" charset="0"/>
              </a:rPr>
              <a:t>des produits. </a:t>
            </a:r>
          </a:p>
        </p:txBody>
      </p:sp>
      <p:sp>
        <p:nvSpPr>
          <p:cNvPr id="26" name="ZoneTexte 25"/>
          <p:cNvSpPr txBox="1"/>
          <p:nvPr/>
        </p:nvSpPr>
        <p:spPr>
          <a:xfrm>
            <a:off x="5230583" y="2611397"/>
            <a:ext cx="3545771" cy="1057212"/>
          </a:xfrm>
          <a:prstGeom prst="rect">
            <a:avLst/>
          </a:prstGeom>
          <a:noFill/>
        </p:spPr>
        <p:txBody>
          <a:bodyPr wrap="square" rtlCol="0">
            <a:spAutoFit/>
          </a:bodyPr>
          <a:lstStyle/>
          <a:p>
            <a:r>
              <a:rPr lang="fr-FR" sz="1100" dirty="0">
                <a:latin typeface="Arial" charset="0"/>
                <a:ea typeface="Arial" charset="0"/>
                <a:cs typeface="Arial" charset="0"/>
              </a:rPr>
              <a:t>S’engager à ce que plus de 50% des déchets </a:t>
            </a:r>
            <a:br>
              <a:rPr lang="fr-FR" sz="1100" dirty="0">
                <a:latin typeface="Arial" charset="0"/>
                <a:ea typeface="Arial" charset="0"/>
                <a:cs typeface="Arial" charset="0"/>
              </a:rPr>
            </a:br>
            <a:r>
              <a:rPr lang="fr-FR" sz="1100" dirty="0">
                <a:latin typeface="Arial" charset="0"/>
                <a:ea typeface="Arial" charset="0"/>
                <a:cs typeface="Arial" charset="0"/>
              </a:rPr>
              <a:t>de l’entreprise soient valorisés.</a:t>
            </a:r>
          </a:p>
          <a:p>
            <a:pPr>
              <a:lnSpc>
                <a:spcPct val="50000"/>
              </a:lnSpc>
            </a:pPr>
            <a:endParaRPr lang="fr-FR" sz="1100" dirty="0">
              <a:latin typeface="Arial" charset="0"/>
              <a:ea typeface="Arial" charset="0"/>
              <a:cs typeface="Arial" charset="0"/>
            </a:endParaRPr>
          </a:p>
          <a:p>
            <a:r>
              <a:rPr lang="fr-FR" sz="1100" dirty="0">
                <a:latin typeface="Arial" charset="0"/>
                <a:ea typeface="Arial" charset="0"/>
                <a:cs typeface="Arial" charset="0"/>
              </a:rPr>
              <a:t>Mettre en place sur les sites de l’entreprise des programmes de réduction de déchet </a:t>
            </a:r>
            <a:br>
              <a:rPr lang="fr-FR" sz="1100" dirty="0">
                <a:latin typeface="Arial" charset="0"/>
                <a:ea typeface="Arial" charset="0"/>
                <a:cs typeface="Arial" charset="0"/>
              </a:rPr>
            </a:br>
            <a:r>
              <a:rPr lang="fr-FR" sz="1100" dirty="0">
                <a:latin typeface="Arial" charset="0"/>
                <a:ea typeface="Arial" charset="0"/>
                <a:cs typeface="Arial" charset="0"/>
              </a:rPr>
              <a:t>et de « </a:t>
            </a:r>
            <a:r>
              <a:rPr lang="fr-FR" sz="1100" dirty="0" err="1">
                <a:latin typeface="Arial" charset="0"/>
                <a:ea typeface="Arial" charset="0"/>
                <a:cs typeface="Arial" charset="0"/>
              </a:rPr>
              <a:t>Zero</a:t>
            </a:r>
            <a:r>
              <a:rPr lang="fr-FR" sz="1100" dirty="0">
                <a:latin typeface="Arial" charset="0"/>
                <a:ea typeface="Arial" charset="0"/>
                <a:cs typeface="Arial" charset="0"/>
              </a:rPr>
              <a:t> </a:t>
            </a:r>
            <a:r>
              <a:rPr lang="fr-FR" sz="1100" dirty="0" err="1">
                <a:latin typeface="Arial" charset="0"/>
                <a:ea typeface="Arial" charset="0"/>
                <a:cs typeface="Arial" charset="0"/>
              </a:rPr>
              <a:t>waste</a:t>
            </a:r>
            <a:r>
              <a:rPr lang="fr-FR" sz="1100" dirty="0">
                <a:latin typeface="Arial" charset="0"/>
                <a:ea typeface="Arial" charset="0"/>
                <a:cs typeface="Arial" charset="0"/>
              </a:rPr>
              <a:t> to </a:t>
            </a:r>
            <a:r>
              <a:rPr lang="fr-FR" sz="1100" dirty="0" err="1">
                <a:latin typeface="Arial" charset="0"/>
                <a:ea typeface="Arial" charset="0"/>
                <a:cs typeface="Arial" charset="0"/>
              </a:rPr>
              <a:t>landfill</a:t>
            </a:r>
            <a:r>
              <a:rPr lang="fr-FR" sz="1100" dirty="0">
                <a:latin typeface="Arial" charset="0"/>
                <a:ea typeface="Arial" charset="0"/>
                <a:cs typeface="Arial" charset="0"/>
              </a:rPr>
              <a:t> ».</a:t>
            </a:r>
          </a:p>
        </p:txBody>
      </p:sp>
      <p:sp>
        <p:nvSpPr>
          <p:cNvPr id="27" name="ZoneTexte 26"/>
          <p:cNvSpPr txBox="1"/>
          <p:nvPr/>
        </p:nvSpPr>
        <p:spPr>
          <a:xfrm>
            <a:off x="5230583" y="3682004"/>
            <a:ext cx="3664016" cy="600164"/>
          </a:xfrm>
          <a:prstGeom prst="rect">
            <a:avLst/>
          </a:prstGeom>
          <a:noFill/>
        </p:spPr>
        <p:txBody>
          <a:bodyPr wrap="square" rtlCol="0">
            <a:spAutoFit/>
          </a:bodyPr>
          <a:lstStyle/>
          <a:p>
            <a:pPr marL="0" lvl="1"/>
            <a:r>
              <a:rPr lang="fr-FR" sz="1100" dirty="0">
                <a:latin typeface="Arial" charset="0"/>
                <a:ea typeface="Arial" charset="0"/>
                <a:cs typeface="Arial" charset="0"/>
              </a:rPr>
              <a:t>Produire de nouvelles gammes de polymères incluant du polymère recyclé. Le recyclage d'une tonne de polymère permet d'éviter l'émission d'une tonne de CO₂.</a:t>
            </a:r>
          </a:p>
        </p:txBody>
      </p:sp>
      <p:sp>
        <p:nvSpPr>
          <p:cNvPr id="28" name="ZoneTexte 27"/>
          <p:cNvSpPr txBox="1"/>
          <p:nvPr/>
        </p:nvSpPr>
        <p:spPr>
          <a:xfrm>
            <a:off x="5230583" y="4426818"/>
            <a:ext cx="3545771" cy="769441"/>
          </a:xfrm>
          <a:prstGeom prst="rect">
            <a:avLst/>
          </a:prstGeom>
          <a:noFill/>
        </p:spPr>
        <p:txBody>
          <a:bodyPr wrap="square" rtlCol="0">
            <a:spAutoFit/>
          </a:bodyPr>
          <a:lstStyle/>
          <a:p>
            <a:pPr marL="0" lvl="1"/>
            <a:r>
              <a:rPr lang="fr-FR" sz="1100" dirty="0">
                <a:latin typeface="Arial" charset="0"/>
                <a:ea typeface="Arial" charset="0"/>
                <a:cs typeface="Arial" charset="0"/>
              </a:rPr>
              <a:t>Installer une puissance de 200 MW, soit l'équivalent de l'électricité consommée par une ville de 200 000 habitants, ce qui nous permet aussi de réduire les émissions de CO₂ de 100 000 tonnes par an.</a:t>
            </a:r>
          </a:p>
        </p:txBody>
      </p:sp>
      <p:sp>
        <p:nvSpPr>
          <p:cNvPr id="29" name="ZoneTexte 28"/>
          <p:cNvSpPr txBox="1"/>
          <p:nvPr/>
        </p:nvSpPr>
        <p:spPr>
          <a:xfrm>
            <a:off x="5230583" y="5230652"/>
            <a:ext cx="3545771" cy="600164"/>
          </a:xfrm>
          <a:prstGeom prst="rect">
            <a:avLst/>
          </a:prstGeom>
          <a:noFill/>
        </p:spPr>
        <p:txBody>
          <a:bodyPr wrap="square" rtlCol="0">
            <a:spAutoFit/>
          </a:bodyPr>
          <a:lstStyle/>
          <a:p>
            <a:pPr marL="0" lvl="1"/>
            <a:r>
              <a:rPr lang="fr-FR" sz="1100" dirty="0">
                <a:latin typeface="Arial" charset="0"/>
                <a:ea typeface="Arial" charset="0"/>
                <a:cs typeface="Arial" charset="0"/>
              </a:rPr>
              <a:t>Ceci nous permet à la fois de limiter nos consommations de pétrole et de gaz et nos émissions de gaz à effet de serre.</a:t>
            </a:r>
          </a:p>
        </p:txBody>
      </p:sp>
      <p:sp>
        <p:nvSpPr>
          <p:cNvPr id="30" name="ZoneTexte 29"/>
          <p:cNvSpPr txBox="1"/>
          <p:nvPr/>
        </p:nvSpPr>
        <p:spPr>
          <a:xfrm>
            <a:off x="734790" y="3770068"/>
            <a:ext cx="4129130" cy="430887"/>
          </a:xfrm>
          <a:prstGeom prst="rect">
            <a:avLst/>
          </a:prstGeom>
          <a:noFill/>
        </p:spPr>
        <p:txBody>
          <a:bodyPr wrap="square" rtlCol="0">
            <a:spAutoFit/>
          </a:bodyPr>
          <a:lstStyle/>
          <a:p>
            <a:r>
              <a:rPr lang="fr-FR" sz="1100" dirty="0">
                <a:solidFill>
                  <a:srgbClr val="174489"/>
                </a:solidFill>
                <a:latin typeface="Arial" charset="0"/>
                <a:cs typeface="Arial" charset="0"/>
              </a:rPr>
              <a:t>Développer des polymères comprenant jusqu’à 50% de matière plastique recyclée</a:t>
            </a:r>
          </a:p>
        </p:txBody>
      </p:sp>
      <p:sp>
        <p:nvSpPr>
          <p:cNvPr id="31" name="ZoneTexte 30"/>
          <p:cNvSpPr txBox="1"/>
          <p:nvPr/>
        </p:nvSpPr>
        <p:spPr>
          <a:xfrm>
            <a:off x="734790" y="4537936"/>
            <a:ext cx="4129130" cy="430887"/>
          </a:xfrm>
          <a:prstGeom prst="rect">
            <a:avLst/>
          </a:prstGeom>
          <a:noFill/>
        </p:spPr>
        <p:txBody>
          <a:bodyPr wrap="square" rtlCol="0">
            <a:spAutoFit/>
          </a:bodyPr>
          <a:lstStyle/>
          <a:p>
            <a:r>
              <a:rPr lang="fr-FR" sz="1100" dirty="0">
                <a:solidFill>
                  <a:srgbClr val="174489"/>
                </a:solidFill>
                <a:latin typeface="Arial" charset="0"/>
                <a:cs typeface="Arial" charset="0"/>
              </a:rPr>
              <a:t>Solariser 5000 stations service à travers le monde, dont 800 en France (limiter les consommation d’énergie non renouvelable) </a:t>
            </a:r>
          </a:p>
        </p:txBody>
      </p:sp>
      <p:sp>
        <p:nvSpPr>
          <p:cNvPr id="32" name="ZoneTexte 31"/>
          <p:cNvSpPr txBox="1"/>
          <p:nvPr/>
        </p:nvSpPr>
        <p:spPr>
          <a:xfrm>
            <a:off x="734790" y="5231337"/>
            <a:ext cx="4129130" cy="600164"/>
          </a:xfrm>
          <a:prstGeom prst="rect">
            <a:avLst/>
          </a:prstGeom>
          <a:noFill/>
        </p:spPr>
        <p:txBody>
          <a:bodyPr wrap="square" rtlCol="0">
            <a:spAutoFit/>
          </a:bodyPr>
          <a:lstStyle/>
          <a:p>
            <a:r>
              <a:rPr lang="fr-FR" sz="1100" dirty="0">
                <a:solidFill>
                  <a:srgbClr val="174489"/>
                </a:solidFill>
                <a:latin typeface="Arial" charset="0"/>
                <a:cs typeface="Arial" charset="0"/>
              </a:rPr>
              <a:t>Améliorer de 1% par an en moyenne l’efficacité énergétique des installations industrielles opérées entre 2010 et 2020 (économie de ressources non renouvelables)</a:t>
            </a:r>
          </a:p>
        </p:txBody>
      </p:sp>
      <p:sp>
        <p:nvSpPr>
          <p:cNvPr id="3" name="Ellipse 2"/>
          <p:cNvSpPr/>
          <p:nvPr/>
        </p:nvSpPr>
        <p:spPr>
          <a:xfrm>
            <a:off x="287470" y="2055108"/>
            <a:ext cx="370220" cy="370220"/>
          </a:xfrm>
          <a:prstGeom prst="ellipse">
            <a:avLst/>
          </a:prstGeom>
          <a:solidFill>
            <a:srgbClr val="4B96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charset="0"/>
                <a:ea typeface="Arial" charset="0"/>
                <a:cs typeface="Arial" charset="0"/>
              </a:rPr>
              <a:t>1</a:t>
            </a:r>
          </a:p>
        </p:txBody>
      </p:sp>
      <p:sp>
        <p:nvSpPr>
          <p:cNvPr id="43" name="Ellipse 42"/>
          <p:cNvSpPr/>
          <p:nvPr/>
        </p:nvSpPr>
        <p:spPr>
          <a:xfrm>
            <a:off x="287470" y="2889160"/>
            <a:ext cx="370220" cy="370220"/>
          </a:xfrm>
          <a:prstGeom prst="ellipse">
            <a:avLst/>
          </a:prstGeom>
          <a:solidFill>
            <a:srgbClr val="4B96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charset="0"/>
                <a:ea typeface="Arial" charset="0"/>
                <a:cs typeface="Arial" charset="0"/>
              </a:rPr>
              <a:t>2</a:t>
            </a:r>
          </a:p>
        </p:txBody>
      </p:sp>
      <p:sp>
        <p:nvSpPr>
          <p:cNvPr id="44" name="Ellipse 43"/>
          <p:cNvSpPr/>
          <p:nvPr/>
        </p:nvSpPr>
        <p:spPr>
          <a:xfrm>
            <a:off x="287470" y="3828786"/>
            <a:ext cx="370220" cy="370220"/>
          </a:xfrm>
          <a:prstGeom prst="ellipse">
            <a:avLst/>
          </a:prstGeom>
          <a:solidFill>
            <a:srgbClr val="4B96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charset="0"/>
                <a:ea typeface="Arial" charset="0"/>
                <a:cs typeface="Arial" charset="0"/>
              </a:rPr>
              <a:t>3</a:t>
            </a:r>
          </a:p>
        </p:txBody>
      </p:sp>
      <p:sp>
        <p:nvSpPr>
          <p:cNvPr id="45" name="Ellipse 44"/>
          <p:cNvSpPr/>
          <p:nvPr/>
        </p:nvSpPr>
        <p:spPr>
          <a:xfrm>
            <a:off x="287470" y="4597333"/>
            <a:ext cx="370220" cy="370220"/>
          </a:xfrm>
          <a:prstGeom prst="ellipse">
            <a:avLst/>
          </a:prstGeom>
          <a:solidFill>
            <a:srgbClr val="4B96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charset="0"/>
                <a:ea typeface="Arial" charset="0"/>
                <a:cs typeface="Arial" charset="0"/>
              </a:rPr>
              <a:t>4</a:t>
            </a:r>
          </a:p>
        </p:txBody>
      </p:sp>
      <p:sp>
        <p:nvSpPr>
          <p:cNvPr id="46" name="Ellipse 45"/>
          <p:cNvSpPr/>
          <p:nvPr/>
        </p:nvSpPr>
        <p:spPr>
          <a:xfrm>
            <a:off x="287470" y="5381911"/>
            <a:ext cx="370220" cy="370220"/>
          </a:xfrm>
          <a:prstGeom prst="ellipse">
            <a:avLst/>
          </a:prstGeom>
          <a:solidFill>
            <a:srgbClr val="4B96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charset="0"/>
                <a:ea typeface="Arial" charset="0"/>
                <a:cs typeface="Arial" charset="0"/>
              </a:rPr>
              <a:t>5</a:t>
            </a:r>
          </a:p>
        </p:txBody>
      </p:sp>
      <p:sp>
        <p:nvSpPr>
          <p:cNvPr id="66" name="Forme libre 65"/>
          <p:cNvSpPr/>
          <p:nvPr/>
        </p:nvSpPr>
        <p:spPr>
          <a:xfrm rot="16200000">
            <a:off x="4917510" y="2138530"/>
            <a:ext cx="443208" cy="162821"/>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67" name="Forme libre 66"/>
          <p:cNvSpPr/>
          <p:nvPr/>
        </p:nvSpPr>
        <p:spPr>
          <a:xfrm rot="16200000">
            <a:off x="4917511" y="3019303"/>
            <a:ext cx="443208" cy="162821"/>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68" name="Forme libre 67"/>
          <p:cNvSpPr/>
          <p:nvPr/>
        </p:nvSpPr>
        <p:spPr>
          <a:xfrm rot="16200000">
            <a:off x="4917512" y="3875883"/>
            <a:ext cx="443208" cy="162821"/>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69" name="Forme libre 68"/>
          <p:cNvSpPr/>
          <p:nvPr/>
        </p:nvSpPr>
        <p:spPr>
          <a:xfrm rot="16200000">
            <a:off x="4917513" y="4685780"/>
            <a:ext cx="443208" cy="162821"/>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70" name="Forme libre 69"/>
          <p:cNvSpPr/>
          <p:nvPr/>
        </p:nvSpPr>
        <p:spPr>
          <a:xfrm rot="16200000">
            <a:off x="4917514" y="5460843"/>
            <a:ext cx="443208" cy="162821"/>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4" name="ZoneTexte 3"/>
          <p:cNvSpPr txBox="1"/>
          <p:nvPr/>
        </p:nvSpPr>
        <p:spPr>
          <a:xfrm>
            <a:off x="364062" y="5978524"/>
            <a:ext cx="2489205" cy="230832"/>
          </a:xfrm>
          <a:prstGeom prst="rect">
            <a:avLst/>
          </a:prstGeom>
          <a:noFill/>
        </p:spPr>
        <p:txBody>
          <a:bodyPr wrap="square" rtlCol="0">
            <a:spAutoFit/>
          </a:bodyPr>
          <a:lstStyle/>
          <a:p>
            <a:r>
              <a:rPr lang="fr-FR" sz="900" dirty="0"/>
              <a:t>* Association française des entreprises privées. </a:t>
            </a:r>
            <a:r>
              <a:rPr lang="fr-FR" sz="900" dirty="0">
                <a:effectLst/>
              </a:rPr>
              <a:t> </a:t>
            </a:r>
            <a:endParaRPr lang="fr-FR" sz="900" dirty="0"/>
          </a:p>
        </p:txBody>
      </p:sp>
      <p:sp>
        <p:nvSpPr>
          <p:cNvPr id="35" name="ZoneTexte 34"/>
          <p:cNvSpPr txBox="1"/>
          <p:nvPr/>
        </p:nvSpPr>
        <p:spPr>
          <a:xfrm>
            <a:off x="3055682" y="5968999"/>
            <a:ext cx="5838917" cy="369332"/>
          </a:xfrm>
          <a:prstGeom prst="rect">
            <a:avLst/>
          </a:prstGeom>
          <a:noFill/>
        </p:spPr>
        <p:txBody>
          <a:bodyPr wrap="square" rtlCol="0">
            <a:spAutoFit/>
          </a:bodyPr>
          <a:lstStyle/>
          <a:p>
            <a:r>
              <a:rPr lang="fr-FR" sz="900" dirty="0"/>
              <a:t>** Respectivement Energie propre et d’un coût abordable, Travail décent et croissance économique et Mesures relatives à la lutte contre les changements climatiques </a:t>
            </a:r>
          </a:p>
        </p:txBody>
      </p:sp>
    </p:spTree>
    <p:extLst>
      <p:ext uri="{BB962C8B-B14F-4D97-AF65-F5344CB8AC3E}">
        <p14:creationId xmlns:p14="http://schemas.microsoft.com/office/powerpoint/2010/main" val="3678466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57200" y="2321746"/>
            <a:ext cx="3914503" cy="856926"/>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12</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308286"/>
            <a:ext cx="8760493" cy="8497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lvl="0" algn="l"/>
            <a:r>
              <a:rPr lang="fr-FR" sz="2300" b="1" spc="100">
                <a:solidFill>
                  <a:srgbClr val="004196"/>
                </a:solidFill>
                <a:latin typeface="Arial" charset="0"/>
                <a:cs typeface="Arial" charset="0"/>
              </a:rPr>
              <a:t>UTILISATION DURABLE DES RESSOURCES </a:t>
            </a:r>
          </a:p>
          <a:p>
            <a:pPr algn="l"/>
            <a:r>
              <a:rPr lang="fr-FR" sz="2300" b="1" spc="100">
                <a:solidFill>
                  <a:srgbClr val="004196"/>
                </a:solidFill>
                <a:latin typeface="Arial" charset="0"/>
                <a:cs typeface="Arial" charset="0"/>
              </a:rPr>
              <a:t>EXEMPLE : EAU DOUCE</a:t>
            </a:r>
            <a:endParaRPr lang="fr-FR" sz="2300" b="1" spc="100" dirty="0">
              <a:solidFill>
                <a:srgbClr val="004196"/>
              </a:solidFill>
              <a:latin typeface="Arial" charset="0"/>
              <a:cs typeface="Arial" charset="0"/>
            </a:endParaRPr>
          </a:p>
        </p:txBody>
      </p:sp>
      <p:sp>
        <p:nvSpPr>
          <p:cNvPr id="9" name="ZoneTexte 8"/>
          <p:cNvSpPr txBox="1"/>
          <p:nvPr/>
        </p:nvSpPr>
        <p:spPr>
          <a:xfrm>
            <a:off x="367022" y="1204880"/>
            <a:ext cx="8065348" cy="646331"/>
          </a:xfrm>
          <a:prstGeom prst="rect">
            <a:avLst/>
          </a:prstGeom>
          <a:noFill/>
        </p:spPr>
        <p:txBody>
          <a:bodyPr wrap="square" rtlCol="0">
            <a:spAutoFit/>
          </a:bodyPr>
          <a:lstStyle/>
          <a:p>
            <a:r>
              <a:rPr lang="fr-FR" dirty="0">
                <a:solidFill>
                  <a:srgbClr val="4B96CD"/>
                </a:solidFill>
                <a:latin typeface="Arial" charset="0"/>
                <a:ea typeface="Arial" charset="0"/>
                <a:cs typeface="Arial" charset="0"/>
              </a:rPr>
              <a:t>En raison de leur nature, les activités du Groupe sont susceptibles d’avoir </a:t>
            </a:r>
          </a:p>
          <a:p>
            <a:r>
              <a:rPr lang="fr-FR" dirty="0">
                <a:solidFill>
                  <a:srgbClr val="4B96CD"/>
                </a:solidFill>
                <a:latin typeface="Arial" charset="0"/>
                <a:ea typeface="Arial" charset="0"/>
                <a:cs typeface="Arial" charset="0"/>
              </a:rPr>
              <a:t>des impacts sur la ressource en eau et d’en être dépendantes. </a:t>
            </a:r>
          </a:p>
        </p:txBody>
      </p:sp>
      <p:sp>
        <p:nvSpPr>
          <p:cNvPr id="11" name="Rectangle 10"/>
          <p:cNvSpPr/>
          <p:nvPr/>
        </p:nvSpPr>
        <p:spPr>
          <a:xfrm>
            <a:off x="4602520" y="4843265"/>
            <a:ext cx="3982143" cy="892552"/>
          </a:xfrm>
          <a:prstGeom prst="rect">
            <a:avLst/>
          </a:prstGeom>
        </p:spPr>
        <p:txBody>
          <a:bodyPr wrap="square">
            <a:spAutoFit/>
          </a:bodyPr>
          <a:lstStyle/>
          <a:p>
            <a:r>
              <a:rPr lang="fr-FR" sz="1300" dirty="0">
                <a:latin typeface="Arial" charset="0"/>
                <a:ea typeface="Arial" charset="0"/>
                <a:cs typeface="Arial" charset="0"/>
              </a:rPr>
              <a:t>En fonction de la nature des risques et de leurs impacts, un plan d’optimisation de l’utilisation de la ressource en eau de ces sites pourra être mis en place.</a:t>
            </a:r>
          </a:p>
        </p:txBody>
      </p:sp>
      <p:sp>
        <p:nvSpPr>
          <p:cNvPr id="14" name="Rectangle 13"/>
          <p:cNvSpPr/>
          <p:nvPr/>
        </p:nvSpPr>
        <p:spPr>
          <a:xfrm>
            <a:off x="776444" y="2487450"/>
            <a:ext cx="3464630" cy="523220"/>
          </a:xfrm>
          <a:prstGeom prst="rect">
            <a:avLst/>
          </a:prstGeom>
        </p:spPr>
        <p:txBody>
          <a:bodyPr wrap="square">
            <a:spAutoFit/>
          </a:bodyPr>
          <a:lstStyle/>
          <a:p>
            <a:r>
              <a:rPr lang="fr-FR" sz="1400" dirty="0">
                <a:latin typeface="Arial" charset="0"/>
                <a:ea typeface="Arial" charset="0"/>
                <a:cs typeface="Arial" charset="0"/>
              </a:rPr>
              <a:t>Identification des sites sensibles prioritaires en matière de ressource eau</a:t>
            </a:r>
          </a:p>
        </p:txBody>
      </p:sp>
      <p:sp>
        <p:nvSpPr>
          <p:cNvPr id="17" name="Ellipse 16"/>
          <p:cNvSpPr/>
          <p:nvPr/>
        </p:nvSpPr>
        <p:spPr>
          <a:xfrm>
            <a:off x="287470" y="2563950"/>
            <a:ext cx="370220" cy="370220"/>
          </a:xfrm>
          <a:prstGeom prst="ellipse">
            <a:avLst/>
          </a:prstGeom>
          <a:solidFill>
            <a:srgbClr val="4B96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charset="0"/>
                <a:ea typeface="Arial" charset="0"/>
                <a:cs typeface="Arial" charset="0"/>
              </a:rPr>
              <a:t>1</a:t>
            </a:r>
          </a:p>
        </p:txBody>
      </p:sp>
      <p:sp>
        <p:nvSpPr>
          <p:cNvPr id="18" name="Rectangle 17"/>
          <p:cNvSpPr/>
          <p:nvPr/>
        </p:nvSpPr>
        <p:spPr>
          <a:xfrm>
            <a:off x="4602519" y="2306142"/>
            <a:ext cx="4078585" cy="892552"/>
          </a:xfrm>
          <a:prstGeom prst="rect">
            <a:avLst/>
          </a:prstGeom>
        </p:spPr>
        <p:txBody>
          <a:bodyPr wrap="square">
            <a:spAutoFit/>
          </a:bodyPr>
          <a:lstStyle/>
          <a:p>
            <a:r>
              <a:rPr lang="fr-FR" sz="1300" dirty="0">
                <a:latin typeface="Arial" panose="020B0604020202020204" pitchFamily="34" charset="0"/>
                <a:cs typeface="Arial" panose="020B0604020202020204" pitchFamily="34" charset="0"/>
              </a:rPr>
              <a:t>Depuis 2016, le niveau de risque en eau a été évalué pour 17 sites prioritaires du Groupe (11 du Raffinage-Chimie, 4 de l’Exploration-Production et 2 de </a:t>
            </a:r>
            <a:r>
              <a:rPr lang="fr-FR" sz="1300" dirty="0" err="1">
                <a:latin typeface="Arial" panose="020B0604020202020204" pitchFamily="34" charset="0"/>
                <a:cs typeface="Arial" panose="020B0604020202020204" pitchFamily="34" charset="0"/>
              </a:rPr>
              <a:t>Gas</a:t>
            </a:r>
            <a:r>
              <a:rPr lang="fr-FR" sz="1300" dirty="0">
                <a:latin typeface="Arial" panose="020B0604020202020204" pitchFamily="34" charset="0"/>
                <a:cs typeface="Arial" panose="020B0604020202020204" pitchFamily="34" charset="0"/>
              </a:rPr>
              <a:t>, </a:t>
            </a:r>
            <a:r>
              <a:rPr lang="fr-FR" sz="1300" dirty="0" err="1">
                <a:latin typeface="Arial" panose="020B0604020202020204" pitchFamily="34" charset="0"/>
                <a:cs typeface="Arial" panose="020B0604020202020204" pitchFamily="34" charset="0"/>
              </a:rPr>
              <a:t>Renewables</a:t>
            </a:r>
            <a:r>
              <a:rPr lang="fr-FR" sz="1300" dirty="0">
                <a:latin typeface="Arial" panose="020B0604020202020204" pitchFamily="34" charset="0"/>
                <a:cs typeface="Arial" panose="020B0604020202020204" pitchFamily="34" charset="0"/>
              </a:rPr>
              <a:t> &amp; Power). </a:t>
            </a:r>
            <a:r>
              <a:rPr lang="fr-FR" sz="1300" dirty="0">
                <a:effectLst/>
                <a:latin typeface="Arial" panose="020B0604020202020204" pitchFamily="34" charset="0"/>
                <a:cs typeface="Arial" panose="020B0604020202020204" pitchFamily="34" charset="0"/>
              </a:rPr>
              <a:t> </a:t>
            </a:r>
            <a:endParaRPr lang="fr-FR" sz="1300" dirty="0">
              <a:latin typeface="Arial" panose="020B0604020202020204" pitchFamily="34" charset="0"/>
              <a:ea typeface="Arial" charset="0"/>
              <a:cs typeface="Arial" panose="020B0604020202020204" pitchFamily="34" charset="0"/>
            </a:endParaRPr>
          </a:p>
        </p:txBody>
      </p:sp>
      <p:sp>
        <p:nvSpPr>
          <p:cNvPr id="19" name="Rectangle 18"/>
          <p:cNvSpPr/>
          <p:nvPr/>
        </p:nvSpPr>
        <p:spPr>
          <a:xfrm>
            <a:off x="457200" y="3361930"/>
            <a:ext cx="3914503" cy="1075619"/>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2" name="Rectangle 21"/>
          <p:cNvSpPr/>
          <p:nvPr/>
        </p:nvSpPr>
        <p:spPr>
          <a:xfrm>
            <a:off x="776444" y="3515626"/>
            <a:ext cx="3464630" cy="738664"/>
          </a:xfrm>
          <a:prstGeom prst="rect">
            <a:avLst/>
          </a:prstGeom>
        </p:spPr>
        <p:txBody>
          <a:bodyPr wrap="square">
            <a:spAutoFit/>
          </a:bodyPr>
          <a:lstStyle/>
          <a:p>
            <a:r>
              <a:rPr lang="fr-FR" sz="1400" dirty="0">
                <a:latin typeface="Arial" charset="0"/>
                <a:ea typeface="Arial" charset="0"/>
                <a:cs typeface="Arial" charset="0"/>
              </a:rPr>
              <a:t>Gestion globale des risques et impacts sur la ressource eau dans son système de gestion environnementale,</a:t>
            </a:r>
          </a:p>
        </p:txBody>
      </p:sp>
      <p:sp>
        <p:nvSpPr>
          <p:cNvPr id="23" name="Ellipse 22"/>
          <p:cNvSpPr/>
          <p:nvPr/>
        </p:nvSpPr>
        <p:spPr>
          <a:xfrm>
            <a:off x="287470" y="3713481"/>
            <a:ext cx="370220" cy="370220"/>
          </a:xfrm>
          <a:prstGeom prst="ellipse">
            <a:avLst/>
          </a:prstGeom>
          <a:solidFill>
            <a:srgbClr val="4B96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charset="0"/>
                <a:ea typeface="Arial" charset="0"/>
                <a:cs typeface="Arial" charset="0"/>
              </a:rPr>
              <a:t>2</a:t>
            </a:r>
          </a:p>
        </p:txBody>
      </p:sp>
      <p:sp>
        <p:nvSpPr>
          <p:cNvPr id="25" name="ZoneTexte 24"/>
          <p:cNvSpPr txBox="1"/>
          <p:nvPr/>
        </p:nvSpPr>
        <p:spPr>
          <a:xfrm>
            <a:off x="367022" y="1919725"/>
            <a:ext cx="8065348" cy="307777"/>
          </a:xfrm>
          <a:prstGeom prst="rect">
            <a:avLst/>
          </a:prstGeom>
          <a:noFill/>
        </p:spPr>
        <p:txBody>
          <a:bodyPr wrap="square" rtlCol="0">
            <a:spAutoFit/>
          </a:bodyPr>
          <a:lstStyle/>
          <a:p>
            <a:r>
              <a:rPr lang="fr-FR" sz="1400" b="1" dirty="0">
                <a:solidFill>
                  <a:srgbClr val="4B96CD"/>
                </a:solidFill>
                <a:latin typeface="Arial" charset="0"/>
                <a:ea typeface="Arial" charset="0"/>
                <a:cs typeface="Arial" charset="0"/>
              </a:rPr>
              <a:t>Les principes d’action  :</a:t>
            </a:r>
          </a:p>
        </p:txBody>
      </p:sp>
      <p:sp>
        <p:nvSpPr>
          <p:cNvPr id="26" name="Rectangle 25"/>
          <p:cNvSpPr/>
          <p:nvPr/>
        </p:nvSpPr>
        <p:spPr>
          <a:xfrm>
            <a:off x="457200" y="4598548"/>
            <a:ext cx="3914503" cy="1494745"/>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7" name="Rectangle 26"/>
          <p:cNvSpPr/>
          <p:nvPr/>
        </p:nvSpPr>
        <p:spPr>
          <a:xfrm>
            <a:off x="776444" y="4770070"/>
            <a:ext cx="3464630" cy="1169551"/>
          </a:xfrm>
          <a:prstGeom prst="rect">
            <a:avLst/>
          </a:prstGeom>
        </p:spPr>
        <p:txBody>
          <a:bodyPr wrap="square">
            <a:spAutoFit/>
          </a:bodyPr>
          <a:lstStyle/>
          <a:p>
            <a:r>
              <a:rPr lang="fr-FR" sz="1400" dirty="0">
                <a:latin typeface="Arial" charset="0"/>
                <a:ea typeface="Arial" charset="0"/>
                <a:cs typeface="Arial" charset="0"/>
              </a:rPr>
              <a:t>Suivi et intégration des évolutions dans ce domaine, notamment celles associées au changement climatique, par le biais de ses parties prenantes, partenariats et de sa R&amp;D.</a:t>
            </a:r>
          </a:p>
        </p:txBody>
      </p:sp>
      <p:sp>
        <p:nvSpPr>
          <p:cNvPr id="28" name="Ellipse 27"/>
          <p:cNvSpPr/>
          <p:nvPr/>
        </p:nvSpPr>
        <p:spPr>
          <a:xfrm>
            <a:off x="287470" y="4950099"/>
            <a:ext cx="370220" cy="370220"/>
          </a:xfrm>
          <a:prstGeom prst="ellipse">
            <a:avLst/>
          </a:prstGeom>
          <a:solidFill>
            <a:srgbClr val="4B96C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200" b="1" dirty="0">
                <a:latin typeface="Arial" charset="0"/>
                <a:ea typeface="Arial" charset="0"/>
                <a:cs typeface="Arial" charset="0"/>
              </a:rPr>
              <a:t>3</a:t>
            </a:r>
          </a:p>
        </p:txBody>
      </p:sp>
      <p:sp>
        <p:nvSpPr>
          <p:cNvPr id="29" name="Rectangle 28"/>
          <p:cNvSpPr/>
          <p:nvPr/>
        </p:nvSpPr>
        <p:spPr>
          <a:xfrm>
            <a:off x="4602520" y="3535180"/>
            <a:ext cx="4078584" cy="692497"/>
          </a:xfrm>
          <a:prstGeom prst="rect">
            <a:avLst/>
          </a:prstGeom>
        </p:spPr>
        <p:txBody>
          <a:bodyPr wrap="square">
            <a:spAutoFit/>
          </a:bodyPr>
          <a:lstStyle/>
          <a:p>
            <a:r>
              <a:rPr lang="fr-FR" sz="1300" dirty="0">
                <a:latin typeface="Arial" panose="020B0604020202020204" pitchFamily="34" charset="0"/>
                <a:cs typeface="Arial" panose="020B0604020202020204" pitchFamily="34" charset="0"/>
              </a:rPr>
              <a:t>Cette démarche d’évaluation sera étendue progressivement à tous les sites prioritaires </a:t>
            </a:r>
            <a:r>
              <a:rPr lang="fr-FR" sz="1300" dirty="0">
                <a:latin typeface="Arial" panose="020B0604020202020204" pitchFamily="34" charset="0"/>
                <a:ea typeface="Arial" charset="0"/>
                <a:cs typeface="Arial" panose="020B0604020202020204" pitchFamily="34" charset="0"/>
              </a:rPr>
              <a:t>(8 sites prioritaires supplémentaires ont été identifiés). </a:t>
            </a:r>
          </a:p>
        </p:txBody>
      </p:sp>
      <p:cxnSp>
        <p:nvCxnSpPr>
          <p:cNvPr id="30" name="Connecteur droit 29"/>
          <p:cNvCxnSpPr/>
          <p:nvPr/>
        </p:nvCxnSpPr>
        <p:spPr>
          <a:xfrm>
            <a:off x="457200" y="1893598"/>
            <a:ext cx="439783" cy="0"/>
          </a:xfrm>
          <a:prstGeom prst="line">
            <a:avLst/>
          </a:prstGeom>
          <a:ln w="9525" cap="flat" cmpd="sng" algn="ctr">
            <a:solidFill>
              <a:srgbClr val="468AB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817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4794068" y="1900811"/>
            <a:ext cx="4068447" cy="3866313"/>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45" name="Rectangle 44"/>
          <p:cNvSpPr/>
          <p:nvPr/>
        </p:nvSpPr>
        <p:spPr>
          <a:xfrm>
            <a:off x="457200" y="2218969"/>
            <a:ext cx="4068447" cy="3534919"/>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13</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308286"/>
            <a:ext cx="8760493" cy="8497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a:solidFill>
                  <a:srgbClr val="004196"/>
                </a:solidFill>
                <a:latin typeface="Arial" charset="0"/>
                <a:cs typeface="Arial" charset="0"/>
              </a:rPr>
              <a:t>DES ACTIONS DÉJÀ EN PLACE CHEZ TOTAL</a:t>
            </a:r>
            <a:r>
              <a:rPr lang="fr-FR" sz="2400"/>
              <a:t> </a:t>
            </a:r>
            <a:r>
              <a:rPr lang="fr-FR" sz="2400">
                <a:effectLst/>
              </a:rPr>
              <a:t> </a:t>
            </a:r>
            <a:endParaRPr lang="fr-FR" sz="2300" b="1" spc="100" dirty="0">
              <a:solidFill>
                <a:srgbClr val="004196"/>
              </a:solidFill>
              <a:latin typeface="Arial" charset="0"/>
              <a:cs typeface="Arial" charset="0"/>
            </a:endParaRPr>
          </a:p>
        </p:txBody>
      </p:sp>
      <p:sp>
        <p:nvSpPr>
          <p:cNvPr id="10" name="Espace réservé du texte 4"/>
          <p:cNvSpPr txBox="1">
            <a:spLocks/>
          </p:cNvSpPr>
          <p:nvPr>
            <p:custDataLst>
              <p:tags r:id="rId1"/>
            </p:custDataLst>
          </p:nvPr>
        </p:nvSpPr>
        <p:spPr>
          <a:xfrm>
            <a:off x="4817986" y="1224361"/>
            <a:ext cx="3189112" cy="399692"/>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r>
              <a:rPr lang="fr-FR" sz="1200" b="1" dirty="0">
                <a:solidFill>
                  <a:srgbClr val="004196"/>
                </a:solidFill>
                <a:latin typeface="Arial" charset="0"/>
                <a:ea typeface="Arial" charset="0"/>
                <a:cs typeface="Arial" charset="0"/>
              </a:rPr>
              <a:t>Explorer de nouvelles activités autour des actifs industriels</a:t>
            </a:r>
            <a:r>
              <a:rPr lang="fr-FR" sz="1200" dirty="0">
                <a:solidFill>
                  <a:srgbClr val="004196"/>
                </a:solidFill>
                <a:latin typeface="Arial" charset="0"/>
                <a:ea typeface="Arial" charset="0"/>
                <a:cs typeface="Arial" charset="0"/>
              </a:rPr>
              <a:t> :</a:t>
            </a:r>
          </a:p>
        </p:txBody>
      </p:sp>
      <p:sp>
        <p:nvSpPr>
          <p:cNvPr id="11" name="Rectangle à coins arrondis 10"/>
          <p:cNvSpPr/>
          <p:nvPr/>
        </p:nvSpPr>
        <p:spPr>
          <a:xfrm>
            <a:off x="553879" y="2627624"/>
            <a:ext cx="3049421" cy="345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4B96CD"/>
                </a:solidFill>
                <a:latin typeface="Arial" charset="0"/>
                <a:ea typeface="Arial" charset="0"/>
                <a:cs typeface="Arial" charset="0"/>
              </a:rPr>
              <a:t>Solarisation de 5000 stations services</a:t>
            </a:r>
          </a:p>
        </p:txBody>
      </p:sp>
      <p:sp>
        <p:nvSpPr>
          <p:cNvPr id="13" name="Rectangle à coins arrondis 12"/>
          <p:cNvSpPr/>
          <p:nvPr/>
        </p:nvSpPr>
        <p:spPr>
          <a:xfrm>
            <a:off x="4899191" y="4372893"/>
            <a:ext cx="3503484" cy="32998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sz="1200" b="1" dirty="0">
                <a:solidFill>
                  <a:srgbClr val="4B96CD"/>
                </a:solidFill>
                <a:latin typeface="Arial" charset="0"/>
                <a:ea typeface="Arial" charset="0"/>
                <a:cs typeface="Arial" charset="0"/>
              </a:rPr>
              <a:t>Des bitumes facilitant le recyclage </a:t>
            </a:r>
            <a:br>
              <a:rPr lang="fr-FR" sz="1200" b="1" dirty="0">
                <a:solidFill>
                  <a:srgbClr val="4B96CD"/>
                </a:solidFill>
                <a:latin typeface="Arial" charset="0"/>
                <a:ea typeface="Arial" charset="0"/>
                <a:cs typeface="Arial" charset="0"/>
              </a:rPr>
            </a:br>
            <a:r>
              <a:rPr lang="fr-FR" sz="1200" b="1" dirty="0">
                <a:solidFill>
                  <a:srgbClr val="4B96CD"/>
                </a:solidFill>
                <a:latin typeface="Arial" charset="0"/>
                <a:ea typeface="Arial" charset="0"/>
                <a:cs typeface="Arial" charset="0"/>
              </a:rPr>
              <a:t>des enrobés</a:t>
            </a:r>
          </a:p>
        </p:txBody>
      </p:sp>
      <p:sp>
        <p:nvSpPr>
          <p:cNvPr id="14" name="Rectangle à coins arrondis 13"/>
          <p:cNvSpPr/>
          <p:nvPr/>
        </p:nvSpPr>
        <p:spPr>
          <a:xfrm>
            <a:off x="4899191" y="2403641"/>
            <a:ext cx="3581384" cy="52055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sz="1200" b="1" dirty="0">
                <a:solidFill>
                  <a:srgbClr val="4B96CD"/>
                </a:solidFill>
                <a:latin typeface="Arial" charset="0"/>
                <a:ea typeface="Arial" charset="0"/>
                <a:cs typeface="Arial" charset="0"/>
              </a:rPr>
              <a:t>Des huiles usagées valorisées en une nouvelle gamme d’huiles de base : </a:t>
            </a:r>
            <a:r>
              <a:rPr lang="fr-FR" sz="1200" b="1" dirty="0" err="1">
                <a:solidFill>
                  <a:srgbClr val="4B96CD"/>
                </a:solidFill>
                <a:latin typeface="Arial" charset="0"/>
                <a:ea typeface="Arial" charset="0"/>
                <a:cs typeface="Arial" charset="0"/>
              </a:rPr>
              <a:t>Osilub</a:t>
            </a:r>
            <a:endParaRPr lang="fr-FR" sz="1200" b="1" dirty="0">
              <a:solidFill>
                <a:srgbClr val="4B96CD"/>
              </a:solidFill>
              <a:latin typeface="Arial" charset="0"/>
              <a:ea typeface="Arial" charset="0"/>
              <a:cs typeface="Arial" charset="0"/>
            </a:endParaRPr>
          </a:p>
        </p:txBody>
      </p:sp>
      <p:sp>
        <p:nvSpPr>
          <p:cNvPr id="17" name="Rectangle à coins arrondis 16"/>
          <p:cNvSpPr/>
          <p:nvPr/>
        </p:nvSpPr>
        <p:spPr>
          <a:xfrm>
            <a:off x="553879" y="3871332"/>
            <a:ext cx="2898733" cy="7198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4B96CD"/>
                </a:solidFill>
                <a:latin typeface="Arial" charset="0"/>
                <a:ea typeface="Arial" charset="0"/>
                <a:cs typeface="Arial" charset="0"/>
              </a:rPr>
              <a:t>Des produits </a:t>
            </a:r>
            <a:br>
              <a:rPr lang="fr-FR" sz="1200" b="1" dirty="0">
                <a:solidFill>
                  <a:srgbClr val="4B96CD"/>
                </a:solidFill>
                <a:latin typeface="Arial" charset="0"/>
                <a:ea typeface="Arial" charset="0"/>
                <a:cs typeface="Arial" charset="0"/>
              </a:rPr>
            </a:br>
            <a:r>
              <a:rPr lang="fr-FR" sz="1200" b="1" dirty="0">
                <a:solidFill>
                  <a:srgbClr val="4B96CD"/>
                </a:solidFill>
                <a:latin typeface="Arial" charset="0"/>
                <a:ea typeface="Arial" charset="0"/>
                <a:cs typeface="Arial" charset="0"/>
              </a:rPr>
              <a:t>et services </a:t>
            </a:r>
            <a:br>
              <a:rPr lang="fr-FR" sz="1200" b="1" dirty="0">
                <a:solidFill>
                  <a:srgbClr val="4B96CD"/>
                </a:solidFill>
                <a:latin typeface="Arial" charset="0"/>
                <a:ea typeface="Arial" charset="0"/>
                <a:cs typeface="Arial" charset="0"/>
              </a:rPr>
            </a:br>
            <a:r>
              <a:rPr lang="fr-FR" sz="1200" b="1" dirty="0" err="1">
                <a:solidFill>
                  <a:srgbClr val="4B96CD"/>
                </a:solidFill>
                <a:latin typeface="Arial" charset="0"/>
                <a:ea typeface="Arial" charset="0"/>
                <a:cs typeface="Arial" charset="0"/>
              </a:rPr>
              <a:t>écoperformants</a:t>
            </a:r>
            <a:r>
              <a:rPr lang="fr-FR" sz="1200" b="1" dirty="0">
                <a:solidFill>
                  <a:srgbClr val="4B96CD"/>
                </a:solidFill>
                <a:latin typeface="Arial" charset="0"/>
                <a:ea typeface="Arial" charset="0"/>
                <a:cs typeface="Arial" charset="0"/>
              </a:rPr>
              <a:t> </a:t>
            </a:r>
            <a:br>
              <a:rPr lang="fr-FR" sz="1200" b="1" dirty="0">
                <a:solidFill>
                  <a:srgbClr val="4B96CD"/>
                </a:solidFill>
                <a:latin typeface="Arial" charset="0"/>
                <a:ea typeface="Arial" charset="0"/>
                <a:cs typeface="Arial" charset="0"/>
              </a:rPr>
            </a:br>
            <a:r>
              <a:rPr lang="fr-FR" sz="1200" b="1" dirty="0">
                <a:solidFill>
                  <a:srgbClr val="4B96CD"/>
                </a:solidFill>
                <a:latin typeface="Arial" charset="0"/>
                <a:ea typeface="Arial" charset="0"/>
                <a:cs typeface="Arial" charset="0"/>
              </a:rPr>
              <a:t>pour une consommation </a:t>
            </a:r>
            <a:br>
              <a:rPr lang="fr-FR" sz="1200" b="1" dirty="0">
                <a:solidFill>
                  <a:srgbClr val="4B96CD"/>
                </a:solidFill>
                <a:latin typeface="Arial" charset="0"/>
                <a:ea typeface="Arial" charset="0"/>
                <a:cs typeface="Arial" charset="0"/>
              </a:rPr>
            </a:br>
            <a:r>
              <a:rPr lang="fr-FR" sz="1200" b="1" dirty="0">
                <a:solidFill>
                  <a:srgbClr val="4B96CD"/>
                </a:solidFill>
                <a:latin typeface="Arial" charset="0"/>
                <a:ea typeface="Arial" charset="0"/>
                <a:cs typeface="Arial" charset="0"/>
              </a:rPr>
              <a:t>plus responsable</a:t>
            </a:r>
          </a:p>
        </p:txBody>
      </p:sp>
      <p:pic>
        <p:nvPicPr>
          <p:cNvPr id="18" name="Image 17" descr="logo TE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2116" y="3765318"/>
            <a:ext cx="1021184" cy="377285"/>
          </a:xfrm>
          <a:prstGeom prst="rect">
            <a:avLst/>
          </a:prstGeom>
        </p:spPr>
      </p:pic>
      <p:pic>
        <p:nvPicPr>
          <p:cNvPr id="1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67977" y="4961394"/>
            <a:ext cx="683751" cy="712241"/>
          </a:xfrm>
          <a:prstGeom prst="rect">
            <a:avLst/>
          </a:prstGeom>
          <a:noFill/>
          <a:ln w="9525">
            <a:noFill/>
            <a:miter lim="800000"/>
            <a:headEnd/>
            <a:tailEnd/>
          </a:ln>
        </p:spPr>
      </p:pic>
      <p:pic>
        <p:nvPicPr>
          <p:cNvPr id="22" name="Picture 3"/>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3483585" y="2589500"/>
            <a:ext cx="887855" cy="539777"/>
          </a:xfrm>
          <a:prstGeom prst="rect">
            <a:avLst/>
          </a:prstGeom>
          <a:noFill/>
          <a:ln w="9525">
            <a:noFill/>
            <a:miter lim="800000"/>
            <a:headEnd/>
            <a:tailEnd/>
          </a:ln>
        </p:spPr>
      </p:pic>
      <p:pic>
        <p:nvPicPr>
          <p:cNvPr id="26"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t="9366" r="606"/>
          <a:stretch/>
        </p:blipFill>
        <p:spPr bwMode="auto">
          <a:xfrm>
            <a:off x="2847305" y="4213206"/>
            <a:ext cx="688345" cy="627682"/>
          </a:xfrm>
          <a:prstGeom prst="rect">
            <a:avLst/>
          </a:prstGeom>
          <a:noFill/>
          <a:ln w="9525">
            <a:noFill/>
            <a:miter lim="800000"/>
            <a:headEnd/>
            <a:tailEnd/>
          </a:ln>
        </p:spPr>
      </p:pic>
      <p:pic>
        <p:nvPicPr>
          <p:cNvPr id="27"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2676" y="4949953"/>
            <a:ext cx="694496" cy="694496"/>
          </a:xfrm>
          <a:prstGeom prst="rect">
            <a:avLst/>
          </a:prstGeom>
          <a:noFill/>
          <a:ln w="9525">
            <a:noFill/>
            <a:miter lim="800000"/>
            <a:headEnd/>
            <a:tailEnd/>
          </a:ln>
        </p:spPr>
      </p:pic>
      <p:sp>
        <p:nvSpPr>
          <p:cNvPr id="29" name="Rectangle à coins arrondis 28"/>
          <p:cNvSpPr/>
          <p:nvPr/>
        </p:nvSpPr>
        <p:spPr>
          <a:xfrm>
            <a:off x="4899191" y="3703851"/>
            <a:ext cx="3485306" cy="5399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sz="1200" b="1" dirty="0">
                <a:solidFill>
                  <a:srgbClr val="4B96CD"/>
                </a:solidFill>
                <a:latin typeface="Arial" charset="0"/>
                <a:ea typeface="Arial" charset="0"/>
                <a:cs typeface="Arial" charset="0"/>
              </a:rPr>
              <a:t>Des bidons de lubrifiants incorporant  </a:t>
            </a:r>
            <a:br>
              <a:rPr lang="fr-FR" sz="1200" b="1" dirty="0">
                <a:solidFill>
                  <a:srgbClr val="4B96CD"/>
                </a:solidFill>
                <a:latin typeface="Arial" charset="0"/>
                <a:ea typeface="Arial" charset="0"/>
                <a:cs typeface="Arial" charset="0"/>
              </a:rPr>
            </a:br>
            <a:r>
              <a:rPr lang="fr-FR" sz="1200" b="1" dirty="0">
                <a:solidFill>
                  <a:srgbClr val="4B96CD"/>
                </a:solidFill>
                <a:latin typeface="Arial" charset="0"/>
                <a:ea typeface="Arial" charset="0"/>
                <a:cs typeface="Arial" charset="0"/>
              </a:rPr>
              <a:t>15 à 30% de matières recyclées </a:t>
            </a:r>
          </a:p>
        </p:txBody>
      </p:sp>
      <p:pic>
        <p:nvPicPr>
          <p:cNvPr id="33" name="Image 31" descr="image0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10500" y="2592774"/>
            <a:ext cx="550396" cy="473724"/>
          </a:xfrm>
          <a:prstGeom prst="rect">
            <a:avLst/>
          </a:prstGeom>
          <a:noFill/>
          <a:ln w="9525">
            <a:noFill/>
            <a:miter lim="800000"/>
            <a:headEnd/>
            <a:tailEnd/>
          </a:ln>
        </p:spPr>
      </p:pic>
      <p:pic>
        <p:nvPicPr>
          <p:cNvPr id="31" name="Image 5" descr="image00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9416" y="2215692"/>
            <a:ext cx="537252" cy="468799"/>
          </a:xfrm>
          <a:prstGeom prst="rect">
            <a:avLst/>
          </a:prstGeom>
          <a:noFill/>
          <a:ln w="9525">
            <a:noFill/>
            <a:miter lim="800000"/>
            <a:headEnd/>
            <a:tailEnd/>
          </a:ln>
        </p:spPr>
      </p:pic>
      <p:sp>
        <p:nvSpPr>
          <p:cNvPr id="34" name="Rectangle à coins arrondis 33"/>
          <p:cNvSpPr/>
          <p:nvPr/>
        </p:nvSpPr>
        <p:spPr>
          <a:xfrm>
            <a:off x="553879" y="2280024"/>
            <a:ext cx="2699456" cy="3485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4B96CD"/>
                </a:solidFill>
                <a:latin typeface="Arial" charset="0"/>
                <a:ea typeface="Arial" charset="0"/>
                <a:cs typeface="Arial" charset="0"/>
              </a:rPr>
              <a:t>Plastiques recyclés</a:t>
            </a:r>
          </a:p>
        </p:txBody>
      </p:sp>
      <p:sp>
        <p:nvSpPr>
          <p:cNvPr id="35" name="Rectangle à coins arrondis 34"/>
          <p:cNvSpPr/>
          <p:nvPr/>
        </p:nvSpPr>
        <p:spPr>
          <a:xfrm>
            <a:off x="553879" y="3024128"/>
            <a:ext cx="1572348" cy="2847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err="1">
                <a:solidFill>
                  <a:srgbClr val="4B96CD"/>
                </a:solidFill>
                <a:latin typeface="Arial" charset="0"/>
                <a:ea typeface="Arial" charset="0"/>
                <a:cs typeface="Arial" charset="0"/>
              </a:rPr>
              <a:t>Bioraffinerie</a:t>
            </a:r>
            <a:endParaRPr lang="fr-FR" sz="1200" b="1" dirty="0">
              <a:solidFill>
                <a:srgbClr val="4B96CD"/>
              </a:solidFill>
              <a:latin typeface="Arial" charset="0"/>
              <a:ea typeface="Arial" charset="0"/>
              <a:cs typeface="Arial" charset="0"/>
            </a:endParaRPr>
          </a:p>
        </p:txBody>
      </p:sp>
      <p:sp>
        <p:nvSpPr>
          <p:cNvPr id="36" name="Rectangle à coins arrondis 35"/>
          <p:cNvSpPr/>
          <p:nvPr/>
        </p:nvSpPr>
        <p:spPr>
          <a:xfrm>
            <a:off x="553879" y="3331418"/>
            <a:ext cx="1572348" cy="3788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4B96CD"/>
                </a:solidFill>
                <a:latin typeface="Arial" charset="0"/>
                <a:ea typeface="Arial" charset="0"/>
                <a:cs typeface="Arial" charset="0"/>
              </a:rPr>
              <a:t>Bioplastiques</a:t>
            </a:r>
          </a:p>
        </p:txBody>
      </p:sp>
      <p:sp>
        <p:nvSpPr>
          <p:cNvPr id="37" name="Rectangle à coins arrondis 36"/>
          <p:cNvSpPr/>
          <p:nvPr/>
        </p:nvSpPr>
        <p:spPr>
          <a:xfrm>
            <a:off x="553879" y="5131080"/>
            <a:ext cx="1572348" cy="32901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err="1">
                <a:solidFill>
                  <a:srgbClr val="4B96CD"/>
                </a:solidFill>
                <a:latin typeface="Arial" charset="0"/>
                <a:ea typeface="Arial" charset="0"/>
                <a:cs typeface="Arial" charset="0"/>
              </a:rPr>
              <a:t>BioTfuel</a:t>
            </a:r>
            <a:endParaRPr lang="fr-FR" sz="1200" b="1" dirty="0">
              <a:solidFill>
                <a:srgbClr val="4B96CD"/>
              </a:solidFill>
              <a:latin typeface="Arial" charset="0"/>
              <a:ea typeface="Arial" charset="0"/>
              <a:cs typeface="Arial" charset="0"/>
            </a:endParaRPr>
          </a:p>
        </p:txBody>
      </p:sp>
      <p:sp>
        <p:nvSpPr>
          <p:cNvPr id="38" name="Rectangle à coins arrondis 37"/>
          <p:cNvSpPr/>
          <p:nvPr/>
        </p:nvSpPr>
        <p:spPr>
          <a:xfrm>
            <a:off x="4899191" y="1959500"/>
            <a:ext cx="3147294" cy="3797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4B96CD"/>
                </a:solidFill>
                <a:latin typeface="Arial" charset="0"/>
                <a:ea typeface="Arial" charset="0"/>
                <a:cs typeface="Arial" charset="0"/>
              </a:rPr>
              <a:t>Combustibles solides de récupération</a:t>
            </a:r>
          </a:p>
        </p:txBody>
      </p:sp>
      <p:sp>
        <p:nvSpPr>
          <p:cNvPr id="39" name="Rectangle à coins arrondis 38"/>
          <p:cNvSpPr/>
          <p:nvPr/>
        </p:nvSpPr>
        <p:spPr>
          <a:xfrm>
            <a:off x="4899191" y="2978930"/>
            <a:ext cx="2773012" cy="3466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sz="1200" b="1" dirty="0">
                <a:solidFill>
                  <a:srgbClr val="4B96CD"/>
                </a:solidFill>
                <a:latin typeface="Arial" charset="0"/>
                <a:ea typeface="Arial" charset="0"/>
                <a:cs typeface="Arial" charset="0"/>
              </a:rPr>
              <a:t>&gt; 50% de nos déchets valorisés</a:t>
            </a:r>
          </a:p>
        </p:txBody>
      </p:sp>
      <p:sp>
        <p:nvSpPr>
          <p:cNvPr id="40" name="Espace réservé du texte 4"/>
          <p:cNvSpPr txBox="1">
            <a:spLocks/>
          </p:cNvSpPr>
          <p:nvPr>
            <p:custDataLst>
              <p:tags r:id="rId2"/>
            </p:custDataLst>
          </p:nvPr>
        </p:nvSpPr>
        <p:spPr>
          <a:xfrm>
            <a:off x="548640" y="1212271"/>
            <a:ext cx="3654095" cy="747229"/>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r>
              <a:rPr lang="fr-FR" sz="1200" b="1" dirty="0">
                <a:solidFill>
                  <a:srgbClr val="004196"/>
                </a:solidFill>
                <a:latin typeface="Arial" charset="0"/>
                <a:ea typeface="Arial" charset="0"/>
                <a:cs typeface="Arial" charset="0"/>
              </a:rPr>
              <a:t>Innover en matière de solutions bas carbone et à faible impact environnemental</a:t>
            </a:r>
            <a:r>
              <a:rPr lang="fr-FR" sz="1200" dirty="0">
                <a:solidFill>
                  <a:srgbClr val="004196"/>
                </a:solidFill>
                <a:latin typeface="Arial" charset="0"/>
                <a:ea typeface="Arial" charset="0"/>
                <a:cs typeface="Arial" charset="0"/>
              </a:rPr>
              <a:t>, pour répondre à l’évolution des besoins de nos clients, en appliquant les principes de l‘</a:t>
            </a:r>
            <a:r>
              <a:rPr lang="fr-FR" sz="1200" b="1" dirty="0">
                <a:solidFill>
                  <a:srgbClr val="004196"/>
                </a:solidFill>
                <a:latin typeface="Arial" charset="0"/>
                <a:ea typeface="Arial" charset="0"/>
                <a:cs typeface="Arial" charset="0"/>
              </a:rPr>
              <a:t>écoconception </a:t>
            </a:r>
            <a:endParaRPr lang="fr-FR" sz="1200" dirty="0">
              <a:solidFill>
                <a:srgbClr val="004196"/>
              </a:solidFill>
              <a:latin typeface="Arial" charset="0"/>
              <a:ea typeface="Arial" charset="0"/>
              <a:cs typeface="Arial" charset="0"/>
            </a:endParaRPr>
          </a:p>
        </p:txBody>
      </p:sp>
      <p:sp>
        <p:nvSpPr>
          <p:cNvPr id="42" name="Rectangle à coins arrondis 41"/>
          <p:cNvSpPr/>
          <p:nvPr/>
        </p:nvSpPr>
        <p:spPr>
          <a:xfrm>
            <a:off x="4899191" y="3326194"/>
            <a:ext cx="3566532" cy="38574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4B96CD"/>
                </a:solidFill>
                <a:latin typeface="Arial" charset="0"/>
                <a:ea typeface="Arial" charset="0"/>
                <a:cs typeface="Arial" charset="0"/>
              </a:rPr>
              <a:t>Plans d’amélioration d’efficacité énergétique</a:t>
            </a:r>
          </a:p>
        </p:txBody>
      </p:sp>
      <p:sp>
        <p:nvSpPr>
          <p:cNvPr id="44" name="Rectangle à coins arrondis 43"/>
          <p:cNvSpPr/>
          <p:nvPr/>
        </p:nvSpPr>
        <p:spPr>
          <a:xfrm>
            <a:off x="4899191" y="5165819"/>
            <a:ext cx="2796230" cy="4140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fr-FR" sz="1200" b="1" dirty="0">
                <a:solidFill>
                  <a:srgbClr val="4B96CD"/>
                </a:solidFill>
                <a:latin typeface="Arial" charset="0"/>
                <a:ea typeface="Arial" charset="0"/>
                <a:cs typeface="Arial" charset="0"/>
              </a:rPr>
              <a:t>Bitumes de régénération </a:t>
            </a:r>
            <a:br>
              <a:rPr lang="fr-FR" sz="1200" b="1" dirty="0">
                <a:solidFill>
                  <a:srgbClr val="4B96CD"/>
                </a:solidFill>
                <a:latin typeface="Arial" charset="0"/>
                <a:ea typeface="Arial" charset="0"/>
                <a:cs typeface="Arial" charset="0"/>
              </a:rPr>
            </a:br>
            <a:r>
              <a:rPr lang="fr-FR" sz="1200" b="1" dirty="0">
                <a:solidFill>
                  <a:srgbClr val="4B96CD"/>
                </a:solidFill>
                <a:latin typeface="Arial" charset="0"/>
                <a:ea typeface="Arial" charset="0"/>
                <a:cs typeface="Arial" charset="0"/>
              </a:rPr>
              <a:t>pour recyclage</a:t>
            </a:r>
          </a:p>
        </p:txBody>
      </p:sp>
      <p:sp>
        <p:nvSpPr>
          <p:cNvPr id="48" name="Forme libre 47"/>
          <p:cNvSpPr/>
          <p:nvPr/>
        </p:nvSpPr>
        <p:spPr>
          <a:xfrm>
            <a:off x="674344" y="2033727"/>
            <a:ext cx="610118" cy="224138"/>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49" name="Forme libre 48"/>
          <p:cNvSpPr/>
          <p:nvPr/>
        </p:nvSpPr>
        <p:spPr>
          <a:xfrm>
            <a:off x="4941544" y="1676673"/>
            <a:ext cx="610118" cy="224138"/>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
        <p:nvSpPr>
          <p:cNvPr id="50" name="Rectangle 49"/>
          <p:cNvSpPr/>
          <p:nvPr/>
        </p:nvSpPr>
        <p:spPr>
          <a:xfrm>
            <a:off x="454567" y="5877996"/>
            <a:ext cx="1791489" cy="319176"/>
          </a:xfrm>
          <a:prstGeom prst="rect">
            <a:avLst/>
          </a:prstGeom>
          <a:noFill/>
          <a:ln w="9525">
            <a:solidFill>
              <a:srgbClr val="004196"/>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1" name="Rectangle à coins arrondis 50"/>
          <p:cNvSpPr/>
          <p:nvPr/>
        </p:nvSpPr>
        <p:spPr>
          <a:xfrm>
            <a:off x="454568" y="5807076"/>
            <a:ext cx="1791488" cy="4521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rgbClr val="004196"/>
                </a:solidFill>
                <a:latin typeface="Arial" charset="0"/>
                <a:ea typeface="Arial" charset="0"/>
                <a:cs typeface="Arial" charset="0"/>
              </a:rPr>
              <a:t>Achats durables</a:t>
            </a:r>
          </a:p>
        </p:txBody>
      </p:sp>
      <p:sp>
        <p:nvSpPr>
          <p:cNvPr id="52" name="Rectangle 51"/>
          <p:cNvSpPr/>
          <p:nvPr/>
        </p:nvSpPr>
        <p:spPr>
          <a:xfrm>
            <a:off x="2309492" y="5877996"/>
            <a:ext cx="6553023" cy="319176"/>
          </a:xfrm>
          <a:prstGeom prst="rect">
            <a:avLst/>
          </a:prstGeom>
          <a:noFill/>
          <a:ln w="9525">
            <a:solidFill>
              <a:srgbClr val="004196"/>
            </a:solidFill>
            <a:prstDash val="solid"/>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4" name="Rectangle à coins arrondis 53"/>
          <p:cNvSpPr/>
          <p:nvPr/>
        </p:nvSpPr>
        <p:spPr>
          <a:xfrm>
            <a:off x="2309493" y="5807076"/>
            <a:ext cx="6553021" cy="45212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rgbClr val="004196"/>
                </a:solidFill>
                <a:latin typeface="Arial" charset="0"/>
                <a:ea typeface="Arial" charset="0"/>
                <a:cs typeface="Arial" charset="0"/>
              </a:rPr>
              <a:t>Programme R&amp;D en cours : Capture, stockage et utilisations du CO2 (CCUS) et réutilisation de l’eau   </a:t>
            </a:r>
          </a:p>
        </p:txBody>
      </p:sp>
      <p:pic>
        <p:nvPicPr>
          <p:cNvPr id="55" name="Image 5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03300" y="3709667"/>
            <a:ext cx="922347" cy="450714"/>
          </a:xfrm>
          <a:prstGeom prst="rect">
            <a:avLst/>
          </a:prstGeom>
        </p:spPr>
      </p:pic>
      <p:pic>
        <p:nvPicPr>
          <p:cNvPr id="56" name="Image 55"/>
          <p:cNvPicPr>
            <a:picLocks noChangeAspect="1"/>
          </p:cNvPicPr>
          <p:nvPr/>
        </p:nvPicPr>
        <p:blipFill>
          <a:blip r:embed="rId14"/>
          <a:stretch>
            <a:fillRect/>
          </a:stretch>
        </p:blipFill>
        <p:spPr>
          <a:xfrm>
            <a:off x="3738772" y="4195676"/>
            <a:ext cx="617819" cy="664624"/>
          </a:xfrm>
          <a:prstGeom prst="rect">
            <a:avLst/>
          </a:prstGeom>
        </p:spPr>
      </p:pic>
      <p:pic>
        <p:nvPicPr>
          <p:cNvPr id="58" name="Image 57"/>
          <p:cNvPicPr>
            <a:picLocks noChangeAspect="1"/>
          </p:cNvPicPr>
          <p:nvPr/>
        </p:nvPicPr>
        <p:blipFill>
          <a:blip r:embed="rId15"/>
          <a:stretch>
            <a:fillRect/>
          </a:stretch>
        </p:blipFill>
        <p:spPr>
          <a:xfrm>
            <a:off x="2847305" y="4947295"/>
            <a:ext cx="688346" cy="688346"/>
          </a:xfrm>
          <a:prstGeom prst="rect">
            <a:avLst/>
          </a:prstGeom>
        </p:spPr>
      </p:pic>
      <p:pic>
        <p:nvPicPr>
          <p:cNvPr id="60" name="Image 59"/>
          <p:cNvPicPr>
            <a:picLocks noChangeAspect="1"/>
          </p:cNvPicPr>
          <p:nvPr/>
        </p:nvPicPr>
        <p:blipFill>
          <a:blip r:embed="rId16"/>
          <a:stretch>
            <a:fillRect/>
          </a:stretch>
        </p:blipFill>
        <p:spPr>
          <a:xfrm>
            <a:off x="7701159" y="4126513"/>
            <a:ext cx="690358" cy="681938"/>
          </a:xfrm>
          <a:prstGeom prst="rect">
            <a:avLst/>
          </a:prstGeom>
        </p:spPr>
      </p:pic>
      <p:sp>
        <p:nvSpPr>
          <p:cNvPr id="61" name="Triangle rectangle 60"/>
          <p:cNvSpPr/>
          <p:nvPr/>
        </p:nvSpPr>
        <p:spPr>
          <a:xfrm rot="13500000">
            <a:off x="382867" y="2732151"/>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9" name="Triangle rectangle 68"/>
          <p:cNvSpPr/>
          <p:nvPr/>
        </p:nvSpPr>
        <p:spPr>
          <a:xfrm rot="13500000">
            <a:off x="382867" y="3086311"/>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0" name="Triangle rectangle 69"/>
          <p:cNvSpPr/>
          <p:nvPr/>
        </p:nvSpPr>
        <p:spPr>
          <a:xfrm rot="13500000">
            <a:off x="382867" y="3429998"/>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1" name="Triangle rectangle 70"/>
          <p:cNvSpPr/>
          <p:nvPr/>
        </p:nvSpPr>
        <p:spPr>
          <a:xfrm rot="13500000">
            <a:off x="382867" y="3791472"/>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2" name="Triangle rectangle 71"/>
          <p:cNvSpPr/>
          <p:nvPr/>
        </p:nvSpPr>
        <p:spPr>
          <a:xfrm rot="13500000">
            <a:off x="382867" y="5229677"/>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3" name="Triangle rectangle 72"/>
          <p:cNvSpPr/>
          <p:nvPr/>
        </p:nvSpPr>
        <p:spPr>
          <a:xfrm rot="13500000">
            <a:off x="4714643" y="2068213"/>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4" name="Triangle rectangle 73"/>
          <p:cNvSpPr/>
          <p:nvPr/>
        </p:nvSpPr>
        <p:spPr>
          <a:xfrm rot="13500000">
            <a:off x="4714643" y="2502164"/>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5" name="Triangle rectangle 74"/>
          <p:cNvSpPr/>
          <p:nvPr/>
        </p:nvSpPr>
        <p:spPr>
          <a:xfrm rot="13500000">
            <a:off x="4714643" y="3075602"/>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6" name="Triangle rectangle 75"/>
          <p:cNvSpPr/>
          <p:nvPr/>
        </p:nvSpPr>
        <p:spPr>
          <a:xfrm rot="13500000">
            <a:off x="4714643" y="3439813"/>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7" name="Triangle rectangle 76"/>
          <p:cNvSpPr/>
          <p:nvPr/>
        </p:nvSpPr>
        <p:spPr>
          <a:xfrm rot="13500000">
            <a:off x="4714643" y="3819522"/>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8" name="Triangle rectangle 77"/>
          <p:cNvSpPr/>
          <p:nvPr/>
        </p:nvSpPr>
        <p:spPr>
          <a:xfrm rot="13500000">
            <a:off x="4714643" y="4361962"/>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0" name="Triangle rectangle 79"/>
          <p:cNvSpPr/>
          <p:nvPr/>
        </p:nvSpPr>
        <p:spPr>
          <a:xfrm rot="13500000">
            <a:off x="4714643" y="5206620"/>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7" name="Triangle rectangle 56"/>
          <p:cNvSpPr/>
          <p:nvPr/>
        </p:nvSpPr>
        <p:spPr>
          <a:xfrm rot="13500000">
            <a:off x="383760" y="2388504"/>
            <a:ext cx="166510" cy="166510"/>
          </a:xfrm>
          <a:prstGeom prst="rtTriangl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3043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14</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 name="Titre 1">
            <a:extLst>
              <a:ext uri="{FF2B5EF4-FFF2-40B4-BE49-F238E27FC236}">
                <a16:creationId xmlns="" xmlns:a16="http://schemas.microsoft.com/office/drawing/2014/main" id="{1300DDB5-0B65-4C8F-816A-2EF347EFAB1F}"/>
              </a:ext>
            </a:extLst>
          </p:cNvPr>
          <p:cNvSpPr txBox="1">
            <a:spLocks/>
          </p:cNvSpPr>
          <p:nvPr/>
        </p:nvSpPr>
        <p:spPr>
          <a:xfrm>
            <a:off x="367022" y="2631219"/>
            <a:ext cx="8760493" cy="137774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spc="100">
                <a:solidFill>
                  <a:srgbClr val="004196"/>
                </a:solidFill>
                <a:latin typeface="Arial" charset="0"/>
                <a:cs typeface="Arial" charset="0"/>
              </a:rPr>
              <a:t>FOCUS SUR LA GESTION </a:t>
            </a:r>
          </a:p>
          <a:p>
            <a:pPr algn="l"/>
            <a:r>
              <a:rPr lang="fr-FR" sz="3200" b="1" spc="100">
                <a:solidFill>
                  <a:srgbClr val="004196"/>
                </a:solidFill>
                <a:latin typeface="Arial" charset="0"/>
                <a:cs typeface="Arial" charset="0"/>
              </a:rPr>
              <a:t>DES DÉCHETS    </a:t>
            </a:r>
            <a:endParaRPr lang="fr-FR" sz="3200" b="1" spc="100" dirty="0">
              <a:solidFill>
                <a:srgbClr val="004196"/>
              </a:solidFill>
              <a:latin typeface="Arial" charset="0"/>
              <a:cs typeface="Arial" charset="0"/>
            </a:endParaRPr>
          </a:p>
          <a:p>
            <a:pPr algn="l"/>
            <a:r>
              <a:rPr lang="fr-FR" sz="3200" b="1" spc="100">
                <a:solidFill>
                  <a:srgbClr val="004196"/>
                </a:solidFill>
                <a:latin typeface="Arial" charset="0"/>
                <a:cs typeface="Arial" charset="0"/>
              </a:rPr>
              <a:t>  </a:t>
            </a:r>
            <a:endParaRPr lang="fr-FR" sz="3200" b="1" spc="100" dirty="0">
              <a:solidFill>
                <a:srgbClr val="004196"/>
              </a:solidFill>
              <a:latin typeface="Arial" charset="0"/>
              <a:cs typeface="Arial" charset="0"/>
            </a:endParaRPr>
          </a:p>
        </p:txBody>
      </p:sp>
    </p:spTree>
    <p:extLst>
      <p:ext uri="{BB962C8B-B14F-4D97-AF65-F5344CB8AC3E}">
        <p14:creationId xmlns:p14="http://schemas.microsoft.com/office/powerpoint/2010/main" val="667611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7200" y="4167006"/>
            <a:ext cx="8159858" cy="1453108"/>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15</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308286"/>
            <a:ext cx="8760493" cy="8497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a:solidFill>
                  <a:srgbClr val="004196"/>
                </a:solidFill>
                <a:latin typeface="Arial" charset="0"/>
                <a:cs typeface="Arial" charset="0"/>
              </a:rPr>
              <a:t>MANAGEMENT DES DÉCHETS  </a:t>
            </a:r>
            <a:endParaRPr lang="fr-FR" sz="2300" b="1" spc="100" dirty="0">
              <a:solidFill>
                <a:srgbClr val="004196"/>
              </a:solidFill>
              <a:latin typeface="Arial" charset="0"/>
              <a:cs typeface="Arial" charset="0"/>
            </a:endParaRPr>
          </a:p>
        </p:txBody>
      </p:sp>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1300" y="1962198"/>
            <a:ext cx="8661400" cy="3860957"/>
          </a:xfrm>
          <a:prstGeom prst="rect">
            <a:avLst/>
          </a:prstGeom>
        </p:spPr>
      </p:pic>
      <p:sp>
        <p:nvSpPr>
          <p:cNvPr id="9" name="Espace réservé du texte 4"/>
          <p:cNvSpPr txBox="1">
            <a:spLocks/>
          </p:cNvSpPr>
          <p:nvPr>
            <p:custDataLst>
              <p:tags r:id="rId1"/>
            </p:custDataLst>
          </p:nvPr>
        </p:nvSpPr>
        <p:spPr>
          <a:xfrm>
            <a:off x="1154624" y="1791626"/>
            <a:ext cx="1658319" cy="373614"/>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200" b="1" dirty="0">
                <a:solidFill>
                  <a:srgbClr val="4B96CD"/>
                </a:solidFill>
                <a:latin typeface="Arial" charset="0"/>
                <a:ea typeface="Arial" charset="0"/>
                <a:cs typeface="Arial" charset="0"/>
              </a:rPr>
              <a:t>Économie linéaire</a:t>
            </a:r>
            <a:endParaRPr lang="fr-FR" sz="1200" dirty="0">
              <a:solidFill>
                <a:srgbClr val="4B96CD"/>
              </a:solidFill>
              <a:latin typeface="Arial" charset="0"/>
              <a:ea typeface="Arial" charset="0"/>
              <a:cs typeface="Arial" charset="0"/>
            </a:endParaRPr>
          </a:p>
        </p:txBody>
      </p:sp>
      <p:sp>
        <p:nvSpPr>
          <p:cNvPr id="11" name="Espace réservé du texte 4"/>
          <p:cNvSpPr txBox="1">
            <a:spLocks/>
          </p:cNvSpPr>
          <p:nvPr>
            <p:custDataLst>
              <p:tags r:id="rId2"/>
            </p:custDataLst>
          </p:nvPr>
        </p:nvSpPr>
        <p:spPr>
          <a:xfrm>
            <a:off x="3649851" y="1791626"/>
            <a:ext cx="1658319" cy="373614"/>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200" b="1" dirty="0">
                <a:solidFill>
                  <a:srgbClr val="4B96CD"/>
                </a:solidFill>
                <a:latin typeface="Arial" charset="0"/>
                <a:ea typeface="Arial" charset="0"/>
                <a:cs typeface="Arial" charset="0"/>
              </a:rPr>
              <a:t>Économie </a:t>
            </a:r>
            <a:br>
              <a:rPr lang="fr-FR" sz="1200" b="1" dirty="0">
                <a:solidFill>
                  <a:srgbClr val="4B96CD"/>
                </a:solidFill>
                <a:latin typeface="Arial" charset="0"/>
                <a:ea typeface="Arial" charset="0"/>
                <a:cs typeface="Arial" charset="0"/>
              </a:rPr>
            </a:br>
            <a:r>
              <a:rPr lang="fr-FR" sz="1200" b="1" dirty="0">
                <a:solidFill>
                  <a:srgbClr val="4B96CD"/>
                </a:solidFill>
                <a:latin typeface="Arial" charset="0"/>
                <a:ea typeface="Arial" charset="0"/>
                <a:cs typeface="Arial" charset="0"/>
              </a:rPr>
              <a:t>du recyclage</a:t>
            </a:r>
            <a:endParaRPr lang="fr-FR" sz="1200" dirty="0">
              <a:solidFill>
                <a:srgbClr val="4B96CD"/>
              </a:solidFill>
              <a:latin typeface="Arial" charset="0"/>
              <a:ea typeface="Arial" charset="0"/>
              <a:cs typeface="Arial" charset="0"/>
            </a:endParaRPr>
          </a:p>
        </p:txBody>
      </p:sp>
      <p:sp>
        <p:nvSpPr>
          <p:cNvPr id="13" name="Espace réservé du texte 4"/>
          <p:cNvSpPr txBox="1">
            <a:spLocks/>
          </p:cNvSpPr>
          <p:nvPr>
            <p:custDataLst>
              <p:tags r:id="rId3"/>
            </p:custDataLst>
          </p:nvPr>
        </p:nvSpPr>
        <p:spPr>
          <a:xfrm>
            <a:off x="6269065" y="1791626"/>
            <a:ext cx="1658319" cy="373614"/>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200" b="1" dirty="0">
                <a:solidFill>
                  <a:srgbClr val="4B96CD"/>
                </a:solidFill>
                <a:latin typeface="Arial" charset="0"/>
                <a:ea typeface="Arial" charset="0"/>
                <a:cs typeface="Arial" charset="0"/>
              </a:rPr>
              <a:t>Économie circulaire</a:t>
            </a:r>
            <a:endParaRPr lang="fr-FR" sz="1200" dirty="0">
              <a:solidFill>
                <a:srgbClr val="4B96CD"/>
              </a:solidFill>
              <a:latin typeface="Arial" charset="0"/>
              <a:ea typeface="Arial" charset="0"/>
              <a:cs typeface="Arial" charset="0"/>
            </a:endParaRPr>
          </a:p>
        </p:txBody>
      </p:sp>
    </p:spTree>
    <p:extLst>
      <p:ext uri="{BB962C8B-B14F-4D97-AF65-F5344CB8AC3E}">
        <p14:creationId xmlns:p14="http://schemas.microsoft.com/office/powerpoint/2010/main" val="39726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16</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133958"/>
            <a:ext cx="8760493" cy="8497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dirty="0">
                <a:solidFill>
                  <a:srgbClr val="004196"/>
                </a:solidFill>
                <a:latin typeface="Arial" charset="0"/>
                <a:cs typeface="Arial" charset="0"/>
              </a:rPr>
              <a:t>RÉDUIRE NOS DÉCHETS</a:t>
            </a:r>
          </a:p>
        </p:txBody>
      </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189589"/>
            <a:ext cx="5930900" cy="4821868"/>
          </a:xfrm>
          <a:prstGeom prst="rect">
            <a:avLst/>
          </a:prstGeom>
        </p:spPr>
      </p:pic>
    </p:spTree>
    <p:extLst>
      <p:ext uri="{BB962C8B-B14F-4D97-AF65-F5344CB8AC3E}">
        <p14:creationId xmlns:p14="http://schemas.microsoft.com/office/powerpoint/2010/main" val="18159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17</a:t>
            </a:fld>
            <a:endParaRPr lang="fr-FR" sz="100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133958"/>
            <a:ext cx="8760493" cy="84976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a:solidFill>
                  <a:srgbClr val="004196"/>
                </a:solidFill>
                <a:latin typeface="Arial" charset="0"/>
                <a:cs typeface="Arial" charset="0"/>
              </a:rPr>
              <a:t>NOTRE POLITIQUE DE MANAGEMENT DES DÉCHETS</a:t>
            </a:r>
          </a:p>
        </p:txBody>
      </p:sp>
      <p:sp>
        <p:nvSpPr>
          <p:cNvPr id="8" name="Rectangle 7"/>
          <p:cNvSpPr/>
          <p:nvPr/>
        </p:nvSpPr>
        <p:spPr>
          <a:xfrm>
            <a:off x="457200" y="983718"/>
            <a:ext cx="8051369" cy="857720"/>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9" name="ZoneTexte 8"/>
          <p:cNvSpPr txBox="1"/>
          <p:nvPr/>
        </p:nvSpPr>
        <p:spPr>
          <a:xfrm>
            <a:off x="548037" y="979445"/>
            <a:ext cx="7873139" cy="830997"/>
          </a:xfrm>
          <a:prstGeom prst="rect">
            <a:avLst/>
          </a:prstGeom>
          <a:noFill/>
        </p:spPr>
        <p:txBody>
          <a:bodyPr wrap="square" rtlCol="0">
            <a:spAutoFit/>
          </a:bodyPr>
          <a:lstStyle/>
          <a:p>
            <a:pPr algn="ctr"/>
            <a:r>
              <a:rPr lang="fr-FR" sz="2400" b="1">
                <a:solidFill>
                  <a:srgbClr val="4B96CD"/>
                </a:solidFill>
                <a:latin typeface="Arial"/>
                <a:cs typeface="Arial"/>
              </a:rPr>
              <a:t>Minimiser notre production des déchets </a:t>
            </a:r>
            <a:br>
              <a:rPr lang="fr-FR" sz="2400" b="1">
                <a:solidFill>
                  <a:srgbClr val="4B96CD"/>
                </a:solidFill>
                <a:latin typeface="Arial"/>
                <a:cs typeface="Arial"/>
              </a:rPr>
            </a:br>
            <a:r>
              <a:rPr lang="fr-FR" sz="2400" b="1">
                <a:solidFill>
                  <a:srgbClr val="4B96CD"/>
                </a:solidFill>
                <a:latin typeface="Arial"/>
                <a:cs typeface="Arial"/>
              </a:rPr>
              <a:t>et en respecter la hiérarchie. </a:t>
            </a:r>
          </a:p>
        </p:txBody>
      </p:sp>
      <p:pic>
        <p:nvPicPr>
          <p:cNvPr id="10" name="Picture 2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74174" y="1052647"/>
            <a:ext cx="972402" cy="972402"/>
          </a:xfrm>
          <a:prstGeom prst="rect">
            <a:avLst/>
          </a:prstGeom>
        </p:spPr>
      </p:pic>
      <p:pic>
        <p:nvPicPr>
          <p:cNvPr id="2" name="Imag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06140" y="2235200"/>
            <a:ext cx="7303680" cy="3838948"/>
          </a:xfrm>
          <a:prstGeom prst="rect">
            <a:avLst/>
          </a:prstGeom>
        </p:spPr>
      </p:pic>
      <p:sp>
        <p:nvSpPr>
          <p:cNvPr id="13" name="Espace réservé du texte 4"/>
          <p:cNvSpPr txBox="1">
            <a:spLocks/>
          </p:cNvSpPr>
          <p:nvPr>
            <p:custDataLst>
              <p:tags r:id="rId1"/>
            </p:custDataLst>
          </p:nvPr>
        </p:nvSpPr>
        <p:spPr>
          <a:xfrm>
            <a:off x="2180170" y="2499713"/>
            <a:ext cx="2518994" cy="527909"/>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en-US" sz="1400" b="1" dirty="0" err="1" smtClean="0">
                <a:solidFill>
                  <a:schemeClr val="bg1"/>
                </a:solidFill>
                <a:latin typeface="Calibri" panose="020F0502020204030204" pitchFamily="34" charset="0"/>
                <a:ea typeface="Times New Roman" panose="02020603050405020304" pitchFamily="18" charset="0"/>
              </a:rPr>
              <a:t>Prévention</a:t>
            </a:r>
            <a:r>
              <a:rPr lang="en-US" sz="1400" b="1" dirty="0" smtClean="0">
                <a:solidFill>
                  <a:schemeClr val="bg1"/>
                </a:solidFill>
                <a:latin typeface="Calibri" panose="020F0502020204030204" pitchFamily="34" charset="0"/>
                <a:ea typeface="Times New Roman" panose="02020603050405020304" pitchFamily="18" charset="0"/>
              </a:rPr>
              <a:t> </a:t>
            </a:r>
            <a:r>
              <a:rPr lang="en-US" sz="1400" b="1" dirty="0">
                <a:solidFill>
                  <a:schemeClr val="bg1"/>
                </a:solidFill>
                <a:latin typeface="Calibri" panose="020F0502020204030204" pitchFamily="34" charset="0"/>
                <a:ea typeface="Times New Roman" panose="02020603050405020304" pitchFamily="18" charset="0"/>
              </a:rPr>
              <a:t>et </a:t>
            </a:r>
            <a:r>
              <a:rPr lang="en-US" sz="1400" b="1" dirty="0" err="1" smtClean="0">
                <a:solidFill>
                  <a:schemeClr val="bg1"/>
                </a:solidFill>
                <a:latin typeface="Calibri" panose="020F0502020204030204" pitchFamily="34" charset="0"/>
                <a:ea typeface="Times New Roman" panose="02020603050405020304" pitchFamily="18" charset="0"/>
              </a:rPr>
              <a:t>évitement</a:t>
            </a:r>
            <a:endParaRPr lang="fr-FR" sz="1300" b="1" dirty="0">
              <a:solidFill>
                <a:schemeClr val="bg1"/>
              </a:solidFill>
              <a:latin typeface="Arial" charset="0"/>
              <a:ea typeface="Arial" charset="0"/>
              <a:cs typeface="Arial" charset="0"/>
            </a:endParaRPr>
          </a:p>
        </p:txBody>
      </p:sp>
      <p:sp>
        <p:nvSpPr>
          <p:cNvPr id="14" name="Espace réservé du texte 4"/>
          <p:cNvSpPr txBox="1">
            <a:spLocks/>
          </p:cNvSpPr>
          <p:nvPr>
            <p:custDataLst>
              <p:tags r:id="rId2"/>
            </p:custDataLst>
          </p:nvPr>
        </p:nvSpPr>
        <p:spPr>
          <a:xfrm>
            <a:off x="2634713" y="3001370"/>
            <a:ext cx="1658319" cy="431503"/>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300" b="1">
                <a:solidFill>
                  <a:schemeClr val="bg1"/>
                </a:solidFill>
                <a:latin typeface="Arial" charset="0"/>
                <a:ea typeface="Arial" charset="0"/>
                <a:cs typeface="Arial" charset="0"/>
              </a:rPr>
              <a:t>Minimisation</a:t>
            </a:r>
          </a:p>
        </p:txBody>
      </p:sp>
      <p:sp>
        <p:nvSpPr>
          <p:cNvPr id="17" name="Espace réservé du texte 4"/>
          <p:cNvSpPr txBox="1">
            <a:spLocks/>
          </p:cNvSpPr>
          <p:nvPr>
            <p:custDataLst>
              <p:tags r:id="rId3"/>
            </p:custDataLst>
          </p:nvPr>
        </p:nvSpPr>
        <p:spPr>
          <a:xfrm>
            <a:off x="2634713" y="3466319"/>
            <a:ext cx="1658319" cy="431503"/>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300" b="1">
                <a:solidFill>
                  <a:schemeClr val="bg1"/>
                </a:solidFill>
                <a:latin typeface="Arial" charset="0"/>
                <a:ea typeface="Arial" charset="0"/>
                <a:cs typeface="Arial" charset="0"/>
              </a:rPr>
              <a:t>Préparation au réemploi</a:t>
            </a:r>
          </a:p>
        </p:txBody>
      </p:sp>
      <p:sp>
        <p:nvSpPr>
          <p:cNvPr id="18" name="Espace réservé du texte 4"/>
          <p:cNvSpPr txBox="1">
            <a:spLocks/>
          </p:cNvSpPr>
          <p:nvPr>
            <p:custDataLst>
              <p:tags r:id="rId4"/>
            </p:custDataLst>
          </p:nvPr>
        </p:nvSpPr>
        <p:spPr>
          <a:xfrm>
            <a:off x="2634713" y="3923519"/>
            <a:ext cx="1658319" cy="431503"/>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300" b="1">
                <a:solidFill>
                  <a:schemeClr val="bg1"/>
                </a:solidFill>
                <a:latin typeface="Arial" charset="0"/>
                <a:ea typeface="Arial" charset="0"/>
                <a:cs typeface="Arial" charset="0"/>
              </a:rPr>
              <a:t>Recyclage</a:t>
            </a:r>
          </a:p>
        </p:txBody>
      </p:sp>
      <p:sp>
        <p:nvSpPr>
          <p:cNvPr id="19" name="Espace réservé du texte 4"/>
          <p:cNvSpPr txBox="1">
            <a:spLocks/>
          </p:cNvSpPr>
          <p:nvPr>
            <p:custDataLst>
              <p:tags r:id="rId5"/>
            </p:custDataLst>
          </p:nvPr>
        </p:nvSpPr>
        <p:spPr>
          <a:xfrm>
            <a:off x="2634713" y="4372970"/>
            <a:ext cx="1658319" cy="431503"/>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300" b="1">
                <a:solidFill>
                  <a:schemeClr val="bg1"/>
                </a:solidFill>
                <a:latin typeface="Arial" charset="0"/>
                <a:ea typeface="Arial" charset="0"/>
                <a:cs typeface="Arial" charset="0"/>
              </a:rPr>
              <a:t>Récupération</a:t>
            </a:r>
          </a:p>
        </p:txBody>
      </p:sp>
      <p:sp>
        <p:nvSpPr>
          <p:cNvPr id="22" name="Espace réservé du texte 4"/>
          <p:cNvSpPr txBox="1">
            <a:spLocks/>
          </p:cNvSpPr>
          <p:nvPr>
            <p:custDataLst>
              <p:tags r:id="rId6"/>
            </p:custDataLst>
          </p:nvPr>
        </p:nvSpPr>
        <p:spPr>
          <a:xfrm>
            <a:off x="2634713" y="4845669"/>
            <a:ext cx="1658319" cy="431503"/>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300" b="1">
                <a:solidFill>
                  <a:schemeClr val="bg1"/>
                </a:solidFill>
                <a:latin typeface="Arial" charset="0"/>
                <a:ea typeface="Arial" charset="0"/>
                <a:cs typeface="Arial" charset="0"/>
              </a:rPr>
              <a:t>Élimination</a:t>
            </a:r>
          </a:p>
        </p:txBody>
      </p:sp>
      <p:sp>
        <p:nvSpPr>
          <p:cNvPr id="25" name="Espace réservé du texte 4"/>
          <p:cNvSpPr txBox="1">
            <a:spLocks/>
          </p:cNvSpPr>
          <p:nvPr>
            <p:custDataLst>
              <p:tags r:id="rId7"/>
            </p:custDataLst>
          </p:nvPr>
        </p:nvSpPr>
        <p:spPr>
          <a:xfrm>
            <a:off x="5648640" y="2536421"/>
            <a:ext cx="2604207" cy="431503"/>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000">
                <a:solidFill>
                  <a:schemeClr val="bg1"/>
                </a:solidFill>
                <a:latin typeface="Arial" charset="0"/>
                <a:ea typeface="Arial" charset="0"/>
                <a:cs typeface="Arial" charset="0"/>
              </a:rPr>
              <a:t>Conception de produits et de systèmes </a:t>
            </a:r>
            <a:br>
              <a:rPr lang="fr-FR" sz="1000">
                <a:solidFill>
                  <a:schemeClr val="bg1"/>
                </a:solidFill>
                <a:latin typeface="Arial" charset="0"/>
                <a:ea typeface="Arial" charset="0"/>
                <a:cs typeface="Arial" charset="0"/>
              </a:rPr>
            </a:br>
            <a:r>
              <a:rPr lang="fr-FR" sz="1000">
                <a:solidFill>
                  <a:schemeClr val="bg1"/>
                </a:solidFill>
                <a:latin typeface="Arial" charset="0"/>
                <a:ea typeface="Arial" charset="0"/>
                <a:cs typeface="Arial" charset="0"/>
              </a:rPr>
              <a:t>de meilleure qualité, dont la durée de vie est plus longue</a:t>
            </a:r>
          </a:p>
        </p:txBody>
      </p:sp>
      <p:sp>
        <p:nvSpPr>
          <p:cNvPr id="26" name="Espace réservé du texte 4"/>
          <p:cNvSpPr txBox="1">
            <a:spLocks/>
          </p:cNvSpPr>
          <p:nvPr>
            <p:custDataLst>
              <p:tags r:id="rId8"/>
            </p:custDataLst>
          </p:nvPr>
        </p:nvSpPr>
        <p:spPr>
          <a:xfrm>
            <a:off x="5249643" y="2999594"/>
            <a:ext cx="2732307" cy="431503"/>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000">
                <a:solidFill>
                  <a:schemeClr val="bg1"/>
                </a:solidFill>
                <a:latin typeface="Arial" charset="0"/>
                <a:ea typeface="Arial" charset="0"/>
                <a:cs typeface="Arial" charset="0"/>
              </a:rPr>
              <a:t>Utilisation d’une plus petite quantité de matériaux dans la conception et la fabrication</a:t>
            </a:r>
          </a:p>
        </p:txBody>
      </p:sp>
      <p:sp>
        <p:nvSpPr>
          <p:cNvPr id="27" name="Espace réservé du texte 4"/>
          <p:cNvSpPr txBox="1">
            <a:spLocks/>
          </p:cNvSpPr>
          <p:nvPr>
            <p:custDataLst>
              <p:tags r:id="rId9"/>
            </p:custDataLst>
          </p:nvPr>
        </p:nvSpPr>
        <p:spPr>
          <a:xfrm>
            <a:off x="5065618" y="3466319"/>
            <a:ext cx="2604207" cy="431503"/>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000">
                <a:solidFill>
                  <a:schemeClr val="bg1"/>
                </a:solidFill>
                <a:latin typeface="Arial" charset="0"/>
                <a:ea typeface="Arial" charset="0"/>
                <a:cs typeface="Arial" charset="0"/>
              </a:rPr>
              <a:t>Nettoyage, réparation, reconditionnement </a:t>
            </a:r>
            <a:br>
              <a:rPr lang="fr-FR" sz="1000">
                <a:solidFill>
                  <a:schemeClr val="bg1"/>
                </a:solidFill>
                <a:latin typeface="Arial" charset="0"/>
                <a:ea typeface="Arial" charset="0"/>
                <a:cs typeface="Arial" charset="0"/>
              </a:rPr>
            </a:br>
            <a:r>
              <a:rPr lang="fr-FR" sz="1000">
                <a:solidFill>
                  <a:schemeClr val="bg1"/>
                </a:solidFill>
                <a:latin typeface="Arial" charset="0"/>
                <a:ea typeface="Arial" charset="0"/>
                <a:cs typeface="Arial" charset="0"/>
              </a:rPr>
              <a:t>d’objets entiers ou de pièces de rechange</a:t>
            </a:r>
          </a:p>
        </p:txBody>
      </p:sp>
      <p:sp>
        <p:nvSpPr>
          <p:cNvPr id="28" name="Espace réservé du texte 4"/>
          <p:cNvSpPr txBox="1">
            <a:spLocks/>
          </p:cNvSpPr>
          <p:nvPr>
            <p:custDataLst>
              <p:tags r:id="rId10"/>
            </p:custDataLst>
          </p:nvPr>
        </p:nvSpPr>
        <p:spPr>
          <a:xfrm>
            <a:off x="4773866" y="3933044"/>
            <a:ext cx="2604207" cy="563240"/>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000">
                <a:solidFill>
                  <a:schemeClr val="bg1"/>
                </a:solidFill>
                <a:latin typeface="Arial" charset="0"/>
                <a:ea typeface="Arial" charset="0"/>
                <a:cs typeface="Arial" charset="0"/>
              </a:rPr>
              <a:t>Transformation des invendus en nouvelles matières premières, notamment par compostage si les protocoles de qualité sont respectés</a:t>
            </a:r>
          </a:p>
        </p:txBody>
      </p:sp>
      <p:sp>
        <p:nvSpPr>
          <p:cNvPr id="29" name="Espace réservé du texte 4"/>
          <p:cNvSpPr txBox="1">
            <a:spLocks/>
          </p:cNvSpPr>
          <p:nvPr>
            <p:custDataLst>
              <p:tags r:id="rId11"/>
            </p:custDataLst>
          </p:nvPr>
        </p:nvSpPr>
        <p:spPr>
          <a:xfrm>
            <a:off x="4257256" y="4543451"/>
            <a:ext cx="2604207" cy="727067"/>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000">
                <a:solidFill>
                  <a:schemeClr val="bg1"/>
                </a:solidFill>
                <a:latin typeface="Arial" charset="0"/>
                <a:ea typeface="Arial" charset="0"/>
                <a:cs typeface="Arial" charset="0"/>
              </a:rPr>
              <a:t>Digestion anaérobie, incinération avec récupération, gazéification et pyrolyse pour produire de l’énergie/du carburant, remblai</a:t>
            </a:r>
          </a:p>
        </p:txBody>
      </p:sp>
      <p:sp>
        <p:nvSpPr>
          <p:cNvPr id="30" name="Espace réservé du texte 4"/>
          <p:cNvSpPr txBox="1">
            <a:spLocks/>
          </p:cNvSpPr>
          <p:nvPr>
            <p:custDataLst>
              <p:tags r:id="rId12"/>
            </p:custDataLst>
          </p:nvPr>
        </p:nvSpPr>
        <p:spPr>
          <a:xfrm>
            <a:off x="3960851" y="5271872"/>
            <a:ext cx="2604207" cy="551854"/>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000">
                <a:solidFill>
                  <a:schemeClr val="bg1"/>
                </a:solidFill>
                <a:latin typeface="Arial" charset="0"/>
                <a:ea typeface="Arial" charset="0"/>
                <a:cs typeface="Arial" charset="0"/>
              </a:rPr>
              <a:t>Enfouissement et incinération sans récupération d’énergie</a:t>
            </a:r>
          </a:p>
        </p:txBody>
      </p:sp>
      <p:sp>
        <p:nvSpPr>
          <p:cNvPr id="31" name="Down Arrow 18"/>
          <p:cNvSpPr/>
          <p:nvPr/>
        </p:nvSpPr>
        <p:spPr>
          <a:xfrm rot="10800000">
            <a:off x="498332" y="2536419"/>
            <a:ext cx="692683" cy="3287305"/>
          </a:xfrm>
          <a:prstGeom prst="downArrow">
            <a:avLst/>
          </a:prstGeom>
          <a:solidFill>
            <a:srgbClr val="EDEDED"/>
          </a:solidFill>
          <a:ln>
            <a:noFill/>
          </a:ln>
          <a:effectLst/>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Ellipse 34"/>
          <p:cNvSpPr/>
          <p:nvPr/>
        </p:nvSpPr>
        <p:spPr>
          <a:xfrm>
            <a:off x="68973" y="3569951"/>
            <a:ext cx="1551403" cy="1551403"/>
          </a:xfrm>
          <a:prstGeom prst="ellipse">
            <a:avLst/>
          </a:prstGeom>
          <a:solidFill>
            <a:srgbClr val="EDEDED"/>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400" dirty="0"/>
          </a:p>
        </p:txBody>
      </p:sp>
      <p:sp>
        <p:nvSpPr>
          <p:cNvPr id="33" name="Espace réservé du texte 4"/>
          <p:cNvSpPr txBox="1">
            <a:spLocks/>
          </p:cNvSpPr>
          <p:nvPr>
            <p:custDataLst>
              <p:tags r:id="rId13"/>
            </p:custDataLst>
          </p:nvPr>
        </p:nvSpPr>
        <p:spPr>
          <a:xfrm>
            <a:off x="-7677" y="3901789"/>
            <a:ext cx="1723216" cy="740246"/>
          </a:xfrm>
          <a:prstGeom prst="rect">
            <a:avLst/>
          </a:prstGeom>
        </p:spPr>
        <p:txBody>
          <a:bodyPr vert="horz" lIns="91440" tIns="45720" rIns="91440" bIns="45720" rtlCol="0" anchor="ctr">
            <a:noAutofit/>
          </a:bodyPr>
          <a:lstStyle>
            <a:defPPr>
              <a:defRPr lang="fr-FR"/>
            </a:defPPr>
            <a:lvl1pPr marL="0" algn="r" defTabSz="457200" rtl="0" eaLnBrk="1" latinLnBrk="0" hangingPunct="1">
              <a:defRPr sz="1200" kern="1200">
                <a:solidFill>
                  <a:schemeClr val="tx1">
                    <a:tint val="75000"/>
                  </a:schemeClr>
                </a:solidFill>
                <a:latin typeface="+mn-lt"/>
                <a:ea typeface="+mn-ea"/>
                <a:cs typeface="Helvetic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lvl="1" algn="ctr"/>
            <a:r>
              <a:rPr lang="fr-FR" sz="1200" b="1">
                <a:solidFill>
                  <a:srgbClr val="004196"/>
                </a:solidFill>
                <a:latin typeface="Arial" charset="0"/>
                <a:ea typeface="Arial" charset="0"/>
                <a:cs typeface="Arial" charset="0"/>
              </a:rPr>
              <a:t>Opportunités commerciales</a:t>
            </a:r>
          </a:p>
          <a:p>
            <a:pPr marL="0" lvl="1" algn="ctr"/>
            <a:r>
              <a:rPr lang="fr-FR" sz="1200" b="1">
                <a:solidFill>
                  <a:srgbClr val="004196"/>
                </a:solidFill>
                <a:latin typeface="Arial" charset="0"/>
                <a:ea typeface="Arial" charset="0"/>
                <a:cs typeface="Arial" charset="0"/>
              </a:rPr>
              <a:t>et environnementales</a:t>
            </a:r>
          </a:p>
        </p:txBody>
      </p:sp>
    </p:spTree>
    <p:extLst>
      <p:ext uri="{BB962C8B-B14F-4D97-AF65-F5344CB8AC3E}">
        <p14:creationId xmlns:p14="http://schemas.microsoft.com/office/powerpoint/2010/main" val="4062698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18</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208669"/>
            <a:ext cx="8760493" cy="10614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dirty="0">
                <a:solidFill>
                  <a:srgbClr val="004196"/>
                </a:solidFill>
                <a:latin typeface="Arial" charset="0"/>
                <a:cs typeface="Arial" charset="0"/>
              </a:rPr>
              <a:t>GESTION DES DÉCHETS : </a:t>
            </a:r>
            <a:br>
              <a:rPr lang="fr-FR" sz="2300" b="1" spc="100" dirty="0">
                <a:solidFill>
                  <a:srgbClr val="004196"/>
                </a:solidFill>
                <a:latin typeface="Arial" charset="0"/>
                <a:cs typeface="Arial" charset="0"/>
              </a:rPr>
            </a:br>
            <a:r>
              <a:rPr lang="fr-FR" sz="2300" b="1" spc="100" dirty="0">
                <a:solidFill>
                  <a:srgbClr val="004196"/>
                </a:solidFill>
                <a:latin typeface="Arial" charset="0"/>
                <a:cs typeface="Arial" charset="0"/>
              </a:rPr>
              <a:t>LES ÉTAPES FONDAMENTALES</a:t>
            </a:r>
          </a:p>
        </p:txBody>
      </p:sp>
      <p:sp>
        <p:nvSpPr>
          <p:cNvPr id="14" name="Rectangle 3"/>
          <p:cNvSpPr>
            <a:spLocks noGrp="1" noChangeArrowheads="1"/>
          </p:cNvSpPr>
          <p:nvPr>
            <p:ph sz="quarter" idx="4294967295"/>
          </p:nvPr>
        </p:nvSpPr>
        <p:spPr>
          <a:xfrm>
            <a:off x="3450195" y="4378374"/>
            <a:ext cx="1569154" cy="1786814"/>
          </a:xfrm>
          <a:prstGeom prst="rect">
            <a:avLst/>
          </a:prstGeom>
        </p:spPr>
        <p:txBody>
          <a:bodyPr lIns="0">
            <a:noAutofit/>
          </a:bodyPr>
          <a:lstStyle/>
          <a:p>
            <a:pPr marL="0" indent="0">
              <a:buClr>
                <a:schemeClr val="tx1"/>
              </a:buClr>
              <a:buNone/>
            </a:pPr>
            <a:r>
              <a:rPr lang="fr-FR" sz="1050" dirty="0">
                <a:latin typeface="Arial" charset="0"/>
                <a:ea typeface="Arial" charset="0"/>
                <a:cs typeface="Arial" charset="0"/>
              </a:rPr>
              <a:t>Archiver les bordereaux, registres, déclarations, factures, les autorisations des prestataires </a:t>
            </a:r>
            <a:br>
              <a:rPr lang="fr-FR" sz="1050" dirty="0">
                <a:latin typeface="Arial" charset="0"/>
                <a:ea typeface="Arial" charset="0"/>
                <a:cs typeface="Arial" charset="0"/>
              </a:rPr>
            </a:br>
            <a:r>
              <a:rPr lang="fr-FR" sz="1050" dirty="0">
                <a:latin typeface="Arial" charset="0"/>
                <a:ea typeface="Arial" charset="0"/>
                <a:cs typeface="Arial" charset="0"/>
              </a:rPr>
              <a:t>qui éliminent / traitent les déchets et les certificats de traitement. </a:t>
            </a:r>
          </a:p>
        </p:txBody>
      </p:sp>
      <p:sp>
        <p:nvSpPr>
          <p:cNvPr id="26" name="Pentagone 1"/>
          <p:cNvSpPr/>
          <p:nvPr/>
        </p:nvSpPr>
        <p:spPr>
          <a:xfrm>
            <a:off x="457201" y="1488671"/>
            <a:ext cx="1436566" cy="576064"/>
          </a:xfrm>
          <a:prstGeom prst="homePlate">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solidFill>
                  <a:srgbClr val="004196"/>
                </a:solidFill>
                <a:latin typeface="Arial" charset="0"/>
                <a:ea typeface="Arial" charset="0"/>
                <a:cs typeface="Arial" charset="0"/>
              </a:rPr>
              <a:t>Identifier</a:t>
            </a:r>
            <a:endParaRPr lang="en-US" sz="1400" b="1" dirty="0">
              <a:solidFill>
                <a:srgbClr val="004196"/>
              </a:solidFill>
              <a:latin typeface="Arial" charset="0"/>
              <a:ea typeface="Arial" charset="0"/>
              <a:cs typeface="Arial" charset="0"/>
            </a:endParaRPr>
          </a:p>
        </p:txBody>
      </p:sp>
      <p:sp>
        <p:nvSpPr>
          <p:cNvPr id="27" name="Rectangle 26"/>
          <p:cNvSpPr/>
          <p:nvPr/>
        </p:nvSpPr>
        <p:spPr>
          <a:xfrm>
            <a:off x="457199" y="4019640"/>
            <a:ext cx="8350465" cy="27278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a:solidFill>
                  <a:srgbClr val="004196"/>
                </a:solidFill>
                <a:latin typeface="Arial" charset="0"/>
                <a:ea typeface="Arial" charset="0"/>
                <a:cs typeface="Arial" charset="0"/>
              </a:rPr>
              <a:t>Exemples sur les exigences de bonnes pratiques </a:t>
            </a:r>
            <a:endParaRPr lang="en-US" sz="1400" b="1" dirty="0">
              <a:solidFill>
                <a:srgbClr val="004196"/>
              </a:solidFill>
              <a:latin typeface="Arial" charset="0"/>
              <a:ea typeface="Arial" charset="0"/>
              <a:cs typeface="Arial" charset="0"/>
            </a:endParaRPr>
          </a:p>
        </p:txBody>
      </p:sp>
      <p:sp>
        <p:nvSpPr>
          <p:cNvPr id="28" name="Rectangle 3"/>
          <p:cNvSpPr txBox="1">
            <a:spLocks noChangeArrowheads="1"/>
          </p:cNvSpPr>
          <p:nvPr/>
        </p:nvSpPr>
        <p:spPr>
          <a:xfrm>
            <a:off x="469154" y="4378374"/>
            <a:ext cx="1531158" cy="1933476"/>
          </a:xfrm>
          <a:prstGeom prst="rect">
            <a:avLst/>
          </a:prstGeom>
        </p:spPr>
        <p:txBody>
          <a:bodyPr vert="horz" lIns="0" tIns="45720" rIns="91440" bIns="45720" rtlCol="0">
            <a:noAutofit/>
          </a:bodyPr>
          <a:lstStyle>
            <a:lvl1pPr marL="285750" indent="-285750" algn="l" defTabSz="457200" rtl="0" eaLnBrk="1" latinLnBrk="0" hangingPunct="1">
              <a:spcBef>
                <a:spcPts val="300"/>
              </a:spcBef>
              <a:spcAft>
                <a:spcPts val="300"/>
              </a:spcAft>
              <a:buClr>
                <a:schemeClr val="accent4"/>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1"/>
              </a:buClr>
              <a:buNone/>
            </a:pPr>
            <a:endParaRPr lang="fr-FR" sz="1050" dirty="0">
              <a:latin typeface="Arial" charset="0"/>
              <a:ea typeface="Arial" charset="0"/>
              <a:cs typeface="Arial" charset="0"/>
            </a:endParaRPr>
          </a:p>
        </p:txBody>
      </p:sp>
      <p:sp>
        <p:nvSpPr>
          <p:cNvPr id="29" name="Chevron 28"/>
          <p:cNvSpPr/>
          <p:nvPr/>
        </p:nvSpPr>
        <p:spPr>
          <a:xfrm>
            <a:off x="1753163" y="1488671"/>
            <a:ext cx="1559027" cy="576064"/>
          </a:xfrm>
          <a:prstGeom prst="chevron">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solidFill>
                  <a:srgbClr val="004196"/>
                </a:solidFill>
                <a:latin typeface="Arial" charset="0"/>
                <a:ea typeface="Arial" charset="0"/>
                <a:cs typeface="Arial" charset="0"/>
              </a:rPr>
              <a:t>Trier et stocker</a:t>
            </a:r>
            <a:endParaRPr lang="en-US" sz="1400" b="1" dirty="0">
              <a:solidFill>
                <a:srgbClr val="004196"/>
              </a:solidFill>
              <a:latin typeface="Arial" charset="0"/>
              <a:ea typeface="Arial" charset="0"/>
              <a:cs typeface="Arial" charset="0"/>
            </a:endParaRPr>
          </a:p>
        </p:txBody>
      </p:sp>
      <p:sp>
        <p:nvSpPr>
          <p:cNvPr id="30" name="Chevron 29"/>
          <p:cNvSpPr/>
          <p:nvPr/>
        </p:nvSpPr>
        <p:spPr>
          <a:xfrm>
            <a:off x="3189729" y="1490019"/>
            <a:ext cx="1800938" cy="576064"/>
          </a:xfrm>
          <a:prstGeom prst="chevron">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solidFill>
                  <a:srgbClr val="004196"/>
                </a:solidFill>
                <a:latin typeface="Arial" charset="0"/>
                <a:ea typeface="Arial" charset="0"/>
                <a:cs typeface="Arial" charset="0"/>
              </a:rPr>
              <a:t>Tracer</a:t>
            </a:r>
            <a:endParaRPr lang="en-US" sz="1400" b="1" dirty="0">
              <a:solidFill>
                <a:srgbClr val="004196"/>
              </a:solidFill>
              <a:latin typeface="Arial" charset="0"/>
              <a:ea typeface="Arial" charset="0"/>
              <a:cs typeface="Arial" charset="0"/>
            </a:endParaRPr>
          </a:p>
        </p:txBody>
      </p:sp>
      <p:sp>
        <p:nvSpPr>
          <p:cNvPr id="31" name="Chevron 30"/>
          <p:cNvSpPr/>
          <p:nvPr/>
        </p:nvSpPr>
        <p:spPr>
          <a:xfrm>
            <a:off x="4875624" y="1488671"/>
            <a:ext cx="1972349" cy="576064"/>
          </a:xfrm>
          <a:prstGeom prst="chevron">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solidFill>
                  <a:srgbClr val="004196"/>
                </a:solidFill>
                <a:latin typeface="Arial" charset="0"/>
                <a:ea typeface="Arial" charset="0"/>
                <a:cs typeface="Arial" charset="0"/>
              </a:rPr>
              <a:t>Collecter et transporter </a:t>
            </a:r>
            <a:endParaRPr lang="en-US" sz="1400" b="1" dirty="0">
              <a:solidFill>
                <a:srgbClr val="004196"/>
              </a:solidFill>
              <a:latin typeface="Arial" charset="0"/>
              <a:ea typeface="Arial" charset="0"/>
              <a:cs typeface="Arial" charset="0"/>
            </a:endParaRPr>
          </a:p>
        </p:txBody>
      </p:sp>
      <p:sp>
        <p:nvSpPr>
          <p:cNvPr id="32" name="Chevron 31"/>
          <p:cNvSpPr/>
          <p:nvPr/>
        </p:nvSpPr>
        <p:spPr>
          <a:xfrm>
            <a:off x="6724470" y="1488671"/>
            <a:ext cx="1833898" cy="576064"/>
          </a:xfrm>
          <a:prstGeom prst="chevron">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b="1" dirty="0">
                <a:solidFill>
                  <a:srgbClr val="004196"/>
                </a:solidFill>
                <a:latin typeface="Arial" charset="0"/>
                <a:ea typeface="Arial" charset="0"/>
                <a:cs typeface="Arial" charset="0"/>
              </a:rPr>
              <a:t>Traiter</a:t>
            </a:r>
            <a:endParaRPr lang="en-US" sz="1400" b="1" dirty="0">
              <a:solidFill>
                <a:srgbClr val="004196"/>
              </a:solidFill>
              <a:latin typeface="Arial" charset="0"/>
              <a:ea typeface="Arial" charset="0"/>
              <a:cs typeface="Arial" charset="0"/>
            </a:endParaRPr>
          </a:p>
        </p:txBody>
      </p:sp>
      <p:sp>
        <p:nvSpPr>
          <p:cNvPr id="33" name="Rectangle 3"/>
          <p:cNvSpPr txBox="1">
            <a:spLocks noChangeArrowheads="1"/>
          </p:cNvSpPr>
          <p:nvPr/>
        </p:nvSpPr>
        <p:spPr>
          <a:xfrm>
            <a:off x="1789492" y="4378374"/>
            <a:ext cx="1391453" cy="1498846"/>
          </a:xfrm>
          <a:prstGeom prst="rect">
            <a:avLst/>
          </a:prstGeom>
        </p:spPr>
        <p:txBody>
          <a:bodyPr vert="horz" lIns="0" tIns="45720" rIns="91440" bIns="45720" rtlCol="0">
            <a:noAutofit/>
          </a:bodyPr>
          <a:lstStyle>
            <a:lvl1pPr marL="285750" indent="-285750" algn="l" defTabSz="457200" rtl="0" eaLnBrk="1" latinLnBrk="0" hangingPunct="1">
              <a:spcBef>
                <a:spcPts val="300"/>
              </a:spcBef>
              <a:spcAft>
                <a:spcPts val="300"/>
              </a:spcAft>
              <a:buClr>
                <a:schemeClr val="accent4"/>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8000" indent="-108000">
              <a:buClr>
                <a:schemeClr val="tx1"/>
              </a:buClr>
              <a:buFont typeface="Arial" charset="0"/>
              <a:buChar char="•"/>
            </a:pPr>
            <a:r>
              <a:rPr lang="fr-FR" sz="1050" dirty="0">
                <a:latin typeface="Arial" charset="0"/>
                <a:ea typeface="Arial" charset="0"/>
                <a:cs typeface="Arial" charset="0"/>
              </a:rPr>
              <a:t>Tri (ne pas mélanger les différents déchets).</a:t>
            </a:r>
          </a:p>
          <a:p>
            <a:pPr marL="108000" indent="-108000">
              <a:buClr>
                <a:schemeClr val="tx1"/>
              </a:buClr>
              <a:buFont typeface="Arial" charset="0"/>
              <a:buChar char="•"/>
            </a:pPr>
            <a:r>
              <a:rPr lang="fr-FR" sz="1050" dirty="0">
                <a:latin typeface="Arial" charset="0"/>
                <a:ea typeface="Arial" charset="0"/>
                <a:cs typeface="Arial" charset="0"/>
              </a:rPr>
              <a:t>Entreposage conforme </a:t>
            </a:r>
            <a:br>
              <a:rPr lang="fr-FR" sz="1050" dirty="0">
                <a:latin typeface="Arial" charset="0"/>
                <a:ea typeface="Arial" charset="0"/>
                <a:cs typeface="Arial" charset="0"/>
              </a:rPr>
            </a:br>
            <a:r>
              <a:rPr lang="fr-FR" sz="1050" dirty="0">
                <a:latin typeface="Arial" charset="0"/>
                <a:ea typeface="Arial" charset="0"/>
                <a:cs typeface="Arial" charset="0"/>
              </a:rPr>
              <a:t>(1 type de déchet </a:t>
            </a:r>
            <a:br>
              <a:rPr lang="fr-FR" sz="1050" dirty="0">
                <a:latin typeface="Arial" charset="0"/>
                <a:ea typeface="Arial" charset="0"/>
                <a:cs typeface="Arial" charset="0"/>
              </a:rPr>
            </a:br>
            <a:r>
              <a:rPr lang="fr-FR" sz="1050" dirty="0">
                <a:latin typeface="Arial" charset="0"/>
                <a:ea typeface="Arial" charset="0"/>
                <a:cs typeface="Arial" charset="0"/>
              </a:rPr>
              <a:t>= 1 conteneur).</a:t>
            </a:r>
            <a:endParaRPr lang="en-US" sz="1000" dirty="0">
              <a:latin typeface="Arial" charset="0"/>
              <a:ea typeface="Arial" charset="0"/>
              <a:cs typeface="Arial" charset="0"/>
            </a:endParaRPr>
          </a:p>
        </p:txBody>
      </p:sp>
      <p:sp>
        <p:nvSpPr>
          <p:cNvPr id="34" name="Rectangle 3"/>
          <p:cNvSpPr txBox="1">
            <a:spLocks noChangeArrowheads="1"/>
          </p:cNvSpPr>
          <p:nvPr/>
        </p:nvSpPr>
        <p:spPr>
          <a:xfrm>
            <a:off x="469154" y="2115073"/>
            <a:ext cx="1255527" cy="717402"/>
          </a:xfrm>
          <a:prstGeom prst="rect">
            <a:avLst/>
          </a:prstGeom>
        </p:spPr>
        <p:txBody>
          <a:bodyPr vert="horz" lIns="0" tIns="45720" rIns="91440" bIns="45720" rtlCol="0">
            <a:noAutofit/>
          </a:bodyPr>
          <a:lstStyle>
            <a:lvl1pPr marL="285750" indent="-285750" algn="l" defTabSz="457200" rtl="0" eaLnBrk="1" latinLnBrk="0" hangingPunct="1">
              <a:spcBef>
                <a:spcPts val="300"/>
              </a:spcBef>
              <a:spcAft>
                <a:spcPts val="300"/>
              </a:spcAft>
              <a:buClr>
                <a:schemeClr val="accent4"/>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Lucida Grande"/>
              <a:buNone/>
            </a:pPr>
            <a:r>
              <a:rPr lang="en-US" sz="1100" dirty="0">
                <a:latin typeface="Arial" charset="0"/>
                <a:ea typeface="Arial" charset="0"/>
                <a:cs typeface="Arial" charset="0"/>
              </a:rPr>
              <a:t>Les </a:t>
            </a:r>
            <a:r>
              <a:rPr lang="en-US" sz="1100" dirty="0" err="1">
                <a:latin typeface="Arial" charset="0"/>
                <a:ea typeface="Arial" charset="0"/>
                <a:cs typeface="Arial" charset="0"/>
              </a:rPr>
              <a:t>déchets</a:t>
            </a:r>
            <a:r>
              <a:rPr lang="en-US" sz="1100" dirty="0">
                <a:latin typeface="Arial" charset="0"/>
                <a:ea typeface="Arial" charset="0"/>
                <a:cs typeface="Arial" charset="0"/>
              </a:rPr>
              <a:t> </a:t>
            </a:r>
            <a:br>
              <a:rPr lang="en-US" sz="1100" dirty="0">
                <a:latin typeface="Arial" charset="0"/>
                <a:ea typeface="Arial" charset="0"/>
                <a:cs typeface="Arial" charset="0"/>
              </a:rPr>
            </a:br>
            <a:r>
              <a:rPr lang="en-US" sz="1100" dirty="0">
                <a:latin typeface="Arial" charset="0"/>
                <a:ea typeface="Arial" charset="0"/>
                <a:cs typeface="Arial" charset="0"/>
              </a:rPr>
              <a:t>(</a:t>
            </a:r>
            <a:r>
              <a:rPr lang="en-US" sz="1100" dirty="0" err="1">
                <a:latin typeface="Arial" charset="0"/>
                <a:ea typeface="Arial" charset="0"/>
                <a:cs typeface="Arial" charset="0"/>
              </a:rPr>
              <a:t>classe</a:t>
            </a:r>
            <a:r>
              <a:rPr lang="en-US" sz="1100" dirty="0">
                <a:latin typeface="Arial" charset="0"/>
                <a:ea typeface="Arial" charset="0"/>
                <a:cs typeface="Arial" charset="0"/>
              </a:rPr>
              <a:t> de </a:t>
            </a:r>
            <a:r>
              <a:rPr lang="en-US" sz="1100" dirty="0" err="1">
                <a:latin typeface="Arial" charset="0"/>
                <a:ea typeface="Arial" charset="0"/>
                <a:cs typeface="Arial" charset="0"/>
              </a:rPr>
              <a:t>déchets</a:t>
            </a:r>
            <a:r>
              <a:rPr lang="en-US" sz="1100" dirty="0">
                <a:latin typeface="Arial" charset="0"/>
                <a:ea typeface="Arial" charset="0"/>
                <a:cs typeface="Arial" charset="0"/>
              </a:rPr>
              <a:t>, </a:t>
            </a:r>
            <a:r>
              <a:rPr lang="en-US" sz="1100" dirty="0" err="1">
                <a:latin typeface="Arial" charset="0"/>
                <a:ea typeface="Arial" charset="0"/>
                <a:cs typeface="Arial" charset="0"/>
              </a:rPr>
              <a:t>quantité</a:t>
            </a:r>
            <a:r>
              <a:rPr lang="en-US" sz="1100" dirty="0">
                <a:latin typeface="Arial" charset="0"/>
                <a:ea typeface="Arial" charset="0"/>
                <a:cs typeface="Arial" charset="0"/>
              </a:rPr>
              <a:t>,…).</a:t>
            </a:r>
          </a:p>
        </p:txBody>
      </p:sp>
      <p:sp>
        <p:nvSpPr>
          <p:cNvPr id="35" name="Rectangle 3"/>
          <p:cNvSpPr txBox="1">
            <a:spLocks noChangeArrowheads="1"/>
          </p:cNvSpPr>
          <p:nvPr/>
        </p:nvSpPr>
        <p:spPr>
          <a:xfrm>
            <a:off x="4987753" y="2102262"/>
            <a:ext cx="1613131" cy="1641060"/>
          </a:xfrm>
          <a:prstGeom prst="rect">
            <a:avLst/>
          </a:prstGeom>
        </p:spPr>
        <p:txBody>
          <a:bodyPr vert="horz" lIns="0" tIns="45720" rIns="91440" bIns="45720" rtlCol="0">
            <a:noAutofit/>
          </a:bodyPr>
          <a:lstStyle>
            <a:lvl1pPr marL="285750" indent="-285750" algn="l" defTabSz="457200" rtl="0" eaLnBrk="1" latinLnBrk="0" hangingPunct="1">
              <a:spcBef>
                <a:spcPts val="300"/>
              </a:spcBef>
              <a:spcAft>
                <a:spcPts val="300"/>
              </a:spcAft>
              <a:buClr>
                <a:schemeClr val="accent4"/>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8000" indent="-108000">
              <a:buClr>
                <a:schemeClr val="tx1"/>
              </a:buClr>
              <a:buFont typeface="Arial" charset="0"/>
              <a:buChar char="•"/>
            </a:pPr>
            <a:r>
              <a:rPr lang="fr-FR" sz="1100" dirty="0">
                <a:latin typeface="Arial" charset="0"/>
                <a:ea typeface="Arial" charset="0"/>
                <a:cs typeface="Arial" charset="0"/>
              </a:rPr>
              <a:t>Organiser de façon maîtrisée la collecte, </a:t>
            </a:r>
            <a:br>
              <a:rPr lang="fr-FR" sz="1100" dirty="0">
                <a:latin typeface="Arial" charset="0"/>
                <a:ea typeface="Arial" charset="0"/>
                <a:cs typeface="Arial" charset="0"/>
              </a:rPr>
            </a:br>
            <a:r>
              <a:rPr lang="fr-FR" sz="1100" dirty="0">
                <a:latin typeface="Arial" charset="0"/>
                <a:ea typeface="Arial" charset="0"/>
                <a:cs typeface="Arial" charset="0"/>
              </a:rPr>
              <a:t>le tri et le stockage temporaire sur le site.</a:t>
            </a:r>
          </a:p>
          <a:p>
            <a:pPr marL="108000" indent="-108000">
              <a:buClr>
                <a:schemeClr val="tx1"/>
              </a:buClr>
              <a:buFont typeface="Arial" charset="0"/>
              <a:buChar char="•"/>
            </a:pPr>
            <a:r>
              <a:rPr lang="fr-FR" sz="1100" dirty="0">
                <a:latin typeface="Arial" charset="0"/>
                <a:ea typeface="Arial" charset="0"/>
                <a:cs typeface="Arial" charset="0"/>
              </a:rPr>
              <a:t>Organiser les mouvements de déchets sur le site.</a:t>
            </a:r>
            <a:endParaRPr lang="en-US" sz="1100" dirty="0">
              <a:latin typeface="Arial" charset="0"/>
              <a:ea typeface="Arial" charset="0"/>
              <a:cs typeface="Arial" charset="0"/>
            </a:endParaRPr>
          </a:p>
        </p:txBody>
      </p:sp>
      <p:sp>
        <p:nvSpPr>
          <p:cNvPr id="36" name="Rectangle 3"/>
          <p:cNvSpPr txBox="1">
            <a:spLocks noChangeArrowheads="1"/>
          </p:cNvSpPr>
          <p:nvPr/>
        </p:nvSpPr>
        <p:spPr>
          <a:xfrm>
            <a:off x="6635215" y="2102262"/>
            <a:ext cx="2302953" cy="1937058"/>
          </a:xfrm>
          <a:prstGeom prst="rect">
            <a:avLst/>
          </a:prstGeom>
        </p:spPr>
        <p:txBody>
          <a:bodyPr vert="horz" lIns="0" tIns="45720" rIns="91440" bIns="45720" rtlCol="0">
            <a:noAutofit/>
          </a:bodyPr>
          <a:lstStyle>
            <a:lvl1pPr marL="285750" indent="-285750" algn="l" defTabSz="457200" rtl="0" eaLnBrk="1" latinLnBrk="0" hangingPunct="1">
              <a:spcBef>
                <a:spcPts val="300"/>
              </a:spcBef>
              <a:spcAft>
                <a:spcPts val="300"/>
              </a:spcAft>
              <a:buClr>
                <a:schemeClr val="accent4"/>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8000" indent="-108000">
              <a:buClr>
                <a:schemeClr val="tx1"/>
              </a:buClr>
              <a:buFont typeface="Arial" charset="0"/>
              <a:buChar char="•"/>
            </a:pPr>
            <a:r>
              <a:rPr lang="fr-FR" sz="1100" dirty="0">
                <a:latin typeface="Arial" charset="0"/>
                <a:ea typeface="Arial" charset="0"/>
                <a:cs typeface="Arial" charset="0"/>
              </a:rPr>
              <a:t>Valoriser ou éliminer. </a:t>
            </a:r>
          </a:p>
          <a:p>
            <a:pPr marL="108000" indent="-108000">
              <a:buClr>
                <a:schemeClr val="tx1"/>
              </a:buClr>
              <a:buFont typeface="Arial" charset="0"/>
              <a:buChar char="•"/>
            </a:pPr>
            <a:r>
              <a:rPr lang="fr-FR" sz="1100">
                <a:latin typeface="Arial" charset="0"/>
                <a:ea typeface="Arial" charset="0"/>
                <a:cs typeface="Arial" charset="0"/>
              </a:rPr>
              <a:t>S’assurer que les déchets sont orientés, en fonction de leurs types et de leurs caractéristiques. Choisir des filières adaptées aux déchets et les auditer.</a:t>
            </a:r>
            <a:endParaRPr lang="en-US" sz="1100" dirty="0">
              <a:latin typeface="Arial" charset="0"/>
              <a:ea typeface="Arial" charset="0"/>
              <a:cs typeface="Arial" charset="0"/>
            </a:endParaRPr>
          </a:p>
        </p:txBody>
      </p:sp>
      <p:sp>
        <p:nvSpPr>
          <p:cNvPr id="37" name="Rectangle 3"/>
          <p:cNvSpPr txBox="1">
            <a:spLocks noChangeArrowheads="1"/>
          </p:cNvSpPr>
          <p:nvPr/>
        </p:nvSpPr>
        <p:spPr>
          <a:xfrm>
            <a:off x="6646230" y="4378374"/>
            <a:ext cx="2184405" cy="2394396"/>
          </a:xfrm>
          <a:prstGeom prst="rect">
            <a:avLst/>
          </a:prstGeom>
        </p:spPr>
        <p:txBody>
          <a:bodyPr vert="horz" wrap="square" lIns="0" tIns="45720" rIns="91440" bIns="45720" rtlCol="0">
            <a:noAutofit/>
          </a:bodyPr>
          <a:lstStyle>
            <a:lvl1pPr marL="285750" indent="-285750" algn="l" defTabSz="457200" rtl="0" eaLnBrk="1" latinLnBrk="0" hangingPunct="1">
              <a:spcBef>
                <a:spcPts val="300"/>
              </a:spcBef>
              <a:spcAft>
                <a:spcPts val="300"/>
              </a:spcAft>
              <a:buClr>
                <a:schemeClr val="accent4"/>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8000" indent="-108000">
              <a:buClr>
                <a:schemeClr val="tx1"/>
              </a:buClr>
              <a:buFont typeface="Arial" charset="0"/>
              <a:buChar char="•"/>
            </a:pPr>
            <a:r>
              <a:rPr lang="fr-FR" sz="1100" dirty="0">
                <a:latin typeface="Arial" charset="0"/>
                <a:ea typeface="Arial" charset="0"/>
                <a:cs typeface="Arial" charset="0"/>
              </a:rPr>
              <a:t>Organiser une visite annuelle sur </a:t>
            </a:r>
            <a:r>
              <a:rPr lang="fr-FR" sz="1100" dirty="0" smtClean="0">
                <a:latin typeface="Arial" charset="0"/>
                <a:ea typeface="Arial" charset="0"/>
                <a:cs typeface="Arial" charset="0"/>
              </a:rPr>
              <a:t>site.</a:t>
            </a:r>
            <a:endParaRPr lang="fr-FR" sz="1100" dirty="0">
              <a:latin typeface="Arial" charset="0"/>
              <a:ea typeface="Arial" charset="0"/>
              <a:cs typeface="Arial" charset="0"/>
            </a:endParaRPr>
          </a:p>
          <a:p>
            <a:pPr marL="108000" indent="-108000">
              <a:buClr>
                <a:schemeClr val="tx1"/>
              </a:buClr>
              <a:buFont typeface="Arial" charset="0"/>
              <a:buChar char="•"/>
            </a:pPr>
            <a:r>
              <a:rPr lang="fr-FR" sz="1100" dirty="0">
                <a:latin typeface="Arial" charset="0"/>
                <a:ea typeface="Arial" charset="0"/>
                <a:cs typeface="Arial" charset="0"/>
              </a:rPr>
              <a:t>Si aucun dispositif local de traitement des déchets n’est acceptable, il est nécessaire d’exporter les déchets vers un autre pays en se conformant aux réglementations spécifiques et des conventions de Bâle et de Bamako.</a:t>
            </a:r>
            <a:endParaRPr lang="en-US" sz="1100" dirty="0">
              <a:latin typeface="Arial" charset="0"/>
              <a:ea typeface="Arial" charset="0"/>
              <a:cs typeface="Arial" charset="0"/>
            </a:endParaRPr>
          </a:p>
        </p:txBody>
      </p:sp>
      <p:sp>
        <p:nvSpPr>
          <p:cNvPr id="38" name="Rectangle 3"/>
          <p:cNvSpPr txBox="1">
            <a:spLocks noChangeArrowheads="1"/>
          </p:cNvSpPr>
          <p:nvPr/>
        </p:nvSpPr>
        <p:spPr>
          <a:xfrm>
            <a:off x="1759012" y="2131436"/>
            <a:ext cx="1412649" cy="1135333"/>
          </a:xfrm>
          <a:prstGeom prst="rect">
            <a:avLst/>
          </a:prstGeom>
        </p:spPr>
        <p:txBody>
          <a:bodyPr vert="horz" lIns="0" tIns="45720" rIns="91440" bIns="45720" rtlCol="0">
            <a:noAutofit/>
          </a:bodyPr>
          <a:lstStyle>
            <a:lvl1pPr marL="285750" indent="-285750" algn="l" defTabSz="457200" rtl="0" eaLnBrk="1" latinLnBrk="0" hangingPunct="1">
              <a:spcBef>
                <a:spcPts val="300"/>
              </a:spcBef>
              <a:spcAft>
                <a:spcPts val="300"/>
              </a:spcAft>
              <a:buClr>
                <a:schemeClr val="accent4"/>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100" dirty="0">
                <a:latin typeface="Arial" charset="0"/>
                <a:ea typeface="Arial" charset="0"/>
                <a:cs typeface="Arial" charset="0"/>
              </a:rPr>
              <a:t>La collecte, le tri, </a:t>
            </a:r>
            <a:br>
              <a:rPr lang="fr-FR" sz="1100" dirty="0">
                <a:latin typeface="Arial" charset="0"/>
                <a:ea typeface="Arial" charset="0"/>
                <a:cs typeface="Arial" charset="0"/>
              </a:rPr>
            </a:br>
            <a:r>
              <a:rPr lang="fr-FR" sz="1100" dirty="0">
                <a:latin typeface="Arial" charset="0"/>
                <a:ea typeface="Arial" charset="0"/>
                <a:cs typeface="Arial" charset="0"/>
              </a:rPr>
              <a:t>le stockage, l’expédition </a:t>
            </a:r>
            <a:br>
              <a:rPr lang="fr-FR" sz="1100" dirty="0">
                <a:latin typeface="Arial" charset="0"/>
                <a:ea typeface="Arial" charset="0"/>
                <a:cs typeface="Arial" charset="0"/>
              </a:rPr>
            </a:br>
            <a:r>
              <a:rPr lang="fr-FR" sz="1100" dirty="0">
                <a:latin typeface="Arial" charset="0"/>
                <a:ea typeface="Arial" charset="0"/>
                <a:cs typeface="Arial" charset="0"/>
              </a:rPr>
              <a:t>des déchets.</a:t>
            </a:r>
            <a:endParaRPr lang="en-US" sz="1100" dirty="0">
              <a:latin typeface="Arial" charset="0"/>
              <a:ea typeface="Arial" charset="0"/>
              <a:cs typeface="Arial" charset="0"/>
            </a:endParaRPr>
          </a:p>
        </p:txBody>
      </p:sp>
      <p:sp>
        <p:nvSpPr>
          <p:cNvPr id="39" name="Rectangle 3"/>
          <p:cNvSpPr txBox="1">
            <a:spLocks noChangeArrowheads="1"/>
          </p:cNvSpPr>
          <p:nvPr/>
        </p:nvSpPr>
        <p:spPr>
          <a:xfrm>
            <a:off x="5220019" y="4378374"/>
            <a:ext cx="1383516" cy="922763"/>
          </a:xfrm>
          <a:prstGeom prst="rect">
            <a:avLst/>
          </a:prstGeom>
        </p:spPr>
        <p:txBody>
          <a:bodyPr vert="horz" lIns="0" tIns="45720" rIns="91440" bIns="45720" rtlCol="0">
            <a:noAutofit/>
          </a:bodyPr>
          <a:lstStyle>
            <a:lvl1pPr marL="285750" indent="-285750" algn="l" defTabSz="457200" rtl="0" eaLnBrk="1" latinLnBrk="0" hangingPunct="1">
              <a:spcBef>
                <a:spcPts val="300"/>
              </a:spcBef>
              <a:spcAft>
                <a:spcPts val="300"/>
              </a:spcAft>
              <a:buClr>
                <a:schemeClr val="accent4"/>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050" dirty="0">
                <a:latin typeface="Arial" charset="0"/>
                <a:ea typeface="Arial" charset="0"/>
                <a:cs typeface="Arial" charset="0"/>
              </a:rPr>
              <a:t>Avoir le permis de transport (pour les compagnies de transport).</a:t>
            </a:r>
            <a:endParaRPr lang="en-US" sz="1000" dirty="0">
              <a:latin typeface="Arial" charset="0"/>
              <a:ea typeface="Arial" charset="0"/>
              <a:cs typeface="Arial" charset="0"/>
            </a:endParaRPr>
          </a:p>
        </p:txBody>
      </p:sp>
      <p:sp>
        <p:nvSpPr>
          <p:cNvPr id="40" name="Rectangle 3"/>
          <p:cNvSpPr txBox="1">
            <a:spLocks noChangeArrowheads="1"/>
          </p:cNvSpPr>
          <p:nvPr/>
        </p:nvSpPr>
        <p:spPr>
          <a:xfrm>
            <a:off x="3234433" y="2117445"/>
            <a:ext cx="1703356" cy="1378047"/>
          </a:xfrm>
          <a:prstGeom prst="rect">
            <a:avLst/>
          </a:prstGeom>
        </p:spPr>
        <p:txBody>
          <a:bodyPr vert="horz" lIns="0" tIns="45720" rIns="91440" bIns="45720" rtlCol="0">
            <a:noAutofit/>
          </a:bodyPr>
          <a:lstStyle>
            <a:lvl1pPr marL="285750" indent="-285750" algn="l" defTabSz="457200" rtl="0" eaLnBrk="1" latinLnBrk="0" hangingPunct="1">
              <a:spcBef>
                <a:spcPts val="300"/>
              </a:spcBef>
              <a:spcAft>
                <a:spcPts val="300"/>
              </a:spcAft>
              <a:buClr>
                <a:schemeClr val="accent4"/>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4"/>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4"/>
              </a:buClr>
              <a:buSzPct val="100000"/>
              <a:buFont typeface="Lucida Grande"/>
              <a:buChar char="•"/>
              <a:defRPr sz="1600" kern="1200">
                <a:solidFill>
                  <a:schemeClr val="tx1"/>
                </a:solidFill>
                <a:latin typeface="+mn-lt"/>
                <a:ea typeface="+mn-ea"/>
                <a:cs typeface="Arial"/>
              </a:defRPr>
            </a:lvl3pPr>
            <a:lvl4pPr marL="1080000" indent="-180000" algn="l" defTabSz="457200" rtl="0" eaLnBrk="1" latinLnBrk="0" hangingPunct="1">
              <a:spcBef>
                <a:spcPts val="300"/>
              </a:spcBef>
              <a:spcAft>
                <a:spcPts val="300"/>
              </a:spcAft>
              <a:buClr>
                <a:schemeClr val="accent4"/>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133C75"/>
              </a:buClr>
              <a:buSzPct val="100000"/>
              <a:buFont typeface="Lucida Grande"/>
              <a:buNone/>
              <a:defRPr sz="1600" kern="1200">
                <a:solidFill>
                  <a:schemeClr val="tx1"/>
                </a:solidFill>
                <a:latin typeface="+mn-lt"/>
                <a:ea typeface="+mn-ea"/>
                <a:cs typeface="Helvetica"/>
              </a:defRPr>
            </a:lvl5pPr>
            <a:lvl6pPr marL="1350000" indent="0" algn="l" defTabSz="457200" rtl="0" eaLnBrk="1" latinLnBrk="0" hangingPunct="1">
              <a:spcBef>
                <a:spcPct val="20000"/>
              </a:spcBef>
              <a:buFontTx/>
              <a:buNone/>
              <a:defRPr sz="1600" kern="1200">
                <a:solidFill>
                  <a:schemeClr val="tx1"/>
                </a:solidFill>
                <a:latin typeface="+mn-lt"/>
                <a:ea typeface="+mn-ea"/>
                <a:cs typeface="+mn-cs"/>
              </a:defRPr>
            </a:lvl6pPr>
            <a:lvl7pPr marL="1525588" indent="0" algn="l" defTabSz="457200" rtl="0" eaLnBrk="1" latinLnBrk="0" hangingPunct="1">
              <a:spcBef>
                <a:spcPct val="20000"/>
              </a:spcBef>
              <a:buFont typeface="Arial"/>
              <a:buNone/>
              <a:defRPr sz="14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08000" indent="-108000">
              <a:buClr>
                <a:schemeClr val="tx1"/>
              </a:buClr>
              <a:buFont typeface="Arial" charset="0"/>
              <a:buChar char="•"/>
            </a:pPr>
            <a:r>
              <a:rPr lang="fr-FR" sz="1100" dirty="0">
                <a:latin typeface="Arial" charset="0"/>
                <a:ea typeface="Arial" charset="0"/>
                <a:cs typeface="Arial" charset="0"/>
              </a:rPr>
              <a:t>Depuis la production jusqu'à la valorisation ou l’élimination.</a:t>
            </a:r>
          </a:p>
          <a:p>
            <a:pPr marL="108000" indent="-108000">
              <a:buClr>
                <a:schemeClr val="tx1"/>
              </a:buClr>
              <a:buFont typeface="Arial" charset="0"/>
              <a:buChar char="•"/>
            </a:pPr>
            <a:r>
              <a:rPr lang="fr-FR" sz="1100" dirty="0">
                <a:latin typeface="Arial" charset="0"/>
                <a:ea typeface="Arial" charset="0"/>
                <a:cs typeface="Arial" charset="0"/>
              </a:rPr>
              <a:t>Garantir la traçabilité des mouvements de déchets à l’intérieur </a:t>
            </a:r>
            <a:br>
              <a:rPr lang="fr-FR" sz="1100" dirty="0">
                <a:latin typeface="Arial" charset="0"/>
                <a:ea typeface="Arial" charset="0"/>
                <a:cs typeface="Arial" charset="0"/>
              </a:rPr>
            </a:br>
            <a:r>
              <a:rPr lang="fr-FR" sz="1100" dirty="0">
                <a:latin typeface="Arial" charset="0"/>
                <a:ea typeface="Arial" charset="0"/>
                <a:cs typeface="Arial" charset="0"/>
              </a:rPr>
              <a:t>et à l’extérieur du site.</a:t>
            </a:r>
            <a:endParaRPr lang="en-US" sz="1100" dirty="0">
              <a:latin typeface="Arial" charset="0"/>
              <a:ea typeface="Arial" charset="0"/>
              <a:cs typeface="Arial" charset="0"/>
            </a:endParaRPr>
          </a:p>
        </p:txBody>
      </p:sp>
      <p:cxnSp>
        <p:nvCxnSpPr>
          <p:cNvPr id="41" name="Connecteur droit 40"/>
          <p:cNvCxnSpPr/>
          <p:nvPr/>
        </p:nvCxnSpPr>
        <p:spPr>
          <a:xfrm>
            <a:off x="457200" y="4005120"/>
            <a:ext cx="8260080" cy="0"/>
          </a:xfrm>
          <a:prstGeom prst="line">
            <a:avLst/>
          </a:prstGeom>
          <a:ln w="9525" cap="flat" cmpd="sng" algn="ctr">
            <a:solidFill>
              <a:srgbClr val="4B96C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p:nvCxnSpPr>
        <p:spPr>
          <a:xfrm>
            <a:off x="457200" y="4312395"/>
            <a:ext cx="8260080" cy="0"/>
          </a:xfrm>
          <a:prstGeom prst="line">
            <a:avLst/>
          </a:prstGeom>
          <a:ln w="9525" cap="flat" cmpd="sng" algn="ctr">
            <a:solidFill>
              <a:srgbClr val="4B96C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 name="Image 1" descr="batterie.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03" y="2909089"/>
            <a:ext cx="690079" cy="678357"/>
          </a:xfrm>
          <a:prstGeom prst="rect">
            <a:avLst/>
          </a:prstGeom>
        </p:spPr>
      </p:pic>
      <p:pic>
        <p:nvPicPr>
          <p:cNvPr id="3" name="Image 2" descr="cartouches.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6483" y="3067049"/>
            <a:ext cx="376044" cy="369657"/>
          </a:xfrm>
          <a:prstGeom prst="rect">
            <a:avLst/>
          </a:prstGeom>
        </p:spPr>
      </p:pic>
      <p:pic>
        <p:nvPicPr>
          <p:cNvPr id="4" name="Image 3" descr="piles.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0403" y="3067049"/>
            <a:ext cx="398343" cy="391577"/>
          </a:xfrm>
          <a:prstGeom prst="rect">
            <a:avLst/>
          </a:prstGeom>
        </p:spPr>
      </p:pic>
      <p:pic>
        <p:nvPicPr>
          <p:cNvPr id="5" name="Image 4" descr="huilevidange.ai"/>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59756" y="2998556"/>
            <a:ext cx="468021" cy="460070"/>
          </a:xfrm>
          <a:prstGeom prst="rect">
            <a:avLst/>
          </a:prstGeom>
        </p:spPr>
      </p:pic>
      <p:pic>
        <p:nvPicPr>
          <p:cNvPr id="6" name="Image 5" descr="carton.ai"/>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90663" y="2998556"/>
            <a:ext cx="599066" cy="588889"/>
          </a:xfrm>
          <a:prstGeom prst="rect">
            <a:avLst/>
          </a:prstGeom>
        </p:spPr>
      </p:pic>
      <p:pic>
        <p:nvPicPr>
          <p:cNvPr id="7" name="Image 6" descr="bois.ai"/>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3867" y="2998556"/>
            <a:ext cx="505523" cy="496936"/>
          </a:xfrm>
          <a:prstGeom prst="rect">
            <a:avLst/>
          </a:prstGeom>
        </p:spPr>
      </p:pic>
    </p:spTree>
    <p:extLst>
      <p:ext uri="{BB962C8B-B14F-4D97-AF65-F5344CB8AC3E}">
        <p14:creationId xmlns:p14="http://schemas.microsoft.com/office/powerpoint/2010/main" val="3623941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19</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196216"/>
            <a:ext cx="8760493" cy="10614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dirty="0">
                <a:solidFill>
                  <a:srgbClr val="004196"/>
                </a:solidFill>
                <a:latin typeface="Arial" charset="0"/>
                <a:cs typeface="Arial" charset="0"/>
              </a:rPr>
              <a:t>GESTION DES DÉCHETS : </a:t>
            </a:r>
            <a:br>
              <a:rPr lang="fr-FR" sz="2300" b="1" spc="100" dirty="0">
                <a:solidFill>
                  <a:srgbClr val="004196"/>
                </a:solidFill>
                <a:latin typeface="Arial" charset="0"/>
                <a:cs typeface="Arial" charset="0"/>
              </a:rPr>
            </a:br>
            <a:r>
              <a:rPr lang="fr-FR" sz="2300" b="1" spc="100" dirty="0">
                <a:solidFill>
                  <a:srgbClr val="004196"/>
                </a:solidFill>
                <a:latin typeface="Arial" charset="0"/>
                <a:cs typeface="Arial" charset="0"/>
              </a:rPr>
              <a:t>CE QUE L’ON NE VEUT PLUS VOIR !</a:t>
            </a:r>
          </a:p>
        </p:txBody>
      </p:sp>
      <p:pic>
        <p:nvPicPr>
          <p:cNvPr id="8" name="Picture 4"/>
          <p:cNvPicPr>
            <a:picLocks noChangeAspect="1" noChangeArrowheads="1"/>
          </p:cNvPicPr>
          <p:nvPr/>
        </p:nvPicPr>
        <p:blipFill>
          <a:blip r:embed="rId4" cstate="print"/>
          <a:srcRect/>
          <a:stretch>
            <a:fillRect/>
          </a:stretch>
        </p:blipFill>
        <p:spPr bwMode="auto">
          <a:xfrm>
            <a:off x="457200" y="1562365"/>
            <a:ext cx="4402712" cy="2256876"/>
          </a:xfrm>
          <a:prstGeom prst="rect">
            <a:avLst/>
          </a:prstGeom>
          <a:noFill/>
          <a:ln w="9525">
            <a:noFill/>
            <a:miter lim="800000"/>
            <a:headEnd/>
            <a:tailEnd/>
          </a:ln>
          <a:effectLst/>
        </p:spPr>
      </p:pic>
      <p:pic>
        <p:nvPicPr>
          <p:cNvPr id="9" name="Picture 5"/>
          <p:cNvPicPr>
            <a:picLocks noChangeAspect="1" noChangeArrowheads="1"/>
          </p:cNvPicPr>
          <p:nvPr/>
        </p:nvPicPr>
        <p:blipFill>
          <a:blip r:embed="rId5" cstate="print"/>
          <a:srcRect/>
          <a:stretch>
            <a:fillRect/>
          </a:stretch>
        </p:blipFill>
        <p:spPr bwMode="auto">
          <a:xfrm>
            <a:off x="463550" y="3981056"/>
            <a:ext cx="2823120" cy="1894971"/>
          </a:xfrm>
          <a:prstGeom prst="rect">
            <a:avLst/>
          </a:prstGeom>
          <a:noFill/>
          <a:ln w="9525">
            <a:noFill/>
            <a:miter lim="800000"/>
            <a:headEnd/>
            <a:tailEnd/>
          </a:ln>
          <a:effectLst/>
        </p:spPr>
      </p:pic>
      <p:pic>
        <p:nvPicPr>
          <p:cNvPr id="10" name="Picture 6"/>
          <p:cNvPicPr>
            <a:picLocks noChangeAspect="1" noChangeArrowheads="1"/>
          </p:cNvPicPr>
          <p:nvPr/>
        </p:nvPicPr>
        <p:blipFill>
          <a:blip r:embed="rId6" cstate="print"/>
          <a:srcRect/>
          <a:stretch>
            <a:fillRect/>
          </a:stretch>
        </p:blipFill>
        <p:spPr bwMode="auto">
          <a:xfrm>
            <a:off x="5059916" y="1562365"/>
            <a:ext cx="3448653" cy="2256876"/>
          </a:xfrm>
          <a:prstGeom prst="rect">
            <a:avLst/>
          </a:prstGeom>
          <a:noFill/>
          <a:ln w="9525">
            <a:noFill/>
            <a:miter lim="800000"/>
            <a:headEnd/>
            <a:tailEnd/>
          </a:ln>
          <a:effectLst/>
        </p:spPr>
      </p:pic>
      <p:pic>
        <p:nvPicPr>
          <p:cNvPr id="11" name="Picture 7"/>
          <p:cNvPicPr>
            <a:picLocks noChangeAspect="1" noChangeArrowheads="1"/>
          </p:cNvPicPr>
          <p:nvPr/>
        </p:nvPicPr>
        <p:blipFill>
          <a:blip r:embed="rId7" cstate="print"/>
          <a:srcRect/>
          <a:stretch>
            <a:fillRect/>
          </a:stretch>
        </p:blipFill>
        <p:spPr bwMode="auto">
          <a:xfrm>
            <a:off x="5781029" y="3981064"/>
            <a:ext cx="2727540" cy="1894712"/>
          </a:xfrm>
          <a:prstGeom prst="rect">
            <a:avLst/>
          </a:prstGeom>
          <a:noFill/>
          <a:ln w="9525">
            <a:noFill/>
            <a:miter lim="800000"/>
            <a:headEnd/>
            <a:tailEnd/>
          </a:ln>
          <a:effectLst/>
        </p:spPr>
      </p:pic>
      <p:pic>
        <p:nvPicPr>
          <p:cNvPr id="13" name="Picture 8"/>
          <p:cNvPicPr>
            <a:picLocks noChangeAspect="1" noChangeArrowheads="1"/>
          </p:cNvPicPr>
          <p:nvPr/>
        </p:nvPicPr>
        <p:blipFill>
          <a:blip r:embed="rId8" cstate="print"/>
          <a:srcRect/>
          <a:stretch>
            <a:fillRect/>
          </a:stretch>
        </p:blipFill>
        <p:spPr bwMode="auto">
          <a:xfrm>
            <a:off x="3458806" y="3981064"/>
            <a:ext cx="2150086" cy="1894712"/>
          </a:xfrm>
          <a:prstGeom prst="rect">
            <a:avLst/>
          </a:prstGeom>
          <a:noFill/>
          <a:ln w="9525">
            <a:noFill/>
            <a:miter lim="800000"/>
            <a:headEnd/>
            <a:tailEnd/>
          </a:ln>
          <a:effectLst/>
        </p:spPr>
      </p:pic>
    </p:spTree>
    <p:extLst>
      <p:ext uri="{BB962C8B-B14F-4D97-AF65-F5344CB8AC3E}">
        <p14:creationId xmlns:p14="http://schemas.microsoft.com/office/powerpoint/2010/main" val="1589703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841500" y="1395521"/>
            <a:ext cx="5664200" cy="1893779"/>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2</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233574"/>
            <a:ext cx="8760493" cy="6888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dirty="0">
                <a:solidFill>
                  <a:srgbClr val="004196"/>
                </a:solidFill>
                <a:latin typeface="Arial" charset="0"/>
                <a:cs typeface="Arial" charset="0"/>
              </a:rPr>
              <a:t>CONTEXTE</a:t>
            </a:r>
          </a:p>
        </p:txBody>
      </p:sp>
      <p:sp>
        <p:nvSpPr>
          <p:cNvPr id="25" name="object 34">
            <a:extLst>
              <a:ext uri="{FF2B5EF4-FFF2-40B4-BE49-F238E27FC236}">
                <a16:creationId xmlns="" xmlns:a16="http://schemas.microsoft.com/office/drawing/2014/main" id="{E427E9F0-32AA-42AE-B720-C48B978B634D}"/>
              </a:ext>
            </a:extLst>
          </p:cNvPr>
          <p:cNvSpPr txBox="1"/>
          <p:nvPr/>
        </p:nvSpPr>
        <p:spPr>
          <a:xfrm>
            <a:off x="474662" y="1357421"/>
            <a:ext cx="8328481" cy="3860031"/>
          </a:xfrm>
          <a:prstGeom prst="rect">
            <a:avLst/>
          </a:prstGeom>
        </p:spPr>
        <p:txBody>
          <a:bodyPr vert="horz" wrap="square" lIns="0" tIns="12700" rIns="0" bIns="0" rtlCol="0">
            <a:spAutoFit/>
          </a:bodyPr>
          <a:lstStyle/>
          <a:p>
            <a:pPr algn="ctr"/>
            <a:r>
              <a:rPr lang="fr-FR" sz="1600" dirty="0">
                <a:solidFill>
                  <a:schemeClr val="tx2">
                    <a:lumMod val="50000"/>
                  </a:schemeClr>
                </a:solidFill>
                <a:latin typeface="Arial" charset="0"/>
                <a:cs typeface="Arial" charset="0"/>
              </a:rPr>
              <a:t/>
            </a:r>
            <a:br>
              <a:rPr lang="fr-FR" sz="1600" dirty="0">
                <a:solidFill>
                  <a:schemeClr val="tx2">
                    <a:lumMod val="50000"/>
                  </a:schemeClr>
                </a:solidFill>
                <a:latin typeface="Arial" charset="0"/>
                <a:cs typeface="Arial" charset="0"/>
              </a:rPr>
            </a:br>
            <a:r>
              <a:rPr lang="fr-FR" sz="1600" dirty="0">
                <a:solidFill>
                  <a:schemeClr val="tx2">
                    <a:lumMod val="50000"/>
                  </a:schemeClr>
                </a:solidFill>
                <a:latin typeface="Arial" charset="0"/>
                <a:cs typeface="Arial" charset="0"/>
              </a:rPr>
              <a:t>En 2030, la population mondiale </a:t>
            </a:r>
            <a:br>
              <a:rPr lang="fr-FR" sz="1600" dirty="0">
                <a:solidFill>
                  <a:schemeClr val="tx2">
                    <a:lumMod val="50000"/>
                  </a:schemeClr>
                </a:solidFill>
                <a:latin typeface="Arial" charset="0"/>
                <a:cs typeface="Arial" charset="0"/>
              </a:rPr>
            </a:br>
            <a:r>
              <a:rPr lang="fr-FR" sz="1600" dirty="0">
                <a:solidFill>
                  <a:schemeClr val="tx2">
                    <a:lumMod val="50000"/>
                  </a:schemeClr>
                </a:solidFill>
                <a:latin typeface="Arial" charset="0"/>
                <a:cs typeface="Arial" charset="0"/>
              </a:rPr>
              <a:t>avoisinera 9 milliards de personnes.</a:t>
            </a:r>
          </a:p>
          <a:p>
            <a:pPr algn="ctr"/>
            <a:r>
              <a:rPr lang="fr-FR" sz="1600" dirty="0">
                <a:solidFill>
                  <a:schemeClr val="tx2">
                    <a:lumMod val="50000"/>
                  </a:schemeClr>
                </a:solidFill>
                <a:latin typeface="Arial" charset="0"/>
                <a:cs typeface="Arial" charset="0"/>
              </a:rPr>
              <a:t>Les ressources de la planète ne sont pas illimitées </a:t>
            </a:r>
            <a:br>
              <a:rPr lang="fr-FR" sz="1600" dirty="0">
                <a:solidFill>
                  <a:schemeClr val="tx2">
                    <a:lumMod val="50000"/>
                  </a:schemeClr>
                </a:solidFill>
                <a:latin typeface="Arial" charset="0"/>
                <a:cs typeface="Arial" charset="0"/>
              </a:rPr>
            </a:br>
            <a:r>
              <a:rPr lang="fr-FR" sz="1600" dirty="0">
                <a:solidFill>
                  <a:schemeClr val="tx2">
                    <a:lumMod val="50000"/>
                  </a:schemeClr>
                </a:solidFill>
                <a:latin typeface="Arial" charset="0"/>
                <a:cs typeface="Arial" charset="0"/>
              </a:rPr>
              <a:t>et le changement climatique impose de réduire </a:t>
            </a:r>
            <a:br>
              <a:rPr lang="fr-FR" sz="1600" dirty="0">
                <a:solidFill>
                  <a:schemeClr val="tx2">
                    <a:lumMod val="50000"/>
                  </a:schemeClr>
                </a:solidFill>
                <a:latin typeface="Arial" charset="0"/>
                <a:cs typeface="Arial" charset="0"/>
              </a:rPr>
            </a:br>
            <a:r>
              <a:rPr lang="fr-FR" sz="1600" dirty="0">
                <a:solidFill>
                  <a:schemeClr val="tx2">
                    <a:lumMod val="50000"/>
                  </a:schemeClr>
                </a:solidFill>
                <a:latin typeface="Arial" charset="0"/>
                <a:cs typeface="Arial" charset="0"/>
              </a:rPr>
              <a:t>les émissions de gaz à effet de serre.</a:t>
            </a:r>
          </a:p>
          <a:p>
            <a:pPr algn="ctr"/>
            <a:r>
              <a:rPr lang="fr-FR" sz="1600" dirty="0">
                <a:solidFill>
                  <a:schemeClr val="tx2">
                    <a:lumMod val="50000"/>
                  </a:schemeClr>
                </a:solidFill>
                <a:latin typeface="Arial" charset="0"/>
                <a:cs typeface="Arial" charset="0"/>
              </a:rPr>
              <a:t>Parallèlement, le monde produit 4 Gt/an de </a:t>
            </a:r>
            <a:r>
              <a:rPr lang="fr-FR" sz="1600" dirty="0" smtClean="0">
                <a:solidFill>
                  <a:schemeClr val="tx2">
                    <a:lumMod val="50000"/>
                  </a:schemeClr>
                </a:solidFill>
                <a:latin typeface="Arial" charset="0"/>
                <a:cs typeface="Arial" charset="0"/>
              </a:rPr>
              <a:t>déchets.</a:t>
            </a:r>
            <a:endParaRPr lang="fr-FR" sz="1600" dirty="0">
              <a:solidFill>
                <a:schemeClr val="tx2">
                  <a:lumMod val="50000"/>
                </a:schemeClr>
              </a:solidFill>
              <a:latin typeface="Arial" charset="0"/>
              <a:cs typeface="Arial" charset="0"/>
            </a:endParaRPr>
          </a:p>
          <a:p>
            <a:pPr algn="ctr"/>
            <a:endParaRPr lang="fr-FR" sz="1600" dirty="0">
              <a:solidFill>
                <a:schemeClr val="tx2">
                  <a:lumMod val="50000"/>
                </a:schemeClr>
              </a:solidFill>
              <a:latin typeface="Arial" charset="0"/>
              <a:cs typeface="Arial" charset="0"/>
            </a:endParaRPr>
          </a:p>
          <a:p>
            <a:pPr algn="ctr"/>
            <a:endParaRPr lang="fr-FR" sz="1600" dirty="0">
              <a:solidFill>
                <a:schemeClr val="tx2">
                  <a:lumMod val="50000"/>
                </a:schemeClr>
              </a:solidFill>
              <a:latin typeface="Arial" charset="0"/>
              <a:cs typeface="Arial" charset="0"/>
            </a:endParaRPr>
          </a:p>
          <a:p>
            <a:pPr algn="ctr"/>
            <a:endParaRPr lang="fr-FR" sz="1600" dirty="0">
              <a:solidFill>
                <a:schemeClr val="tx2">
                  <a:lumMod val="50000"/>
                </a:schemeClr>
              </a:solidFill>
              <a:latin typeface="Arial" charset="0"/>
              <a:cs typeface="Arial" charset="0"/>
            </a:endParaRPr>
          </a:p>
          <a:p>
            <a:pPr algn="ctr"/>
            <a:r>
              <a:rPr lang="fr-FR" sz="3000" dirty="0">
                <a:solidFill>
                  <a:srgbClr val="004196"/>
                </a:solidFill>
                <a:latin typeface="Arial" charset="0"/>
                <a:cs typeface="Arial" charset="0"/>
              </a:rPr>
              <a:t>En 2050, si on ne fait rien, </a:t>
            </a:r>
            <a:br>
              <a:rPr lang="fr-FR" sz="3000" dirty="0">
                <a:solidFill>
                  <a:srgbClr val="004196"/>
                </a:solidFill>
                <a:latin typeface="Arial" charset="0"/>
                <a:cs typeface="Arial" charset="0"/>
              </a:rPr>
            </a:br>
            <a:r>
              <a:rPr lang="fr-FR" sz="3000" dirty="0">
                <a:solidFill>
                  <a:srgbClr val="004196"/>
                </a:solidFill>
                <a:latin typeface="Arial" charset="0"/>
                <a:cs typeface="Arial" charset="0"/>
              </a:rPr>
              <a:t>il y aura plus de plastique </a:t>
            </a:r>
            <a:br>
              <a:rPr lang="fr-FR" sz="3000" dirty="0">
                <a:solidFill>
                  <a:srgbClr val="004196"/>
                </a:solidFill>
                <a:latin typeface="Arial" charset="0"/>
                <a:cs typeface="Arial" charset="0"/>
              </a:rPr>
            </a:br>
            <a:r>
              <a:rPr lang="fr-FR" sz="3000" dirty="0">
                <a:solidFill>
                  <a:srgbClr val="004196"/>
                </a:solidFill>
                <a:latin typeface="Arial" charset="0"/>
                <a:cs typeface="Arial" charset="0"/>
              </a:rPr>
              <a:t>que de poissons dans les océans. </a:t>
            </a:r>
          </a:p>
        </p:txBody>
      </p:sp>
      <p:sp>
        <p:nvSpPr>
          <p:cNvPr id="27" name="Forme libre 26"/>
          <p:cNvSpPr/>
          <p:nvPr/>
        </p:nvSpPr>
        <p:spPr>
          <a:xfrm>
            <a:off x="4333843" y="3462679"/>
            <a:ext cx="610118" cy="224138"/>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478175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20</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34340"/>
            <a:ext cx="8760493" cy="10614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dirty="0">
                <a:solidFill>
                  <a:srgbClr val="004196"/>
                </a:solidFill>
                <a:latin typeface="Arial" charset="0"/>
                <a:cs typeface="Arial" charset="0"/>
              </a:rPr>
              <a:t>CONCLUSION</a:t>
            </a:r>
          </a:p>
        </p:txBody>
      </p:sp>
      <p:sp>
        <p:nvSpPr>
          <p:cNvPr id="8" name="Rectangle 3"/>
          <p:cNvSpPr>
            <a:spLocks noGrp="1" noChangeArrowheads="1"/>
          </p:cNvSpPr>
          <p:nvPr>
            <p:ph sz="quarter" idx="4294967295"/>
          </p:nvPr>
        </p:nvSpPr>
        <p:spPr>
          <a:xfrm>
            <a:off x="1892300" y="5073154"/>
            <a:ext cx="5372100" cy="1010185"/>
          </a:xfrm>
          <a:prstGeom prst="rect">
            <a:avLst/>
          </a:prstGeom>
        </p:spPr>
        <p:txBody>
          <a:bodyPr>
            <a:noAutofit/>
          </a:bodyPr>
          <a:lstStyle/>
          <a:p>
            <a:pPr marL="0" indent="0" algn="ctr">
              <a:buNone/>
            </a:pPr>
            <a:r>
              <a:rPr lang="fr-FR" sz="2400" b="1">
                <a:solidFill>
                  <a:srgbClr val="4B96CD"/>
                </a:solidFill>
                <a:latin typeface="Arial" charset="0"/>
                <a:ea typeface="Arial" charset="0"/>
                <a:cs typeface="Arial" charset="0"/>
              </a:rPr>
              <a:t>Une action phare : </a:t>
            </a:r>
            <a:br>
              <a:rPr lang="fr-FR" sz="2400" b="1">
                <a:solidFill>
                  <a:srgbClr val="4B96CD"/>
                </a:solidFill>
                <a:latin typeface="Arial" charset="0"/>
                <a:ea typeface="Arial" charset="0"/>
                <a:cs typeface="Arial" charset="0"/>
              </a:rPr>
            </a:br>
            <a:r>
              <a:rPr lang="fr-FR" sz="2400" b="1">
                <a:solidFill>
                  <a:srgbClr val="4B96CD"/>
                </a:solidFill>
                <a:latin typeface="Arial" charset="0"/>
                <a:ea typeface="Arial" charset="0"/>
                <a:cs typeface="Arial" charset="0"/>
              </a:rPr>
              <a:t>réduire et valoriser nos déchets </a:t>
            </a:r>
            <a:endParaRPr lang="en-US" sz="2400" b="1" dirty="0">
              <a:solidFill>
                <a:srgbClr val="4B96CD"/>
              </a:solidFill>
              <a:latin typeface="Arial" charset="0"/>
              <a:ea typeface="Arial" charset="0"/>
              <a:cs typeface="Arial" charset="0"/>
            </a:endParaRPr>
          </a:p>
        </p:txBody>
      </p:sp>
      <p:sp>
        <p:nvSpPr>
          <p:cNvPr id="2" name="Ellipse 1"/>
          <p:cNvSpPr/>
          <p:nvPr/>
        </p:nvSpPr>
        <p:spPr>
          <a:xfrm>
            <a:off x="2658008" y="751822"/>
            <a:ext cx="3840684" cy="3840684"/>
          </a:xfrm>
          <a:prstGeom prst="ellipse">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0" name="Rectangle 3"/>
          <p:cNvSpPr>
            <a:spLocks noGrp="1" noChangeArrowheads="1"/>
          </p:cNvSpPr>
          <p:nvPr>
            <p:ph sz="quarter" idx="4294967295"/>
          </p:nvPr>
        </p:nvSpPr>
        <p:spPr>
          <a:xfrm>
            <a:off x="2959745" y="1210085"/>
            <a:ext cx="3237211" cy="1257918"/>
          </a:xfrm>
          <a:prstGeom prst="rect">
            <a:avLst/>
          </a:prstGeom>
        </p:spPr>
        <p:txBody>
          <a:bodyPr>
            <a:noAutofit/>
          </a:bodyPr>
          <a:lstStyle/>
          <a:p>
            <a:pPr marL="0" indent="0" algn="ctr">
              <a:buNone/>
            </a:pPr>
            <a:r>
              <a:rPr lang="en-US" sz="2500" b="1" dirty="0">
                <a:solidFill>
                  <a:srgbClr val="4B96CD"/>
                </a:solidFill>
                <a:latin typeface="Arial" charset="0"/>
                <a:ea typeface="Arial" charset="0"/>
                <a:cs typeface="Arial" charset="0"/>
              </a:rPr>
              <a:t>Pour </a:t>
            </a:r>
            <a:r>
              <a:rPr lang="en-US" sz="2500" b="1" dirty="0" err="1">
                <a:solidFill>
                  <a:srgbClr val="4B96CD"/>
                </a:solidFill>
                <a:latin typeface="Arial" charset="0"/>
                <a:ea typeface="Arial" charset="0"/>
                <a:cs typeface="Arial" charset="0"/>
              </a:rPr>
              <a:t>aller</a:t>
            </a:r>
            <a:r>
              <a:rPr lang="en-US" sz="2500" b="1" dirty="0">
                <a:solidFill>
                  <a:srgbClr val="4B96CD"/>
                </a:solidFill>
                <a:latin typeface="Arial" charset="0"/>
                <a:ea typeface="Arial" charset="0"/>
                <a:cs typeface="Arial" charset="0"/>
              </a:rPr>
              <a:t> </a:t>
            </a:r>
            <a:r>
              <a:rPr lang="en-US" sz="2500" b="1" dirty="0" err="1">
                <a:solidFill>
                  <a:srgbClr val="4B96CD"/>
                </a:solidFill>
                <a:latin typeface="Arial" charset="0"/>
                <a:ea typeface="Arial" charset="0"/>
                <a:cs typeface="Arial" charset="0"/>
              </a:rPr>
              <a:t>vers</a:t>
            </a:r>
            <a:r>
              <a:rPr lang="en-US" sz="2500" b="1" dirty="0">
                <a:solidFill>
                  <a:srgbClr val="4B96CD"/>
                </a:solidFill>
                <a:latin typeface="Arial" charset="0"/>
                <a:ea typeface="Arial" charset="0"/>
                <a:cs typeface="Arial" charset="0"/>
              </a:rPr>
              <a:t> </a:t>
            </a:r>
            <a:br>
              <a:rPr lang="en-US" sz="2500" b="1" dirty="0">
                <a:solidFill>
                  <a:srgbClr val="4B96CD"/>
                </a:solidFill>
                <a:latin typeface="Arial" charset="0"/>
                <a:ea typeface="Arial" charset="0"/>
                <a:cs typeface="Arial" charset="0"/>
              </a:rPr>
            </a:br>
            <a:r>
              <a:rPr lang="en-US" sz="2500" b="1" dirty="0" err="1">
                <a:solidFill>
                  <a:srgbClr val="4B96CD"/>
                </a:solidFill>
                <a:latin typeface="Arial" charset="0"/>
                <a:ea typeface="Arial" charset="0"/>
                <a:cs typeface="Arial" charset="0"/>
              </a:rPr>
              <a:t>l’économie</a:t>
            </a:r>
            <a:r>
              <a:rPr lang="en-US" sz="2500" b="1" dirty="0">
                <a:solidFill>
                  <a:srgbClr val="4B96CD"/>
                </a:solidFill>
                <a:latin typeface="Arial" charset="0"/>
                <a:ea typeface="Arial" charset="0"/>
                <a:cs typeface="Arial" charset="0"/>
              </a:rPr>
              <a:t> </a:t>
            </a:r>
            <a:br>
              <a:rPr lang="en-US" sz="2500" b="1" dirty="0">
                <a:solidFill>
                  <a:srgbClr val="4B96CD"/>
                </a:solidFill>
                <a:latin typeface="Arial" charset="0"/>
                <a:ea typeface="Arial" charset="0"/>
                <a:cs typeface="Arial" charset="0"/>
              </a:rPr>
            </a:br>
            <a:r>
              <a:rPr lang="en-US" sz="2500" b="1" dirty="0" err="1">
                <a:solidFill>
                  <a:srgbClr val="4B96CD"/>
                </a:solidFill>
                <a:latin typeface="Arial" charset="0"/>
                <a:ea typeface="Arial" charset="0"/>
                <a:cs typeface="Arial" charset="0"/>
              </a:rPr>
              <a:t>circulaire</a:t>
            </a:r>
            <a:r>
              <a:rPr lang="en-US" sz="2500" b="1" dirty="0">
                <a:solidFill>
                  <a:srgbClr val="4B96CD"/>
                </a:solidFill>
                <a:latin typeface="Arial" charset="0"/>
                <a:ea typeface="Arial" charset="0"/>
                <a:cs typeface="Arial" charset="0"/>
              </a:rPr>
              <a:t> </a:t>
            </a:r>
          </a:p>
        </p:txBody>
      </p:sp>
      <p:sp>
        <p:nvSpPr>
          <p:cNvPr id="11" name="Forme libre 10"/>
          <p:cNvSpPr/>
          <p:nvPr/>
        </p:nvSpPr>
        <p:spPr>
          <a:xfrm>
            <a:off x="4273291" y="4720761"/>
            <a:ext cx="610118" cy="224138"/>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pic>
        <p:nvPicPr>
          <p:cNvPr id="13" name="Imag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909" y="2264803"/>
            <a:ext cx="2885315" cy="2476896"/>
          </a:xfrm>
          <a:prstGeom prst="rect">
            <a:avLst/>
          </a:prstGeom>
        </p:spPr>
      </p:pic>
    </p:spTree>
    <p:extLst>
      <p:ext uri="{BB962C8B-B14F-4D97-AF65-F5344CB8AC3E}">
        <p14:creationId xmlns:p14="http://schemas.microsoft.com/office/powerpoint/2010/main" val="374333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21</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4" name="Titre 1">
            <a:extLst>
              <a:ext uri="{FF2B5EF4-FFF2-40B4-BE49-F238E27FC236}">
                <a16:creationId xmlns="" xmlns:a16="http://schemas.microsoft.com/office/drawing/2014/main" id="{1300DDB5-0B65-4C8F-816A-2EF347EFAB1F}"/>
              </a:ext>
            </a:extLst>
          </p:cNvPr>
          <p:cNvSpPr txBox="1">
            <a:spLocks/>
          </p:cNvSpPr>
          <p:nvPr/>
        </p:nvSpPr>
        <p:spPr>
          <a:xfrm>
            <a:off x="367022" y="2735891"/>
            <a:ext cx="8760493" cy="6888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spc="100">
                <a:solidFill>
                  <a:srgbClr val="004196"/>
                </a:solidFill>
                <a:latin typeface="Arial" charset="0"/>
                <a:cs typeface="Arial" charset="0"/>
              </a:rPr>
              <a:t>ANNEXES</a:t>
            </a:r>
            <a:endParaRPr lang="fr-FR" sz="2300" b="1" spc="100" dirty="0">
              <a:solidFill>
                <a:srgbClr val="004196"/>
              </a:solidFill>
              <a:latin typeface="Arial" charset="0"/>
              <a:cs typeface="Arial" charset="0"/>
            </a:endParaRPr>
          </a:p>
        </p:txBody>
      </p:sp>
    </p:spTree>
    <p:extLst>
      <p:ext uri="{BB962C8B-B14F-4D97-AF65-F5344CB8AC3E}">
        <p14:creationId xmlns:p14="http://schemas.microsoft.com/office/powerpoint/2010/main" val="2662358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llipse 10"/>
          <p:cNvSpPr/>
          <p:nvPr/>
        </p:nvSpPr>
        <p:spPr>
          <a:xfrm>
            <a:off x="618976" y="1785105"/>
            <a:ext cx="2855771" cy="2855771"/>
          </a:xfrm>
          <a:prstGeom prst="ellipse">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22</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199234"/>
            <a:ext cx="8760493" cy="7346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dirty="0">
                <a:solidFill>
                  <a:srgbClr val="004196"/>
                </a:solidFill>
                <a:latin typeface="Arial" charset="0"/>
                <a:cs typeface="Arial" charset="0"/>
              </a:rPr>
              <a:t>BOÎTE À BONNES PRATIQUES POUR LA JME</a:t>
            </a:r>
          </a:p>
        </p:txBody>
      </p:sp>
      <p:sp>
        <p:nvSpPr>
          <p:cNvPr id="9" name="ZoneTexte 8"/>
          <p:cNvSpPr txBox="1"/>
          <p:nvPr/>
        </p:nvSpPr>
        <p:spPr>
          <a:xfrm>
            <a:off x="822320" y="2686086"/>
            <a:ext cx="2449082" cy="1200329"/>
          </a:xfrm>
          <a:prstGeom prst="rect">
            <a:avLst/>
          </a:prstGeom>
          <a:noFill/>
        </p:spPr>
        <p:txBody>
          <a:bodyPr wrap="square" rtlCol="0">
            <a:spAutoFit/>
          </a:bodyPr>
          <a:lstStyle/>
          <a:p>
            <a:pPr algn="ctr"/>
            <a:r>
              <a:rPr lang="fr-FR" sz="2400" b="1" dirty="0">
                <a:solidFill>
                  <a:srgbClr val="4B96CD"/>
                </a:solidFill>
                <a:latin typeface="Arial" charset="0"/>
                <a:ea typeface="Arial" charset="0"/>
                <a:cs typeface="Arial" charset="0"/>
              </a:rPr>
              <a:t>Besoin d’idées </a:t>
            </a:r>
            <a:br>
              <a:rPr lang="fr-FR" sz="2400" b="1" dirty="0">
                <a:solidFill>
                  <a:srgbClr val="4B96CD"/>
                </a:solidFill>
                <a:latin typeface="Arial" charset="0"/>
                <a:ea typeface="Arial" charset="0"/>
                <a:cs typeface="Arial" charset="0"/>
              </a:rPr>
            </a:br>
            <a:r>
              <a:rPr lang="fr-FR" sz="2400" b="1" dirty="0">
                <a:solidFill>
                  <a:srgbClr val="4B96CD"/>
                </a:solidFill>
                <a:latin typeface="Arial" charset="0"/>
                <a:ea typeface="Arial" charset="0"/>
                <a:cs typeface="Arial" charset="0"/>
              </a:rPr>
              <a:t>pour animer </a:t>
            </a:r>
            <a:br>
              <a:rPr lang="fr-FR" sz="2400" b="1" dirty="0">
                <a:solidFill>
                  <a:srgbClr val="4B96CD"/>
                </a:solidFill>
                <a:latin typeface="Arial" charset="0"/>
                <a:ea typeface="Arial" charset="0"/>
                <a:cs typeface="Arial" charset="0"/>
              </a:rPr>
            </a:br>
            <a:r>
              <a:rPr lang="fr-FR" sz="2400" b="1" dirty="0">
                <a:solidFill>
                  <a:srgbClr val="4B96CD"/>
                </a:solidFill>
                <a:latin typeface="Arial" charset="0"/>
                <a:ea typeface="Arial" charset="0"/>
                <a:cs typeface="Arial" charset="0"/>
              </a:rPr>
              <a:t>votre journée ? </a:t>
            </a:r>
          </a:p>
        </p:txBody>
      </p:sp>
      <p:sp>
        <p:nvSpPr>
          <p:cNvPr id="13" name="Forme libre 12"/>
          <p:cNvSpPr/>
          <p:nvPr/>
        </p:nvSpPr>
        <p:spPr>
          <a:xfrm rot="16200000">
            <a:off x="3667491" y="1791782"/>
            <a:ext cx="394671" cy="144990"/>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 name="Rectangle 1"/>
          <p:cNvSpPr/>
          <p:nvPr/>
        </p:nvSpPr>
        <p:spPr>
          <a:xfrm>
            <a:off x="4058387" y="4592540"/>
            <a:ext cx="4740094" cy="353943"/>
          </a:xfrm>
          <a:prstGeom prst="rect">
            <a:avLst/>
          </a:prstGeom>
        </p:spPr>
        <p:txBody>
          <a:bodyPr wrap="square">
            <a:spAutoFit/>
          </a:bodyPr>
          <a:lstStyle/>
          <a:p>
            <a:pPr marL="0" lvl="1"/>
            <a:r>
              <a:rPr lang="fr-FR" sz="1700" dirty="0">
                <a:latin typeface="Arial" charset="0"/>
                <a:ea typeface="Arial" charset="0"/>
                <a:cs typeface="Arial" charset="0"/>
              </a:rPr>
              <a:t>Quiz</a:t>
            </a:r>
          </a:p>
        </p:txBody>
      </p:sp>
      <p:sp>
        <p:nvSpPr>
          <p:cNvPr id="3" name="Rectangle 2"/>
          <p:cNvSpPr/>
          <p:nvPr/>
        </p:nvSpPr>
        <p:spPr>
          <a:xfrm>
            <a:off x="4058387" y="1665214"/>
            <a:ext cx="4734093" cy="353943"/>
          </a:xfrm>
          <a:prstGeom prst="rect">
            <a:avLst/>
          </a:prstGeom>
        </p:spPr>
        <p:txBody>
          <a:bodyPr wrap="square">
            <a:spAutoFit/>
          </a:bodyPr>
          <a:lstStyle/>
          <a:p>
            <a:pPr marL="0" lvl="1"/>
            <a:r>
              <a:rPr lang="fr-FR" sz="1700" dirty="0">
                <a:latin typeface="Arial" charset="0"/>
                <a:ea typeface="Arial" charset="0"/>
                <a:cs typeface="Arial" charset="0"/>
              </a:rPr>
              <a:t>Visite terrain axée environnement / déchets</a:t>
            </a:r>
          </a:p>
        </p:txBody>
      </p:sp>
      <p:sp>
        <p:nvSpPr>
          <p:cNvPr id="4" name="Rectangle 3"/>
          <p:cNvSpPr/>
          <p:nvPr/>
        </p:nvSpPr>
        <p:spPr>
          <a:xfrm>
            <a:off x="4058387" y="2345709"/>
            <a:ext cx="3600666" cy="353943"/>
          </a:xfrm>
          <a:prstGeom prst="rect">
            <a:avLst/>
          </a:prstGeom>
        </p:spPr>
        <p:txBody>
          <a:bodyPr wrap="none">
            <a:spAutoFit/>
          </a:bodyPr>
          <a:lstStyle/>
          <a:p>
            <a:pPr marL="0" lvl="1"/>
            <a:r>
              <a:rPr lang="fr-FR" sz="1700" dirty="0">
                <a:latin typeface="Arial" charset="0"/>
                <a:ea typeface="Arial" charset="0"/>
                <a:cs typeface="Arial" charset="0"/>
              </a:rPr>
              <a:t>Audits des prestataires de déchets </a:t>
            </a:r>
          </a:p>
        </p:txBody>
      </p:sp>
      <p:sp>
        <p:nvSpPr>
          <p:cNvPr id="5" name="Rectangle 4"/>
          <p:cNvSpPr/>
          <p:nvPr/>
        </p:nvSpPr>
        <p:spPr>
          <a:xfrm>
            <a:off x="4058387" y="2916682"/>
            <a:ext cx="4572000" cy="877163"/>
          </a:xfrm>
          <a:prstGeom prst="rect">
            <a:avLst/>
          </a:prstGeom>
        </p:spPr>
        <p:txBody>
          <a:bodyPr>
            <a:spAutoFit/>
          </a:bodyPr>
          <a:lstStyle/>
          <a:p>
            <a:pPr marL="0" lvl="1"/>
            <a:r>
              <a:rPr lang="fr-FR" sz="1700" dirty="0">
                <a:latin typeface="Arial" charset="0"/>
                <a:ea typeface="Arial" charset="0"/>
                <a:cs typeface="Arial" charset="0"/>
              </a:rPr>
              <a:t>Ateliers de partage avec les équipes autour de la collecte des déchets avec exercices pratiques</a:t>
            </a:r>
          </a:p>
        </p:txBody>
      </p:sp>
      <p:sp>
        <p:nvSpPr>
          <p:cNvPr id="6" name="Rectangle 5"/>
          <p:cNvSpPr/>
          <p:nvPr/>
        </p:nvSpPr>
        <p:spPr>
          <a:xfrm>
            <a:off x="4058387" y="3886415"/>
            <a:ext cx="4572000" cy="615553"/>
          </a:xfrm>
          <a:prstGeom prst="rect">
            <a:avLst/>
          </a:prstGeom>
        </p:spPr>
        <p:txBody>
          <a:bodyPr>
            <a:spAutoFit/>
          </a:bodyPr>
          <a:lstStyle/>
          <a:p>
            <a:pPr marL="0" lvl="1"/>
            <a:r>
              <a:rPr lang="fr-FR" sz="1700" dirty="0">
                <a:latin typeface="Arial" charset="0"/>
                <a:ea typeface="Arial" charset="0"/>
                <a:cs typeface="Arial" charset="0"/>
              </a:rPr>
              <a:t>Interventions / conférences d’un partenaire sur le traitement des déchets</a:t>
            </a:r>
          </a:p>
        </p:txBody>
      </p:sp>
      <p:sp>
        <p:nvSpPr>
          <p:cNvPr id="18" name="Forme libre 17"/>
          <p:cNvSpPr/>
          <p:nvPr/>
        </p:nvSpPr>
        <p:spPr>
          <a:xfrm rot="16200000">
            <a:off x="3667491" y="2450532"/>
            <a:ext cx="394671" cy="144990"/>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19" name="Forme libre 18"/>
          <p:cNvSpPr/>
          <p:nvPr/>
        </p:nvSpPr>
        <p:spPr>
          <a:xfrm rot="16200000">
            <a:off x="3667491" y="3180299"/>
            <a:ext cx="394671" cy="144990"/>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2" name="Forme libre 21"/>
          <p:cNvSpPr/>
          <p:nvPr/>
        </p:nvSpPr>
        <p:spPr>
          <a:xfrm rot="16200000">
            <a:off x="3667492" y="4033740"/>
            <a:ext cx="394671" cy="144990"/>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23" name="Forme libre 22"/>
          <p:cNvSpPr/>
          <p:nvPr/>
        </p:nvSpPr>
        <p:spPr>
          <a:xfrm rot="16200000">
            <a:off x="3667493" y="4653500"/>
            <a:ext cx="394671" cy="144990"/>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dirty="0"/>
          </a:p>
        </p:txBody>
      </p:sp>
      <p:sp>
        <p:nvSpPr>
          <p:cNvPr id="7" name="Rectangle 6"/>
          <p:cNvSpPr/>
          <p:nvPr/>
        </p:nvSpPr>
        <p:spPr>
          <a:xfrm>
            <a:off x="457199" y="5727135"/>
            <a:ext cx="8455351" cy="523220"/>
          </a:xfrm>
          <a:prstGeom prst="rect">
            <a:avLst/>
          </a:prstGeom>
        </p:spPr>
        <p:txBody>
          <a:bodyPr wrap="square" lIns="0">
            <a:spAutoFit/>
          </a:bodyPr>
          <a:lstStyle/>
          <a:p>
            <a:pPr marL="0" lvl="1" indent="0">
              <a:buNone/>
            </a:pPr>
            <a:r>
              <a:rPr lang="fr-FR" sz="1400" b="1" dirty="0">
                <a:solidFill>
                  <a:srgbClr val="4B96CD"/>
                </a:solidFill>
                <a:latin typeface="Arial" charset="0"/>
                <a:ea typeface="Arial" charset="0"/>
                <a:cs typeface="Arial" charset="0"/>
              </a:rPr>
              <a:t>Partagez vos réalisations sur </a:t>
            </a:r>
            <a:r>
              <a:rPr lang="fr-FR" sz="1400" b="1" dirty="0" smtClean="0">
                <a:solidFill>
                  <a:srgbClr val="4B96CD"/>
                </a:solidFill>
                <a:latin typeface="Arial" charset="0"/>
                <a:ea typeface="Arial" charset="0"/>
                <a:cs typeface="Arial" charset="0"/>
              </a:rPr>
              <a:t>la </a:t>
            </a:r>
            <a:r>
              <a:rPr lang="fr-FR" sz="1400" b="1" dirty="0">
                <a:solidFill>
                  <a:srgbClr val="4B96CD"/>
                </a:solidFill>
                <a:latin typeface="Arial" charset="0"/>
                <a:ea typeface="Arial" charset="0"/>
                <a:cs typeface="Arial" charset="0"/>
              </a:rPr>
              <a:t>C</a:t>
            </a:r>
            <a:r>
              <a:rPr lang="fr-FR" sz="1400" b="1" dirty="0" smtClean="0">
                <a:solidFill>
                  <a:srgbClr val="4B96CD"/>
                </a:solidFill>
                <a:latin typeface="Arial" charset="0"/>
                <a:ea typeface="Arial" charset="0"/>
                <a:cs typeface="Arial" charset="0"/>
              </a:rPr>
              <a:t>ommunauté </a:t>
            </a:r>
            <a:r>
              <a:rPr lang="fr-FR" sz="1400" b="1" dirty="0">
                <a:solidFill>
                  <a:srgbClr val="4B96CD"/>
                </a:solidFill>
                <a:latin typeface="Arial" charset="0"/>
                <a:ea typeface="Arial" charset="0"/>
                <a:cs typeface="Arial" charset="0"/>
              </a:rPr>
              <a:t>Wat </a:t>
            </a:r>
            <a:r>
              <a:rPr lang="fr-FR" sz="1400" b="1" dirty="0" smtClean="0">
                <a:solidFill>
                  <a:srgbClr val="4B96CD"/>
                </a:solidFill>
                <a:latin typeface="Arial" charset="0"/>
                <a:ea typeface="Arial" charset="0"/>
                <a:cs typeface="Arial" charset="0"/>
              </a:rPr>
              <a:t>Economie </a:t>
            </a:r>
            <a:r>
              <a:rPr lang="fr-FR" sz="1400" b="1" dirty="0">
                <a:solidFill>
                  <a:srgbClr val="4B96CD"/>
                </a:solidFill>
                <a:latin typeface="Arial" charset="0"/>
                <a:ea typeface="Arial" charset="0"/>
                <a:cs typeface="Arial" charset="0"/>
              </a:rPr>
              <a:t>circulaire : </a:t>
            </a:r>
            <a:r>
              <a:rPr lang="fr-FR" sz="1400" b="1" dirty="0" smtClean="0">
                <a:solidFill>
                  <a:srgbClr val="4B96CD"/>
                </a:solidFill>
                <a:latin typeface="Arial" charset="0"/>
                <a:ea typeface="Arial" charset="0"/>
                <a:cs typeface="Arial" charset="0"/>
                <a:hlinkClick r:id="rId4"/>
              </a:rPr>
              <a:t>lien</a:t>
            </a:r>
            <a:endParaRPr lang="fr-FR" sz="1400" b="1" dirty="0" smtClean="0">
              <a:solidFill>
                <a:srgbClr val="4B96CD"/>
              </a:solidFill>
              <a:latin typeface="Arial" charset="0"/>
              <a:ea typeface="Arial" charset="0"/>
              <a:cs typeface="Arial" charset="0"/>
            </a:endParaRPr>
          </a:p>
          <a:p>
            <a:pPr marL="0" lvl="1" indent="0">
              <a:buNone/>
            </a:pPr>
            <a:r>
              <a:rPr lang="fr-FR" sz="1400" b="1" dirty="0" smtClean="0">
                <a:solidFill>
                  <a:srgbClr val="4B96CD"/>
                </a:solidFill>
                <a:latin typeface="Arial" charset="0"/>
                <a:ea typeface="Arial" charset="0"/>
                <a:cs typeface="Arial" charset="0"/>
              </a:rPr>
              <a:t>  </a:t>
            </a:r>
            <a:endParaRPr lang="fr-FR" sz="1400" b="1" dirty="0">
              <a:solidFill>
                <a:srgbClr val="4B96CD"/>
              </a:solidFill>
              <a:latin typeface="Arial" charset="0"/>
              <a:ea typeface="Arial" charset="0"/>
              <a:cs typeface="Arial" charset="0"/>
            </a:endParaRPr>
          </a:p>
        </p:txBody>
      </p:sp>
      <p:pic>
        <p:nvPicPr>
          <p:cNvPr id="17" name="Imag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976" y="1042368"/>
            <a:ext cx="1987690" cy="1987690"/>
          </a:xfrm>
          <a:prstGeom prst="rect">
            <a:avLst/>
          </a:prstGeom>
        </p:spPr>
      </p:pic>
      <p:pic>
        <p:nvPicPr>
          <p:cNvPr id="27" name="Image 26" descr="idea.ai"/>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9297" y="1531355"/>
            <a:ext cx="637540" cy="637540"/>
          </a:xfrm>
          <a:prstGeom prst="rect">
            <a:avLst/>
          </a:prstGeom>
        </p:spPr>
      </p:pic>
    </p:spTree>
    <p:extLst>
      <p:ext uri="{BB962C8B-B14F-4D97-AF65-F5344CB8AC3E}">
        <p14:creationId xmlns:p14="http://schemas.microsoft.com/office/powerpoint/2010/main" val="856171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586102" y="3657717"/>
            <a:ext cx="3914503" cy="319235"/>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7" name="Rectangle 16"/>
          <p:cNvSpPr/>
          <p:nvPr/>
        </p:nvSpPr>
        <p:spPr>
          <a:xfrm>
            <a:off x="2586102" y="4118792"/>
            <a:ext cx="3914503" cy="319235"/>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8" name="Rectangle 17"/>
          <p:cNvSpPr/>
          <p:nvPr/>
        </p:nvSpPr>
        <p:spPr>
          <a:xfrm>
            <a:off x="2586102" y="4579867"/>
            <a:ext cx="3914503" cy="319235"/>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9" name="Rectangle 18"/>
          <p:cNvSpPr/>
          <p:nvPr/>
        </p:nvSpPr>
        <p:spPr>
          <a:xfrm>
            <a:off x="2586102" y="5040940"/>
            <a:ext cx="3914503" cy="319235"/>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3" name="Rectangle 12"/>
          <p:cNvSpPr/>
          <p:nvPr/>
        </p:nvSpPr>
        <p:spPr>
          <a:xfrm>
            <a:off x="2586102" y="3196642"/>
            <a:ext cx="3914503" cy="319235"/>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0" name="Ellipse 9"/>
          <p:cNvSpPr/>
          <p:nvPr/>
        </p:nvSpPr>
        <p:spPr>
          <a:xfrm>
            <a:off x="4062979" y="1425224"/>
            <a:ext cx="1019990" cy="1019990"/>
          </a:xfrm>
          <a:prstGeom prst="ellipse">
            <a:avLst/>
          </a:prstGeom>
          <a:solidFill>
            <a:srgbClr val="EDEDE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23</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199234"/>
            <a:ext cx="8760493" cy="7346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dirty="0">
                <a:solidFill>
                  <a:srgbClr val="004196"/>
                </a:solidFill>
                <a:latin typeface="Arial" charset="0"/>
                <a:cs typeface="Arial" charset="0"/>
              </a:rPr>
              <a:t>LIENS </a:t>
            </a:r>
            <a:r>
              <a:rPr lang="fr-FR" sz="2300" b="1" spc="100" dirty="0" smtClean="0">
                <a:solidFill>
                  <a:srgbClr val="004196"/>
                </a:solidFill>
                <a:latin typeface="Arial" charset="0"/>
                <a:cs typeface="Arial" charset="0"/>
              </a:rPr>
              <a:t>UTILES</a:t>
            </a:r>
            <a:endParaRPr lang="fr-FR" sz="2300" b="1" spc="100" dirty="0">
              <a:solidFill>
                <a:srgbClr val="004196"/>
              </a:solidFill>
              <a:latin typeface="Arial" charset="0"/>
              <a:cs typeface="Arial" charset="0"/>
            </a:endParaRPr>
          </a:p>
        </p:txBody>
      </p:sp>
      <p:sp>
        <p:nvSpPr>
          <p:cNvPr id="8" name="Espace réservé du texte 4"/>
          <p:cNvSpPr txBox="1">
            <a:spLocks/>
          </p:cNvSpPr>
          <p:nvPr/>
        </p:nvSpPr>
        <p:spPr>
          <a:xfrm>
            <a:off x="433953" y="3235783"/>
            <a:ext cx="8218800" cy="2089795"/>
          </a:xfrm>
          <a:prstGeom prst="rect">
            <a:avLst/>
          </a:prstGeom>
        </p:spPr>
        <p:txBody>
          <a:bodyPr vert="horz" lIns="91440" tIns="45720" rIns="91440" bIns="45720" rtlCol="0" anchor="ctr"/>
          <a:lstStyle>
            <a:defPPr>
              <a:defRPr lang="fr-FR"/>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fr-FR" sz="1500" dirty="0">
                <a:solidFill>
                  <a:schemeClr val="tx1"/>
                </a:solidFill>
                <a:latin typeface="Arial" charset="0"/>
                <a:ea typeface="Arial" charset="0"/>
                <a:cs typeface="Arial" charset="0"/>
              </a:rPr>
              <a:t>Directive </a:t>
            </a:r>
            <a:r>
              <a:rPr lang="fr-FR" sz="1500" dirty="0" smtClean="0">
                <a:solidFill>
                  <a:schemeClr val="tx1"/>
                </a:solidFill>
                <a:latin typeface="Arial" charset="0"/>
                <a:ea typeface="Arial" charset="0"/>
                <a:cs typeface="Arial" charset="0"/>
              </a:rPr>
              <a:t>Gestion des déchets </a:t>
            </a:r>
            <a:r>
              <a:rPr lang="fr-FR" sz="1500" dirty="0" smtClean="0">
                <a:solidFill>
                  <a:schemeClr val="tx1"/>
                </a:solidFill>
                <a:latin typeface="Arial" charset="0"/>
                <a:ea typeface="Arial" charset="0"/>
                <a:cs typeface="Arial" charset="0"/>
                <a:hlinkClick r:id="rId4"/>
              </a:rPr>
              <a:t>lien</a:t>
            </a:r>
            <a:endParaRPr lang="fr-FR" sz="1500" dirty="0">
              <a:solidFill>
                <a:schemeClr val="tx1"/>
              </a:solidFill>
              <a:latin typeface="Arial" charset="0"/>
              <a:ea typeface="Arial" charset="0"/>
              <a:cs typeface="Arial" charset="0"/>
            </a:endParaRPr>
          </a:p>
          <a:p>
            <a:pPr algn="ctr"/>
            <a:endParaRPr lang="fr-FR" sz="1500" dirty="0">
              <a:solidFill>
                <a:schemeClr val="tx1"/>
              </a:solidFill>
              <a:latin typeface="Arial" charset="0"/>
              <a:ea typeface="Arial" charset="0"/>
              <a:cs typeface="Arial" charset="0"/>
            </a:endParaRPr>
          </a:p>
          <a:p>
            <a:pPr algn="ctr"/>
            <a:r>
              <a:rPr lang="fr-FR" sz="1500" dirty="0" smtClean="0">
                <a:solidFill>
                  <a:schemeClr val="tx1"/>
                </a:solidFill>
                <a:latin typeface="Arial" charset="0"/>
                <a:ea typeface="Arial" charset="0"/>
                <a:cs typeface="Arial" charset="0"/>
              </a:rPr>
              <a:t>Document </a:t>
            </a:r>
            <a:r>
              <a:rPr lang="fr-FR" sz="1500" dirty="0">
                <a:solidFill>
                  <a:schemeClr val="tx1"/>
                </a:solidFill>
                <a:latin typeface="Arial" charset="0"/>
                <a:ea typeface="Arial" charset="0"/>
                <a:cs typeface="Arial" charset="0"/>
              </a:rPr>
              <a:t>de </a:t>
            </a:r>
            <a:r>
              <a:rPr lang="fr-FR" sz="1500" dirty="0" smtClean="0">
                <a:solidFill>
                  <a:schemeClr val="tx1"/>
                </a:solidFill>
                <a:latin typeface="Arial" charset="0"/>
                <a:ea typeface="Arial" charset="0"/>
                <a:cs typeface="Arial" charset="0"/>
              </a:rPr>
              <a:t>référence 2017 </a:t>
            </a:r>
            <a:r>
              <a:rPr lang="fr-FR" sz="1500" dirty="0" smtClean="0">
                <a:solidFill>
                  <a:schemeClr val="tx1"/>
                </a:solidFill>
                <a:latin typeface="Arial" charset="0"/>
                <a:ea typeface="Arial" charset="0"/>
                <a:cs typeface="Arial" charset="0"/>
                <a:hlinkClick r:id="rId5"/>
              </a:rPr>
              <a:t>lien</a:t>
            </a:r>
            <a:endParaRPr lang="fr-FR" sz="1500" dirty="0">
              <a:solidFill>
                <a:schemeClr val="tx1"/>
              </a:solidFill>
              <a:latin typeface="Arial" charset="0"/>
              <a:ea typeface="Arial" charset="0"/>
              <a:cs typeface="Arial" charset="0"/>
            </a:endParaRPr>
          </a:p>
          <a:p>
            <a:pPr algn="ctr"/>
            <a:endParaRPr lang="fr-FR" sz="1500" dirty="0">
              <a:solidFill>
                <a:schemeClr val="tx1"/>
              </a:solidFill>
              <a:latin typeface="Arial" charset="0"/>
              <a:ea typeface="Arial" charset="0"/>
              <a:cs typeface="Arial" charset="0"/>
            </a:endParaRPr>
          </a:p>
          <a:p>
            <a:pPr algn="ctr"/>
            <a:r>
              <a:rPr lang="fr-FR" sz="1500" dirty="0" smtClean="0">
                <a:solidFill>
                  <a:schemeClr val="tx1"/>
                </a:solidFill>
                <a:latin typeface="Arial" charset="0"/>
                <a:ea typeface="Arial" charset="0"/>
                <a:cs typeface="Arial" charset="0"/>
              </a:rPr>
              <a:t>Total </a:t>
            </a:r>
            <a:r>
              <a:rPr lang="fr-FR" sz="1500" dirty="0" err="1" smtClean="0">
                <a:solidFill>
                  <a:schemeClr val="tx1"/>
                </a:solidFill>
                <a:latin typeface="Arial" charset="0"/>
                <a:ea typeface="Arial" charset="0"/>
                <a:cs typeface="Arial" charset="0"/>
              </a:rPr>
              <a:t>Ecosolutions</a:t>
            </a:r>
            <a:r>
              <a:rPr lang="fr-FR" sz="1500" dirty="0" smtClean="0">
                <a:solidFill>
                  <a:schemeClr val="tx1"/>
                </a:solidFill>
                <a:latin typeface="Arial" charset="0"/>
                <a:ea typeface="Arial" charset="0"/>
                <a:cs typeface="Arial" charset="0"/>
              </a:rPr>
              <a:t> </a:t>
            </a:r>
            <a:r>
              <a:rPr lang="fr-FR" sz="1500" dirty="0" smtClean="0">
                <a:solidFill>
                  <a:schemeClr val="tx1"/>
                </a:solidFill>
                <a:latin typeface="Arial" charset="0"/>
                <a:ea typeface="Arial" charset="0"/>
                <a:cs typeface="Arial" charset="0"/>
                <a:hlinkClick r:id="rId6"/>
              </a:rPr>
              <a:t>lien</a:t>
            </a:r>
            <a:endParaRPr lang="fr-FR" sz="1500" dirty="0">
              <a:solidFill>
                <a:schemeClr val="tx1"/>
              </a:solidFill>
              <a:latin typeface="Arial" charset="0"/>
              <a:ea typeface="Arial" charset="0"/>
              <a:cs typeface="Arial" charset="0"/>
            </a:endParaRPr>
          </a:p>
          <a:p>
            <a:pPr algn="ctr"/>
            <a:endParaRPr lang="fr-FR" sz="1500" dirty="0">
              <a:solidFill>
                <a:schemeClr val="tx1"/>
              </a:solidFill>
              <a:latin typeface="Arial" charset="0"/>
              <a:ea typeface="Arial" charset="0"/>
              <a:cs typeface="Arial" charset="0"/>
            </a:endParaRPr>
          </a:p>
          <a:p>
            <a:pPr algn="ctr"/>
            <a:r>
              <a:rPr lang="fr-FR" sz="1500" dirty="0">
                <a:solidFill>
                  <a:schemeClr val="tx1"/>
                </a:solidFill>
                <a:latin typeface="Arial" charset="0"/>
                <a:ea typeface="Arial" charset="0"/>
                <a:cs typeface="Arial" charset="0"/>
              </a:rPr>
              <a:t>Wat Métier H3SEQ </a:t>
            </a:r>
            <a:r>
              <a:rPr lang="fr-FR" sz="1500" dirty="0" smtClean="0">
                <a:solidFill>
                  <a:schemeClr val="tx1"/>
                </a:solidFill>
                <a:latin typeface="Arial" charset="0"/>
                <a:ea typeface="Arial" charset="0"/>
                <a:cs typeface="Arial" charset="0"/>
                <a:hlinkClick r:id="rId7"/>
              </a:rPr>
              <a:t>lien</a:t>
            </a:r>
            <a:endParaRPr lang="fr-FR" sz="1500" dirty="0">
              <a:solidFill>
                <a:schemeClr val="tx1"/>
              </a:solidFill>
              <a:latin typeface="Arial" charset="0"/>
              <a:ea typeface="Arial" charset="0"/>
              <a:cs typeface="Arial" charset="0"/>
            </a:endParaRPr>
          </a:p>
          <a:p>
            <a:pPr algn="ctr"/>
            <a:endParaRPr lang="fr-FR" sz="1500" dirty="0">
              <a:solidFill>
                <a:schemeClr val="tx1"/>
              </a:solidFill>
              <a:latin typeface="Arial" charset="0"/>
              <a:ea typeface="Arial" charset="0"/>
              <a:cs typeface="Arial" charset="0"/>
            </a:endParaRPr>
          </a:p>
          <a:p>
            <a:pPr algn="ctr"/>
            <a:r>
              <a:rPr lang="fr-FR" sz="1500" dirty="0" err="1">
                <a:solidFill>
                  <a:schemeClr val="tx1"/>
                </a:solidFill>
                <a:latin typeface="Arial" charset="0"/>
                <a:ea typeface="Arial" charset="0"/>
                <a:cs typeface="Arial" charset="0"/>
              </a:rPr>
              <a:t>Toolbox</a:t>
            </a:r>
            <a:r>
              <a:rPr lang="fr-FR" sz="1500" dirty="0">
                <a:solidFill>
                  <a:schemeClr val="tx1"/>
                </a:solidFill>
                <a:latin typeface="Arial" charset="0"/>
                <a:ea typeface="Arial" charset="0"/>
                <a:cs typeface="Arial" charset="0"/>
              </a:rPr>
              <a:t> HSE – </a:t>
            </a:r>
            <a:r>
              <a:rPr lang="fr-FR" sz="1500" dirty="0" smtClean="0">
                <a:solidFill>
                  <a:schemeClr val="tx1"/>
                </a:solidFill>
                <a:latin typeface="Arial" charset="0"/>
                <a:ea typeface="Arial" charset="0"/>
                <a:cs typeface="Arial" charset="0"/>
              </a:rPr>
              <a:t>JME </a:t>
            </a:r>
            <a:r>
              <a:rPr lang="fr-FR" sz="1500" dirty="0" smtClean="0">
                <a:solidFill>
                  <a:schemeClr val="tx1"/>
                </a:solidFill>
                <a:latin typeface="Arial" charset="0"/>
                <a:ea typeface="Arial" charset="0"/>
                <a:cs typeface="Arial" charset="0"/>
                <a:hlinkClick r:id="rId8"/>
              </a:rPr>
              <a:t>lien</a:t>
            </a:r>
            <a:endParaRPr lang="en-US" sz="1500" dirty="0">
              <a:solidFill>
                <a:schemeClr val="tx1"/>
              </a:solidFill>
              <a:latin typeface="Arial" charset="0"/>
              <a:ea typeface="Arial" charset="0"/>
              <a:cs typeface="Arial" charset="0"/>
            </a:endParaRPr>
          </a:p>
        </p:txBody>
      </p:sp>
      <p:pic>
        <p:nvPicPr>
          <p:cNvPr id="2" name="Image 1"/>
          <p:cNvPicPr>
            <a:picLocks noChangeAspect="1"/>
          </p:cNvPicPr>
          <p:nvPr/>
        </p:nvPicPr>
        <p:blipFill>
          <a:blip r:embed="rId9"/>
          <a:stretch>
            <a:fillRect/>
          </a:stretch>
        </p:blipFill>
        <p:spPr>
          <a:xfrm>
            <a:off x="4234363" y="1596983"/>
            <a:ext cx="664474" cy="676472"/>
          </a:xfrm>
          <a:prstGeom prst="rect">
            <a:avLst/>
          </a:prstGeom>
        </p:spPr>
      </p:pic>
      <p:sp>
        <p:nvSpPr>
          <p:cNvPr id="11" name="Forme libre 10"/>
          <p:cNvSpPr/>
          <p:nvPr/>
        </p:nvSpPr>
        <p:spPr>
          <a:xfrm>
            <a:off x="4234363" y="2708859"/>
            <a:ext cx="610118" cy="224138"/>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1244844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3</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2735891"/>
            <a:ext cx="8760493" cy="6888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spc="100" dirty="0">
                <a:solidFill>
                  <a:srgbClr val="004196"/>
                </a:solidFill>
                <a:latin typeface="Arial" charset="0"/>
                <a:cs typeface="Arial" charset="0"/>
              </a:rPr>
              <a:t>ENJEUX</a:t>
            </a:r>
          </a:p>
        </p:txBody>
      </p:sp>
    </p:spTree>
    <p:extLst>
      <p:ext uri="{BB962C8B-B14F-4D97-AF65-F5344CB8AC3E}">
        <p14:creationId xmlns:p14="http://schemas.microsoft.com/office/powerpoint/2010/main" val="3546029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97029" y="1645226"/>
            <a:ext cx="5608057" cy="2926774"/>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Ellipse 1"/>
          <p:cNvSpPr/>
          <p:nvPr/>
        </p:nvSpPr>
        <p:spPr>
          <a:xfrm>
            <a:off x="2403244" y="2261574"/>
            <a:ext cx="2179119" cy="2179119"/>
          </a:xfrm>
          <a:prstGeom prst="ellipse">
            <a:avLst/>
          </a:prstGeom>
          <a:solidFill>
            <a:srgbClr val="4B96CD">
              <a:alpha val="7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a:solidFill>
                  <a:schemeClr val="bg1"/>
                </a:solidFill>
                <a:latin typeface="Arial" charset="0"/>
              </a:rPr>
              <a:t>Mieux gérer les ressources naturelles</a:t>
            </a:r>
            <a:br>
              <a:rPr lang="fr-FR" sz="1400" dirty="0">
                <a:solidFill>
                  <a:schemeClr val="bg1"/>
                </a:solidFill>
                <a:latin typeface="Arial" charset="0"/>
              </a:rPr>
            </a:br>
            <a:r>
              <a:rPr lang="fr-FR" sz="1400" dirty="0">
                <a:solidFill>
                  <a:schemeClr val="bg1"/>
                </a:solidFill>
                <a:latin typeface="Arial" charset="0"/>
              </a:rPr>
              <a:t>(eau, matières</a:t>
            </a:r>
            <a:br>
              <a:rPr lang="fr-FR" sz="1400" dirty="0">
                <a:solidFill>
                  <a:schemeClr val="bg1"/>
                </a:solidFill>
                <a:latin typeface="Arial" charset="0"/>
              </a:rPr>
            </a:br>
            <a:r>
              <a:rPr lang="fr-FR" sz="1400" dirty="0">
                <a:solidFill>
                  <a:schemeClr val="bg1"/>
                </a:solidFill>
                <a:latin typeface="Arial" charset="0"/>
              </a:rPr>
              <a:t>premières…)</a:t>
            </a:r>
          </a:p>
        </p:txBody>
      </p:sp>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4</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327496"/>
            <a:ext cx="8760493" cy="6888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dirty="0">
                <a:solidFill>
                  <a:srgbClr val="004196"/>
                </a:solidFill>
                <a:latin typeface="Arial" charset="0"/>
                <a:cs typeface="Arial" charset="0"/>
              </a:rPr>
              <a:t>LES ENJEUX</a:t>
            </a:r>
          </a:p>
        </p:txBody>
      </p:sp>
      <p:sp>
        <p:nvSpPr>
          <p:cNvPr id="10" name="Ellipse 9"/>
          <p:cNvSpPr/>
          <p:nvPr/>
        </p:nvSpPr>
        <p:spPr>
          <a:xfrm>
            <a:off x="4376853" y="2261574"/>
            <a:ext cx="2179119" cy="2179119"/>
          </a:xfrm>
          <a:prstGeom prst="ellipse">
            <a:avLst/>
          </a:prstGeom>
          <a:solidFill>
            <a:srgbClr val="4B96CD">
              <a:alpha val="70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dirty="0" smtClean="0">
                <a:solidFill>
                  <a:schemeClr val="bg1"/>
                </a:solidFill>
                <a:latin typeface="Arial" charset="0"/>
              </a:rPr>
              <a:t>Améliorer </a:t>
            </a:r>
            <a:r>
              <a:rPr lang="fr-FR" sz="1400" dirty="0">
                <a:solidFill>
                  <a:schemeClr val="bg1"/>
                </a:solidFill>
                <a:latin typeface="Arial" charset="0"/>
              </a:rPr>
              <a:t/>
            </a:r>
            <a:br>
              <a:rPr lang="fr-FR" sz="1400" dirty="0">
                <a:solidFill>
                  <a:schemeClr val="bg1"/>
                </a:solidFill>
                <a:latin typeface="Arial" charset="0"/>
              </a:rPr>
            </a:br>
            <a:r>
              <a:rPr lang="fr-FR" sz="1400" dirty="0">
                <a:solidFill>
                  <a:schemeClr val="bg1"/>
                </a:solidFill>
                <a:latin typeface="Arial" charset="0"/>
              </a:rPr>
              <a:t>les impacts de nos activités : déchets, émissions </a:t>
            </a:r>
            <a:br>
              <a:rPr lang="fr-FR" sz="1400" dirty="0">
                <a:solidFill>
                  <a:schemeClr val="bg1"/>
                </a:solidFill>
                <a:latin typeface="Arial" charset="0"/>
              </a:rPr>
            </a:br>
            <a:r>
              <a:rPr lang="fr-FR" sz="1400" dirty="0">
                <a:solidFill>
                  <a:schemeClr val="bg1"/>
                </a:solidFill>
                <a:latin typeface="Arial" charset="0"/>
              </a:rPr>
              <a:t>de gaz à effet </a:t>
            </a:r>
            <a:br>
              <a:rPr lang="fr-FR" sz="1400" dirty="0">
                <a:solidFill>
                  <a:schemeClr val="bg1"/>
                </a:solidFill>
                <a:latin typeface="Arial" charset="0"/>
              </a:rPr>
            </a:br>
            <a:r>
              <a:rPr lang="fr-FR" sz="1400" dirty="0">
                <a:solidFill>
                  <a:schemeClr val="bg1"/>
                </a:solidFill>
                <a:latin typeface="Arial" charset="0"/>
              </a:rPr>
              <a:t>de serre</a:t>
            </a:r>
            <a:r>
              <a:rPr lang="mr-IN" sz="1400" dirty="0">
                <a:solidFill>
                  <a:schemeClr val="bg1"/>
                </a:solidFill>
                <a:latin typeface="Arial" charset="0"/>
              </a:rPr>
              <a:t>…</a:t>
            </a:r>
            <a:endParaRPr lang="fr-FR" sz="1400" dirty="0">
              <a:solidFill>
                <a:schemeClr val="bg1"/>
              </a:solidFill>
              <a:latin typeface="Arial" charset="0"/>
            </a:endParaRPr>
          </a:p>
        </p:txBody>
      </p:sp>
      <p:sp>
        <p:nvSpPr>
          <p:cNvPr id="4" name="ZoneTexte 3"/>
          <p:cNvSpPr txBox="1"/>
          <p:nvPr/>
        </p:nvSpPr>
        <p:spPr>
          <a:xfrm>
            <a:off x="1896200" y="1835071"/>
            <a:ext cx="5170023" cy="646331"/>
          </a:xfrm>
          <a:prstGeom prst="rect">
            <a:avLst/>
          </a:prstGeom>
          <a:noFill/>
        </p:spPr>
        <p:txBody>
          <a:bodyPr wrap="square" rtlCol="0">
            <a:spAutoFit/>
          </a:bodyPr>
          <a:lstStyle/>
          <a:p>
            <a:pPr algn="ctr"/>
            <a:r>
              <a:rPr lang="fr-FR" dirty="0">
                <a:latin typeface="Arial"/>
                <a:cs typeface="Arial"/>
              </a:rPr>
              <a:t>Améliorer notre empreinte environnementale : </a:t>
            </a:r>
          </a:p>
          <a:p>
            <a:pPr algn="ctr"/>
            <a:endParaRPr lang="fr-FR" dirty="0">
              <a:latin typeface="Arial"/>
              <a:cs typeface="Arial"/>
            </a:endParaRPr>
          </a:p>
        </p:txBody>
      </p:sp>
      <p:sp>
        <p:nvSpPr>
          <p:cNvPr id="11" name="ZoneTexte 10"/>
          <p:cNvSpPr txBox="1"/>
          <p:nvPr/>
        </p:nvSpPr>
        <p:spPr>
          <a:xfrm>
            <a:off x="457200" y="3028950"/>
            <a:ext cx="1118878" cy="584776"/>
          </a:xfrm>
          <a:prstGeom prst="rect">
            <a:avLst/>
          </a:prstGeom>
          <a:noFill/>
        </p:spPr>
        <p:txBody>
          <a:bodyPr wrap="square" rtlCol="0">
            <a:spAutoFit/>
          </a:bodyPr>
          <a:lstStyle/>
          <a:p>
            <a:pPr algn="ctr"/>
            <a:r>
              <a:rPr lang="fr-FR" sz="1400" dirty="0">
                <a:solidFill>
                  <a:srgbClr val="004196"/>
                </a:solidFill>
                <a:latin typeface="Arial"/>
                <a:cs typeface="Arial"/>
              </a:rPr>
              <a:t>Législation</a:t>
            </a:r>
            <a:endParaRPr lang="en-US" sz="1400" dirty="0">
              <a:solidFill>
                <a:srgbClr val="004196"/>
              </a:solidFill>
              <a:latin typeface="Arial"/>
              <a:cs typeface="Arial"/>
            </a:endParaRPr>
          </a:p>
          <a:p>
            <a:endParaRPr lang="fr-FR"/>
          </a:p>
        </p:txBody>
      </p:sp>
      <p:sp>
        <p:nvSpPr>
          <p:cNvPr id="22" name="ZoneTexte 21"/>
          <p:cNvSpPr txBox="1"/>
          <p:nvPr/>
        </p:nvSpPr>
        <p:spPr>
          <a:xfrm>
            <a:off x="7467600" y="2724150"/>
            <a:ext cx="1118878" cy="1231106"/>
          </a:xfrm>
          <a:prstGeom prst="rect">
            <a:avLst/>
          </a:prstGeom>
          <a:noFill/>
        </p:spPr>
        <p:txBody>
          <a:bodyPr wrap="square" rtlCol="0">
            <a:spAutoFit/>
          </a:bodyPr>
          <a:lstStyle/>
          <a:p>
            <a:pPr algn="ctr"/>
            <a:r>
              <a:rPr lang="fr-FR" sz="1400" dirty="0">
                <a:solidFill>
                  <a:srgbClr val="004196"/>
                </a:solidFill>
                <a:latin typeface="Arial"/>
                <a:cs typeface="Arial"/>
              </a:rPr>
              <a:t>Accès </a:t>
            </a:r>
            <a:br>
              <a:rPr lang="fr-FR" sz="1400" dirty="0">
                <a:solidFill>
                  <a:srgbClr val="004196"/>
                </a:solidFill>
                <a:latin typeface="Arial"/>
                <a:cs typeface="Arial"/>
              </a:rPr>
            </a:br>
            <a:r>
              <a:rPr lang="fr-FR" sz="1400" dirty="0">
                <a:solidFill>
                  <a:srgbClr val="004196"/>
                </a:solidFill>
                <a:latin typeface="Arial"/>
                <a:cs typeface="Arial"/>
              </a:rPr>
              <a:t>aux matières premières</a:t>
            </a:r>
            <a:endParaRPr lang="en-US" sz="1400" dirty="0">
              <a:solidFill>
                <a:srgbClr val="004196"/>
              </a:solidFill>
              <a:latin typeface="Arial"/>
              <a:cs typeface="Arial"/>
            </a:endParaRPr>
          </a:p>
          <a:p>
            <a:endParaRPr lang="fr-FR">
              <a:solidFill>
                <a:srgbClr val="004196"/>
              </a:solidFill>
            </a:endParaRPr>
          </a:p>
        </p:txBody>
      </p:sp>
      <p:sp>
        <p:nvSpPr>
          <p:cNvPr id="14" name="Triangle isocèle 13"/>
          <p:cNvSpPr/>
          <p:nvPr/>
        </p:nvSpPr>
        <p:spPr>
          <a:xfrm rot="10800000">
            <a:off x="4089399" y="1587499"/>
            <a:ext cx="767023" cy="268214"/>
          </a:xfrm>
          <a:prstGeom prst="triangle">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3" name="Triangle isocèle 22"/>
          <p:cNvSpPr/>
          <p:nvPr/>
        </p:nvSpPr>
        <p:spPr>
          <a:xfrm rot="5400000">
            <a:off x="1434924" y="3045308"/>
            <a:ext cx="767023" cy="268214"/>
          </a:xfrm>
          <a:prstGeom prst="triangle">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5" name="Triangle isocèle 24"/>
          <p:cNvSpPr/>
          <p:nvPr/>
        </p:nvSpPr>
        <p:spPr>
          <a:xfrm rot="16200000">
            <a:off x="6829467" y="3045309"/>
            <a:ext cx="767023" cy="268214"/>
          </a:xfrm>
          <a:prstGeom prst="triangle">
            <a:avLst/>
          </a:prstGeom>
          <a:solidFill>
            <a:srgbClr val="FFFFF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26" name="Image 25"/>
          <p:cNvPicPr>
            <a:picLocks noChangeAspect="1"/>
          </p:cNvPicPr>
          <p:nvPr/>
        </p:nvPicPr>
        <p:blipFill rotWithShape="1">
          <a:blip r:embed="rId4"/>
          <a:srcRect l="12980" t="39920" r="51842" b="42440"/>
          <a:stretch/>
        </p:blipFill>
        <p:spPr>
          <a:xfrm>
            <a:off x="241445" y="5450677"/>
            <a:ext cx="3947218" cy="1237052"/>
          </a:xfrm>
          <a:prstGeom prst="rect">
            <a:avLst/>
          </a:prstGeom>
        </p:spPr>
      </p:pic>
      <p:sp>
        <p:nvSpPr>
          <p:cNvPr id="7" name="ZoneTexte 6"/>
          <p:cNvSpPr txBox="1"/>
          <p:nvPr/>
        </p:nvSpPr>
        <p:spPr>
          <a:xfrm>
            <a:off x="0" y="4657102"/>
            <a:ext cx="9144000" cy="784830"/>
          </a:xfrm>
          <a:prstGeom prst="rect">
            <a:avLst/>
          </a:prstGeom>
          <a:noFill/>
        </p:spPr>
        <p:txBody>
          <a:bodyPr wrap="square" rtlCol="0">
            <a:spAutoFit/>
          </a:bodyPr>
          <a:lstStyle/>
          <a:p>
            <a:pPr algn="ctr"/>
            <a:r>
              <a:rPr lang="fr-FR" sz="1500" i="1">
                <a:latin typeface="Arial"/>
                <a:cs typeface="Arial"/>
              </a:rPr>
              <a:t>Chez Total, l’économie circulaire est considérée comme une opportunité : </a:t>
            </a:r>
          </a:p>
          <a:p>
            <a:pPr algn="ctr"/>
            <a:r>
              <a:rPr lang="fr-FR" sz="1500" i="1">
                <a:latin typeface="Arial"/>
                <a:cs typeface="Arial"/>
              </a:rPr>
              <a:t>améliorer notre empreinte environnementale et notre compétitivité, </a:t>
            </a:r>
          </a:p>
          <a:p>
            <a:pPr algn="ctr"/>
            <a:r>
              <a:rPr lang="fr-FR" sz="1500" i="1">
                <a:latin typeface="Arial"/>
                <a:cs typeface="Arial"/>
              </a:rPr>
              <a:t>tout en permettant au plus grand nombre d’avoir accès à une énergie plus propre. </a:t>
            </a:r>
          </a:p>
        </p:txBody>
      </p:sp>
      <p:sp>
        <p:nvSpPr>
          <p:cNvPr id="13" name="ZoneTexte 12"/>
          <p:cNvSpPr txBox="1"/>
          <p:nvPr/>
        </p:nvSpPr>
        <p:spPr>
          <a:xfrm>
            <a:off x="1697028" y="1209675"/>
            <a:ext cx="5608057" cy="584776"/>
          </a:xfrm>
          <a:prstGeom prst="rect">
            <a:avLst/>
          </a:prstGeom>
          <a:noFill/>
        </p:spPr>
        <p:txBody>
          <a:bodyPr wrap="square" rtlCol="0">
            <a:spAutoFit/>
          </a:bodyPr>
          <a:lstStyle/>
          <a:p>
            <a:pPr algn="ctr"/>
            <a:r>
              <a:rPr lang="fr-FR" sz="1400" dirty="0">
                <a:solidFill>
                  <a:srgbClr val="004196"/>
                </a:solidFill>
                <a:latin typeface="Arial"/>
                <a:cs typeface="Arial"/>
              </a:rPr>
              <a:t>Technologies et savoir-faire</a:t>
            </a:r>
          </a:p>
          <a:p>
            <a:endParaRPr lang="fr-FR" dirty="0"/>
          </a:p>
        </p:txBody>
      </p:sp>
    </p:spTree>
    <p:extLst>
      <p:ext uri="{BB962C8B-B14F-4D97-AF65-F5344CB8AC3E}">
        <p14:creationId xmlns:p14="http://schemas.microsoft.com/office/powerpoint/2010/main" val="1792057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5</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1" name="Titre 1">
            <a:extLst>
              <a:ext uri="{FF2B5EF4-FFF2-40B4-BE49-F238E27FC236}">
                <a16:creationId xmlns="" xmlns:a16="http://schemas.microsoft.com/office/drawing/2014/main" id="{1300DDB5-0B65-4C8F-816A-2EF347EFAB1F}"/>
              </a:ext>
            </a:extLst>
          </p:cNvPr>
          <p:cNvSpPr txBox="1">
            <a:spLocks/>
          </p:cNvSpPr>
          <p:nvPr/>
        </p:nvSpPr>
        <p:spPr>
          <a:xfrm>
            <a:off x="367022" y="2735891"/>
            <a:ext cx="8760493" cy="6888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3200" b="1" spc="100">
                <a:solidFill>
                  <a:srgbClr val="004196"/>
                </a:solidFill>
                <a:latin typeface="Arial" charset="0"/>
                <a:cs typeface="Arial" charset="0"/>
              </a:rPr>
              <a:t>DÉFINITION</a:t>
            </a:r>
            <a:r>
              <a:rPr lang="fr-FR" sz="2300" b="1" spc="100">
                <a:solidFill>
                  <a:srgbClr val="004196"/>
                </a:solidFill>
                <a:latin typeface="Arial" charset="0"/>
                <a:cs typeface="Arial" charset="0"/>
              </a:rPr>
              <a:t> </a:t>
            </a:r>
            <a:endParaRPr lang="fr-FR" sz="2300" b="1" spc="100" dirty="0">
              <a:solidFill>
                <a:srgbClr val="004196"/>
              </a:solidFill>
              <a:latin typeface="Arial" charset="0"/>
              <a:cs typeface="Arial" charset="0"/>
            </a:endParaRPr>
          </a:p>
        </p:txBody>
      </p:sp>
    </p:spTree>
    <p:extLst>
      <p:ext uri="{BB962C8B-B14F-4D97-AF65-F5344CB8AC3E}">
        <p14:creationId xmlns:p14="http://schemas.microsoft.com/office/powerpoint/2010/main" val="332465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6</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233574"/>
            <a:ext cx="8760493" cy="6888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dirty="0">
                <a:solidFill>
                  <a:srgbClr val="004196"/>
                </a:solidFill>
                <a:latin typeface="Arial" charset="0"/>
                <a:cs typeface="Arial" charset="0"/>
              </a:rPr>
              <a:t>ÉCONOMIE CIRCULAIRE : LA PHILOSOPHIE</a:t>
            </a:r>
          </a:p>
        </p:txBody>
      </p:sp>
      <p:pic>
        <p:nvPicPr>
          <p:cNvPr id="4" name="Image 3" descr="BULLE.ai"/>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9200" y="1333500"/>
            <a:ext cx="4343400" cy="4343400"/>
          </a:xfrm>
          <a:prstGeom prst="rect">
            <a:avLst/>
          </a:prstGeom>
          <a:solidFill>
            <a:srgbClr val="FFFFFF"/>
          </a:solidFill>
        </p:spPr>
      </p:pic>
      <p:sp>
        <p:nvSpPr>
          <p:cNvPr id="5" name="ZoneTexte 4"/>
          <p:cNvSpPr txBox="1"/>
          <p:nvPr/>
        </p:nvSpPr>
        <p:spPr>
          <a:xfrm>
            <a:off x="-160986" y="2006600"/>
            <a:ext cx="6241380" cy="3323987"/>
          </a:xfrm>
          <a:prstGeom prst="rect">
            <a:avLst/>
          </a:prstGeom>
          <a:noFill/>
        </p:spPr>
        <p:txBody>
          <a:bodyPr wrap="square" rtlCol="0">
            <a:spAutoFit/>
          </a:bodyPr>
          <a:lstStyle/>
          <a:p>
            <a:pPr algn="r"/>
            <a:r>
              <a:rPr lang="fr-FR" sz="2400" b="1" dirty="0">
                <a:solidFill>
                  <a:srgbClr val="004196"/>
                </a:solidFill>
                <a:latin typeface="Arial"/>
                <a:cs typeface="Arial"/>
              </a:rPr>
              <a:t>Et si au lieu de jeter, </a:t>
            </a:r>
            <a:br>
              <a:rPr lang="fr-FR" sz="2400" b="1" dirty="0">
                <a:solidFill>
                  <a:srgbClr val="004196"/>
                </a:solidFill>
                <a:latin typeface="Arial"/>
                <a:cs typeface="Arial"/>
              </a:rPr>
            </a:br>
            <a:r>
              <a:rPr lang="fr-FR" sz="2400" b="1" dirty="0">
                <a:solidFill>
                  <a:srgbClr val="004196"/>
                </a:solidFill>
                <a:latin typeface="Arial"/>
                <a:cs typeface="Arial"/>
              </a:rPr>
              <a:t>on réparait, réutilisait, </a:t>
            </a:r>
          </a:p>
          <a:p>
            <a:pPr algn="r"/>
            <a:r>
              <a:rPr lang="fr-FR" sz="2400" b="1" dirty="0">
                <a:solidFill>
                  <a:srgbClr val="004196"/>
                </a:solidFill>
                <a:latin typeface="Arial"/>
                <a:cs typeface="Arial"/>
              </a:rPr>
              <a:t>recyclait ? </a:t>
            </a:r>
          </a:p>
          <a:p>
            <a:pPr algn="r"/>
            <a:endParaRPr lang="fr-FR" sz="2400" b="1" dirty="0">
              <a:solidFill>
                <a:srgbClr val="004196"/>
              </a:solidFill>
              <a:latin typeface="Arial"/>
              <a:cs typeface="Arial"/>
            </a:endParaRPr>
          </a:p>
          <a:p>
            <a:pPr algn="r"/>
            <a:r>
              <a:rPr lang="fr-FR" sz="2400" b="1" dirty="0">
                <a:solidFill>
                  <a:srgbClr val="004196"/>
                </a:solidFill>
                <a:latin typeface="Arial"/>
                <a:cs typeface="Arial"/>
              </a:rPr>
              <a:t>Telle est </a:t>
            </a:r>
            <a:br>
              <a:rPr lang="fr-FR" sz="2400" b="1" dirty="0">
                <a:solidFill>
                  <a:srgbClr val="004196"/>
                </a:solidFill>
                <a:latin typeface="Arial"/>
                <a:cs typeface="Arial"/>
              </a:rPr>
            </a:br>
            <a:r>
              <a:rPr lang="fr-FR" sz="2400" b="1" dirty="0">
                <a:solidFill>
                  <a:srgbClr val="004196"/>
                </a:solidFill>
                <a:latin typeface="Arial"/>
                <a:cs typeface="Arial"/>
              </a:rPr>
              <a:t>la philosophie </a:t>
            </a:r>
          </a:p>
          <a:p>
            <a:pPr algn="r"/>
            <a:r>
              <a:rPr lang="fr-FR" sz="2400" b="1" dirty="0">
                <a:solidFill>
                  <a:srgbClr val="004196"/>
                </a:solidFill>
                <a:latin typeface="Arial"/>
                <a:cs typeface="Arial"/>
              </a:rPr>
              <a:t>de l'économie </a:t>
            </a:r>
            <a:br>
              <a:rPr lang="fr-FR" sz="2400" b="1" dirty="0">
                <a:solidFill>
                  <a:srgbClr val="004196"/>
                </a:solidFill>
                <a:latin typeface="Arial"/>
                <a:cs typeface="Arial"/>
              </a:rPr>
            </a:br>
            <a:r>
              <a:rPr lang="fr-FR" sz="2400" b="1" dirty="0">
                <a:solidFill>
                  <a:srgbClr val="004196"/>
                </a:solidFill>
                <a:latin typeface="Arial"/>
                <a:cs typeface="Arial"/>
              </a:rPr>
              <a:t>circulaire ! </a:t>
            </a:r>
          </a:p>
          <a:p>
            <a:pPr algn="r"/>
            <a:endParaRPr lang="fr-FR" dirty="0">
              <a:solidFill>
                <a:srgbClr val="004196"/>
              </a:solidFill>
              <a:latin typeface="Arial"/>
              <a:cs typeface="Arial"/>
            </a:endParaRPr>
          </a:p>
        </p:txBody>
      </p:sp>
      <p:pic>
        <p:nvPicPr>
          <p:cNvPr id="6" name="Image 5" descr="idea.ai"/>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9900" y="2946400"/>
            <a:ext cx="2133600" cy="2133600"/>
          </a:xfrm>
          <a:prstGeom prst="rect">
            <a:avLst/>
          </a:prstGeom>
        </p:spPr>
      </p:pic>
    </p:spTree>
    <p:extLst>
      <p:ext uri="{BB962C8B-B14F-4D97-AF65-F5344CB8AC3E}">
        <p14:creationId xmlns:p14="http://schemas.microsoft.com/office/powerpoint/2010/main" val="3462894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457201" y="1581056"/>
            <a:ext cx="3394720" cy="517519"/>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3" name="Rectangle 22"/>
          <p:cNvSpPr/>
          <p:nvPr/>
        </p:nvSpPr>
        <p:spPr>
          <a:xfrm>
            <a:off x="457201" y="2643138"/>
            <a:ext cx="3394720" cy="3522050"/>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7</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233574"/>
            <a:ext cx="8760493" cy="6888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dirty="0">
                <a:solidFill>
                  <a:srgbClr val="004196"/>
                </a:solidFill>
                <a:latin typeface="Arial" charset="0"/>
                <a:cs typeface="Arial" charset="0"/>
              </a:rPr>
              <a:t>QU’EST-CE QUE L’ÉCONOMIE CIRCULAIRE ?</a:t>
            </a:r>
          </a:p>
        </p:txBody>
      </p:sp>
      <p:sp>
        <p:nvSpPr>
          <p:cNvPr id="2" name="ZoneTexte 1"/>
          <p:cNvSpPr txBox="1"/>
          <p:nvPr/>
        </p:nvSpPr>
        <p:spPr>
          <a:xfrm>
            <a:off x="546375" y="3187700"/>
            <a:ext cx="3484898" cy="3046987"/>
          </a:xfrm>
          <a:prstGeom prst="rect">
            <a:avLst/>
          </a:prstGeom>
          <a:noFill/>
        </p:spPr>
        <p:txBody>
          <a:bodyPr wrap="square" rtlCol="0">
            <a:spAutoFit/>
          </a:bodyPr>
          <a:lstStyle/>
          <a:p>
            <a:r>
              <a:rPr lang="fr-FR" sz="1200" dirty="0">
                <a:latin typeface="Arial"/>
                <a:cs typeface="Arial"/>
              </a:rPr>
              <a:t>L’économie circulaire rompt avec le schéma traditionnel de production linéaire (produire, utiliser, jeter) auquel elle substitue une logique de “boucle”, optimisant la création de valeur </a:t>
            </a:r>
            <a:br>
              <a:rPr lang="fr-FR" sz="1200" dirty="0">
                <a:latin typeface="Arial"/>
                <a:cs typeface="Arial"/>
              </a:rPr>
            </a:br>
            <a:r>
              <a:rPr lang="fr-FR" sz="1200" dirty="0">
                <a:latin typeface="Arial"/>
                <a:cs typeface="Arial"/>
              </a:rPr>
              <a:t>tout au long du cycle de vie.</a:t>
            </a:r>
          </a:p>
          <a:p>
            <a:endParaRPr lang="fr-FR" sz="1200" dirty="0">
              <a:latin typeface="Arial"/>
              <a:cs typeface="Arial"/>
            </a:endParaRPr>
          </a:p>
          <a:p>
            <a:r>
              <a:rPr lang="fr-FR" sz="1200" dirty="0">
                <a:latin typeface="Arial"/>
                <a:cs typeface="Arial"/>
              </a:rPr>
              <a:t>Cette nouvelle approche vise à réduire </a:t>
            </a:r>
            <a:br>
              <a:rPr lang="fr-FR" sz="1200" dirty="0">
                <a:latin typeface="Arial"/>
                <a:cs typeface="Arial"/>
              </a:rPr>
            </a:br>
            <a:r>
              <a:rPr lang="fr-FR" sz="1200" dirty="0">
                <a:latin typeface="Arial"/>
                <a:cs typeface="Arial"/>
              </a:rPr>
              <a:t>les impacts environnementaux et sociaux </a:t>
            </a:r>
            <a:br>
              <a:rPr lang="fr-FR" sz="1200" dirty="0">
                <a:latin typeface="Arial"/>
                <a:cs typeface="Arial"/>
              </a:rPr>
            </a:br>
            <a:r>
              <a:rPr lang="fr-FR" sz="1200" dirty="0">
                <a:latin typeface="Arial"/>
                <a:cs typeface="Arial"/>
              </a:rPr>
              <a:t>en limitant le gaspillage des ressources. </a:t>
            </a:r>
            <a:br>
              <a:rPr lang="fr-FR" sz="1200" dirty="0">
                <a:latin typeface="Arial"/>
                <a:cs typeface="Arial"/>
              </a:rPr>
            </a:br>
            <a:r>
              <a:rPr lang="fr-FR" sz="1200" dirty="0">
                <a:latin typeface="Arial"/>
                <a:cs typeface="Arial"/>
              </a:rPr>
              <a:t>Par exemple, en valorisant les déchets </a:t>
            </a:r>
            <a:br>
              <a:rPr lang="fr-FR" sz="1200" dirty="0">
                <a:latin typeface="Arial"/>
                <a:cs typeface="Arial"/>
              </a:rPr>
            </a:br>
            <a:r>
              <a:rPr lang="fr-FR" sz="1200" dirty="0">
                <a:latin typeface="Arial"/>
                <a:cs typeface="Arial"/>
              </a:rPr>
              <a:t>et les produits en fin de vie comme </a:t>
            </a:r>
            <a:br>
              <a:rPr lang="fr-FR" sz="1200" dirty="0">
                <a:latin typeface="Arial"/>
                <a:cs typeface="Arial"/>
              </a:rPr>
            </a:br>
            <a:r>
              <a:rPr lang="fr-FR" sz="1200" dirty="0">
                <a:latin typeface="Arial"/>
                <a:cs typeface="Arial"/>
              </a:rPr>
              <a:t>un gisement de matières premières existantes.</a:t>
            </a:r>
          </a:p>
          <a:p>
            <a:endParaRPr lang="fr-FR" sz="1200" dirty="0">
              <a:latin typeface="Arial"/>
              <a:cs typeface="Arial"/>
            </a:endParaRPr>
          </a:p>
          <a:p>
            <a:r>
              <a:rPr lang="fr-FR" sz="1200" dirty="0">
                <a:latin typeface="Arial"/>
                <a:cs typeface="Arial"/>
              </a:rPr>
              <a:t>Elle suppose une utilisation raisonnée </a:t>
            </a:r>
            <a:br>
              <a:rPr lang="fr-FR" sz="1200" dirty="0">
                <a:latin typeface="Arial"/>
                <a:cs typeface="Arial"/>
              </a:rPr>
            </a:br>
            <a:r>
              <a:rPr lang="fr-FR" sz="1200" dirty="0">
                <a:latin typeface="Arial"/>
                <a:cs typeface="Arial"/>
              </a:rPr>
              <a:t>des matériaux et des énergies.</a:t>
            </a:r>
            <a:endParaRPr lang="en-US" sz="1200" dirty="0">
              <a:latin typeface="Arial"/>
              <a:cs typeface="Arial"/>
            </a:endParaRPr>
          </a:p>
          <a:p>
            <a:endParaRPr lang="fr-FR" sz="1200" dirty="0">
              <a:latin typeface="Arial"/>
              <a:cs typeface="Arial"/>
            </a:endParaRPr>
          </a:p>
        </p:txBody>
      </p:sp>
      <p:sp>
        <p:nvSpPr>
          <p:cNvPr id="3" name="ZoneTexte 2"/>
          <p:cNvSpPr txBox="1"/>
          <p:nvPr/>
        </p:nvSpPr>
        <p:spPr>
          <a:xfrm>
            <a:off x="547653" y="2794000"/>
            <a:ext cx="2962672" cy="369332"/>
          </a:xfrm>
          <a:prstGeom prst="rect">
            <a:avLst/>
          </a:prstGeom>
          <a:noFill/>
        </p:spPr>
        <p:txBody>
          <a:bodyPr wrap="square" rtlCol="0">
            <a:spAutoFit/>
          </a:bodyPr>
          <a:lstStyle/>
          <a:p>
            <a:r>
              <a:rPr lang="fr-FR" b="1" dirty="0">
                <a:solidFill>
                  <a:schemeClr val="tx2">
                    <a:lumMod val="60000"/>
                    <a:lumOff val="40000"/>
                  </a:schemeClr>
                </a:solidFill>
              </a:rPr>
              <a:t>Économie circulaire</a:t>
            </a:r>
            <a:endParaRPr lang="en-US" b="1" i="1" dirty="0">
              <a:solidFill>
                <a:schemeClr val="tx2">
                  <a:lumMod val="60000"/>
                  <a:lumOff val="40000"/>
                </a:schemeClr>
              </a:solidFill>
            </a:endParaRPr>
          </a:p>
        </p:txBody>
      </p:sp>
      <p:sp>
        <p:nvSpPr>
          <p:cNvPr id="13" name="ZoneTexte 12"/>
          <p:cNvSpPr txBox="1"/>
          <p:nvPr/>
        </p:nvSpPr>
        <p:spPr>
          <a:xfrm>
            <a:off x="547653" y="1653856"/>
            <a:ext cx="2962672" cy="369332"/>
          </a:xfrm>
          <a:prstGeom prst="rect">
            <a:avLst/>
          </a:prstGeom>
          <a:noFill/>
        </p:spPr>
        <p:txBody>
          <a:bodyPr wrap="square" rtlCol="0">
            <a:spAutoFit/>
          </a:bodyPr>
          <a:lstStyle/>
          <a:p>
            <a:r>
              <a:rPr lang="fr-FR" b="1" dirty="0">
                <a:solidFill>
                  <a:schemeClr val="tx2">
                    <a:lumMod val="60000"/>
                    <a:lumOff val="40000"/>
                  </a:schemeClr>
                </a:solidFill>
              </a:rPr>
              <a:t>Économie linéaire</a:t>
            </a:r>
            <a:endParaRPr lang="en-US" b="1" i="1" dirty="0">
              <a:solidFill>
                <a:schemeClr val="tx2">
                  <a:lumMod val="60000"/>
                  <a:lumOff val="40000"/>
                </a:schemeClr>
              </a:solidFill>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768" y="1120044"/>
            <a:ext cx="4393737" cy="1561193"/>
          </a:xfrm>
          <a:prstGeom prst="rect">
            <a:avLst/>
          </a:prstGeom>
        </p:spPr>
      </p:pic>
      <p:sp>
        <p:nvSpPr>
          <p:cNvPr id="5" name="ZoneTexte 4"/>
          <p:cNvSpPr txBox="1"/>
          <p:nvPr/>
        </p:nvSpPr>
        <p:spPr>
          <a:xfrm>
            <a:off x="3942373" y="1121397"/>
            <a:ext cx="904974" cy="369332"/>
          </a:xfrm>
          <a:prstGeom prst="rect">
            <a:avLst/>
          </a:prstGeom>
          <a:noFill/>
        </p:spPr>
        <p:txBody>
          <a:bodyPr wrap="square" rtlCol="0">
            <a:spAutoFit/>
          </a:bodyPr>
          <a:lstStyle/>
          <a:p>
            <a:r>
              <a:rPr lang="fr-FR" sz="900" b="1" dirty="0">
                <a:solidFill>
                  <a:srgbClr val="4B96CD"/>
                </a:solidFill>
                <a:latin typeface="Arial" charset="0"/>
                <a:ea typeface="Arial" charset="0"/>
                <a:cs typeface="Arial" charset="0"/>
              </a:rPr>
              <a:t>Ressources naturelles</a:t>
            </a:r>
          </a:p>
        </p:txBody>
      </p:sp>
      <p:sp>
        <p:nvSpPr>
          <p:cNvPr id="17" name="ZoneTexte 16"/>
          <p:cNvSpPr txBox="1"/>
          <p:nvPr/>
        </p:nvSpPr>
        <p:spPr>
          <a:xfrm>
            <a:off x="4930523" y="1121397"/>
            <a:ext cx="904974" cy="230832"/>
          </a:xfrm>
          <a:prstGeom prst="rect">
            <a:avLst/>
          </a:prstGeom>
          <a:noFill/>
        </p:spPr>
        <p:txBody>
          <a:bodyPr wrap="square" rtlCol="0">
            <a:spAutoFit/>
          </a:bodyPr>
          <a:lstStyle/>
          <a:p>
            <a:r>
              <a:rPr lang="fr-FR" sz="900" b="1" dirty="0">
                <a:solidFill>
                  <a:srgbClr val="6AB651"/>
                </a:solidFill>
                <a:latin typeface="Arial" charset="0"/>
                <a:ea typeface="Arial" charset="0"/>
                <a:cs typeface="Arial" charset="0"/>
              </a:rPr>
              <a:t>Prendre</a:t>
            </a:r>
          </a:p>
        </p:txBody>
      </p:sp>
      <p:sp>
        <p:nvSpPr>
          <p:cNvPr id="18" name="ZoneTexte 17"/>
          <p:cNvSpPr txBox="1"/>
          <p:nvPr/>
        </p:nvSpPr>
        <p:spPr>
          <a:xfrm>
            <a:off x="5929764" y="1121397"/>
            <a:ext cx="904974" cy="230832"/>
          </a:xfrm>
          <a:prstGeom prst="rect">
            <a:avLst/>
          </a:prstGeom>
          <a:noFill/>
        </p:spPr>
        <p:txBody>
          <a:bodyPr wrap="square" rtlCol="0">
            <a:spAutoFit/>
          </a:bodyPr>
          <a:lstStyle/>
          <a:p>
            <a:r>
              <a:rPr lang="fr-FR" sz="900" b="1" dirty="0">
                <a:solidFill>
                  <a:srgbClr val="F59600"/>
                </a:solidFill>
                <a:latin typeface="Arial" charset="0"/>
                <a:ea typeface="Arial" charset="0"/>
                <a:cs typeface="Arial" charset="0"/>
              </a:rPr>
              <a:t>Faire</a:t>
            </a:r>
          </a:p>
        </p:txBody>
      </p:sp>
      <p:sp>
        <p:nvSpPr>
          <p:cNvPr id="19" name="ZoneTexte 18"/>
          <p:cNvSpPr txBox="1"/>
          <p:nvPr/>
        </p:nvSpPr>
        <p:spPr>
          <a:xfrm>
            <a:off x="6872445" y="1121397"/>
            <a:ext cx="904974" cy="230832"/>
          </a:xfrm>
          <a:prstGeom prst="rect">
            <a:avLst/>
          </a:prstGeom>
          <a:noFill/>
        </p:spPr>
        <p:txBody>
          <a:bodyPr wrap="square" rtlCol="0">
            <a:spAutoFit/>
          </a:bodyPr>
          <a:lstStyle/>
          <a:p>
            <a:r>
              <a:rPr lang="fr-FR" sz="900" b="1" dirty="0">
                <a:solidFill>
                  <a:srgbClr val="E10032"/>
                </a:solidFill>
                <a:latin typeface="Arial" charset="0"/>
                <a:ea typeface="Arial" charset="0"/>
                <a:cs typeface="Arial" charset="0"/>
              </a:rPr>
              <a:t>Écouler</a:t>
            </a:r>
          </a:p>
        </p:txBody>
      </p:sp>
      <p:sp>
        <p:nvSpPr>
          <p:cNvPr id="22" name="ZoneTexte 21"/>
          <p:cNvSpPr txBox="1"/>
          <p:nvPr/>
        </p:nvSpPr>
        <p:spPr>
          <a:xfrm>
            <a:off x="7980215" y="1704467"/>
            <a:ext cx="1147300" cy="292388"/>
          </a:xfrm>
          <a:prstGeom prst="rect">
            <a:avLst/>
          </a:prstGeom>
          <a:noFill/>
        </p:spPr>
        <p:txBody>
          <a:bodyPr wrap="square" rtlCol="0">
            <a:spAutoFit/>
          </a:bodyPr>
          <a:lstStyle/>
          <a:p>
            <a:r>
              <a:rPr lang="fr-FR" sz="1300" b="1" dirty="0">
                <a:solidFill>
                  <a:schemeClr val="bg1">
                    <a:lumMod val="50000"/>
                  </a:schemeClr>
                </a:solidFill>
                <a:latin typeface="Arial" charset="0"/>
                <a:ea typeface="Arial" charset="0"/>
                <a:cs typeface="Arial" charset="0"/>
              </a:rPr>
              <a:t>DÉCHETS</a:t>
            </a:r>
          </a:p>
        </p:txBody>
      </p:sp>
      <p:pic>
        <p:nvPicPr>
          <p:cNvPr id="11" name="Imag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1574" y="2577568"/>
            <a:ext cx="4656882" cy="3734474"/>
          </a:xfrm>
          <a:prstGeom prst="rect">
            <a:avLst/>
          </a:prstGeom>
        </p:spPr>
      </p:pic>
    </p:spTree>
    <p:extLst>
      <p:ext uri="{BB962C8B-B14F-4D97-AF65-F5344CB8AC3E}">
        <p14:creationId xmlns:p14="http://schemas.microsoft.com/office/powerpoint/2010/main" val="4081068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5272390"/>
            <a:ext cx="8065347" cy="892798"/>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8</a:t>
            </a:fld>
            <a:endParaRPr lang="fr-FR" sz="100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252722" y="233573"/>
            <a:ext cx="8760493" cy="103654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dirty="0">
                <a:solidFill>
                  <a:srgbClr val="004196"/>
                </a:solidFill>
                <a:latin typeface="Arial" charset="0"/>
                <a:cs typeface="Arial" charset="0"/>
              </a:rPr>
              <a:t>LES 3 DOMAINES D’ACTIONS </a:t>
            </a:r>
            <a:r>
              <a:rPr lang="fr-FR" sz="2300" b="1" dirty="0" smtClean="0">
                <a:solidFill>
                  <a:srgbClr val="004196"/>
                </a:solidFill>
                <a:latin typeface="Arial" charset="0"/>
                <a:cs typeface="Arial" charset="0"/>
              </a:rPr>
              <a:t>DE </a:t>
            </a:r>
            <a:r>
              <a:rPr lang="fr-FR" sz="2300" b="1" dirty="0">
                <a:solidFill>
                  <a:srgbClr val="004196"/>
                </a:solidFill>
                <a:latin typeface="Arial" charset="0"/>
                <a:cs typeface="Arial" charset="0"/>
              </a:rPr>
              <a:t>L’ÉCONOMIE CIRCULAIRE </a:t>
            </a:r>
          </a:p>
        </p:txBody>
      </p:sp>
      <p:sp>
        <p:nvSpPr>
          <p:cNvPr id="8" name="ZoneTexte 7"/>
          <p:cNvSpPr txBox="1"/>
          <p:nvPr/>
        </p:nvSpPr>
        <p:spPr>
          <a:xfrm>
            <a:off x="457200" y="5360888"/>
            <a:ext cx="8065348" cy="707886"/>
          </a:xfrm>
          <a:prstGeom prst="rect">
            <a:avLst/>
          </a:prstGeom>
          <a:noFill/>
        </p:spPr>
        <p:txBody>
          <a:bodyPr wrap="square" rtlCol="0">
            <a:spAutoFit/>
          </a:bodyPr>
          <a:lstStyle/>
          <a:p>
            <a:pPr algn="ctr"/>
            <a:r>
              <a:rPr lang="fr-FR" sz="2000" b="1">
                <a:solidFill>
                  <a:srgbClr val="4B96CD"/>
                </a:solidFill>
                <a:latin typeface="Arial" charset="0"/>
                <a:ea typeface="Arial" charset="0"/>
                <a:cs typeface="Arial" charset="0"/>
              </a:rPr>
              <a:t>Les sites et filiales de Total interviennent principalement </a:t>
            </a:r>
            <a:br>
              <a:rPr lang="fr-FR" sz="2000" b="1">
                <a:solidFill>
                  <a:srgbClr val="4B96CD"/>
                </a:solidFill>
                <a:latin typeface="Arial" charset="0"/>
                <a:ea typeface="Arial" charset="0"/>
                <a:cs typeface="Arial" charset="0"/>
              </a:rPr>
            </a:br>
            <a:r>
              <a:rPr lang="fr-FR" sz="2000" b="1">
                <a:solidFill>
                  <a:srgbClr val="4B96CD"/>
                </a:solidFill>
                <a:latin typeface="Arial" charset="0"/>
                <a:ea typeface="Arial" charset="0"/>
                <a:cs typeface="Arial" charset="0"/>
              </a:rPr>
              <a:t>sur la « gestion des déchets » et les « achats durables ». </a:t>
            </a:r>
          </a:p>
        </p:txBody>
      </p:sp>
      <p:pic>
        <p:nvPicPr>
          <p:cNvPr id="3" name="Imag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2522" y="1094411"/>
            <a:ext cx="4141478" cy="4165279"/>
          </a:xfrm>
          <a:prstGeom prst="rect">
            <a:avLst/>
          </a:prstGeom>
        </p:spPr>
      </p:pic>
      <p:sp>
        <p:nvSpPr>
          <p:cNvPr id="13" name="TextBox 20"/>
          <p:cNvSpPr txBox="1"/>
          <p:nvPr/>
        </p:nvSpPr>
        <p:spPr>
          <a:xfrm>
            <a:off x="1187455" y="1777542"/>
            <a:ext cx="1885314" cy="954107"/>
          </a:xfrm>
          <a:prstGeom prst="rect">
            <a:avLst/>
          </a:prstGeom>
          <a:noFill/>
        </p:spPr>
        <p:txBody>
          <a:bodyPr wrap="square" rtlCol="0">
            <a:spAutoFit/>
          </a:bodyPr>
          <a:lstStyle/>
          <a:p>
            <a:pPr marL="108000" indent="-108000">
              <a:buFont typeface="Arial" charset="0"/>
              <a:buChar char="•"/>
            </a:pPr>
            <a:r>
              <a:rPr lang="fr-FR" sz="1400" b="1" dirty="0">
                <a:solidFill>
                  <a:srgbClr val="D91E43"/>
                </a:solidFill>
                <a:latin typeface="Arial" charset="0"/>
                <a:ea typeface="Arial" charset="0"/>
                <a:cs typeface="Arial" charset="0"/>
              </a:rPr>
              <a:t>RECYCLAGE </a:t>
            </a:r>
            <a:br>
              <a:rPr lang="fr-FR" sz="1400" b="1" dirty="0">
                <a:solidFill>
                  <a:srgbClr val="D91E43"/>
                </a:solidFill>
                <a:latin typeface="Arial" charset="0"/>
                <a:ea typeface="Arial" charset="0"/>
                <a:cs typeface="Arial" charset="0"/>
              </a:rPr>
            </a:br>
            <a:r>
              <a:rPr lang="fr-FR" sz="1400" b="1" dirty="0">
                <a:solidFill>
                  <a:srgbClr val="D91E43"/>
                </a:solidFill>
                <a:latin typeface="Arial" charset="0"/>
                <a:ea typeface="Arial" charset="0"/>
                <a:cs typeface="Arial" charset="0"/>
              </a:rPr>
              <a:t>&amp; RÉCUPÉRATION    </a:t>
            </a:r>
          </a:p>
          <a:p>
            <a:pPr marL="108000" indent="-108000">
              <a:buFont typeface="Arial" charset="0"/>
              <a:buChar char="•"/>
            </a:pPr>
            <a:r>
              <a:rPr lang="fr-FR" sz="1400" b="1" dirty="0">
                <a:solidFill>
                  <a:srgbClr val="D91E43"/>
                </a:solidFill>
                <a:latin typeface="Arial" charset="0"/>
                <a:ea typeface="Arial" charset="0"/>
                <a:cs typeface="Arial" charset="0"/>
              </a:rPr>
              <a:t>VALORISATION DE L’ÉNERGIE</a:t>
            </a:r>
          </a:p>
        </p:txBody>
      </p:sp>
      <p:sp>
        <p:nvSpPr>
          <p:cNvPr id="14" name="TextBox 20"/>
          <p:cNvSpPr txBox="1"/>
          <p:nvPr/>
        </p:nvSpPr>
        <p:spPr>
          <a:xfrm>
            <a:off x="6393329" y="1777542"/>
            <a:ext cx="2351796" cy="1600438"/>
          </a:xfrm>
          <a:prstGeom prst="rect">
            <a:avLst/>
          </a:prstGeom>
          <a:noFill/>
        </p:spPr>
        <p:txBody>
          <a:bodyPr wrap="square" rtlCol="0">
            <a:spAutoFit/>
          </a:bodyPr>
          <a:lstStyle/>
          <a:p>
            <a:pPr marL="108000" indent="-108000">
              <a:buFont typeface="Arial" charset="0"/>
              <a:buChar char="•"/>
            </a:pPr>
            <a:r>
              <a:rPr lang="fr-FR" sz="1400" b="1">
                <a:solidFill>
                  <a:srgbClr val="EFA92C"/>
                </a:solidFill>
                <a:latin typeface="Arial" charset="0"/>
                <a:ea typeface="Arial" charset="0"/>
                <a:cs typeface="Arial" charset="0"/>
              </a:rPr>
              <a:t>APPROVISIONNEMENT DURABLE</a:t>
            </a:r>
          </a:p>
          <a:p>
            <a:pPr marL="108000" indent="-108000">
              <a:buFont typeface="Arial" charset="0"/>
              <a:buChar char="•"/>
            </a:pPr>
            <a:r>
              <a:rPr lang="fr-FR" sz="1400" b="1">
                <a:solidFill>
                  <a:srgbClr val="EFA92C"/>
                </a:solidFill>
                <a:latin typeface="Arial" charset="0"/>
                <a:ea typeface="Arial" charset="0"/>
                <a:cs typeface="Arial" charset="0"/>
              </a:rPr>
              <a:t>ÉCOCONCEPTION &amp; ÉCOSOLUTIONS</a:t>
            </a:r>
          </a:p>
          <a:p>
            <a:pPr marL="108000" indent="-108000">
              <a:buFont typeface="Arial" charset="0"/>
              <a:buChar char="•"/>
            </a:pPr>
            <a:r>
              <a:rPr lang="fr-FR" sz="1400" b="1">
                <a:solidFill>
                  <a:srgbClr val="EFA92C"/>
                </a:solidFill>
                <a:latin typeface="Arial" charset="0"/>
                <a:ea typeface="Arial" charset="0"/>
                <a:cs typeface="Arial" charset="0"/>
              </a:rPr>
              <a:t>ÉCOLOGIE </a:t>
            </a:r>
            <a:br>
              <a:rPr lang="fr-FR" sz="1400" b="1">
                <a:solidFill>
                  <a:srgbClr val="EFA92C"/>
                </a:solidFill>
                <a:latin typeface="Arial" charset="0"/>
                <a:ea typeface="Arial" charset="0"/>
                <a:cs typeface="Arial" charset="0"/>
              </a:rPr>
            </a:br>
            <a:r>
              <a:rPr lang="fr-FR" sz="1400" b="1">
                <a:solidFill>
                  <a:srgbClr val="EFA92C"/>
                </a:solidFill>
                <a:latin typeface="Arial" charset="0"/>
                <a:ea typeface="Arial" charset="0"/>
                <a:cs typeface="Arial" charset="0"/>
              </a:rPr>
              <a:t>INDUSTRIELLE ET TERRITORIALE</a:t>
            </a:r>
          </a:p>
          <a:p>
            <a:pPr marL="108000" indent="-108000">
              <a:buFont typeface="Arial" charset="0"/>
              <a:buChar char="•"/>
            </a:pPr>
            <a:r>
              <a:rPr lang="fr-FR" sz="1400" b="1">
                <a:solidFill>
                  <a:srgbClr val="EFA92C"/>
                </a:solidFill>
                <a:latin typeface="Arial" charset="0"/>
                <a:ea typeface="Arial" charset="0"/>
                <a:cs typeface="Arial" charset="0"/>
              </a:rPr>
              <a:t>ÉCONOMIE DE SERVICES</a:t>
            </a:r>
          </a:p>
        </p:txBody>
      </p:sp>
      <p:sp>
        <p:nvSpPr>
          <p:cNvPr id="17" name="TextBox 20"/>
          <p:cNvSpPr txBox="1"/>
          <p:nvPr/>
        </p:nvSpPr>
        <p:spPr>
          <a:xfrm>
            <a:off x="6393329" y="4206015"/>
            <a:ext cx="2351796" cy="738664"/>
          </a:xfrm>
          <a:prstGeom prst="rect">
            <a:avLst/>
          </a:prstGeom>
          <a:noFill/>
        </p:spPr>
        <p:txBody>
          <a:bodyPr wrap="square" rtlCol="0">
            <a:spAutoFit/>
          </a:bodyPr>
          <a:lstStyle/>
          <a:p>
            <a:r>
              <a:rPr lang="fr-FR" sz="1400" b="1">
                <a:solidFill>
                  <a:srgbClr val="4B96CD"/>
                </a:solidFill>
                <a:latin typeface="Arial" charset="0"/>
                <a:ea typeface="Arial" charset="0"/>
                <a:cs typeface="Arial" charset="0"/>
              </a:rPr>
              <a:t>CONSOMMATION RESPONSABLE</a:t>
            </a:r>
          </a:p>
          <a:p>
            <a:r>
              <a:rPr lang="fr-FR" sz="1400" b="1">
                <a:solidFill>
                  <a:srgbClr val="4B96CD"/>
                </a:solidFill>
                <a:latin typeface="Arial" charset="0"/>
                <a:ea typeface="Arial" charset="0"/>
                <a:cs typeface="Arial" charset="0"/>
              </a:rPr>
              <a:t>Achats durables</a:t>
            </a:r>
          </a:p>
        </p:txBody>
      </p:sp>
      <p:sp>
        <p:nvSpPr>
          <p:cNvPr id="18" name="TextBox 20"/>
          <p:cNvSpPr txBox="1"/>
          <p:nvPr/>
        </p:nvSpPr>
        <p:spPr>
          <a:xfrm>
            <a:off x="1267665" y="4206015"/>
            <a:ext cx="2351796" cy="738664"/>
          </a:xfrm>
          <a:prstGeom prst="rect">
            <a:avLst/>
          </a:prstGeom>
          <a:noFill/>
        </p:spPr>
        <p:txBody>
          <a:bodyPr wrap="square" rtlCol="0">
            <a:spAutoFit/>
          </a:bodyPr>
          <a:lstStyle/>
          <a:p>
            <a:r>
              <a:rPr lang="fr-FR" sz="1400" b="1">
                <a:solidFill>
                  <a:srgbClr val="4B96CD"/>
                </a:solidFill>
                <a:latin typeface="Arial" charset="0"/>
                <a:ea typeface="Arial" charset="0"/>
                <a:cs typeface="Arial" charset="0"/>
              </a:rPr>
              <a:t>EXTENSION DE </a:t>
            </a:r>
            <a:br>
              <a:rPr lang="fr-FR" sz="1400" b="1">
                <a:solidFill>
                  <a:srgbClr val="4B96CD"/>
                </a:solidFill>
                <a:latin typeface="Arial" charset="0"/>
                <a:ea typeface="Arial" charset="0"/>
                <a:cs typeface="Arial" charset="0"/>
              </a:rPr>
            </a:br>
            <a:r>
              <a:rPr lang="fr-FR" sz="1400" b="1">
                <a:solidFill>
                  <a:srgbClr val="4B96CD"/>
                </a:solidFill>
                <a:latin typeface="Arial" charset="0"/>
                <a:ea typeface="Arial" charset="0"/>
                <a:cs typeface="Arial" charset="0"/>
              </a:rPr>
              <a:t>LA DURÉE DE VIE</a:t>
            </a:r>
          </a:p>
          <a:p>
            <a:r>
              <a:rPr lang="fr-FR" sz="1400" b="1">
                <a:solidFill>
                  <a:srgbClr val="4B96CD"/>
                </a:solidFill>
                <a:latin typeface="Arial" charset="0"/>
                <a:ea typeface="Arial" charset="0"/>
                <a:cs typeface="Arial" charset="0"/>
              </a:rPr>
              <a:t>Réemploi - Réparation</a:t>
            </a:r>
          </a:p>
        </p:txBody>
      </p:sp>
      <p:sp>
        <p:nvSpPr>
          <p:cNvPr id="19" name="TextBox 20"/>
          <p:cNvSpPr txBox="1"/>
          <p:nvPr/>
        </p:nvSpPr>
        <p:spPr>
          <a:xfrm>
            <a:off x="3148969" y="2651353"/>
            <a:ext cx="1355220" cy="461665"/>
          </a:xfrm>
          <a:prstGeom prst="rect">
            <a:avLst/>
          </a:prstGeom>
          <a:noFill/>
        </p:spPr>
        <p:txBody>
          <a:bodyPr wrap="square" rtlCol="0">
            <a:spAutoFit/>
          </a:bodyPr>
          <a:lstStyle/>
          <a:p>
            <a:pPr lvl="0" algn="ctr"/>
            <a:r>
              <a:rPr lang="fr-FR" sz="1200" b="1">
                <a:solidFill>
                  <a:schemeClr val="bg1"/>
                </a:solidFill>
                <a:latin typeface="Arial" charset="0"/>
                <a:ea typeface="Arial" charset="0"/>
                <a:cs typeface="Arial" charset="0"/>
              </a:rPr>
              <a:t>GESTION DES DÉCHETS</a:t>
            </a:r>
          </a:p>
        </p:txBody>
      </p:sp>
      <p:sp>
        <p:nvSpPr>
          <p:cNvPr id="22" name="TextBox 20"/>
          <p:cNvSpPr txBox="1"/>
          <p:nvPr/>
        </p:nvSpPr>
        <p:spPr>
          <a:xfrm>
            <a:off x="4531755" y="2343030"/>
            <a:ext cx="1417582" cy="1015663"/>
          </a:xfrm>
          <a:prstGeom prst="rect">
            <a:avLst/>
          </a:prstGeom>
          <a:noFill/>
        </p:spPr>
        <p:txBody>
          <a:bodyPr wrap="square" rtlCol="0">
            <a:spAutoFit/>
          </a:bodyPr>
          <a:lstStyle/>
          <a:p>
            <a:pPr lvl="0" algn="ctr"/>
            <a:r>
              <a:rPr lang="fr-FR" sz="1200" b="1">
                <a:solidFill>
                  <a:schemeClr val="bg1"/>
                </a:solidFill>
                <a:latin typeface="Arial" charset="0"/>
                <a:ea typeface="Arial" charset="0"/>
                <a:cs typeface="Arial" charset="0"/>
              </a:rPr>
              <a:t>OFFRE</a:t>
            </a:r>
          </a:p>
          <a:p>
            <a:pPr lvl="0" algn="ctr"/>
            <a:r>
              <a:rPr lang="fr-FR" sz="1200" b="1">
                <a:solidFill>
                  <a:schemeClr val="bg1"/>
                </a:solidFill>
                <a:latin typeface="Arial" charset="0"/>
                <a:ea typeface="Arial" charset="0"/>
                <a:cs typeface="Arial" charset="0"/>
              </a:rPr>
              <a:t>COMMERCIALE</a:t>
            </a:r>
            <a:br>
              <a:rPr lang="fr-FR" sz="1200" b="1">
                <a:solidFill>
                  <a:schemeClr val="bg1"/>
                </a:solidFill>
                <a:latin typeface="Arial" charset="0"/>
                <a:ea typeface="Arial" charset="0"/>
                <a:cs typeface="Arial" charset="0"/>
              </a:rPr>
            </a:br>
            <a:r>
              <a:rPr lang="fr-FR" sz="1200" b="1">
                <a:solidFill>
                  <a:schemeClr val="bg1"/>
                </a:solidFill>
                <a:latin typeface="Arial" charset="0"/>
                <a:ea typeface="Arial" charset="0"/>
                <a:cs typeface="Arial" charset="0"/>
              </a:rPr>
              <a:t>DES ACTEURS ÉCONOMIQUES</a:t>
            </a:r>
          </a:p>
          <a:p>
            <a:pPr lvl="0" algn="ctr"/>
            <a:endParaRPr lang="fr-BE" sz="1200" dirty="0">
              <a:solidFill>
                <a:schemeClr val="bg1"/>
              </a:solidFill>
              <a:latin typeface="Arial" charset="0"/>
              <a:ea typeface="Arial" charset="0"/>
              <a:cs typeface="Arial" charset="0"/>
            </a:endParaRPr>
          </a:p>
        </p:txBody>
      </p:sp>
      <p:sp>
        <p:nvSpPr>
          <p:cNvPr id="23" name="TextBox 20"/>
          <p:cNvSpPr txBox="1"/>
          <p:nvPr/>
        </p:nvSpPr>
        <p:spPr>
          <a:xfrm>
            <a:off x="3610644" y="3601769"/>
            <a:ext cx="1904107" cy="1015663"/>
          </a:xfrm>
          <a:prstGeom prst="rect">
            <a:avLst/>
          </a:prstGeom>
          <a:noFill/>
        </p:spPr>
        <p:txBody>
          <a:bodyPr wrap="square" rtlCol="0">
            <a:spAutoFit/>
          </a:bodyPr>
          <a:lstStyle/>
          <a:p>
            <a:pPr algn="ctr"/>
            <a:r>
              <a:rPr lang="fr-FR" sz="1200" b="1">
                <a:solidFill>
                  <a:schemeClr val="bg1"/>
                </a:solidFill>
                <a:latin typeface="Arial" charset="0"/>
                <a:ea typeface="Arial" charset="0"/>
                <a:cs typeface="Arial" charset="0"/>
              </a:rPr>
              <a:t>ATTENTES </a:t>
            </a:r>
            <a:br>
              <a:rPr lang="fr-FR" sz="1200" b="1">
                <a:solidFill>
                  <a:schemeClr val="bg1"/>
                </a:solidFill>
                <a:latin typeface="Arial" charset="0"/>
                <a:ea typeface="Arial" charset="0"/>
                <a:cs typeface="Arial" charset="0"/>
              </a:rPr>
            </a:br>
            <a:r>
              <a:rPr lang="fr-FR" sz="1200" b="1">
                <a:solidFill>
                  <a:schemeClr val="bg1"/>
                </a:solidFill>
                <a:latin typeface="Arial" charset="0"/>
                <a:ea typeface="Arial" charset="0"/>
                <a:cs typeface="Arial" charset="0"/>
              </a:rPr>
              <a:t>ET COMPORTEMENTS DES CONSOMMATEURS</a:t>
            </a:r>
          </a:p>
          <a:p>
            <a:pPr lvl="0" algn="ctr"/>
            <a:endParaRPr lang="fr-FR" sz="1200" b="1">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3509263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1" y="1608698"/>
            <a:ext cx="2993010" cy="3141101"/>
          </a:xfrm>
          <a:prstGeom prst="rect">
            <a:avLst/>
          </a:prstGeom>
          <a:solidFill>
            <a:srgbClr val="EDEDED"/>
          </a:solidFill>
          <a:ln>
            <a:noFill/>
            <a:prstDash val="dot"/>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Espace réservé du numéro de diapositive 23">
            <a:extLst>
              <a:ext uri="{FF2B5EF4-FFF2-40B4-BE49-F238E27FC236}">
                <a16:creationId xmlns="" xmlns:a16="http://schemas.microsoft.com/office/drawing/2014/main" id="{8A7A2749-CDE5-4BA9-A4BE-A1EC047D628A}"/>
              </a:ext>
            </a:extLst>
          </p:cNvPr>
          <p:cNvSpPr>
            <a:spLocks noGrp="1"/>
          </p:cNvSpPr>
          <p:nvPr>
            <p:ph type="sldNum" sz="quarter" idx="12"/>
          </p:nvPr>
        </p:nvSpPr>
        <p:spPr>
          <a:xfrm>
            <a:off x="5618297" y="6475423"/>
            <a:ext cx="2057400" cy="365125"/>
          </a:xfrm>
        </p:spPr>
        <p:txBody>
          <a:bodyPr/>
          <a:lstStyle/>
          <a:p>
            <a:fld id="{6AAF7645-4D88-481A-B925-E05A4807EFFA}" type="slidenum">
              <a:rPr lang="fr-FR" sz="1000" smtClean="0">
                <a:solidFill>
                  <a:schemeClr val="tx1">
                    <a:lumMod val="65000"/>
                    <a:lumOff val="35000"/>
                  </a:schemeClr>
                </a:solidFill>
                <a:latin typeface="Arial" panose="020B0604020202020204" pitchFamily="34" charset="0"/>
                <a:cs typeface="Arial" panose="020B0604020202020204" pitchFamily="34" charset="0"/>
              </a:rPr>
              <a:pPr/>
              <a:t>9</a:t>
            </a:fld>
            <a:endParaRPr lang="fr-FR" sz="1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7075" y="6460100"/>
            <a:ext cx="1065476" cy="373090"/>
          </a:xfrm>
          <a:prstGeom prst="rect">
            <a:avLst/>
          </a:prstGeom>
        </p:spPr>
      </p:pic>
      <p:cxnSp>
        <p:nvCxnSpPr>
          <p:cNvPr id="16" name="Connecteur droit 15">
            <a:extLst>
              <a:ext uri="{FF2B5EF4-FFF2-40B4-BE49-F238E27FC236}">
                <a16:creationId xmlns="" xmlns:a16="http://schemas.microsoft.com/office/drawing/2014/main" id="{A49D2774-5815-4302-BBE2-70473A0AB820}"/>
              </a:ext>
            </a:extLst>
          </p:cNvPr>
          <p:cNvCxnSpPr>
            <a:cxnSpLocks/>
          </p:cNvCxnSpPr>
          <p:nvPr/>
        </p:nvCxnSpPr>
        <p:spPr>
          <a:xfrm flipV="1">
            <a:off x="7804141" y="6531995"/>
            <a:ext cx="0" cy="269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031305" y="0"/>
            <a:ext cx="112695" cy="6858000"/>
          </a:xfrm>
          <a:prstGeom prst="rect">
            <a:avLst/>
          </a:prstGeom>
          <a:solidFill>
            <a:srgbClr val="00419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2"/>
              </a:solidFill>
              <a:latin typeface="Helvetica"/>
              <a:cs typeface="Helvetica"/>
            </a:endParaRPr>
          </a:p>
        </p:txBody>
      </p:sp>
      <p:cxnSp>
        <p:nvCxnSpPr>
          <p:cNvPr id="21" name="Connecteur droit 20"/>
          <p:cNvCxnSpPr/>
          <p:nvPr/>
        </p:nvCxnSpPr>
        <p:spPr>
          <a:xfrm>
            <a:off x="457200" y="6311850"/>
            <a:ext cx="8686800" cy="1588"/>
          </a:xfrm>
          <a:prstGeom prst="line">
            <a:avLst/>
          </a:prstGeom>
          <a:ln w="9525" cap="flat" cmpd="sng" algn="ctr">
            <a:solidFill>
              <a:srgbClr val="004196"/>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4" name="Titre 1">
            <a:extLst>
              <a:ext uri="{FF2B5EF4-FFF2-40B4-BE49-F238E27FC236}">
                <a16:creationId xmlns="" xmlns:a16="http://schemas.microsoft.com/office/drawing/2014/main" id="{1300DDB5-0B65-4C8F-816A-2EF347EFAB1F}"/>
              </a:ext>
            </a:extLst>
          </p:cNvPr>
          <p:cNvSpPr txBox="1">
            <a:spLocks/>
          </p:cNvSpPr>
          <p:nvPr/>
        </p:nvSpPr>
        <p:spPr>
          <a:xfrm>
            <a:off x="367022" y="233574"/>
            <a:ext cx="8760493" cy="68887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300" b="1" spc="100" dirty="0">
                <a:solidFill>
                  <a:srgbClr val="004196"/>
                </a:solidFill>
                <a:latin typeface="Arial" charset="0"/>
                <a:cs typeface="Arial" charset="0"/>
              </a:rPr>
              <a:t>VERS DE NOUVEAUX BUSINESS</a:t>
            </a:r>
          </a:p>
        </p:txBody>
      </p:sp>
      <p:sp>
        <p:nvSpPr>
          <p:cNvPr id="8" name="ZoneTexte 7"/>
          <p:cNvSpPr txBox="1"/>
          <p:nvPr/>
        </p:nvSpPr>
        <p:spPr>
          <a:xfrm>
            <a:off x="547212" y="1752600"/>
            <a:ext cx="2827584" cy="2862322"/>
          </a:xfrm>
          <a:prstGeom prst="rect">
            <a:avLst/>
          </a:prstGeom>
          <a:noFill/>
        </p:spPr>
        <p:txBody>
          <a:bodyPr wrap="square" rtlCol="0">
            <a:spAutoFit/>
          </a:bodyPr>
          <a:lstStyle/>
          <a:p>
            <a:r>
              <a:rPr lang="fr-FR" sz="1200" dirty="0">
                <a:latin typeface="Arial"/>
                <a:cs typeface="Arial"/>
              </a:rPr>
              <a:t>L'évolution vers une économie plus circulaire pourrait offrir des avantages</a:t>
            </a:r>
            <a:r>
              <a:rPr lang="fr-FR" sz="1200">
                <a:latin typeface="Arial"/>
                <a:cs typeface="Arial"/>
              </a:rPr>
              <a:t>, notamment l’amélioration </a:t>
            </a:r>
            <a:r>
              <a:rPr lang="fr-FR" sz="1200" dirty="0">
                <a:latin typeface="Arial"/>
                <a:cs typeface="Arial"/>
              </a:rPr>
              <a:t>des impacts sur </a:t>
            </a:r>
            <a:r>
              <a:rPr lang="fr-FR" sz="1200">
                <a:latin typeface="Arial"/>
                <a:cs typeface="Arial"/>
              </a:rPr>
              <a:t>l'environnement (</a:t>
            </a:r>
            <a:r>
              <a:rPr lang="fr-FR" sz="1200" dirty="0">
                <a:latin typeface="Arial"/>
                <a:cs typeface="Arial"/>
              </a:rPr>
              <a:t>en économisant les ressources et en réduisant les empreintes), le renforcement de la sécurité de l'approvisionnement en matières </a:t>
            </a:r>
            <a:r>
              <a:rPr lang="fr-FR" sz="1200">
                <a:latin typeface="Arial"/>
                <a:cs typeface="Arial"/>
              </a:rPr>
              <a:t>premières et </a:t>
            </a:r>
            <a:r>
              <a:rPr lang="fr-FR" sz="1200" dirty="0">
                <a:latin typeface="Arial"/>
                <a:cs typeface="Arial"/>
              </a:rPr>
              <a:t>l’accroissement de la </a:t>
            </a:r>
            <a:r>
              <a:rPr lang="fr-FR" sz="1200">
                <a:latin typeface="Arial"/>
                <a:cs typeface="Arial"/>
              </a:rPr>
              <a:t>compétitivité et </a:t>
            </a:r>
            <a:r>
              <a:rPr lang="fr-FR" sz="1200" dirty="0">
                <a:latin typeface="Arial"/>
                <a:cs typeface="Arial"/>
              </a:rPr>
              <a:t>l'innovation </a:t>
            </a:r>
            <a:r>
              <a:rPr lang="fr-FR" sz="1200">
                <a:latin typeface="Arial"/>
                <a:cs typeface="Arial"/>
              </a:rPr>
              <a:t>/ différenciation</a:t>
            </a:r>
            <a:r>
              <a:rPr lang="fr-FR" sz="1200" dirty="0">
                <a:latin typeface="Arial"/>
                <a:cs typeface="Arial"/>
              </a:rPr>
              <a:t>.</a:t>
            </a:r>
          </a:p>
          <a:p>
            <a:endParaRPr lang="fr-FR" sz="1200" dirty="0">
              <a:latin typeface="Arial"/>
              <a:cs typeface="Arial"/>
            </a:endParaRPr>
          </a:p>
          <a:p>
            <a:r>
              <a:rPr lang="fr-FR" sz="1200" dirty="0">
                <a:latin typeface="Arial"/>
                <a:cs typeface="Arial"/>
              </a:rPr>
              <a:t>De plus, dans une économie circulaire, ce qui était considéré comme un « déchet » peut être transformé en une ressource précieuse.</a:t>
            </a:r>
          </a:p>
        </p:txBody>
      </p:sp>
      <p:sp>
        <p:nvSpPr>
          <p:cNvPr id="10" name="ZoneTexte 9"/>
          <p:cNvSpPr txBox="1"/>
          <p:nvPr/>
        </p:nvSpPr>
        <p:spPr>
          <a:xfrm>
            <a:off x="457200" y="5290958"/>
            <a:ext cx="2993012" cy="461665"/>
          </a:xfrm>
          <a:prstGeom prst="rect">
            <a:avLst/>
          </a:prstGeom>
          <a:noFill/>
        </p:spPr>
        <p:txBody>
          <a:bodyPr wrap="square" rtlCol="0">
            <a:spAutoFit/>
          </a:bodyPr>
          <a:lstStyle/>
          <a:p>
            <a:pPr algn="ctr"/>
            <a:r>
              <a:rPr lang="fr-FR" sz="2400" b="1" dirty="0">
                <a:solidFill>
                  <a:srgbClr val="4B96CD"/>
                </a:solidFill>
                <a:latin typeface="Arial"/>
                <a:cs typeface="Arial"/>
              </a:rPr>
              <a:t>Création </a:t>
            </a:r>
            <a:r>
              <a:rPr lang="fr-FR" sz="2400" b="1">
                <a:solidFill>
                  <a:srgbClr val="4B96CD"/>
                </a:solidFill>
                <a:latin typeface="Arial"/>
                <a:cs typeface="Arial"/>
              </a:rPr>
              <a:t>de valeur</a:t>
            </a:r>
            <a:endParaRPr lang="fr-FR" sz="2400" b="1" dirty="0">
              <a:solidFill>
                <a:srgbClr val="4B96CD"/>
              </a:solidFill>
              <a:latin typeface="Arial"/>
              <a:cs typeface="Arial"/>
            </a:endParaRPr>
          </a:p>
        </p:txBody>
      </p:sp>
      <p:sp>
        <p:nvSpPr>
          <p:cNvPr id="18" name="ZoneTexte 17"/>
          <p:cNvSpPr txBox="1"/>
          <p:nvPr/>
        </p:nvSpPr>
        <p:spPr>
          <a:xfrm>
            <a:off x="5463214" y="930542"/>
            <a:ext cx="1562956" cy="307777"/>
          </a:xfrm>
          <a:prstGeom prst="rect">
            <a:avLst/>
          </a:prstGeom>
          <a:noFill/>
        </p:spPr>
        <p:txBody>
          <a:bodyPr wrap="square" rtlCol="0">
            <a:spAutoFit/>
          </a:bodyPr>
          <a:lstStyle/>
          <a:p>
            <a:pPr algn="ctr"/>
            <a:r>
              <a:rPr lang="fr-FR" sz="1400" b="1" dirty="0">
                <a:solidFill>
                  <a:srgbClr val="4B96CD"/>
                </a:solidFill>
                <a:latin typeface="Arial"/>
                <a:cs typeface="Arial"/>
              </a:rPr>
              <a:t>Prendre moins</a:t>
            </a:r>
          </a:p>
        </p:txBody>
      </p:sp>
      <p:sp>
        <p:nvSpPr>
          <p:cNvPr id="19" name="ZoneTexte 18"/>
          <p:cNvSpPr txBox="1"/>
          <p:nvPr/>
        </p:nvSpPr>
        <p:spPr>
          <a:xfrm>
            <a:off x="7815143" y="2612300"/>
            <a:ext cx="948283" cy="530684"/>
          </a:xfrm>
          <a:prstGeom prst="rect">
            <a:avLst/>
          </a:prstGeom>
          <a:noFill/>
        </p:spPr>
        <p:txBody>
          <a:bodyPr wrap="square" rtlCol="0">
            <a:spAutoFit/>
          </a:bodyPr>
          <a:lstStyle/>
          <a:p>
            <a:r>
              <a:rPr lang="fr-FR" sz="1400" b="1" dirty="0">
                <a:solidFill>
                  <a:srgbClr val="4B96CD"/>
                </a:solidFill>
                <a:latin typeface="Arial"/>
                <a:cs typeface="Arial"/>
              </a:rPr>
              <a:t>Faire </a:t>
            </a:r>
          </a:p>
          <a:p>
            <a:r>
              <a:rPr lang="fr-FR" sz="1400" b="1" dirty="0">
                <a:solidFill>
                  <a:srgbClr val="4B96CD"/>
                </a:solidFill>
                <a:latin typeface="Arial"/>
                <a:cs typeface="Arial"/>
              </a:rPr>
              <a:t>mieux</a:t>
            </a:r>
          </a:p>
        </p:txBody>
      </p:sp>
      <p:sp>
        <p:nvSpPr>
          <p:cNvPr id="23" name="ZoneTexte 22"/>
          <p:cNvSpPr txBox="1"/>
          <p:nvPr/>
        </p:nvSpPr>
        <p:spPr>
          <a:xfrm>
            <a:off x="4805820" y="5051930"/>
            <a:ext cx="2652393" cy="523220"/>
          </a:xfrm>
          <a:prstGeom prst="rect">
            <a:avLst/>
          </a:prstGeom>
          <a:noFill/>
        </p:spPr>
        <p:txBody>
          <a:bodyPr wrap="square" rtlCol="0">
            <a:spAutoFit/>
          </a:bodyPr>
          <a:lstStyle/>
          <a:p>
            <a:pPr algn="ctr"/>
            <a:r>
              <a:rPr lang="fr-FR" sz="1400" b="1" dirty="0">
                <a:solidFill>
                  <a:srgbClr val="4B96CD"/>
                </a:solidFill>
                <a:latin typeface="Arial"/>
                <a:cs typeface="Arial"/>
              </a:rPr>
              <a:t>Utiliser de manière responsable</a:t>
            </a:r>
          </a:p>
        </p:txBody>
      </p:sp>
      <p:sp>
        <p:nvSpPr>
          <p:cNvPr id="25" name="ZoneTexte 24"/>
          <p:cNvSpPr txBox="1"/>
          <p:nvPr/>
        </p:nvSpPr>
        <p:spPr>
          <a:xfrm>
            <a:off x="3466954" y="2933768"/>
            <a:ext cx="1107165" cy="307777"/>
          </a:xfrm>
          <a:prstGeom prst="rect">
            <a:avLst/>
          </a:prstGeom>
          <a:noFill/>
        </p:spPr>
        <p:txBody>
          <a:bodyPr wrap="square" rtlCol="0">
            <a:spAutoFit/>
          </a:bodyPr>
          <a:lstStyle/>
          <a:p>
            <a:pPr algn="ctr"/>
            <a:r>
              <a:rPr lang="fr-FR" sz="1400" b="1" dirty="0">
                <a:solidFill>
                  <a:srgbClr val="4B96CD"/>
                </a:solidFill>
                <a:latin typeface="Arial"/>
                <a:cs typeface="Arial"/>
              </a:rPr>
              <a:t>Rajouter</a:t>
            </a:r>
          </a:p>
        </p:txBody>
      </p:sp>
      <p:pic>
        <p:nvPicPr>
          <p:cNvPr id="26" name="Imag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8232" y="1425201"/>
            <a:ext cx="3510268" cy="3530442"/>
          </a:xfrm>
          <a:prstGeom prst="rect">
            <a:avLst/>
          </a:prstGeom>
        </p:spPr>
      </p:pic>
      <p:sp>
        <p:nvSpPr>
          <p:cNvPr id="27" name="ZoneTexte 26"/>
          <p:cNvSpPr txBox="1"/>
          <p:nvPr/>
        </p:nvSpPr>
        <p:spPr>
          <a:xfrm>
            <a:off x="4673861" y="1147359"/>
            <a:ext cx="3158121" cy="276999"/>
          </a:xfrm>
          <a:prstGeom prst="rect">
            <a:avLst/>
          </a:prstGeom>
          <a:noFill/>
        </p:spPr>
        <p:txBody>
          <a:bodyPr wrap="square" rtlCol="0">
            <a:spAutoFit/>
          </a:bodyPr>
          <a:lstStyle/>
          <a:p>
            <a:pPr algn="ctr"/>
            <a:r>
              <a:rPr lang="fr-FR" sz="1200" b="1">
                <a:solidFill>
                  <a:schemeClr val="bg1">
                    <a:lumMod val="50000"/>
                  </a:schemeClr>
                </a:solidFill>
                <a:latin typeface="Arial"/>
                <a:cs typeface="Arial"/>
              </a:rPr>
              <a:t>Parce que les ressources sont limitées</a:t>
            </a:r>
            <a:endParaRPr lang="fr-FR" sz="1200" b="1" dirty="0">
              <a:solidFill>
                <a:schemeClr val="bg1">
                  <a:lumMod val="50000"/>
                </a:schemeClr>
              </a:solidFill>
              <a:latin typeface="Arial"/>
              <a:cs typeface="Arial"/>
            </a:endParaRPr>
          </a:p>
        </p:txBody>
      </p:sp>
      <p:sp>
        <p:nvSpPr>
          <p:cNvPr id="28" name="ZoneTexte 27"/>
          <p:cNvSpPr txBox="1"/>
          <p:nvPr/>
        </p:nvSpPr>
        <p:spPr>
          <a:xfrm>
            <a:off x="7796748" y="3099274"/>
            <a:ext cx="1178362" cy="1200329"/>
          </a:xfrm>
          <a:prstGeom prst="rect">
            <a:avLst/>
          </a:prstGeom>
          <a:noFill/>
        </p:spPr>
        <p:txBody>
          <a:bodyPr wrap="square" rtlCol="0">
            <a:spAutoFit/>
          </a:bodyPr>
          <a:lstStyle/>
          <a:p>
            <a:r>
              <a:rPr lang="fr-FR" sz="1200" b="1" dirty="0">
                <a:solidFill>
                  <a:schemeClr val="bg1">
                    <a:lumMod val="50000"/>
                  </a:schemeClr>
                </a:solidFill>
                <a:latin typeface="Arial"/>
                <a:cs typeface="Arial"/>
              </a:rPr>
              <a:t>Reconcevoir les produits pour durer </a:t>
            </a:r>
            <a:br>
              <a:rPr lang="fr-FR" sz="1200" b="1" dirty="0">
                <a:solidFill>
                  <a:schemeClr val="bg1">
                    <a:lumMod val="50000"/>
                  </a:schemeClr>
                </a:solidFill>
                <a:latin typeface="Arial"/>
                <a:cs typeface="Arial"/>
              </a:rPr>
            </a:br>
            <a:r>
              <a:rPr lang="fr-FR" sz="1200" b="1" dirty="0">
                <a:solidFill>
                  <a:schemeClr val="bg1">
                    <a:lumMod val="50000"/>
                  </a:schemeClr>
                </a:solidFill>
                <a:latin typeface="Arial"/>
                <a:cs typeface="Arial"/>
              </a:rPr>
              <a:t>ou pour être recyclés / compostés</a:t>
            </a:r>
          </a:p>
        </p:txBody>
      </p:sp>
      <p:sp>
        <p:nvSpPr>
          <p:cNvPr id="29" name="ZoneTexte 28"/>
          <p:cNvSpPr txBox="1"/>
          <p:nvPr/>
        </p:nvSpPr>
        <p:spPr>
          <a:xfrm>
            <a:off x="3565690" y="3183944"/>
            <a:ext cx="1178362" cy="461665"/>
          </a:xfrm>
          <a:prstGeom prst="rect">
            <a:avLst/>
          </a:prstGeom>
          <a:noFill/>
        </p:spPr>
        <p:txBody>
          <a:bodyPr wrap="square" rtlCol="0">
            <a:spAutoFit/>
          </a:bodyPr>
          <a:lstStyle/>
          <a:p>
            <a:r>
              <a:rPr lang="fr-FR" sz="1200" b="1" dirty="0">
                <a:solidFill>
                  <a:schemeClr val="bg1">
                    <a:lumMod val="50000"/>
                  </a:schemeClr>
                </a:solidFill>
                <a:latin typeface="Arial"/>
                <a:cs typeface="Arial"/>
              </a:rPr>
              <a:t>Recycler / composter</a:t>
            </a:r>
          </a:p>
        </p:txBody>
      </p:sp>
      <p:sp>
        <p:nvSpPr>
          <p:cNvPr id="30" name="ZoneTexte 29"/>
          <p:cNvSpPr txBox="1"/>
          <p:nvPr/>
        </p:nvSpPr>
        <p:spPr>
          <a:xfrm>
            <a:off x="5266433" y="5521791"/>
            <a:ext cx="1781792" cy="276999"/>
          </a:xfrm>
          <a:prstGeom prst="rect">
            <a:avLst/>
          </a:prstGeom>
          <a:noFill/>
        </p:spPr>
        <p:txBody>
          <a:bodyPr wrap="square" rtlCol="0">
            <a:spAutoFit/>
          </a:bodyPr>
          <a:lstStyle/>
          <a:p>
            <a:pPr algn="ctr"/>
            <a:r>
              <a:rPr lang="fr-FR" sz="1200" b="1" dirty="0">
                <a:solidFill>
                  <a:schemeClr val="bg1">
                    <a:lumMod val="50000"/>
                  </a:schemeClr>
                </a:solidFill>
                <a:latin typeface="Arial"/>
                <a:cs typeface="Arial"/>
              </a:rPr>
              <a:t>Réparer / réutiliser</a:t>
            </a:r>
          </a:p>
        </p:txBody>
      </p:sp>
      <p:sp>
        <p:nvSpPr>
          <p:cNvPr id="31" name="Forme libre 30"/>
          <p:cNvSpPr/>
          <p:nvPr/>
        </p:nvSpPr>
        <p:spPr>
          <a:xfrm>
            <a:off x="1648647" y="4977197"/>
            <a:ext cx="610118" cy="224138"/>
          </a:xfrm>
          <a:custGeom>
            <a:avLst/>
            <a:gdLst>
              <a:gd name="connsiteX0" fmla="*/ 0 w 610118"/>
              <a:gd name="connsiteY0" fmla="*/ 0 h 224138"/>
              <a:gd name="connsiteX1" fmla="*/ 311285 w 610118"/>
              <a:gd name="connsiteY1" fmla="*/ 224138 h 224138"/>
              <a:gd name="connsiteX2" fmla="*/ 610118 w 610118"/>
              <a:gd name="connsiteY2" fmla="*/ 12452 h 224138"/>
              <a:gd name="connsiteX3" fmla="*/ 610118 w 610118"/>
              <a:gd name="connsiteY3" fmla="*/ 12452 h 224138"/>
            </a:gdLst>
            <a:ahLst/>
            <a:cxnLst>
              <a:cxn ang="0">
                <a:pos x="connsiteX0" y="connsiteY0"/>
              </a:cxn>
              <a:cxn ang="0">
                <a:pos x="connsiteX1" y="connsiteY1"/>
              </a:cxn>
              <a:cxn ang="0">
                <a:pos x="connsiteX2" y="connsiteY2"/>
              </a:cxn>
              <a:cxn ang="0">
                <a:pos x="connsiteX3" y="connsiteY3"/>
              </a:cxn>
            </a:cxnLst>
            <a:rect l="l" t="t" r="r" b="b"/>
            <a:pathLst>
              <a:path w="610118" h="224138">
                <a:moveTo>
                  <a:pt x="0" y="0"/>
                </a:moveTo>
                <a:lnTo>
                  <a:pt x="311285" y="224138"/>
                </a:lnTo>
                <a:lnTo>
                  <a:pt x="610118" y="12452"/>
                </a:lnTo>
                <a:lnTo>
                  <a:pt x="610118" y="12452"/>
                </a:lnTo>
              </a:path>
            </a:pathLst>
          </a:custGeom>
          <a:ln w="38100" cmpd="sng">
            <a:solidFill>
              <a:srgbClr val="4B96CD"/>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2273884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TotalTime>
  <Words>1183</Words>
  <Application>Microsoft Office PowerPoint</Application>
  <PresentationFormat>Affichage à l'écran (4:3)</PresentationFormat>
  <Paragraphs>240</Paragraphs>
  <Slides>23</Slides>
  <Notes>22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23</vt:i4>
      </vt:variant>
    </vt:vector>
  </HeadingPairs>
  <TitlesOfParts>
    <vt:vector size="30" baseType="lpstr">
      <vt:lpstr>Arial</vt:lpstr>
      <vt:lpstr>Calibri</vt:lpstr>
      <vt:lpstr>Helvetica</vt:lpstr>
      <vt:lpstr>Lucida Grande</vt:lpstr>
      <vt:lpstr>Mangal</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Aurelie</dc:creator>
  <cp:lastModifiedBy>Claire MAIRET</cp:lastModifiedBy>
  <cp:revision>104</cp:revision>
  <cp:lastPrinted>2018-05-14T09:04:52Z</cp:lastPrinted>
  <dcterms:created xsi:type="dcterms:W3CDTF">2018-04-16T15:28:29Z</dcterms:created>
  <dcterms:modified xsi:type="dcterms:W3CDTF">2018-05-24T16:15:45Z</dcterms:modified>
</cp:coreProperties>
</file>