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4" r:id="rId4"/>
    <p:sldId id="265" r:id="rId5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0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3F18"/>
    <a:srgbClr val="BD2B0B"/>
    <a:srgbClr val="7ABFC0"/>
    <a:srgbClr val="CAEBEA"/>
    <a:srgbClr val="55DD61"/>
    <a:srgbClr val="3AAFC3"/>
    <a:srgbClr val="FFAA00"/>
    <a:srgbClr val="ABCE36"/>
    <a:srgbClr val="002412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92" autoAdjust="0"/>
  </p:normalViewPr>
  <p:slideViewPr>
    <p:cSldViewPr snapToObjects="1" showGuides="1">
      <p:cViewPr varScale="1">
        <p:scale>
          <a:sx n="101" d="100"/>
          <a:sy n="101" d="100"/>
        </p:scale>
        <p:origin x="126" y="282"/>
      </p:cViewPr>
      <p:guideLst>
        <p:guide orient="horz" pos="1330"/>
        <p:guide orient="horz" pos="3412"/>
        <p:guide orient="horz" pos="2251"/>
        <p:guide orient="horz" pos="709"/>
        <p:guide orient="horz" pos="2296"/>
        <p:guide pos="703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06/11/2018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06/11/2018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pic>
        <p:nvPicPr>
          <p:cNvPr id="6" name="Image 5" descr="TOTAL_logo_RVB_fond_gris_powerpoint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400"/>
            <a:ext cx="9144000" cy="8473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dirty="0" smtClean="0"/>
              <a:t>Titre de la Présentation – Lieu et Pays – Date Jour Mois Année</a:t>
            </a:r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dirty="0" smtClean="0"/>
              <a:t>Titre de la Présentation – Lieu et Pays – Date Jour Mois Année</a:t>
            </a:r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dirty="0" smtClean="0"/>
              <a:t>Titre de la Présentation – Lieu et Pays – Date Jour Mois Année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dirty="0" smtClean="0"/>
              <a:t>Titre de la Présentation – Lieu et Pays – Date Jour Mois Année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dirty="0" smtClean="0"/>
              <a:t>Titre de la Présentation – Lieu et Pays – Date Jour Mois Année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3" name="Image 2" descr="TOTAL_logo_RVB_powerpoint.psd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318" y="6368938"/>
            <a:ext cx="1298992" cy="4546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0400" y="327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CR-GR-HSE-501</a:t>
            </a:r>
            <a:br>
              <a:rPr lang="fr-FR" dirty="0" smtClean="0"/>
            </a:br>
            <a:r>
              <a:rPr lang="fr-FR" dirty="0" smtClean="0"/>
              <a:t>Exemples de classification des prestations contractées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Site industriel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Projet à l’intérieur d’un site industriel : construction d’un bac supplémentaire dans un dépôt :</a:t>
            </a:r>
            <a:endParaRPr lang="en-US" dirty="0"/>
          </a:p>
          <a:p>
            <a:pPr lvl="1"/>
            <a:r>
              <a:rPr lang="fr-FR" dirty="0" smtClean="0"/>
              <a:t>Exigence 3.2.4</a:t>
            </a:r>
            <a:r>
              <a:rPr lang="fr-FR" dirty="0"/>
              <a:t> : risque élevé</a:t>
            </a:r>
            <a:endParaRPr lang="en-US" dirty="0"/>
          </a:p>
          <a:p>
            <a:pPr lvl="1"/>
            <a:r>
              <a:rPr lang="fr-FR" dirty="0" smtClean="0"/>
              <a:t>Exigence 3.2.5</a:t>
            </a:r>
            <a:r>
              <a:rPr lang="fr-FR" dirty="0"/>
              <a:t> : Mode </a:t>
            </a:r>
            <a:r>
              <a:rPr lang="fr-FR" dirty="0" smtClean="0"/>
              <a:t>1</a:t>
            </a:r>
          </a:p>
          <a:p>
            <a:pPr lvl="1"/>
            <a:endParaRPr lang="en-US" dirty="0"/>
          </a:p>
          <a:p>
            <a:r>
              <a:rPr lang="fr-FR" dirty="0" smtClean="0"/>
              <a:t>Projet </a:t>
            </a:r>
            <a:r>
              <a:rPr lang="fr-FR" dirty="0"/>
              <a:t>à l’intérieur d’un site industriel mais en chantier clos :</a:t>
            </a:r>
            <a:endParaRPr lang="en-US" dirty="0"/>
          </a:p>
          <a:p>
            <a:pPr lvl="1"/>
            <a:r>
              <a:rPr lang="fr-FR" dirty="0"/>
              <a:t>Exigence </a:t>
            </a:r>
            <a:r>
              <a:rPr lang="fr-FR" dirty="0" smtClean="0"/>
              <a:t>3.2.4</a:t>
            </a:r>
            <a:r>
              <a:rPr lang="fr-FR" dirty="0"/>
              <a:t> : risque élevé</a:t>
            </a:r>
            <a:endParaRPr lang="en-US" dirty="0"/>
          </a:p>
          <a:p>
            <a:pPr lvl="1"/>
            <a:r>
              <a:rPr lang="fr-FR" dirty="0"/>
              <a:t>Exigence </a:t>
            </a:r>
            <a:r>
              <a:rPr lang="fr-FR" dirty="0" smtClean="0"/>
              <a:t>3.2.5</a:t>
            </a:r>
            <a:r>
              <a:rPr lang="fr-FR" dirty="0"/>
              <a:t> : Mode 2</a:t>
            </a:r>
            <a:endParaRPr lang="en-US" dirty="0"/>
          </a:p>
          <a:p>
            <a:pPr lvl="1"/>
            <a:r>
              <a:rPr lang="fr-FR" dirty="0"/>
              <a:t>Exigence 3.4.5 : adapter le reporting et l’expliquer (nombre d’heures travaillées, nombre d’accident</a:t>
            </a:r>
            <a:r>
              <a:rPr lang="fr-FR" dirty="0" smtClean="0"/>
              <a:t>)</a:t>
            </a:r>
          </a:p>
          <a:p>
            <a:pPr lvl="1"/>
            <a:endParaRPr lang="en-US" dirty="0" smtClean="0"/>
          </a:p>
          <a:p>
            <a:r>
              <a:rPr lang="fr-FR" dirty="0" smtClean="0"/>
              <a:t>La prestation de cantine/restauration sur un site industriel (raffinerie) :</a:t>
            </a:r>
            <a:endParaRPr lang="en-US" dirty="0" smtClean="0"/>
          </a:p>
          <a:p>
            <a:pPr lvl="1"/>
            <a:r>
              <a:rPr lang="fr-FR" dirty="0" smtClean="0"/>
              <a:t>Exigence 3.2.4</a:t>
            </a:r>
            <a:r>
              <a:rPr lang="fr-FR" dirty="0"/>
              <a:t> et annexe 1 : est-ce que l’analyse de risques site démontre un risque élevé en cas d’intoxication alimentaire ? </a:t>
            </a:r>
            <a:r>
              <a:rPr lang="fr-FR" dirty="0" smtClean="0"/>
              <a:t>Si non, peut </a:t>
            </a:r>
            <a:r>
              <a:rPr lang="fr-FR" dirty="0"/>
              <a:t>être considéré en risque Moyen</a:t>
            </a:r>
            <a:endParaRPr lang="en-US" dirty="0"/>
          </a:p>
          <a:p>
            <a:pPr lvl="1"/>
            <a:r>
              <a:rPr lang="fr-FR" dirty="0" smtClean="0"/>
              <a:t>Exigence 3.2.5</a:t>
            </a:r>
            <a:r>
              <a:rPr lang="fr-FR" dirty="0"/>
              <a:t> : Mode </a:t>
            </a:r>
            <a:r>
              <a:rPr lang="fr-FR" dirty="0" smtClean="0"/>
              <a:t>2</a:t>
            </a:r>
          </a:p>
          <a:p>
            <a:pPr lvl="1"/>
            <a:endParaRPr lang="en-US" dirty="0"/>
          </a:p>
          <a:p>
            <a:r>
              <a:rPr lang="fr-FR" dirty="0" smtClean="0"/>
              <a:t>Service </a:t>
            </a:r>
            <a:r>
              <a:rPr lang="fr-FR" dirty="0"/>
              <a:t>de gardiennage – sûreté pour un site industriel :</a:t>
            </a:r>
            <a:endParaRPr lang="en-US" dirty="0"/>
          </a:p>
          <a:p>
            <a:pPr lvl="1"/>
            <a:r>
              <a:rPr lang="fr-FR" dirty="0" smtClean="0"/>
              <a:t>Exigence 3.2.4 : risque faible s’il n’y a pas de ronde (accueil badge par exemple) ou risque moyen si ronde (avec véhicule et site complexe ou de nuit)</a:t>
            </a:r>
            <a:endParaRPr lang="en-US" dirty="0" smtClean="0"/>
          </a:p>
          <a:p>
            <a:pPr lvl="1"/>
            <a:r>
              <a:rPr lang="fr-FR" dirty="0" smtClean="0"/>
              <a:t>Exigence 3.2.5 : Mode 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Station service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Construction d’une toute nouvelle station :</a:t>
            </a:r>
            <a:endParaRPr lang="en-US" dirty="0"/>
          </a:p>
          <a:p>
            <a:pPr lvl="1"/>
            <a:r>
              <a:rPr lang="fr-FR" dirty="0" smtClean="0"/>
              <a:t>Exigence 3.2.4</a:t>
            </a:r>
            <a:r>
              <a:rPr lang="fr-FR" dirty="0"/>
              <a:t> : risque élevé</a:t>
            </a:r>
            <a:endParaRPr lang="en-US" dirty="0"/>
          </a:p>
          <a:p>
            <a:pPr lvl="1"/>
            <a:r>
              <a:rPr lang="fr-FR" dirty="0"/>
              <a:t>Exigence </a:t>
            </a:r>
            <a:r>
              <a:rPr lang="fr-FR" dirty="0" smtClean="0"/>
              <a:t>3.2.5</a:t>
            </a:r>
            <a:r>
              <a:rPr lang="fr-FR" dirty="0"/>
              <a:t> : Mode 2</a:t>
            </a:r>
            <a:endParaRPr lang="en-US" dirty="0"/>
          </a:p>
          <a:p>
            <a:pPr lvl="1"/>
            <a:endParaRPr lang="fr-FR" dirty="0" smtClean="0"/>
          </a:p>
          <a:p>
            <a:r>
              <a:rPr lang="fr-FR" dirty="0" smtClean="0"/>
              <a:t>Maintenance </a:t>
            </a:r>
            <a:r>
              <a:rPr lang="fr-FR" dirty="0"/>
              <a:t>des </a:t>
            </a:r>
            <a:r>
              <a:rPr lang="fr-FR" dirty="0" smtClean="0"/>
              <a:t>appareils distributeurs </a:t>
            </a:r>
            <a:r>
              <a:rPr lang="fr-FR" dirty="0"/>
              <a:t>en station service CODO :</a:t>
            </a:r>
            <a:endParaRPr lang="en-US" dirty="0"/>
          </a:p>
          <a:p>
            <a:pPr lvl="1"/>
            <a:r>
              <a:rPr lang="fr-FR" dirty="0"/>
              <a:t>Exigence </a:t>
            </a:r>
            <a:r>
              <a:rPr lang="fr-FR" dirty="0" smtClean="0"/>
              <a:t>3.2.4</a:t>
            </a:r>
            <a:r>
              <a:rPr lang="fr-FR" dirty="0"/>
              <a:t> : la station service n’est pas une installation industrielle mais le risque est moyen de part les produits et l’environnement</a:t>
            </a:r>
            <a:endParaRPr lang="en-US" dirty="0"/>
          </a:p>
          <a:p>
            <a:pPr lvl="1"/>
            <a:r>
              <a:rPr lang="fr-FR" dirty="0"/>
              <a:t>Exigence </a:t>
            </a:r>
            <a:r>
              <a:rPr lang="fr-FR" dirty="0" smtClean="0"/>
              <a:t>3.2.5</a:t>
            </a:r>
            <a:r>
              <a:rPr lang="fr-FR" dirty="0"/>
              <a:t> : Mode 2 </a:t>
            </a:r>
            <a:r>
              <a:rPr lang="fr-FR" dirty="0" smtClean="0"/>
              <a:t>car intervention mandatée par Total sur des distributeurs appartenant à Total, mais sur un site exploité par un gérant et selon </a:t>
            </a:r>
            <a:r>
              <a:rPr lang="fr-FR" dirty="0"/>
              <a:t>le </a:t>
            </a:r>
            <a:r>
              <a:rPr lang="fr-FR" dirty="0" smtClean="0"/>
              <a:t>Système de Management de la Sécurité et l’organisation de l’entreprise de maintenance</a:t>
            </a:r>
            <a:endParaRPr lang="en-US" dirty="0"/>
          </a:p>
          <a:p>
            <a:pPr lvl="1"/>
            <a:endParaRPr lang="en-US" dirty="0"/>
          </a:p>
          <a:p>
            <a:r>
              <a:rPr lang="fr-FR" dirty="0" smtClean="0"/>
              <a:t>Petit </a:t>
            </a:r>
            <a:r>
              <a:rPr lang="fr-FR" dirty="0"/>
              <a:t>service de jardinage (en </a:t>
            </a:r>
            <a:r>
              <a:rPr lang="fr-FR" dirty="0" smtClean="0"/>
              <a:t>station-service COCO, sur site Total…)</a:t>
            </a:r>
            <a:endParaRPr lang="en-US" dirty="0"/>
          </a:p>
          <a:p>
            <a:pPr lvl="1"/>
            <a:r>
              <a:rPr lang="fr-FR" dirty="0"/>
              <a:t>Exigence </a:t>
            </a:r>
            <a:r>
              <a:rPr lang="fr-FR" dirty="0" smtClean="0"/>
              <a:t>3.2.4</a:t>
            </a:r>
            <a:r>
              <a:rPr lang="fr-FR" dirty="0"/>
              <a:t> : utilisation </a:t>
            </a:r>
            <a:r>
              <a:rPr lang="fr-FR" dirty="0" smtClean="0"/>
              <a:t>d’outils motorisés, </a:t>
            </a:r>
            <a:r>
              <a:rPr lang="fr-FR" dirty="0"/>
              <a:t>risque moyen</a:t>
            </a:r>
            <a:endParaRPr lang="en-US" dirty="0"/>
          </a:p>
          <a:p>
            <a:pPr lvl="1"/>
            <a:r>
              <a:rPr lang="fr-FR" dirty="0"/>
              <a:t>Exigence </a:t>
            </a:r>
            <a:r>
              <a:rPr lang="fr-FR" dirty="0" smtClean="0"/>
              <a:t>3.2.5</a:t>
            </a:r>
            <a:r>
              <a:rPr lang="fr-FR" dirty="0"/>
              <a:t> : Mode </a:t>
            </a:r>
            <a:r>
              <a:rPr lang="fr-FR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5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Transport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Transport contracté </a:t>
            </a:r>
            <a:r>
              <a:rPr lang="fr-FR" dirty="0" smtClean="0"/>
              <a:t>long terme de </a:t>
            </a:r>
            <a:r>
              <a:rPr lang="fr-FR" dirty="0"/>
              <a:t>carburant vers </a:t>
            </a:r>
            <a:r>
              <a:rPr lang="fr-FR" dirty="0" smtClean="0"/>
              <a:t>station service</a:t>
            </a:r>
            <a:endParaRPr lang="en-US" dirty="0"/>
          </a:p>
          <a:p>
            <a:pPr lvl="1"/>
            <a:r>
              <a:rPr lang="fr-FR" dirty="0" smtClean="0"/>
              <a:t>Exigence 3.2.4</a:t>
            </a:r>
            <a:r>
              <a:rPr lang="fr-FR" dirty="0"/>
              <a:t> : risque élevé</a:t>
            </a:r>
            <a:endParaRPr lang="en-US" dirty="0"/>
          </a:p>
          <a:p>
            <a:pPr lvl="1"/>
            <a:r>
              <a:rPr lang="fr-FR" dirty="0"/>
              <a:t>Exigence </a:t>
            </a:r>
            <a:r>
              <a:rPr lang="fr-FR" dirty="0" smtClean="0"/>
              <a:t>3.2.5</a:t>
            </a:r>
            <a:r>
              <a:rPr lang="fr-FR" dirty="0"/>
              <a:t> : Mode 2</a:t>
            </a:r>
            <a:endParaRPr lang="en-US" dirty="0"/>
          </a:p>
          <a:p>
            <a:pPr lvl="1"/>
            <a:endParaRPr lang="fr-FR" dirty="0" smtClean="0"/>
          </a:p>
          <a:p>
            <a:r>
              <a:rPr lang="fr-FR" dirty="0" smtClean="0"/>
              <a:t>Transport </a:t>
            </a:r>
            <a:r>
              <a:rPr lang="fr-FR" dirty="0"/>
              <a:t>spot :</a:t>
            </a:r>
            <a:endParaRPr lang="en-US" dirty="0"/>
          </a:p>
          <a:p>
            <a:pPr lvl="1"/>
            <a:r>
              <a:rPr lang="fr-FR" dirty="0"/>
              <a:t>Exigence </a:t>
            </a:r>
            <a:r>
              <a:rPr lang="fr-FR" dirty="0" smtClean="0"/>
              <a:t>3.2.4</a:t>
            </a:r>
            <a:r>
              <a:rPr lang="fr-FR" dirty="0"/>
              <a:t> : risque élevé</a:t>
            </a:r>
            <a:endParaRPr lang="en-US" dirty="0"/>
          </a:p>
          <a:p>
            <a:pPr lvl="1"/>
            <a:r>
              <a:rPr lang="fr-FR" dirty="0"/>
              <a:t>Exigence </a:t>
            </a:r>
            <a:r>
              <a:rPr lang="fr-FR" dirty="0" smtClean="0"/>
              <a:t>3.2.5</a:t>
            </a:r>
            <a:r>
              <a:rPr lang="fr-FR" dirty="0"/>
              <a:t> : Mode 3</a:t>
            </a:r>
            <a:endParaRPr lang="en-US" dirty="0"/>
          </a:p>
          <a:p>
            <a:pPr lvl="1"/>
            <a:endParaRPr lang="en-US" dirty="0"/>
          </a:p>
          <a:p>
            <a:r>
              <a:rPr lang="fr-FR" dirty="0" smtClean="0"/>
              <a:t>Transport </a:t>
            </a:r>
            <a:r>
              <a:rPr lang="fr-FR" dirty="0"/>
              <a:t>contracté </a:t>
            </a:r>
            <a:r>
              <a:rPr lang="fr-FR" dirty="0" smtClean="0"/>
              <a:t>long terme de </a:t>
            </a:r>
            <a:r>
              <a:rPr lang="fr-FR" dirty="0"/>
              <a:t>personnel (bus, car…)</a:t>
            </a:r>
            <a:endParaRPr lang="en-US" dirty="0"/>
          </a:p>
          <a:p>
            <a:pPr lvl="1"/>
            <a:r>
              <a:rPr lang="fr-FR" dirty="0"/>
              <a:t>Exigence </a:t>
            </a:r>
            <a:r>
              <a:rPr lang="fr-FR" dirty="0" smtClean="0"/>
              <a:t>3.2.4</a:t>
            </a:r>
            <a:r>
              <a:rPr lang="fr-FR" dirty="0"/>
              <a:t> : risque élevé</a:t>
            </a:r>
            <a:endParaRPr lang="en-US" dirty="0"/>
          </a:p>
          <a:p>
            <a:pPr lvl="1"/>
            <a:r>
              <a:rPr lang="fr-FR" dirty="0"/>
              <a:t>Exigence </a:t>
            </a:r>
            <a:r>
              <a:rPr lang="fr-FR" dirty="0" smtClean="0"/>
              <a:t>3.2.5</a:t>
            </a:r>
            <a:r>
              <a:rPr lang="fr-FR" dirty="0"/>
              <a:t> : Mode 2</a:t>
            </a:r>
            <a:endParaRPr lang="en-US" dirty="0"/>
          </a:p>
          <a:p>
            <a:pPr lvl="1"/>
            <a:endParaRPr lang="fr-FR" dirty="0" smtClean="0"/>
          </a:p>
          <a:p>
            <a:r>
              <a:rPr lang="fr-FR" dirty="0"/>
              <a:t>Transport </a:t>
            </a:r>
            <a:r>
              <a:rPr lang="fr-FR" dirty="0" smtClean="0"/>
              <a:t>spot de </a:t>
            </a:r>
            <a:r>
              <a:rPr lang="fr-FR" dirty="0"/>
              <a:t>personnel (bus, car…)</a:t>
            </a:r>
            <a:endParaRPr lang="en-US" dirty="0"/>
          </a:p>
          <a:p>
            <a:pPr lvl="1"/>
            <a:r>
              <a:rPr lang="fr-FR" dirty="0"/>
              <a:t>Exigence 3.2.4 : risque élevé</a:t>
            </a:r>
            <a:endParaRPr lang="en-US" dirty="0"/>
          </a:p>
          <a:p>
            <a:pPr lvl="1"/>
            <a:r>
              <a:rPr lang="fr-FR" dirty="0"/>
              <a:t>Exigence 3.2.5 : Mode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6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blanc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531</TotalTime>
  <Words>70</Words>
  <Application>Microsoft Office PowerPoint</Application>
  <PresentationFormat>Affichage à l'écran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Lucida Grande</vt:lpstr>
      <vt:lpstr>fr_total_modele_blanc</vt:lpstr>
      <vt:lpstr>CR-GR-HSE-501 Exemples de classification des prestations contractées</vt:lpstr>
      <vt:lpstr>Site industriel</vt:lpstr>
      <vt:lpstr>Station service</vt:lpstr>
      <vt:lpstr>Transport</vt:lpstr>
    </vt:vector>
  </TitlesOfParts>
  <Company>TOTAL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Alexandra PAPILLON</dc:creator>
  <cp:lastModifiedBy>Alexandra PAPILLON</cp:lastModifiedBy>
  <cp:revision>17</cp:revision>
  <cp:lastPrinted>2018-11-06T10:50:46Z</cp:lastPrinted>
  <dcterms:created xsi:type="dcterms:W3CDTF">2018-10-18T07:54:14Z</dcterms:created>
  <dcterms:modified xsi:type="dcterms:W3CDTF">2018-11-06T10:54:36Z</dcterms:modified>
</cp:coreProperties>
</file>