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5" r:id="rId1"/>
  </p:sldMasterIdLst>
  <p:notesMasterIdLst>
    <p:notesMasterId r:id="rId6"/>
  </p:notesMasterIdLst>
  <p:handoutMasterIdLst>
    <p:handoutMasterId r:id="rId7"/>
  </p:handoutMasterIdLst>
  <p:sldIdLst>
    <p:sldId id="256" r:id="rId2"/>
    <p:sldId id="258" r:id="rId3"/>
    <p:sldId id="264" r:id="rId4"/>
    <p:sldId id="265" r:id="rId5"/>
  </p:sldIdLst>
  <p:sldSz cx="9144000" cy="6858000" type="screen4x3"/>
  <p:notesSz cx="6797675" cy="9926638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30">
          <p15:clr>
            <a:srgbClr val="A4A3A4"/>
          </p15:clr>
        </p15:guide>
        <p15:guide id="2" orient="horz" pos="3412">
          <p15:clr>
            <a:srgbClr val="A4A3A4"/>
          </p15:clr>
        </p15:guide>
        <p15:guide id="3" orient="horz" pos="2251">
          <p15:clr>
            <a:srgbClr val="A4A3A4"/>
          </p15:clr>
        </p15:guide>
        <p15:guide id="4" orient="horz" pos="709">
          <p15:clr>
            <a:srgbClr val="A4A3A4"/>
          </p15:clr>
        </p15:guide>
        <p15:guide id="5" orient="horz" pos="2296">
          <p15:clr>
            <a:srgbClr val="A4A3A4"/>
          </p15:clr>
        </p15:guide>
        <p15:guide id="6" pos="703">
          <p15:clr>
            <a:srgbClr val="A4A3A4"/>
          </p15:clr>
        </p15:guide>
        <p15:guide id="7" pos="532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3F18"/>
    <a:srgbClr val="BD2B0B"/>
    <a:srgbClr val="7ABFC0"/>
    <a:srgbClr val="CAEBEA"/>
    <a:srgbClr val="55DD61"/>
    <a:srgbClr val="3AAFC3"/>
    <a:srgbClr val="FFAA00"/>
    <a:srgbClr val="ABCE36"/>
    <a:srgbClr val="002412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Style à thème 1 - Accentuation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38B1855-1B75-4FBE-930C-398BA8C253C6}" styleName="Style à thème 2 - Accentuation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46F890A9-2807-4EBB-B81D-B2AA78EC7F39}" styleName="Style foncé 2 - Accentuation 5/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Style foncé 2 - Accentuation 1/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92" autoAdjust="0"/>
  </p:normalViewPr>
  <p:slideViewPr>
    <p:cSldViewPr snapToObjects="1" showGuides="1">
      <p:cViewPr varScale="1">
        <p:scale>
          <a:sx n="101" d="100"/>
          <a:sy n="101" d="100"/>
        </p:scale>
        <p:origin x="126" y="282"/>
      </p:cViewPr>
      <p:guideLst>
        <p:guide orient="horz" pos="1330"/>
        <p:guide orient="horz" pos="3412"/>
        <p:guide orient="horz" pos="2251"/>
        <p:guide orient="horz" pos="709"/>
        <p:guide orient="horz" pos="2296"/>
        <p:guide pos="703"/>
        <p:guide pos="53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026C1A-E9C0-3649-8DE0-0F721770D521}" type="datetimeFigureOut">
              <a:rPr lang="fr-FR" smtClean="0"/>
              <a:pPr/>
              <a:t>06/11/2018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6351CB-C7E3-8F4F-AA6E-DB407BF173DE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562076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B6820A-C1B1-9944-A68D-DA5B884778EE}" type="datetimeFigureOut">
              <a:rPr lang="fr-FR" smtClean="0"/>
              <a:pPr/>
              <a:t>06/11/2018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EBCA58-F001-2A42-AB6A-B366B18E47A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721086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1188000" y="2106612"/>
            <a:ext cx="7276629" cy="1487487"/>
          </a:xfrm>
        </p:spPr>
        <p:txBody>
          <a:bodyPr lIns="0" rIns="0" anchor="b">
            <a:noAutofit/>
          </a:bodyPr>
          <a:lstStyle>
            <a:lvl1pPr>
              <a:defRPr sz="3200"/>
            </a:lvl1pPr>
          </a:lstStyle>
          <a:p>
            <a:r>
              <a:rPr lang="fr-FR" noProof="0" smtClean="0"/>
              <a:t>Modifiez le style du titre</a:t>
            </a:r>
            <a:endParaRPr lang="fr-FR" noProof="0" dirty="0"/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0" hasCustomPrompt="1"/>
          </p:nvPr>
        </p:nvSpPr>
        <p:spPr>
          <a:xfrm>
            <a:off x="1188000" y="3638550"/>
            <a:ext cx="7276629" cy="1778000"/>
          </a:xfrm>
        </p:spPr>
        <p:txBody>
          <a:bodyPr lIns="0" rIns="0">
            <a:noAutofit/>
          </a:bodyPr>
          <a:lstStyle>
            <a:lvl1pPr marL="0" indent="0">
              <a:buNone/>
              <a:defRPr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 noProof="0" dirty="0" smtClean="0"/>
              <a:t>Cliquez pour modifier les styles des sous-titres du masque</a:t>
            </a:r>
          </a:p>
        </p:txBody>
      </p:sp>
      <p:pic>
        <p:nvPicPr>
          <p:cNvPr id="6" name="Image 5" descr="TOTAL_logo_RVB_fond_gris_powerpoint.psd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4400"/>
            <a:ext cx="9144000" cy="84734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ns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noProof="0" dirty="0" smtClean="0"/>
              <a:t>Titre de la Présentation – Lieu et Pays – Date Jour Mois Année</a:t>
            </a:r>
            <a:endParaRPr lang="fr-FR" noProof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F90BE8-D879-4F46-ACF9-7BCC67DCFB75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smtClean="0"/>
              <a:t>Modifiez le style du titre</a:t>
            </a:r>
            <a:endParaRPr lang="fr-FR" noProof="0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noProof="0" dirty="0" smtClean="0"/>
              <a:t>Titre de la Présentation – Lieu et Pays – Date Jour Mois Année</a:t>
            </a:r>
            <a:endParaRPr lang="fr-FR" noProof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F90BE8-D879-4F46-ACF9-7BCC67DCFB75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2"/>
          </p:nvPr>
        </p:nvSpPr>
        <p:spPr>
          <a:xfrm>
            <a:off x="457200" y="1125538"/>
            <a:ext cx="8218800" cy="5040311"/>
          </a:xfrm>
        </p:spPr>
        <p:txBody>
          <a:bodyPr/>
          <a:lstStyle>
            <a:lvl5pPr marL="1260000">
              <a:buNone/>
              <a:defRPr/>
            </a:lvl5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</p:txBody>
      </p:sp>
    </p:spTree>
    <p:extLst>
      <p:ext uri="{BB962C8B-B14F-4D97-AF65-F5344CB8AC3E}">
        <p14:creationId xmlns:p14="http://schemas.microsoft.com/office/powerpoint/2010/main" val="3658184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2493952"/>
            <a:ext cx="7772400" cy="1362075"/>
          </a:xfrm>
        </p:spPr>
        <p:txBody>
          <a:bodyPr anchor="ctr">
            <a:noAutofit/>
          </a:bodyPr>
          <a:lstStyle>
            <a:lvl1pPr algn="l">
              <a:defRPr sz="3200" b="1" cap="all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fr-FR" noProof="0" smtClean="0"/>
              <a:t>Modifiez le style du titre</a:t>
            </a:r>
            <a:endParaRPr lang="fr-FR" noProof="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noProof="0" dirty="0" smtClean="0"/>
              <a:t>Titre de la Présentation – Lieu et Pays – Date Jour Mois Année</a:t>
            </a:r>
            <a:endParaRPr lang="fr-FR" noProof="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90BE8-D879-4F46-ACF9-7BCC67DCFB75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8928000" y="0"/>
            <a:ext cx="216000" cy="6858000"/>
          </a:xfrm>
          <a:prstGeom prst="rect">
            <a:avLst/>
          </a:prstGeom>
          <a:solidFill>
            <a:srgbClr val="BD2B0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Helvetica"/>
              <a:cs typeface="Helvetica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fr-FR" noProof="0" smtClean="0"/>
              <a:t>Modifiez le style du titre</a:t>
            </a:r>
            <a:endParaRPr lang="fr-FR" noProof="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125538"/>
            <a:ext cx="4038600" cy="5000625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 marL="1260000">
              <a:buNone/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125538"/>
            <a:ext cx="4038600" cy="5000625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200"/>
            </a:lvl4pPr>
            <a:lvl5pPr marL="1260000">
              <a:buNone/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noProof="0" dirty="0" smtClean="0"/>
              <a:t>Titre de la Présentation – Lieu et Pays – Date Jour Mois Année</a:t>
            </a:r>
            <a:endParaRPr lang="fr-FR" noProof="0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90BE8-D879-4F46-ACF9-7BCC67DCFB75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que bar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57200" y="1695600"/>
            <a:ext cx="8218800" cy="4284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dirty="0" smtClean="0"/>
              <a:t>Graphique barres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Titre de la Présentation – Lieu et Pays – Date Jour Mois Année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90BE8-D879-4F46-ACF9-7BCC67DCFB75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2267744" y="1418400"/>
            <a:ext cx="4608512" cy="338554"/>
          </a:xfrm>
        </p:spPr>
        <p:txBody>
          <a:bodyPr wrap="square" anchor="t" anchorCtr="1">
            <a:spAutoFit/>
          </a:bodyPr>
          <a:lstStyle>
            <a:lvl1pPr algn="ctr">
              <a:buNone/>
              <a:defRPr sz="1600"/>
            </a:lvl1pPr>
          </a:lstStyle>
          <a:p>
            <a:pPr lvl="0"/>
            <a:r>
              <a:rPr lang="fr-FR" dirty="0" smtClean="0"/>
              <a:t>Titre graph type barres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021388"/>
            <a:ext cx="3178175" cy="215900"/>
          </a:xfrm>
        </p:spPr>
        <p:txBody>
          <a:bodyPr lIns="0">
            <a:noAutofit/>
          </a:bodyPr>
          <a:lstStyle>
            <a:lvl1pPr marL="0" indent="0">
              <a:buFont typeface="Arial" pitchFamily="34" charset="0"/>
              <a:buNone/>
              <a:defRPr sz="900"/>
            </a:lvl1pPr>
            <a:lvl2pPr marL="0" indent="0"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Font typeface="Arial" pitchFamily="34" charset="0"/>
              <a:buNone/>
              <a:defRPr/>
            </a:lvl5pPr>
          </a:lstStyle>
          <a:p>
            <a:pPr lvl="0"/>
            <a:r>
              <a:rPr lang="fr-FR" dirty="0" smtClean="0"/>
              <a:t>Source</a:t>
            </a:r>
          </a:p>
        </p:txBody>
      </p:sp>
    </p:spTree>
    <p:extLst>
      <p:ext uri="{BB962C8B-B14F-4D97-AF65-F5344CB8AC3E}">
        <p14:creationId xmlns:p14="http://schemas.microsoft.com/office/powerpoint/2010/main" val="2300454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Graphiques bar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57200" y="972000"/>
            <a:ext cx="8218800" cy="2484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dirty="0" smtClean="0"/>
              <a:t>Graphique barres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Titre de la Présentation – Lieu et Pays – Date Jour Mois Année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90BE8-D879-4F46-ACF9-7BCC67DCFB75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contenu 2"/>
          <p:cNvSpPr>
            <a:spLocks noGrp="1"/>
          </p:cNvSpPr>
          <p:nvPr>
            <p:ph idx="13" hasCustomPrompt="1"/>
          </p:nvPr>
        </p:nvSpPr>
        <p:spPr>
          <a:xfrm>
            <a:off x="457200" y="3510000"/>
            <a:ext cx="8218800" cy="2484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dirty="0" smtClean="0"/>
              <a:t>Graphique barres</a:t>
            </a:r>
          </a:p>
        </p:txBody>
      </p:sp>
      <p:sp>
        <p:nvSpPr>
          <p:cNvPr id="7" name="Espace réservé du texte 8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021388"/>
            <a:ext cx="3178175" cy="215900"/>
          </a:xfrm>
        </p:spPr>
        <p:txBody>
          <a:bodyPr lIns="0">
            <a:noAutofit/>
          </a:bodyPr>
          <a:lstStyle>
            <a:lvl1pPr marL="0" indent="0">
              <a:buFont typeface="Arial" pitchFamily="34" charset="0"/>
              <a:buNone/>
              <a:defRPr sz="900"/>
            </a:lvl1pPr>
            <a:lvl2pPr marL="0" indent="0"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Font typeface="Arial" pitchFamily="34" charset="0"/>
              <a:buNone/>
              <a:defRPr/>
            </a:lvl5pPr>
          </a:lstStyle>
          <a:p>
            <a:pPr lvl="0"/>
            <a:r>
              <a:rPr lang="fr-FR" dirty="0" smtClean="0"/>
              <a:t>Source</a:t>
            </a:r>
          </a:p>
        </p:txBody>
      </p:sp>
    </p:spTree>
    <p:extLst>
      <p:ext uri="{BB962C8B-B14F-4D97-AF65-F5344CB8AC3E}">
        <p14:creationId xmlns:p14="http://schemas.microsoft.com/office/powerpoint/2010/main" val="2300454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que ann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57200" y="1767600"/>
            <a:ext cx="8218800" cy="4248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dirty="0" smtClean="0"/>
              <a:t>Graphique anneau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Titre de la Présentation – Lieu et Pays – Date Jour Mois Année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90BE8-D879-4F46-ACF9-7BCC67DCFB75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>
          <a:xfrm>
            <a:off x="2267744" y="1418400"/>
            <a:ext cx="4608512" cy="338554"/>
          </a:xfrm>
        </p:spPr>
        <p:txBody>
          <a:bodyPr wrap="square" anchor="t" anchorCtr="1">
            <a:spAutoFit/>
          </a:bodyPr>
          <a:lstStyle>
            <a:lvl1pPr algn="ctr">
              <a:buNone/>
              <a:defRPr sz="1600"/>
            </a:lvl1pPr>
          </a:lstStyle>
          <a:p>
            <a:pPr lvl="0"/>
            <a:r>
              <a:rPr lang="fr-FR" dirty="0" smtClean="0"/>
              <a:t>Titre graph type anneau</a:t>
            </a:r>
            <a:endParaRPr lang="fr-FR" dirty="0"/>
          </a:p>
        </p:txBody>
      </p:sp>
      <p:sp>
        <p:nvSpPr>
          <p:cNvPr id="7" name="Espace réservé du texte 8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021388"/>
            <a:ext cx="3178175" cy="215900"/>
          </a:xfrm>
        </p:spPr>
        <p:txBody>
          <a:bodyPr lIns="0">
            <a:noAutofit/>
          </a:bodyPr>
          <a:lstStyle>
            <a:lvl1pPr marL="0" indent="0">
              <a:buFont typeface="Arial" pitchFamily="34" charset="0"/>
              <a:buNone/>
              <a:defRPr sz="900"/>
            </a:lvl1pPr>
            <a:lvl2pPr marL="0" indent="0"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Font typeface="Arial" pitchFamily="34" charset="0"/>
              <a:buNone/>
              <a:defRPr/>
            </a:lvl5pPr>
          </a:lstStyle>
          <a:p>
            <a:pPr lvl="0"/>
            <a:r>
              <a:rPr lang="fr-FR" dirty="0" smtClean="0"/>
              <a:t>Source</a:t>
            </a:r>
          </a:p>
        </p:txBody>
      </p:sp>
    </p:spTree>
    <p:extLst>
      <p:ext uri="{BB962C8B-B14F-4D97-AF65-F5344CB8AC3E}">
        <p14:creationId xmlns:p14="http://schemas.microsoft.com/office/powerpoint/2010/main" val="230045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57200" y="1125538"/>
            <a:ext cx="8218488" cy="4896000"/>
          </a:xfrm>
          <a:prstGeom prst="rect">
            <a:avLst/>
          </a:prstGeom>
        </p:spPr>
        <p:txBody>
          <a:bodyPr anchor="t" anchorCtr="0"/>
          <a:lstStyle>
            <a:lvl1pPr>
              <a:defRPr/>
            </a:lvl1pPr>
          </a:lstStyle>
          <a:p>
            <a:pPr lvl="0"/>
            <a:r>
              <a:rPr lang="fr-FR" dirty="0" smtClean="0"/>
              <a:t>Tableau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Titre de la Présentation – Lieu et Pays – Date Jour Mois Année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90BE8-D879-4F46-ACF9-7BCC67DCFB75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Espace réservé du texte 8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6021388"/>
            <a:ext cx="3178175" cy="215900"/>
          </a:xfrm>
        </p:spPr>
        <p:txBody>
          <a:bodyPr lIns="0">
            <a:noAutofit/>
          </a:bodyPr>
          <a:lstStyle>
            <a:lvl1pPr marL="0" indent="0">
              <a:buFont typeface="Arial" pitchFamily="34" charset="0"/>
              <a:buNone/>
              <a:defRPr sz="900"/>
            </a:lvl1pPr>
            <a:lvl2pPr marL="0" indent="0"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Font typeface="Arial" pitchFamily="34" charset="0"/>
              <a:buNone/>
              <a:defRPr/>
            </a:lvl5pPr>
          </a:lstStyle>
          <a:p>
            <a:pPr lvl="0"/>
            <a:r>
              <a:rPr lang="fr-FR" dirty="0" smtClean="0"/>
              <a:t>Source</a:t>
            </a:r>
          </a:p>
        </p:txBody>
      </p:sp>
    </p:spTree>
    <p:extLst>
      <p:ext uri="{BB962C8B-B14F-4D97-AF65-F5344CB8AC3E}">
        <p14:creationId xmlns:p14="http://schemas.microsoft.com/office/powerpoint/2010/main" val="2300454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fr-FR" noProof="0" smtClean="0"/>
              <a:t>Modifiez le style du titre</a:t>
            </a:r>
            <a:endParaRPr lang="fr-FR" noProof="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noProof="0" dirty="0" smtClean="0"/>
              <a:t>Titre de la Présentation – Lieu et Pays – Date Jour Mois Année</a:t>
            </a:r>
            <a:endParaRPr lang="fr-FR" noProof="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90BE8-D879-4F46-ACF9-7BCC67DCFB75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57685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8488" cy="635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noProof="0" dirty="0" smtClean="0"/>
              <a:t>Cliquez et modifiez le titre</a:t>
            </a:r>
            <a:endParaRPr lang="fr-FR" noProof="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7200" y="6411916"/>
            <a:ext cx="55626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900">
                <a:solidFill>
                  <a:schemeClr val="tx1"/>
                </a:solidFill>
                <a:latin typeface="+mn-lt"/>
                <a:cs typeface="Helvetica"/>
              </a:defRPr>
            </a:lvl1pPr>
          </a:lstStyle>
          <a:p>
            <a:r>
              <a:rPr lang="fr-FR" dirty="0" smtClean="0"/>
              <a:t>Titre de la Présentation – Lieu et Pays – Date Jour Mois Année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411916"/>
            <a:ext cx="725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Helvetica"/>
              </a:defRPr>
            </a:lvl1pPr>
          </a:lstStyle>
          <a:p>
            <a:fld id="{21F90BE8-D879-4F46-ACF9-7BCC67DCFB75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Helvetica"/>
              <a:cs typeface="Helvetica"/>
            </a:endParaRPr>
          </a:p>
        </p:txBody>
      </p:sp>
      <p:cxnSp>
        <p:nvCxnSpPr>
          <p:cNvPr id="9" name="Connecteur droit 8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 rot="5400000">
            <a:off x="7334251" y="6594478"/>
            <a:ext cx="365125" cy="1588"/>
          </a:xfrm>
          <a:prstGeom prst="line">
            <a:avLst/>
          </a:prstGeom>
          <a:ln w="6350" cap="flat" cmpd="sng" algn="ctr">
            <a:solidFill>
              <a:schemeClr val="tx1">
                <a:alpha val="7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>
          <a:xfrm>
            <a:off x="457200" y="1124744"/>
            <a:ext cx="8218488" cy="50014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 dirty="0" smtClean="0"/>
              <a:t>Modifiez les styles du texte du masque</a:t>
            </a:r>
          </a:p>
          <a:p>
            <a:pPr lvl="1"/>
            <a:r>
              <a:rPr lang="fr-FR" noProof="0" dirty="0" smtClean="0"/>
              <a:t>Deuxième niveau</a:t>
            </a:r>
          </a:p>
          <a:p>
            <a:pPr lvl="2"/>
            <a:r>
              <a:rPr lang="fr-FR" noProof="0" dirty="0" smtClean="0"/>
              <a:t>Troisième niveau</a:t>
            </a:r>
          </a:p>
          <a:p>
            <a:pPr lvl="3"/>
            <a:r>
              <a:rPr lang="fr-FR" noProof="0" dirty="0" smtClean="0"/>
              <a:t>Quatrième niveau</a:t>
            </a:r>
          </a:p>
        </p:txBody>
      </p:sp>
      <p:pic>
        <p:nvPicPr>
          <p:cNvPr id="3" name="Image 2" descr="TOTAL_logo_RVB_powerpoint.psd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318" y="6368938"/>
            <a:ext cx="1298992" cy="45464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90" r:id="rId2"/>
    <p:sldLayoutId id="2147483658" r:id="rId3"/>
    <p:sldLayoutId id="2147483659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2200" b="1" i="0" kern="1200" cap="all">
          <a:solidFill>
            <a:schemeClr val="accent5">
              <a:lumMod val="75000"/>
            </a:schemeClr>
          </a:solidFill>
          <a:latin typeface="+mj-lt"/>
          <a:ea typeface="+mj-ea"/>
          <a:cs typeface="Arial"/>
        </a:defRPr>
      </a:lvl1pPr>
    </p:titleStyle>
    <p:bodyStyle>
      <a:lvl1pPr marL="285750" indent="-285750" algn="l" defTabSz="457200" rtl="0" eaLnBrk="1" latinLnBrk="0" hangingPunct="1">
        <a:spcBef>
          <a:spcPts val="300"/>
        </a:spcBef>
        <a:spcAft>
          <a:spcPts val="300"/>
        </a:spcAft>
        <a:buClr>
          <a:schemeClr val="accent5">
            <a:lumMod val="75000"/>
          </a:schemeClr>
        </a:buClr>
        <a:buSzPct val="120000"/>
        <a:buFont typeface="Lucida Grande"/>
        <a:buChar char="●"/>
        <a:defRPr sz="2000" kern="1200">
          <a:solidFill>
            <a:schemeClr val="tx1"/>
          </a:solidFill>
          <a:latin typeface="+mn-lt"/>
          <a:ea typeface="+mn-ea"/>
          <a:cs typeface="Arial"/>
        </a:defRPr>
      </a:lvl1pPr>
      <a:lvl2pPr marL="447675" indent="-180975" algn="l" defTabSz="533400" rtl="0" eaLnBrk="1" latinLnBrk="0" hangingPunct="1">
        <a:spcBef>
          <a:spcPts val="300"/>
        </a:spcBef>
        <a:spcAft>
          <a:spcPts val="300"/>
        </a:spcAft>
        <a:buClr>
          <a:schemeClr val="accent5">
            <a:lumMod val="75000"/>
          </a:schemeClr>
        </a:buClr>
        <a:buFont typeface="Lucida Grande"/>
        <a:buChar char="-"/>
        <a:defRPr sz="1800" kern="1200">
          <a:solidFill>
            <a:schemeClr val="tx1"/>
          </a:solidFill>
          <a:latin typeface="+mn-lt"/>
          <a:ea typeface="+mn-ea"/>
          <a:cs typeface="Arial"/>
        </a:defRPr>
      </a:lvl2pPr>
      <a:lvl3pPr marL="806450" indent="-180975" algn="l" defTabSz="457200" rtl="0" eaLnBrk="1" latinLnBrk="0" hangingPunct="1">
        <a:spcBef>
          <a:spcPts val="300"/>
        </a:spcBef>
        <a:spcAft>
          <a:spcPts val="300"/>
        </a:spcAft>
        <a:buClr>
          <a:schemeClr val="accent5">
            <a:lumMod val="75000"/>
          </a:schemeClr>
        </a:buClr>
        <a:buSzPct val="100000"/>
        <a:buFont typeface="Lucida Grande"/>
        <a:buChar char="•"/>
        <a:defRPr sz="1600" kern="1200">
          <a:solidFill>
            <a:schemeClr val="tx1"/>
          </a:solidFill>
          <a:latin typeface="+mn-lt"/>
          <a:ea typeface="+mn-ea"/>
          <a:cs typeface="Arial"/>
        </a:defRPr>
      </a:lvl3pPr>
      <a:lvl4pPr marL="1076325" indent="-171450" algn="l" defTabSz="457200" rtl="0" eaLnBrk="1" latinLnBrk="0" hangingPunct="1">
        <a:spcBef>
          <a:spcPts val="300"/>
        </a:spcBef>
        <a:spcAft>
          <a:spcPts val="300"/>
        </a:spcAft>
        <a:buClr>
          <a:schemeClr val="accent5">
            <a:lumMod val="75000"/>
          </a:schemeClr>
        </a:buClr>
        <a:buSzPct val="80000"/>
        <a:buFont typeface="Lucida Grande"/>
        <a:buChar char="-"/>
        <a:tabLst/>
        <a:defRPr sz="1600" kern="1200">
          <a:solidFill>
            <a:schemeClr val="tx1"/>
          </a:solidFill>
          <a:latin typeface="+mn-lt"/>
          <a:ea typeface="+mn-ea"/>
          <a:cs typeface="Helvetica"/>
        </a:defRPr>
      </a:lvl4pPr>
      <a:lvl5pPr marL="1260000" indent="-180975" algn="l" defTabSz="352425" rtl="0" eaLnBrk="1" latinLnBrk="0" hangingPunct="1">
        <a:spcBef>
          <a:spcPts val="300"/>
        </a:spcBef>
        <a:spcAft>
          <a:spcPts val="300"/>
        </a:spcAft>
        <a:buClr>
          <a:srgbClr val="BD2B0B"/>
        </a:buClr>
        <a:buSzPct val="100000"/>
        <a:buFont typeface="Lucida Grande"/>
        <a:buNone/>
        <a:defRPr sz="1600" kern="1200">
          <a:solidFill>
            <a:schemeClr val="tx1"/>
          </a:solidFill>
          <a:latin typeface="+mn-lt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200400" y="32766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CR-GR-HSE-501</a:t>
            </a:r>
            <a:br>
              <a:rPr lang="fr-FR" dirty="0" smtClean="0"/>
            </a:br>
            <a:r>
              <a:rPr lang="fr-FR" dirty="0" smtClean="0"/>
              <a:t>Exemples de classification des prestations contractées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529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Site industriel</a:t>
            </a:r>
            <a:endParaRPr lang="fr-FR" dirty="0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 smtClean="0"/>
              <a:t>Titre de la Présentation – Lieu et Pays – Date Jour Mois Année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F90BE8-D879-4F46-ACF9-7BCC67DCFB75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5" name="Espace réservé du contenu 4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/>
              <a:t>Projet à l’intérieur d’un site industriel : construction d’un bac supplémentaire dans un dépôt :</a:t>
            </a:r>
            <a:endParaRPr lang="en-US" dirty="0"/>
          </a:p>
          <a:p>
            <a:pPr lvl="1"/>
            <a:r>
              <a:rPr lang="fr-FR" dirty="0" smtClean="0"/>
              <a:t>Exigence 3.2.4</a:t>
            </a:r>
            <a:r>
              <a:rPr lang="fr-FR" dirty="0"/>
              <a:t> : risque élevé</a:t>
            </a:r>
            <a:endParaRPr lang="en-US" dirty="0"/>
          </a:p>
          <a:p>
            <a:pPr lvl="1"/>
            <a:r>
              <a:rPr lang="fr-FR" dirty="0" smtClean="0"/>
              <a:t>Exigence 3.2.5</a:t>
            </a:r>
            <a:r>
              <a:rPr lang="fr-FR" dirty="0"/>
              <a:t> : Mode </a:t>
            </a:r>
            <a:r>
              <a:rPr lang="fr-FR" dirty="0" smtClean="0"/>
              <a:t>1</a:t>
            </a:r>
          </a:p>
          <a:p>
            <a:pPr lvl="1"/>
            <a:endParaRPr lang="en-US" dirty="0"/>
          </a:p>
          <a:p>
            <a:r>
              <a:rPr lang="fr-FR" dirty="0" smtClean="0"/>
              <a:t>Projet </a:t>
            </a:r>
            <a:r>
              <a:rPr lang="fr-FR" dirty="0"/>
              <a:t>à l’intérieur d’un site industriel mais en chantier clos :</a:t>
            </a:r>
            <a:endParaRPr lang="en-US" dirty="0"/>
          </a:p>
          <a:p>
            <a:pPr lvl="1"/>
            <a:r>
              <a:rPr lang="fr-FR" dirty="0"/>
              <a:t>Exigence </a:t>
            </a:r>
            <a:r>
              <a:rPr lang="fr-FR" dirty="0" smtClean="0"/>
              <a:t>3.2.4</a:t>
            </a:r>
            <a:r>
              <a:rPr lang="fr-FR" dirty="0"/>
              <a:t> : risque élevé</a:t>
            </a:r>
            <a:endParaRPr lang="en-US" dirty="0"/>
          </a:p>
          <a:p>
            <a:pPr lvl="1"/>
            <a:r>
              <a:rPr lang="fr-FR" dirty="0"/>
              <a:t>Exigence </a:t>
            </a:r>
            <a:r>
              <a:rPr lang="fr-FR" dirty="0" smtClean="0"/>
              <a:t>3.2.5</a:t>
            </a:r>
            <a:r>
              <a:rPr lang="fr-FR" dirty="0"/>
              <a:t> : Mode 2</a:t>
            </a:r>
            <a:endParaRPr lang="en-US" dirty="0"/>
          </a:p>
          <a:p>
            <a:pPr lvl="1"/>
            <a:r>
              <a:rPr lang="fr-FR" dirty="0"/>
              <a:t>Exigence 3.4.5 : adapter le reporting et l’expliquer (nombre d’heures travaillées, nombre d’accident</a:t>
            </a:r>
            <a:r>
              <a:rPr lang="fr-FR" dirty="0" smtClean="0"/>
              <a:t>)</a:t>
            </a:r>
          </a:p>
          <a:p>
            <a:pPr lvl="1"/>
            <a:endParaRPr lang="en-US" dirty="0" smtClean="0"/>
          </a:p>
          <a:p>
            <a:r>
              <a:rPr lang="fr-FR" dirty="0" smtClean="0"/>
              <a:t>La prestation de cantine/restauration sur un site industriel (raffinerie) :</a:t>
            </a:r>
            <a:endParaRPr lang="en-US" dirty="0" smtClean="0"/>
          </a:p>
          <a:p>
            <a:pPr lvl="1"/>
            <a:r>
              <a:rPr lang="fr-FR" dirty="0" smtClean="0"/>
              <a:t>Exigence 3.2.4</a:t>
            </a:r>
            <a:r>
              <a:rPr lang="fr-FR" dirty="0"/>
              <a:t> et annexe 1 : est-ce que l’analyse de risques site démontre un risque élevé en cas d’intoxication alimentaire ? </a:t>
            </a:r>
            <a:r>
              <a:rPr lang="fr-FR" dirty="0" smtClean="0"/>
              <a:t>Si non, peut </a:t>
            </a:r>
            <a:r>
              <a:rPr lang="fr-FR" dirty="0"/>
              <a:t>être considéré en risque Moyen</a:t>
            </a:r>
            <a:endParaRPr lang="en-US" dirty="0"/>
          </a:p>
          <a:p>
            <a:pPr lvl="1"/>
            <a:r>
              <a:rPr lang="fr-FR" dirty="0" smtClean="0"/>
              <a:t>Exigence 3.2.5</a:t>
            </a:r>
            <a:r>
              <a:rPr lang="fr-FR" dirty="0"/>
              <a:t> : Mode </a:t>
            </a:r>
            <a:r>
              <a:rPr lang="fr-FR" dirty="0" smtClean="0"/>
              <a:t>2</a:t>
            </a:r>
          </a:p>
          <a:p>
            <a:pPr lvl="1"/>
            <a:endParaRPr lang="en-US" dirty="0"/>
          </a:p>
          <a:p>
            <a:r>
              <a:rPr lang="fr-FR" dirty="0" smtClean="0"/>
              <a:t>Service </a:t>
            </a:r>
            <a:r>
              <a:rPr lang="fr-FR" dirty="0"/>
              <a:t>de gardiennage – sûreté pour un site industriel :</a:t>
            </a:r>
            <a:endParaRPr lang="en-US" dirty="0"/>
          </a:p>
          <a:p>
            <a:pPr lvl="1"/>
            <a:r>
              <a:rPr lang="fr-FR" dirty="0" smtClean="0"/>
              <a:t>Exigence 3.2.4 : risque faible s’il n’y a pas de ronde (accueil badge par exemple) ou risque moyen si ronde (avec véhicule et site complexe ou de nuit)</a:t>
            </a:r>
            <a:endParaRPr lang="en-US" dirty="0" smtClean="0"/>
          </a:p>
          <a:p>
            <a:pPr lvl="1"/>
            <a:r>
              <a:rPr lang="fr-FR" dirty="0" smtClean="0"/>
              <a:t>Exigence 3.2.5 : Mode 1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24341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Station service</a:t>
            </a:r>
            <a:endParaRPr lang="fr-FR" dirty="0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 smtClean="0"/>
              <a:t>Titre de la Présentation – Lieu et Pays – Date Jour Mois Année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F90BE8-D879-4F46-ACF9-7BCC67DCFB75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5" name="Espace réservé du contenu 4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Construction d’une toute nouvelle station :</a:t>
            </a:r>
            <a:endParaRPr lang="en-US" dirty="0"/>
          </a:p>
          <a:p>
            <a:pPr lvl="1"/>
            <a:r>
              <a:rPr lang="fr-FR" dirty="0" smtClean="0"/>
              <a:t>Exigence 3.2.4</a:t>
            </a:r>
            <a:r>
              <a:rPr lang="fr-FR" dirty="0"/>
              <a:t> : risque élevé</a:t>
            </a:r>
            <a:endParaRPr lang="en-US" dirty="0"/>
          </a:p>
          <a:p>
            <a:pPr lvl="1"/>
            <a:r>
              <a:rPr lang="fr-FR" dirty="0"/>
              <a:t>Exigence </a:t>
            </a:r>
            <a:r>
              <a:rPr lang="fr-FR" dirty="0" smtClean="0"/>
              <a:t>3.2.5</a:t>
            </a:r>
            <a:r>
              <a:rPr lang="fr-FR" dirty="0"/>
              <a:t> : Mode 2</a:t>
            </a:r>
            <a:endParaRPr lang="en-US" dirty="0"/>
          </a:p>
          <a:p>
            <a:pPr lvl="1"/>
            <a:endParaRPr lang="fr-FR" dirty="0" smtClean="0"/>
          </a:p>
          <a:p>
            <a:r>
              <a:rPr lang="fr-FR" dirty="0" smtClean="0"/>
              <a:t>Maintenance </a:t>
            </a:r>
            <a:r>
              <a:rPr lang="fr-FR" dirty="0"/>
              <a:t>des </a:t>
            </a:r>
            <a:r>
              <a:rPr lang="fr-FR" dirty="0" smtClean="0"/>
              <a:t>appareils distributeurs </a:t>
            </a:r>
            <a:r>
              <a:rPr lang="fr-FR" dirty="0"/>
              <a:t>en station service CODO :</a:t>
            </a:r>
            <a:endParaRPr lang="en-US" dirty="0"/>
          </a:p>
          <a:p>
            <a:pPr lvl="1"/>
            <a:r>
              <a:rPr lang="fr-FR" dirty="0"/>
              <a:t>Exigence </a:t>
            </a:r>
            <a:r>
              <a:rPr lang="fr-FR" dirty="0" smtClean="0"/>
              <a:t>3.2.4</a:t>
            </a:r>
            <a:r>
              <a:rPr lang="fr-FR" dirty="0"/>
              <a:t> : la station service n’est pas une installation industrielle mais le risque est moyen de part les produits et l’environnement</a:t>
            </a:r>
            <a:endParaRPr lang="en-US" dirty="0"/>
          </a:p>
          <a:p>
            <a:pPr lvl="1"/>
            <a:r>
              <a:rPr lang="fr-FR" dirty="0"/>
              <a:t>Exigence </a:t>
            </a:r>
            <a:r>
              <a:rPr lang="fr-FR" dirty="0" smtClean="0"/>
              <a:t>3.2.5</a:t>
            </a:r>
            <a:r>
              <a:rPr lang="fr-FR" dirty="0"/>
              <a:t> : Mode 2 </a:t>
            </a:r>
            <a:r>
              <a:rPr lang="fr-FR" dirty="0" smtClean="0"/>
              <a:t>car intervention mandatée par Total sur des distributeurs appartenant à Total, mais sur un site exploité par un gérant et selon </a:t>
            </a:r>
            <a:r>
              <a:rPr lang="fr-FR" dirty="0"/>
              <a:t>le </a:t>
            </a:r>
            <a:r>
              <a:rPr lang="fr-FR" dirty="0" smtClean="0"/>
              <a:t>Système de Management de la Sécurité et l’organisation de l’entreprise de maintenance</a:t>
            </a:r>
            <a:endParaRPr lang="en-US" dirty="0"/>
          </a:p>
          <a:p>
            <a:pPr lvl="1"/>
            <a:endParaRPr lang="en-US" dirty="0"/>
          </a:p>
          <a:p>
            <a:r>
              <a:rPr lang="fr-FR" dirty="0" smtClean="0"/>
              <a:t>Petit </a:t>
            </a:r>
            <a:r>
              <a:rPr lang="fr-FR" dirty="0"/>
              <a:t>service de jardinage (en </a:t>
            </a:r>
            <a:r>
              <a:rPr lang="fr-FR" dirty="0" smtClean="0"/>
              <a:t>station-service COCO, sur site Total…)</a:t>
            </a:r>
            <a:endParaRPr lang="en-US" dirty="0"/>
          </a:p>
          <a:p>
            <a:pPr lvl="1"/>
            <a:r>
              <a:rPr lang="fr-FR" dirty="0"/>
              <a:t>Exigence </a:t>
            </a:r>
            <a:r>
              <a:rPr lang="fr-FR" dirty="0" smtClean="0"/>
              <a:t>3.2.4</a:t>
            </a:r>
            <a:r>
              <a:rPr lang="fr-FR" dirty="0"/>
              <a:t> : utilisation </a:t>
            </a:r>
            <a:r>
              <a:rPr lang="fr-FR" dirty="0" smtClean="0"/>
              <a:t>d’outils motorisés, </a:t>
            </a:r>
            <a:r>
              <a:rPr lang="fr-FR" dirty="0"/>
              <a:t>risque moyen</a:t>
            </a:r>
            <a:endParaRPr lang="en-US" dirty="0"/>
          </a:p>
          <a:p>
            <a:pPr lvl="1"/>
            <a:r>
              <a:rPr lang="fr-FR" dirty="0"/>
              <a:t>Exigence </a:t>
            </a:r>
            <a:r>
              <a:rPr lang="fr-FR" dirty="0" smtClean="0"/>
              <a:t>3.2.5</a:t>
            </a:r>
            <a:r>
              <a:rPr lang="fr-FR" dirty="0"/>
              <a:t> : Mode </a:t>
            </a:r>
            <a:r>
              <a:rPr lang="fr-FR" dirty="0" smtClean="0"/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256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Transport</a:t>
            </a:r>
            <a:endParaRPr lang="fr-FR" dirty="0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r-FR" dirty="0" smtClean="0"/>
              <a:t>Titre de la Présentation – Lieu et Pays – Date Jour Mois Année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1F90BE8-D879-4F46-ACF9-7BCC67DCFB75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5" name="Espace réservé du contenu 4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/>
              <a:t>Transport contracté </a:t>
            </a:r>
            <a:r>
              <a:rPr lang="fr-FR" dirty="0" smtClean="0"/>
              <a:t>long terme de </a:t>
            </a:r>
            <a:r>
              <a:rPr lang="fr-FR" dirty="0"/>
              <a:t>carburant vers </a:t>
            </a:r>
            <a:r>
              <a:rPr lang="fr-FR" dirty="0" smtClean="0"/>
              <a:t>station service</a:t>
            </a:r>
            <a:endParaRPr lang="en-US" dirty="0"/>
          </a:p>
          <a:p>
            <a:pPr lvl="1"/>
            <a:r>
              <a:rPr lang="fr-FR" dirty="0" smtClean="0"/>
              <a:t>Exigence 3.2.4</a:t>
            </a:r>
            <a:r>
              <a:rPr lang="fr-FR" dirty="0"/>
              <a:t> : risque élevé</a:t>
            </a:r>
            <a:endParaRPr lang="en-US" dirty="0"/>
          </a:p>
          <a:p>
            <a:pPr lvl="1"/>
            <a:r>
              <a:rPr lang="fr-FR" dirty="0"/>
              <a:t>Exigence </a:t>
            </a:r>
            <a:r>
              <a:rPr lang="fr-FR" dirty="0" smtClean="0"/>
              <a:t>3.2.5</a:t>
            </a:r>
            <a:r>
              <a:rPr lang="fr-FR" dirty="0"/>
              <a:t> : Mode 2</a:t>
            </a:r>
            <a:endParaRPr lang="en-US" dirty="0"/>
          </a:p>
          <a:p>
            <a:pPr lvl="1"/>
            <a:endParaRPr lang="fr-FR" dirty="0" smtClean="0"/>
          </a:p>
          <a:p>
            <a:r>
              <a:rPr lang="fr-FR" dirty="0" smtClean="0"/>
              <a:t>Transport </a:t>
            </a:r>
            <a:r>
              <a:rPr lang="fr-FR" dirty="0"/>
              <a:t>spot :</a:t>
            </a:r>
            <a:endParaRPr lang="en-US" dirty="0"/>
          </a:p>
          <a:p>
            <a:pPr lvl="1"/>
            <a:r>
              <a:rPr lang="fr-FR" dirty="0"/>
              <a:t>Exigence </a:t>
            </a:r>
            <a:r>
              <a:rPr lang="fr-FR" dirty="0" smtClean="0"/>
              <a:t>3.2.4</a:t>
            </a:r>
            <a:r>
              <a:rPr lang="fr-FR" dirty="0"/>
              <a:t> : risque élevé</a:t>
            </a:r>
            <a:endParaRPr lang="en-US" dirty="0"/>
          </a:p>
          <a:p>
            <a:pPr lvl="1"/>
            <a:r>
              <a:rPr lang="fr-FR" dirty="0"/>
              <a:t>Exigence </a:t>
            </a:r>
            <a:r>
              <a:rPr lang="fr-FR" dirty="0" smtClean="0"/>
              <a:t>3.2.5</a:t>
            </a:r>
            <a:r>
              <a:rPr lang="fr-FR" dirty="0"/>
              <a:t> : Mode 3</a:t>
            </a:r>
            <a:endParaRPr lang="en-US" dirty="0"/>
          </a:p>
          <a:p>
            <a:pPr lvl="1"/>
            <a:endParaRPr lang="en-US" dirty="0"/>
          </a:p>
          <a:p>
            <a:r>
              <a:rPr lang="fr-FR" dirty="0" smtClean="0"/>
              <a:t>Transport </a:t>
            </a:r>
            <a:r>
              <a:rPr lang="fr-FR" dirty="0"/>
              <a:t>contracté </a:t>
            </a:r>
            <a:r>
              <a:rPr lang="fr-FR" dirty="0" smtClean="0"/>
              <a:t>long terme de </a:t>
            </a:r>
            <a:r>
              <a:rPr lang="fr-FR" dirty="0"/>
              <a:t>personnel (bus, car…)</a:t>
            </a:r>
            <a:endParaRPr lang="en-US" dirty="0"/>
          </a:p>
          <a:p>
            <a:pPr lvl="1"/>
            <a:r>
              <a:rPr lang="fr-FR" dirty="0"/>
              <a:t>Exigence </a:t>
            </a:r>
            <a:r>
              <a:rPr lang="fr-FR" dirty="0" smtClean="0"/>
              <a:t>3.2.4</a:t>
            </a:r>
            <a:r>
              <a:rPr lang="fr-FR" dirty="0"/>
              <a:t> : risque élevé</a:t>
            </a:r>
            <a:endParaRPr lang="en-US" dirty="0"/>
          </a:p>
          <a:p>
            <a:pPr lvl="1"/>
            <a:r>
              <a:rPr lang="fr-FR" dirty="0"/>
              <a:t>Exigence </a:t>
            </a:r>
            <a:r>
              <a:rPr lang="fr-FR" dirty="0" smtClean="0"/>
              <a:t>3.2.5</a:t>
            </a:r>
            <a:r>
              <a:rPr lang="fr-FR" dirty="0"/>
              <a:t> : Mode 2</a:t>
            </a:r>
            <a:endParaRPr lang="en-US" dirty="0"/>
          </a:p>
          <a:p>
            <a:pPr lvl="1"/>
            <a:endParaRPr lang="fr-FR" dirty="0" smtClean="0"/>
          </a:p>
          <a:p>
            <a:r>
              <a:rPr lang="fr-FR" dirty="0"/>
              <a:t>Transport </a:t>
            </a:r>
            <a:r>
              <a:rPr lang="fr-FR" dirty="0" smtClean="0"/>
              <a:t>spot de </a:t>
            </a:r>
            <a:r>
              <a:rPr lang="fr-FR" dirty="0"/>
              <a:t>personnel (bus, car…)</a:t>
            </a:r>
            <a:endParaRPr lang="en-US" dirty="0"/>
          </a:p>
          <a:p>
            <a:pPr lvl="1"/>
            <a:r>
              <a:rPr lang="fr-FR" dirty="0"/>
              <a:t>Exigence 3.2.4 : risque élevé</a:t>
            </a:r>
            <a:endParaRPr lang="en-US" dirty="0"/>
          </a:p>
          <a:p>
            <a:pPr lvl="1"/>
            <a:r>
              <a:rPr lang="fr-FR" dirty="0"/>
              <a:t>Exigence 3.2.5 : Mode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069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r_total_modele_blanc">
  <a:themeElements>
    <a:clrScheme name="TOTAL CORPO">
      <a:dk1>
        <a:sysClr val="windowText" lastClr="000000"/>
      </a:dk1>
      <a:lt1>
        <a:sysClr val="window" lastClr="FFFFFF"/>
      </a:lt1>
      <a:dk2>
        <a:srgbClr val="707173"/>
      </a:dk2>
      <a:lt2>
        <a:srgbClr val="00A37F"/>
      </a:lt2>
      <a:accent1>
        <a:srgbClr val="4A96CD"/>
      </a:accent1>
      <a:accent2>
        <a:srgbClr val="F39800"/>
      </a:accent2>
      <a:accent3>
        <a:srgbClr val="E20031"/>
      </a:accent3>
      <a:accent4>
        <a:srgbClr val="004494"/>
      </a:accent4>
      <a:accent5>
        <a:srgbClr val="E8561E"/>
      </a:accent5>
      <a:accent6>
        <a:srgbClr val="97B2AD"/>
      </a:accent6>
      <a:hlink>
        <a:srgbClr val="175A99"/>
      </a:hlink>
      <a:folHlink>
        <a:srgbClr val="B12F87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tx1"/>
          </a:solidFill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531</TotalTime>
  <Words>70</Words>
  <Application>Microsoft Office PowerPoint</Application>
  <PresentationFormat>Affichage à l'écran (4:3)</PresentationFormat>
  <Paragraphs>52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9" baseType="lpstr">
      <vt:lpstr>Arial</vt:lpstr>
      <vt:lpstr>Calibri</vt:lpstr>
      <vt:lpstr>Helvetica</vt:lpstr>
      <vt:lpstr>Lucida Grande</vt:lpstr>
      <vt:lpstr>fr_total_modele_blanc</vt:lpstr>
      <vt:lpstr>CR-GR-HSE-501 Exemples de classification des prestations contractées</vt:lpstr>
      <vt:lpstr>Site industriel</vt:lpstr>
      <vt:lpstr>Station service</vt:lpstr>
      <vt:lpstr>Transport</vt:lpstr>
    </vt:vector>
  </TitlesOfParts>
  <Company>TOTAL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LA PRÉSENTATION</dc:title>
  <dc:creator>Alexandra PAPILLON</dc:creator>
  <cp:lastModifiedBy>Alexandra PAPILLON</cp:lastModifiedBy>
  <cp:revision>17</cp:revision>
  <cp:lastPrinted>2018-11-06T10:50:46Z</cp:lastPrinted>
  <dcterms:created xsi:type="dcterms:W3CDTF">2018-10-18T07:54:14Z</dcterms:created>
  <dcterms:modified xsi:type="dcterms:W3CDTF">2018-11-06T10:54:36Z</dcterms:modified>
</cp:coreProperties>
</file>