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4" r:id="rId4"/>
    <p:sldId id="265" r:id="rId5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0">
          <p15:clr>
            <a:srgbClr val="A4A3A4"/>
          </p15:clr>
        </p15:guide>
        <p15:guide id="2" orient="horz" pos="3412">
          <p15:clr>
            <a:srgbClr val="A4A3A4"/>
          </p15:clr>
        </p15:guide>
        <p15:guide id="3" orient="horz" pos="2251">
          <p15:clr>
            <a:srgbClr val="A4A3A4"/>
          </p15:clr>
        </p15:guide>
        <p15:guide id="4" orient="horz" pos="709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pos="703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3F18"/>
    <a:srgbClr val="BD2B0B"/>
    <a:srgbClr val="7ABFC0"/>
    <a:srgbClr val="CAEBEA"/>
    <a:srgbClr val="55DD61"/>
    <a:srgbClr val="3AAFC3"/>
    <a:srgbClr val="FFAA00"/>
    <a:srgbClr val="ABCE36"/>
    <a:srgbClr val="002412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92" autoAdjust="0"/>
  </p:normalViewPr>
  <p:slideViewPr>
    <p:cSldViewPr snapToObjects="1" showGuides="1">
      <p:cViewPr varScale="1">
        <p:scale>
          <a:sx n="101" d="100"/>
          <a:sy n="101" d="100"/>
        </p:scale>
        <p:origin x="126" y="282"/>
      </p:cViewPr>
      <p:guideLst>
        <p:guide orient="horz" pos="1330"/>
        <p:guide orient="horz" pos="3412"/>
        <p:guide orient="horz" pos="2251"/>
        <p:guide orient="horz" pos="709"/>
        <p:guide orient="horz" pos="2296"/>
        <p:guide pos="703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26C1A-E9C0-3649-8DE0-0F721770D521}" type="datetimeFigureOut">
              <a:rPr lang="fr-FR" smtClean="0"/>
              <a:pPr/>
              <a:t>06/11/2018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6820A-C1B1-9944-A68D-DA5B884778EE}" type="datetimeFigureOut">
              <a:rPr lang="fr-FR" smtClean="0"/>
              <a:pPr/>
              <a:t>06/11/2018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88000" y="2106612"/>
            <a:ext cx="7276629" cy="1487487"/>
          </a:xfrm>
        </p:spPr>
        <p:txBody>
          <a:bodyPr lIns="0" rIns="0" anchor="b">
            <a:noAutofit/>
          </a:bodyPr>
          <a:lstStyle>
            <a:lvl1pPr>
              <a:defRPr sz="3200"/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3638550"/>
            <a:ext cx="7276629" cy="1778000"/>
          </a:xfrm>
        </p:spPr>
        <p:txBody>
          <a:bodyPr lIns="0" rIns="0">
            <a:noAutofit/>
          </a:bodyPr>
          <a:lstStyle>
            <a:lvl1pPr marL="0" indent="0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des sous-titres du masque</a:t>
            </a:r>
          </a:p>
        </p:txBody>
      </p:sp>
      <p:pic>
        <p:nvPicPr>
          <p:cNvPr id="6" name="Image 5" descr="TOTAL_logo_RVB_fond_gris_powerpoint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400"/>
            <a:ext cx="9144000" cy="8473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dirty="0" smtClean="0"/>
              <a:t>Titre de la Présentation – Lieu et Pays – Date Jour Mois Année</a:t>
            </a: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dirty="0" smtClean="0"/>
              <a:t>Titre de la Présentation – Lieu et Pays – Date Jour Mois Année</a:t>
            </a: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57200" y="1125538"/>
            <a:ext cx="8218800" cy="5040311"/>
          </a:xfr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658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493952"/>
            <a:ext cx="7772400" cy="1362075"/>
          </a:xfrm>
        </p:spPr>
        <p:txBody>
          <a:bodyPr anchor="ctr">
            <a:noAutofit/>
          </a:bodyPr>
          <a:lstStyle>
            <a:lvl1pPr algn="l">
              <a:defRPr sz="3200" b="1" cap="all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– Lieu et Pays – Date Jour Mois Année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28000" y="0"/>
            <a:ext cx="216000" cy="6858000"/>
          </a:xfrm>
          <a:prstGeom prst="rect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– Lieu et Pays – Date Jour Mois Année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695600"/>
            <a:ext cx="8218800" cy="42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 dirty="0" smtClean="0"/>
              <a:t>Titre graph type barres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iques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972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 hasCustomPrompt="1"/>
          </p:nvPr>
        </p:nvSpPr>
        <p:spPr>
          <a:xfrm>
            <a:off x="457200" y="3510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ann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767600"/>
            <a:ext cx="8218800" cy="42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anneau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 dirty="0" smtClean="0"/>
              <a:t>Titre graph type anneau</a:t>
            </a:r>
            <a:endParaRPr lang="fr-FR" dirty="0"/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125538"/>
            <a:ext cx="8218488" cy="4896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pPr lvl="0"/>
            <a:r>
              <a:rPr lang="fr-FR" dirty="0" smtClean="0"/>
              <a:t>Tableau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– Lieu et Pays – Date Jour Mois Année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635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7200" y="6411916"/>
            <a:ext cx="55626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411916"/>
            <a:ext cx="725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Helvetica"/>
              </a:defRPr>
            </a:lvl1pPr>
          </a:lstStyle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031305" y="0"/>
            <a:ext cx="112695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Helvetica"/>
              <a:cs typeface="Helvetica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57200" y="6311850"/>
            <a:ext cx="8686800" cy="1588"/>
          </a:xfrm>
          <a:prstGeom prst="line">
            <a:avLst/>
          </a:prstGeom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7334251" y="6594478"/>
            <a:ext cx="365125" cy="1588"/>
          </a:xfrm>
          <a:prstGeom prst="line">
            <a:avLst/>
          </a:prstGeom>
          <a:ln w="6350" cap="flat" cmpd="sng" algn="ctr">
            <a:solidFill>
              <a:schemeClr val="tx1">
                <a:alpha val="7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8488" cy="500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dirty="0" smtClean="0"/>
              <a:t>Modifiez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</p:txBody>
      </p:sp>
      <p:pic>
        <p:nvPicPr>
          <p:cNvPr id="3" name="Image 2" descr="TOTAL_logo_RVB_powerpoint.psd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318" y="6368938"/>
            <a:ext cx="1298992" cy="4546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0" r:id="rId2"/>
    <p:sldLayoutId id="2147483658" r:id="rId3"/>
    <p:sldLayoutId id="2147483659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200" b="1" i="0" kern="1200" cap="all">
          <a:solidFill>
            <a:schemeClr val="accent5">
              <a:lumMod val="75000"/>
            </a:schemeClr>
          </a:solidFill>
          <a:latin typeface="+mj-lt"/>
          <a:ea typeface="+mj-ea"/>
          <a:cs typeface="Arial"/>
        </a:defRPr>
      </a:lvl1pPr>
    </p:titleStyle>
    <p:bodyStyle>
      <a:lvl1pPr marL="285750" indent="-2857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20000"/>
        <a:buFont typeface="Lucida Grande"/>
        <a:buChar char="●"/>
        <a:defRPr sz="2000" kern="1200">
          <a:solidFill>
            <a:schemeClr val="tx1"/>
          </a:solidFill>
          <a:latin typeface="+mn-lt"/>
          <a:ea typeface="+mn-ea"/>
          <a:cs typeface="Arial"/>
        </a:defRPr>
      </a:lvl1pPr>
      <a:lvl2pPr marL="447675" indent="-180975" algn="l" defTabSz="5334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Arial"/>
        </a:defRPr>
      </a:lvl2pPr>
      <a:lvl3pPr marL="806450" indent="-180975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00000"/>
        <a:buFont typeface="Lucida Grande"/>
        <a:buChar char="•"/>
        <a:defRPr sz="1600" kern="1200">
          <a:solidFill>
            <a:schemeClr val="tx1"/>
          </a:solidFill>
          <a:latin typeface="+mn-lt"/>
          <a:ea typeface="+mn-ea"/>
          <a:cs typeface="Arial"/>
        </a:defRPr>
      </a:lvl3pPr>
      <a:lvl4pPr marL="1076325" indent="-1714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80000"/>
        <a:buFont typeface="Lucida Grande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Helvetica"/>
        </a:defRPr>
      </a:lvl4pPr>
      <a:lvl5pPr marL="1260000" indent="-180975" algn="l" defTabSz="352425" rtl="0" eaLnBrk="1" latinLnBrk="0" hangingPunct="1">
        <a:spcBef>
          <a:spcPts val="300"/>
        </a:spcBef>
        <a:spcAft>
          <a:spcPts val="300"/>
        </a:spcAft>
        <a:buClr>
          <a:srgbClr val="BD2B0B"/>
        </a:buClr>
        <a:buSzPct val="100000"/>
        <a:buFont typeface="Lucida Grande"/>
        <a:buNone/>
        <a:defRPr sz="1600" kern="1200">
          <a:solidFill>
            <a:schemeClr val="tx1"/>
          </a:solidFill>
          <a:latin typeface="+mn-lt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00400" y="3276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CR-GR-HSE-501</a:t>
            </a:r>
            <a:br>
              <a:rPr lang="fr-FR" dirty="0" smtClean="0"/>
            </a:br>
            <a:r>
              <a:rPr lang="fr-FR" dirty="0" smtClean="0"/>
              <a:t>Exemples de classification des prestations contractées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Site industriel</a:t>
            </a:r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Projet à l’intérieur d’un site industriel : construction d’un bac supplémentaire dans un dépôt :</a:t>
            </a:r>
            <a:endParaRPr lang="en-US" dirty="0"/>
          </a:p>
          <a:p>
            <a:pPr lvl="1"/>
            <a:r>
              <a:rPr lang="fr-FR" dirty="0" smtClean="0"/>
              <a:t>Exigence 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 smtClean="0"/>
              <a:t>Exigence 3.2.5</a:t>
            </a:r>
            <a:r>
              <a:rPr lang="fr-FR" dirty="0"/>
              <a:t> : Mode </a:t>
            </a:r>
            <a:r>
              <a:rPr lang="fr-FR" dirty="0" smtClean="0"/>
              <a:t>1</a:t>
            </a:r>
          </a:p>
          <a:p>
            <a:pPr lvl="1"/>
            <a:endParaRPr lang="en-US" dirty="0"/>
          </a:p>
          <a:p>
            <a:r>
              <a:rPr lang="fr-FR" dirty="0" smtClean="0"/>
              <a:t>Projet </a:t>
            </a:r>
            <a:r>
              <a:rPr lang="fr-FR" dirty="0"/>
              <a:t>à l’intérieur d’un site industriel mais en chantier clos :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2</a:t>
            </a:r>
            <a:endParaRPr lang="en-US" dirty="0"/>
          </a:p>
          <a:p>
            <a:pPr lvl="1"/>
            <a:r>
              <a:rPr lang="fr-FR" dirty="0"/>
              <a:t>Exigence 3.4.5 : adapter le reporting et l’expliquer (nombre d’heures travaillées, nombre d’accident</a:t>
            </a:r>
            <a:r>
              <a:rPr lang="fr-FR" dirty="0" smtClean="0"/>
              <a:t>)</a:t>
            </a:r>
          </a:p>
          <a:p>
            <a:pPr lvl="1"/>
            <a:endParaRPr lang="en-US" dirty="0" smtClean="0"/>
          </a:p>
          <a:p>
            <a:r>
              <a:rPr lang="fr-FR" dirty="0" smtClean="0"/>
              <a:t>La prestation de cantine/restauration sur un site industriel (raffinerie) :</a:t>
            </a:r>
            <a:endParaRPr lang="en-US" dirty="0" smtClean="0"/>
          </a:p>
          <a:p>
            <a:pPr lvl="1"/>
            <a:r>
              <a:rPr lang="fr-FR" dirty="0" smtClean="0"/>
              <a:t>Exigence 3.2.4</a:t>
            </a:r>
            <a:r>
              <a:rPr lang="fr-FR" dirty="0"/>
              <a:t> et annexe 1 : est-ce que l’analyse de risques site démontre un risque élevé en cas d’intoxication alimentaire ? </a:t>
            </a:r>
            <a:r>
              <a:rPr lang="fr-FR" dirty="0" smtClean="0"/>
              <a:t>Si non, peut </a:t>
            </a:r>
            <a:r>
              <a:rPr lang="fr-FR" dirty="0"/>
              <a:t>être considéré en risque Moyen</a:t>
            </a:r>
            <a:endParaRPr lang="en-US" dirty="0"/>
          </a:p>
          <a:p>
            <a:pPr lvl="1"/>
            <a:r>
              <a:rPr lang="fr-FR" dirty="0" smtClean="0"/>
              <a:t>Exigence 3.2.5</a:t>
            </a:r>
            <a:r>
              <a:rPr lang="fr-FR" dirty="0"/>
              <a:t> : Mode </a:t>
            </a:r>
            <a:r>
              <a:rPr lang="fr-FR" dirty="0" smtClean="0"/>
              <a:t>2</a:t>
            </a:r>
          </a:p>
          <a:p>
            <a:pPr lvl="1"/>
            <a:endParaRPr lang="en-US" dirty="0"/>
          </a:p>
          <a:p>
            <a:r>
              <a:rPr lang="fr-FR" dirty="0" smtClean="0"/>
              <a:t>Service </a:t>
            </a:r>
            <a:r>
              <a:rPr lang="fr-FR" dirty="0"/>
              <a:t>de gardiennage – sûreté pour un site industriel :</a:t>
            </a:r>
            <a:endParaRPr lang="en-US" dirty="0"/>
          </a:p>
          <a:p>
            <a:pPr lvl="1"/>
            <a:r>
              <a:rPr lang="fr-FR" dirty="0" smtClean="0"/>
              <a:t>Exigence 3.2.4 : risque faible s’il n’y a pas de ronde (accueil badge par exemple) ou risque moyen si ronde (avec véhicule et site complexe ou de nuit)</a:t>
            </a:r>
            <a:endParaRPr lang="en-US" dirty="0" smtClean="0"/>
          </a:p>
          <a:p>
            <a:pPr lvl="1"/>
            <a:r>
              <a:rPr lang="fr-FR" dirty="0" smtClean="0"/>
              <a:t>Exigence 3.2.5 : Mode 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43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Station service</a:t>
            </a:r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Construction d’une toute nouvelle station :</a:t>
            </a:r>
            <a:endParaRPr lang="en-US" dirty="0"/>
          </a:p>
          <a:p>
            <a:pPr lvl="1"/>
            <a:r>
              <a:rPr lang="fr-FR" dirty="0" smtClean="0"/>
              <a:t>Exigence 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2</a:t>
            </a:r>
            <a:endParaRPr lang="en-US" dirty="0"/>
          </a:p>
          <a:p>
            <a:pPr lvl="1"/>
            <a:endParaRPr lang="fr-FR" dirty="0" smtClean="0"/>
          </a:p>
          <a:p>
            <a:r>
              <a:rPr lang="fr-FR" dirty="0" smtClean="0"/>
              <a:t>Maintenance </a:t>
            </a:r>
            <a:r>
              <a:rPr lang="fr-FR" dirty="0"/>
              <a:t>des </a:t>
            </a:r>
            <a:r>
              <a:rPr lang="fr-FR" dirty="0" smtClean="0"/>
              <a:t>appareils distributeurs </a:t>
            </a:r>
            <a:r>
              <a:rPr lang="fr-FR" dirty="0"/>
              <a:t>en station service CODO :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3.2.4</a:t>
            </a:r>
            <a:r>
              <a:rPr lang="fr-FR" dirty="0"/>
              <a:t> : la station service n’est pas une installation industrielle mais le risque est moyen de part les produits et l’environnement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2 </a:t>
            </a:r>
            <a:r>
              <a:rPr lang="fr-FR" dirty="0" smtClean="0"/>
              <a:t>car intervention mandatée par Total sur des distributeurs appartenant à Total, mais sur un site exploité par un gérant et selon </a:t>
            </a:r>
            <a:r>
              <a:rPr lang="fr-FR" dirty="0"/>
              <a:t>le </a:t>
            </a:r>
            <a:r>
              <a:rPr lang="fr-FR" dirty="0" smtClean="0"/>
              <a:t>Système de Management de la Sécurité et l’organisation de l’entreprise de maintenance</a:t>
            </a:r>
            <a:endParaRPr lang="en-US" dirty="0"/>
          </a:p>
          <a:p>
            <a:pPr lvl="1"/>
            <a:endParaRPr lang="en-US" dirty="0"/>
          </a:p>
          <a:p>
            <a:r>
              <a:rPr lang="fr-FR" dirty="0" smtClean="0"/>
              <a:t>Petit </a:t>
            </a:r>
            <a:r>
              <a:rPr lang="fr-FR" dirty="0"/>
              <a:t>service de jardinage (en </a:t>
            </a:r>
            <a:r>
              <a:rPr lang="fr-FR" dirty="0" smtClean="0"/>
              <a:t>station-service COCO, sur site Total…)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3.2.4</a:t>
            </a:r>
            <a:r>
              <a:rPr lang="fr-FR" dirty="0"/>
              <a:t> : utilisation </a:t>
            </a:r>
            <a:r>
              <a:rPr lang="fr-FR" dirty="0" smtClean="0"/>
              <a:t>d’outils motorisés, </a:t>
            </a:r>
            <a:r>
              <a:rPr lang="fr-FR" dirty="0"/>
              <a:t>risque moyen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</a:t>
            </a:r>
            <a:r>
              <a:rPr lang="fr-FR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Transport</a:t>
            </a:r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Transport contracté </a:t>
            </a:r>
            <a:r>
              <a:rPr lang="fr-FR" dirty="0" smtClean="0"/>
              <a:t>long terme de </a:t>
            </a:r>
            <a:r>
              <a:rPr lang="fr-FR" dirty="0"/>
              <a:t>carburant vers </a:t>
            </a:r>
            <a:r>
              <a:rPr lang="fr-FR" dirty="0" smtClean="0"/>
              <a:t>station service</a:t>
            </a:r>
            <a:endParaRPr lang="en-US" dirty="0"/>
          </a:p>
          <a:p>
            <a:pPr lvl="1"/>
            <a:r>
              <a:rPr lang="fr-FR" dirty="0" smtClean="0"/>
              <a:t>Exigence 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2</a:t>
            </a:r>
            <a:endParaRPr lang="en-US" dirty="0"/>
          </a:p>
          <a:p>
            <a:pPr lvl="1"/>
            <a:endParaRPr lang="fr-FR" dirty="0" smtClean="0"/>
          </a:p>
          <a:p>
            <a:r>
              <a:rPr lang="fr-FR" dirty="0" smtClean="0"/>
              <a:t>Transport </a:t>
            </a:r>
            <a:r>
              <a:rPr lang="fr-FR" dirty="0"/>
              <a:t>spot :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3</a:t>
            </a:r>
            <a:endParaRPr lang="en-US" dirty="0"/>
          </a:p>
          <a:p>
            <a:pPr lvl="1"/>
            <a:endParaRPr lang="en-US" dirty="0"/>
          </a:p>
          <a:p>
            <a:r>
              <a:rPr lang="fr-FR" dirty="0" smtClean="0"/>
              <a:t>Transport </a:t>
            </a:r>
            <a:r>
              <a:rPr lang="fr-FR" dirty="0"/>
              <a:t>contracté </a:t>
            </a:r>
            <a:r>
              <a:rPr lang="fr-FR" dirty="0" smtClean="0"/>
              <a:t>long terme de </a:t>
            </a:r>
            <a:r>
              <a:rPr lang="fr-FR" dirty="0"/>
              <a:t>personnel (bus, car…)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3.2.4</a:t>
            </a:r>
            <a:r>
              <a:rPr lang="fr-FR" dirty="0"/>
              <a:t> : risque élevé</a:t>
            </a:r>
            <a:endParaRPr lang="en-US" dirty="0"/>
          </a:p>
          <a:p>
            <a:pPr lvl="1"/>
            <a:r>
              <a:rPr lang="fr-FR" dirty="0"/>
              <a:t>Exigence </a:t>
            </a:r>
            <a:r>
              <a:rPr lang="fr-FR" dirty="0" smtClean="0"/>
              <a:t>3.2.5</a:t>
            </a:r>
            <a:r>
              <a:rPr lang="fr-FR" dirty="0"/>
              <a:t> : Mode 2</a:t>
            </a:r>
            <a:endParaRPr lang="en-US" dirty="0"/>
          </a:p>
          <a:p>
            <a:pPr lvl="1"/>
            <a:endParaRPr lang="fr-FR" dirty="0" smtClean="0"/>
          </a:p>
          <a:p>
            <a:r>
              <a:rPr lang="fr-FR" dirty="0"/>
              <a:t>Transport </a:t>
            </a:r>
            <a:r>
              <a:rPr lang="fr-FR" dirty="0" smtClean="0"/>
              <a:t>spot de </a:t>
            </a:r>
            <a:r>
              <a:rPr lang="fr-FR" dirty="0"/>
              <a:t>personnel (bus, car…)</a:t>
            </a:r>
            <a:endParaRPr lang="en-US" dirty="0"/>
          </a:p>
          <a:p>
            <a:pPr lvl="1"/>
            <a:r>
              <a:rPr lang="fr-FR" dirty="0"/>
              <a:t>Exigence 3.2.4 : risque élevé</a:t>
            </a:r>
            <a:endParaRPr lang="en-US" dirty="0"/>
          </a:p>
          <a:p>
            <a:pPr lvl="1"/>
            <a:r>
              <a:rPr lang="fr-FR" dirty="0"/>
              <a:t>Exigence 3.2.5 : Mode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_total_modele_blanc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531</TotalTime>
  <Words>70</Words>
  <Application>Microsoft Office PowerPoint</Application>
  <PresentationFormat>Affichage à l'écran (4:3)</PresentationFormat>
  <Paragraphs>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Lucida Grande</vt:lpstr>
      <vt:lpstr>fr_total_modele_blanc</vt:lpstr>
      <vt:lpstr>CR-GR-HSE-501 Exemples de classification des prestations contractées</vt:lpstr>
      <vt:lpstr>Site industriel</vt:lpstr>
      <vt:lpstr>Station service</vt:lpstr>
      <vt:lpstr>Transport</vt:lpstr>
    </vt:vector>
  </TitlesOfParts>
  <Company>TOTAL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Alexandra PAPILLON</dc:creator>
  <cp:lastModifiedBy>Alexandra PAPILLON</cp:lastModifiedBy>
  <cp:revision>17</cp:revision>
  <cp:lastPrinted>2018-11-06T10:50:46Z</cp:lastPrinted>
  <dcterms:created xsi:type="dcterms:W3CDTF">2018-10-18T07:54:14Z</dcterms:created>
  <dcterms:modified xsi:type="dcterms:W3CDTF">2018-11-06T10:54:36Z</dcterms:modified>
</cp:coreProperties>
</file>