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90" r:id="rId2"/>
    <p:sldId id="424" r:id="rId3"/>
    <p:sldId id="346" r:id="rId4"/>
    <p:sldId id="415" r:id="rId5"/>
    <p:sldId id="416" r:id="rId6"/>
    <p:sldId id="417" r:id="rId7"/>
    <p:sldId id="418" r:id="rId8"/>
    <p:sldId id="419" r:id="rId9"/>
    <p:sldId id="420" r:id="rId10"/>
    <p:sldId id="421" r:id="rId11"/>
    <p:sldId id="422" r:id="rId12"/>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ie DORNAND" initials="ED" lastIdx="8" clrIdx="0">
    <p:extLst>
      <p:ext uri="{19B8F6BF-5375-455C-9EA6-DF929625EA0E}">
        <p15:presenceInfo xmlns:p15="http://schemas.microsoft.com/office/powerpoint/2012/main" userId="S-1-5-21-1688137703-1013256711-2629252250-706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3" autoAdjust="0"/>
    <p:restoredTop sz="77491" autoAdjust="0"/>
  </p:normalViewPr>
  <p:slideViewPr>
    <p:cSldViewPr>
      <p:cViewPr varScale="1">
        <p:scale>
          <a:sx n="81" d="100"/>
          <a:sy n="81" d="100"/>
        </p:scale>
        <p:origin x="180" y="78"/>
      </p:cViewPr>
      <p:guideLst>
        <p:guide orient="horz" pos="2160"/>
        <p:guide pos="3840"/>
      </p:guideLst>
    </p:cSldViewPr>
  </p:slideViewPr>
  <p:outlineViewPr>
    <p:cViewPr>
      <p:scale>
        <a:sx n="33" d="100"/>
        <a:sy n="33" d="100"/>
      </p:scale>
      <p:origin x="0" y="176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5/24/2018</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5/24/2018</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1402780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a:p>
        </p:txBody>
      </p:sp>
    </p:spTree>
    <p:extLst>
      <p:ext uri="{BB962C8B-B14F-4D97-AF65-F5344CB8AC3E}">
        <p14:creationId xmlns:p14="http://schemas.microsoft.com/office/powerpoint/2010/main" val="3674636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a:p>
        </p:txBody>
      </p:sp>
    </p:spTree>
    <p:extLst>
      <p:ext uri="{BB962C8B-B14F-4D97-AF65-F5344CB8AC3E}">
        <p14:creationId xmlns:p14="http://schemas.microsoft.com/office/powerpoint/2010/main" val="135417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rule does not concern:</a:t>
            </a:r>
          </a:p>
          <a:p>
            <a:pPr lvl="0"/>
            <a:r>
              <a:rPr lang="en-US" sz="1200" kern="1200" dirty="0" smtClean="0">
                <a:solidFill>
                  <a:schemeClr val="tx1"/>
                </a:solidFill>
                <a:effectLst/>
                <a:latin typeface="+mn-lt"/>
                <a:ea typeface="+mn-ea"/>
                <a:cs typeface="+mn-cs"/>
              </a:rPr>
              <a:t>- The purchase of goods, equipment or materials manufactured or maintained outside the sites of the Group's operated domain;</a:t>
            </a:r>
          </a:p>
          <a:p>
            <a:pPr lvl="0"/>
            <a:r>
              <a:rPr lang="en-US" sz="1200" kern="1200" dirty="0" smtClean="0">
                <a:solidFill>
                  <a:schemeClr val="tx1"/>
                </a:solidFill>
                <a:effectLst/>
                <a:latin typeface="+mn-lt"/>
                <a:ea typeface="+mn-ea"/>
                <a:cs typeface="+mn-cs"/>
              </a:rPr>
              <a:t>- Financial or administrative </a:t>
            </a:r>
            <a:r>
              <a:rPr lang="en-US" sz="1200" u="dotted" kern="1200" dirty="0" smtClean="0">
                <a:solidFill>
                  <a:schemeClr val="tx1"/>
                </a:solidFill>
                <a:effectLst/>
                <a:latin typeface="+mn-lt"/>
                <a:ea typeface="+mn-ea"/>
                <a:cs typeface="+mn-cs"/>
              </a:rPr>
              <a:t>services</a:t>
            </a:r>
            <a:r>
              <a:rPr lang="en-US" sz="1200" kern="1200" dirty="0" smtClean="0">
                <a:solidFill>
                  <a:schemeClr val="tx1"/>
                </a:solidFill>
                <a:effectLst/>
                <a:latin typeface="+mn-lt"/>
                <a:ea typeface="+mn-ea"/>
                <a:cs typeface="+mn-cs"/>
              </a:rPr>
              <a:t> (such as banking, postal services, courier services, translation);</a:t>
            </a:r>
          </a:p>
          <a:p>
            <a:pPr lvl="0"/>
            <a:r>
              <a:rPr lang="en-US" sz="1200" kern="1200" dirty="0" smtClean="0">
                <a:solidFill>
                  <a:schemeClr val="tx1"/>
                </a:solidFill>
                <a:effectLst/>
                <a:latin typeface="+mn-lt"/>
                <a:ea typeface="+mn-ea"/>
                <a:cs typeface="+mn-cs"/>
              </a:rPr>
              <a:t>- Intellectual </a:t>
            </a:r>
            <a:r>
              <a:rPr lang="en-US" sz="1200" u="dotted" kern="1200" dirty="0" smtClean="0">
                <a:solidFill>
                  <a:schemeClr val="tx1"/>
                </a:solidFill>
                <a:effectLst/>
                <a:latin typeface="+mn-lt"/>
                <a:ea typeface="+mn-ea"/>
                <a:cs typeface="+mn-cs"/>
              </a:rPr>
              <a:t>services</a:t>
            </a:r>
            <a:r>
              <a:rPr lang="en-US" sz="1200" kern="1200" dirty="0" smtClean="0">
                <a:solidFill>
                  <a:schemeClr val="tx1"/>
                </a:solidFill>
                <a:effectLst/>
                <a:latin typeface="+mn-lt"/>
                <a:ea typeface="+mn-ea"/>
                <a:cs typeface="+mn-cs"/>
              </a:rPr>
              <a:t> (consulting / studies with staff not exposed to industrial risks)</a:t>
            </a:r>
          </a:p>
          <a:p>
            <a:pPr lvl="0"/>
            <a:r>
              <a:rPr lang="en-US" sz="1200" kern="1200" dirty="0" smtClean="0">
                <a:solidFill>
                  <a:schemeClr val="tx1"/>
                </a:solidFill>
                <a:effectLst/>
                <a:latin typeface="+mn-lt"/>
                <a:ea typeface="+mn-ea"/>
                <a:cs typeface="+mn-cs"/>
              </a:rPr>
              <a:t>- Transportation </a:t>
            </a:r>
            <a:r>
              <a:rPr lang="en-US" sz="1200" u="dotted" kern="1200" dirty="0" smtClean="0">
                <a:solidFill>
                  <a:schemeClr val="tx1"/>
                </a:solidFill>
                <a:effectLst/>
                <a:latin typeface="+mn-lt"/>
                <a:ea typeface="+mn-ea"/>
                <a:cs typeface="+mn-cs"/>
              </a:rPr>
              <a:t>services</a:t>
            </a:r>
            <a:r>
              <a:rPr lang="en-US" sz="1200" kern="1200" dirty="0" smtClean="0">
                <a:solidFill>
                  <a:schemeClr val="tx1"/>
                </a:solidFill>
                <a:effectLst/>
                <a:latin typeface="+mn-lt"/>
                <a:ea typeface="+mn-ea"/>
                <a:cs typeface="+mn-cs"/>
              </a:rPr>
              <a:t> by taxi and mailing services;</a:t>
            </a:r>
          </a:p>
          <a:p>
            <a:r>
              <a:rPr lang="en-US" sz="1200" kern="1200" dirty="0" smtClean="0">
                <a:solidFill>
                  <a:schemeClr val="tx1"/>
                </a:solidFill>
                <a:effectLst/>
                <a:latin typeface="+mn-lt"/>
                <a:ea typeface="+mn-ea"/>
                <a:cs typeface="+mn-cs"/>
              </a:rPr>
              <a:t>- Maritime, river and air transport </a:t>
            </a:r>
            <a:r>
              <a:rPr lang="en-US" sz="1200" u="dotted" kern="1200" dirty="0" smtClean="0">
                <a:solidFill>
                  <a:schemeClr val="tx1"/>
                </a:solidFill>
                <a:effectLst/>
                <a:latin typeface="+mn-lt"/>
                <a:ea typeface="+mn-ea"/>
                <a:cs typeface="+mn-cs"/>
              </a:rPr>
              <a:t>services</a:t>
            </a:r>
            <a:r>
              <a:rPr lang="en-US" sz="1200" kern="1200" dirty="0" smtClean="0">
                <a:solidFill>
                  <a:schemeClr val="tx1"/>
                </a:solidFill>
                <a:effectLst/>
                <a:latin typeface="+mn-lt"/>
                <a:ea typeface="+mn-ea"/>
                <a:cs typeface="+mn-cs"/>
              </a:rPr>
              <a:t>, which are already covered by directives:</a:t>
            </a:r>
            <a:endParaRPr lang="fr-FR" dirty="0" smtClean="0"/>
          </a:p>
          <a:p>
            <a:endParaRPr lang="fr-FR" dirty="0" smtClean="0"/>
          </a:p>
          <a:p>
            <a:r>
              <a:rPr lang="fr-FR" dirty="0" smtClean="0"/>
              <a:t>Mode 1 : </a:t>
            </a:r>
            <a:r>
              <a:rPr lang="fr-FR" dirty="0" err="1" smtClean="0"/>
              <a:t>common</a:t>
            </a:r>
            <a:r>
              <a:rPr lang="fr-FR" dirty="0" smtClean="0"/>
              <a:t> one, </a:t>
            </a:r>
            <a:r>
              <a:rPr lang="fr-FR" dirty="0" err="1" smtClean="0"/>
              <a:t>works</a:t>
            </a:r>
            <a:r>
              <a:rPr lang="fr-FR" dirty="0" smtClean="0"/>
              <a:t> on site (maintenance,</a:t>
            </a:r>
            <a:r>
              <a:rPr lang="fr-FR" baseline="0" dirty="0" smtClean="0"/>
              <a:t> modifications of </a:t>
            </a:r>
            <a:r>
              <a:rPr lang="fr-FR" baseline="0" dirty="0" err="1" smtClean="0"/>
              <a:t>equipments</a:t>
            </a:r>
            <a:r>
              <a:rPr lang="fr-FR" baseline="0" dirty="0" smtClean="0"/>
              <a:t>, construction in site…)</a:t>
            </a:r>
            <a:endParaRPr lang="fr-FR" dirty="0" smtClean="0"/>
          </a:p>
          <a:p>
            <a:r>
              <a:rPr lang="fr-FR" dirty="0" smtClean="0"/>
              <a:t>Mode 2 : </a:t>
            </a:r>
            <a:r>
              <a:rPr lang="fr-FR" dirty="0" err="1" smtClean="0"/>
              <a:t>Drilling</a:t>
            </a:r>
            <a:r>
              <a:rPr lang="fr-FR" dirty="0" smtClean="0"/>
              <a:t> </a:t>
            </a:r>
            <a:r>
              <a:rPr lang="fr-FR" dirty="0" err="1" smtClean="0"/>
              <a:t>Rig</a:t>
            </a:r>
            <a:r>
              <a:rPr lang="fr-FR" dirty="0" smtClean="0"/>
              <a:t> </a:t>
            </a:r>
            <a:r>
              <a:rPr lang="fr-FR" dirty="0" err="1" smtClean="0"/>
              <a:t>typical</a:t>
            </a:r>
            <a:r>
              <a:rPr lang="fr-FR" baseline="0" dirty="0" smtClean="0"/>
              <a:t> case or </a:t>
            </a:r>
            <a:r>
              <a:rPr lang="fr-FR" baseline="0" dirty="0" err="1" smtClean="0"/>
              <a:t>closed</a:t>
            </a:r>
            <a:r>
              <a:rPr lang="fr-FR" baseline="0" dirty="0" smtClean="0"/>
              <a:t> construction site (</a:t>
            </a:r>
            <a:r>
              <a:rPr lang="fr-FR" baseline="0" dirty="0" err="1" smtClean="0"/>
              <a:t>fenced</a:t>
            </a:r>
            <a:r>
              <a:rPr lang="fr-FR" baseline="0" dirty="0" smtClean="0"/>
              <a:t>). </a:t>
            </a:r>
            <a:r>
              <a:rPr lang="en-US" sz="1200" b="0" kern="1200" dirty="0" smtClean="0">
                <a:solidFill>
                  <a:schemeClr val="tx1"/>
                </a:solidFill>
                <a:effectLst/>
                <a:latin typeface="+mn-lt"/>
                <a:ea typeface="+mn-ea"/>
                <a:cs typeface="+mn-cs"/>
              </a:rPr>
              <a:t>The work is done by a company with its device and it applies the rules of its own HSE management system. There is a need for a bridging document to ensure the compatibility of the HSE management system of the entity and that of the contractor.</a:t>
            </a:r>
            <a:endParaRPr lang="fr-FR" baseline="0" dirty="0" smtClean="0"/>
          </a:p>
          <a:p>
            <a:r>
              <a:rPr lang="fr-FR" dirty="0" smtClean="0"/>
              <a:t>Mode 3 : construction</a:t>
            </a:r>
            <a:r>
              <a:rPr lang="fr-FR" baseline="0" dirty="0" smtClean="0"/>
              <a:t> yard </a:t>
            </a:r>
            <a:r>
              <a:rPr lang="fr-FR" baseline="0" dirty="0" err="1" smtClean="0"/>
              <a:t>typical</a:t>
            </a:r>
            <a:r>
              <a:rPr lang="fr-FR" baseline="0" dirty="0" smtClean="0"/>
              <a:t> case, spot transport or maintenance in client site for </a:t>
            </a:r>
            <a:r>
              <a:rPr lang="fr-FR" baseline="0" dirty="0" err="1" smtClean="0"/>
              <a:t>Lampiris</a:t>
            </a:r>
            <a:r>
              <a:rPr lang="fr-FR" baseline="0" dirty="0" smtClean="0"/>
              <a:t> or MS.</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5736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b="0" kern="1200" dirty="0" smtClean="0">
                <a:solidFill>
                  <a:schemeClr val="tx1"/>
                </a:solidFill>
                <a:effectLst/>
                <a:latin typeface="+mn-lt"/>
                <a:ea typeface="+mn-ea"/>
                <a:cs typeface="+mn-cs"/>
              </a:rPr>
              <a:t>Monitoring applies to all actors in the process, including EE</a:t>
            </a:r>
            <a:endParaRPr lang="en-US" sz="1200" b="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3</a:t>
            </a:fld>
            <a:endParaRPr lang="fr-FR"/>
          </a:p>
        </p:txBody>
      </p:sp>
    </p:spTree>
    <p:extLst>
      <p:ext uri="{BB962C8B-B14F-4D97-AF65-F5344CB8AC3E}">
        <p14:creationId xmlns:p14="http://schemas.microsoft.com/office/powerpoint/2010/main" val="2454718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100" dirty="0" smtClean="0"/>
              <a:t>ICC of</a:t>
            </a:r>
            <a:r>
              <a:rPr lang="fr-FR" sz="1100" baseline="0" dirty="0" smtClean="0"/>
              <a:t> </a:t>
            </a:r>
            <a:r>
              <a:rPr lang="fr-FR" sz="1100" dirty="0" smtClean="0"/>
              <a:t>MS </a:t>
            </a:r>
            <a:r>
              <a:rPr lang="fr-FR" sz="1100" dirty="0" err="1" smtClean="0"/>
              <a:t>answers</a:t>
            </a:r>
            <a:r>
              <a:rPr lang="fr-FR" sz="1100" dirty="0" smtClean="0"/>
              <a:t> to 3.2.1</a:t>
            </a:r>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a:p>
        </p:txBody>
      </p:sp>
    </p:spTree>
    <p:extLst>
      <p:ext uri="{BB962C8B-B14F-4D97-AF65-F5344CB8AC3E}">
        <p14:creationId xmlns:p14="http://schemas.microsoft.com/office/powerpoint/2010/main" val="1198450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100" dirty="0" smtClean="0"/>
              <a:t>Mode 1 : </a:t>
            </a:r>
            <a:r>
              <a:rPr lang="fr-FR" sz="1100" dirty="0" err="1" smtClean="0"/>
              <a:t>common</a:t>
            </a:r>
            <a:r>
              <a:rPr lang="fr-FR" sz="1100" dirty="0" smtClean="0"/>
              <a:t> one, </a:t>
            </a:r>
            <a:r>
              <a:rPr lang="fr-FR" sz="1100" dirty="0" err="1" smtClean="0"/>
              <a:t>works</a:t>
            </a:r>
            <a:r>
              <a:rPr lang="fr-FR" sz="1100" dirty="0" smtClean="0"/>
              <a:t> on site (maintenance,</a:t>
            </a:r>
            <a:r>
              <a:rPr lang="fr-FR" sz="1100" baseline="0" dirty="0" smtClean="0"/>
              <a:t> modifications of </a:t>
            </a:r>
            <a:r>
              <a:rPr lang="fr-FR" sz="1100" baseline="0" dirty="0" err="1" smtClean="0"/>
              <a:t>equipments</a:t>
            </a:r>
            <a:r>
              <a:rPr lang="fr-FR" sz="1100" baseline="0" dirty="0" smtClean="0"/>
              <a:t>, construction in site…)</a:t>
            </a:r>
            <a:endParaRPr lang="fr-FR" sz="1100" dirty="0" smtClean="0"/>
          </a:p>
          <a:p>
            <a:r>
              <a:rPr lang="fr-FR" sz="1100" dirty="0" smtClean="0"/>
              <a:t>Mode 2 : </a:t>
            </a:r>
            <a:r>
              <a:rPr lang="fr-FR" sz="1100" dirty="0" err="1" smtClean="0"/>
              <a:t>Drilling</a:t>
            </a:r>
            <a:r>
              <a:rPr lang="fr-FR" sz="1100" dirty="0" smtClean="0"/>
              <a:t> </a:t>
            </a:r>
            <a:r>
              <a:rPr lang="fr-FR" sz="1100" dirty="0" err="1" smtClean="0"/>
              <a:t>Rig</a:t>
            </a:r>
            <a:r>
              <a:rPr lang="fr-FR" sz="1100" dirty="0" smtClean="0"/>
              <a:t> </a:t>
            </a:r>
            <a:r>
              <a:rPr lang="fr-FR" sz="1100" dirty="0" err="1" smtClean="0"/>
              <a:t>typical</a:t>
            </a:r>
            <a:r>
              <a:rPr lang="fr-FR" sz="1100" baseline="0" dirty="0" smtClean="0"/>
              <a:t> case or </a:t>
            </a:r>
            <a:r>
              <a:rPr lang="fr-FR" sz="1100" baseline="0" dirty="0" err="1" smtClean="0"/>
              <a:t>closed</a:t>
            </a:r>
            <a:r>
              <a:rPr lang="fr-FR" sz="1100" baseline="0" dirty="0" smtClean="0"/>
              <a:t> construction site (</a:t>
            </a:r>
            <a:r>
              <a:rPr lang="fr-FR" sz="1100" baseline="0" dirty="0" err="1" smtClean="0"/>
              <a:t>fenced</a:t>
            </a:r>
            <a:r>
              <a:rPr lang="fr-FR" sz="1100" baseline="0" dirty="0" smtClean="0"/>
              <a:t>). </a:t>
            </a:r>
            <a:r>
              <a:rPr lang="en-US" sz="1100" b="0" kern="1200" dirty="0" smtClean="0">
                <a:solidFill>
                  <a:schemeClr val="tx1"/>
                </a:solidFill>
                <a:effectLst/>
                <a:latin typeface="+mn-lt"/>
                <a:ea typeface="+mn-ea"/>
                <a:cs typeface="+mn-cs"/>
              </a:rPr>
              <a:t>The work is done by a company with its device and it applies the rules of its own HSE management system. There is a need for a bridging document to ensure the compatibility of the HSE management system of the entity and that of the contractor.</a:t>
            </a:r>
            <a:endParaRPr lang="fr-FR" sz="1100" baseline="0" dirty="0" smtClean="0"/>
          </a:p>
          <a:p>
            <a:r>
              <a:rPr lang="fr-FR" sz="1100" dirty="0" smtClean="0"/>
              <a:t>Mode 3 : construction</a:t>
            </a:r>
            <a:r>
              <a:rPr lang="fr-FR" sz="1100" baseline="0" dirty="0" smtClean="0"/>
              <a:t> yard </a:t>
            </a:r>
            <a:r>
              <a:rPr lang="fr-FR" sz="1100" baseline="0" dirty="0" err="1" smtClean="0"/>
              <a:t>typical</a:t>
            </a:r>
            <a:r>
              <a:rPr lang="fr-FR" sz="1100" baseline="0" dirty="0" smtClean="0"/>
              <a:t> case, spot transport or maintenance in client site for </a:t>
            </a:r>
            <a:r>
              <a:rPr lang="fr-FR" sz="1100" baseline="0" dirty="0" err="1" smtClean="0"/>
              <a:t>Lampiris</a:t>
            </a:r>
            <a:r>
              <a:rPr lang="fr-FR" sz="1100" baseline="0" dirty="0" smtClean="0"/>
              <a:t> or MS.</a:t>
            </a:r>
            <a:endParaRPr lang="en-US"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a:p>
        </p:txBody>
      </p:sp>
    </p:spTree>
    <p:extLst>
      <p:ext uri="{BB962C8B-B14F-4D97-AF65-F5344CB8AC3E}">
        <p14:creationId xmlns:p14="http://schemas.microsoft.com/office/powerpoint/2010/main" val="383023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a:p>
        </p:txBody>
      </p:sp>
    </p:spTree>
    <p:extLst>
      <p:ext uri="{BB962C8B-B14F-4D97-AF65-F5344CB8AC3E}">
        <p14:creationId xmlns:p14="http://schemas.microsoft.com/office/powerpoint/2010/main" val="50882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a:p>
        </p:txBody>
      </p:sp>
    </p:spTree>
    <p:extLst>
      <p:ext uri="{BB962C8B-B14F-4D97-AF65-F5344CB8AC3E}">
        <p14:creationId xmlns:p14="http://schemas.microsoft.com/office/powerpoint/2010/main" val="675421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a:p>
        </p:txBody>
      </p:sp>
    </p:spTree>
    <p:extLst>
      <p:ext uri="{BB962C8B-B14F-4D97-AF65-F5344CB8AC3E}">
        <p14:creationId xmlns:p14="http://schemas.microsoft.com/office/powerpoint/2010/main" val="126132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a:p>
        </p:txBody>
      </p:sp>
    </p:spTree>
    <p:extLst>
      <p:ext uri="{BB962C8B-B14F-4D97-AF65-F5344CB8AC3E}">
        <p14:creationId xmlns:p14="http://schemas.microsoft.com/office/powerpoint/2010/main" val="2345675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328624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4025638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smtClean="0"/>
              <a:t> </a:t>
            </a:r>
            <a:endParaRPr lang="fr-FR" dirty="0"/>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DOCUMENTS USED FOR THE GAP ANALYSIS</a:t>
            </a:r>
            <a:endParaRPr lang="en-US" dirty="0"/>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57984" cy="635000"/>
          </a:xfrm>
          <a:prstGeom prst="rect">
            <a:avLst/>
          </a:prstGeom>
        </p:spPr>
        <p:txBody>
          <a:bodyPr/>
          <a:lstStyle/>
          <a:p>
            <a:r>
              <a:rPr lang="fr-FR" noProof="0" smtClean="0"/>
              <a:t>Cliquez pour modifier le style du titre</a:t>
            </a:r>
            <a:endParaRPr lang="fr-FR" noProof="0" dirty="0"/>
          </a:p>
        </p:txBody>
      </p:sp>
      <p:sp>
        <p:nvSpPr>
          <p:cNvPr id="4" name="Espace réservé du numéro de diapositive 3"/>
          <p:cNvSpPr>
            <a:spLocks noGrp="1"/>
          </p:cNvSpPr>
          <p:nvPr>
            <p:ph type="sldNum" sz="quarter" idx="11"/>
          </p:nvPr>
        </p:nvSpPr>
        <p:spPr>
          <a:xfrm>
            <a:off x="8737600" y="6411917"/>
            <a:ext cx="967317" cy="365125"/>
          </a:xfrm>
          <a:prstGeom prst="rect">
            <a:avLst/>
          </a:prstGeom>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609600" y="1125539"/>
            <a:ext cx="10958400" cy="5040311"/>
          </a:xfrm>
          <a:prstGeom prst="rect">
            <a:avLst/>
          </a:prstGeom>
        </p:spPr>
        <p:txBody>
          <a:bodyPr/>
          <a:lstStyle>
            <a:lvl5pPr marL="1260000">
              <a:buNone/>
              <a:defRPr/>
            </a:lvl5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8" name="Espace réservé du pied de page 4"/>
          <p:cNvSpPr>
            <a:spLocks noGrp="1"/>
          </p:cNvSpPr>
          <p:nvPr>
            <p:ph type="ftr" sz="quarter" idx="3"/>
          </p:nvPr>
        </p:nvSpPr>
        <p:spPr>
          <a:xfrm>
            <a:off x="609600" y="6411917"/>
            <a:ext cx="7416800" cy="365125"/>
          </a:xfrm>
          <a:prstGeom prst="rect">
            <a:avLst/>
          </a:prstGeom>
        </p:spPr>
        <p:txBody>
          <a:bodyPr vert="horz" lIns="0" tIns="45720" rIns="91440" bIns="45720" rtlCol="0" anchor="ctr"/>
          <a:lstStyle>
            <a:lvl1pPr algn="l">
              <a:defRPr sz="1400">
                <a:solidFill>
                  <a:schemeClr val="tx1"/>
                </a:solidFill>
                <a:latin typeface="+mn-lt"/>
                <a:cs typeface="Helvetica"/>
              </a:defRPr>
            </a:lvl1pPr>
          </a:lstStyle>
          <a:p>
            <a:r>
              <a:rPr lang="en-GB" b="1" dirty="0" smtClean="0">
                <a:solidFill>
                  <a:srgbClr val="F5911F"/>
                </a:solidFill>
              </a:rPr>
              <a:t>#SafeDriver </a:t>
            </a:r>
            <a:r>
              <a:rPr lang="en-GB" sz="1000" dirty="0" smtClean="0">
                <a:solidFill>
                  <a:schemeClr val="bg1">
                    <a:lumMod val="50000"/>
                  </a:schemeClr>
                </a:solidFill>
              </a:rPr>
              <a:t>-</a:t>
            </a:r>
            <a:r>
              <a:rPr lang="en-GB" sz="1000" b="1" dirty="0" smtClean="0">
                <a:solidFill>
                  <a:schemeClr val="bg1">
                    <a:lumMod val="50000"/>
                  </a:schemeClr>
                </a:solidFill>
              </a:rPr>
              <a:t> </a:t>
            </a:r>
            <a:r>
              <a:rPr lang="fr-FR" sz="1000" dirty="0" smtClean="0">
                <a:solidFill>
                  <a:schemeClr val="bg1">
                    <a:lumMod val="50000"/>
                  </a:schemeClr>
                </a:solidFill>
              </a:rPr>
              <a:t>Campagne de sensibilisation aux risques routiers, février 2017 </a:t>
            </a:r>
          </a:p>
        </p:txBody>
      </p:sp>
    </p:spTree>
    <p:extLst>
      <p:ext uri="{BB962C8B-B14F-4D97-AF65-F5344CB8AC3E}">
        <p14:creationId xmlns:p14="http://schemas.microsoft.com/office/powerpoint/2010/main" val="3658184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703" r:id="rId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CR GR HSE 501 – HSE Requirements for Contractors</a:t>
            </a:r>
            <a:endParaRPr lang="en-US" dirty="0"/>
          </a:p>
        </p:txBody>
      </p:sp>
      <p:sp>
        <p:nvSpPr>
          <p:cNvPr id="4" name="Espace réservé du texte 3"/>
          <p:cNvSpPr>
            <a:spLocks noGrp="1"/>
          </p:cNvSpPr>
          <p:nvPr>
            <p:ph type="body" sz="quarter" idx="10"/>
          </p:nvPr>
        </p:nvSpPr>
        <p:spPr/>
        <p:txBody>
          <a:bodyPr/>
          <a:lstStyle/>
          <a:p>
            <a:r>
              <a:rPr lang="fr-FR" dirty="0" smtClean="0"/>
              <a:t> </a:t>
            </a:r>
            <a:endParaRPr lang="en-US" dirty="0"/>
          </a:p>
        </p:txBody>
      </p:sp>
    </p:spTree>
    <p:extLst>
      <p:ext uri="{BB962C8B-B14F-4D97-AF65-F5344CB8AC3E}">
        <p14:creationId xmlns:p14="http://schemas.microsoft.com/office/powerpoint/2010/main" val="2960795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fr-FR" dirty="0"/>
              <a:t>CR GR HSE 501 HSE </a:t>
            </a:r>
            <a:r>
              <a:rPr lang="fr-FR" dirty="0" err="1"/>
              <a:t>Requirements</a:t>
            </a:r>
            <a:r>
              <a:rPr lang="fr-FR" dirty="0"/>
              <a:t> for </a:t>
            </a:r>
            <a:r>
              <a:rPr lang="fr-FR" dirty="0" err="1"/>
              <a:t>Contractors</a:t>
            </a:r>
            <a:endParaRPr lang="en-US" dirty="0"/>
          </a:p>
        </p:txBody>
      </p:sp>
      <p:sp>
        <p:nvSpPr>
          <p:cNvPr id="11" name="Espace réservé du texte 1"/>
          <p:cNvSpPr txBox="1">
            <a:spLocks/>
          </p:cNvSpPr>
          <p:nvPr/>
        </p:nvSpPr>
        <p:spPr>
          <a:xfrm>
            <a:off x="407368" y="548680"/>
            <a:ext cx="11424592" cy="280831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ctr">
              <a:spcAft>
                <a:spcPts val="600"/>
              </a:spcAft>
            </a:pPr>
            <a:r>
              <a:rPr lang="fr-FR" u="sng" dirty="0" err="1" smtClean="0">
                <a:solidFill>
                  <a:schemeClr val="tx1"/>
                </a:solidFill>
              </a:rPr>
              <a:t>Execution</a:t>
            </a:r>
            <a:endParaRPr lang="en-US" sz="300" dirty="0" smtClean="0">
              <a:solidFill>
                <a:schemeClr val="tx1"/>
              </a:solidFill>
            </a:endParaRPr>
          </a:p>
          <a:p>
            <a:pPr marL="0" indent="0" algn="l">
              <a:spcAft>
                <a:spcPts val="600"/>
              </a:spcAft>
            </a:pPr>
            <a:r>
              <a:rPr lang="en-US" sz="1800" dirty="0">
                <a:solidFill>
                  <a:schemeClr val="tx1"/>
                </a:solidFill>
              </a:rPr>
              <a:t>Provisions in the event of a fatal work related </a:t>
            </a:r>
            <a:r>
              <a:rPr lang="en-US" sz="1800" dirty="0" smtClean="0">
                <a:solidFill>
                  <a:schemeClr val="tx1"/>
                </a:solidFill>
              </a:rPr>
              <a:t>accident </a:t>
            </a:r>
            <a:r>
              <a:rPr lang="fr-FR" sz="1800" dirty="0" smtClean="0">
                <a:solidFill>
                  <a:schemeClr val="tx1"/>
                </a:solidFill>
              </a:rPr>
              <a:t>(</a:t>
            </a:r>
            <a:r>
              <a:rPr lang="fr-FR" sz="1800" dirty="0" err="1" smtClean="0">
                <a:solidFill>
                  <a:schemeClr val="tx1"/>
                </a:solidFill>
              </a:rPr>
              <a:t>Requirement</a:t>
            </a:r>
            <a:r>
              <a:rPr lang="fr-FR" sz="1800" dirty="0" smtClean="0">
                <a:solidFill>
                  <a:schemeClr val="tx1"/>
                </a:solidFill>
              </a:rPr>
              <a:t> </a:t>
            </a:r>
            <a:r>
              <a:rPr lang="fr-FR" sz="1800" dirty="0">
                <a:solidFill>
                  <a:schemeClr val="tx1"/>
                </a:solidFill>
              </a:rPr>
              <a:t>3.4.6</a:t>
            </a:r>
            <a:r>
              <a:rPr lang="fr-FR" sz="1800" dirty="0" smtClean="0">
                <a:solidFill>
                  <a:schemeClr val="tx1"/>
                </a:solidFill>
              </a:rPr>
              <a:t>)</a:t>
            </a:r>
          </a:p>
          <a:p>
            <a:pPr marL="285750" indent="-285750" algn="l">
              <a:spcAft>
                <a:spcPts val="600"/>
              </a:spcAft>
              <a:buFont typeface="Wingdings" panose="05000000000000000000" pitchFamily="2" charset="2"/>
              <a:buChar char="q"/>
            </a:pPr>
            <a:r>
              <a:rPr lang="pt-PT" sz="1700" b="0" dirty="0">
                <a:solidFill>
                  <a:schemeClr val="tx1"/>
                </a:solidFill>
              </a:rPr>
              <a:t>In the event of a fatal </a:t>
            </a:r>
            <a:r>
              <a:rPr lang="pt-PT" sz="1700" b="0" dirty="0" smtClean="0">
                <a:solidFill>
                  <a:schemeClr val="tx1"/>
                </a:solidFill>
              </a:rPr>
              <a:t>accident</a:t>
            </a:r>
            <a:r>
              <a:rPr lang="pt-PT" sz="1700" b="0" dirty="0">
                <a:solidFill>
                  <a:schemeClr val="tx1"/>
                </a:solidFill>
              </a:rPr>
              <a:t>,</a:t>
            </a:r>
            <a:r>
              <a:rPr lang="fr-FR" sz="1700" b="0" dirty="0">
                <a:solidFill>
                  <a:schemeClr val="tx1"/>
                </a:solidFill>
              </a:rPr>
              <a:t> </a:t>
            </a:r>
            <a:r>
              <a:rPr lang="pt-PT" sz="1700" b="0" dirty="0">
                <a:solidFill>
                  <a:schemeClr val="tx1"/>
                </a:solidFill>
              </a:rPr>
              <a:t>top management of the contractor contacts the entity or affiliate general manager and a Codir member of the relevant </a:t>
            </a:r>
            <a:r>
              <a:rPr lang="pt-PT" sz="1700" b="0" dirty="0" smtClean="0">
                <a:solidFill>
                  <a:schemeClr val="tx1"/>
                </a:solidFill>
              </a:rPr>
              <a:t>branch, </a:t>
            </a:r>
            <a:r>
              <a:rPr lang="pt-PT" sz="1700" b="0" dirty="0">
                <a:solidFill>
                  <a:schemeClr val="tx1"/>
                </a:solidFill>
              </a:rPr>
              <a:t>presents </a:t>
            </a:r>
            <a:r>
              <a:rPr lang="pt-PT" sz="1700" b="0" dirty="0" smtClean="0">
                <a:solidFill>
                  <a:schemeClr val="tx1"/>
                </a:solidFill>
              </a:rPr>
              <a:t>the </a:t>
            </a:r>
            <a:r>
              <a:rPr lang="pt-PT" sz="1700" b="0" dirty="0">
                <a:solidFill>
                  <a:schemeClr val="tx1"/>
                </a:solidFill>
              </a:rPr>
              <a:t>analysis of the accident and the actions identified </a:t>
            </a:r>
            <a:r>
              <a:rPr lang="pt-PT" sz="1700" b="0" dirty="0" smtClean="0">
                <a:solidFill>
                  <a:schemeClr val="tx1"/>
                </a:solidFill>
              </a:rPr>
              <a:t>aimed at avoiding recurrence</a:t>
            </a:r>
          </a:p>
          <a:p>
            <a:pPr marL="0" indent="0" algn="l">
              <a:spcAft>
                <a:spcPts val="600"/>
              </a:spcAft>
            </a:pPr>
            <a:r>
              <a:rPr lang="fr-FR" sz="1700" b="0" dirty="0" smtClean="0">
                <a:solidFill>
                  <a:srgbClr val="FF0000"/>
                </a:solidFill>
              </a:rPr>
              <a:t>Modifications: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smtClean="0">
                <a:solidFill>
                  <a:schemeClr val="tx1"/>
                </a:solidFill>
                <a:latin typeface="+mn-lt"/>
              </a:rPr>
              <a:t>Clarification for all branches</a:t>
            </a:r>
            <a:endParaRPr lang="fr-FR" sz="1700" b="0" dirty="0">
              <a:solidFill>
                <a:schemeClr val="tx1"/>
              </a:solidFill>
              <a:latin typeface="+mn-lt"/>
            </a:endParaRPr>
          </a:p>
        </p:txBody>
      </p:sp>
      <p:cxnSp>
        <p:nvCxnSpPr>
          <p:cNvPr id="10" name="Connecteur droit 9"/>
          <p:cNvCxnSpPr/>
          <p:nvPr/>
        </p:nvCxnSpPr>
        <p:spPr>
          <a:xfrm>
            <a:off x="407368" y="3068960"/>
            <a:ext cx="114245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Espace réservé du texte 1"/>
          <p:cNvSpPr txBox="1">
            <a:spLocks/>
          </p:cNvSpPr>
          <p:nvPr/>
        </p:nvSpPr>
        <p:spPr>
          <a:xfrm>
            <a:off x="407368" y="3356992"/>
            <a:ext cx="11424592" cy="302433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sz="1800" dirty="0" smtClean="0">
                <a:solidFill>
                  <a:schemeClr val="tx1"/>
                </a:solidFill>
              </a:rPr>
              <a:t>Joint HSE </a:t>
            </a:r>
            <a:r>
              <a:rPr lang="fr-FR" sz="1800" dirty="0" err="1" smtClean="0">
                <a:solidFill>
                  <a:schemeClr val="tx1"/>
                </a:solidFill>
              </a:rPr>
              <a:t>reviews</a:t>
            </a:r>
            <a:r>
              <a:rPr lang="fr-FR" sz="1800" dirty="0" smtClean="0">
                <a:solidFill>
                  <a:schemeClr val="tx1"/>
                </a:solidFill>
              </a:rPr>
              <a:t> (</a:t>
            </a:r>
            <a:r>
              <a:rPr lang="fr-FR" sz="1800" dirty="0" err="1" smtClean="0">
                <a:solidFill>
                  <a:schemeClr val="tx1"/>
                </a:solidFill>
              </a:rPr>
              <a:t>Requirement</a:t>
            </a:r>
            <a:r>
              <a:rPr lang="fr-FR" sz="1800" dirty="0" smtClean="0">
                <a:solidFill>
                  <a:schemeClr val="tx1"/>
                </a:solidFill>
              </a:rPr>
              <a:t> </a:t>
            </a:r>
            <a:r>
              <a:rPr lang="fr-FR" sz="1800" dirty="0">
                <a:solidFill>
                  <a:schemeClr val="tx1"/>
                </a:solidFill>
              </a:rPr>
              <a:t>3.4.7</a:t>
            </a:r>
            <a:r>
              <a:rPr lang="fr-FR" sz="1800" dirty="0" smtClean="0">
                <a:solidFill>
                  <a:schemeClr val="tx1"/>
                </a:solidFill>
              </a:rPr>
              <a:t>)</a:t>
            </a:r>
            <a:endParaRPr lang="fr-FR" sz="1800" dirty="0">
              <a:solidFill>
                <a:schemeClr val="tx1"/>
              </a:solidFill>
            </a:endParaRPr>
          </a:p>
          <a:p>
            <a:pPr marL="285750" indent="-285750" algn="l">
              <a:spcAft>
                <a:spcPts val="600"/>
              </a:spcAft>
              <a:buFont typeface="Wingdings" panose="05000000000000000000" pitchFamily="2" charset="2"/>
              <a:buChar char="q"/>
            </a:pPr>
            <a:r>
              <a:rPr lang="en-US" sz="1700" b="0" dirty="0">
                <a:solidFill>
                  <a:schemeClr val="tx1"/>
                </a:solidFill>
              </a:rPr>
              <a:t>For services with medium and high risks</a:t>
            </a:r>
            <a:r>
              <a:rPr lang="fr-FR" sz="1700" b="0" dirty="0">
                <a:solidFill>
                  <a:schemeClr val="tx1"/>
                </a:solidFill>
              </a:rPr>
              <a:t>, </a:t>
            </a:r>
            <a:r>
              <a:rPr lang="fr-FR" sz="1700" b="0" dirty="0" smtClean="0">
                <a:solidFill>
                  <a:schemeClr val="tx1"/>
                </a:solidFill>
              </a:rPr>
              <a:t>joint HSE </a:t>
            </a:r>
            <a:r>
              <a:rPr lang="fr-FR" sz="1700" b="0" dirty="0" err="1">
                <a:solidFill>
                  <a:schemeClr val="tx1"/>
                </a:solidFill>
              </a:rPr>
              <a:t>reviews</a:t>
            </a:r>
            <a:r>
              <a:rPr lang="fr-FR" sz="1700" b="0" dirty="0">
                <a:solidFill>
                  <a:schemeClr val="tx1"/>
                </a:solidFill>
              </a:rPr>
              <a:t> </a:t>
            </a:r>
            <a:r>
              <a:rPr lang="pt-PT" sz="1700" b="0" dirty="0">
                <a:solidFill>
                  <a:schemeClr val="tx1"/>
                </a:solidFill>
              </a:rPr>
              <a:t>between the entity or affiliate and the contractor are performed at regular intervals</a:t>
            </a:r>
            <a:r>
              <a:rPr lang="fr-FR" sz="1700" b="0" dirty="0">
                <a:solidFill>
                  <a:schemeClr val="tx1"/>
                </a:solidFill>
              </a:rPr>
              <a:t> </a:t>
            </a:r>
          </a:p>
          <a:p>
            <a:pPr marL="0" indent="0" algn="l">
              <a:spcAft>
                <a:spcPts val="600"/>
              </a:spcAft>
            </a:pPr>
            <a:r>
              <a:rPr lang="fr-FR" sz="1700" b="0" dirty="0" smtClean="0">
                <a:solidFill>
                  <a:srgbClr val="FF0000"/>
                </a:solidFill>
              </a:rPr>
              <a:t>Modifications</a:t>
            </a:r>
            <a:r>
              <a:rPr lang="fr-FR" sz="1700" b="0" dirty="0">
                <a:solidFill>
                  <a:srgbClr val="FF0000"/>
                </a:solidFill>
              </a:rPr>
              <a:t>:</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smtClean="0">
                <a:solidFill>
                  <a:schemeClr val="tx1"/>
                </a:solidFill>
                <a:latin typeface="+mn-lt"/>
              </a:rPr>
              <a:t>Formalisation of </a:t>
            </a:r>
            <a:r>
              <a:rPr lang="fr-FR" sz="1700" b="0" dirty="0" err="1" smtClean="0">
                <a:solidFill>
                  <a:schemeClr val="tx1"/>
                </a:solidFill>
                <a:latin typeface="+mn-lt"/>
              </a:rPr>
              <a:t>existing</a:t>
            </a:r>
            <a:r>
              <a:rPr lang="fr-FR" sz="1700" b="0" dirty="0" smtClean="0">
                <a:solidFill>
                  <a:schemeClr val="tx1"/>
                </a:solidFill>
                <a:latin typeface="+mn-lt"/>
              </a:rPr>
              <a:t> </a:t>
            </a:r>
            <a:r>
              <a:rPr lang="fr-FR" sz="1700" b="0" dirty="0" err="1" smtClean="0">
                <a:solidFill>
                  <a:schemeClr val="tx1"/>
                </a:solidFill>
                <a:latin typeface="+mn-lt"/>
              </a:rPr>
              <a:t>reviews</a:t>
            </a:r>
            <a:endParaRPr lang="fr-FR" sz="1700" b="0" dirty="0">
              <a:solidFill>
                <a:schemeClr val="tx1"/>
              </a:solidFill>
              <a:latin typeface="+mn-lt"/>
            </a:endParaRPr>
          </a:p>
        </p:txBody>
      </p:sp>
    </p:spTree>
    <p:extLst>
      <p:ext uri="{BB962C8B-B14F-4D97-AF65-F5344CB8AC3E}">
        <p14:creationId xmlns:p14="http://schemas.microsoft.com/office/powerpoint/2010/main" val="4195707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fr-FR" dirty="0"/>
              <a:t>CR GR HSE 501 HSE </a:t>
            </a:r>
            <a:r>
              <a:rPr lang="fr-FR" dirty="0" err="1"/>
              <a:t>Requirements</a:t>
            </a:r>
            <a:r>
              <a:rPr lang="fr-FR" dirty="0"/>
              <a:t> for </a:t>
            </a:r>
            <a:r>
              <a:rPr lang="fr-FR" dirty="0" err="1"/>
              <a:t>Contractors</a:t>
            </a:r>
            <a:endParaRPr lang="en-US" dirty="0"/>
          </a:p>
        </p:txBody>
      </p:sp>
      <p:sp>
        <p:nvSpPr>
          <p:cNvPr id="11" name="Espace réservé du texte 1"/>
          <p:cNvSpPr txBox="1">
            <a:spLocks/>
          </p:cNvSpPr>
          <p:nvPr/>
        </p:nvSpPr>
        <p:spPr>
          <a:xfrm>
            <a:off x="407368" y="548680"/>
            <a:ext cx="11424592" cy="280831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ctr">
              <a:spcAft>
                <a:spcPts val="600"/>
              </a:spcAft>
            </a:pPr>
            <a:r>
              <a:rPr lang="en-US" u="sng" dirty="0">
                <a:solidFill>
                  <a:schemeClr val="tx1"/>
                </a:solidFill>
              </a:rPr>
              <a:t>Close Out and Performance </a:t>
            </a:r>
            <a:r>
              <a:rPr lang="en-US" u="sng" dirty="0" smtClean="0">
                <a:solidFill>
                  <a:schemeClr val="tx1"/>
                </a:solidFill>
              </a:rPr>
              <a:t>Evaluation</a:t>
            </a:r>
          </a:p>
          <a:p>
            <a:pPr marL="0" indent="0" algn="ctr">
              <a:spcAft>
                <a:spcPts val="600"/>
              </a:spcAft>
            </a:pPr>
            <a:endParaRPr lang="en-US" sz="300" dirty="0" smtClean="0">
              <a:solidFill>
                <a:schemeClr val="tx1"/>
              </a:solidFill>
            </a:endParaRPr>
          </a:p>
          <a:p>
            <a:pPr marL="0" indent="0" algn="l">
              <a:spcAft>
                <a:spcPts val="600"/>
              </a:spcAft>
            </a:pPr>
            <a:r>
              <a:rPr lang="en-US" sz="1800" dirty="0">
                <a:solidFill>
                  <a:schemeClr val="tx1"/>
                </a:solidFill>
              </a:rPr>
              <a:t>Provisions at the end of the </a:t>
            </a:r>
            <a:r>
              <a:rPr lang="en-US" sz="1800" dirty="0" smtClean="0">
                <a:solidFill>
                  <a:schemeClr val="tx1"/>
                </a:solidFill>
              </a:rPr>
              <a:t>services</a:t>
            </a:r>
            <a:r>
              <a:rPr lang="fr-FR" sz="1800" dirty="0" smtClean="0">
                <a:solidFill>
                  <a:schemeClr val="tx1"/>
                </a:solidFill>
              </a:rPr>
              <a:t> (Requirements 3.5.1 and 3.5.2)</a:t>
            </a:r>
          </a:p>
          <a:p>
            <a:pPr marL="285750" indent="-285750" algn="l">
              <a:spcAft>
                <a:spcPts val="600"/>
              </a:spcAft>
              <a:buFont typeface="Wingdings" panose="05000000000000000000" pitchFamily="2" charset="2"/>
              <a:buChar char="q"/>
            </a:pPr>
            <a:r>
              <a:rPr lang="en-US" sz="1700" b="0" dirty="0">
                <a:solidFill>
                  <a:schemeClr val="tx1"/>
                </a:solidFill>
              </a:rPr>
              <a:t>At the completion of the </a:t>
            </a:r>
            <a:r>
              <a:rPr lang="en-US" sz="1700" b="0" dirty="0" smtClean="0">
                <a:solidFill>
                  <a:schemeClr val="tx1"/>
                </a:solidFill>
              </a:rPr>
              <a:t>activities (</a:t>
            </a:r>
            <a:r>
              <a:rPr lang="en-US" sz="1700" b="0" dirty="0">
                <a:solidFill>
                  <a:schemeClr val="tx1"/>
                </a:solidFill>
              </a:rPr>
              <a:t>h</a:t>
            </a:r>
            <a:r>
              <a:rPr lang="en-US" sz="1700" b="0" dirty="0" smtClean="0">
                <a:solidFill>
                  <a:schemeClr val="tx1"/>
                </a:solidFill>
              </a:rPr>
              <a:t>igh and medium risks) </a:t>
            </a:r>
            <a:r>
              <a:rPr lang="en-US" sz="1700" b="0" dirty="0">
                <a:solidFill>
                  <a:schemeClr val="tx1"/>
                </a:solidFill>
              </a:rPr>
              <a:t>t</a:t>
            </a:r>
            <a:r>
              <a:rPr lang="en-US" sz="1700" b="0" dirty="0" smtClean="0">
                <a:solidFill>
                  <a:schemeClr val="tx1"/>
                </a:solidFill>
              </a:rPr>
              <a:t>he </a:t>
            </a:r>
            <a:r>
              <a:rPr lang="en-US" sz="1700" b="0" dirty="0">
                <a:solidFill>
                  <a:schemeClr val="tx1"/>
                </a:solidFill>
              </a:rPr>
              <a:t>overall HSE evaluation </a:t>
            </a:r>
            <a:r>
              <a:rPr lang="en-US" sz="1700" b="0" dirty="0" smtClean="0">
                <a:solidFill>
                  <a:schemeClr val="tx1"/>
                </a:solidFill>
              </a:rPr>
              <a:t>is </a:t>
            </a:r>
            <a:r>
              <a:rPr lang="en-US" sz="1700" b="0" dirty="0">
                <a:solidFill>
                  <a:schemeClr val="tx1"/>
                </a:solidFill>
              </a:rPr>
              <a:t>carried out</a:t>
            </a:r>
            <a:endParaRPr lang="fr-FR" sz="1700" b="0" dirty="0">
              <a:solidFill>
                <a:schemeClr val="tx1"/>
              </a:solidFill>
            </a:endParaRPr>
          </a:p>
          <a:p>
            <a:pPr marL="285750" indent="-285750" algn="l">
              <a:spcAft>
                <a:spcPts val="600"/>
              </a:spcAft>
              <a:buFont typeface="Wingdings" panose="05000000000000000000" pitchFamily="2" charset="2"/>
              <a:buChar char="q"/>
            </a:pPr>
            <a:r>
              <a:rPr lang="en-US" sz="1700" b="0" dirty="0">
                <a:solidFill>
                  <a:schemeClr val="tx1"/>
                </a:solidFill>
              </a:rPr>
              <a:t>There is no degradation to the level of risk management during demobilization of contractor’s staff and equipment</a:t>
            </a:r>
            <a:endParaRPr lang="fr-FR" sz="1700" b="0" dirty="0">
              <a:solidFill>
                <a:schemeClr val="tx1"/>
              </a:solidFill>
            </a:endParaRPr>
          </a:p>
          <a:p>
            <a:pPr marL="285750" indent="-285750" algn="l">
              <a:spcAft>
                <a:spcPts val="600"/>
              </a:spcAft>
              <a:buFont typeface="Wingdings" panose="05000000000000000000" pitchFamily="2" charset="2"/>
              <a:buChar char="q"/>
            </a:pPr>
            <a:r>
              <a:rPr lang="en-US" sz="1700" b="0" dirty="0">
                <a:solidFill>
                  <a:schemeClr val="tx1"/>
                </a:solidFill>
              </a:rPr>
              <a:t>At the end of the performance of the contracted service, a </a:t>
            </a:r>
            <a:r>
              <a:rPr lang="en-US" sz="1700" b="0" dirty="0" smtClean="0">
                <a:solidFill>
                  <a:schemeClr val="tx1"/>
                </a:solidFill>
              </a:rPr>
              <a:t>local report </a:t>
            </a:r>
            <a:r>
              <a:rPr lang="en-US" sz="1700" b="0" dirty="0">
                <a:solidFill>
                  <a:schemeClr val="tx1"/>
                </a:solidFill>
              </a:rPr>
              <a:t>on the HSE performance of the contractor is drawn up covering all the contractual </a:t>
            </a:r>
            <a:r>
              <a:rPr lang="en-US" sz="1700" b="0" dirty="0" smtClean="0">
                <a:solidFill>
                  <a:schemeClr val="tx1"/>
                </a:solidFill>
              </a:rPr>
              <a:t>phases</a:t>
            </a:r>
          </a:p>
          <a:p>
            <a:pPr marL="0" indent="0" algn="l">
              <a:spcAft>
                <a:spcPts val="600"/>
              </a:spcAft>
            </a:pPr>
            <a:r>
              <a:rPr lang="fr-FR" sz="1700" b="0" dirty="0" smtClean="0">
                <a:solidFill>
                  <a:srgbClr val="FF0000"/>
                </a:solidFill>
              </a:rPr>
              <a:t>Modifications: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err="1">
                <a:solidFill>
                  <a:schemeClr val="tx1"/>
                </a:solidFill>
              </a:rPr>
              <a:t>Already</a:t>
            </a:r>
            <a:r>
              <a:rPr lang="fr-FR" sz="1700" b="0" dirty="0">
                <a:solidFill>
                  <a:schemeClr val="tx1"/>
                </a:solidFill>
              </a:rPr>
              <a:t> </a:t>
            </a:r>
            <a:r>
              <a:rPr lang="fr-FR" sz="1700" b="0" dirty="0" err="1">
                <a:solidFill>
                  <a:schemeClr val="tx1"/>
                </a:solidFill>
              </a:rPr>
              <a:t>exists</a:t>
            </a:r>
            <a:r>
              <a:rPr lang="fr-FR" sz="1700" b="0" dirty="0">
                <a:solidFill>
                  <a:schemeClr val="tx1"/>
                </a:solidFill>
              </a:rPr>
              <a:t> in </a:t>
            </a:r>
            <a:r>
              <a:rPr lang="fr-FR" sz="1700" b="0">
                <a:solidFill>
                  <a:schemeClr val="tx1"/>
                </a:solidFill>
              </a:rPr>
              <a:t>previous </a:t>
            </a:r>
            <a:r>
              <a:rPr lang="fr-FR" sz="1700" b="0" smtClean="0">
                <a:solidFill>
                  <a:schemeClr val="tx1"/>
                </a:solidFill>
              </a:rPr>
              <a:t>branches </a:t>
            </a:r>
            <a:r>
              <a:rPr lang="fr-FR" sz="1700" b="0" dirty="0" err="1">
                <a:solidFill>
                  <a:schemeClr val="tx1"/>
                </a:solidFill>
              </a:rPr>
              <a:t>Company</a:t>
            </a:r>
            <a:r>
              <a:rPr lang="fr-FR" sz="1700" b="0" dirty="0">
                <a:solidFill>
                  <a:schemeClr val="tx1"/>
                </a:solidFill>
              </a:rPr>
              <a:t> </a:t>
            </a:r>
            <a:r>
              <a:rPr lang="fr-FR" sz="1700" b="0" dirty="0" err="1">
                <a:solidFill>
                  <a:schemeClr val="tx1"/>
                </a:solidFill>
              </a:rPr>
              <a:t>Rules</a:t>
            </a:r>
            <a:endParaRPr lang="fr-FR" sz="1700" b="0" dirty="0">
              <a:solidFill>
                <a:schemeClr val="tx1"/>
              </a:solidFill>
            </a:endParaRPr>
          </a:p>
        </p:txBody>
      </p:sp>
      <p:cxnSp>
        <p:nvCxnSpPr>
          <p:cNvPr id="10" name="Connecteur droit 9"/>
          <p:cNvCxnSpPr/>
          <p:nvPr/>
        </p:nvCxnSpPr>
        <p:spPr>
          <a:xfrm>
            <a:off x="407368" y="3645024"/>
            <a:ext cx="114245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Espace réservé du texte 1"/>
          <p:cNvSpPr txBox="1">
            <a:spLocks/>
          </p:cNvSpPr>
          <p:nvPr/>
        </p:nvSpPr>
        <p:spPr>
          <a:xfrm>
            <a:off x="407368" y="3861048"/>
            <a:ext cx="11424592" cy="252028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US" sz="1800" dirty="0">
                <a:solidFill>
                  <a:schemeClr val="tx1"/>
                </a:solidFill>
              </a:rPr>
              <a:t>HSE Performance Monitoring and </a:t>
            </a:r>
            <a:r>
              <a:rPr lang="en-US" sz="1800" dirty="0" smtClean="0">
                <a:solidFill>
                  <a:schemeClr val="tx1"/>
                </a:solidFill>
              </a:rPr>
              <a:t>Improvement</a:t>
            </a:r>
            <a:r>
              <a:rPr lang="fr-FR" sz="1800" dirty="0">
                <a:solidFill>
                  <a:schemeClr val="tx1"/>
                </a:solidFill>
              </a:rPr>
              <a:t> </a:t>
            </a:r>
            <a:r>
              <a:rPr lang="fr-FR" sz="1800" dirty="0" smtClean="0">
                <a:solidFill>
                  <a:schemeClr val="tx1"/>
                </a:solidFill>
              </a:rPr>
              <a:t>(</a:t>
            </a:r>
            <a:r>
              <a:rPr lang="fr-FR" sz="1800" dirty="0" err="1" smtClean="0">
                <a:solidFill>
                  <a:schemeClr val="tx1"/>
                </a:solidFill>
              </a:rPr>
              <a:t>Requirement</a:t>
            </a:r>
            <a:r>
              <a:rPr lang="fr-FR" sz="1800" dirty="0" smtClean="0">
                <a:solidFill>
                  <a:schemeClr val="tx1"/>
                </a:solidFill>
              </a:rPr>
              <a:t> </a:t>
            </a:r>
            <a:r>
              <a:rPr lang="fr-FR" sz="1800" dirty="0">
                <a:solidFill>
                  <a:schemeClr val="tx1"/>
                </a:solidFill>
              </a:rPr>
              <a:t>3.6.1</a:t>
            </a:r>
            <a:r>
              <a:rPr lang="fr-FR" sz="1800" dirty="0" smtClean="0">
                <a:solidFill>
                  <a:schemeClr val="tx1"/>
                </a:solidFill>
              </a:rPr>
              <a:t>)</a:t>
            </a:r>
            <a:endParaRPr lang="fr-FR" sz="1800" dirty="0">
              <a:solidFill>
                <a:schemeClr val="tx1"/>
              </a:solidFill>
            </a:endParaRPr>
          </a:p>
          <a:p>
            <a:pPr marL="285750" indent="-285750" algn="l">
              <a:spcAft>
                <a:spcPts val="600"/>
              </a:spcAft>
              <a:buFont typeface="Wingdings" panose="05000000000000000000" pitchFamily="2" charset="2"/>
              <a:buChar char="q"/>
            </a:pPr>
            <a:r>
              <a:rPr lang="en-US" sz="1700" b="0" dirty="0">
                <a:solidFill>
                  <a:schemeClr val="tx1"/>
                </a:solidFill>
              </a:rPr>
              <a:t>Follow-up and monitoring of contractors HSE performance is ensured in order to drive </a:t>
            </a:r>
            <a:r>
              <a:rPr lang="en-US" sz="1700" b="0" dirty="0" smtClean="0">
                <a:solidFill>
                  <a:schemeClr val="tx1"/>
                </a:solidFill>
              </a:rPr>
              <a:t>improvement</a:t>
            </a:r>
          </a:p>
          <a:p>
            <a:pPr marL="285750" indent="-285750" algn="l">
              <a:spcAft>
                <a:spcPts val="600"/>
              </a:spcAft>
              <a:buFont typeface="Wingdings" panose="05000000000000000000" pitchFamily="2" charset="2"/>
              <a:buChar char="q"/>
            </a:pPr>
            <a:r>
              <a:rPr lang="en-US" sz="1700" b="0" dirty="0">
                <a:solidFill>
                  <a:schemeClr val="tx1"/>
                </a:solidFill>
              </a:rPr>
              <a:t>A Safety Contract Owner is </a:t>
            </a:r>
            <a:r>
              <a:rPr lang="en-US" sz="1700" b="0" dirty="0" smtClean="0">
                <a:solidFill>
                  <a:schemeClr val="tx1"/>
                </a:solidFill>
              </a:rPr>
              <a:t>designated</a:t>
            </a:r>
            <a:r>
              <a:rPr lang="fr-FR" sz="1700" b="0" dirty="0">
                <a:solidFill>
                  <a:schemeClr val="tx1"/>
                </a:solidFill>
              </a:rPr>
              <a:t> </a:t>
            </a:r>
            <a:r>
              <a:rPr lang="fr-FR" sz="1700" b="0" dirty="0" smtClean="0">
                <a:solidFill>
                  <a:schemeClr val="tx1"/>
                </a:solidFill>
              </a:rPr>
              <a:t>by the e</a:t>
            </a:r>
            <a:r>
              <a:rPr lang="fr-FR" sz="1700" b="0" dirty="0">
                <a:solidFill>
                  <a:schemeClr val="tx1"/>
                </a:solidFill>
              </a:rPr>
              <a:t>ntity (CODIR </a:t>
            </a:r>
            <a:r>
              <a:rPr lang="fr-FR" sz="1700" b="0" dirty="0" err="1">
                <a:solidFill>
                  <a:schemeClr val="tx1"/>
                </a:solidFill>
              </a:rPr>
              <a:t>member</a:t>
            </a:r>
            <a:r>
              <a:rPr lang="fr-FR" sz="1700" b="0" dirty="0">
                <a:solidFill>
                  <a:schemeClr val="tx1"/>
                </a:solidFill>
              </a:rPr>
              <a:t>) </a:t>
            </a:r>
            <a:r>
              <a:rPr lang="en-US" sz="1700" b="0" dirty="0">
                <a:solidFill>
                  <a:schemeClr val="tx1"/>
                </a:solidFill>
              </a:rPr>
              <a:t>to establish/maintain a high-level dialogue with the contractors’ management </a:t>
            </a:r>
            <a:r>
              <a:rPr lang="en-US" sz="1700" b="0" dirty="0" smtClean="0">
                <a:solidFill>
                  <a:schemeClr val="tx1"/>
                </a:solidFill>
              </a:rPr>
              <a:t> of the most important contracts</a:t>
            </a:r>
            <a:r>
              <a:rPr lang="fr-FR" sz="1700" b="0" dirty="0" smtClean="0">
                <a:solidFill>
                  <a:schemeClr val="tx1"/>
                </a:solidFill>
              </a:rPr>
              <a:t> (between 3 and 10 </a:t>
            </a:r>
            <a:r>
              <a:rPr lang="fr-FR" sz="1700" b="0" dirty="0" err="1">
                <a:solidFill>
                  <a:schemeClr val="tx1"/>
                </a:solidFill>
              </a:rPr>
              <a:t>safety</a:t>
            </a:r>
            <a:r>
              <a:rPr lang="fr-FR" sz="1700" b="0" dirty="0">
                <a:solidFill>
                  <a:schemeClr val="tx1"/>
                </a:solidFill>
              </a:rPr>
              <a:t> </a:t>
            </a:r>
            <a:r>
              <a:rPr lang="fr-FR" sz="1700" b="0" dirty="0" err="1">
                <a:solidFill>
                  <a:schemeClr val="tx1"/>
                </a:solidFill>
              </a:rPr>
              <a:t>contract</a:t>
            </a:r>
            <a:r>
              <a:rPr lang="fr-FR" sz="1700" b="0" dirty="0">
                <a:solidFill>
                  <a:schemeClr val="tx1"/>
                </a:solidFill>
              </a:rPr>
              <a:t> </a:t>
            </a:r>
            <a:r>
              <a:rPr lang="fr-FR" sz="1700" b="0" dirty="0" err="1">
                <a:solidFill>
                  <a:schemeClr val="tx1"/>
                </a:solidFill>
              </a:rPr>
              <a:t>owners</a:t>
            </a:r>
            <a:r>
              <a:rPr lang="fr-FR" sz="1700" b="0" dirty="0">
                <a:solidFill>
                  <a:schemeClr val="tx1"/>
                </a:solidFill>
              </a:rPr>
              <a:t>, depending on </a:t>
            </a:r>
            <a:r>
              <a:rPr lang="en-US" sz="1700" b="0" dirty="0">
                <a:solidFill>
                  <a:schemeClr val="tx1"/>
                </a:solidFill>
              </a:rPr>
              <a:t>man-hours of all </a:t>
            </a:r>
            <a:r>
              <a:rPr lang="en-US" sz="1700" b="0" dirty="0" smtClean="0">
                <a:solidFill>
                  <a:schemeClr val="tx1"/>
                </a:solidFill>
              </a:rPr>
              <a:t>contractors</a:t>
            </a:r>
            <a:r>
              <a:rPr lang="fr-FR" sz="1700" b="0" dirty="0" smtClean="0">
                <a:solidFill>
                  <a:schemeClr val="tx1"/>
                </a:solidFill>
              </a:rPr>
              <a:t>)</a:t>
            </a:r>
            <a:endParaRPr lang="fr-FR" sz="1700" b="0" dirty="0">
              <a:solidFill>
                <a:schemeClr val="tx1"/>
              </a:solidFill>
            </a:endParaRPr>
          </a:p>
          <a:p>
            <a:pPr marL="0" indent="0" algn="l">
              <a:spcAft>
                <a:spcPts val="600"/>
              </a:spcAft>
            </a:pPr>
            <a:r>
              <a:rPr lang="fr-FR" sz="1700" b="0" dirty="0" smtClean="0">
                <a:solidFill>
                  <a:srgbClr val="FF0000"/>
                </a:solidFill>
              </a:rPr>
              <a:t>Modifications</a:t>
            </a:r>
            <a:r>
              <a:rPr lang="fr-FR" sz="1700" b="0" dirty="0">
                <a:solidFill>
                  <a:srgbClr val="FF0000"/>
                </a:solidFill>
              </a:rPr>
              <a:t>:</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err="1" smtClean="0">
                <a:solidFill>
                  <a:schemeClr val="tx1"/>
                </a:solidFill>
                <a:latin typeface="+mn-lt"/>
              </a:rPr>
              <a:t>Safety</a:t>
            </a:r>
            <a:r>
              <a:rPr lang="fr-FR" sz="1700" b="0" dirty="0" smtClean="0">
                <a:solidFill>
                  <a:schemeClr val="tx1"/>
                </a:solidFill>
                <a:latin typeface="+mn-lt"/>
              </a:rPr>
              <a:t> </a:t>
            </a:r>
            <a:r>
              <a:rPr lang="fr-FR" sz="1700" b="0" dirty="0">
                <a:solidFill>
                  <a:schemeClr val="tx1"/>
                </a:solidFill>
                <a:latin typeface="+mn-lt"/>
              </a:rPr>
              <a:t>Contract </a:t>
            </a:r>
            <a:r>
              <a:rPr lang="fr-FR" sz="1700" b="0" dirty="0" err="1">
                <a:solidFill>
                  <a:schemeClr val="tx1"/>
                </a:solidFill>
                <a:latin typeface="+mn-lt"/>
              </a:rPr>
              <a:t>Owners</a:t>
            </a:r>
            <a:r>
              <a:rPr lang="fr-FR" sz="1700" b="0" dirty="0">
                <a:solidFill>
                  <a:schemeClr val="tx1"/>
                </a:solidFill>
                <a:latin typeface="+mn-lt"/>
              </a:rPr>
              <a:t> </a:t>
            </a:r>
            <a:r>
              <a:rPr lang="fr-FR" sz="1700" b="0" dirty="0" smtClean="0">
                <a:solidFill>
                  <a:schemeClr val="tx1"/>
                </a:solidFill>
                <a:latin typeface="+mn-lt"/>
              </a:rPr>
              <a:t>and </a:t>
            </a:r>
            <a:r>
              <a:rPr lang="en-US" sz="1700" b="0" dirty="0">
                <a:solidFill>
                  <a:schemeClr val="tx1"/>
                </a:solidFill>
                <a:latin typeface="+mn-lt"/>
              </a:rPr>
              <a:t>recognition for stand-out HSE performance of contractor </a:t>
            </a:r>
            <a:r>
              <a:rPr lang="en-US" sz="1700" b="0" dirty="0" smtClean="0">
                <a:solidFill>
                  <a:schemeClr val="tx1"/>
                </a:solidFill>
                <a:latin typeface="+mn-lt"/>
              </a:rPr>
              <a:t>companies are integrated in this Company Rule </a:t>
            </a:r>
            <a:r>
              <a:rPr lang="fr-FR" sz="1700" b="0" dirty="0" smtClean="0">
                <a:solidFill>
                  <a:schemeClr val="tx1"/>
                </a:solidFill>
                <a:latin typeface="+mn-lt"/>
              </a:rPr>
              <a:t>(</a:t>
            </a:r>
            <a:r>
              <a:rPr lang="fr-FR" sz="1700" b="0" dirty="0" err="1" smtClean="0">
                <a:solidFill>
                  <a:schemeClr val="tx1"/>
                </a:solidFill>
                <a:latin typeface="+mn-lt"/>
              </a:rPr>
              <a:t>safety</a:t>
            </a:r>
            <a:r>
              <a:rPr lang="fr-FR" sz="1700" b="0" dirty="0" smtClean="0">
                <a:solidFill>
                  <a:schemeClr val="tx1"/>
                </a:solidFill>
                <a:latin typeface="+mn-lt"/>
              </a:rPr>
              <a:t> challenge, </a:t>
            </a:r>
            <a:r>
              <a:rPr lang="fr-FR" sz="1700" b="0" dirty="0" err="1">
                <a:solidFill>
                  <a:schemeClr val="tx1"/>
                </a:solidFill>
                <a:latin typeface="+mn-lt"/>
              </a:rPr>
              <a:t>awards</a:t>
            </a:r>
            <a:r>
              <a:rPr lang="fr-FR" sz="1700" b="0" dirty="0" smtClean="0">
                <a:solidFill>
                  <a:schemeClr val="tx1"/>
                </a:solidFill>
                <a:latin typeface="+mn-lt"/>
              </a:rPr>
              <a:t>…)</a:t>
            </a:r>
            <a:endParaRPr lang="fr-FR" sz="1700" b="0" dirty="0">
              <a:solidFill>
                <a:schemeClr val="tx1"/>
              </a:solidFill>
              <a:latin typeface="+mn-lt"/>
            </a:endParaRPr>
          </a:p>
        </p:txBody>
      </p:sp>
    </p:spTree>
    <p:extLst>
      <p:ext uri="{BB962C8B-B14F-4D97-AF65-F5344CB8AC3E}">
        <p14:creationId xmlns:p14="http://schemas.microsoft.com/office/powerpoint/2010/main" val="1263916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rot="10800000" flipV="1">
            <a:off x="0" y="0"/>
            <a:ext cx="8256240" cy="6858000"/>
          </a:xfrm>
        </p:spPr>
        <p:txBody>
          <a:bodyPr/>
          <a:lstStyle/>
          <a:p>
            <a:endParaRPr lang="en-US" dirty="0"/>
          </a:p>
        </p:txBody>
      </p:sp>
      <p:sp>
        <p:nvSpPr>
          <p:cNvPr id="13" name="Espace réservé du texte 2"/>
          <p:cNvSpPr>
            <a:spLocks noGrp="1"/>
          </p:cNvSpPr>
          <p:nvPr>
            <p:ph type="body" sz="quarter" idx="12"/>
          </p:nvPr>
        </p:nvSpPr>
        <p:spPr>
          <a:xfrm>
            <a:off x="191344" y="122534"/>
            <a:ext cx="7848872" cy="642169"/>
          </a:xfrm>
        </p:spPr>
        <p:txBody>
          <a:bodyPr/>
          <a:lstStyle/>
          <a:p>
            <a:r>
              <a:rPr lang="fr-FR" dirty="0" smtClean="0"/>
              <a:t>HSE </a:t>
            </a:r>
            <a:r>
              <a:rPr lang="fr-FR" dirty="0" err="1" smtClean="0"/>
              <a:t>Requirements</a:t>
            </a:r>
            <a:r>
              <a:rPr lang="fr-FR" dirty="0" smtClean="0"/>
              <a:t> for </a:t>
            </a:r>
            <a:r>
              <a:rPr lang="fr-FR" dirty="0" err="1" smtClean="0"/>
              <a:t>Contractors</a:t>
            </a:r>
            <a:endParaRPr lang="en-US" dirty="0"/>
          </a:p>
        </p:txBody>
      </p:sp>
      <p:sp>
        <p:nvSpPr>
          <p:cNvPr id="14" name="Espace réservé du texte 3"/>
          <p:cNvSpPr>
            <a:spLocks noGrp="1"/>
          </p:cNvSpPr>
          <p:nvPr>
            <p:ph type="body" sz="quarter" idx="11"/>
          </p:nvPr>
        </p:nvSpPr>
        <p:spPr>
          <a:xfrm>
            <a:off x="191344" y="835967"/>
            <a:ext cx="7848872" cy="5401345"/>
          </a:xfrm>
          <a:solidFill>
            <a:schemeClr val="bg1">
              <a:alpha val="50000"/>
            </a:schemeClr>
          </a:solidFill>
        </p:spPr>
        <p:txBody>
          <a:bodyPr/>
          <a:lstStyle/>
          <a:p>
            <a:pPr marL="0" indent="0">
              <a:spcAft>
                <a:spcPts val="300"/>
              </a:spcAft>
              <a:buNone/>
            </a:pPr>
            <a:r>
              <a:rPr lang="fr-FR" sz="1300" b="1" dirty="0" smtClean="0"/>
              <a:t>R</a:t>
            </a:r>
            <a:r>
              <a:rPr lang="en-GB" sz="1300" b="1" dirty="0" err="1" smtClean="0"/>
              <a:t>eplaces</a:t>
            </a:r>
            <a:r>
              <a:rPr lang="en-GB" sz="1300" b="1" dirty="0" smtClean="0"/>
              <a:t> </a:t>
            </a:r>
            <a:r>
              <a:rPr lang="en-GB" sz="1300" b="1" dirty="0"/>
              <a:t>existing Group &amp; </a:t>
            </a:r>
            <a:r>
              <a:rPr lang="en-GB" sz="1300" b="1" dirty="0" smtClean="0"/>
              <a:t>branches rules and defines </a:t>
            </a:r>
            <a:r>
              <a:rPr lang="fr-FR" sz="1300" b="1" dirty="0" smtClean="0"/>
              <a:t>21 </a:t>
            </a:r>
            <a:r>
              <a:rPr lang="fr-FR" sz="1300" b="1" dirty="0" err="1" smtClean="0"/>
              <a:t>requirements</a:t>
            </a:r>
            <a:endParaRPr lang="fr-FR" sz="1300" b="1" dirty="0"/>
          </a:p>
          <a:p>
            <a:pPr marL="0" indent="0">
              <a:spcAft>
                <a:spcPts val="300"/>
              </a:spcAft>
              <a:buNone/>
            </a:pPr>
            <a:endParaRPr lang="fr-FR" sz="1300" dirty="0" smtClean="0"/>
          </a:p>
          <a:p>
            <a:pPr marL="0" indent="0">
              <a:spcAft>
                <a:spcPts val="300"/>
              </a:spcAft>
              <a:buNone/>
            </a:pPr>
            <a:endParaRPr lang="fr-FR" sz="1300" dirty="0"/>
          </a:p>
          <a:p>
            <a:pPr marL="0" indent="0">
              <a:spcAft>
                <a:spcPts val="300"/>
              </a:spcAft>
              <a:buNone/>
            </a:pPr>
            <a:endParaRPr lang="fr-FR" sz="1300" dirty="0" smtClean="0"/>
          </a:p>
          <a:p>
            <a:pPr marL="0" indent="0">
              <a:spcAft>
                <a:spcPts val="300"/>
              </a:spcAft>
              <a:buNone/>
            </a:pPr>
            <a:r>
              <a:rPr lang="en-US" sz="1300" b="1" dirty="0" smtClean="0"/>
              <a:t>HSE requirements for:</a:t>
            </a:r>
            <a:endParaRPr lang="en-US" sz="1300" b="1" dirty="0"/>
          </a:p>
          <a:p>
            <a:pPr>
              <a:spcAft>
                <a:spcPts val="300"/>
              </a:spcAft>
            </a:pPr>
            <a:r>
              <a:rPr lang="fr-FR" sz="1300" dirty="0" smtClean="0"/>
              <a:t>Planning and Contract Preparation</a:t>
            </a:r>
          </a:p>
          <a:p>
            <a:pPr>
              <a:spcAft>
                <a:spcPts val="300"/>
              </a:spcAft>
            </a:pPr>
            <a:r>
              <a:rPr lang="en-US" sz="1300" dirty="0" smtClean="0"/>
              <a:t>Selection of Contractors</a:t>
            </a:r>
          </a:p>
          <a:p>
            <a:pPr>
              <a:spcAft>
                <a:spcPts val="300"/>
              </a:spcAft>
            </a:pPr>
            <a:r>
              <a:rPr lang="en-US" sz="1300" dirty="0" smtClean="0"/>
              <a:t>HSE management during mobilization</a:t>
            </a:r>
            <a:r>
              <a:rPr lang="en-US" sz="1300" dirty="0"/>
              <a:t>, execution and demobilization</a:t>
            </a:r>
            <a:endParaRPr lang="fr-FR" sz="1300" dirty="0"/>
          </a:p>
          <a:p>
            <a:pPr>
              <a:spcAft>
                <a:spcPts val="300"/>
              </a:spcAft>
            </a:pPr>
            <a:r>
              <a:rPr lang="fr-FR" sz="1300" dirty="0" smtClean="0"/>
              <a:t>Closeout </a:t>
            </a:r>
            <a:r>
              <a:rPr lang="en-US" sz="1300" dirty="0" smtClean="0"/>
              <a:t>and </a:t>
            </a:r>
            <a:r>
              <a:rPr lang="en-US" sz="1300" dirty="0"/>
              <a:t>performance </a:t>
            </a:r>
            <a:r>
              <a:rPr lang="en-US" sz="1300" dirty="0" smtClean="0"/>
              <a:t>evaluation</a:t>
            </a:r>
            <a:endParaRPr lang="fr-FR" sz="1300" dirty="0"/>
          </a:p>
          <a:p>
            <a:pPr>
              <a:spcAft>
                <a:spcPts val="300"/>
              </a:spcAft>
            </a:pPr>
            <a:r>
              <a:rPr lang="fr-FR" sz="1300" dirty="0" err="1" smtClean="0"/>
              <a:t>Contractor</a:t>
            </a:r>
            <a:r>
              <a:rPr lang="fr-FR" sz="1300" dirty="0" smtClean="0"/>
              <a:t> </a:t>
            </a:r>
            <a:r>
              <a:rPr lang="fr-FR" sz="1300" dirty="0" err="1"/>
              <a:t>p</a:t>
            </a:r>
            <a:r>
              <a:rPr lang="fr-FR" sz="1300" dirty="0" err="1" smtClean="0"/>
              <a:t>rocess</a:t>
            </a:r>
            <a:r>
              <a:rPr lang="fr-FR" sz="1300" dirty="0" smtClean="0"/>
              <a:t> monitoring and HSE performance improvment</a:t>
            </a:r>
          </a:p>
          <a:p>
            <a:pPr marL="0" indent="0">
              <a:spcAft>
                <a:spcPts val="300"/>
              </a:spcAft>
              <a:buNone/>
            </a:pPr>
            <a:endParaRPr lang="fr-FR" sz="1300" dirty="0" smtClean="0"/>
          </a:p>
          <a:p>
            <a:pPr marL="0" indent="0">
              <a:spcAft>
                <a:spcPts val="300"/>
              </a:spcAft>
              <a:buNone/>
            </a:pPr>
            <a:r>
              <a:rPr lang="fr-FR" sz="1300" b="1" dirty="0" err="1" smtClean="0">
                <a:solidFill>
                  <a:schemeClr val="tx1"/>
                </a:solidFill>
              </a:rPr>
              <a:t>Takes</a:t>
            </a:r>
            <a:r>
              <a:rPr lang="fr-FR" sz="1300" b="1" dirty="0" smtClean="0">
                <a:solidFill>
                  <a:schemeClr val="tx1"/>
                </a:solidFill>
              </a:rPr>
              <a:t> </a:t>
            </a:r>
            <a:r>
              <a:rPr lang="fr-FR" sz="1300" b="1" dirty="0" err="1" smtClean="0">
                <a:solidFill>
                  <a:schemeClr val="tx1"/>
                </a:solidFill>
              </a:rPr>
              <a:t>into</a:t>
            </a:r>
            <a:r>
              <a:rPr lang="fr-FR" sz="1300" b="1" dirty="0" smtClean="0">
                <a:solidFill>
                  <a:schemeClr val="tx1"/>
                </a:solidFill>
              </a:rPr>
              <a:t> </a:t>
            </a:r>
            <a:r>
              <a:rPr lang="fr-FR" sz="1300" b="1" dirty="0" err="1" smtClean="0">
                <a:solidFill>
                  <a:schemeClr val="tx1"/>
                </a:solidFill>
              </a:rPr>
              <a:t>account</a:t>
            </a:r>
            <a:r>
              <a:rPr lang="fr-FR" sz="1300" b="1" dirty="0" smtClean="0">
                <a:solidFill>
                  <a:schemeClr val="tx1"/>
                </a:solidFill>
              </a:rPr>
              <a:t> </a:t>
            </a:r>
            <a:r>
              <a:rPr lang="fr-FR" sz="1300" b="1" dirty="0" err="1" smtClean="0">
                <a:solidFill>
                  <a:schemeClr val="tx1"/>
                </a:solidFill>
              </a:rPr>
              <a:t>requirements</a:t>
            </a:r>
            <a:r>
              <a:rPr lang="fr-FR" sz="1300" b="1" dirty="0" smtClean="0">
                <a:solidFill>
                  <a:schemeClr val="tx1"/>
                </a:solidFill>
              </a:rPr>
              <a:t> from </a:t>
            </a:r>
            <a:r>
              <a:rPr lang="fr-FR" sz="1300" b="1" dirty="0" smtClean="0"/>
              <a:t>G70 </a:t>
            </a:r>
            <a:r>
              <a:rPr lang="fr-FR" sz="1300" b="1" dirty="0"/>
              <a:t>– </a:t>
            </a:r>
            <a:r>
              <a:rPr lang="fr-FR" sz="1300" b="1" dirty="0" err="1" smtClean="0"/>
              <a:t>Zero</a:t>
            </a:r>
            <a:r>
              <a:rPr lang="fr-FR" sz="1300" b="1" dirty="0" smtClean="0"/>
              <a:t> </a:t>
            </a:r>
            <a:r>
              <a:rPr lang="fr-FR" sz="1300" b="1" dirty="0" err="1" smtClean="0"/>
              <a:t>fatality</a:t>
            </a:r>
            <a:r>
              <a:rPr lang="fr-FR" sz="1300" b="1" dirty="0" smtClean="0"/>
              <a:t> WG </a:t>
            </a:r>
            <a:r>
              <a:rPr lang="fr-FR" sz="1300" b="1" dirty="0" err="1" smtClean="0"/>
              <a:t>including</a:t>
            </a:r>
            <a:r>
              <a:rPr lang="fr-FR" sz="1300" dirty="0" smtClean="0"/>
              <a:t>:</a:t>
            </a:r>
            <a:endParaRPr lang="fr-FR" sz="1300" dirty="0"/>
          </a:p>
          <a:p>
            <a:pPr>
              <a:spcAft>
                <a:spcPts val="300"/>
              </a:spcAft>
            </a:pPr>
            <a:r>
              <a:rPr lang="fr-FR" sz="1300" dirty="0" smtClean="0"/>
              <a:t>New personnel (&lt; 6 </a:t>
            </a:r>
            <a:r>
              <a:rPr lang="fr-FR" sz="1300" dirty="0" err="1" smtClean="0">
                <a:solidFill>
                  <a:schemeClr val="tx1"/>
                </a:solidFill>
              </a:rPr>
              <a:t>months</a:t>
            </a:r>
            <a:r>
              <a:rPr lang="fr-FR" sz="1300" dirty="0" smtClean="0">
                <a:solidFill>
                  <a:schemeClr val="tx1"/>
                </a:solidFill>
              </a:rPr>
              <a:t> in the business or on site)</a:t>
            </a:r>
            <a:endParaRPr lang="fr-FR" sz="1300" dirty="0">
              <a:solidFill>
                <a:schemeClr val="tx1"/>
              </a:solidFill>
            </a:endParaRPr>
          </a:p>
          <a:p>
            <a:pPr>
              <a:spcAft>
                <a:spcPts val="300"/>
              </a:spcAft>
            </a:pPr>
            <a:r>
              <a:rPr lang="en-GB" sz="1300" dirty="0"/>
              <a:t>Observation of high risk tasks</a:t>
            </a:r>
          </a:p>
          <a:p>
            <a:pPr>
              <a:spcAft>
                <a:spcPts val="300"/>
              </a:spcAft>
            </a:pPr>
            <a:r>
              <a:rPr lang="fr-FR" sz="1300" dirty="0" smtClean="0"/>
              <a:t>Actions in the </a:t>
            </a:r>
            <a:r>
              <a:rPr lang="fr-FR" sz="1300" dirty="0" err="1" smtClean="0"/>
              <a:t>event</a:t>
            </a:r>
            <a:r>
              <a:rPr lang="fr-FR" sz="1300" dirty="0" smtClean="0"/>
              <a:t> of fatal accident</a:t>
            </a:r>
            <a:endParaRPr lang="fr-FR" sz="1300" dirty="0"/>
          </a:p>
          <a:p>
            <a:pPr marL="0" indent="0">
              <a:buNone/>
            </a:pPr>
            <a:endParaRPr lang="en-US" sz="1300" dirty="0" smtClean="0"/>
          </a:p>
          <a:p>
            <a:pPr marL="0" indent="0">
              <a:spcAft>
                <a:spcPts val="300"/>
              </a:spcAft>
              <a:buNone/>
            </a:pPr>
            <a:r>
              <a:rPr lang="fr-FR" sz="1300" b="1" dirty="0" err="1" smtClean="0"/>
              <a:t>Requirements</a:t>
            </a:r>
            <a:r>
              <a:rPr lang="fr-FR" sz="1300" b="1" dirty="0" smtClean="0"/>
              <a:t> </a:t>
            </a:r>
            <a:r>
              <a:rPr lang="fr-FR" sz="1300" b="1" dirty="0" err="1" smtClean="0"/>
              <a:t>adjusted</a:t>
            </a:r>
            <a:r>
              <a:rPr lang="fr-FR" sz="1300" b="1" dirty="0" smtClean="0"/>
              <a:t> </a:t>
            </a:r>
            <a:r>
              <a:rPr lang="en-US" sz="1300" b="1" dirty="0"/>
              <a:t>according to the level of the HSE risk for the </a:t>
            </a:r>
            <a:r>
              <a:rPr lang="en-US" sz="1300" b="1" dirty="0" smtClean="0"/>
              <a:t>activity to be contracted (high, medium, low) and </a:t>
            </a:r>
            <a:r>
              <a:rPr lang="en-US" sz="1300" b="1" dirty="0"/>
              <a:t>the type of contractual </a:t>
            </a:r>
            <a:r>
              <a:rPr lang="en-US" sz="1300" b="1" dirty="0" smtClean="0"/>
              <a:t>relationship</a:t>
            </a:r>
            <a:r>
              <a:rPr lang="en-US" sz="1300" b="1" dirty="0"/>
              <a:t> </a:t>
            </a:r>
            <a:r>
              <a:rPr lang="fr-FR" sz="1300" b="1" dirty="0" smtClean="0"/>
              <a:t>(</a:t>
            </a:r>
            <a:r>
              <a:rPr lang="fr-FR" sz="1300" b="1" dirty="0" err="1" smtClean="0"/>
              <a:t>similar</a:t>
            </a:r>
            <a:r>
              <a:rPr lang="fr-FR" sz="1300" b="1" dirty="0" smtClean="0"/>
              <a:t> </a:t>
            </a:r>
            <a:r>
              <a:rPr lang="fr-FR" sz="1300" b="1" dirty="0" err="1" smtClean="0"/>
              <a:t>with</a:t>
            </a:r>
            <a:r>
              <a:rPr lang="fr-FR" sz="1300" b="1" dirty="0" smtClean="0"/>
              <a:t> IOGP 423 </a:t>
            </a:r>
            <a:r>
              <a:rPr lang="en-US" sz="1200" dirty="0" smtClean="0"/>
              <a:t>– </a:t>
            </a:r>
            <a:r>
              <a:rPr lang="en-US" sz="1200" dirty="0" err="1" smtClean="0"/>
              <a:t>e.g</a:t>
            </a:r>
            <a:r>
              <a:rPr lang="en-US" sz="1200" dirty="0" smtClean="0"/>
              <a:t> </a:t>
            </a:r>
            <a:r>
              <a:rPr lang="en-US" sz="1200" dirty="0" smtClean="0">
                <a:solidFill>
                  <a:schemeClr val="tx1"/>
                </a:solidFill>
              </a:rPr>
              <a:t>Mode 1: work in refinery, </a:t>
            </a:r>
            <a:r>
              <a:rPr lang="en-US" sz="1200" dirty="0">
                <a:solidFill>
                  <a:schemeClr val="tx1"/>
                </a:solidFill>
              </a:rPr>
              <a:t>FPSO </a:t>
            </a:r>
            <a:r>
              <a:rPr lang="en-US" sz="1200" dirty="0"/>
              <a:t>/ Mode </a:t>
            </a:r>
            <a:r>
              <a:rPr lang="en-US" sz="1200" dirty="0" smtClean="0"/>
              <a:t>2: drilling rig, closed construction site </a:t>
            </a:r>
            <a:r>
              <a:rPr lang="en-US" sz="1200" dirty="0"/>
              <a:t>/ Mode 3: </a:t>
            </a:r>
            <a:r>
              <a:rPr lang="en-US" sz="1200" dirty="0" smtClean="0"/>
              <a:t>construction yard</a:t>
            </a:r>
            <a:r>
              <a:rPr lang="fr-FR" sz="1300" dirty="0" smtClean="0"/>
              <a:t>)</a:t>
            </a:r>
            <a:r>
              <a:rPr lang="fr-FR" sz="1300" b="1" dirty="0" smtClean="0"/>
              <a:t>.</a:t>
            </a:r>
          </a:p>
          <a:p>
            <a:pPr marL="0" indent="0">
              <a:spcAft>
                <a:spcPts val="300"/>
              </a:spcAft>
              <a:buNone/>
            </a:pPr>
            <a:r>
              <a:rPr lang="fr-FR" sz="1300" b="1" dirty="0" smtClean="0"/>
              <a:t>Compatible </a:t>
            </a:r>
            <a:r>
              <a:rPr lang="fr-FR" sz="1300" b="1" dirty="0" err="1" smtClean="0"/>
              <a:t>with</a:t>
            </a:r>
            <a:r>
              <a:rPr lang="fr-FR" sz="1300" b="1" dirty="0" smtClean="0"/>
              <a:t> </a:t>
            </a:r>
            <a:r>
              <a:rPr lang="fr-FR" sz="1300" b="1" dirty="0" err="1" smtClean="0"/>
              <a:t>Purchasing</a:t>
            </a:r>
            <a:r>
              <a:rPr lang="fr-FR" sz="1300" b="1" dirty="0" smtClean="0"/>
              <a:t> </a:t>
            </a:r>
            <a:r>
              <a:rPr lang="fr-FR" sz="1300" b="1" dirty="0" err="1" smtClean="0"/>
              <a:t>process</a:t>
            </a:r>
            <a:r>
              <a:rPr lang="fr-FR" sz="1300" b="1" dirty="0" smtClean="0"/>
              <a:t>.</a:t>
            </a:r>
          </a:p>
          <a:p>
            <a:pPr marL="0" indent="0">
              <a:spcAft>
                <a:spcPts val="300"/>
              </a:spcAft>
              <a:buNone/>
            </a:pPr>
            <a:r>
              <a:rPr lang="fr-FR" sz="1300" b="1" dirty="0" err="1" smtClean="0"/>
              <a:t>Does</a:t>
            </a:r>
            <a:r>
              <a:rPr lang="fr-FR" sz="1300" b="1" dirty="0" smtClean="0"/>
              <a:t> not </a:t>
            </a:r>
            <a:r>
              <a:rPr lang="fr-FR" sz="1300" b="1" dirty="0" err="1" smtClean="0"/>
              <a:t>apply</a:t>
            </a:r>
            <a:r>
              <a:rPr lang="fr-FR" sz="1300" b="1" dirty="0" smtClean="0"/>
              <a:t> to </a:t>
            </a:r>
            <a:r>
              <a:rPr lang="en-US" sz="1300" b="1" dirty="0"/>
              <a:t>m</a:t>
            </a:r>
            <a:r>
              <a:rPr lang="en-US" sz="1300" b="1" dirty="0" smtClean="0"/>
              <a:t>aritime</a:t>
            </a:r>
            <a:r>
              <a:rPr lang="en-US" sz="1300" b="1" dirty="0"/>
              <a:t>, river and air transport </a:t>
            </a:r>
            <a:r>
              <a:rPr lang="en-US" sz="1300" b="1" dirty="0" smtClean="0"/>
              <a:t>services</a:t>
            </a:r>
            <a:r>
              <a:rPr lang="fr-FR" sz="1300" b="1" dirty="0" smtClean="0"/>
              <a:t>.</a:t>
            </a:r>
            <a:endParaRPr lang="en-US" sz="1300" b="1" dirty="0"/>
          </a:p>
          <a:p>
            <a:pPr marL="0" indent="0">
              <a:spcAft>
                <a:spcPts val="300"/>
              </a:spcAft>
              <a:buNone/>
            </a:pPr>
            <a:r>
              <a:rPr lang="fr-FR" sz="1300" b="1" dirty="0" err="1" smtClean="0"/>
              <a:t>Applies</a:t>
            </a:r>
            <a:r>
              <a:rPr lang="fr-FR" sz="1300" b="1" dirty="0" smtClean="0"/>
              <a:t> to </a:t>
            </a:r>
            <a:r>
              <a:rPr lang="en-US" sz="1300" b="1" dirty="0" smtClean="0"/>
              <a:t>any </a:t>
            </a:r>
            <a:r>
              <a:rPr lang="en-US" sz="1300" b="1" dirty="0"/>
              <a:t>new contract or </a:t>
            </a:r>
            <a:r>
              <a:rPr lang="en-US" sz="1300" b="1" dirty="0" smtClean="0"/>
              <a:t>renewal.</a:t>
            </a:r>
            <a:endParaRPr lang="en-US" sz="1300" b="1" dirty="0"/>
          </a:p>
          <a:p>
            <a:pPr marL="0" indent="0" algn="ctr">
              <a:buNone/>
            </a:pPr>
            <a:r>
              <a:rPr lang="en-US" sz="1300" dirty="0"/>
              <a:t>Effective date: within 6 months </a:t>
            </a:r>
            <a:r>
              <a:rPr lang="en-US" sz="1300" dirty="0" smtClean="0"/>
              <a:t>following </a:t>
            </a:r>
            <a:r>
              <a:rPr lang="en-US" sz="1300" dirty="0"/>
              <a:t>publication</a:t>
            </a:r>
            <a:endParaRPr lang="en-US" sz="1300" dirty="0" smtClean="0"/>
          </a:p>
        </p:txBody>
      </p:sp>
      <p:sp>
        <p:nvSpPr>
          <p:cNvPr id="15" name="Espace réservé du texte 3"/>
          <p:cNvSpPr txBox="1">
            <a:spLocks/>
          </p:cNvSpPr>
          <p:nvPr/>
        </p:nvSpPr>
        <p:spPr>
          <a:xfrm>
            <a:off x="430932" y="1124744"/>
            <a:ext cx="7848872" cy="790749"/>
          </a:xfrm>
          <a:prstGeom prst="rect">
            <a:avLst/>
          </a:prstGeom>
          <a:noFill/>
        </p:spPr>
        <p:txBody>
          <a:bodyPr numCol="2"/>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a:spcAft>
                <a:spcPts val="300"/>
              </a:spcAft>
            </a:pPr>
            <a:r>
              <a:rPr lang="en-US" sz="1300" dirty="0" smtClean="0"/>
              <a:t>Group	     Dir Sec 5 </a:t>
            </a:r>
          </a:p>
          <a:p>
            <a:pPr>
              <a:spcAft>
                <a:spcPts val="300"/>
              </a:spcAft>
            </a:pPr>
            <a:r>
              <a:rPr lang="en-US" sz="1300" dirty="0" smtClean="0"/>
              <a:t>RC     	     CR RC HSE 133 </a:t>
            </a:r>
            <a:r>
              <a:rPr lang="en-US" sz="1300" dirty="0"/>
              <a:t>&amp;</a:t>
            </a:r>
            <a:r>
              <a:rPr lang="en-US" sz="1300" dirty="0" smtClean="0"/>
              <a:t> 149</a:t>
            </a:r>
          </a:p>
          <a:p>
            <a:pPr>
              <a:spcAft>
                <a:spcPts val="300"/>
              </a:spcAft>
            </a:pPr>
            <a:endParaRPr lang="en-US" sz="1300" dirty="0" smtClean="0"/>
          </a:p>
          <a:p>
            <a:pPr>
              <a:spcAft>
                <a:spcPts val="300"/>
              </a:spcAft>
            </a:pPr>
            <a:r>
              <a:rPr lang="en-US" sz="1300" dirty="0" smtClean="0"/>
              <a:t>MS	     CR MS HSEQ 204 </a:t>
            </a:r>
          </a:p>
          <a:p>
            <a:pPr>
              <a:spcAft>
                <a:spcPts val="300"/>
              </a:spcAft>
            </a:pPr>
            <a:r>
              <a:rPr lang="en-US" sz="1300" dirty="0" smtClean="0"/>
              <a:t>EP	     CR EP HSE 071</a:t>
            </a:r>
          </a:p>
          <a:p>
            <a:r>
              <a:rPr lang="en-US" sz="1300" dirty="0" smtClean="0"/>
              <a:t>GRP	     CR GP HSE 070</a:t>
            </a:r>
            <a:endParaRPr lang="en-US" sz="1000" dirty="0" smtClean="0"/>
          </a:p>
        </p:txBody>
      </p:sp>
    </p:spTree>
    <p:extLst>
      <p:ext uri="{BB962C8B-B14F-4D97-AF65-F5344CB8AC3E}">
        <p14:creationId xmlns:p14="http://schemas.microsoft.com/office/powerpoint/2010/main" val="4133864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smtClean="0"/>
              <a:t>Rule</a:t>
            </a:r>
            <a:r>
              <a:rPr lang="fr-FR" dirty="0" smtClean="0"/>
              <a:t> structure : 4 phase </a:t>
            </a:r>
            <a:r>
              <a:rPr lang="fr-FR" dirty="0" err="1" smtClean="0"/>
              <a:t>process</a:t>
            </a:r>
            <a:r>
              <a:rPr lang="fr-FR" dirty="0" smtClean="0"/>
              <a:t> and monitoring</a:t>
            </a:r>
            <a:endParaRPr lang="fr-FR" dirty="0"/>
          </a:p>
        </p:txBody>
      </p:sp>
      <p:sp>
        <p:nvSpPr>
          <p:cNvPr id="3" name="Espace réservé du numéro de diapositive 2"/>
          <p:cNvSpPr>
            <a:spLocks noGrp="1"/>
          </p:cNvSpPr>
          <p:nvPr>
            <p:ph type="sldNum" sz="quarter" idx="11"/>
          </p:nvPr>
        </p:nvSpPr>
        <p:spPr/>
        <p:txBody>
          <a:bodyPr/>
          <a:lstStyle/>
          <a:p>
            <a:fld id="{21F90BE8-D879-4F46-ACF9-7BCC67DCFB75}" type="slidenum">
              <a:rPr lang="en-GB" smtClean="0"/>
              <a:pPr/>
              <a:t>3</a:t>
            </a:fld>
            <a:endParaRPr lang="en-GB"/>
          </a:p>
        </p:txBody>
      </p:sp>
      <p:pic>
        <p:nvPicPr>
          <p:cNvPr id="5" name="Image 4"/>
          <p:cNvPicPr/>
          <p:nvPr/>
        </p:nvPicPr>
        <p:blipFill>
          <a:blip r:embed="rId3"/>
          <a:stretch>
            <a:fillRect/>
          </a:stretch>
        </p:blipFill>
        <p:spPr>
          <a:xfrm>
            <a:off x="2351585" y="1052512"/>
            <a:ext cx="6634618" cy="5616848"/>
          </a:xfrm>
          <a:prstGeom prst="rect">
            <a:avLst/>
          </a:prstGeom>
        </p:spPr>
      </p:pic>
    </p:spTree>
    <p:extLst>
      <p:ext uri="{BB962C8B-B14F-4D97-AF65-F5344CB8AC3E}">
        <p14:creationId xmlns:p14="http://schemas.microsoft.com/office/powerpoint/2010/main" val="3045324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fr-FR" dirty="0"/>
              <a:t>CR GR HSE 501 </a:t>
            </a:r>
            <a:r>
              <a:rPr lang="fr-FR" dirty="0" smtClean="0"/>
              <a:t>HSE </a:t>
            </a:r>
            <a:r>
              <a:rPr lang="fr-FR" dirty="0" err="1"/>
              <a:t>R</a:t>
            </a:r>
            <a:r>
              <a:rPr lang="fr-FR" dirty="0" err="1" smtClean="0"/>
              <a:t>equirements</a:t>
            </a:r>
            <a:r>
              <a:rPr lang="fr-FR" dirty="0" smtClean="0"/>
              <a:t> for </a:t>
            </a:r>
            <a:r>
              <a:rPr lang="fr-FR" dirty="0" err="1" smtClean="0"/>
              <a:t>Contractors</a:t>
            </a:r>
            <a:endParaRPr lang="en-US" dirty="0"/>
          </a:p>
        </p:txBody>
      </p:sp>
      <p:sp>
        <p:nvSpPr>
          <p:cNvPr id="11" name="Espace réservé du texte 1"/>
          <p:cNvSpPr txBox="1">
            <a:spLocks/>
          </p:cNvSpPr>
          <p:nvPr/>
        </p:nvSpPr>
        <p:spPr>
          <a:xfrm>
            <a:off x="407368" y="532189"/>
            <a:ext cx="11424592" cy="3400867"/>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ctr">
              <a:spcAft>
                <a:spcPts val="600"/>
              </a:spcAft>
            </a:pPr>
            <a:r>
              <a:rPr lang="fr-FR" u="sng" dirty="0" smtClean="0">
                <a:solidFill>
                  <a:schemeClr val="tx1"/>
                </a:solidFill>
              </a:rPr>
              <a:t>Preparation – Contractors qualification</a:t>
            </a:r>
            <a:endParaRPr lang="en-US" sz="300" dirty="0" smtClean="0">
              <a:solidFill>
                <a:schemeClr val="tx1"/>
              </a:solidFill>
            </a:endParaRPr>
          </a:p>
          <a:p>
            <a:pPr marL="0" indent="0" algn="l">
              <a:spcAft>
                <a:spcPts val="600"/>
              </a:spcAft>
            </a:pPr>
            <a:r>
              <a:rPr lang="fr-FR" sz="1800" dirty="0">
                <a:solidFill>
                  <a:schemeClr val="tx1"/>
                </a:solidFill>
              </a:rPr>
              <a:t>M</a:t>
            </a:r>
            <a:r>
              <a:rPr lang="fr-FR" sz="1800" dirty="0" smtClean="0">
                <a:solidFill>
                  <a:schemeClr val="tx1"/>
                </a:solidFill>
              </a:rPr>
              <a:t>inimum HSE </a:t>
            </a:r>
            <a:r>
              <a:rPr lang="fr-FR" sz="1800" dirty="0" err="1" smtClean="0">
                <a:solidFill>
                  <a:schemeClr val="tx1"/>
                </a:solidFill>
              </a:rPr>
              <a:t>criteria</a:t>
            </a:r>
            <a:r>
              <a:rPr lang="fr-FR" sz="1800" dirty="0" smtClean="0">
                <a:solidFill>
                  <a:schemeClr val="tx1"/>
                </a:solidFill>
              </a:rPr>
              <a:t> (Requirement </a:t>
            </a:r>
            <a:r>
              <a:rPr lang="fr-FR" sz="1800" dirty="0">
                <a:solidFill>
                  <a:schemeClr val="tx1"/>
                </a:solidFill>
              </a:rPr>
              <a:t>3.2.1</a:t>
            </a:r>
            <a:r>
              <a:rPr lang="fr-FR" sz="1800" dirty="0" smtClean="0">
                <a:solidFill>
                  <a:schemeClr val="tx1"/>
                </a:solidFill>
              </a:rPr>
              <a:t>)</a:t>
            </a:r>
          </a:p>
          <a:p>
            <a:pPr marL="285750" indent="-285750" algn="l">
              <a:spcAft>
                <a:spcPts val="600"/>
              </a:spcAft>
              <a:buFont typeface="Wingdings" panose="05000000000000000000" pitchFamily="2" charset="2"/>
              <a:buChar char="q"/>
            </a:pPr>
            <a:r>
              <a:rPr lang="en-US" sz="1700" b="0" dirty="0">
                <a:solidFill>
                  <a:schemeClr val="tx1"/>
                </a:solidFill>
              </a:rPr>
              <a:t>W</a:t>
            </a:r>
            <a:r>
              <a:rPr lang="en-US" sz="1700" b="0" dirty="0" smtClean="0">
                <a:solidFill>
                  <a:schemeClr val="tx1"/>
                </a:solidFill>
              </a:rPr>
              <a:t>ritten </a:t>
            </a:r>
            <a:r>
              <a:rPr lang="en-US" sz="1700" b="0" dirty="0">
                <a:solidFill>
                  <a:schemeClr val="tx1"/>
                </a:solidFill>
              </a:rPr>
              <a:t>commitment from the contractor to comply with all applicable local regulations and </a:t>
            </a:r>
            <a:r>
              <a:rPr lang="en-US" sz="1700" b="0" dirty="0" smtClean="0">
                <a:solidFill>
                  <a:schemeClr val="tx1"/>
                </a:solidFill>
              </a:rPr>
              <a:t>entity/affiliate HSE </a:t>
            </a:r>
            <a:r>
              <a:rPr lang="en-US" sz="1700" b="0" dirty="0">
                <a:solidFill>
                  <a:schemeClr val="tx1"/>
                </a:solidFill>
              </a:rPr>
              <a:t>rules</a:t>
            </a:r>
            <a:endParaRPr lang="fr-FR" sz="1700" b="0" dirty="0">
              <a:solidFill>
                <a:schemeClr val="tx1"/>
              </a:solidFill>
            </a:endParaRPr>
          </a:p>
          <a:p>
            <a:pPr marL="285750" indent="-285750" algn="l">
              <a:spcAft>
                <a:spcPts val="600"/>
              </a:spcAft>
              <a:buFont typeface="Wingdings" panose="05000000000000000000" pitchFamily="2" charset="2"/>
              <a:buChar char="q"/>
            </a:pPr>
            <a:r>
              <a:rPr lang="fr-FR" sz="1700" b="0" dirty="0" smtClean="0">
                <a:solidFill>
                  <a:schemeClr val="tx1"/>
                </a:solidFill>
              </a:rPr>
              <a:t>C</a:t>
            </a:r>
            <a:r>
              <a:rPr lang="en-US" sz="1700" b="0" dirty="0" err="1" smtClean="0">
                <a:solidFill>
                  <a:schemeClr val="tx1"/>
                </a:solidFill>
              </a:rPr>
              <a:t>ommitment</a:t>
            </a:r>
            <a:r>
              <a:rPr lang="en-US" sz="1700" b="0" dirty="0" smtClean="0">
                <a:solidFill>
                  <a:schemeClr val="tx1"/>
                </a:solidFill>
              </a:rPr>
              <a:t> </a:t>
            </a:r>
            <a:r>
              <a:rPr lang="en-US" sz="1700" b="0" dirty="0">
                <a:solidFill>
                  <a:schemeClr val="tx1"/>
                </a:solidFill>
              </a:rPr>
              <a:t>from the contractor to provide competent and qualified personnel </a:t>
            </a:r>
            <a:endParaRPr lang="en-US" sz="1700" b="0" dirty="0" smtClean="0">
              <a:solidFill>
                <a:schemeClr val="tx1"/>
              </a:solidFill>
            </a:endParaRPr>
          </a:p>
          <a:p>
            <a:pPr marL="285750" indent="-285750" algn="l">
              <a:spcAft>
                <a:spcPts val="600"/>
              </a:spcAft>
              <a:buFont typeface="Wingdings" panose="05000000000000000000" pitchFamily="2" charset="2"/>
              <a:buChar char="q"/>
            </a:pPr>
            <a:r>
              <a:rPr lang="en-US" sz="1700" b="0" dirty="0">
                <a:solidFill>
                  <a:schemeClr val="tx1"/>
                </a:solidFill>
              </a:rPr>
              <a:t>For </a:t>
            </a:r>
            <a:r>
              <a:rPr lang="en-US" sz="1700" b="0" dirty="0" smtClean="0">
                <a:solidFill>
                  <a:schemeClr val="tx1"/>
                </a:solidFill>
              </a:rPr>
              <a:t>all high risk activities, </a:t>
            </a:r>
            <a:r>
              <a:rPr lang="en-US" sz="1700" b="0" dirty="0">
                <a:solidFill>
                  <a:schemeClr val="tx1"/>
                </a:solidFill>
              </a:rPr>
              <a:t>a </a:t>
            </a:r>
            <a:r>
              <a:rPr lang="en-US" sz="1700" b="0" dirty="0" smtClean="0">
                <a:solidFill>
                  <a:schemeClr val="tx1"/>
                </a:solidFill>
              </a:rPr>
              <a:t>conformity inspection of the contractor </a:t>
            </a:r>
            <a:r>
              <a:rPr lang="en-US" sz="1700" b="0" dirty="0">
                <a:solidFill>
                  <a:schemeClr val="tx1"/>
                </a:solidFill>
              </a:rPr>
              <a:t>is </a:t>
            </a:r>
            <a:r>
              <a:rPr lang="en-US" sz="1700" b="0" dirty="0" smtClean="0">
                <a:solidFill>
                  <a:schemeClr val="tx1"/>
                </a:solidFill>
              </a:rPr>
              <a:t>conducted. Will not be necessary </a:t>
            </a:r>
            <a:r>
              <a:rPr lang="en-US" sz="1700" b="0" dirty="0">
                <a:solidFill>
                  <a:schemeClr val="tx1"/>
                </a:solidFill>
              </a:rPr>
              <a:t>if the contractor has a </a:t>
            </a:r>
            <a:r>
              <a:rPr lang="en-US" sz="1700" b="0" dirty="0" smtClean="0">
                <a:solidFill>
                  <a:schemeClr val="tx1"/>
                </a:solidFill>
              </a:rPr>
              <a:t>recognized certification </a:t>
            </a:r>
            <a:r>
              <a:rPr lang="en-US" sz="1700" b="0" dirty="0">
                <a:solidFill>
                  <a:schemeClr val="tx1"/>
                </a:solidFill>
              </a:rPr>
              <a:t>of its HSE management </a:t>
            </a:r>
            <a:r>
              <a:rPr lang="en-US" sz="1700" b="0" dirty="0" smtClean="0">
                <a:solidFill>
                  <a:schemeClr val="tx1"/>
                </a:solidFill>
              </a:rPr>
              <a:t>system</a:t>
            </a:r>
            <a:endParaRPr lang="fr-FR" sz="1700" b="0" dirty="0" smtClean="0">
              <a:solidFill>
                <a:schemeClr val="tx1"/>
              </a:solidFill>
            </a:endParaRPr>
          </a:p>
          <a:p>
            <a:pPr marL="0" indent="0" algn="l">
              <a:spcAft>
                <a:spcPts val="600"/>
              </a:spcAft>
            </a:pPr>
            <a:r>
              <a:rPr lang="fr-FR" sz="1700" b="0" dirty="0" smtClean="0">
                <a:solidFill>
                  <a:srgbClr val="FF0000"/>
                </a:solidFill>
              </a:rPr>
              <a:t>Modifications: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smtClean="0">
                <a:solidFill>
                  <a:schemeClr val="tx1"/>
                </a:solidFill>
                <a:latin typeface="+mn-lt"/>
              </a:rPr>
              <a:t>Already </a:t>
            </a:r>
            <a:r>
              <a:rPr lang="fr-FR" sz="1700" b="0" dirty="0" err="1" smtClean="0">
                <a:solidFill>
                  <a:schemeClr val="tx1"/>
                </a:solidFill>
                <a:latin typeface="+mn-lt"/>
              </a:rPr>
              <a:t>exists</a:t>
            </a:r>
            <a:r>
              <a:rPr lang="fr-FR" sz="1700" b="0" dirty="0" smtClean="0">
                <a:solidFill>
                  <a:schemeClr val="tx1"/>
                </a:solidFill>
                <a:latin typeface="+mn-lt"/>
              </a:rPr>
              <a:t> in RC</a:t>
            </a:r>
            <a:r>
              <a:rPr lang="fr-FR" sz="1700" b="0" dirty="0">
                <a:solidFill>
                  <a:schemeClr val="tx1"/>
                </a:solidFill>
                <a:latin typeface="+mn-lt"/>
              </a:rPr>
              <a:t>, MS, </a:t>
            </a:r>
            <a:r>
              <a:rPr lang="fr-FR" sz="1700" b="0" dirty="0" smtClean="0">
                <a:solidFill>
                  <a:schemeClr val="tx1"/>
                </a:solidFill>
                <a:latin typeface="+mn-lt"/>
              </a:rPr>
              <a:t>and GRP </a:t>
            </a:r>
            <a:r>
              <a:rPr lang="fr-FR" sz="1700" b="0" dirty="0" err="1" smtClean="0">
                <a:solidFill>
                  <a:schemeClr val="tx1"/>
                </a:solidFill>
                <a:latin typeface="+mn-lt"/>
              </a:rPr>
              <a:t>Company</a:t>
            </a:r>
            <a:r>
              <a:rPr lang="fr-FR" sz="1700" b="0" dirty="0" smtClean="0">
                <a:solidFill>
                  <a:schemeClr val="tx1"/>
                </a:solidFill>
                <a:latin typeface="+mn-lt"/>
              </a:rPr>
              <a:t> </a:t>
            </a:r>
            <a:r>
              <a:rPr lang="fr-FR" sz="1700" b="0" dirty="0" err="1" smtClean="0">
                <a:solidFill>
                  <a:schemeClr val="tx1"/>
                </a:solidFill>
                <a:latin typeface="+mn-lt"/>
              </a:rPr>
              <a:t>Rules</a:t>
            </a:r>
            <a:endParaRPr lang="fr-FR" sz="1700" b="0" dirty="0" smtClean="0">
              <a:solidFill>
                <a:schemeClr val="tx1"/>
              </a:solidFill>
              <a:latin typeface="+mn-lt"/>
            </a:endParaRPr>
          </a:p>
          <a:p>
            <a:pPr marL="285750" indent="-285750" algn="l">
              <a:spcAft>
                <a:spcPts val="600"/>
              </a:spcAft>
              <a:buFont typeface="Wingdings" panose="05000000000000000000" pitchFamily="2" charset="2"/>
              <a:buChar char="§"/>
            </a:pPr>
            <a:r>
              <a:rPr lang="fr-FR" sz="1700" b="0" dirty="0" smtClean="0">
                <a:solidFill>
                  <a:schemeClr val="tx1"/>
                </a:solidFill>
                <a:latin typeface="+mn-lt"/>
              </a:rPr>
              <a:t>EP </a:t>
            </a:r>
            <a:r>
              <a:rPr lang="fr-FR" sz="1700" b="0" dirty="0" err="1" smtClean="0">
                <a:solidFill>
                  <a:schemeClr val="tx1"/>
                </a:solidFill>
                <a:latin typeface="+mn-lt"/>
              </a:rPr>
              <a:t>Company</a:t>
            </a:r>
            <a:r>
              <a:rPr lang="fr-FR" sz="1700" b="0" dirty="0" smtClean="0">
                <a:solidFill>
                  <a:schemeClr val="tx1"/>
                </a:solidFill>
                <a:latin typeface="+mn-lt"/>
              </a:rPr>
              <a:t> </a:t>
            </a:r>
            <a:r>
              <a:rPr lang="fr-FR" sz="1700" b="0" dirty="0" err="1" smtClean="0">
                <a:solidFill>
                  <a:schemeClr val="tx1"/>
                </a:solidFill>
                <a:latin typeface="+mn-lt"/>
              </a:rPr>
              <a:t>Rule</a:t>
            </a:r>
            <a:r>
              <a:rPr lang="fr-FR" sz="1700" b="0" dirty="0" smtClean="0">
                <a:solidFill>
                  <a:schemeClr val="tx1"/>
                </a:solidFill>
                <a:latin typeface="+mn-lt"/>
              </a:rPr>
              <a:t> </a:t>
            </a:r>
            <a:r>
              <a:rPr lang="fr-FR" sz="1700" b="0" dirty="0" err="1" smtClean="0">
                <a:solidFill>
                  <a:schemeClr val="tx1"/>
                </a:solidFill>
                <a:latin typeface="+mn-lt"/>
              </a:rPr>
              <a:t>only</a:t>
            </a:r>
            <a:r>
              <a:rPr lang="fr-FR" sz="1700" b="0" dirty="0" smtClean="0">
                <a:solidFill>
                  <a:schemeClr val="tx1"/>
                </a:solidFill>
                <a:latin typeface="+mn-lt"/>
              </a:rPr>
              <a:t> </a:t>
            </a:r>
            <a:r>
              <a:rPr lang="fr-FR" sz="1700" b="0" dirty="0" err="1" smtClean="0">
                <a:solidFill>
                  <a:schemeClr val="tx1"/>
                </a:solidFill>
                <a:latin typeface="+mn-lt"/>
              </a:rPr>
              <a:t>considers</a:t>
            </a:r>
            <a:r>
              <a:rPr lang="fr-FR" sz="1700" b="0" dirty="0" smtClean="0">
                <a:solidFill>
                  <a:schemeClr val="tx1"/>
                </a:solidFill>
                <a:latin typeface="+mn-lt"/>
              </a:rPr>
              <a:t> </a:t>
            </a:r>
            <a:r>
              <a:rPr lang="fr-FR" sz="1700" b="0" dirty="0" err="1" smtClean="0">
                <a:solidFill>
                  <a:schemeClr val="tx1"/>
                </a:solidFill>
                <a:latin typeface="+mn-lt"/>
              </a:rPr>
              <a:t>prior</a:t>
            </a:r>
            <a:r>
              <a:rPr lang="fr-FR" sz="1700" b="0" dirty="0" smtClean="0">
                <a:solidFill>
                  <a:schemeClr val="tx1"/>
                </a:solidFill>
                <a:latin typeface="+mn-lt"/>
              </a:rPr>
              <a:t> HSE performance. </a:t>
            </a:r>
            <a:r>
              <a:rPr lang="fr-FR" sz="1700" b="0" dirty="0" err="1" smtClean="0">
                <a:solidFill>
                  <a:schemeClr val="tx1"/>
                </a:solidFill>
                <a:latin typeface="+mn-lt"/>
              </a:rPr>
              <a:t>These</a:t>
            </a:r>
            <a:r>
              <a:rPr lang="fr-FR" sz="1700" b="0" dirty="0" smtClean="0">
                <a:solidFill>
                  <a:schemeClr val="tx1"/>
                </a:solidFill>
                <a:latin typeface="+mn-lt"/>
              </a:rPr>
              <a:t> </a:t>
            </a:r>
            <a:r>
              <a:rPr lang="fr-FR" sz="1700" b="0" dirty="0" err="1" smtClean="0">
                <a:solidFill>
                  <a:schemeClr val="tx1"/>
                </a:solidFill>
                <a:latin typeface="+mn-lt"/>
              </a:rPr>
              <a:t>criteria</a:t>
            </a:r>
            <a:r>
              <a:rPr lang="fr-FR" sz="1700" b="0" dirty="0" smtClean="0">
                <a:solidFill>
                  <a:schemeClr val="tx1"/>
                </a:solidFill>
                <a:latin typeface="+mn-lt"/>
              </a:rPr>
              <a:t> are </a:t>
            </a:r>
            <a:r>
              <a:rPr lang="fr-FR" sz="1700" b="0" dirty="0" err="1" smtClean="0">
                <a:solidFill>
                  <a:schemeClr val="tx1"/>
                </a:solidFill>
                <a:latin typeface="+mn-lt"/>
              </a:rPr>
              <a:t>detailled</a:t>
            </a:r>
            <a:r>
              <a:rPr lang="fr-FR" sz="1700" b="0" dirty="0" smtClean="0">
                <a:solidFill>
                  <a:schemeClr val="tx1"/>
                </a:solidFill>
                <a:latin typeface="+mn-lt"/>
              </a:rPr>
              <a:t>  in GM-EP-HSE-071</a:t>
            </a:r>
            <a:endParaRPr lang="fr-FR" sz="1700" b="0" dirty="0">
              <a:solidFill>
                <a:schemeClr val="tx1"/>
              </a:solidFill>
              <a:latin typeface="+mn-lt"/>
            </a:endParaRPr>
          </a:p>
        </p:txBody>
      </p:sp>
      <p:sp>
        <p:nvSpPr>
          <p:cNvPr id="7" name="Espace réservé du texte 1"/>
          <p:cNvSpPr txBox="1">
            <a:spLocks/>
          </p:cNvSpPr>
          <p:nvPr/>
        </p:nvSpPr>
        <p:spPr>
          <a:xfrm>
            <a:off x="407368" y="4221088"/>
            <a:ext cx="11521280" cy="20162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US" sz="1800" dirty="0">
                <a:solidFill>
                  <a:schemeClr val="tx1"/>
                </a:solidFill>
              </a:rPr>
              <a:t>Tracking and updating of contractors’ HSE qualification </a:t>
            </a:r>
            <a:r>
              <a:rPr lang="fr-FR" sz="1800" dirty="0" smtClean="0">
                <a:solidFill>
                  <a:schemeClr val="tx1"/>
                </a:solidFill>
              </a:rPr>
              <a:t>(Requirement 3.2.2)</a:t>
            </a:r>
          </a:p>
          <a:p>
            <a:pPr marL="285750" indent="-285750" algn="l">
              <a:spcAft>
                <a:spcPts val="600"/>
              </a:spcAft>
              <a:buFont typeface="Wingdings" panose="05000000000000000000" pitchFamily="2" charset="2"/>
              <a:buChar char="q"/>
            </a:pPr>
            <a:r>
              <a:rPr lang="pt-PT" sz="1700" b="0" dirty="0">
                <a:solidFill>
                  <a:schemeClr val="tx1"/>
                </a:solidFill>
              </a:rPr>
              <a:t>Contractors HSE information is regularly updated </a:t>
            </a:r>
            <a:r>
              <a:rPr lang="fr-FR" sz="1700" b="0" dirty="0" smtClean="0">
                <a:solidFill>
                  <a:schemeClr val="tx1"/>
                </a:solidFill>
              </a:rPr>
              <a:t>(</a:t>
            </a:r>
            <a:r>
              <a:rPr lang="en-US" sz="1700" b="0" dirty="0">
                <a:solidFill>
                  <a:schemeClr val="tx1"/>
                </a:solidFill>
              </a:rPr>
              <a:t>u</a:t>
            </a:r>
            <a:r>
              <a:rPr lang="en-US" sz="1700" b="0" dirty="0" smtClean="0">
                <a:solidFill>
                  <a:schemeClr val="tx1"/>
                </a:solidFill>
              </a:rPr>
              <a:t>sing </a:t>
            </a:r>
            <a:r>
              <a:rPr lang="en-US" sz="1700" b="0" dirty="0">
                <a:solidFill>
                  <a:schemeClr val="tx1"/>
                </a:solidFill>
              </a:rPr>
              <a:t>the feedback </a:t>
            </a:r>
            <a:r>
              <a:rPr lang="en-US" sz="1700" b="0" dirty="0" smtClean="0">
                <a:solidFill>
                  <a:schemeClr val="tx1"/>
                </a:solidFill>
              </a:rPr>
              <a:t>following executed services</a:t>
            </a:r>
            <a:r>
              <a:rPr lang="fr-FR" sz="1700" b="0" dirty="0" smtClean="0">
                <a:solidFill>
                  <a:schemeClr val="tx1"/>
                </a:solidFill>
              </a:rPr>
              <a:t>) </a:t>
            </a:r>
            <a:r>
              <a:rPr lang="en-US" sz="1700" b="0" dirty="0" smtClean="0">
                <a:solidFill>
                  <a:schemeClr val="tx1"/>
                </a:solidFill>
              </a:rPr>
              <a:t>and a mechanism </a:t>
            </a:r>
            <a:r>
              <a:rPr lang="en-US" sz="1700" b="0" dirty="0">
                <a:solidFill>
                  <a:schemeClr val="tx1"/>
                </a:solidFill>
              </a:rPr>
              <a:t>is in place to </a:t>
            </a:r>
            <a:r>
              <a:rPr lang="en-US" sz="1700" b="0" dirty="0" smtClean="0">
                <a:solidFill>
                  <a:schemeClr val="tx1"/>
                </a:solidFill>
              </a:rPr>
              <a:t>suspend/withdrawal from </a:t>
            </a:r>
            <a:r>
              <a:rPr lang="en-US" sz="1700" b="0" dirty="0">
                <a:solidFill>
                  <a:schemeClr val="tx1"/>
                </a:solidFill>
              </a:rPr>
              <a:t>the list of qualified contractors in the event of breach of applicable HSE laws and/or regulations or the defined HSE contractual obligations.</a:t>
            </a:r>
            <a:endParaRPr lang="fr-FR" sz="1700" b="0" dirty="0" smtClean="0">
              <a:solidFill>
                <a:schemeClr val="tx1"/>
              </a:solidFill>
            </a:endParaRPr>
          </a:p>
          <a:p>
            <a:pPr marL="0" indent="0" algn="l">
              <a:spcAft>
                <a:spcPts val="600"/>
              </a:spcAft>
            </a:pPr>
            <a:r>
              <a:rPr lang="fr-FR" sz="1700" b="0" dirty="0" smtClean="0">
                <a:solidFill>
                  <a:srgbClr val="FF0000"/>
                </a:solidFill>
              </a:rPr>
              <a:t>Modifications: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smtClean="0">
                <a:solidFill>
                  <a:schemeClr val="tx1"/>
                </a:solidFill>
              </a:rPr>
              <a:t>Already </a:t>
            </a:r>
            <a:r>
              <a:rPr lang="fr-FR" sz="1700" b="0" dirty="0" err="1" smtClean="0">
                <a:solidFill>
                  <a:schemeClr val="tx1"/>
                </a:solidFill>
              </a:rPr>
              <a:t>exists</a:t>
            </a:r>
            <a:r>
              <a:rPr lang="fr-FR" sz="1700" b="0" dirty="0" smtClean="0">
                <a:solidFill>
                  <a:schemeClr val="tx1"/>
                </a:solidFill>
              </a:rPr>
              <a:t> in </a:t>
            </a:r>
            <a:r>
              <a:rPr lang="fr-FR" sz="1700" b="0" dirty="0" err="1" smtClean="0">
                <a:solidFill>
                  <a:schemeClr val="tx1"/>
                </a:solidFill>
              </a:rPr>
              <a:t>branch</a:t>
            </a:r>
            <a:r>
              <a:rPr lang="fr-FR" sz="1700" b="0" dirty="0" smtClean="0">
                <a:solidFill>
                  <a:schemeClr val="tx1"/>
                </a:solidFill>
              </a:rPr>
              <a:t> </a:t>
            </a:r>
            <a:r>
              <a:rPr lang="fr-FR" sz="1700" b="0" dirty="0" err="1" smtClean="0">
                <a:solidFill>
                  <a:schemeClr val="tx1"/>
                </a:solidFill>
              </a:rPr>
              <a:t>Company</a:t>
            </a:r>
            <a:r>
              <a:rPr lang="fr-FR" sz="1700" b="0" dirty="0" smtClean="0">
                <a:solidFill>
                  <a:schemeClr val="tx1"/>
                </a:solidFill>
              </a:rPr>
              <a:t> </a:t>
            </a:r>
            <a:r>
              <a:rPr lang="fr-FR" sz="1700" b="0" dirty="0" err="1" smtClean="0">
                <a:solidFill>
                  <a:schemeClr val="tx1"/>
                </a:solidFill>
              </a:rPr>
              <a:t>Rules</a:t>
            </a:r>
            <a:r>
              <a:rPr lang="fr-FR" sz="1700" b="0" dirty="0" smtClean="0">
                <a:solidFill>
                  <a:schemeClr val="tx1"/>
                </a:solidFill>
              </a:rPr>
              <a:t> and </a:t>
            </a:r>
            <a:r>
              <a:rPr lang="fr-FR" sz="1700" b="0" dirty="0" err="1" smtClean="0">
                <a:solidFill>
                  <a:schemeClr val="tx1"/>
                </a:solidFill>
              </a:rPr>
              <a:t>connected</a:t>
            </a:r>
            <a:r>
              <a:rPr lang="fr-FR" sz="1700" b="0" dirty="0" smtClean="0">
                <a:solidFill>
                  <a:schemeClr val="tx1"/>
                </a:solidFill>
              </a:rPr>
              <a:t> to TGP </a:t>
            </a:r>
            <a:r>
              <a:rPr lang="fr-FR" sz="1700" b="0" dirty="0" err="1" smtClean="0">
                <a:solidFill>
                  <a:schemeClr val="tx1"/>
                </a:solidFill>
              </a:rPr>
              <a:t>Sequana</a:t>
            </a:r>
            <a:r>
              <a:rPr lang="fr-FR" sz="1700" b="0" dirty="0" smtClean="0">
                <a:solidFill>
                  <a:schemeClr val="tx1"/>
                </a:solidFill>
              </a:rPr>
              <a:t> </a:t>
            </a:r>
            <a:r>
              <a:rPr lang="fr-FR" sz="1700" b="0" dirty="0" err="1" smtClean="0">
                <a:solidFill>
                  <a:schemeClr val="tx1"/>
                </a:solidFill>
              </a:rPr>
              <a:t>project</a:t>
            </a:r>
            <a:r>
              <a:rPr lang="fr-FR" sz="1700" b="0" dirty="0" smtClean="0">
                <a:solidFill>
                  <a:schemeClr val="tx1"/>
                </a:solidFill>
              </a:rPr>
              <a:t> (</a:t>
            </a:r>
            <a:r>
              <a:rPr lang="fr-FR" sz="1700" b="0" dirty="0" err="1" smtClean="0">
                <a:solidFill>
                  <a:schemeClr val="tx1"/>
                </a:solidFill>
              </a:rPr>
              <a:t>suppliers</a:t>
            </a:r>
            <a:r>
              <a:rPr lang="fr-FR" sz="1700" b="0" dirty="0" smtClean="0">
                <a:solidFill>
                  <a:schemeClr val="tx1"/>
                </a:solidFill>
              </a:rPr>
              <a:t> data base)</a:t>
            </a:r>
            <a:endParaRPr lang="fr-FR" sz="1700" b="0" dirty="0">
              <a:solidFill>
                <a:schemeClr val="tx1"/>
              </a:solidFill>
            </a:endParaRPr>
          </a:p>
        </p:txBody>
      </p:sp>
      <p:cxnSp>
        <p:nvCxnSpPr>
          <p:cNvPr id="10" name="Connecteur droit 9"/>
          <p:cNvCxnSpPr/>
          <p:nvPr/>
        </p:nvCxnSpPr>
        <p:spPr>
          <a:xfrm>
            <a:off x="407368" y="4077072"/>
            <a:ext cx="114245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282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fr-FR" dirty="0" smtClean="0"/>
              <a:t>CR GR HSE 501 </a:t>
            </a:r>
            <a:r>
              <a:rPr lang="fr-FR" dirty="0"/>
              <a:t>HSE </a:t>
            </a:r>
            <a:r>
              <a:rPr lang="fr-FR" dirty="0" err="1"/>
              <a:t>Requirements</a:t>
            </a:r>
            <a:r>
              <a:rPr lang="fr-FR" dirty="0"/>
              <a:t> for </a:t>
            </a:r>
            <a:r>
              <a:rPr lang="fr-FR" dirty="0" err="1"/>
              <a:t>Contractors</a:t>
            </a:r>
            <a:endParaRPr lang="en-US" dirty="0"/>
          </a:p>
        </p:txBody>
      </p:sp>
      <p:sp>
        <p:nvSpPr>
          <p:cNvPr id="11" name="Espace réservé du texte 1"/>
          <p:cNvSpPr txBox="1">
            <a:spLocks/>
          </p:cNvSpPr>
          <p:nvPr/>
        </p:nvSpPr>
        <p:spPr>
          <a:xfrm>
            <a:off x="407368" y="548680"/>
            <a:ext cx="11424592" cy="252028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ctr">
              <a:spcAft>
                <a:spcPts val="600"/>
              </a:spcAft>
            </a:pPr>
            <a:r>
              <a:rPr lang="fr-FR" u="sng" dirty="0" smtClean="0">
                <a:solidFill>
                  <a:schemeClr val="tx1"/>
                </a:solidFill>
              </a:rPr>
              <a:t>Preparation </a:t>
            </a:r>
            <a:r>
              <a:rPr lang="fr-FR" u="sng" dirty="0">
                <a:solidFill>
                  <a:schemeClr val="tx1"/>
                </a:solidFill>
              </a:rPr>
              <a:t>– </a:t>
            </a:r>
            <a:r>
              <a:rPr lang="fr-FR" u="sng" dirty="0" smtClean="0">
                <a:solidFill>
                  <a:schemeClr val="tx1"/>
                </a:solidFill>
              </a:rPr>
              <a:t>Scope </a:t>
            </a:r>
            <a:r>
              <a:rPr lang="fr-FR" u="sng" dirty="0" err="1" smtClean="0">
                <a:solidFill>
                  <a:schemeClr val="tx1"/>
                </a:solidFill>
              </a:rPr>
              <a:t>definition</a:t>
            </a:r>
            <a:r>
              <a:rPr lang="fr-FR" u="sng" dirty="0" smtClean="0">
                <a:solidFill>
                  <a:schemeClr val="tx1"/>
                </a:solidFill>
              </a:rPr>
              <a:t> and </a:t>
            </a:r>
            <a:r>
              <a:rPr lang="fr-FR" u="sng" dirty="0" err="1" smtClean="0">
                <a:solidFill>
                  <a:schemeClr val="tx1"/>
                </a:solidFill>
              </a:rPr>
              <a:t>decision</a:t>
            </a:r>
            <a:r>
              <a:rPr lang="fr-FR" u="sng" dirty="0" smtClean="0">
                <a:solidFill>
                  <a:schemeClr val="tx1"/>
                </a:solidFill>
              </a:rPr>
              <a:t> to </a:t>
            </a:r>
            <a:r>
              <a:rPr lang="fr-FR" u="sng" dirty="0" err="1" smtClean="0">
                <a:solidFill>
                  <a:schemeClr val="tx1"/>
                </a:solidFill>
              </a:rPr>
              <a:t>contract</a:t>
            </a:r>
            <a:endParaRPr lang="en-US" sz="300" dirty="0" smtClean="0">
              <a:solidFill>
                <a:schemeClr val="tx1"/>
              </a:solidFill>
            </a:endParaRPr>
          </a:p>
          <a:p>
            <a:pPr marL="0" indent="0" algn="l">
              <a:spcAft>
                <a:spcPts val="600"/>
              </a:spcAft>
            </a:pPr>
            <a:r>
              <a:rPr lang="en-US" sz="1800" dirty="0">
                <a:solidFill>
                  <a:schemeClr val="tx1"/>
                </a:solidFill>
              </a:rPr>
              <a:t>HSE competency of the Technical </a:t>
            </a:r>
            <a:r>
              <a:rPr lang="en-US" sz="1800" dirty="0" smtClean="0">
                <a:solidFill>
                  <a:schemeClr val="tx1"/>
                </a:solidFill>
              </a:rPr>
              <a:t>Representative</a:t>
            </a:r>
            <a:r>
              <a:rPr lang="fr-FR" sz="1800" dirty="0" smtClean="0">
                <a:solidFill>
                  <a:schemeClr val="tx1"/>
                </a:solidFill>
              </a:rPr>
              <a:t> (</a:t>
            </a:r>
            <a:r>
              <a:rPr lang="fr-FR" sz="1800" dirty="0">
                <a:solidFill>
                  <a:schemeClr val="tx1"/>
                </a:solidFill>
              </a:rPr>
              <a:t>Requirement </a:t>
            </a:r>
            <a:r>
              <a:rPr lang="fr-FR" sz="1800" dirty="0" smtClean="0">
                <a:solidFill>
                  <a:schemeClr val="tx1"/>
                </a:solidFill>
              </a:rPr>
              <a:t>3.2.3</a:t>
            </a:r>
            <a:r>
              <a:rPr lang="fr-FR" sz="1800" dirty="0">
                <a:solidFill>
                  <a:schemeClr val="tx1"/>
                </a:solidFill>
              </a:rPr>
              <a:t>)</a:t>
            </a:r>
            <a:endParaRPr lang="fr-FR" sz="1800" dirty="0" smtClean="0">
              <a:solidFill>
                <a:schemeClr val="tx1"/>
              </a:solidFill>
            </a:endParaRPr>
          </a:p>
          <a:p>
            <a:pPr marL="285750" indent="-285750" algn="l">
              <a:spcAft>
                <a:spcPts val="600"/>
              </a:spcAft>
              <a:buFont typeface="Wingdings" panose="05000000000000000000" pitchFamily="2" charset="2"/>
              <a:buChar char="q"/>
            </a:pPr>
            <a:r>
              <a:rPr lang="fr-FR" sz="1700" b="0" dirty="0" smtClean="0">
                <a:solidFill>
                  <a:schemeClr val="tx1"/>
                </a:solidFill>
              </a:rPr>
              <a:t>Appointement of a </a:t>
            </a:r>
            <a:r>
              <a:rPr lang="fr-FR" sz="1700" b="0" dirty="0" err="1" smtClean="0">
                <a:solidFill>
                  <a:schemeClr val="tx1"/>
                </a:solidFill>
              </a:rPr>
              <a:t>Technical</a:t>
            </a:r>
            <a:r>
              <a:rPr lang="fr-FR" sz="1700" b="0" dirty="0" smtClean="0">
                <a:solidFill>
                  <a:schemeClr val="tx1"/>
                </a:solidFill>
              </a:rPr>
              <a:t> </a:t>
            </a:r>
            <a:r>
              <a:rPr lang="fr-FR" sz="1700" b="0" dirty="0" err="1" smtClean="0">
                <a:solidFill>
                  <a:schemeClr val="tx1"/>
                </a:solidFill>
              </a:rPr>
              <a:t>Representative</a:t>
            </a:r>
            <a:r>
              <a:rPr lang="fr-FR" sz="1700" b="0" dirty="0" smtClean="0">
                <a:solidFill>
                  <a:schemeClr val="tx1"/>
                </a:solidFill>
              </a:rPr>
              <a:t> </a:t>
            </a:r>
            <a:r>
              <a:rPr lang="fr-FR" sz="1700" b="0" dirty="0" err="1" smtClean="0">
                <a:solidFill>
                  <a:schemeClr val="tx1"/>
                </a:solidFill>
              </a:rPr>
              <a:t>with</a:t>
            </a:r>
            <a:r>
              <a:rPr lang="fr-FR" sz="1700" b="0" dirty="0" smtClean="0">
                <a:solidFill>
                  <a:schemeClr val="tx1"/>
                </a:solidFill>
              </a:rPr>
              <a:t> HSE </a:t>
            </a:r>
            <a:r>
              <a:rPr lang="fr-FR" sz="1700" b="0" dirty="0" err="1" smtClean="0">
                <a:solidFill>
                  <a:schemeClr val="tx1"/>
                </a:solidFill>
              </a:rPr>
              <a:t>competencies</a:t>
            </a:r>
            <a:r>
              <a:rPr lang="fr-FR" sz="1700" b="0" dirty="0" smtClean="0">
                <a:solidFill>
                  <a:schemeClr val="tx1"/>
                </a:solidFill>
              </a:rPr>
              <a:t> (</a:t>
            </a:r>
            <a:r>
              <a:rPr lang="fr-FR" sz="1700" b="0" dirty="0" err="1" smtClean="0">
                <a:solidFill>
                  <a:schemeClr val="tx1"/>
                </a:solidFill>
              </a:rPr>
              <a:t>including</a:t>
            </a:r>
            <a:r>
              <a:rPr lang="fr-FR" sz="1700" b="0" dirty="0" smtClean="0">
                <a:solidFill>
                  <a:schemeClr val="tx1"/>
                </a:solidFill>
              </a:rPr>
              <a:t> this </a:t>
            </a:r>
            <a:r>
              <a:rPr lang="fr-FR" sz="1700" b="0" dirty="0" err="1" smtClean="0">
                <a:solidFill>
                  <a:schemeClr val="tx1"/>
                </a:solidFill>
              </a:rPr>
              <a:t>rule</a:t>
            </a:r>
            <a:r>
              <a:rPr lang="fr-FR" sz="1700" b="0" dirty="0" smtClean="0">
                <a:solidFill>
                  <a:schemeClr val="tx1"/>
                </a:solidFill>
              </a:rPr>
              <a:t>, </a:t>
            </a:r>
            <a:r>
              <a:rPr lang="fr-FR" sz="1700" b="0" dirty="0" err="1" smtClean="0">
                <a:solidFill>
                  <a:schemeClr val="tx1"/>
                </a:solidFill>
              </a:rPr>
              <a:t>technical</a:t>
            </a:r>
            <a:r>
              <a:rPr lang="fr-FR" sz="1700" b="0" dirty="0" smtClean="0">
                <a:solidFill>
                  <a:schemeClr val="tx1"/>
                </a:solidFill>
              </a:rPr>
              <a:t> </a:t>
            </a:r>
            <a:r>
              <a:rPr lang="fr-FR" sz="1700" b="0" dirty="0" err="1" smtClean="0">
                <a:solidFill>
                  <a:schemeClr val="tx1"/>
                </a:solidFill>
              </a:rPr>
              <a:t>competence</a:t>
            </a:r>
            <a:r>
              <a:rPr lang="fr-FR" sz="1700" b="0" dirty="0" smtClean="0">
                <a:solidFill>
                  <a:schemeClr val="tx1"/>
                </a:solidFill>
              </a:rPr>
              <a:t>, </a:t>
            </a:r>
            <a:r>
              <a:rPr lang="en-US" sz="1700" b="0" dirty="0">
                <a:solidFill>
                  <a:schemeClr val="tx1"/>
                </a:solidFill>
              </a:rPr>
              <a:t>g</a:t>
            </a:r>
            <a:r>
              <a:rPr lang="en-US" sz="1700" b="0" dirty="0" smtClean="0">
                <a:solidFill>
                  <a:schemeClr val="tx1"/>
                </a:solidFill>
              </a:rPr>
              <a:t>eneral </a:t>
            </a:r>
            <a:r>
              <a:rPr lang="en-US" sz="1700" b="0" dirty="0">
                <a:solidFill>
                  <a:schemeClr val="tx1"/>
                </a:solidFill>
              </a:rPr>
              <a:t>and specific HSE </a:t>
            </a:r>
            <a:r>
              <a:rPr lang="en-US" sz="1700" b="0" dirty="0" smtClean="0">
                <a:solidFill>
                  <a:schemeClr val="tx1"/>
                </a:solidFill>
              </a:rPr>
              <a:t>training</a:t>
            </a:r>
            <a:r>
              <a:rPr lang="fr-FR" sz="1700" b="0" dirty="0" smtClean="0">
                <a:solidFill>
                  <a:schemeClr val="tx1"/>
                </a:solidFill>
              </a:rPr>
              <a:t>)</a:t>
            </a:r>
            <a:endParaRPr lang="fr-FR" sz="1700" b="0" dirty="0">
              <a:solidFill>
                <a:schemeClr val="tx1"/>
              </a:solidFill>
            </a:endParaRPr>
          </a:p>
          <a:p>
            <a:pPr marL="0" indent="0" algn="l">
              <a:spcAft>
                <a:spcPts val="600"/>
              </a:spcAft>
            </a:pPr>
            <a:r>
              <a:rPr lang="fr-FR" sz="1700" b="0" dirty="0" smtClean="0">
                <a:solidFill>
                  <a:srgbClr val="FF0000"/>
                </a:solidFill>
              </a:rPr>
              <a:t>Modifications: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a:solidFill>
                  <a:schemeClr val="tx1"/>
                </a:solidFill>
              </a:rPr>
              <a:t>Already </a:t>
            </a:r>
            <a:r>
              <a:rPr lang="fr-FR" sz="1700" b="0" dirty="0" err="1">
                <a:solidFill>
                  <a:schemeClr val="tx1"/>
                </a:solidFill>
              </a:rPr>
              <a:t>exists</a:t>
            </a:r>
            <a:r>
              <a:rPr lang="fr-FR" sz="1700" b="0" dirty="0">
                <a:solidFill>
                  <a:schemeClr val="tx1"/>
                </a:solidFill>
              </a:rPr>
              <a:t> in </a:t>
            </a:r>
            <a:r>
              <a:rPr lang="fr-FR" sz="1700" b="0" dirty="0" smtClean="0">
                <a:solidFill>
                  <a:schemeClr val="tx1"/>
                </a:solidFill>
              </a:rPr>
              <a:t>previous EP and RC </a:t>
            </a:r>
            <a:r>
              <a:rPr lang="fr-FR" sz="1700" b="0" dirty="0" err="1">
                <a:solidFill>
                  <a:schemeClr val="tx1"/>
                </a:solidFill>
              </a:rPr>
              <a:t>Company</a:t>
            </a:r>
            <a:r>
              <a:rPr lang="fr-FR" sz="1700" b="0" dirty="0">
                <a:solidFill>
                  <a:schemeClr val="tx1"/>
                </a:solidFill>
              </a:rPr>
              <a:t> </a:t>
            </a:r>
            <a:r>
              <a:rPr lang="fr-FR" sz="1700" b="0" dirty="0" err="1">
                <a:solidFill>
                  <a:schemeClr val="tx1"/>
                </a:solidFill>
              </a:rPr>
              <a:t>Rules</a:t>
            </a:r>
            <a:r>
              <a:rPr lang="fr-FR" sz="1700" b="0" dirty="0">
                <a:solidFill>
                  <a:schemeClr val="tx1"/>
                </a:solidFill>
              </a:rPr>
              <a:t> </a:t>
            </a:r>
            <a:endParaRPr lang="fr-FR" sz="1700" b="0" dirty="0" smtClean="0">
              <a:solidFill>
                <a:schemeClr val="tx1"/>
              </a:solidFill>
            </a:endParaRPr>
          </a:p>
          <a:p>
            <a:pPr marL="285750" indent="-285750" algn="l">
              <a:spcAft>
                <a:spcPts val="600"/>
              </a:spcAft>
              <a:buFont typeface="Wingdings" panose="05000000000000000000" pitchFamily="2" charset="2"/>
              <a:buChar char="§"/>
            </a:pPr>
            <a:r>
              <a:rPr lang="fr-FR" sz="1700" b="0" dirty="0" smtClean="0">
                <a:solidFill>
                  <a:schemeClr val="tx1"/>
                </a:solidFill>
                <a:latin typeface="+mn-lt"/>
              </a:rPr>
              <a:t>New for </a:t>
            </a:r>
            <a:r>
              <a:rPr lang="fr-FR" sz="1700" b="0" dirty="0">
                <a:solidFill>
                  <a:schemeClr val="tx1"/>
                </a:solidFill>
                <a:latin typeface="+mn-lt"/>
              </a:rPr>
              <a:t>MS </a:t>
            </a:r>
            <a:r>
              <a:rPr lang="fr-FR" sz="1700" b="0" dirty="0" smtClean="0">
                <a:solidFill>
                  <a:schemeClr val="tx1"/>
                </a:solidFill>
                <a:latin typeface="+mn-lt"/>
              </a:rPr>
              <a:t>and GRP </a:t>
            </a:r>
            <a:r>
              <a:rPr lang="fr-FR" sz="1700" b="0" dirty="0" err="1" smtClean="0">
                <a:solidFill>
                  <a:schemeClr val="tx1"/>
                </a:solidFill>
                <a:latin typeface="+mn-lt"/>
              </a:rPr>
              <a:t>because</a:t>
            </a:r>
            <a:r>
              <a:rPr lang="fr-FR" sz="1700" b="0" dirty="0" smtClean="0">
                <a:solidFill>
                  <a:schemeClr val="tx1"/>
                </a:solidFill>
                <a:latin typeface="+mn-lt"/>
              </a:rPr>
              <a:t> previous </a:t>
            </a:r>
            <a:r>
              <a:rPr lang="fr-FR" sz="1700" b="0" dirty="0" err="1" smtClean="0">
                <a:solidFill>
                  <a:schemeClr val="tx1"/>
                </a:solidFill>
                <a:latin typeface="+mn-lt"/>
              </a:rPr>
              <a:t>Company</a:t>
            </a:r>
            <a:r>
              <a:rPr lang="fr-FR" sz="1700" b="0" dirty="0" smtClean="0">
                <a:solidFill>
                  <a:schemeClr val="tx1"/>
                </a:solidFill>
                <a:latin typeface="+mn-lt"/>
              </a:rPr>
              <a:t> </a:t>
            </a:r>
            <a:r>
              <a:rPr lang="fr-FR" sz="1700" b="0" dirty="0" err="1">
                <a:solidFill>
                  <a:schemeClr val="tx1"/>
                </a:solidFill>
                <a:latin typeface="+mn-lt"/>
              </a:rPr>
              <a:t>R</a:t>
            </a:r>
            <a:r>
              <a:rPr lang="fr-FR" sz="1700" b="0" dirty="0" err="1" smtClean="0">
                <a:solidFill>
                  <a:schemeClr val="tx1"/>
                </a:solidFill>
                <a:latin typeface="+mn-lt"/>
              </a:rPr>
              <a:t>ules</a:t>
            </a:r>
            <a:r>
              <a:rPr lang="fr-FR" sz="1700" b="0" dirty="0" smtClean="0">
                <a:solidFill>
                  <a:schemeClr val="tx1"/>
                </a:solidFill>
                <a:latin typeface="+mn-lt"/>
              </a:rPr>
              <a:t> </a:t>
            </a:r>
            <a:r>
              <a:rPr lang="fr-FR" sz="1700" b="0" dirty="0" err="1" smtClean="0">
                <a:solidFill>
                  <a:schemeClr val="tx1"/>
                </a:solidFill>
                <a:latin typeface="+mn-lt"/>
              </a:rPr>
              <a:t>did</a:t>
            </a:r>
            <a:r>
              <a:rPr lang="fr-FR" sz="1700" b="0" dirty="0" smtClean="0">
                <a:solidFill>
                  <a:schemeClr val="tx1"/>
                </a:solidFill>
                <a:latin typeface="+mn-lt"/>
              </a:rPr>
              <a:t> not </a:t>
            </a:r>
            <a:r>
              <a:rPr lang="fr-FR" sz="1700" b="0" dirty="0" err="1" smtClean="0">
                <a:solidFill>
                  <a:schemeClr val="tx1"/>
                </a:solidFill>
                <a:latin typeface="+mn-lt"/>
              </a:rPr>
              <a:t>specify</a:t>
            </a:r>
            <a:r>
              <a:rPr lang="fr-FR" sz="1700" b="0" dirty="0" smtClean="0">
                <a:solidFill>
                  <a:schemeClr val="tx1"/>
                </a:solidFill>
                <a:latin typeface="+mn-lt"/>
              </a:rPr>
              <a:t>. No major impact as the </a:t>
            </a:r>
            <a:r>
              <a:rPr lang="fr-FR" sz="1700" b="0" dirty="0" err="1" smtClean="0">
                <a:solidFill>
                  <a:schemeClr val="tx1"/>
                </a:solidFill>
                <a:latin typeface="+mn-lt"/>
              </a:rPr>
              <a:t>requirements</a:t>
            </a:r>
            <a:r>
              <a:rPr lang="fr-FR" sz="1700" b="0" dirty="0" smtClean="0">
                <a:solidFill>
                  <a:schemeClr val="tx1"/>
                </a:solidFill>
                <a:latin typeface="+mn-lt"/>
              </a:rPr>
              <a:t> are </a:t>
            </a:r>
            <a:r>
              <a:rPr lang="fr-FR" sz="1700" b="0" dirty="0" err="1" smtClean="0">
                <a:solidFill>
                  <a:schemeClr val="tx1"/>
                </a:solidFill>
                <a:latin typeface="+mn-lt"/>
              </a:rPr>
              <a:t>already</a:t>
            </a:r>
            <a:r>
              <a:rPr lang="fr-FR" sz="1700" b="0" dirty="0" smtClean="0">
                <a:solidFill>
                  <a:schemeClr val="tx1"/>
                </a:solidFill>
                <a:latin typeface="+mn-lt"/>
              </a:rPr>
              <a:t> in practice</a:t>
            </a:r>
            <a:endParaRPr lang="fr-FR" sz="1700" b="0" dirty="0">
              <a:solidFill>
                <a:schemeClr val="tx1"/>
              </a:solidFill>
              <a:latin typeface="+mn-lt"/>
            </a:endParaRPr>
          </a:p>
        </p:txBody>
      </p:sp>
      <p:sp>
        <p:nvSpPr>
          <p:cNvPr id="7" name="Espace réservé du texte 1"/>
          <p:cNvSpPr txBox="1">
            <a:spLocks/>
          </p:cNvSpPr>
          <p:nvPr/>
        </p:nvSpPr>
        <p:spPr>
          <a:xfrm>
            <a:off x="407368" y="3501008"/>
            <a:ext cx="11521280" cy="288032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US" sz="1800" dirty="0">
                <a:solidFill>
                  <a:schemeClr val="tx1"/>
                </a:solidFill>
              </a:rPr>
              <a:t>Preliminary assessment of HSE </a:t>
            </a:r>
            <a:r>
              <a:rPr lang="en-US" sz="1800" dirty="0" smtClean="0">
                <a:solidFill>
                  <a:schemeClr val="tx1"/>
                </a:solidFill>
              </a:rPr>
              <a:t>risks</a:t>
            </a:r>
            <a:r>
              <a:rPr lang="fr-FR" sz="1800" dirty="0" smtClean="0">
                <a:solidFill>
                  <a:schemeClr val="tx1"/>
                </a:solidFill>
              </a:rPr>
              <a:t> (Requirement </a:t>
            </a:r>
            <a:r>
              <a:rPr lang="fr-FR" sz="1800" dirty="0">
                <a:solidFill>
                  <a:schemeClr val="tx1"/>
                </a:solidFill>
              </a:rPr>
              <a:t>3.2.4) </a:t>
            </a:r>
            <a:r>
              <a:rPr lang="fr-FR" sz="1800" dirty="0" smtClean="0">
                <a:solidFill>
                  <a:schemeClr val="tx1"/>
                </a:solidFill>
              </a:rPr>
              <a:t>and </a:t>
            </a:r>
            <a:r>
              <a:rPr lang="pt-PT" sz="1800" dirty="0" smtClean="0">
                <a:solidFill>
                  <a:schemeClr val="tx1"/>
                </a:solidFill>
              </a:rPr>
              <a:t>HSE </a:t>
            </a:r>
            <a:r>
              <a:rPr lang="pt-PT" sz="1800" dirty="0">
                <a:solidFill>
                  <a:schemeClr val="tx1"/>
                </a:solidFill>
              </a:rPr>
              <a:t>contractual </a:t>
            </a:r>
            <a:r>
              <a:rPr lang="pt-PT" sz="1800" dirty="0" smtClean="0">
                <a:solidFill>
                  <a:schemeClr val="tx1"/>
                </a:solidFill>
              </a:rPr>
              <a:t>mode selection </a:t>
            </a:r>
            <a:r>
              <a:rPr lang="fr-FR" sz="1800" dirty="0" smtClean="0">
                <a:solidFill>
                  <a:schemeClr val="tx1"/>
                </a:solidFill>
              </a:rPr>
              <a:t>(Requirement </a:t>
            </a:r>
            <a:r>
              <a:rPr lang="fr-FR" sz="1800" dirty="0">
                <a:solidFill>
                  <a:schemeClr val="tx1"/>
                </a:solidFill>
              </a:rPr>
              <a:t>3.2.5</a:t>
            </a:r>
            <a:r>
              <a:rPr lang="fr-FR" sz="1800" dirty="0" smtClean="0">
                <a:solidFill>
                  <a:schemeClr val="tx1"/>
                </a:solidFill>
              </a:rPr>
              <a:t>)</a:t>
            </a:r>
          </a:p>
          <a:p>
            <a:pPr marL="285750" indent="-285750" algn="l">
              <a:spcAft>
                <a:spcPts val="600"/>
              </a:spcAft>
              <a:buFont typeface="Wingdings" panose="05000000000000000000" pitchFamily="2" charset="2"/>
              <a:buChar char="q"/>
            </a:pPr>
            <a:r>
              <a:rPr lang="pt-PT" sz="1700" b="0" dirty="0">
                <a:solidFill>
                  <a:schemeClr val="tx1"/>
                </a:solidFill>
              </a:rPr>
              <a:t>classification of the contracted works according to three levels of </a:t>
            </a:r>
            <a:r>
              <a:rPr lang="pt-PT" sz="1700" b="0" dirty="0" smtClean="0">
                <a:solidFill>
                  <a:schemeClr val="tx1"/>
                </a:solidFill>
              </a:rPr>
              <a:t>risk</a:t>
            </a:r>
            <a:r>
              <a:rPr lang="fr-FR" sz="1700" b="0" dirty="0" smtClean="0">
                <a:solidFill>
                  <a:schemeClr val="tx1"/>
                </a:solidFill>
              </a:rPr>
              <a:t> (High, Medium, </a:t>
            </a:r>
            <a:r>
              <a:rPr lang="fr-FR" sz="1700" b="0" dirty="0" err="1" smtClean="0">
                <a:solidFill>
                  <a:schemeClr val="tx1"/>
                </a:solidFill>
              </a:rPr>
              <a:t>Low</a:t>
            </a:r>
            <a:r>
              <a:rPr lang="fr-FR" sz="1700" b="0" dirty="0" smtClean="0">
                <a:solidFill>
                  <a:schemeClr val="tx1"/>
                </a:solidFill>
              </a:rPr>
              <a:t>)</a:t>
            </a:r>
          </a:p>
          <a:p>
            <a:pPr marL="285750" indent="-285750" algn="l">
              <a:spcAft>
                <a:spcPts val="600"/>
              </a:spcAft>
              <a:buFont typeface="Wingdings" panose="05000000000000000000" pitchFamily="2" charset="2"/>
              <a:buChar char="q"/>
            </a:pPr>
            <a:r>
              <a:rPr lang="fr-FR" sz="1700" b="0" dirty="0" smtClean="0">
                <a:solidFill>
                  <a:schemeClr val="tx1"/>
                </a:solidFill>
              </a:rPr>
              <a:t>3 contractual modes</a:t>
            </a:r>
          </a:p>
          <a:p>
            <a:pPr marL="534988" lvl="1" indent="-174625" algn="l">
              <a:spcAft>
                <a:spcPts val="600"/>
              </a:spcAft>
              <a:buFont typeface="Wingdings" panose="05000000000000000000" pitchFamily="2" charset="2"/>
              <a:buChar char="§"/>
            </a:pPr>
            <a:r>
              <a:rPr lang="fr-FR" sz="1300" dirty="0" smtClean="0">
                <a:solidFill>
                  <a:schemeClr val="tx1"/>
                </a:solidFill>
              </a:rPr>
              <a:t>Mode 1 : </a:t>
            </a:r>
            <a:r>
              <a:rPr lang="fr-FR" sz="1300" dirty="0" err="1" smtClean="0">
                <a:solidFill>
                  <a:schemeClr val="tx1"/>
                </a:solidFill>
              </a:rPr>
              <a:t>Work</a:t>
            </a:r>
            <a:r>
              <a:rPr lang="fr-FR" sz="1300" dirty="0" smtClean="0">
                <a:solidFill>
                  <a:schemeClr val="tx1"/>
                </a:solidFill>
              </a:rPr>
              <a:t> on Total sites</a:t>
            </a:r>
            <a:endParaRPr lang="fr-FR" sz="1300" dirty="0">
              <a:solidFill>
                <a:schemeClr val="tx1"/>
              </a:solidFill>
            </a:endParaRPr>
          </a:p>
          <a:p>
            <a:pPr marL="534988" lvl="1" indent="-174625" algn="l">
              <a:spcAft>
                <a:spcPts val="600"/>
              </a:spcAft>
              <a:buFont typeface="Wingdings" panose="05000000000000000000" pitchFamily="2" charset="2"/>
              <a:buChar char="§"/>
            </a:pPr>
            <a:r>
              <a:rPr lang="fr-FR" sz="1300" dirty="0">
                <a:solidFill>
                  <a:schemeClr val="tx1"/>
                </a:solidFill>
              </a:rPr>
              <a:t>Mode </a:t>
            </a:r>
            <a:r>
              <a:rPr lang="fr-FR" sz="1300" dirty="0" smtClean="0">
                <a:solidFill>
                  <a:schemeClr val="tx1"/>
                </a:solidFill>
              </a:rPr>
              <a:t>2 </a:t>
            </a:r>
            <a:r>
              <a:rPr lang="fr-FR" sz="1300" dirty="0">
                <a:solidFill>
                  <a:schemeClr val="tx1"/>
                </a:solidFill>
              </a:rPr>
              <a:t>: </a:t>
            </a:r>
            <a:r>
              <a:rPr lang="fr-FR" sz="1300" dirty="0" err="1" smtClean="0">
                <a:solidFill>
                  <a:schemeClr val="tx1"/>
                </a:solidFill>
              </a:rPr>
              <a:t>Work</a:t>
            </a:r>
            <a:r>
              <a:rPr lang="fr-FR" sz="1300" dirty="0" smtClean="0">
                <a:solidFill>
                  <a:schemeClr val="tx1"/>
                </a:solidFill>
              </a:rPr>
              <a:t> </a:t>
            </a:r>
            <a:r>
              <a:rPr lang="fr-FR" sz="1300" dirty="0" err="1">
                <a:solidFill>
                  <a:schemeClr val="tx1"/>
                </a:solidFill>
              </a:rPr>
              <a:t>dones</a:t>
            </a:r>
            <a:r>
              <a:rPr lang="fr-FR" sz="1300" dirty="0">
                <a:solidFill>
                  <a:schemeClr val="tx1"/>
                </a:solidFill>
              </a:rPr>
              <a:t> </a:t>
            </a:r>
            <a:r>
              <a:rPr lang="fr-FR" sz="1300" dirty="0" err="1">
                <a:solidFill>
                  <a:schemeClr val="tx1"/>
                </a:solidFill>
              </a:rPr>
              <a:t>using</a:t>
            </a:r>
            <a:r>
              <a:rPr lang="fr-FR" sz="1300" dirty="0">
                <a:solidFill>
                  <a:schemeClr val="tx1"/>
                </a:solidFill>
              </a:rPr>
              <a:t> the </a:t>
            </a:r>
            <a:r>
              <a:rPr lang="fr-FR" sz="1300" dirty="0" smtClean="0">
                <a:solidFill>
                  <a:schemeClr val="tx1"/>
                </a:solidFill>
              </a:rPr>
              <a:t>HSE MS of the </a:t>
            </a:r>
            <a:r>
              <a:rPr lang="fr-FR" sz="1300" dirty="0" err="1" smtClean="0">
                <a:solidFill>
                  <a:schemeClr val="tx1"/>
                </a:solidFill>
              </a:rPr>
              <a:t>contractor</a:t>
            </a:r>
            <a:r>
              <a:rPr lang="fr-FR" sz="1300" dirty="0" smtClean="0">
                <a:solidFill>
                  <a:schemeClr val="tx1"/>
                </a:solidFill>
              </a:rPr>
              <a:t> + </a:t>
            </a:r>
            <a:r>
              <a:rPr lang="fr-FR" sz="1300" dirty="0" err="1" smtClean="0">
                <a:solidFill>
                  <a:schemeClr val="tx1"/>
                </a:solidFill>
              </a:rPr>
              <a:t>bridging</a:t>
            </a:r>
            <a:r>
              <a:rPr lang="fr-FR" sz="1300" dirty="0" smtClean="0">
                <a:solidFill>
                  <a:schemeClr val="tx1"/>
                </a:solidFill>
              </a:rPr>
              <a:t> document (</a:t>
            </a:r>
            <a:r>
              <a:rPr lang="fr-FR" sz="1300" dirty="0" err="1" smtClean="0">
                <a:solidFill>
                  <a:schemeClr val="tx1"/>
                </a:solidFill>
              </a:rPr>
              <a:t>eg</a:t>
            </a:r>
            <a:r>
              <a:rPr lang="fr-FR" sz="1300" dirty="0">
                <a:solidFill>
                  <a:schemeClr val="tx1"/>
                </a:solidFill>
              </a:rPr>
              <a:t>.</a:t>
            </a:r>
            <a:r>
              <a:rPr lang="fr-FR" sz="1300" dirty="0" smtClean="0">
                <a:solidFill>
                  <a:schemeClr val="tx1"/>
                </a:solidFill>
              </a:rPr>
              <a:t> </a:t>
            </a:r>
            <a:r>
              <a:rPr lang="fr-FR" sz="1300" dirty="0" err="1" smtClean="0">
                <a:solidFill>
                  <a:schemeClr val="tx1"/>
                </a:solidFill>
              </a:rPr>
              <a:t>Drilling</a:t>
            </a:r>
            <a:r>
              <a:rPr lang="fr-FR" sz="1300" dirty="0" smtClean="0">
                <a:solidFill>
                  <a:schemeClr val="tx1"/>
                </a:solidFill>
              </a:rPr>
              <a:t> </a:t>
            </a:r>
            <a:r>
              <a:rPr lang="fr-FR" sz="1300" dirty="0" err="1" smtClean="0">
                <a:solidFill>
                  <a:schemeClr val="tx1"/>
                </a:solidFill>
              </a:rPr>
              <a:t>Rig</a:t>
            </a:r>
            <a:r>
              <a:rPr lang="fr-FR" sz="1300" dirty="0" smtClean="0">
                <a:solidFill>
                  <a:schemeClr val="tx1"/>
                </a:solidFill>
              </a:rPr>
              <a:t>, </a:t>
            </a:r>
            <a:r>
              <a:rPr lang="fr-FR" sz="1300" dirty="0" err="1" smtClean="0">
                <a:solidFill>
                  <a:schemeClr val="tx1"/>
                </a:solidFill>
              </a:rPr>
              <a:t>closed</a:t>
            </a:r>
            <a:r>
              <a:rPr lang="fr-FR" sz="1300" dirty="0" smtClean="0">
                <a:solidFill>
                  <a:schemeClr val="tx1"/>
                </a:solidFill>
              </a:rPr>
              <a:t> construction site, etc.)</a:t>
            </a:r>
            <a:endParaRPr lang="fr-FR" sz="1300" dirty="0">
              <a:solidFill>
                <a:schemeClr val="tx1"/>
              </a:solidFill>
            </a:endParaRPr>
          </a:p>
          <a:p>
            <a:pPr marL="534988" lvl="1" indent="-174625" algn="l">
              <a:spcAft>
                <a:spcPts val="600"/>
              </a:spcAft>
              <a:buFont typeface="Wingdings" panose="05000000000000000000" pitchFamily="2" charset="2"/>
              <a:buChar char="§"/>
            </a:pPr>
            <a:r>
              <a:rPr lang="fr-FR" sz="1300" dirty="0">
                <a:solidFill>
                  <a:schemeClr val="tx1"/>
                </a:solidFill>
              </a:rPr>
              <a:t>Mode </a:t>
            </a:r>
            <a:r>
              <a:rPr lang="fr-FR" sz="1300" dirty="0" smtClean="0">
                <a:solidFill>
                  <a:schemeClr val="tx1"/>
                </a:solidFill>
              </a:rPr>
              <a:t>3 : Construction yards, transport, client intervention</a:t>
            </a:r>
            <a:endParaRPr lang="fr-FR" sz="1300" dirty="0">
              <a:solidFill>
                <a:schemeClr val="tx1"/>
              </a:solidFill>
            </a:endParaRPr>
          </a:p>
          <a:p>
            <a:pPr marL="0" indent="0" algn="l">
              <a:spcAft>
                <a:spcPts val="600"/>
              </a:spcAft>
            </a:pPr>
            <a:r>
              <a:rPr lang="fr-FR" sz="1700" b="0" dirty="0" smtClean="0">
                <a:solidFill>
                  <a:srgbClr val="FF0000"/>
                </a:solidFill>
              </a:rPr>
              <a:t>Modifications:</a:t>
            </a:r>
            <a:endParaRPr lang="en-US" sz="1700" b="0" dirty="0">
              <a:solidFill>
                <a:srgbClr val="FF0000"/>
              </a:solidFill>
            </a:endParaRPr>
          </a:p>
          <a:p>
            <a:pPr marL="285750" indent="-285750" algn="l">
              <a:spcAft>
                <a:spcPts val="600"/>
              </a:spcAft>
              <a:buFont typeface="Wingdings" panose="05000000000000000000" pitchFamily="2" charset="2"/>
              <a:buChar char="§"/>
            </a:pPr>
            <a:r>
              <a:rPr lang="en-US" sz="1700" b="0" dirty="0">
                <a:solidFill>
                  <a:schemeClr val="tx1"/>
                </a:solidFill>
              </a:rPr>
              <a:t>Preliminary assessment of HSE risks</a:t>
            </a:r>
            <a:r>
              <a:rPr lang="fr-FR" sz="1700" b="0" dirty="0">
                <a:solidFill>
                  <a:schemeClr val="tx1"/>
                </a:solidFill>
              </a:rPr>
              <a:t> </a:t>
            </a:r>
            <a:r>
              <a:rPr lang="fr-FR" sz="1700" b="0" dirty="0" err="1" smtClean="0">
                <a:solidFill>
                  <a:schemeClr val="tx1"/>
                </a:solidFill>
              </a:rPr>
              <a:t>already</a:t>
            </a:r>
            <a:r>
              <a:rPr lang="fr-FR" sz="1700" b="0" dirty="0" smtClean="0">
                <a:solidFill>
                  <a:schemeClr val="tx1"/>
                </a:solidFill>
              </a:rPr>
              <a:t> </a:t>
            </a:r>
            <a:r>
              <a:rPr lang="fr-FR" sz="1700" b="0" dirty="0" err="1" smtClean="0">
                <a:solidFill>
                  <a:schemeClr val="tx1"/>
                </a:solidFill>
              </a:rPr>
              <a:t>exists</a:t>
            </a:r>
            <a:r>
              <a:rPr lang="fr-FR" sz="1700" b="0" dirty="0" smtClean="0">
                <a:solidFill>
                  <a:schemeClr val="tx1"/>
                </a:solidFill>
              </a:rPr>
              <a:t> in previous branches </a:t>
            </a:r>
            <a:r>
              <a:rPr lang="fr-FR" sz="1700" b="0" dirty="0" err="1" smtClean="0">
                <a:solidFill>
                  <a:schemeClr val="tx1"/>
                </a:solidFill>
              </a:rPr>
              <a:t>rules</a:t>
            </a:r>
            <a:endParaRPr lang="fr-FR" sz="1700" b="0" dirty="0">
              <a:solidFill>
                <a:schemeClr val="tx1"/>
              </a:solidFill>
            </a:endParaRPr>
          </a:p>
          <a:p>
            <a:pPr marL="285750" indent="-285750" algn="l">
              <a:spcAft>
                <a:spcPts val="600"/>
              </a:spcAft>
              <a:buFont typeface="Wingdings" panose="05000000000000000000" pitchFamily="2" charset="2"/>
              <a:buChar char="§"/>
            </a:pPr>
            <a:r>
              <a:rPr lang="fr-FR" sz="1700" b="0" dirty="0" smtClean="0">
                <a:solidFill>
                  <a:schemeClr val="tx1"/>
                </a:solidFill>
              </a:rPr>
              <a:t>Contractual mode </a:t>
            </a:r>
            <a:r>
              <a:rPr lang="fr-FR" sz="1700" b="0" dirty="0" err="1" smtClean="0">
                <a:solidFill>
                  <a:schemeClr val="tx1"/>
                </a:solidFill>
              </a:rPr>
              <a:t>is</a:t>
            </a:r>
            <a:r>
              <a:rPr lang="fr-FR" sz="1700" b="0" dirty="0" smtClean="0">
                <a:solidFill>
                  <a:schemeClr val="tx1"/>
                </a:solidFill>
              </a:rPr>
              <a:t> new for all branches (</a:t>
            </a:r>
            <a:r>
              <a:rPr lang="fr-FR" sz="1700" b="0" dirty="0" err="1" smtClean="0">
                <a:solidFill>
                  <a:schemeClr val="tx1"/>
                </a:solidFill>
              </a:rPr>
              <a:t>based</a:t>
            </a:r>
            <a:r>
              <a:rPr lang="fr-FR" sz="1700" b="0" dirty="0" smtClean="0">
                <a:solidFill>
                  <a:schemeClr val="tx1"/>
                </a:solidFill>
              </a:rPr>
              <a:t> on </a:t>
            </a:r>
            <a:r>
              <a:rPr lang="fr-FR" sz="1700" b="0" dirty="0">
                <a:solidFill>
                  <a:schemeClr val="tx1"/>
                </a:solidFill>
              </a:rPr>
              <a:t>IOGP 423)</a:t>
            </a:r>
          </a:p>
        </p:txBody>
      </p:sp>
      <p:cxnSp>
        <p:nvCxnSpPr>
          <p:cNvPr id="10" name="Connecteur droit 9"/>
          <p:cNvCxnSpPr/>
          <p:nvPr/>
        </p:nvCxnSpPr>
        <p:spPr>
          <a:xfrm>
            <a:off x="407368" y="3284984"/>
            <a:ext cx="114245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431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fr-FR" dirty="0"/>
              <a:t>CR GR HSE 501 HSE </a:t>
            </a:r>
            <a:r>
              <a:rPr lang="fr-FR" dirty="0" err="1"/>
              <a:t>Requirements</a:t>
            </a:r>
            <a:r>
              <a:rPr lang="fr-FR" dirty="0"/>
              <a:t> for </a:t>
            </a:r>
            <a:r>
              <a:rPr lang="fr-FR" dirty="0" err="1"/>
              <a:t>Contractors</a:t>
            </a:r>
            <a:endParaRPr lang="en-US" dirty="0"/>
          </a:p>
        </p:txBody>
      </p:sp>
      <p:sp>
        <p:nvSpPr>
          <p:cNvPr id="11" name="Espace réservé du texte 1"/>
          <p:cNvSpPr txBox="1">
            <a:spLocks/>
          </p:cNvSpPr>
          <p:nvPr/>
        </p:nvSpPr>
        <p:spPr>
          <a:xfrm>
            <a:off x="407368" y="548680"/>
            <a:ext cx="11424592" cy="280831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ctr">
              <a:spcAft>
                <a:spcPts val="600"/>
              </a:spcAft>
            </a:pPr>
            <a:r>
              <a:rPr lang="fr-FR" u="sng" dirty="0" err="1" smtClean="0">
                <a:solidFill>
                  <a:schemeClr val="tx1"/>
                </a:solidFill>
              </a:rPr>
              <a:t>Selection</a:t>
            </a:r>
            <a:r>
              <a:rPr lang="fr-FR" u="sng" dirty="0" smtClean="0">
                <a:solidFill>
                  <a:schemeClr val="tx1"/>
                </a:solidFill>
              </a:rPr>
              <a:t> of </a:t>
            </a:r>
            <a:r>
              <a:rPr lang="fr-FR" u="sng" dirty="0" err="1" smtClean="0">
                <a:solidFill>
                  <a:schemeClr val="tx1"/>
                </a:solidFill>
              </a:rPr>
              <a:t>contractors</a:t>
            </a:r>
            <a:endParaRPr lang="en-US" sz="300" dirty="0" smtClean="0">
              <a:solidFill>
                <a:schemeClr val="tx1"/>
              </a:solidFill>
            </a:endParaRPr>
          </a:p>
          <a:p>
            <a:pPr marL="0" indent="0" algn="l">
              <a:spcAft>
                <a:spcPts val="600"/>
              </a:spcAft>
            </a:pPr>
            <a:r>
              <a:rPr lang="fr-FR" sz="1800" dirty="0" err="1" smtClean="0">
                <a:solidFill>
                  <a:schemeClr val="tx1"/>
                </a:solidFill>
              </a:rPr>
              <a:t>Pre-selection</a:t>
            </a:r>
            <a:r>
              <a:rPr lang="fr-FR" sz="1800" dirty="0" smtClean="0">
                <a:solidFill>
                  <a:schemeClr val="tx1"/>
                </a:solidFill>
              </a:rPr>
              <a:t> of </a:t>
            </a:r>
            <a:r>
              <a:rPr lang="fr-FR" sz="1800" dirty="0" err="1" smtClean="0">
                <a:solidFill>
                  <a:schemeClr val="tx1"/>
                </a:solidFill>
              </a:rPr>
              <a:t>contractors</a:t>
            </a:r>
            <a:r>
              <a:rPr lang="fr-FR" sz="1800" dirty="0" smtClean="0">
                <a:solidFill>
                  <a:schemeClr val="tx1"/>
                </a:solidFill>
              </a:rPr>
              <a:t> (Requirement </a:t>
            </a:r>
            <a:r>
              <a:rPr lang="fr-FR" sz="1800" dirty="0">
                <a:solidFill>
                  <a:schemeClr val="tx1"/>
                </a:solidFill>
              </a:rPr>
              <a:t>3.3.1</a:t>
            </a:r>
            <a:r>
              <a:rPr lang="fr-FR" sz="1800" dirty="0" smtClean="0">
                <a:solidFill>
                  <a:schemeClr val="tx1"/>
                </a:solidFill>
              </a:rPr>
              <a:t>)</a:t>
            </a:r>
          </a:p>
          <a:p>
            <a:pPr marL="285750" indent="-285750" algn="l">
              <a:spcAft>
                <a:spcPts val="600"/>
              </a:spcAft>
              <a:buFont typeface="Wingdings" panose="05000000000000000000" pitchFamily="2" charset="2"/>
              <a:buChar char="q"/>
            </a:pPr>
            <a:r>
              <a:rPr lang="fr-FR" sz="1700" b="0" dirty="0" smtClean="0">
                <a:solidFill>
                  <a:schemeClr val="tx1"/>
                </a:solidFill>
              </a:rPr>
              <a:t>Contractors are </a:t>
            </a:r>
            <a:r>
              <a:rPr lang="fr-FR" sz="1700" b="0" dirty="0" err="1" smtClean="0">
                <a:solidFill>
                  <a:schemeClr val="tx1"/>
                </a:solidFill>
              </a:rPr>
              <a:t>pre-selected</a:t>
            </a:r>
            <a:r>
              <a:rPr lang="fr-FR" sz="1700" b="0" dirty="0" smtClean="0">
                <a:solidFill>
                  <a:schemeClr val="tx1"/>
                </a:solidFill>
              </a:rPr>
              <a:t> from a </a:t>
            </a:r>
            <a:r>
              <a:rPr lang="fr-FR" sz="1700" b="0" dirty="0" err="1" smtClean="0">
                <a:solidFill>
                  <a:schemeClr val="tx1"/>
                </a:solidFill>
              </a:rPr>
              <a:t>database</a:t>
            </a:r>
            <a:r>
              <a:rPr lang="fr-FR" sz="1700" b="0" dirty="0" smtClean="0">
                <a:solidFill>
                  <a:schemeClr val="tx1"/>
                </a:solidFill>
              </a:rPr>
              <a:t> of </a:t>
            </a:r>
            <a:r>
              <a:rPr lang="fr-FR" sz="1700" b="0" dirty="0" err="1" smtClean="0">
                <a:solidFill>
                  <a:schemeClr val="tx1"/>
                </a:solidFill>
              </a:rPr>
              <a:t>qualified</a:t>
            </a:r>
            <a:r>
              <a:rPr lang="fr-FR" sz="1700" b="0" dirty="0" smtClean="0">
                <a:solidFill>
                  <a:schemeClr val="tx1"/>
                </a:solidFill>
              </a:rPr>
              <a:t> </a:t>
            </a:r>
            <a:r>
              <a:rPr lang="fr-FR" sz="1700" b="0" dirty="0" err="1" smtClean="0">
                <a:solidFill>
                  <a:schemeClr val="tx1"/>
                </a:solidFill>
              </a:rPr>
              <a:t>contractors</a:t>
            </a:r>
            <a:r>
              <a:rPr lang="fr-FR" sz="1700" b="0" dirty="0" smtClean="0">
                <a:solidFill>
                  <a:schemeClr val="tx1"/>
                </a:solidFill>
              </a:rPr>
              <a:t> </a:t>
            </a:r>
            <a:r>
              <a:rPr lang="fr-FR" sz="1700" b="0" dirty="0" err="1" smtClean="0">
                <a:solidFill>
                  <a:schemeClr val="tx1"/>
                </a:solidFill>
              </a:rPr>
              <a:t>including</a:t>
            </a:r>
            <a:r>
              <a:rPr lang="fr-FR" sz="1700" b="0" dirty="0" smtClean="0">
                <a:solidFill>
                  <a:schemeClr val="tx1"/>
                </a:solidFill>
              </a:rPr>
              <a:t>:</a:t>
            </a:r>
            <a:endParaRPr lang="fr-FR" sz="1700" b="0" dirty="0">
              <a:solidFill>
                <a:schemeClr val="tx1"/>
              </a:solidFill>
            </a:endParaRPr>
          </a:p>
          <a:p>
            <a:pPr marL="534988" lvl="1" indent="-174625" algn="l">
              <a:spcAft>
                <a:spcPts val="600"/>
              </a:spcAft>
              <a:buFont typeface="Wingdings" panose="05000000000000000000" pitchFamily="2" charset="2"/>
              <a:buChar char="§"/>
            </a:pPr>
            <a:r>
              <a:rPr lang="pt-PT" sz="1400" dirty="0"/>
              <a:t>The ability to safely perform the contracted activities while limiting as far as possible the number of </a:t>
            </a:r>
            <a:r>
              <a:rPr lang="pt-PT" sz="1400" dirty="0" smtClean="0"/>
              <a:t>sub-contractors</a:t>
            </a:r>
            <a:endParaRPr lang="fr-FR" sz="1300" b="0" dirty="0" smtClean="0">
              <a:solidFill>
                <a:schemeClr val="tx1"/>
              </a:solidFill>
            </a:endParaRPr>
          </a:p>
          <a:p>
            <a:pPr marL="534988" lvl="1" indent="-174625" algn="l">
              <a:spcAft>
                <a:spcPts val="600"/>
              </a:spcAft>
              <a:buFont typeface="Wingdings" panose="05000000000000000000" pitchFamily="2" charset="2"/>
              <a:buChar char="§"/>
            </a:pPr>
            <a:r>
              <a:rPr lang="pt-PT" sz="1300" dirty="0" smtClean="0">
                <a:solidFill>
                  <a:schemeClr val="tx1"/>
                </a:solidFill>
              </a:rPr>
              <a:t>The </a:t>
            </a:r>
            <a:r>
              <a:rPr lang="pt-PT" sz="1300" dirty="0">
                <a:solidFill>
                  <a:schemeClr val="tx1"/>
                </a:solidFill>
              </a:rPr>
              <a:t>ability to control risks associated with contracted activities </a:t>
            </a:r>
            <a:r>
              <a:rPr lang="pt-PT" sz="1300" dirty="0" smtClean="0">
                <a:solidFill>
                  <a:schemeClr val="tx1"/>
                </a:solidFill>
              </a:rPr>
              <a:t>(prior HSE performance</a:t>
            </a:r>
            <a:r>
              <a:rPr lang="pt-PT" sz="1300" dirty="0">
                <a:solidFill>
                  <a:schemeClr val="tx1"/>
                </a:solidFill>
              </a:rPr>
              <a:t>)</a:t>
            </a:r>
            <a:endParaRPr lang="fr-FR" sz="1300" b="0" dirty="0">
              <a:solidFill>
                <a:schemeClr val="tx1"/>
              </a:solidFill>
            </a:endParaRPr>
          </a:p>
          <a:p>
            <a:pPr marL="534988" lvl="1" indent="-174625" algn="l">
              <a:spcAft>
                <a:spcPts val="600"/>
              </a:spcAft>
              <a:buFont typeface="Wingdings" panose="05000000000000000000" pitchFamily="2" charset="2"/>
              <a:buChar char="§"/>
            </a:pPr>
            <a:r>
              <a:rPr lang="pt-PT" sz="1300" dirty="0" smtClean="0">
                <a:solidFill>
                  <a:schemeClr val="tx1"/>
                </a:solidFill>
              </a:rPr>
              <a:t>The </a:t>
            </a:r>
            <a:r>
              <a:rPr lang="pt-PT" sz="1300" dirty="0">
                <a:solidFill>
                  <a:schemeClr val="tx1"/>
                </a:solidFill>
              </a:rPr>
              <a:t>ability to respond to specific HSE criteria if applicable </a:t>
            </a:r>
            <a:endParaRPr lang="fr-FR" sz="1300" dirty="0">
              <a:solidFill>
                <a:schemeClr val="tx1"/>
              </a:solidFill>
            </a:endParaRPr>
          </a:p>
          <a:p>
            <a:pPr lvl="1" algn="l">
              <a:spcAft>
                <a:spcPts val="600"/>
              </a:spcAft>
              <a:buNone/>
            </a:pPr>
            <a:r>
              <a:rPr lang="fr-FR" sz="1700" dirty="0">
                <a:solidFill>
                  <a:srgbClr val="FF0000"/>
                </a:solidFill>
                <a:latin typeface="+mj-lt"/>
              </a:rPr>
              <a:t>Modifications:</a:t>
            </a:r>
            <a:endParaRPr lang="en-US" sz="1700" dirty="0">
              <a:solidFill>
                <a:srgbClr val="FF0000"/>
              </a:solidFill>
              <a:latin typeface="+mj-lt"/>
            </a:endParaRPr>
          </a:p>
          <a:p>
            <a:pPr marL="285750" indent="-285750" algn="l">
              <a:spcAft>
                <a:spcPts val="600"/>
              </a:spcAft>
              <a:buFont typeface="Wingdings" panose="05000000000000000000" pitchFamily="2" charset="2"/>
              <a:buChar char="§"/>
            </a:pPr>
            <a:r>
              <a:rPr lang="fr-FR" sz="1700" b="0" dirty="0">
                <a:solidFill>
                  <a:schemeClr val="tx1"/>
                </a:solidFill>
                <a:latin typeface="+mn-lt"/>
              </a:rPr>
              <a:t>A</a:t>
            </a:r>
            <a:r>
              <a:rPr lang="fr-FR" sz="1700" b="0" dirty="0" smtClean="0">
                <a:solidFill>
                  <a:schemeClr val="tx1"/>
                </a:solidFill>
              </a:rPr>
              <a:t>lready </a:t>
            </a:r>
            <a:r>
              <a:rPr lang="fr-FR" sz="1700" b="0" dirty="0" err="1">
                <a:solidFill>
                  <a:schemeClr val="tx1"/>
                </a:solidFill>
              </a:rPr>
              <a:t>exists</a:t>
            </a:r>
            <a:r>
              <a:rPr lang="fr-FR" sz="1700" b="0" dirty="0">
                <a:solidFill>
                  <a:schemeClr val="tx1"/>
                </a:solidFill>
              </a:rPr>
              <a:t> in </a:t>
            </a:r>
            <a:r>
              <a:rPr lang="fr-FR" sz="1700" b="0" dirty="0" smtClean="0">
                <a:solidFill>
                  <a:schemeClr val="tx1"/>
                </a:solidFill>
              </a:rPr>
              <a:t>previous branches </a:t>
            </a:r>
            <a:r>
              <a:rPr lang="fr-FR" sz="1700" b="0" dirty="0" err="1">
                <a:solidFill>
                  <a:schemeClr val="tx1"/>
                </a:solidFill>
              </a:rPr>
              <a:t>Company</a:t>
            </a:r>
            <a:r>
              <a:rPr lang="fr-FR" sz="1700" b="0" dirty="0">
                <a:solidFill>
                  <a:schemeClr val="tx1"/>
                </a:solidFill>
              </a:rPr>
              <a:t> </a:t>
            </a:r>
            <a:r>
              <a:rPr lang="fr-FR" sz="1700" b="0" dirty="0" err="1">
                <a:solidFill>
                  <a:schemeClr val="tx1"/>
                </a:solidFill>
              </a:rPr>
              <a:t>Rules</a:t>
            </a:r>
            <a:endParaRPr lang="fr-FR" sz="1700" b="0" dirty="0">
              <a:solidFill>
                <a:schemeClr val="tx1"/>
              </a:solidFill>
            </a:endParaRPr>
          </a:p>
          <a:p>
            <a:pPr marL="285750" indent="-285750" algn="l">
              <a:spcAft>
                <a:spcPts val="600"/>
              </a:spcAft>
              <a:buFont typeface="Wingdings" panose="05000000000000000000" pitchFamily="2" charset="2"/>
              <a:buChar char="§"/>
            </a:pPr>
            <a:endParaRPr lang="fr-FR" sz="1700" b="0" dirty="0">
              <a:solidFill>
                <a:schemeClr val="tx1"/>
              </a:solidFill>
            </a:endParaRPr>
          </a:p>
          <a:p>
            <a:pPr marL="285750" indent="-285750" algn="l">
              <a:spcAft>
                <a:spcPts val="600"/>
              </a:spcAft>
              <a:buFont typeface="Wingdings" panose="05000000000000000000" pitchFamily="2" charset="2"/>
              <a:buChar char="§"/>
            </a:pPr>
            <a:endParaRPr lang="fr-FR" sz="1700" b="0" dirty="0" smtClean="0">
              <a:solidFill>
                <a:schemeClr val="tx1"/>
              </a:solidFill>
              <a:latin typeface="+mn-lt"/>
            </a:endParaRPr>
          </a:p>
        </p:txBody>
      </p:sp>
      <p:cxnSp>
        <p:nvCxnSpPr>
          <p:cNvPr id="10" name="Connecteur droit 9"/>
          <p:cNvCxnSpPr/>
          <p:nvPr/>
        </p:nvCxnSpPr>
        <p:spPr>
          <a:xfrm>
            <a:off x="407368" y="3212976"/>
            <a:ext cx="114245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Espace réservé du texte 1"/>
          <p:cNvSpPr txBox="1">
            <a:spLocks/>
          </p:cNvSpPr>
          <p:nvPr/>
        </p:nvSpPr>
        <p:spPr>
          <a:xfrm>
            <a:off x="407368" y="3356992"/>
            <a:ext cx="11424592" cy="302433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ctr">
              <a:spcAft>
                <a:spcPts val="600"/>
              </a:spcAft>
            </a:pPr>
            <a:r>
              <a:rPr lang="en-US" u="sng" dirty="0">
                <a:solidFill>
                  <a:schemeClr val="tx1"/>
                </a:solidFill>
              </a:rPr>
              <a:t>Preparation of call for tenders and contractual HSE </a:t>
            </a:r>
            <a:r>
              <a:rPr lang="en-US" u="sng" dirty="0" smtClean="0">
                <a:solidFill>
                  <a:schemeClr val="tx1"/>
                </a:solidFill>
              </a:rPr>
              <a:t>clauses</a:t>
            </a:r>
          </a:p>
          <a:p>
            <a:pPr marL="0" indent="0" algn="l">
              <a:spcAft>
                <a:spcPts val="600"/>
              </a:spcAft>
            </a:pPr>
            <a:r>
              <a:rPr lang="fr-FR" sz="1800" dirty="0" smtClean="0">
                <a:solidFill>
                  <a:schemeClr val="tx1"/>
                </a:solidFill>
              </a:rPr>
              <a:t>Preparation of call for tenders (Requirement </a:t>
            </a:r>
            <a:r>
              <a:rPr lang="fr-FR" sz="1800" dirty="0">
                <a:solidFill>
                  <a:schemeClr val="tx1"/>
                </a:solidFill>
              </a:rPr>
              <a:t>3.3.2)</a:t>
            </a:r>
          </a:p>
          <a:p>
            <a:pPr marL="285750" indent="-285750" algn="l">
              <a:spcAft>
                <a:spcPts val="600"/>
              </a:spcAft>
              <a:buFont typeface="Wingdings" panose="05000000000000000000" pitchFamily="2" charset="2"/>
              <a:buChar char="q"/>
            </a:pPr>
            <a:r>
              <a:rPr lang="fr-FR" sz="1700" b="0" dirty="0" smtClean="0">
                <a:solidFill>
                  <a:schemeClr val="tx1"/>
                </a:solidFill>
              </a:rPr>
              <a:t>The entity </a:t>
            </a:r>
            <a:r>
              <a:rPr lang="fr-FR" sz="1700" b="0" dirty="0" err="1" smtClean="0">
                <a:solidFill>
                  <a:schemeClr val="tx1"/>
                </a:solidFill>
              </a:rPr>
              <a:t>provides</a:t>
            </a:r>
            <a:r>
              <a:rPr lang="fr-FR" sz="1700" b="0" dirty="0" smtClean="0">
                <a:solidFill>
                  <a:schemeClr val="tx1"/>
                </a:solidFill>
              </a:rPr>
              <a:t> </a:t>
            </a:r>
            <a:r>
              <a:rPr lang="fr-FR" sz="1700" b="0" dirty="0" err="1" smtClean="0">
                <a:solidFill>
                  <a:schemeClr val="tx1"/>
                </a:solidFill>
              </a:rPr>
              <a:t>any</a:t>
            </a:r>
            <a:r>
              <a:rPr lang="fr-FR" sz="1700" b="0" dirty="0" smtClean="0">
                <a:solidFill>
                  <a:schemeClr val="tx1"/>
                </a:solidFill>
              </a:rPr>
              <a:t> </a:t>
            </a:r>
            <a:r>
              <a:rPr lang="pt-PT" sz="1700" b="0" dirty="0">
                <a:solidFill>
                  <a:schemeClr val="tx1"/>
                </a:solidFill>
              </a:rPr>
              <a:t>r</a:t>
            </a:r>
            <a:r>
              <a:rPr lang="pt-PT" sz="1700" b="0" dirty="0" smtClean="0">
                <a:solidFill>
                  <a:schemeClr val="tx1"/>
                </a:solidFill>
              </a:rPr>
              <a:t>elevant </a:t>
            </a:r>
            <a:r>
              <a:rPr lang="pt-PT" sz="1700" b="0" dirty="0">
                <a:solidFill>
                  <a:schemeClr val="tx1"/>
                </a:solidFill>
              </a:rPr>
              <a:t>HSE information </a:t>
            </a:r>
            <a:r>
              <a:rPr lang="pt-PT" sz="1700" b="0" dirty="0" smtClean="0">
                <a:solidFill>
                  <a:schemeClr val="tx1"/>
                </a:solidFill>
              </a:rPr>
              <a:t>to contractors</a:t>
            </a:r>
          </a:p>
          <a:p>
            <a:pPr marL="285750" indent="-285750" algn="l">
              <a:spcAft>
                <a:spcPts val="600"/>
              </a:spcAft>
              <a:buFont typeface="Wingdings" panose="05000000000000000000" pitchFamily="2" charset="2"/>
              <a:buChar char="q"/>
            </a:pPr>
            <a:r>
              <a:rPr lang="pt-PT" sz="1700" b="0" dirty="0">
                <a:solidFill>
                  <a:schemeClr val="tx1"/>
                </a:solidFill>
              </a:rPr>
              <a:t>C</a:t>
            </a:r>
            <a:r>
              <a:rPr lang="pt-PT" sz="1700" b="0" dirty="0" smtClean="0">
                <a:solidFill>
                  <a:schemeClr val="tx1"/>
                </a:solidFill>
              </a:rPr>
              <a:t>ompetent </a:t>
            </a:r>
            <a:r>
              <a:rPr lang="pt-PT" sz="1700" b="0" dirty="0">
                <a:solidFill>
                  <a:schemeClr val="tx1"/>
                </a:solidFill>
              </a:rPr>
              <a:t>HSE resources </a:t>
            </a:r>
            <a:r>
              <a:rPr lang="pt-PT" sz="1700" b="0" dirty="0" smtClean="0">
                <a:solidFill>
                  <a:schemeClr val="tx1"/>
                </a:solidFill>
              </a:rPr>
              <a:t>from the entity </a:t>
            </a:r>
            <a:r>
              <a:rPr lang="en-US" sz="1700" b="0" dirty="0" smtClean="0">
                <a:solidFill>
                  <a:schemeClr val="tx1"/>
                </a:solidFill>
              </a:rPr>
              <a:t>are </a:t>
            </a:r>
            <a:r>
              <a:rPr lang="en-US" sz="1700" b="0" dirty="0">
                <a:solidFill>
                  <a:schemeClr val="tx1"/>
                </a:solidFill>
              </a:rPr>
              <a:t>sufficient to assure the transcription of the general and specific </a:t>
            </a:r>
            <a:r>
              <a:rPr lang="en-US" sz="1700" b="0" dirty="0" smtClean="0">
                <a:solidFill>
                  <a:schemeClr val="tx1"/>
                </a:solidFill>
              </a:rPr>
              <a:t>HSE requirements </a:t>
            </a:r>
          </a:p>
          <a:p>
            <a:pPr marL="285750" indent="-285750" algn="l">
              <a:spcAft>
                <a:spcPts val="600"/>
              </a:spcAft>
              <a:buFont typeface="Wingdings" panose="05000000000000000000" pitchFamily="2" charset="2"/>
              <a:buChar char="q"/>
            </a:pPr>
            <a:r>
              <a:rPr lang="pt-PT" sz="1700" b="0" dirty="0">
                <a:solidFill>
                  <a:schemeClr val="tx1"/>
                </a:solidFill>
              </a:rPr>
              <a:t>HSE evaluation criteria are defined and communicated to the contractors </a:t>
            </a:r>
          </a:p>
          <a:p>
            <a:pPr marL="285750" indent="-285750" algn="l">
              <a:spcAft>
                <a:spcPts val="600"/>
              </a:spcAft>
              <a:buFont typeface="Wingdings" panose="05000000000000000000" pitchFamily="2" charset="2"/>
              <a:buChar char="q"/>
            </a:pPr>
            <a:r>
              <a:rPr lang="pt-PT" sz="1700" b="0" dirty="0">
                <a:solidFill>
                  <a:schemeClr val="tx1"/>
                </a:solidFill>
              </a:rPr>
              <a:t>HSE performance </a:t>
            </a:r>
            <a:r>
              <a:rPr lang="pt-PT" sz="1700" b="0" dirty="0" smtClean="0">
                <a:solidFill>
                  <a:schemeClr val="tx1"/>
                </a:solidFill>
              </a:rPr>
              <a:t>objectives and </a:t>
            </a:r>
            <a:r>
              <a:rPr lang="pt-PT" sz="1700" b="0" dirty="0">
                <a:solidFill>
                  <a:schemeClr val="tx1"/>
                </a:solidFill>
              </a:rPr>
              <a:t>indicators are defined and communicated to the contractors</a:t>
            </a:r>
          </a:p>
          <a:p>
            <a:pPr marL="0" indent="0" algn="l">
              <a:spcAft>
                <a:spcPts val="600"/>
              </a:spcAft>
            </a:pPr>
            <a:r>
              <a:rPr lang="fr-FR" sz="1700" b="0" dirty="0" smtClean="0">
                <a:solidFill>
                  <a:srgbClr val="FF0000"/>
                </a:solidFill>
              </a:rPr>
              <a:t>Modifications:</a:t>
            </a:r>
            <a:endParaRPr lang="en-US" sz="1700" b="0" dirty="0" smtClean="0">
              <a:solidFill>
                <a:srgbClr val="FF0000"/>
              </a:solidFill>
            </a:endParaRPr>
          </a:p>
          <a:p>
            <a:pPr marL="285750" indent="-285750" algn="l">
              <a:spcAft>
                <a:spcPts val="600"/>
              </a:spcAft>
              <a:buFont typeface="Wingdings" panose="05000000000000000000" pitchFamily="2" charset="2"/>
              <a:buChar char="§"/>
            </a:pPr>
            <a:r>
              <a:rPr lang="fr-FR" sz="1700" b="0" dirty="0">
                <a:solidFill>
                  <a:schemeClr val="tx1"/>
                </a:solidFill>
              </a:rPr>
              <a:t>Already </a:t>
            </a:r>
            <a:r>
              <a:rPr lang="fr-FR" sz="1700" b="0" dirty="0" err="1">
                <a:solidFill>
                  <a:schemeClr val="tx1"/>
                </a:solidFill>
              </a:rPr>
              <a:t>exists</a:t>
            </a:r>
            <a:r>
              <a:rPr lang="fr-FR" sz="1700" b="0" dirty="0">
                <a:solidFill>
                  <a:schemeClr val="tx1"/>
                </a:solidFill>
              </a:rPr>
              <a:t> in </a:t>
            </a:r>
            <a:r>
              <a:rPr lang="fr-FR" sz="1700" b="0" dirty="0" smtClean="0">
                <a:solidFill>
                  <a:schemeClr val="tx1"/>
                </a:solidFill>
              </a:rPr>
              <a:t>previous </a:t>
            </a:r>
            <a:r>
              <a:rPr lang="fr-FR" sz="1700" b="0" dirty="0">
                <a:solidFill>
                  <a:schemeClr val="tx1"/>
                </a:solidFill>
              </a:rPr>
              <a:t>b</a:t>
            </a:r>
            <a:r>
              <a:rPr lang="fr-FR" sz="1700" b="0" dirty="0" smtClean="0">
                <a:solidFill>
                  <a:schemeClr val="tx1"/>
                </a:solidFill>
              </a:rPr>
              <a:t>ranches </a:t>
            </a:r>
            <a:r>
              <a:rPr lang="fr-FR" sz="1700" b="0" dirty="0" err="1">
                <a:solidFill>
                  <a:schemeClr val="tx1"/>
                </a:solidFill>
              </a:rPr>
              <a:t>C</a:t>
            </a:r>
            <a:r>
              <a:rPr lang="fr-FR" sz="1700" b="0" dirty="0" err="1" smtClean="0">
                <a:solidFill>
                  <a:schemeClr val="tx1"/>
                </a:solidFill>
              </a:rPr>
              <a:t>ompany</a:t>
            </a:r>
            <a:r>
              <a:rPr lang="fr-FR" sz="1700" b="0" dirty="0" smtClean="0">
                <a:solidFill>
                  <a:schemeClr val="tx1"/>
                </a:solidFill>
              </a:rPr>
              <a:t> </a:t>
            </a:r>
            <a:r>
              <a:rPr lang="fr-FR" sz="1700" b="0" dirty="0" err="1" smtClean="0">
                <a:solidFill>
                  <a:schemeClr val="tx1"/>
                </a:solidFill>
              </a:rPr>
              <a:t>Rules</a:t>
            </a:r>
            <a:endParaRPr lang="fr-FR" sz="1700" b="0" dirty="0">
              <a:solidFill>
                <a:schemeClr val="tx1"/>
              </a:solidFill>
              <a:latin typeface="+mn-lt"/>
            </a:endParaRPr>
          </a:p>
        </p:txBody>
      </p:sp>
    </p:spTree>
    <p:extLst>
      <p:ext uri="{BB962C8B-B14F-4D97-AF65-F5344CB8AC3E}">
        <p14:creationId xmlns:p14="http://schemas.microsoft.com/office/powerpoint/2010/main" val="3139070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fr-FR" dirty="0"/>
              <a:t>CR GR HSE 501 HSE </a:t>
            </a:r>
            <a:r>
              <a:rPr lang="fr-FR" dirty="0" err="1"/>
              <a:t>Requirements</a:t>
            </a:r>
            <a:r>
              <a:rPr lang="fr-FR" dirty="0"/>
              <a:t> for </a:t>
            </a:r>
            <a:r>
              <a:rPr lang="fr-FR" dirty="0" err="1"/>
              <a:t>Contractors</a:t>
            </a:r>
            <a:endParaRPr lang="en-US" dirty="0"/>
          </a:p>
        </p:txBody>
      </p:sp>
      <p:sp>
        <p:nvSpPr>
          <p:cNvPr id="6" name="Espace réservé du texte 1"/>
          <p:cNvSpPr txBox="1">
            <a:spLocks/>
          </p:cNvSpPr>
          <p:nvPr/>
        </p:nvSpPr>
        <p:spPr>
          <a:xfrm>
            <a:off x="407368" y="620688"/>
            <a:ext cx="11424592" cy="597666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ctr">
              <a:spcAft>
                <a:spcPts val="600"/>
              </a:spcAft>
            </a:pPr>
            <a:r>
              <a:rPr lang="en-US" u="sng" dirty="0">
                <a:solidFill>
                  <a:schemeClr val="tx1"/>
                </a:solidFill>
              </a:rPr>
              <a:t>Preparation of call for tenders and contractual HSE </a:t>
            </a:r>
            <a:r>
              <a:rPr lang="en-US" u="sng" dirty="0" smtClean="0">
                <a:solidFill>
                  <a:schemeClr val="tx1"/>
                </a:solidFill>
              </a:rPr>
              <a:t>clauses</a:t>
            </a:r>
            <a:endParaRPr lang="en-US" sz="300" dirty="0" smtClean="0">
              <a:solidFill>
                <a:schemeClr val="tx1"/>
              </a:solidFill>
            </a:endParaRPr>
          </a:p>
          <a:p>
            <a:pPr marL="0" indent="0" algn="l">
              <a:spcAft>
                <a:spcPts val="600"/>
              </a:spcAft>
            </a:pPr>
            <a:r>
              <a:rPr lang="fr-FR" sz="1800" dirty="0">
                <a:solidFill>
                  <a:schemeClr val="tx1"/>
                </a:solidFill>
              </a:rPr>
              <a:t>M</a:t>
            </a:r>
            <a:r>
              <a:rPr lang="en-US" sz="1800" dirty="0" err="1" smtClean="0">
                <a:solidFill>
                  <a:schemeClr val="tx1"/>
                </a:solidFill>
              </a:rPr>
              <a:t>inimum</a:t>
            </a:r>
            <a:r>
              <a:rPr lang="en-US" sz="1800" dirty="0" smtClean="0">
                <a:solidFill>
                  <a:schemeClr val="tx1"/>
                </a:solidFill>
              </a:rPr>
              <a:t> </a:t>
            </a:r>
            <a:r>
              <a:rPr lang="en-US" sz="1800" dirty="0">
                <a:solidFill>
                  <a:schemeClr val="tx1"/>
                </a:solidFill>
              </a:rPr>
              <a:t>HSE contractual </a:t>
            </a:r>
            <a:r>
              <a:rPr lang="en-US" sz="1800" dirty="0" smtClean="0">
                <a:solidFill>
                  <a:schemeClr val="tx1"/>
                </a:solidFill>
              </a:rPr>
              <a:t>clauses</a:t>
            </a:r>
            <a:r>
              <a:rPr lang="fr-FR" sz="1800" dirty="0" smtClean="0">
                <a:solidFill>
                  <a:schemeClr val="tx1"/>
                </a:solidFill>
              </a:rPr>
              <a:t> (Requirements </a:t>
            </a:r>
            <a:r>
              <a:rPr lang="fr-FR" sz="1800" dirty="0">
                <a:solidFill>
                  <a:schemeClr val="tx1"/>
                </a:solidFill>
              </a:rPr>
              <a:t>3.3.3 </a:t>
            </a:r>
            <a:r>
              <a:rPr lang="fr-FR" sz="1800" dirty="0" smtClean="0">
                <a:solidFill>
                  <a:schemeClr val="tx1"/>
                </a:solidFill>
              </a:rPr>
              <a:t>and 3.3.4)</a:t>
            </a:r>
          </a:p>
          <a:p>
            <a:pPr marL="285750" indent="-285750" algn="l">
              <a:spcAft>
                <a:spcPts val="600"/>
              </a:spcAft>
              <a:buFont typeface="Wingdings" panose="05000000000000000000" pitchFamily="2" charset="2"/>
              <a:buChar char="q"/>
            </a:pPr>
            <a:r>
              <a:rPr lang="pt-PT" sz="1500" b="0" dirty="0">
                <a:solidFill>
                  <a:schemeClr val="tx1"/>
                </a:solidFill>
              </a:rPr>
              <a:t>The obligation to </a:t>
            </a:r>
            <a:r>
              <a:rPr lang="pt-PT" sz="1500" b="0" dirty="0" smtClean="0">
                <a:solidFill>
                  <a:schemeClr val="tx1"/>
                </a:solidFill>
              </a:rPr>
              <a:t>specify, </a:t>
            </a:r>
            <a:r>
              <a:rPr lang="pt-PT" sz="1500" b="0" dirty="0">
                <a:solidFill>
                  <a:schemeClr val="tx1"/>
                </a:solidFill>
              </a:rPr>
              <a:t>based on HSE criteria, the part or parts of the service that cannot be </a:t>
            </a:r>
            <a:r>
              <a:rPr lang="pt-PT" sz="1500" b="0" dirty="0" smtClean="0">
                <a:solidFill>
                  <a:schemeClr val="tx1"/>
                </a:solidFill>
              </a:rPr>
              <a:t>subcontracted </a:t>
            </a:r>
          </a:p>
          <a:p>
            <a:pPr marL="285750" indent="-285750" algn="l">
              <a:spcAft>
                <a:spcPts val="600"/>
              </a:spcAft>
              <a:buFont typeface="Wingdings" panose="05000000000000000000" pitchFamily="2" charset="2"/>
              <a:buChar char="q"/>
            </a:pPr>
            <a:r>
              <a:rPr lang="pt-PT" sz="1500" b="0" dirty="0" smtClean="0">
                <a:solidFill>
                  <a:schemeClr val="tx1"/>
                </a:solidFill>
              </a:rPr>
              <a:t>The contractor obligation </a:t>
            </a:r>
            <a:r>
              <a:rPr lang="pt-PT" sz="1500" b="0" dirty="0">
                <a:solidFill>
                  <a:schemeClr val="tx1"/>
                </a:solidFill>
              </a:rPr>
              <a:t>to declare all the subcontractors it intends to use, and the nature and extent of the services that will be subcontracted to them</a:t>
            </a:r>
            <a:endParaRPr lang="fr-FR" sz="1500" b="0" dirty="0">
              <a:solidFill>
                <a:schemeClr val="tx1"/>
              </a:solidFill>
            </a:endParaRPr>
          </a:p>
          <a:p>
            <a:pPr marL="285750" indent="-285750" algn="l">
              <a:spcAft>
                <a:spcPts val="600"/>
              </a:spcAft>
              <a:buFont typeface="Wingdings" panose="05000000000000000000" pitchFamily="2" charset="2"/>
              <a:buChar char="q"/>
            </a:pPr>
            <a:r>
              <a:rPr lang="fr-FR" sz="1500" b="0" dirty="0" smtClean="0">
                <a:solidFill>
                  <a:schemeClr val="tx1"/>
                </a:solidFill>
              </a:rPr>
              <a:t>The </a:t>
            </a:r>
            <a:r>
              <a:rPr lang="pt-PT" sz="1500" b="0" dirty="0" smtClean="0">
                <a:solidFill>
                  <a:schemeClr val="tx1"/>
                </a:solidFill>
              </a:rPr>
              <a:t>possibility </a:t>
            </a:r>
            <a:r>
              <a:rPr lang="pt-PT" sz="1500" b="0" dirty="0">
                <a:solidFill>
                  <a:schemeClr val="tx1"/>
                </a:solidFill>
              </a:rPr>
              <a:t>for the entity or affiliate to refuse subcontractors proposed by the contractor on the basis of HSE criteria</a:t>
            </a:r>
            <a:endParaRPr lang="fr-FR" sz="1500" b="0" dirty="0">
              <a:solidFill>
                <a:schemeClr val="tx1"/>
              </a:solidFill>
            </a:endParaRPr>
          </a:p>
          <a:p>
            <a:pPr marL="285750" indent="-285750" algn="l">
              <a:spcAft>
                <a:spcPts val="600"/>
              </a:spcAft>
              <a:buFont typeface="Wingdings" panose="05000000000000000000" pitchFamily="2" charset="2"/>
              <a:buChar char="q"/>
            </a:pPr>
            <a:r>
              <a:rPr lang="pt-PT" sz="1500" b="0" dirty="0" smtClean="0">
                <a:solidFill>
                  <a:schemeClr val="tx1"/>
                </a:solidFill>
              </a:rPr>
              <a:t>The </a:t>
            </a:r>
            <a:r>
              <a:rPr lang="pt-PT" sz="1500" b="0" dirty="0">
                <a:solidFill>
                  <a:schemeClr val="tx1"/>
                </a:solidFill>
              </a:rPr>
              <a:t>obligation to inform the entity </a:t>
            </a:r>
            <a:r>
              <a:rPr lang="pt-PT" sz="1500" b="0" dirty="0" smtClean="0">
                <a:solidFill>
                  <a:schemeClr val="tx1"/>
                </a:solidFill>
              </a:rPr>
              <a:t>of </a:t>
            </a:r>
            <a:r>
              <a:rPr lang="pt-PT" sz="1500" b="0" dirty="0">
                <a:solidFill>
                  <a:schemeClr val="tx1"/>
                </a:solidFill>
              </a:rPr>
              <a:t>the presence of new personnel (&lt;6 months in the business or on site) and to have an HSE support plan</a:t>
            </a:r>
            <a:endParaRPr lang="fr-FR" sz="1500" b="0" dirty="0">
              <a:solidFill>
                <a:schemeClr val="tx1"/>
              </a:solidFill>
            </a:endParaRPr>
          </a:p>
          <a:p>
            <a:pPr marL="285750" indent="-285750" algn="l">
              <a:spcAft>
                <a:spcPts val="600"/>
              </a:spcAft>
              <a:buFont typeface="Wingdings" panose="05000000000000000000" pitchFamily="2" charset="2"/>
              <a:buChar char="q"/>
            </a:pPr>
            <a:r>
              <a:rPr lang="en-US" sz="1500" b="0" dirty="0" smtClean="0">
                <a:solidFill>
                  <a:schemeClr val="tx1"/>
                </a:solidFill>
              </a:rPr>
              <a:t>Stricter requirements for </a:t>
            </a:r>
            <a:r>
              <a:rPr lang="en-US" sz="1500" b="0" dirty="0">
                <a:solidFill>
                  <a:schemeClr val="tx1"/>
                </a:solidFill>
              </a:rPr>
              <a:t>services with m</a:t>
            </a:r>
            <a:r>
              <a:rPr lang="en-US" sz="1500" b="0" dirty="0" smtClean="0">
                <a:solidFill>
                  <a:schemeClr val="tx1"/>
                </a:solidFill>
              </a:rPr>
              <a:t>edium and high </a:t>
            </a:r>
            <a:r>
              <a:rPr lang="en-US" sz="1500" b="0" dirty="0">
                <a:solidFill>
                  <a:schemeClr val="tx1"/>
                </a:solidFill>
              </a:rPr>
              <a:t>risks in mode </a:t>
            </a:r>
            <a:r>
              <a:rPr lang="en-US" sz="1500" b="0" dirty="0" smtClean="0">
                <a:solidFill>
                  <a:schemeClr val="tx1"/>
                </a:solidFill>
              </a:rPr>
              <a:t>1 (</a:t>
            </a:r>
            <a:r>
              <a:rPr lang="pt-PT" sz="1500" b="0" dirty="0" smtClean="0">
                <a:solidFill>
                  <a:schemeClr val="tx1"/>
                </a:solidFill>
              </a:rPr>
              <a:t>Golden Rules training, medical fitness certificates, </a:t>
            </a:r>
            <a:r>
              <a:rPr lang="pt-PT" sz="1600" dirty="0"/>
              <a:t>HSE </a:t>
            </a:r>
            <a:r>
              <a:rPr lang="pt-PT" sz="1500" b="0" dirty="0" smtClean="0">
                <a:solidFill>
                  <a:schemeClr val="tx1"/>
                </a:solidFill>
              </a:rPr>
              <a:t>qualifications/certifications, HSE plan, and safety observations)</a:t>
            </a:r>
            <a:endParaRPr lang="en-US" sz="1500" b="0" dirty="0">
              <a:solidFill>
                <a:schemeClr val="tx1"/>
              </a:solidFill>
            </a:endParaRPr>
          </a:p>
          <a:p>
            <a:pPr marL="285750" indent="-285750" algn="l">
              <a:spcAft>
                <a:spcPts val="600"/>
              </a:spcAft>
              <a:buFont typeface="Wingdings" panose="05000000000000000000" pitchFamily="2" charset="2"/>
              <a:buChar char="q"/>
            </a:pPr>
            <a:r>
              <a:rPr lang="pt-PT" sz="1500" b="0" dirty="0" smtClean="0">
                <a:solidFill>
                  <a:schemeClr val="tx1"/>
                </a:solidFill>
              </a:rPr>
              <a:t>The obligation </a:t>
            </a:r>
            <a:r>
              <a:rPr lang="pt-PT" sz="1500" b="0" dirty="0">
                <a:solidFill>
                  <a:schemeClr val="tx1"/>
                </a:solidFill>
              </a:rPr>
              <a:t>to comply </a:t>
            </a:r>
            <a:r>
              <a:rPr lang="pt-PT" sz="1500" b="0" dirty="0" smtClean="0">
                <a:solidFill>
                  <a:schemeClr val="tx1"/>
                </a:solidFill>
              </a:rPr>
              <a:t>with </a:t>
            </a:r>
            <a:r>
              <a:rPr lang="pt-PT" sz="1500" b="0" dirty="0">
                <a:solidFill>
                  <a:schemeClr val="tx1"/>
                </a:solidFill>
              </a:rPr>
              <a:t>applicable HSE laws and regulations</a:t>
            </a:r>
            <a:endParaRPr lang="fr-FR" sz="1500" b="0" dirty="0">
              <a:solidFill>
                <a:schemeClr val="tx1"/>
              </a:solidFill>
            </a:endParaRPr>
          </a:p>
          <a:p>
            <a:pPr marL="285750" indent="-285750" algn="l">
              <a:spcAft>
                <a:spcPts val="600"/>
              </a:spcAft>
              <a:buFont typeface="Wingdings" panose="05000000000000000000" pitchFamily="2" charset="2"/>
              <a:buChar char="q"/>
            </a:pPr>
            <a:r>
              <a:rPr lang="pt-PT" sz="1500" b="0" dirty="0">
                <a:solidFill>
                  <a:schemeClr val="tx1"/>
                </a:solidFill>
              </a:rPr>
              <a:t>The </a:t>
            </a:r>
            <a:r>
              <a:rPr lang="pt-PT" sz="1500" b="0" dirty="0" smtClean="0">
                <a:solidFill>
                  <a:schemeClr val="tx1"/>
                </a:solidFill>
              </a:rPr>
              <a:t>conditions where the </a:t>
            </a:r>
            <a:r>
              <a:rPr lang="pt-PT" sz="1500" b="0" dirty="0">
                <a:solidFill>
                  <a:schemeClr val="tx1"/>
                </a:solidFill>
              </a:rPr>
              <a:t>entity or affiliate to </a:t>
            </a:r>
            <a:r>
              <a:rPr lang="pt-PT" sz="1500" b="0" dirty="0" smtClean="0">
                <a:solidFill>
                  <a:schemeClr val="tx1"/>
                </a:solidFill>
              </a:rPr>
              <a:t>suspend or terminate the </a:t>
            </a:r>
            <a:r>
              <a:rPr lang="pt-PT" sz="1500" b="0" dirty="0">
                <a:solidFill>
                  <a:schemeClr val="tx1"/>
                </a:solidFill>
              </a:rPr>
              <a:t>contract</a:t>
            </a:r>
            <a:endParaRPr lang="fr-FR" sz="1500" b="0" dirty="0">
              <a:solidFill>
                <a:schemeClr val="tx1"/>
              </a:solidFill>
            </a:endParaRPr>
          </a:p>
          <a:p>
            <a:pPr marL="285750" indent="-285750" algn="l">
              <a:spcAft>
                <a:spcPts val="600"/>
              </a:spcAft>
              <a:buFont typeface="Wingdings" panose="05000000000000000000" pitchFamily="2" charset="2"/>
              <a:buChar char="q"/>
            </a:pPr>
            <a:r>
              <a:rPr lang="pt-PT" sz="1500" b="0" dirty="0" smtClean="0">
                <a:solidFill>
                  <a:schemeClr val="tx1"/>
                </a:solidFill>
              </a:rPr>
              <a:t>Communicatione </a:t>
            </a:r>
            <a:r>
              <a:rPr lang="pt-PT" sz="1500" b="0" dirty="0">
                <a:solidFill>
                  <a:schemeClr val="tx1"/>
                </a:solidFill>
              </a:rPr>
              <a:t>on </a:t>
            </a:r>
            <a:r>
              <a:rPr lang="pt-PT" sz="1500" b="0" dirty="0" smtClean="0">
                <a:solidFill>
                  <a:schemeClr val="tx1"/>
                </a:solidFill>
              </a:rPr>
              <a:t>HSE </a:t>
            </a:r>
            <a:r>
              <a:rPr lang="pt-PT" sz="1500" b="0" dirty="0">
                <a:solidFill>
                  <a:schemeClr val="tx1"/>
                </a:solidFill>
              </a:rPr>
              <a:t>performance of </a:t>
            </a:r>
            <a:r>
              <a:rPr lang="pt-PT" sz="1500" b="0" dirty="0" smtClean="0">
                <a:solidFill>
                  <a:schemeClr val="tx1"/>
                </a:solidFill>
              </a:rPr>
              <a:t>contractors </a:t>
            </a:r>
          </a:p>
          <a:p>
            <a:pPr marL="285750" indent="-285750" algn="l">
              <a:spcAft>
                <a:spcPts val="600"/>
              </a:spcAft>
              <a:buFont typeface="Wingdings" panose="05000000000000000000" pitchFamily="2" charset="2"/>
              <a:buChar char="q"/>
            </a:pPr>
            <a:r>
              <a:rPr lang="pt-PT" sz="1500" b="0" dirty="0" smtClean="0">
                <a:solidFill>
                  <a:schemeClr val="tx1"/>
                </a:solidFill>
              </a:rPr>
              <a:t>Conduction of safety observations</a:t>
            </a:r>
            <a:endParaRPr lang="fr-FR" sz="1500" b="0" dirty="0">
              <a:solidFill>
                <a:schemeClr val="tx1"/>
              </a:solidFill>
            </a:endParaRPr>
          </a:p>
          <a:p>
            <a:pPr marL="0" indent="0" algn="l">
              <a:spcAft>
                <a:spcPts val="600"/>
              </a:spcAft>
            </a:pPr>
            <a:r>
              <a:rPr lang="fr-FR" sz="1700" b="0" dirty="0" smtClean="0">
                <a:solidFill>
                  <a:srgbClr val="FF0000"/>
                </a:solidFill>
              </a:rPr>
              <a:t>Modifications: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500" b="0" dirty="0" smtClean="0">
                <a:solidFill>
                  <a:schemeClr val="tx1"/>
                </a:solidFill>
              </a:rPr>
              <a:t>Limitation of the </a:t>
            </a:r>
            <a:r>
              <a:rPr lang="fr-FR" sz="1500" b="0" dirty="0" err="1" smtClean="0">
                <a:solidFill>
                  <a:schemeClr val="tx1"/>
                </a:solidFill>
              </a:rPr>
              <a:t>subcontracting</a:t>
            </a:r>
            <a:r>
              <a:rPr lang="fr-FR" sz="1500" b="0" dirty="0" smtClean="0">
                <a:solidFill>
                  <a:schemeClr val="tx1"/>
                </a:solidFill>
              </a:rPr>
              <a:t>, </a:t>
            </a:r>
            <a:r>
              <a:rPr lang="fr-FR" sz="1500" b="0" dirty="0" err="1" smtClean="0">
                <a:solidFill>
                  <a:schemeClr val="tx1"/>
                </a:solidFill>
              </a:rPr>
              <a:t>based</a:t>
            </a:r>
            <a:r>
              <a:rPr lang="fr-FR" sz="1500" b="0" dirty="0" smtClean="0">
                <a:solidFill>
                  <a:schemeClr val="tx1"/>
                </a:solidFill>
              </a:rPr>
              <a:t> on the nature of the </a:t>
            </a:r>
            <a:r>
              <a:rPr lang="fr-FR" sz="1500" b="0" dirty="0" err="1" smtClean="0">
                <a:solidFill>
                  <a:schemeClr val="tx1"/>
                </a:solidFill>
              </a:rPr>
              <a:t>activity</a:t>
            </a:r>
            <a:r>
              <a:rPr lang="fr-FR" sz="1500" b="0" dirty="0" smtClean="0">
                <a:solidFill>
                  <a:schemeClr val="tx1"/>
                </a:solidFill>
              </a:rPr>
              <a:t> (and not </a:t>
            </a:r>
            <a:r>
              <a:rPr lang="fr-FR" sz="1500" b="0" dirty="0" err="1" smtClean="0">
                <a:solidFill>
                  <a:schemeClr val="tx1"/>
                </a:solidFill>
              </a:rPr>
              <a:t>based</a:t>
            </a:r>
            <a:r>
              <a:rPr lang="fr-FR" sz="1500" b="0" dirty="0" smtClean="0">
                <a:solidFill>
                  <a:schemeClr val="tx1"/>
                </a:solidFill>
              </a:rPr>
              <a:t> on the </a:t>
            </a:r>
            <a:r>
              <a:rPr lang="fr-FR" sz="1500" b="0" dirty="0" err="1" smtClean="0">
                <a:solidFill>
                  <a:schemeClr val="tx1"/>
                </a:solidFill>
              </a:rPr>
              <a:t>number</a:t>
            </a:r>
            <a:r>
              <a:rPr lang="fr-FR" sz="1500" b="0" dirty="0" smtClean="0">
                <a:solidFill>
                  <a:schemeClr val="tx1"/>
                </a:solidFill>
              </a:rPr>
              <a:t> of </a:t>
            </a:r>
            <a:r>
              <a:rPr lang="fr-FR" sz="1500" b="0" dirty="0" err="1" smtClean="0">
                <a:solidFill>
                  <a:schemeClr val="tx1"/>
                </a:solidFill>
              </a:rPr>
              <a:t>levels</a:t>
            </a:r>
            <a:r>
              <a:rPr lang="fr-FR" sz="1500" b="0" dirty="0" smtClean="0">
                <a:solidFill>
                  <a:schemeClr val="tx1"/>
                </a:solidFill>
              </a:rPr>
              <a:t> : CR MS 1 </a:t>
            </a:r>
            <a:r>
              <a:rPr lang="fr-FR" sz="1500" b="0" dirty="0" err="1" smtClean="0">
                <a:solidFill>
                  <a:schemeClr val="tx1"/>
                </a:solidFill>
              </a:rPr>
              <a:t>level</a:t>
            </a:r>
            <a:r>
              <a:rPr lang="fr-FR" sz="1500" b="0" dirty="0" smtClean="0">
                <a:solidFill>
                  <a:schemeClr val="tx1"/>
                </a:solidFill>
              </a:rPr>
              <a:t> </a:t>
            </a:r>
            <a:r>
              <a:rPr lang="fr-FR" sz="1500" b="0" dirty="0" err="1" smtClean="0">
                <a:solidFill>
                  <a:schemeClr val="tx1"/>
                </a:solidFill>
              </a:rPr>
              <a:t>with</a:t>
            </a:r>
            <a:r>
              <a:rPr lang="fr-FR" sz="1500" b="0" dirty="0" smtClean="0">
                <a:solidFill>
                  <a:schemeClr val="tx1"/>
                </a:solidFill>
              </a:rPr>
              <a:t> </a:t>
            </a:r>
            <a:r>
              <a:rPr lang="fr-FR" sz="1500" b="0" dirty="0" err="1" smtClean="0">
                <a:solidFill>
                  <a:schemeClr val="tx1"/>
                </a:solidFill>
              </a:rPr>
              <a:t>particular</a:t>
            </a:r>
            <a:r>
              <a:rPr lang="fr-FR" sz="1500" b="0" dirty="0" smtClean="0">
                <a:solidFill>
                  <a:schemeClr val="tx1"/>
                </a:solidFill>
              </a:rPr>
              <a:t> conditions, CR EP 2 </a:t>
            </a:r>
            <a:r>
              <a:rPr lang="fr-FR" sz="1500" b="0" dirty="0" err="1" smtClean="0">
                <a:solidFill>
                  <a:schemeClr val="tx1"/>
                </a:solidFill>
              </a:rPr>
              <a:t>levels</a:t>
            </a:r>
            <a:r>
              <a:rPr lang="fr-FR" sz="1500" b="0" dirty="0" smtClean="0">
                <a:solidFill>
                  <a:schemeClr val="tx1"/>
                </a:solidFill>
              </a:rPr>
              <a:t>, CR GRP 1 </a:t>
            </a:r>
            <a:r>
              <a:rPr lang="fr-FR" sz="1500" b="0" dirty="0" err="1" smtClean="0">
                <a:solidFill>
                  <a:schemeClr val="tx1"/>
                </a:solidFill>
              </a:rPr>
              <a:t>level</a:t>
            </a:r>
            <a:r>
              <a:rPr lang="fr-FR" sz="1500" b="0" dirty="0" smtClean="0">
                <a:solidFill>
                  <a:schemeClr val="tx1"/>
                </a:solidFill>
              </a:rPr>
              <a:t>, CR RC « limitation of the </a:t>
            </a:r>
            <a:r>
              <a:rPr lang="fr-FR" sz="1500" b="0" dirty="0" err="1" smtClean="0">
                <a:solidFill>
                  <a:schemeClr val="tx1"/>
                </a:solidFill>
              </a:rPr>
              <a:t>number</a:t>
            </a:r>
            <a:r>
              <a:rPr lang="fr-FR" sz="1500" b="0" dirty="0" smtClean="0">
                <a:solidFill>
                  <a:schemeClr val="tx1"/>
                </a:solidFill>
              </a:rPr>
              <a:t> of </a:t>
            </a:r>
            <a:r>
              <a:rPr lang="fr-FR" sz="1500" b="0" dirty="0" err="1" smtClean="0">
                <a:solidFill>
                  <a:schemeClr val="tx1"/>
                </a:solidFill>
              </a:rPr>
              <a:t>level</a:t>
            </a:r>
            <a:r>
              <a:rPr lang="fr-FR" sz="1500" b="0" dirty="0" smtClean="0">
                <a:solidFill>
                  <a:schemeClr val="tx1"/>
                </a:solidFill>
              </a:rPr>
              <a:t> »)</a:t>
            </a:r>
            <a:endParaRPr lang="fr-FR" sz="1500" b="0" dirty="0" smtClean="0">
              <a:solidFill>
                <a:schemeClr val="tx1"/>
              </a:solidFill>
              <a:latin typeface="+mn-lt"/>
            </a:endParaRPr>
          </a:p>
          <a:p>
            <a:pPr marL="285750" indent="-285750" algn="l">
              <a:spcAft>
                <a:spcPts val="600"/>
              </a:spcAft>
              <a:buFont typeface="Wingdings" panose="05000000000000000000" pitchFamily="2" charset="2"/>
              <a:buChar char="§"/>
            </a:pPr>
            <a:r>
              <a:rPr lang="fr-FR" sz="1500" b="0" dirty="0" smtClean="0">
                <a:solidFill>
                  <a:schemeClr val="tx1"/>
                </a:solidFill>
                <a:latin typeface="+mn-lt"/>
              </a:rPr>
              <a:t>Induction program for </a:t>
            </a:r>
            <a:r>
              <a:rPr lang="fr-FR" sz="1500" b="0" dirty="0" err="1" smtClean="0">
                <a:solidFill>
                  <a:schemeClr val="tx1"/>
                </a:solidFill>
                <a:latin typeface="+mn-lt"/>
              </a:rPr>
              <a:t>newcomers</a:t>
            </a:r>
            <a:r>
              <a:rPr lang="fr-FR" sz="1500" b="0" dirty="0" smtClean="0">
                <a:solidFill>
                  <a:schemeClr val="tx1"/>
                </a:solidFill>
                <a:latin typeface="+mn-lt"/>
              </a:rPr>
              <a:t>/new </a:t>
            </a:r>
            <a:r>
              <a:rPr lang="fr-FR" sz="1500" b="0" dirty="0" err="1" smtClean="0">
                <a:solidFill>
                  <a:schemeClr val="tx1"/>
                </a:solidFill>
                <a:latin typeface="+mn-lt"/>
              </a:rPr>
              <a:t>arrivals</a:t>
            </a:r>
            <a:endParaRPr lang="fr-FR" sz="1500" b="0" dirty="0" smtClean="0">
              <a:solidFill>
                <a:schemeClr val="tx1"/>
              </a:solidFill>
              <a:latin typeface="+mn-lt"/>
            </a:endParaRPr>
          </a:p>
          <a:p>
            <a:pPr marL="285750" indent="-285750" algn="l">
              <a:spcAft>
                <a:spcPts val="600"/>
              </a:spcAft>
              <a:buFont typeface="Wingdings" panose="05000000000000000000" pitchFamily="2" charset="2"/>
              <a:buChar char="§"/>
            </a:pPr>
            <a:r>
              <a:rPr lang="fr-FR" sz="1500" b="0" dirty="0" err="1" smtClean="0">
                <a:solidFill>
                  <a:schemeClr val="tx1"/>
                </a:solidFill>
                <a:latin typeface="+mn-lt"/>
              </a:rPr>
              <a:t>Safety</a:t>
            </a:r>
            <a:r>
              <a:rPr lang="fr-FR" sz="1500" b="0" dirty="0" smtClean="0">
                <a:solidFill>
                  <a:schemeClr val="tx1"/>
                </a:solidFill>
                <a:latin typeface="+mn-lt"/>
              </a:rPr>
              <a:t> observations </a:t>
            </a:r>
            <a:r>
              <a:rPr lang="fr-FR" sz="1500" b="0" dirty="0" err="1" smtClean="0">
                <a:solidFill>
                  <a:schemeClr val="tx1"/>
                </a:solidFill>
                <a:latin typeface="+mn-lt"/>
              </a:rPr>
              <a:t>principle</a:t>
            </a:r>
            <a:r>
              <a:rPr lang="fr-FR" sz="1500" b="0" dirty="0" smtClean="0">
                <a:solidFill>
                  <a:schemeClr val="tx1"/>
                </a:solidFill>
                <a:latin typeface="+mn-lt"/>
              </a:rPr>
              <a:t> in line </a:t>
            </a:r>
            <a:r>
              <a:rPr lang="fr-FR" sz="1500" b="0" dirty="0" err="1" smtClean="0">
                <a:solidFill>
                  <a:schemeClr val="tx1"/>
                </a:solidFill>
                <a:latin typeface="+mn-lt"/>
              </a:rPr>
              <a:t>with</a:t>
            </a:r>
            <a:r>
              <a:rPr lang="fr-FR" sz="1500" b="0" dirty="0" smtClean="0">
                <a:solidFill>
                  <a:schemeClr val="tx1"/>
                </a:solidFill>
                <a:latin typeface="+mn-lt"/>
              </a:rPr>
              <a:t> G70 </a:t>
            </a:r>
            <a:r>
              <a:rPr lang="fr-FR" sz="1500" b="0" dirty="0">
                <a:solidFill>
                  <a:schemeClr val="tx1"/>
                </a:solidFill>
                <a:latin typeface="+mn-lt"/>
              </a:rPr>
              <a:t>– </a:t>
            </a:r>
            <a:r>
              <a:rPr lang="fr-FR" sz="1500" b="0" dirty="0" err="1" smtClean="0">
                <a:solidFill>
                  <a:schemeClr val="tx1"/>
                </a:solidFill>
                <a:latin typeface="+mn-lt"/>
              </a:rPr>
              <a:t>Zero</a:t>
            </a:r>
            <a:r>
              <a:rPr lang="fr-FR" sz="1500" b="0" dirty="0" smtClean="0">
                <a:solidFill>
                  <a:schemeClr val="tx1"/>
                </a:solidFill>
                <a:latin typeface="+mn-lt"/>
              </a:rPr>
              <a:t> </a:t>
            </a:r>
            <a:r>
              <a:rPr lang="fr-FR" sz="1500" b="0" dirty="0" err="1" smtClean="0">
                <a:solidFill>
                  <a:schemeClr val="tx1"/>
                </a:solidFill>
                <a:latin typeface="+mn-lt"/>
              </a:rPr>
              <a:t>fatality</a:t>
            </a:r>
            <a:r>
              <a:rPr lang="fr-FR" sz="1500" b="0" dirty="0" smtClean="0">
                <a:solidFill>
                  <a:schemeClr val="tx1"/>
                </a:solidFill>
                <a:latin typeface="+mn-lt"/>
              </a:rPr>
              <a:t> WG </a:t>
            </a:r>
            <a:r>
              <a:rPr lang="fr-FR" sz="1500" b="0" dirty="0" err="1" smtClean="0">
                <a:solidFill>
                  <a:schemeClr val="tx1"/>
                </a:solidFill>
                <a:latin typeface="+mn-lt"/>
              </a:rPr>
              <a:t>requirements</a:t>
            </a:r>
            <a:endParaRPr lang="fr-FR" sz="1500" b="0" dirty="0">
              <a:solidFill>
                <a:schemeClr val="tx1"/>
              </a:solidFill>
              <a:latin typeface="+mn-lt"/>
            </a:endParaRPr>
          </a:p>
          <a:p>
            <a:pPr marL="285750" indent="-285750" algn="l">
              <a:spcAft>
                <a:spcPts val="600"/>
              </a:spcAft>
              <a:buFont typeface="Wingdings" panose="05000000000000000000" pitchFamily="2" charset="2"/>
              <a:buChar char="§"/>
            </a:pPr>
            <a:endParaRPr lang="fr-FR" sz="1500" b="0" dirty="0">
              <a:solidFill>
                <a:schemeClr val="tx1"/>
              </a:solidFill>
              <a:latin typeface="+mn-lt"/>
            </a:endParaRPr>
          </a:p>
        </p:txBody>
      </p:sp>
    </p:spTree>
    <p:extLst>
      <p:ext uri="{BB962C8B-B14F-4D97-AF65-F5344CB8AC3E}">
        <p14:creationId xmlns:p14="http://schemas.microsoft.com/office/powerpoint/2010/main" val="4277911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fr-FR" dirty="0"/>
              <a:t>CR GR HSE 501 HSE </a:t>
            </a:r>
            <a:r>
              <a:rPr lang="fr-FR" dirty="0" err="1"/>
              <a:t>Requirements</a:t>
            </a:r>
            <a:r>
              <a:rPr lang="fr-FR" dirty="0"/>
              <a:t> for </a:t>
            </a:r>
            <a:r>
              <a:rPr lang="fr-FR" dirty="0" err="1"/>
              <a:t>Contractors</a:t>
            </a:r>
            <a:endParaRPr lang="en-US" dirty="0"/>
          </a:p>
        </p:txBody>
      </p:sp>
      <p:sp>
        <p:nvSpPr>
          <p:cNvPr id="6" name="Espace réservé du texte 1"/>
          <p:cNvSpPr txBox="1">
            <a:spLocks/>
          </p:cNvSpPr>
          <p:nvPr/>
        </p:nvSpPr>
        <p:spPr>
          <a:xfrm>
            <a:off x="407368" y="620688"/>
            <a:ext cx="11424592" cy="597666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ctr">
              <a:spcAft>
                <a:spcPts val="600"/>
              </a:spcAft>
            </a:pPr>
            <a:r>
              <a:rPr lang="en-US" u="sng" dirty="0">
                <a:solidFill>
                  <a:schemeClr val="tx1"/>
                </a:solidFill>
              </a:rPr>
              <a:t>Preparation of call for tenders and contractual HSE </a:t>
            </a:r>
            <a:r>
              <a:rPr lang="en-US" u="sng" dirty="0" smtClean="0">
                <a:solidFill>
                  <a:schemeClr val="tx1"/>
                </a:solidFill>
              </a:rPr>
              <a:t>clauses</a:t>
            </a:r>
            <a:endParaRPr lang="fr-FR" sz="300" dirty="0" smtClean="0">
              <a:solidFill>
                <a:schemeClr val="tx1"/>
              </a:solidFill>
            </a:endParaRPr>
          </a:p>
          <a:p>
            <a:pPr marL="0" indent="0" algn="ctr">
              <a:spcAft>
                <a:spcPts val="600"/>
              </a:spcAft>
            </a:pPr>
            <a:endParaRPr lang="en-US" sz="300" dirty="0" smtClean="0">
              <a:solidFill>
                <a:schemeClr val="tx1"/>
              </a:solidFill>
            </a:endParaRPr>
          </a:p>
          <a:p>
            <a:pPr marL="0" indent="0" algn="l">
              <a:spcAft>
                <a:spcPts val="600"/>
              </a:spcAft>
            </a:pPr>
            <a:r>
              <a:rPr lang="fr-FR" sz="1800" dirty="0" smtClean="0">
                <a:solidFill>
                  <a:schemeClr val="tx1"/>
                </a:solidFill>
              </a:rPr>
              <a:t>HSE </a:t>
            </a:r>
            <a:r>
              <a:rPr lang="fr-FR" sz="1800" dirty="0" err="1" smtClean="0">
                <a:solidFill>
                  <a:schemeClr val="tx1"/>
                </a:solidFill>
              </a:rPr>
              <a:t>evaluation</a:t>
            </a:r>
            <a:r>
              <a:rPr lang="fr-FR" sz="1800" dirty="0" smtClean="0">
                <a:solidFill>
                  <a:schemeClr val="tx1"/>
                </a:solidFill>
              </a:rPr>
              <a:t> of tenders (Requirement </a:t>
            </a:r>
            <a:r>
              <a:rPr lang="fr-FR" sz="1800" dirty="0">
                <a:solidFill>
                  <a:schemeClr val="tx1"/>
                </a:solidFill>
              </a:rPr>
              <a:t>3.3.6</a:t>
            </a:r>
            <a:r>
              <a:rPr lang="fr-FR" sz="1800" dirty="0" smtClean="0">
                <a:solidFill>
                  <a:schemeClr val="tx1"/>
                </a:solidFill>
              </a:rPr>
              <a:t>.)</a:t>
            </a:r>
          </a:p>
          <a:p>
            <a:pPr marL="285750" indent="-285750" algn="l">
              <a:spcAft>
                <a:spcPts val="600"/>
              </a:spcAft>
              <a:buFont typeface="Wingdings" panose="05000000000000000000" pitchFamily="2" charset="2"/>
              <a:buChar char="q"/>
            </a:pPr>
            <a:r>
              <a:rPr lang="fr-FR" sz="1700" b="0" dirty="0">
                <a:solidFill>
                  <a:schemeClr val="tx1"/>
                </a:solidFill>
              </a:rPr>
              <a:t>HSE </a:t>
            </a:r>
            <a:r>
              <a:rPr lang="fr-FR" sz="1700" b="0" dirty="0" err="1">
                <a:solidFill>
                  <a:schemeClr val="tx1"/>
                </a:solidFill>
              </a:rPr>
              <a:t>evaluation</a:t>
            </a:r>
            <a:r>
              <a:rPr lang="fr-FR" sz="1700" b="0" dirty="0">
                <a:solidFill>
                  <a:schemeClr val="tx1"/>
                </a:solidFill>
              </a:rPr>
              <a:t> of tenders </a:t>
            </a:r>
            <a:r>
              <a:rPr lang="fr-FR" sz="1700" b="0" dirty="0" err="1" smtClean="0">
                <a:solidFill>
                  <a:schemeClr val="tx1"/>
                </a:solidFill>
              </a:rPr>
              <a:t>is</a:t>
            </a:r>
            <a:r>
              <a:rPr lang="fr-FR" sz="1700" b="0" dirty="0" smtClean="0">
                <a:solidFill>
                  <a:schemeClr val="tx1"/>
                </a:solidFill>
              </a:rPr>
              <a:t> </a:t>
            </a:r>
            <a:r>
              <a:rPr lang="fr-FR" sz="1700" b="0" dirty="0" err="1" smtClean="0">
                <a:solidFill>
                  <a:schemeClr val="tx1"/>
                </a:solidFill>
              </a:rPr>
              <a:t>required</a:t>
            </a:r>
            <a:r>
              <a:rPr lang="fr-FR" sz="1700" b="0" dirty="0" smtClean="0">
                <a:solidFill>
                  <a:schemeClr val="tx1"/>
                </a:solidFill>
              </a:rPr>
              <a:t> </a:t>
            </a:r>
            <a:r>
              <a:rPr lang="en-US" sz="1700" b="0" dirty="0">
                <a:solidFill>
                  <a:schemeClr val="tx1"/>
                </a:solidFill>
              </a:rPr>
              <a:t>f</a:t>
            </a:r>
            <a:r>
              <a:rPr lang="en-US" sz="1700" b="0" dirty="0" smtClean="0">
                <a:solidFill>
                  <a:schemeClr val="tx1"/>
                </a:solidFill>
              </a:rPr>
              <a:t>or </a:t>
            </a:r>
            <a:r>
              <a:rPr lang="en-US" sz="1700" b="0" dirty="0">
                <a:solidFill>
                  <a:schemeClr val="tx1"/>
                </a:solidFill>
              </a:rPr>
              <a:t>services with m</a:t>
            </a:r>
            <a:r>
              <a:rPr lang="en-US" sz="1700" b="0" dirty="0" smtClean="0">
                <a:solidFill>
                  <a:schemeClr val="tx1"/>
                </a:solidFill>
              </a:rPr>
              <a:t>edium and high risks</a:t>
            </a:r>
          </a:p>
          <a:p>
            <a:pPr marL="285750" indent="-285750" algn="l">
              <a:spcAft>
                <a:spcPts val="600"/>
              </a:spcAft>
              <a:buFont typeface="Wingdings" panose="05000000000000000000" pitchFamily="2" charset="2"/>
              <a:buChar char="q"/>
            </a:pPr>
            <a:r>
              <a:rPr lang="en-US" sz="1700" b="0" dirty="0">
                <a:solidFill>
                  <a:schemeClr val="tx1"/>
                </a:solidFill>
              </a:rPr>
              <a:t>The HSE proposals are objectively evaluated against the previously established HSE selection criteria </a:t>
            </a:r>
          </a:p>
          <a:p>
            <a:pPr marL="285750" indent="-285750" algn="l">
              <a:spcAft>
                <a:spcPts val="600"/>
              </a:spcAft>
              <a:buFont typeface="Wingdings" panose="05000000000000000000" pitchFamily="2" charset="2"/>
              <a:buChar char="q"/>
            </a:pPr>
            <a:r>
              <a:rPr lang="en-US" sz="1700" b="0" dirty="0">
                <a:solidFill>
                  <a:schemeClr val="tx1"/>
                </a:solidFill>
              </a:rPr>
              <a:t>During the tenders evaluation, two lists of contractors are established distinguishing between the "capable contractors" that fully meet the HSE selection criteria, and the "potentially capable contractors" that partially meet the selection </a:t>
            </a:r>
            <a:r>
              <a:rPr lang="en-US" sz="1700" b="0" dirty="0" smtClean="0">
                <a:solidFill>
                  <a:schemeClr val="tx1"/>
                </a:solidFill>
              </a:rPr>
              <a:t>criteria </a:t>
            </a:r>
            <a:r>
              <a:rPr lang="en-US" sz="1700" b="0" dirty="0">
                <a:solidFill>
                  <a:schemeClr val="tx1"/>
                </a:solidFill>
              </a:rPr>
              <a:t>(corrective or compensatory </a:t>
            </a:r>
            <a:r>
              <a:rPr lang="en-US" sz="1700" b="0" dirty="0" smtClean="0">
                <a:solidFill>
                  <a:schemeClr val="tx1"/>
                </a:solidFill>
              </a:rPr>
              <a:t>measures are defined and evaluated). </a:t>
            </a:r>
            <a:r>
              <a:rPr lang="en-US" sz="1700" b="0" dirty="0">
                <a:solidFill>
                  <a:schemeClr val="tx1"/>
                </a:solidFill>
              </a:rPr>
              <a:t>Contractors unable to meet HSE selection criteria cannot continue on to other stages of the tender</a:t>
            </a:r>
            <a:r>
              <a:rPr lang="en-US" sz="1700" b="0" dirty="0" smtClean="0">
                <a:solidFill>
                  <a:schemeClr val="tx1"/>
                </a:solidFill>
              </a:rPr>
              <a:t>.</a:t>
            </a:r>
            <a:endParaRPr lang="fr-FR" sz="1700" b="0" dirty="0">
              <a:solidFill>
                <a:schemeClr val="tx1"/>
              </a:solidFill>
            </a:endParaRPr>
          </a:p>
          <a:p>
            <a:pPr marL="0" indent="0" algn="l">
              <a:spcAft>
                <a:spcPts val="600"/>
              </a:spcAft>
            </a:pPr>
            <a:r>
              <a:rPr lang="fr-FR" sz="1700" b="0" dirty="0" smtClean="0">
                <a:solidFill>
                  <a:srgbClr val="FF0000"/>
                </a:solidFill>
              </a:rPr>
              <a:t>Modifications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a:solidFill>
                  <a:schemeClr val="tx1"/>
                </a:solidFill>
              </a:rPr>
              <a:t>Already </a:t>
            </a:r>
            <a:r>
              <a:rPr lang="fr-FR" sz="1700" b="0" dirty="0" err="1">
                <a:solidFill>
                  <a:schemeClr val="tx1"/>
                </a:solidFill>
              </a:rPr>
              <a:t>exists</a:t>
            </a:r>
            <a:r>
              <a:rPr lang="fr-FR" sz="1700" b="0" dirty="0">
                <a:solidFill>
                  <a:schemeClr val="tx1"/>
                </a:solidFill>
              </a:rPr>
              <a:t> in </a:t>
            </a:r>
            <a:r>
              <a:rPr lang="fr-FR" sz="1700" b="0" dirty="0" smtClean="0">
                <a:solidFill>
                  <a:schemeClr val="tx1"/>
                </a:solidFill>
              </a:rPr>
              <a:t>previous </a:t>
            </a:r>
            <a:r>
              <a:rPr lang="fr-FR" sz="1700" b="0" dirty="0">
                <a:solidFill>
                  <a:schemeClr val="tx1"/>
                </a:solidFill>
              </a:rPr>
              <a:t>b</a:t>
            </a:r>
            <a:r>
              <a:rPr lang="fr-FR" sz="1700" b="0" dirty="0" smtClean="0">
                <a:solidFill>
                  <a:schemeClr val="tx1"/>
                </a:solidFill>
              </a:rPr>
              <a:t>ranches </a:t>
            </a:r>
            <a:r>
              <a:rPr lang="fr-FR" sz="1700" b="0" dirty="0" err="1" smtClean="0">
                <a:solidFill>
                  <a:schemeClr val="tx1"/>
                </a:solidFill>
              </a:rPr>
              <a:t>Company</a:t>
            </a:r>
            <a:r>
              <a:rPr lang="fr-FR" sz="1700" b="0" dirty="0" smtClean="0">
                <a:solidFill>
                  <a:schemeClr val="tx1"/>
                </a:solidFill>
              </a:rPr>
              <a:t> </a:t>
            </a:r>
            <a:r>
              <a:rPr lang="fr-FR" sz="1700" b="0" dirty="0" err="1" smtClean="0">
                <a:solidFill>
                  <a:schemeClr val="tx1"/>
                </a:solidFill>
              </a:rPr>
              <a:t>Rules</a:t>
            </a:r>
            <a:endParaRPr lang="fr-FR" sz="1700" b="0" dirty="0">
              <a:solidFill>
                <a:schemeClr val="tx1"/>
              </a:solidFill>
              <a:latin typeface="+mn-lt"/>
            </a:endParaRPr>
          </a:p>
        </p:txBody>
      </p:sp>
    </p:spTree>
    <p:extLst>
      <p:ext uri="{BB962C8B-B14F-4D97-AF65-F5344CB8AC3E}">
        <p14:creationId xmlns:p14="http://schemas.microsoft.com/office/powerpoint/2010/main" val="2331417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fr-FR" dirty="0"/>
              <a:t>CR GR HSE 501 HSE </a:t>
            </a:r>
            <a:r>
              <a:rPr lang="fr-FR" dirty="0" err="1"/>
              <a:t>Requirements</a:t>
            </a:r>
            <a:r>
              <a:rPr lang="fr-FR" dirty="0"/>
              <a:t> for </a:t>
            </a:r>
            <a:r>
              <a:rPr lang="fr-FR" dirty="0" err="1"/>
              <a:t>Contractors</a:t>
            </a:r>
            <a:endParaRPr lang="en-US" dirty="0"/>
          </a:p>
        </p:txBody>
      </p:sp>
      <p:sp>
        <p:nvSpPr>
          <p:cNvPr id="11" name="Espace réservé du texte 1"/>
          <p:cNvSpPr txBox="1">
            <a:spLocks/>
          </p:cNvSpPr>
          <p:nvPr/>
        </p:nvSpPr>
        <p:spPr>
          <a:xfrm>
            <a:off x="407368" y="548680"/>
            <a:ext cx="11424592" cy="280831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ctr">
              <a:spcAft>
                <a:spcPts val="600"/>
              </a:spcAft>
            </a:pPr>
            <a:r>
              <a:rPr lang="fr-FR" u="sng" dirty="0" err="1" smtClean="0">
                <a:solidFill>
                  <a:schemeClr val="tx1"/>
                </a:solidFill>
              </a:rPr>
              <a:t>Execution</a:t>
            </a:r>
            <a:endParaRPr lang="en-US" sz="300" dirty="0" smtClean="0">
              <a:solidFill>
                <a:schemeClr val="tx1"/>
              </a:solidFill>
            </a:endParaRPr>
          </a:p>
          <a:p>
            <a:pPr marL="0" indent="0" algn="l">
              <a:spcAft>
                <a:spcPts val="600"/>
              </a:spcAft>
            </a:pPr>
            <a:r>
              <a:rPr lang="fr-FR" sz="1800" dirty="0" smtClean="0">
                <a:solidFill>
                  <a:schemeClr val="tx1"/>
                </a:solidFill>
              </a:rPr>
              <a:t>HSE plan, kick-off meeting, premobilization, </a:t>
            </a:r>
            <a:r>
              <a:rPr lang="fr-FR" sz="1800" dirty="0" err="1" smtClean="0">
                <a:solidFill>
                  <a:schemeClr val="tx1"/>
                </a:solidFill>
              </a:rPr>
              <a:t>mobilization</a:t>
            </a:r>
            <a:r>
              <a:rPr lang="fr-FR" sz="1800" dirty="0" smtClean="0">
                <a:solidFill>
                  <a:schemeClr val="tx1"/>
                </a:solidFill>
              </a:rPr>
              <a:t> (Requirements 3.4.1., 3.4.2. and 3.4.3.)</a:t>
            </a:r>
          </a:p>
          <a:p>
            <a:pPr marL="285750" indent="-285750" algn="l">
              <a:spcAft>
                <a:spcPts val="600"/>
              </a:spcAft>
              <a:buFont typeface="Wingdings" panose="05000000000000000000" pitchFamily="2" charset="2"/>
              <a:buChar char="q"/>
            </a:pPr>
            <a:r>
              <a:rPr lang="fr-FR" sz="1700" b="0" dirty="0" smtClean="0">
                <a:solidFill>
                  <a:schemeClr val="tx1"/>
                </a:solidFill>
              </a:rPr>
              <a:t>An HSE plan </a:t>
            </a:r>
            <a:r>
              <a:rPr lang="en-US" sz="1700" b="0" dirty="0" smtClean="0">
                <a:solidFill>
                  <a:schemeClr val="tx1"/>
                </a:solidFill>
              </a:rPr>
              <a:t>adapted </a:t>
            </a:r>
            <a:r>
              <a:rPr lang="en-US" sz="1700" b="0" dirty="0">
                <a:solidFill>
                  <a:schemeClr val="tx1"/>
                </a:solidFill>
              </a:rPr>
              <a:t>to the risk </a:t>
            </a:r>
            <a:r>
              <a:rPr lang="en-US" sz="1700" b="0" dirty="0" smtClean="0">
                <a:solidFill>
                  <a:schemeClr val="tx1"/>
                </a:solidFill>
              </a:rPr>
              <a:t>level, </a:t>
            </a:r>
            <a:r>
              <a:rPr lang="en-US" sz="1700" b="0" dirty="0">
                <a:solidFill>
                  <a:schemeClr val="tx1"/>
                </a:solidFill>
              </a:rPr>
              <a:t>is prepared jointly with the contractor</a:t>
            </a:r>
            <a:endParaRPr lang="fr-FR" sz="1700" b="0" dirty="0">
              <a:solidFill>
                <a:schemeClr val="tx1"/>
              </a:solidFill>
            </a:endParaRPr>
          </a:p>
          <a:p>
            <a:pPr marL="285750" indent="-285750" algn="l">
              <a:spcAft>
                <a:spcPts val="600"/>
              </a:spcAft>
              <a:buFont typeface="Wingdings" panose="05000000000000000000" pitchFamily="2" charset="2"/>
              <a:buChar char="q"/>
            </a:pPr>
            <a:r>
              <a:rPr lang="en-US" sz="1700" b="0" dirty="0" smtClean="0">
                <a:solidFill>
                  <a:schemeClr val="tx1"/>
                </a:solidFill>
              </a:rPr>
              <a:t>For </a:t>
            </a:r>
            <a:r>
              <a:rPr lang="en-US" sz="1700" b="0" dirty="0">
                <a:solidFill>
                  <a:schemeClr val="tx1"/>
                </a:solidFill>
              </a:rPr>
              <a:t>services with medium and high risks</a:t>
            </a:r>
            <a:r>
              <a:rPr lang="fr-FR" sz="1700" b="0" dirty="0">
                <a:solidFill>
                  <a:schemeClr val="tx1"/>
                </a:solidFill>
              </a:rPr>
              <a:t>, </a:t>
            </a:r>
            <a:r>
              <a:rPr lang="pt-PT" sz="1700" b="0" dirty="0" smtClean="0">
                <a:solidFill>
                  <a:schemeClr val="tx1"/>
                </a:solidFill>
              </a:rPr>
              <a:t>a </a:t>
            </a:r>
            <a:r>
              <a:rPr lang="pt-PT" sz="1700" b="0" dirty="0">
                <a:solidFill>
                  <a:schemeClr val="tx1"/>
                </a:solidFill>
              </a:rPr>
              <a:t>kick-off meeting is </a:t>
            </a:r>
            <a:r>
              <a:rPr lang="pt-PT" sz="1700" b="0" dirty="0" smtClean="0">
                <a:solidFill>
                  <a:schemeClr val="tx1"/>
                </a:solidFill>
              </a:rPr>
              <a:t>organized</a:t>
            </a:r>
            <a:r>
              <a:rPr lang="fr-FR" sz="1700" b="0" dirty="0" smtClean="0">
                <a:solidFill>
                  <a:schemeClr val="tx1"/>
                </a:solidFill>
              </a:rPr>
              <a:t>, </a:t>
            </a:r>
            <a:r>
              <a:rPr lang="fr-FR" sz="1700" b="0" dirty="0">
                <a:solidFill>
                  <a:schemeClr val="tx1"/>
                </a:solidFill>
              </a:rPr>
              <a:t>actions are realised </a:t>
            </a:r>
            <a:r>
              <a:rPr lang="fr-FR" sz="1700" b="0" dirty="0" smtClean="0">
                <a:solidFill>
                  <a:schemeClr val="tx1"/>
                </a:solidFill>
              </a:rPr>
              <a:t>for</a:t>
            </a:r>
            <a:r>
              <a:rPr lang="fr-FR" sz="1600" dirty="0" smtClean="0">
                <a:solidFill>
                  <a:schemeClr val="tx1"/>
                </a:solidFill>
              </a:rPr>
              <a:t> </a:t>
            </a:r>
            <a:r>
              <a:rPr lang="fr-FR" sz="1700" b="0" dirty="0">
                <a:solidFill>
                  <a:schemeClr val="tx1"/>
                </a:solidFill>
              </a:rPr>
              <a:t>premobilization and </a:t>
            </a:r>
            <a:r>
              <a:rPr lang="fr-FR" sz="1700" b="0" dirty="0" err="1">
                <a:solidFill>
                  <a:schemeClr val="tx1"/>
                </a:solidFill>
              </a:rPr>
              <a:t>mobilization</a:t>
            </a:r>
            <a:r>
              <a:rPr lang="fr-FR" sz="1700" b="0" dirty="0">
                <a:solidFill>
                  <a:schemeClr val="tx1"/>
                </a:solidFill>
              </a:rPr>
              <a:t>  </a:t>
            </a:r>
          </a:p>
          <a:p>
            <a:pPr marL="0" indent="0" algn="l">
              <a:spcAft>
                <a:spcPts val="600"/>
              </a:spcAft>
            </a:pPr>
            <a:r>
              <a:rPr lang="fr-FR" sz="1700" b="0" dirty="0" smtClean="0">
                <a:solidFill>
                  <a:srgbClr val="FF0000"/>
                </a:solidFill>
              </a:rPr>
              <a:t>Modifications:</a:t>
            </a:r>
            <a:endParaRPr lang="en-US" sz="1700" b="0" dirty="0" smtClean="0">
              <a:solidFill>
                <a:srgbClr val="FF0000"/>
              </a:solidFill>
            </a:endParaRPr>
          </a:p>
          <a:p>
            <a:pPr marL="285750" indent="-285750" algn="l">
              <a:spcAft>
                <a:spcPts val="600"/>
              </a:spcAft>
              <a:buFont typeface="Wingdings" panose="05000000000000000000" pitchFamily="2" charset="2"/>
              <a:buChar char="§"/>
            </a:pPr>
            <a:r>
              <a:rPr lang="pt-PT" sz="1700" b="0" dirty="0" smtClean="0">
                <a:solidFill>
                  <a:schemeClr val="tx1"/>
                </a:solidFill>
              </a:rPr>
              <a:t>Kick-off </a:t>
            </a:r>
            <a:r>
              <a:rPr lang="pt-PT" sz="1700" b="0" dirty="0">
                <a:solidFill>
                  <a:schemeClr val="tx1"/>
                </a:solidFill>
              </a:rPr>
              <a:t>meeting </a:t>
            </a:r>
            <a:r>
              <a:rPr lang="fr-FR" sz="1700" b="0" dirty="0" smtClean="0">
                <a:solidFill>
                  <a:schemeClr val="tx1"/>
                </a:solidFill>
                <a:latin typeface="+mn-lt"/>
              </a:rPr>
              <a:t>: new for RC and </a:t>
            </a:r>
            <a:r>
              <a:rPr lang="fr-FR" sz="1700" b="0" dirty="0">
                <a:solidFill>
                  <a:schemeClr val="tx1"/>
                </a:solidFill>
                <a:latin typeface="+mn-lt"/>
              </a:rPr>
              <a:t>MS </a:t>
            </a:r>
            <a:r>
              <a:rPr lang="fr-FR" sz="1700" b="0" dirty="0" smtClean="0">
                <a:solidFill>
                  <a:schemeClr val="tx1"/>
                </a:solidFill>
                <a:latin typeface="+mn-lt"/>
              </a:rPr>
              <a:t>(but </a:t>
            </a:r>
            <a:r>
              <a:rPr lang="fr-FR" sz="1700" b="0" dirty="0" err="1" smtClean="0">
                <a:solidFill>
                  <a:schemeClr val="tx1"/>
                </a:solidFill>
                <a:latin typeface="+mn-lt"/>
              </a:rPr>
              <a:t>already</a:t>
            </a:r>
            <a:r>
              <a:rPr lang="fr-FR" sz="1700" b="0" dirty="0" smtClean="0">
                <a:solidFill>
                  <a:schemeClr val="tx1"/>
                </a:solidFill>
                <a:latin typeface="+mn-lt"/>
              </a:rPr>
              <a:t> </a:t>
            </a:r>
            <a:r>
              <a:rPr lang="fr-FR" sz="1700" b="0" dirty="0" err="1" smtClean="0">
                <a:solidFill>
                  <a:schemeClr val="tx1"/>
                </a:solidFill>
                <a:latin typeface="+mn-lt"/>
              </a:rPr>
              <a:t>done</a:t>
            </a:r>
            <a:r>
              <a:rPr lang="fr-FR" sz="1700" b="0" dirty="0">
                <a:solidFill>
                  <a:schemeClr val="tx1"/>
                </a:solidFill>
                <a:latin typeface="+mn-lt"/>
              </a:rPr>
              <a:t> </a:t>
            </a:r>
            <a:r>
              <a:rPr lang="fr-FR" sz="1700" b="0" dirty="0" smtClean="0">
                <a:solidFill>
                  <a:schemeClr val="tx1"/>
                </a:solidFill>
                <a:latin typeface="+mn-lt"/>
              </a:rPr>
              <a:t>in </a:t>
            </a:r>
            <a:r>
              <a:rPr lang="fr-FR" sz="1700" b="0" dirty="0" err="1" smtClean="0">
                <a:solidFill>
                  <a:schemeClr val="tx1"/>
                </a:solidFill>
                <a:latin typeface="+mn-lt"/>
              </a:rPr>
              <a:t>prevention</a:t>
            </a:r>
            <a:r>
              <a:rPr lang="fr-FR" sz="1700" b="0" dirty="0" smtClean="0">
                <a:solidFill>
                  <a:schemeClr val="tx1"/>
                </a:solidFill>
                <a:latin typeface="+mn-lt"/>
              </a:rPr>
              <a:t> plan)</a:t>
            </a:r>
            <a:endParaRPr lang="fr-FR" sz="1700" b="0" dirty="0">
              <a:solidFill>
                <a:schemeClr val="tx1"/>
              </a:solidFill>
              <a:latin typeface="+mn-lt"/>
            </a:endParaRPr>
          </a:p>
          <a:p>
            <a:pPr marL="285750" indent="-285750" algn="l">
              <a:spcAft>
                <a:spcPts val="600"/>
              </a:spcAft>
              <a:buFont typeface="Wingdings" panose="05000000000000000000" pitchFamily="2" charset="2"/>
              <a:buChar char="§"/>
            </a:pPr>
            <a:r>
              <a:rPr lang="fr-FR" sz="1700" b="0" dirty="0" smtClean="0">
                <a:solidFill>
                  <a:schemeClr val="tx1"/>
                </a:solidFill>
              </a:rPr>
              <a:t>Premobilization, </a:t>
            </a:r>
            <a:r>
              <a:rPr lang="fr-FR" sz="1700" b="0" dirty="0" err="1" smtClean="0">
                <a:solidFill>
                  <a:schemeClr val="tx1"/>
                </a:solidFill>
              </a:rPr>
              <a:t>mobilization</a:t>
            </a:r>
            <a:r>
              <a:rPr lang="fr-FR" sz="1700" b="0" dirty="0" smtClean="0">
                <a:solidFill>
                  <a:schemeClr val="tx1"/>
                </a:solidFill>
              </a:rPr>
              <a:t> </a:t>
            </a:r>
            <a:r>
              <a:rPr lang="fr-FR" sz="1700" b="0" dirty="0" smtClean="0">
                <a:solidFill>
                  <a:schemeClr val="tx1"/>
                </a:solidFill>
                <a:latin typeface="+mn-lt"/>
              </a:rPr>
              <a:t>: new </a:t>
            </a:r>
            <a:r>
              <a:rPr lang="fr-FR" sz="1700" b="0" dirty="0" err="1" smtClean="0">
                <a:solidFill>
                  <a:schemeClr val="tx1"/>
                </a:solidFill>
                <a:latin typeface="+mn-lt"/>
              </a:rPr>
              <a:t>term</a:t>
            </a:r>
            <a:r>
              <a:rPr lang="fr-FR" sz="1700" b="0" dirty="0" smtClean="0">
                <a:solidFill>
                  <a:schemeClr val="tx1"/>
                </a:solidFill>
                <a:latin typeface="+mn-lt"/>
              </a:rPr>
              <a:t> for RC</a:t>
            </a:r>
            <a:endParaRPr lang="fr-FR" sz="1700" b="0" dirty="0">
              <a:solidFill>
                <a:schemeClr val="tx1"/>
              </a:solidFill>
              <a:latin typeface="+mn-lt"/>
            </a:endParaRPr>
          </a:p>
        </p:txBody>
      </p:sp>
      <p:cxnSp>
        <p:nvCxnSpPr>
          <p:cNvPr id="10" name="Connecteur droit 9"/>
          <p:cNvCxnSpPr/>
          <p:nvPr/>
        </p:nvCxnSpPr>
        <p:spPr>
          <a:xfrm>
            <a:off x="407368" y="3356992"/>
            <a:ext cx="114245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Espace réservé du texte 1"/>
          <p:cNvSpPr txBox="1">
            <a:spLocks/>
          </p:cNvSpPr>
          <p:nvPr/>
        </p:nvSpPr>
        <p:spPr>
          <a:xfrm>
            <a:off x="407368" y="3501008"/>
            <a:ext cx="11424592" cy="302433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US" sz="1800" dirty="0">
                <a:solidFill>
                  <a:schemeClr val="tx1"/>
                </a:solidFill>
              </a:rPr>
              <a:t>HSE monitoring during </a:t>
            </a:r>
            <a:r>
              <a:rPr lang="en-US" sz="1800" dirty="0" smtClean="0">
                <a:solidFill>
                  <a:schemeClr val="tx1"/>
                </a:solidFill>
              </a:rPr>
              <a:t>execution</a:t>
            </a:r>
            <a:r>
              <a:rPr lang="fr-FR" sz="1800" dirty="0">
                <a:solidFill>
                  <a:schemeClr val="tx1"/>
                </a:solidFill>
              </a:rPr>
              <a:t> </a:t>
            </a:r>
            <a:r>
              <a:rPr lang="fr-FR" sz="1800" dirty="0" smtClean="0">
                <a:solidFill>
                  <a:schemeClr val="tx1"/>
                </a:solidFill>
              </a:rPr>
              <a:t>and </a:t>
            </a:r>
            <a:r>
              <a:rPr lang="fr-FR" sz="1800" dirty="0" err="1" smtClean="0">
                <a:solidFill>
                  <a:schemeClr val="tx1"/>
                </a:solidFill>
              </a:rPr>
              <a:t>reporting</a:t>
            </a:r>
            <a:r>
              <a:rPr lang="fr-FR" sz="1800" dirty="0" smtClean="0">
                <a:solidFill>
                  <a:schemeClr val="tx1"/>
                </a:solidFill>
              </a:rPr>
              <a:t> (Requirements 3.4.4. and 3.4.5)</a:t>
            </a:r>
          </a:p>
          <a:p>
            <a:pPr marL="285750" indent="-285750" algn="l">
              <a:spcAft>
                <a:spcPts val="600"/>
              </a:spcAft>
              <a:buFont typeface="Wingdings" panose="05000000000000000000" pitchFamily="2" charset="2"/>
              <a:buChar char="q"/>
            </a:pPr>
            <a:r>
              <a:rPr lang="en-US" sz="1700" b="0" dirty="0">
                <a:solidFill>
                  <a:schemeClr val="tx1"/>
                </a:solidFill>
              </a:rPr>
              <a:t>The effective implementation of the HSE </a:t>
            </a:r>
            <a:r>
              <a:rPr lang="en-US" sz="1700" b="0" dirty="0" smtClean="0">
                <a:solidFill>
                  <a:schemeClr val="tx1"/>
                </a:solidFill>
              </a:rPr>
              <a:t>plan</a:t>
            </a:r>
            <a:r>
              <a:rPr lang="fr-FR" sz="1700" b="0" dirty="0">
                <a:solidFill>
                  <a:schemeClr val="tx1"/>
                </a:solidFill>
              </a:rPr>
              <a:t> </a:t>
            </a:r>
            <a:r>
              <a:rPr lang="fr-FR" sz="1700" b="0" dirty="0" err="1" smtClean="0">
                <a:solidFill>
                  <a:schemeClr val="tx1"/>
                </a:solidFill>
              </a:rPr>
              <a:t>is</a:t>
            </a:r>
            <a:r>
              <a:rPr lang="fr-FR" sz="1700" b="0" dirty="0" smtClean="0">
                <a:solidFill>
                  <a:schemeClr val="tx1"/>
                </a:solidFill>
              </a:rPr>
              <a:t> </a:t>
            </a:r>
            <a:r>
              <a:rPr lang="fr-FR" sz="1700" b="0" dirty="0" err="1" smtClean="0">
                <a:solidFill>
                  <a:schemeClr val="tx1"/>
                </a:solidFill>
              </a:rPr>
              <a:t>verified</a:t>
            </a:r>
            <a:endParaRPr lang="fr-FR" sz="1700" b="0" dirty="0">
              <a:solidFill>
                <a:schemeClr val="tx1"/>
              </a:solidFill>
            </a:endParaRPr>
          </a:p>
          <a:p>
            <a:pPr marL="285750" indent="-285750" algn="l">
              <a:spcAft>
                <a:spcPts val="600"/>
              </a:spcAft>
              <a:buFont typeface="Wingdings" panose="05000000000000000000" pitchFamily="2" charset="2"/>
              <a:buChar char="q"/>
            </a:pPr>
            <a:r>
              <a:rPr lang="en-US" sz="1700" b="0" dirty="0">
                <a:solidFill>
                  <a:schemeClr val="tx1"/>
                </a:solidFill>
              </a:rPr>
              <a:t>D</a:t>
            </a:r>
            <a:r>
              <a:rPr lang="en-US" sz="1700" b="0" dirty="0" smtClean="0">
                <a:solidFill>
                  <a:schemeClr val="tx1"/>
                </a:solidFill>
              </a:rPr>
              <a:t>etection </a:t>
            </a:r>
            <a:r>
              <a:rPr lang="en-US" sz="1700" b="0" dirty="0">
                <a:solidFill>
                  <a:schemeClr val="tx1"/>
                </a:solidFill>
              </a:rPr>
              <a:t>of any </a:t>
            </a:r>
            <a:r>
              <a:rPr lang="en-US" sz="1700" b="0" dirty="0" smtClean="0">
                <a:solidFill>
                  <a:schemeClr val="tx1"/>
                </a:solidFill>
              </a:rPr>
              <a:t>changes</a:t>
            </a:r>
            <a:endParaRPr lang="fr-FR" sz="1700" b="0" dirty="0">
              <a:solidFill>
                <a:schemeClr val="tx1"/>
              </a:solidFill>
            </a:endParaRPr>
          </a:p>
          <a:p>
            <a:pPr marL="285750" indent="-285750" algn="l">
              <a:spcAft>
                <a:spcPts val="600"/>
              </a:spcAft>
              <a:buFont typeface="Wingdings" panose="05000000000000000000" pitchFamily="2" charset="2"/>
              <a:buChar char="q"/>
            </a:pPr>
            <a:r>
              <a:rPr lang="en-US" sz="1700" b="0" dirty="0">
                <a:solidFill>
                  <a:schemeClr val="tx1"/>
                </a:solidFill>
              </a:rPr>
              <a:t>HSE performance monitoring and completion of the safety observations </a:t>
            </a:r>
            <a:r>
              <a:rPr lang="en-US" sz="1700" b="0" dirty="0" smtClean="0">
                <a:solidFill>
                  <a:schemeClr val="tx1"/>
                </a:solidFill>
              </a:rPr>
              <a:t>and </a:t>
            </a:r>
            <a:r>
              <a:rPr lang="fr-FR" sz="1700" b="0" dirty="0" err="1" smtClean="0">
                <a:solidFill>
                  <a:schemeClr val="tx1"/>
                </a:solidFill>
              </a:rPr>
              <a:t>which</a:t>
            </a:r>
            <a:r>
              <a:rPr lang="fr-FR" sz="1700" b="0" dirty="0" smtClean="0">
                <a:solidFill>
                  <a:schemeClr val="tx1"/>
                </a:solidFill>
              </a:rPr>
              <a:t> </a:t>
            </a:r>
            <a:r>
              <a:rPr lang="fr-FR" sz="1700" b="0" dirty="0" err="1" smtClean="0">
                <a:solidFill>
                  <a:schemeClr val="tx1"/>
                </a:solidFill>
              </a:rPr>
              <a:t>results</a:t>
            </a:r>
            <a:r>
              <a:rPr lang="fr-FR" sz="1700" b="0" dirty="0" smtClean="0">
                <a:solidFill>
                  <a:schemeClr val="tx1"/>
                </a:solidFill>
              </a:rPr>
              <a:t> are to </a:t>
            </a:r>
            <a:r>
              <a:rPr lang="fr-FR" sz="1700" b="0" dirty="0" err="1" smtClean="0">
                <a:solidFill>
                  <a:schemeClr val="tx1"/>
                </a:solidFill>
              </a:rPr>
              <a:t>be</a:t>
            </a:r>
            <a:r>
              <a:rPr lang="fr-FR" sz="1700" b="0" dirty="0" smtClean="0">
                <a:solidFill>
                  <a:schemeClr val="tx1"/>
                </a:solidFill>
              </a:rPr>
              <a:t> </a:t>
            </a:r>
            <a:r>
              <a:rPr lang="fr-FR" sz="1700" b="0" dirty="0" err="1" smtClean="0">
                <a:solidFill>
                  <a:schemeClr val="tx1"/>
                </a:solidFill>
              </a:rPr>
              <a:t>communicated</a:t>
            </a:r>
            <a:r>
              <a:rPr lang="fr-FR" sz="1700" b="0" dirty="0" smtClean="0">
                <a:solidFill>
                  <a:schemeClr val="tx1"/>
                </a:solidFill>
              </a:rPr>
              <a:t> to the entity</a:t>
            </a:r>
            <a:endParaRPr lang="fr-FR" sz="1700" b="0" dirty="0">
              <a:solidFill>
                <a:schemeClr val="tx1"/>
              </a:solidFill>
            </a:endParaRPr>
          </a:p>
          <a:p>
            <a:pPr marL="0" indent="0" algn="l">
              <a:spcAft>
                <a:spcPts val="600"/>
              </a:spcAft>
            </a:pPr>
            <a:r>
              <a:rPr lang="fr-FR" sz="1700" b="0" dirty="0" smtClean="0">
                <a:solidFill>
                  <a:srgbClr val="FF0000"/>
                </a:solidFill>
              </a:rPr>
              <a:t>Modifications: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err="1">
                <a:solidFill>
                  <a:schemeClr val="tx1"/>
                </a:solidFill>
              </a:rPr>
              <a:t>Already</a:t>
            </a:r>
            <a:r>
              <a:rPr lang="fr-FR" sz="1700" b="0" dirty="0">
                <a:solidFill>
                  <a:schemeClr val="tx1"/>
                </a:solidFill>
              </a:rPr>
              <a:t> </a:t>
            </a:r>
            <a:r>
              <a:rPr lang="fr-FR" sz="1700" b="0" dirty="0" err="1">
                <a:solidFill>
                  <a:schemeClr val="tx1"/>
                </a:solidFill>
              </a:rPr>
              <a:t>exists</a:t>
            </a:r>
            <a:r>
              <a:rPr lang="fr-FR" sz="1700" b="0" dirty="0">
                <a:solidFill>
                  <a:schemeClr val="tx1"/>
                </a:solidFill>
              </a:rPr>
              <a:t> in previous </a:t>
            </a:r>
            <a:r>
              <a:rPr lang="fr-FR" sz="1700" b="0" dirty="0" smtClean="0">
                <a:solidFill>
                  <a:schemeClr val="tx1"/>
                </a:solidFill>
              </a:rPr>
              <a:t>branches </a:t>
            </a:r>
            <a:r>
              <a:rPr lang="fr-FR" sz="1700" b="0" dirty="0" err="1">
                <a:solidFill>
                  <a:schemeClr val="tx1"/>
                </a:solidFill>
              </a:rPr>
              <a:t>Company</a:t>
            </a:r>
            <a:r>
              <a:rPr lang="fr-FR" sz="1700" b="0" dirty="0">
                <a:solidFill>
                  <a:schemeClr val="tx1"/>
                </a:solidFill>
              </a:rPr>
              <a:t> </a:t>
            </a:r>
            <a:r>
              <a:rPr lang="fr-FR" sz="1700" b="0" dirty="0" err="1">
                <a:solidFill>
                  <a:schemeClr val="tx1"/>
                </a:solidFill>
              </a:rPr>
              <a:t>Rules</a:t>
            </a:r>
            <a:endParaRPr lang="fr-FR" sz="1700" b="0" dirty="0">
              <a:solidFill>
                <a:schemeClr val="tx1"/>
              </a:solidFill>
            </a:endParaRPr>
          </a:p>
        </p:txBody>
      </p:sp>
    </p:spTree>
    <p:extLst>
      <p:ext uri="{BB962C8B-B14F-4D97-AF65-F5344CB8AC3E}">
        <p14:creationId xmlns:p14="http://schemas.microsoft.com/office/powerpoint/2010/main" val="1109133302"/>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5C49A2737EFE41A99FEC662959F5ED" ma:contentTypeVersion="18" ma:contentTypeDescription="Crée un document." ma:contentTypeScope="" ma:versionID="d7e83d456cfcde260796b8ba5a5a42a4">
  <xsd:schema xmlns:xsd="http://www.w3.org/2001/XMLSchema" xmlns:xs="http://www.w3.org/2001/XMLSchema" xmlns:p="http://schemas.microsoft.com/office/2006/metadata/properties" xmlns:ns1="http://schemas.microsoft.com/sharepoint/v3" xmlns:ns2="34675de5-4563-4f28-8d82-4e698848548e" xmlns:ns3="6976bd83-f208-4589-bff3-a75963e94f6e" targetNamespace="http://schemas.microsoft.com/office/2006/metadata/properties" ma:root="true" ma:fieldsID="294b06b6851d23ba8e965b26482072ee" ns1:_="" ns2:_="" ns3:_="">
    <xsd:import namespace="http://schemas.microsoft.com/sharepoint/v3"/>
    <xsd:import namespace="34675de5-4563-4f28-8d82-4e698848548e"/>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4"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25"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element name="VariationsItemGroupID" ma:index="26" nillable="true" ma:displayName="ID de groupe d'élément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675de5-4563-4f28-8d82-4e698848548e"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ariationsItemGroupID xmlns="http://schemas.microsoft.com/sharepoint/v3">567c4188-866a-491b-a59c-a82fc34cc1fa</VariationsItemGroupID>
    <RelevantLanguage xmlns="34675de5-4563-4f28-8d82-4e698848548e">1036;3082;1043;1031;2070</RelevantLanguage>
    <TwingCount xmlns="34675de5-4563-4f28-8d82-4e698848548e" xsi:nil="true"/>
    <VariationGroupID xmlns="34675de5-4563-4f28-8d82-4e698848548e">3f02323e-4d53-49d5-b156-9933505b1ef0</VariationGroupID>
    <ThematicID xmlns="34675de5-4563-4f28-8d82-4e698848548e">7285f05b-4f51-4e04-9a14-6c5d014a9ee8</ThematicID>
    <BranchTaxHTField0 xmlns="34675de5-4563-4f28-8d82-4e698848548e">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MetierTaxHTField0 xmlns="34675de5-4563-4f28-8d82-4e698848548e">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34675de5-4563-4f28-8d82-4e698848548e">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IsThematic xmlns="34675de5-4563-4f28-8d82-4e698848548e">true</IsThematic>
    <OrganizationStructureTaxHTField0 xmlns="34675de5-4563-4f28-8d82-4e698848548e">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SiteTaxHTField0 xmlns="34675de5-4563-4f28-8d82-4e698848548e">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PublishingExpirationDate xmlns="http://schemas.microsoft.com/sharepoint/v3" xsi:nil="true"/>
    <PublishingStartDate xmlns="http://schemas.microsoft.com/sharepoint/v3">2018-05-25T09:50:22+00:00</PublishingStartDate>
    <TaxCatchAll xmlns="6976bd83-f208-4589-bff3-a75963e94f6e">
      <Value>5</Value>
      <Value>4</Value>
      <Value>3</Value>
      <Value>2</Value>
      <Value>1</Value>
    </TaxCatchAll>
  </documentManagement>
</p:properties>
</file>

<file path=customXml/itemProps1.xml><?xml version="1.0" encoding="utf-8"?>
<ds:datastoreItem xmlns:ds="http://schemas.openxmlformats.org/officeDocument/2006/customXml" ds:itemID="{D5C0BC43-B5A6-41DD-80B4-4B6AE2E8E274}"/>
</file>

<file path=customXml/itemProps2.xml><?xml version="1.0" encoding="utf-8"?>
<ds:datastoreItem xmlns:ds="http://schemas.openxmlformats.org/officeDocument/2006/customXml" ds:itemID="{95EE7A0A-F958-4724-A175-E3EBC856AF1A}"/>
</file>

<file path=customXml/itemProps3.xml><?xml version="1.0" encoding="utf-8"?>
<ds:datastoreItem xmlns:ds="http://schemas.openxmlformats.org/officeDocument/2006/customXml" ds:itemID="{2CD1540B-637C-4B9B-BE67-802DE8B63117}"/>
</file>

<file path=docProps/app.xml><?xml version="1.0" encoding="utf-8"?>
<Properties xmlns="http://schemas.openxmlformats.org/officeDocument/2006/extended-properties" xmlns:vt="http://schemas.openxmlformats.org/officeDocument/2006/docPropsVTypes">
  <TotalTime>0</TotalTime>
  <Words>1846</Words>
  <Application>Microsoft Office PowerPoint</Application>
  <PresentationFormat>Grand écran</PresentationFormat>
  <Paragraphs>167</Paragraphs>
  <Slides>11</Slides>
  <Notes>11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Calibri</vt:lpstr>
      <vt:lpstr>Helvetica</vt:lpstr>
      <vt:lpstr>Wingdings</vt:lpstr>
      <vt:lpstr/>
      <vt:lpstr>CR GR HSE 501 – HSE Requirements for Contractors</vt:lpstr>
      <vt:lpstr>Présentation PowerPoint</vt:lpstr>
      <vt:lpstr>Rule structure : 4 phase process and monitoring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Sebastien ROULIER</cp:lastModifiedBy>
  <cp:revision>216</cp:revision>
  <cp:lastPrinted>2018-05-03T12:54:04Z</cp:lastPrinted>
  <dcterms:modified xsi:type="dcterms:W3CDTF">2018-05-24T09:37:57Z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0x010100AB5C49A2737EFE41A99FEC662959F5ED</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Site">
    <vt:lpwstr>3;#Tous les sites|26f15989-d479-4e08-b5e6-c4ab22359765</vt:lpwstr>
  </property>
  <property fmtid="{D5CDD505-2E9C-101B-9397-08002B2CF9AE}" pid="6" name="Country">
    <vt:lpwstr>4;#Tous les pays|de099b83-0153-463f-a92c-1666929f7084</vt:lpwstr>
  </property>
  <property fmtid="{D5CDD505-2E9C-101B-9397-08002B2CF9AE}" pid="7" name="Metier">
    <vt:lpwstr>5;#H3SEQ|1a49191b-7ec0-475b-ba04-e5bafe48b8b4</vt:lpwstr>
  </property>
</Properties>
</file>