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1"/>
  </p:notesMasterIdLst>
  <p:handoutMasterIdLst>
    <p:handoutMasterId r:id="rId12"/>
  </p:handoutMasterIdLst>
  <p:sldIdLst>
    <p:sldId id="256" r:id="rId5"/>
    <p:sldId id="273" r:id="rId6"/>
    <p:sldId id="386" r:id="rId7"/>
    <p:sldId id="387" r:id="rId8"/>
    <p:sldId id="388" r:id="rId9"/>
    <p:sldId id="389" r:id="rId10"/>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D050"/>
    <a:srgbClr val="7030A0"/>
    <a:srgbClr val="376092"/>
    <a:srgbClr val="FF9900"/>
    <a:srgbClr val="A6A6A6"/>
    <a:srgbClr val="A90025"/>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87996" autoAdjust="0"/>
  </p:normalViewPr>
  <p:slideViewPr>
    <p:cSldViewPr>
      <p:cViewPr varScale="1">
        <p:scale>
          <a:sx n="68" d="100"/>
          <a:sy n="68" d="100"/>
        </p:scale>
        <p:origin x="792" y="66"/>
      </p:cViewPr>
      <p:guideLst>
        <p:guide orient="horz" pos="2160"/>
        <p:guide pos="3840"/>
      </p:guideLst>
    </p:cSldViewPr>
  </p:slideViewPr>
  <p:outlineViewPr>
    <p:cViewPr>
      <p:scale>
        <a:sx n="33" d="100"/>
        <a:sy n="33" d="100"/>
      </p:scale>
      <p:origin x="0" y="7572"/>
    </p:cViewPr>
  </p:outlineViewPr>
  <p:notesTextViewPr>
    <p:cViewPr>
      <p:scale>
        <a:sx n="3" d="2"/>
        <a:sy n="3" d="2"/>
      </p:scale>
      <p:origin x="0" y="0"/>
    </p:cViewPr>
  </p:notesTextViewPr>
  <p:sorterViewPr>
    <p:cViewPr varScale="1">
      <p:scale>
        <a:sx n="100" d="100"/>
        <a:sy n="100" d="100"/>
      </p:scale>
      <p:origin x="0" y="0"/>
    </p:cViewPr>
  </p:sorterViewPr>
  <p:notesViewPr>
    <p:cSldViewPr>
      <p:cViewPr varScale="1">
        <p:scale>
          <a:sx n="83" d="100"/>
          <a:sy n="83" d="100"/>
        </p:scale>
        <p:origin x="-1956"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noEditPoints="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noEditPoints="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7/28/2020</a:t>
            </a:fld>
            <a:endParaRPr lang="en-US"/>
          </a:p>
        </p:txBody>
      </p:sp>
      <p:sp>
        <p:nvSpPr>
          <p:cNvPr id="4" name="Espace réservé du pied de page 3"/>
          <p:cNvSpPr>
            <a:spLocks noGrp="1" noEditPoints="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noEditPoints="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277861206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noEditPoints="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noEditPoints="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7/28/2020</a:t>
            </a:fld>
            <a:endParaRPr lang="en-US"/>
          </a:p>
        </p:txBody>
      </p:sp>
      <p:sp>
        <p:nvSpPr>
          <p:cNvPr id="4" name="Espace réservé de l'image des diapositives 3"/>
          <p:cNvSpPr>
            <a:spLocks noGrp="1" noRot="1" noChangeAspect="1" noEditPoints="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noEditPoints="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noEditPoints="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noEditPoints="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244693047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normAutofit/>
          </a:bodyPr>
          <a:lstStyle/>
          <a:p>
            <a:r>
              <a:rPr lang="en-US" sz="1200" u="sng" kern="1200" dirty="0">
                <a:solidFill>
                  <a:schemeClr val="tx1"/>
                </a:solidFill>
                <a:effectLst/>
                <a:latin typeface="+mn-lt"/>
                <a:ea typeface="+mn-ea"/>
                <a:cs typeface="+mn-cs"/>
              </a:rPr>
              <a:t>11 situations de </a:t>
            </a:r>
            <a:r>
              <a:rPr lang="en-US" sz="1200" u="sng" kern="1200" dirty="0" err="1">
                <a:solidFill>
                  <a:schemeClr val="tx1"/>
                </a:solidFill>
                <a:effectLst/>
                <a:latin typeface="+mn-lt"/>
                <a:ea typeface="+mn-ea"/>
                <a:cs typeface="+mn-cs"/>
              </a:rPr>
              <a:t>crise</a:t>
            </a:r>
            <a:r>
              <a:rPr lang="en-US" sz="1200" u="sng" kern="1200" dirty="0">
                <a:solidFill>
                  <a:schemeClr val="tx1"/>
                </a:solidFill>
                <a:effectLst/>
                <a:latin typeface="+mn-lt"/>
                <a:ea typeface="+mn-ea"/>
                <a:cs typeface="+mn-cs"/>
              </a:rPr>
              <a:t> </a:t>
            </a:r>
            <a:r>
              <a:rPr lang="en-US" sz="1200" u="sng" kern="1200" dirty="0" err="1">
                <a:solidFill>
                  <a:schemeClr val="tx1"/>
                </a:solidFill>
                <a:effectLst/>
                <a:latin typeface="+mn-lt"/>
                <a:ea typeface="+mn-ea"/>
                <a:cs typeface="+mn-cs"/>
              </a:rPr>
              <a:t>ces</a:t>
            </a:r>
            <a:r>
              <a:rPr lang="en-US" sz="1200" u="sng" kern="1200" dirty="0">
                <a:solidFill>
                  <a:schemeClr val="tx1"/>
                </a:solidFill>
                <a:effectLst/>
                <a:latin typeface="+mn-lt"/>
                <a:ea typeface="+mn-ea"/>
                <a:cs typeface="+mn-cs"/>
              </a:rPr>
              <a:t> 8 </a:t>
            </a:r>
            <a:r>
              <a:rPr lang="en-US" sz="1200" u="sng" kern="1200" dirty="0" err="1">
                <a:solidFill>
                  <a:schemeClr val="tx1"/>
                </a:solidFill>
                <a:effectLst/>
                <a:latin typeface="+mn-lt"/>
                <a:ea typeface="+mn-ea"/>
                <a:cs typeface="+mn-cs"/>
              </a:rPr>
              <a:t>dernières</a:t>
            </a:r>
            <a:r>
              <a:rPr lang="en-US" sz="1200" u="sng" kern="1200" baseline="0" dirty="0">
                <a:solidFill>
                  <a:schemeClr val="tx1"/>
                </a:solidFill>
                <a:effectLst/>
                <a:latin typeface="+mn-lt"/>
                <a:ea typeface="+mn-ea"/>
                <a:cs typeface="+mn-cs"/>
              </a:rPr>
              <a:t> </a:t>
            </a:r>
            <a:r>
              <a:rPr lang="en-US" sz="1200" u="sng" kern="1200" baseline="0" dirty="0" err="1">
                <a:solidFill>
                  <a:schemeClr val="tx1"/>
                </a:solidFill>
                <a:effectLst/>
                <a:latin typeface="+mn-lt"/>
                <a:ea typeface="+mn-ea"/>
                <a:cs typeface="+mn-cs"/>
              </a:rPr>
              <a:t>années</a:t>
            </a:r>
            <a:r>
              <a:rPr lang="en-US" sz="1200" u="sng" kern="1200" baseline="0" dirty="0">
                <a:solidFill>
                  <a:schemeClr val="tx1"/>
                </a:solidFill>
                <a:effectLst/>
                <a:latin typeface="+mn-lt"/>
                <a:ea typeface="+mn-ea"/>
                <a:cs typeface="+mn-cs"/>
              </a:rPr>
              <a:t> :</a:t>
            </a:r>
            <a:endParaRPr lang="en-US" sz="1200" u="sng"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- 02/07/19 : MS, Nigeria, roll over third party (communication)</a:t>
            </a:r>
          </a:p>
          <a:p>
            <a:r>
              <a:rPr lang="en-US" sz="1200" kern="1200" dirty="0">
                <a:solidFill>
                  <a:schemeClr val="tx1"/>
                </a:solidFill>
                <a:effectLst/>
                <a:latin typeface="+mn-lt"/>
                <a:ea typeface="+mn-ea"/>
                <a:cs typeface="+mn-cs"/>
              </a:rPr>
              <a:t>- 25/02/19 - 11/03/19 : RC, DGS/PLIF, pipeline spill</a:t>
            </a:r>
          </a:p>
          <a:p>
            <a:r>
              <a:rPr lang="en-US" sz="1200" kern="1200" dirty="0">
                <a:solidFill>
                  <a:schemeClr val="tx1"/>
                </a:solidFill>
                <a:effectLst/>
                <a:latin typeface="+mn-lt"/>
                <a:ea typeface="+mn-ea"/>
                <a:cs typeface="+mn-cs"/>
              </a:rPr>
              <a:t>- 26/11/18 </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28/11/18 : RC,</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Hydrochloric acid</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leak</a:t>
            </a:r>
          </a:p>
          <a:p>
            <a:r>
              <a:rPr lang="en-US" sz="1200" kern="1200" dirty="0">
                <a:solidFill>
                  <a:schemeClr val="tx1"/>
                </a:solidFill>
                <a:effectLst/>
                <a:latin typeface="+mn-lt"/>
                <a:ea typeface="+mn-ea"/>
                <a:cs typeface="+mn-cs"/>
              </a:rPr>
              <a:t>- 22/03/16 : Holding, security (terrorism)</a:t>
            </a:r>
          </a:p>
          <a:p>
            <a:r>
              <a:rPr lang="en-US" sz="1200" kern="1200" dirty="0">
                <a:solidFill>
                  <a:schemeClr val="tx1"/>
                </a:solidFill>
                <a:effectLst/>
                <a:latin typeface="+mn-lt"/>
                <a:ea typeface="+mn-ea"/>
                <a:cs typeface="+mn-cs"/>
              </a:rPr>
              <a:t>- 05/04/16 - 12/04/16 : RC,</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Donges-Vern pipeline</a:t>
            </a:r>
          </a:p>
          <a:p>
            <a:r>
              <a:rPr lang="en-US" sz="1200" kern="1200" dirty="0">
                <a:solidFill>
                  <a:schemeClr val="tx1"/>
                </a:solidFill>
                <a:effectLst/>
                <a:latin typeface="+mn-lt"/>
                <a:ea typeface="+mn-ea"/>
                <a:cs typeface="+mn-cs"/>
              </a:rPr>
              <a:t>- 2015 : Yemen LNG</a:t>
            </a:r>
          </a:p>
          <a:p>
            <a:r>
              <a:rPr lang="en-US" sz="1200" kern="1200" dirty="0">
                <a:solidFill>
                  <a:schemeClr val="tx1"/>
                </a:solidFill>
                <a:effectLst/>
                <a:latin typeface="+mn-lt"/>
                <a:ea typeface="+mn-ea"/>
                <a:cs typeface="+mn-cs"/>
              </a:rPr>
              <a:t>- 20/10/14 :</a:t>
            </a:r>
            <a:r>
              <a:rPr lang="en-US" sz="1200" kern="1200" baseline="0" dirty="0">
                <a:solidFill>
                  <a:schemeClr val="tx1"/>
                </a:solidFill>
                <a:effectLst/>
                <a:latin typeface="+mn-lt"/>
                <a:ea typeface="+mn-ea"/>
                <a:cs typeface="+mn-cs"/>
              </a:rPr>
              <a:t> C. De </a:t>
            </a:r>
            <a:r>
              <a:rPr lang="en-US" sz="1200" kern="1200" baseline="0" dirty="0" err="1">
                <a:solidFill>
                  <a:schemeClr val="tx1"/>
                </a:solidFill>
                <a:effectLst/>
                <a:latin typeface="+mn-lt"/>
                <a:ea typeface="+mn-ea"/>
                <a:cs typeface="+mn-cs"/>
              </a:rPr>
              <a:t>Margerie</a:t>
            </a:r>
            <a:r>
              <a:rPr lang="en-US" sz="1200" kern="1200" baseline="0" dirty="0">
                <a:solidFill>
                  <a:schemeClr val="tx1"/>
                </a:solidFill>
                <a:effectLst/>
                <a:latin typeface="+mn-lt"/>
                <a:ea typeface="+mn-ea"/>
                <a:cs typeface="+mn-cs"/>
              </a:rPr>
              <a:t> fatal accident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t>
            </a:r>
            <a:r>
              <a:rPr lang="en-US" sz="1200" i="0" kern="1200" dirty="0">
                <a:solidFill>
                  <a:schemeClr val="tx1"/>
                </a:solidFill>
                <a:effectLst/>
                <a:latin typeface="+mn-lt"/>
                <a:ea typeface="+mn-ea"/>
                <a:cs typeface="+mn-cs"/>
              </a:rPr>
              <a:t> 17/06/14 : Commissioning EGC</a:t>
            </a:r>
          </a:p>
          <a:p>
            <a:r>
              <a:rPr lang="en-US" sz="1200" kern="1200" dirty="0">
                <a:solidFill>
                  <a:schemeClr val="tx1"/>
                </a:solidFill>
                <a:effectLst/>
                <a:latin typeface="+mn-lt"/>
                <a:ea typeface="+mn-ea"/>
                <a:cs typeface="+mn-cs"/>
              </a:rPr>
              <a:t>-</a:t>
            </a:r>
            <a:r>
              <a:rPr lang="fr-FR" sz="1200" kern="1200" dirty="0">
                <a:solidFill>
                  <a:schemeClr val="tx1"/>
                </a:solidFill>
                <a:effectLst/>
                <a:latin typeface="+mn-lt"/>
                <a:ea typeface="+mn-ea"/>
                <a:cs typeface="+mn-cs"/>
              </a:rPr>
              <a:t> 26/05/14 - 28/05/14 : </a:t>
            </a:r>
            <a:r>
              <a:rPr lang="fr-FR" sz="1200" i="0" kern="1200" dirty="0">
                <a:solidFill>
                  <a:schemeClr val="tx1"/>
                </a:solidFill>
                <a:effectLst/>
                <a:latin typeface="+mn-lt"/>
                <a:ea typeface="+mn-ea"/>
                <a:cs typeface="+mn-cs"/>
              </a:rPr>
              <a:t>R</a:t>
            </a:r>
            <a:r>
              <a:rPr lang="fr-FR" sz="1200" kern="1200" dirty="0">
                <a:solidFill>
                  <a:schemeClr val="tx1"/>
                </a:solidFill>
                <a:effectLst/>
                <a:latin typeface="+mn-lt"/>
                <a:ea typeface="+mn-ea"/>
                <a:cs typeface="+mn-cs"/>
              </a:rPr>
              <a:t>C,</a:t>
            </a:r>
            <a:r>
              <a:rPr lang="fr-FR" sz="1200" kern="1200" baseline="0" dirty="0">
                <a:solidFill>
                  <a:schemeClr val="tx1"/>
                </a:solidFill>
                <a:effectLst/>
                <a:latin typeface="+mn-lt"/>
                <a:ea typeface="+mn-ea"/>
                <a:cs typeface="+mn-cs"/>
              </a:rPr>
              <a:t> </a:t>
            </a:r>
            <a:r>
              <a:rPr lang="fr-FR" sz="1200" kern="1200" dirty="0">
                <a:solidFill>
                  <a:schemeClr val="tx1"/>
                </a:solidFill>
                <a:effectLst/>
                <a:latin typeface="+mn-lt"/>
                <a:ea typeface="+mn-ea"/>
                <a:cs typeface="+mn-cs"/>
              </a:rPr>
              <a:t>PLIF </a:t>
            </a:r>
            <a:r>
              <a:rPr lang="en-US" sz="1200" kern="1200" dirty="0">
                <a:solidFill>
                  <a:schemeClr val="tx1"/>
                </a:solidFill>
                <a:effectLst/>
                <a:latin typeface="+mn-lt"/>
                <a:ea typeface="+mn-ea"/>
                <a:cs typeface="+mn-cs"/>
              </a:rPr>
              <a:t>(pipeline spill)</a:t>
            </a:r>
          </a:p>
          <a:p>
            <a:r>
              <a:rPr lang="en-US" sz="1200" kern="1200" dirty="0">
                <a:solidFill>
                  <a:schemeClr val="tx1"/>
                </a:solidFill>
                <a:effectLst/>
                <a:latin typeface="+mn-lt"/>
                <a:ea typeface="+mn-ea"/>
                <a:cs typeface="+mn-cs"/>
              </a:rPr>
              <a:t>The above all occurred AFTER the revision of DIR SEC 020 (2013), so not including e.g. Elgin G4 or </a:t>
            </a:r>
            <a:r>
              <a:rPr lang="en-US" sz="1200" kern="1200" dirty="0" err="1">
                <a:solidFill>
                  <a:schemeClr val="tx1"/>
                </a:solidFill>
                <a:effectLst/>
                <a:latin typeface="+mn-lt"/>
                <a:ea typeface="+mn-ea"/>
                <a:cs typeface="+mn-cs"/>
              </a:rPr>
              <a:t>Ibewa</a:t>
            </a:r>
            <a:r>
              <a:rPr lang="en-US" sz="1200" kern="1200" dirty="0">
                <a:solidFill>
                  <a:schemeClr val="tx1"/>
                </a:solidFill>
                <a:effectLst/>
                <a:latin typeface="+mn-lt"/>
                <a:ea typeface="+mn-ea"/>
                <a:cs typeface="+mn-cs"/>
              </a:rPr>
              <a:t> major crises in 2012</a:t>
            </a:r>
          </a:p>
          <a:p>
            <a:endParaRPr lang="en-US" sz="1200" kern="1200" dirty="0">
              <a:solidFill>
                <a:schemeClr val="tx1"/>
              </a:solidFill>
              <a:effectLst/>
              <a:latin typeface="+mn-lt"/>
              <a:ea typeface="+mn-ea"/>
              <a:cs typeface="+mn-cs"/>
            </a:endParaRPr>
          </a:p>
          <a:p>
            <a:r>
              <a:rPr lang="en-US" sz="1200" i="0" u="sng" kern="1200" dirty="0">
                <a:solidFill>
                  <a:schemeClr val="tx1"/>
                </a:solidFill>
                <a:effectLst/>
                <a:latin typeface="+mn-lt"/>
                <a:ea typeface="+mn-ea"/>
                <a:cs typeface="+mn-cs"/>
              </a:rPr>
              <a:t>In summary:</a:t>
            </a:r>
          </a:p>
          <a:p>
            <a:r>
              <a:rPr lang="en-US" sz="1200" kern="1200" dirty="0">
                <a:solidFill>
                  <a:schemeClr val="tx1"/>
                </a:solidFill>
                <a:effectLst/>
                <a:latin typeface="+mn-lt"/>
                <a:ea typeface="+mn-ea"/>
                <a:cs typeface="+mn-cs"/>
              </a:rPr>
              <a:t>2019</a:t>
            </a:r>
            <a:r>
              <a:rPr lang="en-US" sz="1200" kern="1200" baseline="0" dirty="0">
                <a:solidFill>
                  <a:schemeClr val="tx1"/>
                </a:solidFill>
                <a:effectLst/>
                <a:latin typeface="+mn-lt"/>
                <a:ea typeface="+mn-ea"/>
                <a:cs typeface="+mn-cs"/>
              </a:rPr>
              <a:t> – 1 or 2 crisis events if we include the tanker truck roll over in Nigeria</a:t>
            </a:r>
          </a:p>
          <a:p>
            <a:r>
              <a:rPr lang="en-US" sz="1200" kern="1200" baseline="0" dirty="0">
                <a:solidFill>
                  <a:schemeClr val="tx1"/>
                </a:solidFill>
                <a:effectLst/>
                <a:latin typeface="+mn-lt"/>
                <a:ea typeface="+mn-ea"/>
                <a:cs typeface="+mn-cs"/>
              </a:rPr>
              <a:t>2018 – 1 crisis event</a:t>
            </a:r>
          </a:p>
          <a:p>
            <a:r>
              <a:rPr lang="en-US" sz="1200" kern="1200" baseline="0" dirty="0">
                <a:solidFill>
                  <a:schemeClr val="tx1"/>
                </a:solidFill>
                <a:effectLst/>
                <a:latin typeface="+mn-lt"/>
                <a:ea typeface="+mn-ea"/>
                <a:cs typeface="+mn-cs"/>
              </a:rPr>
              <a:t>2017 – 0</a:t>
            </a:r>
          </a:p>
          <a:p>
            <a:r>
              <a:rPr lang="en-US" sz="1200" kern="1200" baseline="0" dirty="0">
                <a:solidFill>
                  <a:schemeClr val="tx1"/>
                </a:solidFill>
                <a:effectLst/>
                <a:latin typeface="+mn-lt"/>
                <a:ea typeface="+mn-ea"/>
                <a:cs typeface="+mn-cs"/>
              </a:rPr>
              <a:t>2016 – 2 crisis events</a:t>
            </a:r>
          </a:p>
          <a:p>
            <a:r>
              <a:rPr lang="en-US" sz="1200" kern="1200" baseline="0" dirty="0">
                <a:solidFill>
                  <a:schemeClr val="tx1"/>
                </a:solidFill>
                <a:effectLst/>
                <a:latin typeface="+mn-lt"/>
                <a:ea typeface="+mn-ea"/>
                <a:cs typeface="+mn-cs"/>
              </a:rPr>
              <a:t>2015 – 4 crisis events with CSC mobilized (Ref 2017 group audit report)</a:t>
            </a:r>
          </a:p>
          <a:p>
            <a:r>
              <a:rPr lang="en-US" sz="1200" kern="1200" baseline="0" dirty="0">
                <a:solidFill>
                  <a:schemeClr val="tx1"/>
                </a:solidFill>
                <a:effectLst/>
                <a:latin typeface="+mn-lt"/>
                <a:ea typeface="+mn-ea"/>
                <a:cs typeface="+mn-cs"/>
              </a:rPr>
              <a:t>2014 – 1 major crisis</a:t>
            </a:r>
          </a:p>
          <a:p>
            <a:r>
              <a:rPr lang="en-US" sz="1200" kern="1200" dirty="0">
                <a:solidFill>
                  <a:schemeClr val="tx1"/>
                </a:solidFill>
                <a:effectLst/>
                <a:latin typeface="+mn-lt"/>
                <a:ea typeface="+mn-ea"/>
                <a:cs typeface="+mn-cs"/>
              </a:rPr>
              <a:t>It should also be noted that Total has more than 400 major incident/ </a:t>
            </a:r>
            <a:r>
              <a:rPr lang="en-US" sz="1200" kern="1200" dirty="0" err="1">
                <a:solidFill>
                  <a:schemeClr val="tx1"/>
                </a:solidFill>
                <a:effectLst/>
                <a:latin typeface="+mn-lt"/>
                <a:ea typeface="+mn-ea"/>
                <a:cs typeface="+mn-cs"/>
              </a:rPr>
              <a:t>HiPo’s</a:t>
            </a:r>
            <a:r>
              <a:rPr lang="en-US" sz="1200" kern="1200" baseline="0" dirty="0">
                <a:solidFill>
                  <a:schemeClr val="tx1"/>
                </a:solidFill>
                <a:effectLst/>
                <a:latin typeface="+mn-lt"/>
                <a:ea typeface="+mn-ea"/>
                <a:cs typeface="+mn-cs"/>
              </a:rPr>
              <a:t> per year. Regardless of actual crisis, it is essential we apply the Rule to ensure an adequate and continuous state of readiness.</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2</a:t>
            </a:fld>
            <a:endParaRPr lang="en-US"/>
          </a:p>
        </p:txBody>
      </p:sp>
    </p:spTree>
    <p:extLst>
      <p:ext uri="{BB962C8B-B14F-4D97-AF65-F5344CB8AC3E}">
        <p14:creationId xmlns:p14="http://schemas.microsoft.com/office/powerpoint/2010/main" val="42432803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sz="1200" kern="1200" dirty="0">
              <a:solidFill>
                <a:schemeClr val="tx1"/>
              </a:solidFill>
              <a:effectLst/>
              <a:latin typeface="+mn-lt"/>
              <a:ea typeface="+mn-ea"/>
              <a:cs typeface="+mn-cs"/>
            </a:endParaRPr>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3</a:t>
            </a:fld>
            <a:endParaRPr lang="en-US"/>
          </a:p>
        </p:txBody>
      </p:sp>
    </p:spTree>
    <p:extLst>
      <p:ext uri="{BB962C8B-B14F-4D97-AF65-F5344CB8AC3E}">
        <p14:creationId xmlns:p14="http://schemas.microsoft.com/office/powerpoint/2010/main" val="756810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sz="1200" kern="1200" dirty="0">
              <a:solidFill>
                <a:schemeClr val="tx1"/>
              </a:solidFill>
              <a:effectLst/>
              <a:latin typeface="+mn-lt"/>
              <a:ea typeface="+mn-ea"/>
              <a:cs typeface="+mn-cs"/>
            </a:endParaRPr>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4</a:t>
            </a:fld>
            <a:endParaRPr lang="en-US"/>
          </a:p>
        </p:txBody>
      </p:sp>
    </p:spTree>
    <p:extLst>
      <p:ext uri="{BB962C8B-B14F-4D97-AF65-F5344CB8AC3E}">
        <p14:creationId xmlns:p14="http://schemas.microsoft.com/office/powerpoint/2010/main" val="2473201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sz="1200" kern="1200" dirty="0">
              <a:solidFill>
                <a:schemeClr val="tx1"/>
              </a:solidFill>
              <a:effectLst/>
              <a:latin typeface="+mn-lt"/>
              <a:ea typeface="+mn-ea"/>
              <a:cs typeface="+mn-cs"/>
            </a:endParaRPr>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5</a:t>
            </a:fld>
            <a:endParaRPr lang="en-US"/>
          </a:p>
        </p:txBody>
      </p:sp>
    </p:spTree>
    <p:extLst>
      <p:ext uri="{BB962C8B-B14F-4D97-AF65-F5344CB8AC3E}">
        <p14:creationId xmlns:p14="http://schemas.microsoft.com/office/powerpoint/2010/main" val="10512696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sz="1200" kern="1200" dirty="0">
              <a:solidFill>
                <a:schemeClr val="tx1"/>
              </a:solidFill>
              <a:effectLst/>
              <a:latin typeface="+mn-lt"/>
              <a:ea typeface="+mn-ea"/>
              <a:cs typeface="+mn-cs"/>
            </a:endParaRPr>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6</a:t>
            </a:fld>
            <a:endParaRPr lang="en-US"/>
          </a:p>
        </p:txBody>
      </p:sp>
    </p:spTree>
    <p:extLst>
      <p:ext uri="{BB962C8B-B14F-4D97-AF65-F5344CB8AC3E}">
        <p14:creationId xmlns:p14="http://schemas.microsoft.com/office/powerpoint/2010/main" val="6413315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8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620688"/>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54621104"/>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26_1_">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a:t>COMPANY RULE TITLE</a:t>
            </a:r>
          </a:p>
        </p:txBody>
      </p:sp>
      <p:sp>
        <p:nvSpPr>
          <p:cNvPr id="15" name="Espace réservé du texte 15"/>
          <p:cNvSpPr>
            <a:spLocks noGrp="1"/>
          </p:cNvSpPr>
          <p:nvPr>
            <p:ph type="body" sz="quarter" idx="10" hasCustomPrompt="1"/>
          </p:nvPr>
        </p:nvSpPr>
        <p:spPr>
          <a:xfrm>
            <a:off x="1188000" y="4077072"/>
            <a:ext cx="9372496" cy="2232248"/>
          </a:xfrm>
          <a:prstGeom prst="rect">
            <a:avLst/>
          </a:prstGeom>
        </p:spPr>
        <p:txBody>
          <a:bodyPr lIns="0" rIns="0">
            <a:noAutofit/>
          </a:bodyPr>
          <a:lstStyle>
            <a:lvl1pPr marL="0" indent="0">
              <a:spcAft>
                <a:spcPts val="600"/>
              </a:spcAft>
              <a:buNone/>
              <a:defRPr sz="1600">
                <a:solidFill>
                  <a:schemeClr val="bg1"/>
                </a:solidFill>
                <a:latin typeface="+mn-lt"/>
              </a:defRPr>
            </a:lvl1pPr>
          </a:lstStyle>
          <a:p>
            <a:pPr lvl="0"/>
            <a:r>
              <a:rPr lang="fr-FR" noProof="0" dirty="0" err="1"/>
              <a:t>Executive</a:t>
            </a:r>
            <a:r>
              <a:rPr lang="fr-FR" noProof="0" dirty="0"/>
              <a:t> </a:t>
            </a:r>
            <a:r>
              <a:rPr lang="fr-FR" noProof="0" dirty="0" err="1"/>
              <a:t>summary</a:t>
            </a:r>
            <a:endParaRPr lang="fr-FR" noProof="0" dirty="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extLst>
      <p:ext uri="{BB962C8B-B14F-4D97-AF65-F5344CB8AC3E}">
        <p14:creationId xmlns:p14="http://schemas.microsoft.com/office/powerpoint/2010/main" val="24337425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
        <p:nvSpPr>
          <p:cNvPr id="2" name="MSIPCMContentMarking" descr="{&quot;HashCode&quot;:-234220969,&quot;Placement&quot;:&quot;Footer&quot;}">
            <a:extLst>
              <a:ext uri="{FF2B5EF4-FFF2-40B4-BE49-F238E27FC236}">
                <a16:creationId xmlns:a16="http://schemas.microsoft.com/office/drawing/2014/main" id="{E6D507D3-699B-4463-A635-4BC4D9CD1D82}"/>
              </a:ext>
            </a:extLst>
          </p:cNvPr>
          <p:cNvSpPr txBox="1"/>
          <p:nvPr userDrawn="1"/>
        </p:nvSpPr>
        <p:spPr>
          <a:xfrm>
            <a:off x="0" y="6440626"/>
            <a:ext cx="2564033" cy="417374"/>
          </a:xfrm>
          <a:prstGeom prst="rect">
            <a:avLst/>
          </a:prstGeom>
          <a:noFill/>
        </p:spPr>
        <p:txBody>
          <a:bodyPr vert="horz" wrap="square" lIns="0" tIns="0" rIns="0" bIns="0" rtlCol="0" anchor="ctr" anchorCtr="1">
            <a:spAutoFit/>
          </a:bodyPr>
          <a:lstStyle/>
          <a:p>
            <a:pPr algn="l">
              <a:spcBef>
                <a:spcPts val="0"/>
              </a:spcBef>
              <a:spcAft>
                <a:spcPts val="0"/>
              </a:spcAft>
            </a:pPr>
            <a:r>
              <a:rPr lang="en-US" sz="1000">
                <a:solidFill>
                  <a:srgbClr val="000000"/>
                </a:solidFill>
                <a:latin typeface="Calibri" panose="020F0502020204030204" pitchFamily="34" charset="0"/>
              </a:rPr>
              <a:t>TOTAL Classification: Restricted Distribution
TOTAL - All rights reserved</a:t>
            </a:r>
            <a:endParaRPr lang="fr-FR" sz="1000">
              <a:solidFill>
                <a:srgbClr val="000000"/>
              </a:solidFill>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54" r:id="rId1"/>
    <p:sldLayoutId id="214748368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97363" y="2132856"/>
            <a:ext cx="10236592" cy="720080"/>
          </a:xfrm>
        </p:spPr>
        <p:txBody>
          <a:bodyPr/>
          <a:lstStyle/>
          <a:p>
            <a:r>
              <a:rPr lang="fr-FR" dirty="0"/>
              <a:t>CR-GR-HSE-301 – TECHNOLOGICAL RISK ASSESSMENT</a:t>
            </a:r>
            <a:endParaRPr lang="en-US" sz="2000" dirty="0"/>
          </a:p>
        </p:txBody>
      </p:sp>
      <p:sp>
        <p:nvSpPr>
          <p:cNvPr id="4" name="Espace réservé du texte 3"/>
          <p:cNvSpPr>
            <a:spLocks noGrp="1"/>
          </p:cNvSpPr>
          <p:nvPr>
            <p:ph type="body" sz="quarter" idx="10"/>
          </p:nvPr>
        </p:nvSpPr>
        <p:spPr>
          <a:xfrm>
            <a:off x="593284" y="3356992"/>
            <a:ext cx="10111228" cy="2520280"/>
          </a:xfrm>
        </p:spPr>
        <p:txBody>
          <a:bodyPr/>
          <a:lstStyle/>
          <a:p>
            <a:pPr algn="just">
              <a:spcBef>
                <a:spcPts val="300"/>
              </a:spcBef>
            </a:pPr>
            <a:r>
              <a:rPr lang="fr-FR" b="1" dirty="0"/>
              <a:t>M&amp;S : </a:t>
            </a:r>
            <a:r>
              <a:rPr lang="fr-FR" b="1" dirty="0" err="1"/>
              <a:t>What</a:t>
            </a:r>
            <a:r>
              <a:rPr lang="fr-FR" b="1" dirty="0"/>
              <a:t> are the gaps </a:t>
            </a:r>
            <a:r>
              <a:rPr lang="fr-FR" b="1" dirty="0" err="1"/>
              <a:t>between</a:t>
            </a:r>
            <a:r>
              <a:rPr lang="fr-FR" b="1" dirty="0"/>
              <a:t> the CR-GR-HSE-301 and the CR-GR-HSEQ-311?</a:t>
            </a:r>
          </a:p>
          <a:p>
            <a:pPr algn="just"/>
            <a:endParaRPr lang="en-US" dirty="0"/>
          </a:p>
          <a:p>
            <a:pPr algn="just"/>
            <a:endParaRPr lang="fr-CH"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p:cNvGraphicFramePr>
            <a:graphicFrameLocks noGrp="1"/>
          </p:cNvGraphicFramePr>
          <p:nvPr>
            <p:extLst>
              <p:ext uri="{D42A27DB-BD31-4B8C-83A1-F6EECF244321}">
                <p14:modId xmlns:p14="http://schemas.microsoft.com/office/powerpoint/2010/main" val="3556307198"/>
              </p:ext>
            </p:extLst>
          </p:nvPr>
        </p:nvGraphicFramePr>
        <p:xfrm>
          <a:off x="551384" y="692696"/>
          <a:ext cx="11161240" cy="5116696"/>
        </p:xfrm>
        <a:graphic>
          <a:graphicData uri="http://schemas.openxmlformats.org/drawingml/2006/table">
            <a:tbl>
              <a:tblPr firstRow="1" bandRow="1">
                <a:tableStyleId>{2D5ABB26-0587-4C30-8999-92F81FD0307C}</a:tableStyleId>
              </a:tblPr>
              <a:tblGrid>
                <a:gridCol w="2815191">
                  <a:extLst>
                    <a:ext uri="{9D8B030D-6E8A-4147-A177-3AD203B41FA5}">
                      <a16:colId xmlns:a16="http://schemas.microsoft.com/office/drawing/2014/main" val="20000"/>
                    </a:ext>
                  </a:extLst>
                </a:gridCol>
                <a:gridCol w="2145359">
                  <a:extLst>
                    <a:ext uri="{9D8B030D-6E8A-4147-A177-3AD203B41FA5}">
                      <a16:colId xmlns:a16="http://schemas.microsoft.com/office/drawing/2014/main" val="20001"/>
                    </a:ext>
                  </a:extLst>
                </a:gridCol>
                <a:gridCol w="6200690">
                  <a:extLst>
                    <a:ext uri="{9D8B030D-6E8A-4147-A177-3AD203B41FA5}">
                      <a16:colId xmlns:a16="http://schemas.microsoft.com/office/drawing/2014/main" val="20002"/>
                    </a:ext>
                  </a:extLst>
                </a:gridCol>
              </a:tblGrid>
              <a:tr h="370840">
                <a:tc>
                  <a:txBody>
                    <a:bodyPr/>
                    <a:lstStyle/>
                    <a:p>
                      <a:r>
                        <a:rPr lang="fr-FR" sz="1600" b="1" dirty="0" err="1">
                          <a:solidFill>
                            <a:schemeClr val="accent1">
                              <a:lumMod val="75000"/>
                            </a:schemeClr>
                          </a:solidFill>
                          <a:latin typeface="+mn-lt"/>
                        </a:rPr>
                        <a:t>Purpose</a:t>
                      </a:r>
                      <a:endParaRPr lang="en-US" sz="1600" b="1" dirty="0"/>
                    </a:p>
                  </a:txBody>
                  <a:tcPr/>
                </a:tc>
                <a:tc gridSpan="2">
                  <a:txBody>
                    <a:bodyPr/>
                    <a:lstStyle/>
                    <a:p>
                      <a:pPr algn="just"/>
                      <a:r>
                        <a:rPr lang="en-US" sz="1600" noProof="0" dirty="0"/>
                        <a:t>This Group rule defines the HSE requirements for managing technological risks throughout the entire lifecycle of an installation, from the design phase, through operations and during modifications.</a:t>
                      </a:r>
                      <a:endParaRPr lang="en-US" sz="1600" dirty="0"/>
                    </a:p>
                  </a:txBody>
                  <a:tcPr/>
                </a:tc>
                <a:tc hMerge="1">
                  <a:txBody>
                    <a:bodyPr/>
                    <a:lstStyle/>
                    <a:p>
                      <a:endParaRPr lang="en-US"/>
                    </a:p>
                  </a:txBody>
                  <a:tcPr/>
                </a:tc>
                <a:extLst>
                  <a:ext uri="{0D108BD9-81ED-4DB2-BD59-A6C34878D82A}">
                    <a16:rowId xmlns:a16="http://schemas.microsoft.com/office/drawing/2014/main" val="10000"/>
                  </a:ext>
                </a:extLst>
              </a:tr>
              <a:tr h="432048">
                <a:tc>
                  <a:txBody>
                    <a:bodyPr/>
                    <a:lstStyle/>
                    <a:p>
                      <a:pPr>
                        <a:spcBef>
                          <a:spcPts val="0"/>
                        </a:spcBef>
                      </a:pPr>
                      <a:r>
                        <a:rPr lang="fr-FR" sz="1600" b="1" dirty="0">
                          <a:solidFill>
                            <a:schemeClr val="accent1">
                              <a:lumMod val="75000"/>
                            </a:schemeClr>
                          </a:solidFill>
                          <a:latin typeface="+mn-lt"/>
                          <a:ea typeface="+mn-ea"/>
                          <a:cs typeface="+mn-cs"/>
                        </a:rPr>
                        <a:t>Scope of application</a:t>
                      </a:r>
                      <a:endParaRPr lang="en-US" sz="1600" b="1" dirty="0">
                        <a:solidFill>
                          <a:schemeClr val="accent1">
                            <a:lumMod val="75000"/>
                          </a:schemeClr>
                        </a:solidFill>
                        <a:latin typeface="+mn-lt"/>
                        <a:ea typeface="+mn-ea"/>
                        <a:cs typeface="+mn-cs"/>
                      </a:endParaRPr>
                    </a:p>
                  </a:txBody>
                  <a:tcPr/>
                </a:tc>
                <a:tc gridSpan="2">
                  <a:txBody>
                    <a:bodyPr/>
                    <a:lstStyle/>
                    <a:p>
                      <a:pPr>
                        <a:spcBef>
                          <a:spcPts val="0"/>
                        </a:spcBef>
                      </a:pPr>
                      <a:r>
                        <a:rPr lang="en-US" sz="1600" b="0" dirty="0">
                          <a:solidFill>
                            <a:schemeClr val="tx1"/>
                          </a:solidFill>
                        </a:rPr>
                        <a:t>This rule is applicable by any Group entity or affiliate which operates major risk installations as follows:</a:t>
                      </a:r>
                      <a:r>
                        <a:rPr lang="fr-FR" sz="1600" b="0" dirty="0">
                          <a:solidFill>
                            <a:schemeClr val="tx1"/>
                          </a:solidFill>
                        </a:rPr>
                        <a:t> </a:t>
                      </a:r>
                      <a:r>
                        <a:rPr lang="en-US" sz="1600" b="0" noProof="0" dirty="0">
                          <a:solidFill>
                            <a:schemeClr val="tx1"/>
                          </a:solidFill>
                        </a:rPr>
                        <a:t>subjected</a:t>
                      </a:r>
                      <a:r>
                        <a:rPr lang="fr-FR" sz="1600" b="0" dirty="0">
                          <a:solidFill>
                            <a:schemeClr val="tx1"/>
                          </a:solidFill>
                        </a:rPr>
                        <a:t> to SEVESO and Offshore Directive. </a:t>
                      </a:r>
                      <a:r>
                        <a:rPr lang="en-US" sz="1600" b="0" i="0" u="none" strike="noStrike" baseline="0" dirty="0">
                          <a:solidFill>
                            <a:schemeClr val="tx1"/>
                          </a:solidFill>
                          <a:latin typeface="+mn-lt"/>
                          <a:ea typeface="+mn-ea"/>
                          <a:cs typeface="+mn-cs"/>
                        </a:rPr>
                        <a:t>This is regardless of whether they are subject to the regulations of this Directive or not</a:t>
                      </a:r>
                      <a:r>
                        <a:rPr lang="fr-FR" sz="1600" b="0" i="0" u="none" strike="noStrike" baseline="0" dirty="0">
                          <a:solidFill>
                            <a:schemeClr val="tx1"/>
                          </a:solidFill>
                          <a:latin typeface="+mn-lt"/>
                          <a:ea typeface="+mn-ea"/>
                          <a:cs typeface="+mn-cs"/>
                        </a:rPr>
                        <a:t>.</a:t>
                      </a:r>
                      <a:endParaRPr lang="fr-FR" sz="1800" b="0" i="0" u="none" strike="noStrike" baseline="0" dirty="0">
                        <a:solidFill>
                          <a:schemeClr val="tx1"/>
                        </a:solidFill>
                        <a:latin typeface="+mn-lt"/>
                        <a:ea typeface="+mn-ea"/>
                        <a:cs typeface="+mn-cs"/>
                      </a:endParaRPr>
                    </a:p>
                  </a:txBody>
                  <a:tcPr/>
                </a:tc>
                <a:tc hMerge="1">
                  <a:txBody>
                    <a:bodyPr/>
                    <a:lstStyle/>
                    <a:p>
                      <a:endParaRPr lang="en-US"/>
                    </a:p>
                  </a:txBody>
                  <a:tcPr/>
                </a:tc>
                <a:extLst>
                  <a:ext uri="{0D108BD9-81ED-4DB2-BD59-A6C34878D82A}">
                    <a16:rowId xmlns:a16="http://schemas.microsoft.com/office/drawing/2014/main" val="10002"/>
                  </a:ext>
                </a:extLst>
              </a:tr>
              <a:tr h="370840">
                <a:tc>
                  <a:txBody>
                    <a:bodyPr/>
                    <a:lstStyle/>
                    <a:p>
                      <a:r>
                        <a:rPr lang="fr-FR" sz="1600" b="1" dirty="0">
                          <a:solidFill>
                            <a:schemeClr val="accent1">
                              <a:lumMod val="75000"/>
                            </a:schemeClr>
                          </a:solidFill>
                          <a:latin typeface="+mn-lt"/>
                          <a:ea typeface="+mn-ea"/>
                          <a:cs typeface="+mn-cs"/>
                        </a:rPr>
                        <a:t>Replace</a:t>
                      </a:r>
                      <a:endParaRPr lang="en-US" sz="1600" b="1" dirty="0">
                        <a:solidFill>
                          <a:schemeClr val="accent1">
                            <a:lumMod val="75000"/>
                          </a:schemeClr>
                        </a:solidFill>
                        <a:latin typeface="+mn-lt"/>
                        <a:ea typeface="+mn-ea"/>
                        <a:cs typeface="+mn-cs"/>
                      </a:endParaRPr>
                    </a:p>
                  </a:txBody>
                  <a:tcPr/>
                </a:tc>
                <a:tc>
                  <a:txBody>
                    <a:bodyPr/>
                    <a:lstStyle/>
                    <a:p>
                      <a:r>
                        <a:rPr lang="fr-FR" sz="1600" b="1" dirty="0"/>
                        <a:t>DIR-GR-SEC-008</a:t>
                      </a:r>
                      <a:endParaRPr lang="en-US" sz="1600" b="1" dirty="0"/>
                    </a:p>
                  </a:txBody>
                  <a:tcPr/>
                </a:tc>
                <a:tc>
                  <a:txBody>
                    <a:bodyPr/>
                    <a:lstStyle/>
                    <a:p>
                      <a:r>
                        <a:rPr lang="fr-FR" sz="1600" b="1" dirty="0" err="1">
                          <a:solidFill>
                            <a:schemeClr val="tx1"/>
                          </a:solidFill>
                          <a:latin typeface="+mn-lt"/>
                        </a:rPr>
                        <a:t>Technological</a:t>
                      </a:r>
                      <a:r>
                        <a:rPr lang="fr-FR" sz="1600" b="1" dirty="0">
                          <a:solidFill>
                            <a:schemeClr val="tx1"/>
                          </a:solidFill>
                          <a:latin typeface="+mn-lt"/>
                        </a:rPr>
                        <a:t> Risk </a:t>
                      </a:r>
                      <a:r>
                        <a:rPr lang="fr-FR" sz="1600" b="1" dirty="0" err="1">
                          <a:solidFill>
                            <a:schemeClr val="tx1"/>
                          </a:solidFill>
                          <a:latin typeface="+mn-lt"/>
                        </a:rPr>
                        <a:t>Assessment</a:t>
                      </a:r>
                      <a:endParaRPr lang="fr-FR" sz="1600" b="1" dirty="0">
                        <a:solidFill>
                          <a:schemeClr val="tx1"/>
                        </a:solidFill>
                        <a:latin typeface="+mn-lt"/>
                      </a:endParaRPr>
                    </a:p>
                  </a:txBody>
                  <a:tcPr/>
                </a:tc>
                <a:extLst>
                  <a:ext uri="{0D108BD9-81ED-4DB2-BD59-A6C34878D82A}">
                    <a16:rowId xmlns:a16="http://schemas.microsoft.com/office/drawing/2014/main" val="10003"/>
                  </a:ext>
                </a:extLst>
              </a:tr>
              <a:tr h="370840">
                <a:tc>
                  <a:txBody>
                    <a:bodyPr/>
                    <a:lstStyle/>
                    <a:p>
                      <a:endParaRPr lang="en-US" sz="1600" b="1" dirty="0">
                        <a:solidFill>
                          <a:schemeClr val="accent1">
                            <a:lumMod val="75000"/>
                          </a:schemeClr>
                        </a:solidFill>
                        <a:latin typeface="+mn-lt"/>
                        <a:ea typeface="+mn-ea"/>
                        <a:cs typeface="+mn-cs"/>
                      </a:endParaRPr>
                    </a:p>
                  </a:txBody>
                  <a:tcPr/>
                </a:tc>
                <a:tc>
                  <a:txBody>
                    <a:bodyPr/>
                    <a:lstStyle/>
                    <a:p>
                      <a:r>
                        <a:rPr lang="fr-FR" sz="1600" dirty="0"/>
                        <a:t>CR-EP-HSE-041</a:t>
                      </a:r>
                      <a:endParaRPr lang="en-US" sz="1600" dirty="0"/>
                    </a:p>
                  </a:txBody>
                  <a:tcPr/>
                </a:tc>
                <a:tc>
                  <a:txBody>
                    <a:bodyPr/>
                    <a:lstStyle/>
                    <a:p>
                      <a:r>
                        <a:rPr lang="fr-FR" sz="1600" b="0" dirty="0" err="1">
                          <a:solidFill>
                            <a:schemeClr val="tx1"/>
                          </a:solidFill>
                          <a:latin typeface="+mn-lt"/>
                        </a:rPr>
                        <a:t>Technological</a:t>
                      </a:r>
                      <a:r>
                        <a:rPr lang="fr-FR" sz="1600" b="0" dirty="0">
                          <a:solidFill>
                            <a:schemeClr val="tx1"/>
                          </a:solidFill>
                          <a:latin typeface="+mn-lt"/>
                        </a:rPr>
                        <a:t> Risk Management</a:t>
                      </a:r>
                      <a:endParaRPr lang="en-US" sz="1600" b="0" dirty="0">
                        <a:solidFill>
                          <a:schemeClr val="tx1"/>
                        </a:solidFill>
                        <a:latin typeface="+mn-lt"/>
                      </a:endParaRPr>
                    </a:p>
                  </a:txBody>
                  <a:tcPr/>
                </a:tc>
                <a:extLst>
                  <a:ext uri="{0D108BD9-81ED-4DB2-BD59-A6C34878D82A}">
                    <a16:rowId xmlns:a16="http://schemas.microsoft.com/office/drawing/2014/main" val="10005"/>
                  </a:ext>
                </a:extLst>
              </a:tr>
              <a:tr h="370840">
                <a:tc>
                  <a:txBody>
                    <a:bodyPr/>
                    <a:lstStyle/>
                    <a:p>
                      <a:endParaRPr lang="en-US" sz="1600" b="0" dirty="0">
                        <a:solidFill>
                          <a:schemeClr val="accent1">
                            <a:lumMod val="75000"/>
                          </a:schemeClr>
                        </a:solidFill>
                        <a:latin typeface="+mn-lt"/>
                        <a:ea typeface="+mn-ea"/>
                        <a:cs typeface="+mn-cs"/>
                      </a:endParaRPr>
                    </a:p>
                  </a:txBody>
                  <a:tcPr/>
                </a:tc>
                <a:tc>
                  <a:txBody>
                    <a:bodyPr/>
                    <a:lstStyle/>
                    <a:p>
                      <a:r>
                        <a:rPr lang="fr-FR" sz="1600" b="1" dirty="0"/>
                        <a:t>CR-MS-HSEQ-311</a:t>
                      </a:r>
                      <a:endParaRPr lang="en-US" sz="1600" b="1" dirty="0"/>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600" b="1" dirty="0">
                          <a:solidFill>
                            <a:schemeClr val="tx1"/>
                          </a:solidFill>
                          <a:latin typeface="+mn-lt"/>
                        </a:rPr>
                        <a:t>Prévention des accidents majeurs: identification des dangers et évaluation</a:t>
                      </a:r>
                      <a:r>
                        <a:rPr lang="fr-FR" sz="1600" b="1" baseline="0" dirty="0">
                          <a:solidFill>
                            <a:schemeClr val="tx1"/>
                          </a:solidFill>
                          <a:latin typeface="+mn-lt"/>
                        </a:rPr>
                        <a:t> des risques </a:t>
                      </a:r>
                      <a:r>
                        <a:rPr lang="fr-FR" sz="1600" b="0" baseline="0" dirty="0">
                          <a:solidFill>
                            <a:schemeClr val="tx1"/>
                          </a:solidFill>
                          <a:latin typeface="+mn-lt"/>
                        </a:rPr>
                        <a:t>(</a:t>
                      </a:r>
                      <a:r>
                        <a:rPr lang="fr-FR" sz="1600" b="0" baseline="0" dirty="0" err="1">
                          <a:solidFill>
                            <a:schemeClr val="tx1"/>
                          </a:solidFill>
                          <a:latin typeface="+mn-lt"/>
                        </a:rPr>
                        <a:t>only</a:t>
                      </a:r>
                      <a:r>
                        <a:rPr lang="fr-FR" sz="1600" b="0" baseline="0" dirty="0">
                          <a:solidFill>
                            <a:schemeClr val="tx1"/>
                          </a:solidFill>
                          <a:latin typeface="+mn-lt"/>
                        </a:rPr>
                        <a:t> </a:t>
                      </a:r>
                      <a:r>
                        <a:rPr lang="fr-FR" sz="1600" b="0" baseline="0" dirty="0" err="1">
                          <a:solidFill>
                            <a:schemeClr val="tx1"/>
                          </a:solidFill>
                          <a:latin typeface="+mn-lt"/>
                        </a:rPr>
                        <a:t>available</a:t>
                      </a:r>
                      <a:r>
                        <a:rPr lang="fr-FR" sz="1600" b="0" baseline="0" dirty="0">
                          <a:solidFill>
                            <a:schemeClr val="tx1"/>
                          </a:solidFill>
                          <a:latin typeface="+mn-lt"/>
                        </a:rPr>
                        <a:t> in French)</a:t>
                      </a:r>
                      <a:endParaRPr lang="fr-FR" sz="1600" b="0" dirty="0">
                        <a:solidFill>
                          <a:schemeClr val="tx1"/>
                        </a:solidFill>
                        <a:latin typeface="+mn-lt"/>
                      </a:endParaRPr>
                    </a:p>
                  </a:txBody>
                  <a:tcPr/>
                </a:tc>
                <a:extLst>
                  <a:ext uri="{0D108BD9-81ED-4DB2-BD59-A6C34878D82A}">
                    <a16:rowId xmlns:a16="http://schemas.microsoft.com/office/drawing/2014/main" val="10006"/>
                  </a:ext>
                </a:extLst>
              </a:tr>
              <a:tr h="323344">
                <a:tc>
                  <a:txBody>
                    <a:bodyPr/>
                    <a:lstStyle/>
                    <a:p>
                      <a:pPr algn="r"/>
                      <a:endParaRPr lang="en-US" sz="1600" b="0" dirty="0">
                        <a:solidFill>
                          <a:schemeClr val="tx1"/>
                        </a:solidFill>
                        <a:latin typeface="+mn-lt"/>
                        <a:ea typeface="+mn-ea"/>
                        <a:cs typeface="+mn-cs"/>
                      </a:endParaRP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600" dirty="0"/>
                        <a:t>CR-RC-HSE-129 (</a:t>
                      </a:r>
                      <a:r>
                        <a:rPr lang="en-US" sz="1600" dirty="0"/>
                        <a:t>draft</a:t>
                      </a:r>
                      <a:r>
                        <a:rPr lang="fr-FR" sz="1600" dirty="0"/>
                        <a:t>)</a:t>
                      </a:r>
                      <a:endParaRPr lang="en-US" sz="1600" dirty="0"/>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600" dirty="0">
                          <a:solidFill>
                            <a:schemeClr val="tx1"/>
                          </a:solidFill>
                          <a:latin typeface="+mn-lt"/>
                        </a:rPr>
                        <a:t>Hazard identification and </a:t>
                      </a:r>
                      <a:r>
                        <a:rPr lang="fr-FR" sz="1600" dirty="0" err="1">
                          <a:solidFill>
                            <a:schemeClr val="tx1"/>
                          </a:solidFill>
                          <a:latin typeface="+mn-lt"/>
                        </a:rPr>
                        <a:t>risks</a:t>
                      </a:r>
                      <a:r>
                        <a:rPr lang="fr-FR" sz="1600" dirty="0">
                          <a:solidFill>
                            <a:schemeClr val="tx1"/>
                          </a:solidFill>
                          <a:latin typeface="+mn-lt"/>
                        </a:rPr>
                        <a:t> </a:t>
                      </a:r>
                      <a:r>
                        <a:rPr lang="fr-FR" sz="1600" dirty="0" err="1">
                          <a:solidFill>
                            <a:schemeClr val="tx1"/>
                          </a:solidFill>
                          <a:latin typeface="+mn-lt"/>
                        </a:rPr>
                        <a:t>assessment</a:t>
                      </a:r>
                      <a:endParaRPr lang="en-US" sz="1600" dirty="0"/>
                    </a:p>
                  </a:txBody>
                  <a:tcPr/>
                </a:tc>
                <a:extLst>
                  <a:ext uri="{0D108BD9-81ED-4DB2-BD59-A6C34878D82A}">
                    <a16:rowId xmlns:a16="http://schemas.microsoft.com/office/drawing/2014/main" val="10007"/>
                  </a:ext>
                </a:extLst>
              </a:tr>
              <a:tr h="504056">
                <a:tc>
                  <a:txBody>
                    <a:bodyPr/>
                    <a:lstStyle/>
                    <a:p>
                      <a:pPr eaLnBrk="0" fontAlgn="base" hangingPunct="0"/>
                      <a:r>
                        <a:rPr lang="fr-FR" sz="1600" b="1" dirty="0" err="1">
                          <a:solidFill>
                            <a:schemeClr val="accent1">
                              <a:lumMod val="75000"/>
                            </a:schemeClr>
                          </a:solidFill>
                          <a:latin typeface="+mn-lt"/>
                          <a:ea typeface="+mn-ea"/>
                          <a:cs typeface="+mn-cs"/>
                        </a:rPr>
                        <a:t>Context</a:t>
                      </a:r>
                      <a:endParaRPr lang="fr-FR" sz="1600" b="1" dirty="0">
                        <a:solidFill>
                          <a:schemeClr val="accent1">
                            <a:lumMod val="75000"/>
                          </a:schemeClr>
                        </a:solidFill>
                        <a:latin typeface="+mn-lt"/>
                        <a:ea typeface="+mn-ea"/>
                        <a:cs typeface="+mn-cs"/>
                      </a:endParaRPr>
                    </a:p>
                    <a:p>
                      <a:pPr eaLnBrk="0" fontAlgn="base" hangingPunct="0"/>
                      <a:endParaRPr lang="fr-FR" sz="1600" b="1" dirty="0">
                        <a:solidFill>
                          <a:schemeClr val="accent1">
                            <a:lumMod val="75000"/>
                          </a:schemeClr>
                        </a:solidFill>
                        <a:latin typeface="+mn-lt"/>
                        <a:ea typeface="+mn-ea"/>
                        <a:cs typeface="+mn-cs"/>
                      </a:endParaRPr>
                    </a:p>
                    <a:p>
                      <a:pPr eaLnBrk="0" fontAlgn="base" hangingPunct="0"/>
                      <a:endParaRPr lang="fr-FR" sz="1600" b="1" dirty="0">
                        <a:solidFill>
                          <a:schemeClr val="accent1">
                            <a:lumMod val="75000"/>
                          </a:schemeClr>
                        </a:solidFill>
                        <a:latin typeface="+mn-lt"/>
                        <a:ea typeface="+mn-ea"/>
                        <a:cs typeface="+mn-cs"/>
                      </a:endParaRPr>
                    </a:p>
                    <a:p>
                      <a:pPr eaLnBrk="0" fontAlgn="base" hangingPunct="0"/>
                      <a:r>
                        <a:rPr lang="fr-FR" sz="1600" b="1" dirty="0">
                          <a:solidFill>
                            <a:schemeClr val="accent1">
                              <a:lumMod val="75000"/>
                            </a:schemeClr>
                          </a:solidFill>
                          <a:latin typeface="+mn-lt"/>
                          <a:ea typeface="+mn-ea"/>
                          <a:cs typeface="+mn-cs"/>
                        </a:rPr>
                        <a:t>Impacts</a:t>
                      </a:r>
                    </a:p>
                    <a:p>
                      <a:pPr eaLnBrk="0" fontAlgn="base" hangingPunct="0"/>
                      <a:endParaRPr lang="en-US" sz="1600" b="1" dirty="0">
                        <a:solidFill>
                          <a:schemeClr val="accent1">
                            <a:lumMod val="75000"/>
                          </a:schemeClr>
                        </a:solidFill>
                        <a:latin typeface="+mn-lt"/>
                        <a:ea typeface="+mn-ea"/>
                        <a:cs typeface="+mn-cs"/>
                      </a:endParaRPr>
                    </a:p>
                  </a:txBody>
                  <a:tcPr/>
                </a:tc>
                <a:tc gridSpan="2">
                  <a:txBody>
                    <a:bodyPr/>
                    <a:lstStyle/>
                    <a:p>
                      <a:pPr algn="just" eaLnBrk="0" fontAlgn="base" hangingPunct="0"/>
                      <a:r>
                        <a:rPr lang="en-US" sz="1600" b="0" dirty="0">
                          <a:solidFill>
                            <a:schemeClr val="tx1"/>
                          </a:solidFill>
                          <a:latin typeface="+mn-lt"/>
                        </a:rPr>
                        <a:t>195 operated facilities listed at the end of 2018 in the Group Reference Document (excluding wells and pipelines). </a:t>
                      </a:r>
                    </a:p>
                    <a:p>
                      <a:pPr algn="just" eaLnBrk="0" fontAlgn="base" hangingPunct="0"/>
                      <a:endParaRPr lang="fr-FR" sz="1600" b="0" dirty="0">
                        <a:solidFill>
                          <a:schemeClr val="tx1"/>
                        </a:solidFill>
                        <a:latin typeface="+mn-lt"/>
                      </a:endParaRPr>
                    </a:p>
                    <a:p>
                      <a:pPr marL="0" indent="0">
                        <a:spcAft>
                          <a:spcPts val="1200"/>
                        </a:spcAft>
                        <a:buClr>
                          <a:schemeClr val="accent1">
                            <a:lumMod val="75000"/>
                          </a:schemeClr>
                        </a:buClr>
                        <a:buFont typeface="Arial" panose="020B0604020202020204" pitchFamily="34" charset="0"/>
                        <a:buNone/>
                      </a:pPr>
                      <a:r>
                        <a:rPr lang="en-US" sz="1600" dirty="0">
                          <a:solidFill>
                            <a:schemeClr val="tx1"/>
                          </a:solidFill>
                          <a:latin typeface="+mn-lt"/>
                          <a:ea typeface="+mn-ea"/>
                          <a:cs typeface="+mn-cs"/>
                        </a:rPr>
                        <a:t>Harmonization of the stages of assessment, treatment and control of technological risks and link with the management of barriers.</a:t>
                      </a:r>
                      <a:endParaRPr lang="fr-FR" sz="1600" b="1" dirty="0">
                        <a:solidFill>
                          <a:srgbClr val="7030A0"/>
                        </a:solidFill>
                        <a:latin typeface="+mn-lt"/>
                      </a:endParaRPr>
                    </a:p>
                  </a:txBody>
                  <a:tcPr/>
                </a:tc>
                <a:tc hMerge="1">
                  <a:txBody>
                    <a:bodyPr/>
                    <a:lstStyle/>
                    <a:p>
                      <a:endParaRPr lang="en-US"/>
                    </a:p>
                  </a:txBody>
                  <a:tcPr/>
                </a:tc>
                <a:extLst>
                  <a:ext uri="{0D108BD9-81ED-4DB2-BD59-A6C34878D82A}">
                    <a16:rowId xmlns:a16="http://schemas.microsoft.com/office/drawing/2014/main" val="10010"/>
                  </a:ext>
                </a:extLst>
              </a:tr>
              <a:tr h="504056">
                <a:tc>
                  <a:txBody>
                    <a:bodyPr/>
                    <a:lstStyle/>
                    <a:p>
                      <a:pPr eaLnBrk="0" fontAlgn="base" hangingPunct="0"/>
                      <a:r>
                        <a:rPr lang="fr-FR" sz="1600" b="1" dirty="0">
                          <a:solidFill>
                            <a:schemeClr val="accent1">
                              <a:lumMod val="75000"/>
                            </a:schemeClr>
                          </a:solidFill>
                          <a:latin typeface="+mn-lt"/>
                          <a:ea typeface="+mn-ea"/>
                          <a:cs typeface="+mn-cs"/>
                        </a:rPr>
                        <a:t>Application date</a:t>
                      </a:r>
                      <a:endParaRPr lang="en-US" sz="1600" b="1" dirty="0">
                        <a:solidFill>
                          <a:schemeClr val="accent1">
                            <a:lumMod val="75000"/>
                          </a:schemeClr>
                        </a:solidFill>
                        <a:latin typeface="+mn-lt"/>
                        <a:ea typeface="+mn-ea"/>
                        <a:cs typeface="+mn-cs"/>
                      </a:endParaRPr>
                    </a:p>
                  </a:txBody>
                  <a:tcPr/>
                </a:tc>
                <a:tc gridSpan="2">
                  <a:txBody>
                    <a:bodyPr/>
                    <a:lstStyle/>
                    <a:p>
                      <a:pPr eaLnBrk="0" fontAlgn="base" hangingPunct="0"/>
                      <a:r>
                        <a:rPr lang="en-US" sz="1600" b="0" dirty="0">
                          <a:solidFill>
                            <a:schemeClr val="tx1"/>
                          </a:solidFill>
                          <a:latin typeface="+mn-lt"/>
                        </a:rPr>
                        <a:t>published on REFLEX and entered into force on 02/07/2020.</a:t>
                      </a:r>
                      <a:endParaRPr lang="fr-FR" sz="1600" b="0" dirty="0">
                        <a:solidFill>
                          <a:schemeClr val="tx1"/>
                        </a:solidFill>
                        <a:latin typeface="+mn-lt"/>
                      </a:endParaRPr>
                    </a:p>
                  </a:txBody>
                  <a:tcPr/>
                </a:tc>
                <a:tc hMerge="1">
                  <a:txBody>
                    <a:bodyPr/>
                    <a:lstStyle/>
                    <a:p>
                      <a:endParaRPr lang="en-US"/>
                    </a:p>
                  </a:txBody>
                  <a:tcPr/>
                </a:tc>
                <a:extLst>
                  <a:ext uri="{0D108BD9-81ED-4DB2-BD59-A6C34878D82A}">
                    <a16:rowId xmlns:a16="http://schemas.microsoft.com/office/drawing/2014/main" val="10011"/>
                  </a:ext>
                </a:extLst>
              </a:tr>
            </a:tbl>
          </a:graphicData>
        </a:graphic>
      </p:graphicFrame>
      <p:sp>
        <p:nvSpPr>
          <p:cNvPr id="4" name="Espace réservé du texte 16"/>
          <p:cNvSpPr txBox="1">
            <a:spLocks noEditPoints="1"/>
          </p:cNvSpPr>
          <p:nvPr/>
        </p:nvSpPr>
        <p:spPr>
          <a:xfrm>
            <a:off x="551384" y="116632"/>
            <a:ext cx="5760640"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r>
              <a:rPr lang="fr-FR" dirty="0"/>
              <a:t>Introduction</a:t>
            </a:r>
          </a:p>
        </p:txBody>
      </p:sp>
      <p:sp>
        <p:nvSpPr>
          <p:cNvPr id="5" name="Titre 1"/>
          <p:cNvSpPr txBox="1">
            <a:spLocks/>
          </p:cNvSpPr>
          <p:nvPr/>
        </p:nvSpPr>
        <p:spPr>
          <a:xfrm>
            <a:off x="10560496" y="5680"/>
            <a:ext cx="1631504" cy="491715"/>
          </a:xfrm>
          <a:prstGeom prst="rect">
            <a:avLst/>
          </a:prstGeom>
        </p:spPr>
        <p:txBody>
          <a:bodyPr lIns="0" rIns="0" anchor="b">
            <a:noAutofit/>
          </a:bodyPr>
          <a:lstStyle>
            <a:lvl1pPr>
              <a:defRPr sz="3200" baseline="0">
                <a:solidFill>
                  <a:schemeClr val="bg1"/>
                </a:solidFill>
                <a:latin typeface="+mn-lt"/>
              </a:defRPr>
            </a:lvl1pPr>
          </a:lstStyle>
          <a:p>
            <a:r>
              <a:rPr lang="fr-FR" sz="2000" dirty="0"/>
              <a:t>CR-GR-HSE-301</a:t>
            </a:r>
            <a:endParaRPr lang="en-US" sz="2000" dirty="0"/>
          </a:p>
        </p:txBody>
      </p:sp>
    </p:spTree>
    <p:extLst>
      <p:ext uri="{BB962C8B-B14F-4D97-AF65-F5344CB8AC3E}">
        <p14:creationId xmlns:p14="http://schemas.microsoft.com/office/powerpoint/2010/main" val="3947131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Espace réservé du texte 16"/>
          <p:cNvSpPr txBox="1">
            <a:spLocks noEditPoints="1"/>
          </p:cNvSpPr>
          <p:nvPr/>
        </p:nvSpPr>
        <p:spPr>
          <a:xfrm>
            <a:off x="551384" y="116632"/>
            <a:ext cx="5760640"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r>
              <a:rPr lang="fr-FR" dirty="0" err="1"/>
              <a:t>Requirements</a:t>
            </a:r>
            <a:r>
              <a:rPr lang="fr-FR" dirty="0"/>
              <a:t> </a:t>
            </a:r>
            <a:r>
              <a:rPr lang="fr-FR" dirty="0" err="1"/>
              <a:t>overview</a:t>
            </a:r>
            <a:endParaRPr lang="fr-FR" dirty="0"/>
          </a:p>
        </p:txBody>
      </p:sp>
      <p:sp>
        <p:nvSpPr>
          <p:cNvPr id="35" name="Titre 1">
            <a:extLst>
              <a:ext uri="{FF2B5EF4-FFF2-40B4-BE49-F238E27FC236}">
                <a16:creationId xmlns:a16="http://schemas.microsoft.com/office/drawing/2014/main" id="{0AA59FE6-B8C9-432D-83D3-70CF1C0DB961}"/>
              </a:ext>
            </a:extLst>
          </p:cNvPr>
          <p:cNvSpPr txBox="1">
            <a:spLocks/>
          </p:cNvSpPr>
          <p:nvPr/>
        </p:nvSpPr>
        <p:spPr>
          <a:xfrm>
            <a:off x="10560496" y="5680"/>
            <a:ext cx="1631504" cy="491715"/>
          </a:xfrm>
          <a:prstGeom prst="rect">
            <a:avLst/>
          </a:prstGeom>
        </p:spPr>
        <p:txBody>
          <a:bodyPr lIns="0" rIns="0" anchor="b">
            <a:noAutofit/>
          </a:bodyPr>
          <a:lstStyle>
            <a:lvl1pPr>
              <a:defRPr sz="3200" baseline="0">
                <a:solidFill>
                  <a:schemeClr val="bg1"/>
                </a:solidFill>
                <a:latin typeface="+mn-lt"/>
              </a:defRPr>
            </a:lvl1pPr>
          </a:lstStyle>
          <a:p>
            <a:r>
              <a:rPr lang="fr-FR" sz="2000" dirty="0"/>
              <a:t>CR-GR-HSE-301</a:t>
            </a:r>
            <a:endParaRPr lang="en-US" sz="2000" dirty="0"/>
          </a:p>
        </p:txBody>
      </p:sp>
      <p:sp>
        <p:nvSpPr>
          <p:cNvPr id="2" name="ZoneTexte 1">
            <a:extLst>
              <a:ext uri="{FF2B5EF4-FFF2-40B4-BE49-F238E27FC236}">
                <a16:creationId xmlns:a16="http://schemas.microsoft.com/office/drawing/2014/main" id="{D1CD5269-0574-4B14-8C46-0FCCB5A87F07}"/>
              </a:ext>
            </a:extLst>
          </p:cNvPr>
          <p:cNvSpPr txBox="1"/>
          <p:nvPr/>
        </p:nvSpPr>
        <p:spPr>
          <a:xfrm>
            <a:off x="275692" y="1124744"/>
            <a:ext cx="11640616" cy="4278094"/>
          </a:xfrm>
          <a:prstGeom prst="rect">
            <a:avLst/>
          </a:prstGeom>
          <a:noFill/>
        </p:spPr>
        <p:txBody>
          <a:bodyPr wrap="square" rtlCol="0">
            <a:spAutoFit/>
          </a:bodyPr>
          <a:lstStyle/>
          <a:p>
            <a:r>
              <a:rPr lang="fr-FR" sz="1600" b="1" dirty="0" err="1"/>
              <a:t>Requirement</a:t>
            </a:r>
            <a:r>
              <a:rPr lang="fr-FR" sz="1600" b="1" dirty="0"/>
              <a:t> 3.1: </a:t>
            </a:r>
            <a:r>
              <a:rPr lang="fr-FR" sz="1600" b="1" dirty="0" err="1"/>
              <a:t>Technological</a:t>
            </a:r>
            <a:r>
              <a:rPr lang="fr-FR" sz="1600" b="1" dirty="0"/>
              <a:t> </a:t>
            </a:r>
            <a:r>
              <a:rPr lang="fr-FR" sz="1600" b="1" dirty="0" err="1"/>
              <a:t>risk</a:t>
            </a:r>
            <a:r>
              <a:rPr lang="fr-FR" sz="1600" b="1" dirty="0"/>
              <a:t> </a:t>
            </a:r>
            <a:r>
              <a:rPr lang="fr-FR" sz="1600" b="1" dirty="0" err="1"/>
              <a:t>study</a:t>
            </a:r>
            <a:endParaRPr lang="fr-FR" sz="1600" dirty="0"/>
          </a:p>
          <a:p>
            <a:endParaRPr lang="fr-FR" sz="1600" dirty="0"/>
          </a:p>
          <a:p>
            <a:pPr lvl="8" algn="l"/>
            <a:r>
              <a:rPr lang="fr-FR" sz="1600" dirty="0"/>
              <a:t>	- </a:t>
            </a:r>
            <a:r>
              <a:rPr lang="en-US" sz="1600" u="none" strike="noStrike" dirty="0">
                <a:effectLst/>
              </a:rPr>
              <a:t>For each installation a technological risks study is conducted using the scenario-based method. </a:t>
            </a:r>
          </a:p>
          <a:p>
            <a:pPr lvl="8" algn="l"/>
            <a:r>
              <a:rPr lang="fr-FR" sz="1600" b="0" i="0" dirty="0">
                <a:solidFill>
                  <a:srgbClr val="000000"/>
                </a:solidFill>
                <a:latin typeface="Calibri" panose="020F0502020204030204" pitchFamily="34" charset="0"/>
              </a:rPr>
              <a:t>		</a:t>
            </a:r>
            <a:r>
              <a:rPr lang="fr-FR" sz="1600" b="0" i="0" dirty="0">
                <a:solidFill>
                  <a:srgbClr val="000000"/>
                </a:solidFill>
                <a:latin typeface="Calibri" panose="020F0502020204030204" pitchFamily="34" charset="0"/>
                <a:sym typeface="Wingdings" panose="05000000000000000000" pitchFamily="2" charset="2"/>
              </a:rPr>
              <a:t> </a:t>
            </a:r>
            <a:r>
              <a:rPr lang="fr-FR" sz="1600" b="1" dirty="0">
                <a:solidFill>
                  <a:srgbClr val="00B050"/>
                </a:solidFill>
                <a:sym typeface="Wingdings" panose="05000000000000000000" pitchFamily="2" charset="2"/>
              </a:rPr>
              <a:t>No change</a:t>
            </a:r>
          </a:p>
          <a:p>
            <a:pPr lvl="8" algn="l"/>
            <a:endParaRPr lang="fr-FR" sz="1600" b="1" dirty="0">
              <a:solidFill>
                <a:srgbClr val="00B050"/>
              </a:solidFill>
            </a:endParaRPr>
          </a:p>
          <a:p>
            <a:pPr lvl="8" algn="l"/>
            <a:r>
              <a:rPr lang="fr-FR" sz="1600" dirty="0"/>
              <a:t>	- </a:t>
            </a:r>
            <a:r>
              <a:rPr lang="en-US" sz="1600" u="none" strike="noStrike" dirty="0">
                <a:effectLst/>
              </a:rPr>
              <a:t>This study is complemented, when appropriate, by the QRA method (Quantitative Risk Assessment)</a:t>
            </a:r>
            <a:r>
              <a:rPr lang="fr-FR" sz="1600" u="none" strike="noStrike" dirty="0">
                <a:effectLst/>
              </a:rPr>
              <a:t>.</a:t>
            </a:r>
          </a:p>
          <a:p>
            <a:pPr lvl="8" algn="l"/>
            <a:r>
              <a:rPr lang="fr-FR" sz="1600" u="none" strike="noStrike" dirty="0">
                <a:solidFill>
                  <a:srgbClr val="000000"/>
                </a:solidFill>
                <a:effectLst/>
                <a:latin typeface="Calibri" panose="020F0502020204030204" pitchFamily="34" charset="0"/>
                <a:sym typeface="Wingdings" panose="05000000000000000000" pitchFamily="2" charset="2"/>
              </a:rPr>
              <a:t>		 </a:t>
            </a:r>
            <a:r>
              <a:rPr lang="fr-FR" sz="1600" b="1" dirty="0">
                <a:solidFill>
                  <a:schemeClr val="accent6">
                    <a:lumMod val="75000"/>
                  </a:schemeClr>
                </a:solidFill>
                <a:sym typeface="Wingdings" panose="05000000000000000000" pitchFamily="2" charset="2"/>
              </a:rPr>
              <a:t>Clarification</a:t>
            </a:r>
          </a:p>
          <a:p>
            <a:pPr marL="285750" lvl="8" indent="-285750" algn="l">
              <a:buFont typeface="Arial" panose="020B0604020202020204" pitchFamily="34" charset="0"/>
              <a:buChar char="•"/>
            </a:pPr>
            <a:endParaRPr lang="fr-FR" sz="1600" dirty="0">
              <a:solidFill>
                <a:schemeClr val="accent6">
                  <a:lumMod val="75000"/>
                </a:schemeClr>
              </a:solidFill>
            </a:endParaRPr>
          </a:p>
          <a:p>
            <a:pPr lvl="8"/>
            <a:r>
              <a:rPr lang="fr-FR" sz="1600" b="1" dirty="0" err="1"/>
              <a:t>Requirement</a:t>
            </a:r>
            <a:r>
              <a:rPr lang="fr-FR" sz="1600" b="1" dirty="0"/>
              <a:t> 3.2: Risk </a:t>
            </a:r>
            <a:r>
              <a:rPr lang="fr-FR" sz="1600" b="1" dirty="0" err="1"/>
              <a:t>evaluation</a:t>
            </a:r>
            <a:endParaRPr lang="fr-FR" sz="1600" dirty="0"/>
          </a:p>
          <a:p>
            <a:pPr lvl="8"/>
            <a:endParaRPr lang="fr-FR" sz="1600" dirty="0"/>
          </a:p>
          <a:p>
            <a:pPr lvl="8" algn="l"/>
            <a:r>
              <a:rPr lang="fr-FR" sz="1600" dirty="0"/>
              <a:t>	- </a:t>
            </a:r>
            <a:r>
              <a:rPr lang="en-US" sz="1600" dirty="0"/>
              <a:t>The scenarios are evaluated according to the severity and frequency evaluation criteria of the Group risk ranking matrix. </a:t>
            </a:r>
          </a:p>
          <a:p>
            <a:pPr lvl="8" algn="l"/>
            <a:r>
              <a:rPr lang="fr-FR" sz="1600" dirty="0"/>
              <a:t>		</a:t>
            </a:r>
            <a:r>
              <a:rPr lang="fr-FR" sz="1600" dirty="0">
                <a:sym typeface="Wingdings" panose="05000000000000000000" pitchFamily="2" charset="2"/>
              </a:rPr>
              <a:t> </a:t>
            </a:r>
            <a:r>
              <a:rPr lang="fr-FR" sz="1600" b="1" dirty="0">
                <a:solidFill>
                  <a:schemeClr val="accent6">
                    <a:lumMod val="75000"/>
                  </a:schemeClr>
                </a:solidFill>
                <a:sym typeface="Wingdings" panose="05000000000000000000" pitchFamily="2" charset="2"/>
              </a:rPr>
              <a:t>Clarification</a:t>
            </a:r>
          </a:p>
          <a:p>
            <a:pPr lvl="8" algn="l"/>
            <a:endParaRPr lang="fr-FR" sz="1600" b="1" dirty="0">
              <a:solidFill>
                <a:schemeClr val="accent6">
                  <a:lumMod val="75000"/>
                </a:schemeClr>
              </a:solidFill>
              <a:sym typeface="Wingdings" panose="05000000000000000000" pitchFamily="2" charset="2"/>
            </a:endParaRPr>
          </a:p>
          <a:p>
            <a:pPr lvl="8" algn="l"/>
            <a:r>
              <a:rPr lang="fr-FR" sz="1600" dirty="0"/>
              <a:t>	- </a:t>
            </a:r>
            <a:r>
              <a:rPr lang="en-US" sz="1600" dirty="0"/>
              <a:t>Risks evaluated using the QRA method are positioned on the Individual Risk Per Annum (IRPA) scales. </a:t>
            </a:r>
            <a:r>
              <a:rPr lang="fr-FR" sz="1600" dirty="0"/>
              <a:t>			</a:t>
            </a:r>
            <a:r>
              <a:rPr lang="fr-FR" sz="1600" dirty="0">
                <a:sym typeface="Wingdings" panose="05000000000000000000" pitchFamily="2" charset="2"/>
              </a:rPr>
              <a:t> </a:t>
            </a:r>
            <a:r>
              <a:rPr lang="fr-FR" sz="1600" b="1" dirty="0">
                <a:solidFill>
                  <a:srgbClr val="FF0000"/>
                </a:solidFill>
                <a:sym typeface="Wingdings" panose="05000000000000000000" pitchFamily="2" charset="2"/>
              </a:rPr>
              <a:t>New </a:t>
            </a:r>
            <a:r>
              <a:rPr lang="fr-FR" sz="1600" b="1" dirty="0" err="1">
                <a:solidFill>
                  <a:srgbClr val="FF0000"/>
                </a:solidFill>
                <a:sym typeface="Wingdings" panose="05000000000000000000" pitchFamily="2" charset="2"/>
              </a:rPr>
              <a:t>requirement</a:t>
            </a:r>
            <a:endParaRPr lang="fr-FR" sz="1600" b="1" dirty="0">
              <a:solidFill>
                <a:srgbClr val="FF0000"/>
              </a:solidFill>
            </a:endParaRPr>
          </a:p>
          <a:p>
            <a:endParaRPr lang="fr-FR" sz="1600" dirty="0"/>
          </a:p>
        </p:txBody>
      </p:sp>
    </p:spTree>
    <p:extLst>
      <p:ext uri="{BB962C8B-B14F-4D97-AF65-F5344CB8AC3E}">
        <p14:creationId xmlns:p14="http://schemas.microsoft.com/office/powerpoint/2010/main" val="723094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Espace réservé du texte 16"/>
          <p:cNvSpPr txBox="1">
            <a:spLocks noEditPoints="1"/>
          </p:cNvSpPr>
          <p:nvPr/>
        </p:nvSpPr>
        <p:spPr>
          <a:xfrm>
            <a:off x="551384" y="116632"/>
            <a:ext cx="5760640"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r>
              <a:rPr lang="fr-FR" dirty="0" err="1"/>
              <a:t>Requirements</a:t>
            </a:r>
            <a:r>
              <a:rPr lang="fr-FR" dirty="0"/>
              <a:t> </a:t>
            </a:r>
            <a:r>
              <a:rPr lang="fr-FR" dirty="0" err="1"/>
              <a:t>overview</a:t>
            </a:r>
            <a:endParaRPr lang="fr-FR" dirty="0"/>
          </a:p>
        </p:txBody>
      </p:sp>
      <p:sp>
        <p:nvSpPr>
          <p:cNvPr id="35" name="Titre 1">
            <a:extLst>
              <a:ext uri="{FF2B5EF4-FFF2-40B4-BE49-F238E27FC236}">
                <a16:creationId xmlns:a16="http://schemas.microsoft.com/office/drawing/2014/main" id="{0AA59FE6-B8C9-432D-83D3-70CF1C0DB961}"/>
              </a:ext>
            </a:extLst>
          </p:cNvPr>
          <p:cNvSpPr txBox="1">
            <a:spLocks/>
          </p:cNvSpPr>
          <p:nvPr/>
        </p:nvSpPr>
        <p:spPr>
          <a:xfrm>
            <a:off x="10560496" y="5680"/>
            <a:ext cx="1631504" cy="491715"/>
          </a:xfrm>
          <a:prstGeom prst="rect">
            <a:avLst/>
          </a:prstGeom>
        </p:spPr>
        <p:txBody>
          <a:bodyPr lIns="0" rIns="0" anchor="b">
            <a:noAutofit/>
          </a:bodyPr>
          <a:lstStyle>
            <a:lvl1pPr>
              <a:defRPr sz="3200" baseline="0">
                <a:solidFill>
                  <a:schemeClr val="bg1"/>
                </a:solidFill>
                <a:latin typeface="+mn-lt"/>
              </a:defRPr>
            </a:lvl1pPr>
          </a:lstStyle>
          <a:p>
            <a:r>
              <a:rPr lang="fr-FR" sz="2000" dirty="0"/>
              <a:t>CR-GR-HSE-301</a:t>
            </a:r>
            <a:endParaRPr lang="en-US" sz="2000" dirty="0"/>
          </a:p>
        </p:txBody>
      </p:sp>
      <p:sp>
        <p:nvSpPr>
          <p:cNvPr id="2" name="ZoneTexte 1">
            <a:extLst>
              <a:ext uri="{FF2B5EF4-FFF2-40B4-BE49-F238E27FC236}">
                <a16:creationId xmlns:a16="http://schemas.microsoft.com/office/drawing/2014/main" id="{D1CD5269-0574-4B14-8C46-0FCCB5A87F07}"/>
              </a:ext>
            </a:extLst>
          </p:cNvPr>
          <p:cNvSpPr txBox="1"/>
          <p:nvPr/>
        </p:nvSpPr>
        <p:spPr>
          <a:xfrm>
            <a:off x="335360" y="1052736"/>
            <a:ext cx="11640616" cy="4739759"/>
          </a:xfrm>
          <a:prstGeom prst="rect">
            <a:avLst/>
          </a:prstGeom>
          <a:noFill/>
        </p:spPr>
        <p:txBody>
          <a:bodyPr wrap="square" rtlCol="0">
            <a:spAutoFit/>
          </a:bodyPr>
          <a:lstStyle/>
          <a:p>
            <a:pPr lvl="8"/>
            <a:r>
              <a:rPr lang="fr-FR" sz="1600" b="1" dirty="0" err="1"/>
              <a:t>Requirement</a:t>
            </a:r>
            <a:r>
              <a:rPr lang="fr-FR" sz="1600" b="1" dirty="0"/>
              <a:t> 3.3: Risk </a:t>
            </a:r>
            <a:r>
              <a:rPr lang="fr-FR" sz="1600" b="1" dirty="0" err="1"/>
              <a:t>reduction</a:t>
            </a:r>
            <a:endParaRPr lang="fr-FR" sz="1600" b="1" dirty="0"/>
          </a:p>
          <a:p>
            <a:pPr lvl="8"/>
            <a:endParaRPr lang="fr-FR" sz="1600" b="1" dirty="0"/>
          </a:p>
          <a:p>
            <a:r>
              <a:rPr lang="fr-FR" sz="1600" dirty="0"/>
              <a:t>	- I</a:t>
            </a:r>
            <a:r>
              <a:rPr lang="en-US" sz="1600" dirty="0" err="1"/>
              <a:t>nstallations</a:t>
            </a:r>
            <a:r>
              <a:rPr lang="en-US" sz="1600" dirty="0"/>
              <a:t> with first priority or tolerable risk level scenarios are subject to additional risk reduction measures.</a:t>
            </a:r>
            <a:endParaRPr lang="fr-FR" sz="1600" dirty="0"/>
          </a:p>
          <a:p>
            <a:pPr lvl="8"/>
            <a:r>
              <a:rPr lang="fr-FR" sz="1600" dirty="0"/>
              <a:t>		</a:t>
            </a:r>
            <a:r>
              <a:rPr lang="fr-FR" dirty="0">
                <a:latin typeface="+mn-lt"/>
                <a:sym typeface="Wingdings" panose="05000000000000000000" pitchFamily="2" charset="2"/>
              </a:rPr>
              <a:t> </a:t>
            </a:r>
            <a:r>
              <a:rPr lang="fr-FR" b="1" dirty="0">
                <a:solidFill>
                  <a:srgbClr val="00B050"/>
                </a:solidFill>
                <a:latin typeface="Calibri" panose="020F0502020204030204" pitchFamily="34" charset="0"/>
              </a:rPr>
              <a:t>No change</a:t>
            </a:r>
          </a:p>
          <a:p>
            <a:pPr algn="l"/>
            <a:endParaRPr lang="fr-FR" b="1" dirty="0">
              <a:solidFill>
                <a:srgbClr val="00B050"/>
              </a:solidFill>
              <a:latin typeface="+mn-lt"/>
            </a:endParaRPr>
          </a:p>
          <a:p>
            <a:pPr algn="l"/>
            <a:r>
              <a:rPr lang="fr-FR" sz="1600" dirty="0"/>
              <a:t>	- </a:t>
            </a:r>
            <a:r>
              <a:rPr lang="en-US" sz="1600" dirty="0"/>
              <a:t>The impact of those measures is assessed to demonstrate that the risk has been reduced to the acceptable level, or otherwise to the tolerable level provided that it is ALARP. </a:t>
            </a:r>
          </a:p>
          <a:p>
            <a:pPr lvl="8"/>
            <a:r>
              <a:rPr lang="fr-FR" sz="1600" b="1" dirty="0">
                <a:solidFill>
                  <a:srgbClr val="00B050"/>
                </a:solidFill>
                <a:sym typeface="Wingdings" panose="05000000000000000000" pitchFamily="2" charset="2"/>
              </a:rPr>
              <a:t>		</a:t>
            </a:r>
            <a:r>
              <a:rPr lang="fr-FR" dirty="0">
                <a:solidFill>
                  <a:schemeClr val="tx1"/>
                </a:solidFill>
                <a:sym typeface="Wingdings" panose="05000000000000000000" pitchFamily="2" charset="2"/>
              </a:rPr>
              <a:t></a:t>
            </a:r>
            <a:r>
              <a:rPr lang="fr-FR" b="1" dirty="0">
                <a:solidFill>
                  <a:srgbClr val="00B050"/>
                </a:solidFill>
                <a:sym typeface="Wingdings" panose="05000000000000000000" pitchFamily="2" charset="2"/>
              </a:rPr>
              <a:t> </a:t>
            </a:r>
            <a:r>
              <a:rPr lang="fr-FR" b="1" dirty="0">
                <a:solidFill>
                  <a:srgbClr val="00B050"/>
                </a:solidFill>
                <a:latin typeface="Calibri" panose="020F0502020204030204" pitchFamily="34" charset="0"/>
              </a:rPr>
              <a:t>No change</a:t>
            </a:r>
          </a:p>
          <a:p>
            <a:pPr algn="l"/>
            <a:endParaRPr lang="fr-FR" b="1" dirty="0">
              <a:solidFill>
                <a:srgbClr val="00B050"/>
              </a:solidFill>
              <a:latin typeface="+mn-lt"/>
            </a:endParaRPr>
          </a:p>
          <a:p>
            <a:pPr algn="l"/>
            <a:r>
              <a:rPr lang="fr-FR" sz="1600" dirty="0"/>
              <a:t>	- </a:t>
            </a:r>
            <a:r>
              <a:rPr lang="en-US" sz="1600" dirty="0"/>
              <a:t>An action plan including the additional risk reduction measures is approved by the entity or affiliate Management and implemented. </a:t>
            </a:r>
          </a:p>
          <a:p>
            <a:pPr algn="l"/>
            <a:r>
              <a:rPr lang="fr-FR" sz="1600" dirty="0">
                <a:solidFill>
                  <a:srgbClr val="000000"/>
                </a:solidFill>
              </a:rPr>
              <a:t>		</a:t>
            </a:r>
            <a:r>
              <a:rPr lang="fr-FR" dirty="0">
                <a:latin typeface="+mn-lt"/>
                <a:sym typeface="Wingdings" panose="05000000000000000000" pitchFamily="2" charset="2"/>
              </a:rPr>
              <a:t> </a:t>
            </a:r>
            <a:r>
              <a:rPr lang="fr-FR" b="1" dirty="0">
                <a:solidFill>
                  <a:schemeClr val="accent6">
                    <a:lumMod val="75000"/>
                  </a:schemeClr>
                </a:solidFill>
                <a:latin typeface="+mn-lt"/>
                <a:sym typeface="Wingdings" panose="05000000000000000000" pitchFamily="2" charset="2"/>
              </a:rPr>
              <a:t>Clarification</a:t>
            </a:r>
          </a:p>
          <a:p>
            <a:endParaRPr lang="fr-FR" sz="1600" dirty="0"/>
          </a:p>
          <a:p>
            <a:pPr lvl="8"/>
            <a:r>
              <a:rPr lang="fr-FR" sz="1600" b="1" dirty="0" err="1"/>
              <a:t>Requirement</a:t>
            </a:r>
            <a:r>
              <a:rPr lang="fr-FR" sz="1600" b="1" dirty="0"/>
              <a:t> 3.4: </a:t>
            </a:r>
            <a:r>
              <a:rPr lang="fr-FR" sz="1600" b="1" dirty="0" err="1"/>
              <a:t>Barriers</a:t>
            </a:r>
            <a:endParaRPr lang="fr-FR" sz="1600" b="1" dirty="0"/>
          </a:p>
          <a:p>
            <a:pPr lvl="8"/>
            <a:endParaRPr lang="fr-FR" sz="1600" b="1" dirty="0"/>
          </a:p>
          <a:p>
            <a:pPr lvl="8"/>
            <a:r>
              <a:rPr lang="fr-FR" sz="1600" b="0" i="0" u="none" strike="noStrike" dirty="0">
                <a:solidFill>
                  <a:srgbClr val="000000"/>
                </a:solidFill>
                <a:effectLst/>
                <a:latin typeface="Calibri" panose="020F0502020204030204" pitchFamily="34" charset="0"/>
              </a:rPr>
              <a:t>	- </a:t>
            </a:r>
            <a:r>
              <a:rPr lang="en-US" sz="1600" b="0" i="0" u="none" strike="noStrike" dirty="0">
                <a:solidFill>
                  <a:srgbClr val="000000"/>
                </a:solidFill>
                <a:effectLst/>
                <a:latin typeface="Calibri" panose="020F0502020204030204" pitchFamily="34" charset="0"/>
              </a:rPr>
              <a:t>Barriers are identified and included in the technological risks study, taking into account their effectiveness. </a:t>
            </a:r>
          </a:p>
          <a:p>
            <a:pPr lvl="8"/>
            <a:r>
              <a:rPr lang="fr-FR" sz="1600" dirty="0">
                <a:solidFill>
                  <a:srgbClr val="000000"/>
                </a:solidFill>
                <a:latin typeface="Calibri" panose="020F0502020204030204" pitchFamily="34" charset="0"/>
              </a:rPr>
              <a:t>		</a:t>
            </a:r>
            <a:r>
              <a:rPr lang="fr-FR" dirty="0">
                <a:solidFill>
                  <a:srgbClr val="000000"/>
                </a:solidFill>
                <a:latin typeface="Calibri" panose="020F0502020204030204" pitchFamily="34" charset="0"/>
                <a:sym typeface="Wingdings" panose="05000000000000000000" pitchFamily="2" charset="2"/>
              </a:rPr>
              <a:t> </a:t>
            </a:r>
            <a:r>
              <a:rPr lang="fr-FR" b="1" dirty="0">
                <a:solidFill>
                  <a:srgbClr val="00B050"/>
                </a:solidFill>
                <a:latin typeface="Calibri" panose="020F0502020204030204" pitchFamily="34" charset="0"/>
              </a:rPr>
              <a:t>No change</a:t>
            </a:r>
          </a:p>
          <a:p>
            <a:pPr lvl="8"/>
            <a:endParaRPr lang="fr-FR" sz="1800" b="0"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2795309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Espace réservé du texte 16"/>
          <p:cNvSpPr txBox="1">
            <a:spLocks noEditPoints="1"/>
          </p:cNvSpPr>
          <p:nvPr/>
        </p:nvSpPr>
        <p:spPr>
          <a:xfrm>
            <a:off x="551384" y="116632"/>
            <a:ext cx="5760640"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r>
              <a:rPr lang="fr-FR" dirty="0" err="1"/>
              <a:t>Requirements</a:t>
            </a:r>
            <a:r>
              <a:rPr lang="fr-FR" dirty="0"/>
              <a:t> </a:t>
            </a:r>
            <a:r>
              <a:rPr lang="fr-FR" dirty="0" err="1"/>
              <a:t>overview</a:t>
            </a:r>
            <a:endParaRPr lang="fr-FR" dirty="0"/>
          </a:p>
        </p:txBody>
      </p:sp>
      <p:sp>
        <p:nvSpPr>
          <p:cNvPr id="35" name="Titre 1">
            <a:extLst>
              <a:ext uri="{FF2B5EF4-FFF2-40B4-BE49-F238E27FC236}">
                <a16:creationId xmlns:a16="http://schemas.microsoft.com/office/drawing/2014/main" id="{0AA59FE6-B8C9-432D-83D3-70CF1C0DB961}"/>
              </a:ext>
            </a:extLst>
          </p:cNvPr>
          <p:cNvSpPr txBox="1">
            <a:spLocks/>
          </p:cNvSpPr>
          <p:nvPr/>
        </p:nvSpPr>
        <p:spPr>
          <a:xfrm>
            <a:off x="10560496" y="5680"/>
            <a:ext cx="1631504" cy="491715"/>
          </a:xfrm>
          <a:prstGeom prst="rect">
            <a:avLst/>
          </a:prstGeom>
        </p:spPr>
        <p:txBody>
          <a:bodyPr lIns="0" rIns="0" anchor="b">
            <a:noAutofit/>
          </a:bodyPr>
          <a:lstStyle>
            <a:lvl1pPr>
              <a:defRPr sz="3200" baseline="0">
                <a:solidFill>
                  <a:schemeClr val="bg1"/>
                </a:solidFill>
                <a:latin typeface="+mn-lt"/>
              </a:defRPr>
            </a:lvl1pPr>
          </a:lstStyle>
          <a:p>
            <a:r>
              <a:rPr lang="fr-FR" sz="2000" dirty="0"/>
              <a:t>CR-GR-HSE-301</a:t>
            </a:r>
            <a:endParaRPr lang="en-US" sz="2000" dirty="0"/>
          </a:p>
        </p:txBody>
      </p:sp>
      <p:sp>
        <p:nvSpPr>
          <p:cNvPr id="2" name="ZoneTexte 1">
            <a:extLst>
              <a:ext uri="{FF2B5EF4-FFF2-40B4-BE49-F238E27FC236}">
                <a16:creationId xmlns:a16="http://schemas.microsoft.com/office/drawing/2014/main" id="{D1CD5269-0574-4B14-8C46-0FCCB5A87F07}"/>
              </a:ext>
            </a:extLst>
          </p:cNvPr>
          <p:cNvSpPr txBox="1"/>
          <p:nvPr/>
        </p:nvSpPr>
        <p:spPr>
          <a:xfrm>
            <a:off x="275692" y="1124744"/>
            <a:ext cx="11640616" cy="3139321"/>
          </a:xfrm>
          <a:prstGeom prst="rect">
            <a:avLst/>
          </a:prstGeom>
          <a:noFill/>
        </p:spPr>
        <p:txBody>
          <a:bodyPr wrap="square" rtlCol="0">
            <a:spAutoFit/>
          </a:bodyPr>
          <a:lstStyle/>
          <a:p>
            <a:pPr lvl="8"/>
            <a:r>
              <a:rPr lang="fr-FR" sz="1600" b="1" dirty="0" err="1"/>
              <a:t>Requirement</a:t>
            </a:r>
            <a:r>
              <a:rPr lang="fr-FR" sz="1600" b="1" dirty="0"/>
              <a:t> 3.5: </a:t>
            </a:r>
            <a:r>
              <a:rPr lang="fr-FR" sz="1600" b="1" dirty="0" err="1"/>
              <a:t>Summary</a:t>
            </a:r>
            <a:r>
              <a:rPr lang="fr-FR" sz="1600" b="1" dirty="0"/>
              <a:t> report</a:t>
            </a:r>
          </a:p>
          <a:p>
            <a:pPr lvl="8"/>
            <a:endParaRPr lang="fr-FR" sz="1600" b="1" dirty="0"/>
          </a:p>
          <a:p>
            <a:pPr algn="just"/>
            <a:r>
              <a:rPr lang="fr-FR" sz="1600" dirty="0">
                <a:latin typeface="+mn-lt"/>
              </a:rPr>
              <a:t>	- </a:t>
            </a:r>
            <a:r>
              <a:rPr lang="en-US" sz="1600" dirty="0">
                <a:latin typeface="+mn-lt"/>
              </a:rPr>
              <a:t>A technological risks study summary report is written based on the results of the assessment and the risk ranking.</a:t>
            </a:r>
          </a:p>
          <a:p>
            <a:pPr algn="just"/>
            <a:r>
              <a:rPr lang="en-US" sz="1600" dirty="0">
                <a:latin typeface="+mn-lt"/>
              </a:rPr>
              <a:t>It provides a clear list of major risks and the additional risk reduction measures selected. It is approved by the entity or affiliate Management. This report is sent to the Group HSE Division for information, and after each revision.</a:t>
            </a:r>
            <a:r>
              <a:rPr lang="fr-FR" sz="1600" dirty="0">
                <a:latin typeface="+mn-lt"/>
              </a:rPr>
              <a:t>		</a:t>
            </a:r>
          </a:p>
          <a:p>
            <a:pPr algn="just"/>
            <a:r>
              <a:rPr lang="fr-FR" sz="1600" dirty="0">
                <a:latin typeface="+mn-lt"/>
                <a:sym typeface="Wingdings" panose="05000000000000000000" pitchFamily="2" charset="2"/>
              </a:rPr>
              <a:t>		 </a:t>
            </a:r>
            <a:r>
              <a:rPr lang="fr-FR" b="1" dirty="0">
                <a:solidFill>
                  <a:srgbClr val="FF0000"/>
                </a:solidFill>
                <a:latin typeface="+mn-lt"/>
                <a:sym typeface="Wingdings" panose="05000000000000000000" pitchFamily="2" charset="2"/>
              </a:rPr>
              <a:t>New </a:t>
            </a:r>
            <a:r>
              <a:rPr lang="fr-FR" b="1" dirty="0" err="1">
                <a:solidFill>
                  <a:srgbClr val="FF0000"/>
                </a:solidFill>
                <a:latin typeface="+mn-lt"/>
                <a:sym typeface="Wingdings" panose="05000000000000000000" pitchFamily="2" charset="2"/>
              </a:rPr>
              <a:t>requirement</a:t>
            </a:r>
            <a:endParaRPr lang="fr-FR" b="1" dirty="0">
              <a:solidFill>
                <a:srgbClr val="FF0000"/>
              </a:solidFill>
              <a:latin typeface="+mn-lt"/>
            </a:endParaRPr>
          </a:p>
          <a:p>
            <a:endParaRPr lang="fr-FR" sz="1600" dirty="0"/>
          </a:p>
          <a:p>
            <a:pPr lvl="8"/>
            <a:r>
              <a:rPr lang="fr-FR" sz="1600" b="1" dirty="0" err="1"/>
              <a:t>Requirement</a:t>
            </a:r>
            <a:r>
              <a:rPr lang="fr-FR" sz="1600" b="1" dirty="0"/>
              <a:t> 3.6: </a:t>
            </a:r>
            <a:r>
              <a:rPr lang="fr-FR" sz="1600" b="1" dirty="0" err="1"/>
              <a:t>Review</a:t>
            </a:r>
            <a:r>
              <a:rPr lang="fr-FR" sz="1600" b="1" dirty="0"/>
              <a:t> of </a:t>
            </a:r>
            <a:r>
              <a:rPr lang="fr-FR" sz="1600" b="1" dirty="0" err="1"/>
              <a:t>technological</a:t>
            </a:r>
            <a:r>
              <a:rPr lang="fr-FR" sz="1600" b="1" dirty="0"/>
              <a:t> </a:t>
            </a:r>
            <a:r>
              <a:rPr lang="fr-FR" sz="1600" b="1" dirty="0" err="1"/>
              <a:t>risk</a:t>
            </a:r>
            <a:r>
              <a:rPr lang="fr-FR" sz="1600" b="1" dirty="0"/>
              <a:t> </a:t>
            </a:r>
            <a:r>
              <a:rPr lang="fr-FR" sz="1600" b="1" dirty="0" err="1"/>
              <a:t>study</a:t>
            </a:r>
            <a:endParaRPr lang="fr-FR" sz="1600" b="1" dirty="0"/>
          </a:p>
          <a:p>
            <a:pPr lvl="8"/>
            <a:r>
              <a:rPr lang="fr-FR" sz="1600" b="0" i="0" u="none" strike="noStrike" dirty="0">
                <a:solidFill>
                  <a:srgbClr val="000000"/>
                </a:solidFill>
                <a:effectLst/>
                <a:latin typeface="Calibri" panose="020F0502020204030204" pitchFamily="34" charset="0"/>
              </a:rPr>
              <a:t>	- </a:t>
            </a:r>
            <a:r>
              <a:rPr lang="en-US" sz="1600" b="0" i="0" u="none" strike="noStrike" dirty="0">
                <a:solidFill>
                  <a:srgbClr val="000000"/>
                </a:solidFill>
                <a:effectLst/>
                <a:latin typeface="Calibri" panose="020F0502020204030204" pitchFamily="34" charset="0"/>
              </a:rPr>
              <a:t>During the operational phase, the technological risks study is reviewed, updated if necessary, and validated at least every five years.</a:t>
            </a:r>
            <a:r>
              <a:rPr lang="fr-FR" sz="1600" dirty="0">
                <a:solidFill>
                  <a:srgbClr val="000000"/>
                </a:solidFill>
                <a:latin typeface="Calibri" panose="020F0502020204030204" pitchFamily="34" charset="0"/>
              </a:rPr>
              <a:t>		</a:t>
            </a:r>
          </a:p>
          <a:p>
            <a:pPr lvl="8"/>
            <a:r>
              <a:rPr lang="fr-FR" sz="1600" dirty="0">
                <a:solidFill>
                  <a:srgbClr val="000000"/>
                </a:solidFill>
                <a:latin typeface="Calibri" panose="020F0502020204030204" pitchFamily="34" charset="0"/>
                <a:sym typeface="Wingdings" panose="05000000000000000000" pitchFamily="2" charset="2"/>
              </a:rPr>
              <a:t>		</a:t>
            </a:r>
            <a:r>
              <a:rPr lang="fr-FR" dirty="0">
                <a:solidFill>
                  <a:srgbClr val="000000"/>
                </a:solidFill>
                <a:latin typeface="Calibri" panose="020F0502020204030204" pitchFamily="34" charset="0"/>
                <a:sym typeface="Wingdings" panose="05000000000000000000" pitchFamily="2" charset="2"/>
              </a:rPr>
              <a:t> </a:t>
            </a:r>
            <a:r>
              <a:rPr lang="fr-FR" b="1" dirty="0">
                <a:solidFill>
                  <a:srgbClr val="00B050"/>
                </a:solidFill>
                <a:latin typeface="Calibri" panose="020F0502020204030204" pitchFamily="34" charset="0"/>
              </a:rPr>
              <a:t>No change</a:t>
            </a:r>
          </a:p>
          <a:p>
            <a:pPr lvl="8"/>
            <a:endParaRPr lang="fr-FR" sz="1800" b="0"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3817130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Espace réservé du texte 16"/>
          <p:cNvSpPr txBox="1">
            <a:spLocks noEditPoints="1"/>
          </p:cNvSpPr>
          <p:nvPr/>
        </p:nvSpPr>
        <p:spPr>
          <a:xfrm>
            <a:off x="551384" y="116632"/>
            <a:ext cx="5760640"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r>
              <a:rPr lang="fr-FR" dirty="0"/>
              <a:t>Appendices </a:t>
            </a:r>
            <a:r>
              <a:rPr lang="fr-FR" dirty="0" err="1"/>
              <a:t>review</a:t>
            </a:r>
            <a:endParaRPr lang="fr-FR" dirty="0"/>
          </a:p>
        </p:txBody>
      </p:sp>
      <p:sp>
        <p:nvSpPr>
          <p:cNvPr id="35" name="Titre 1">
            <a:extLst>
              <a:ext uri="{FF2B5EF4-FFF2-40B4-BE49-F238E27FC236}">
                <a16:creationId xmlns:a16="http://schemas.microsoft.com/office/drawing/2014/main" id="{0AA59FE6-B8C9-432D-83D3-70CF1C0DB961}"/>
              </a:ext>
            </a:extLst>
          </p:cNvPr>
          <p:cNvSpPr txBox="1">
            <a:spLocks/>
          </p:cNvSpPr>
          <p:nvPr/>
        </p:nvSpPr>
        <p:spPr>
          <a:xfrm>
            <a:off x="10560496" y="5680"/>
            <a:ext cx="1631504" cy="491715"/>
          </a:xfrm>
          <a:prstGeom prst="rect">
            <a:avLst/>
          </a:prstGeom>
        </p:spPr>
        <p:txBody>
          <a:bodyPr lIns="0" rIns="0" anchor="b">
            <a:noAutofit/>
          </a:bodyPr>
          <a:lstStyle>
            <a:lvl1pPr>
              <a:defRPr sz="3200" baseline="0">
                <a:solidFill>
                  <a:schemeClr val="bg1"/>
                </a:solidFill>
                <a:latin typeface="+mn-lt"/>
              </a:defRPr>
            </a:lvl1pPr>
          </a:lstStyle>
          <a:p>
            <a:r>
              <a:rPr lang="fr-FR" sz="2000" dirty="0"/>
              <a:t>CR-GR-HSE-301</a:t>
            </a:r>
            <a:endParaRPr lang="en-US" sz="2000" dirty="0"/>
          </a:p>
        </p:txBody>
      </p:sp>
      <p:sp>
        <p:nvSpPr>
          <p:cNvPr id="2" name="ZoneTexte 1">
            <a:extLst>
              <a:ext uri="{FF2B5EF4-FFF2-40B4-BE49-F238E27FC236}">
                <a16:creationId xmlns:a16="http://schemas.microsoft.com/office/drawing/2014/main" id="{D1CD5269-0574-4B14-8C46-0FCCB5A87F07}"/>
              </a:ext>
            </a:extLst>
          </p:cNvPr>
          <p:cNvSpPr txBox="1"/>
          <p:nvPr/>
        </p:nvSpPr>
        <p:spPr>
          <a:xfrm>
            <a:off x="275692" y="1124744"/>
            <a:ext cx="11640616" cy="3108543"/>
          </a:xfrm>
          <a:prstGeom prst="rect">
            <a:avLst/>
          </a:prstGeom>
          <a:noFill/>
        </p:spPr>
        <p:txBody>
          <a:bodyPr wrap="square" rtlCol="0">
            <a:spAutoFit/>
          </a:bodyPr>
          <a:lstStyle/>
          <a:p>
            <a:pPr lvl="8"/>
            <a:endParaRPr lang="fr-FR" sz="1600" b="1" dirty="0"/>
          </a:p>
          <a:p>
            <a:r>
              <a:rPr lang="fr-FR" sz="1800" b="1" dirty="0"/>
              <a:t>APPENDIX 1 </a:t>
            </a:r>
            <a:r>
              <a:rPr lang="fr-FR" sz="1800" dirty="0"/>
              <a:t>	</a:t>
            </a:r>
            <a:r>
              <a:rPr lang="en-US" sz="1800" dirty="0"/>
              <a:t>Steps in a technological risk study using the scenario-based method 	</a:t>
            </a:r>
          </a:p>
          <a:p>
            <a:pPr algn="l"/>
            <a:r>
              <a:rPr lang="fr-FR" sz="1800" dirty="0">
                <a:sym typeface="Wingdings" panose="05000000000000000000" pitchFamily="2" charset="2"/>
              </a:rPr>
              <a:t>		 </a:t>
            </a:r>
            <a:r>
              <a:rPr lang="fr-FR" sz="1800" b="1" dirty="0">
                <a:solidFill>
                  <a:schemeClr val="accent6">
                    <a:lumMod val="75000"/>
                  </a:schemeClr>
                </a:solidFill>
                <a:sym typeface="Wingdings" panose="05000000000000000000" pitchFamily="2" charset="2"/>
              </a:rPr>
              <a:t>Clarification on </a:t>
            </a:r>
            <a:r>
              <a:rPr lang="fr-FR" b="1" dirty="0">
                <a:solidFill>
                  <a:schemeClr val="accent6">
                    <a:lumMod val="75000"/>
                  </a:schemeClr>
                </a:solidFill>
                <a:sym typeface="Wingdings" panose="05000000000000000000" pitchFamily="2" charset="2"/>
              </a:rPr>
              <a:t>Group </a:t>
            </a:r>
            <a:r>
              <a:rPr lang="fr-FR" b="1" dirty="0" err="1">
                <a:solidFill>
                  <a:schemeClr val="accent6">
                    <a:lumMod val="75000"/>
                  </a:schemeClr>
                </a:solidFill>
                <a:sym typeface="Wingdings" panose="05000000000000000000" pitchFamily="2" charset="2"/>
              </a:rPr>
              <a:t>risk</a:t>
            </a:r>
            <a:r>
              <a:rPr lang="fr-FR" b="1" dirty="0">
                <a:solidFill>
                  <a:schemeClr val="accent6">
                    <a:lumMod val="75000"/>
                  </a:schemeClr>
                </a:solidFill>
                <a:sym typeface="Wingdings" panose="05000000000000000000" pitchFamily="2" charset="2"/>
              </a:rPr>
              <a:t> </a:t>
            </a:r>
            <a:r>
              <a:rPr lang="fr-FR" b="1" dirty="0" err="1">
                <a:solidFill>
                  <a:schemeClr val="accent6">
                    <a:lumMod val="75000"/>
                  </a:schemeClr>
                </a:solidFill>
                <a:sym typeface="Wingdings" panose="05000000000000000000" pitchFamily="2" charset="2"/>
              </a:rPr>
              <a:t>ranking</a:t>
            </a:r>
            <a:r>
              <a:rPr lang="fr-FR" b="1" dirty="0">
                <a:solidFill>
                  <a:schemeClr val="accent6">
                    <a:lumMod val="75000"/>
                  </a:schemeClr>
                </a:solidFill>
                <a:sym typeface="Wingdings" panose="05000000000000000000" pitchFamily="2" charset="2"/>
              </a:rPr>
              <a:t> matrix</a:t>
            </a:r>
            <a:endParaRPr lang="fr-FR" sz="1800" dirty="0"/>
          </a:p>
          <a:p>
            <a:r>
              <a:rPr lang="fr-FR" sz="1800" dirty="0"/>
              <a:t>	</a:t>
            </a:r>
          </a:p>
          <a:p>
            <a:r>
              <a:rPr lang="fr-FR" sz="1800" b="1" dirty="0"/>
              <a:t>APPENDIX 2 </a:t>
            </a:r>
            <a:r>
              <a:rPr lang="fr-FR" sz="1800" dirty="0"/>
              <a:t>	</a:t>
            </a:r>
            <a:r>
              <a:rPr lang="en-US" sz="1800" dirty="0"/>
              <a:t> Implementation of technological risk studies during the lifecycle of an installation. 	</a:t>
            </a:r>
          </a:p>
          <a:p>
            <a:endParaRPr lang="fr-FR" sz="1800" dirty="0"/>
          </a:p>
          <a:p>
            <a:r>
              <a:rPr lang="fr-FR" sz="1800" b="1" dirty="0"/>
              <a:t>APPENDIX 3 </a:t>
            </a:r>
            <a:r>
              <a:rPr lang="fr-FR" sz="1800" dirty="0"/>
              <a:t>	 QRA </a:t>
            </a:r>
            <a:r>
              <a:rPr lang="fr-FR" sz="1800" dirty="0" err="1"/>
              <a:t>method</a:t>
            </a:r>
            <a:r>
              <a:rPr lang="fr-FR" sz="1800" dirty="0"/>
              <a:t> 	</a:t>
            </a:r>
          </a:p>
          <a:p>
            <a:r>
              <a:rPr lang="fr-FR" dirty="0"/>
              <a:t>		</a:t>
            </a:r>
            <a:r>
              <a:rPr lang="fr-FR" dirty="0">
                <a:sym typeface="Wingdings" panose="05000000000000000000" pitchFamily="2" charset="2"/>
              </a:rPr>
              <a:t> </a:t>
            </a:r>
            <a:r>
              <a:rPr lang="fr-FR" b="1" dirty="0">
                <a:solidFill>
                  <a:schemeClr val="accent6">
                    <a:lumMod val="75000"/>
                  </a:schemeClr>
                </a:solidFill>
                <a:sym typeface="Wingdings" panose="05000000000000000000" pitchFamily="2" charset="2"/>
              </a:rPr>
              <a:t>Clarification</a:t>
            </a:r>
            <a:endParaRPr lang="fr-FR" sz="1800" b="1" dirty="0">
              <a:solidFill>
                <a:schemeClr val="accent6">
                  <a:lumMod val="75000"/>
                </a:schemeClr>
              </a:solidFill>
            </a:endParaRPr>
          </a:p>
          <a:p>
            <a:r>
              <a:rPr lang="fr-FR" sz="1800" dirty="0"/>
              <a:t>	</a:t>
            </a:r>
          </a:p>
          <a:p>
            <a:r>
              <a:rPr lang="fr-FR" sz="1800" b="1" dirty="0"/>
              <a:t>APPENDIX 4 </a:t>
            </a:r>
            <a:r>
              <a:rPr lang="fr-FR" sz="1800" dirty="0"/>
              <a:t>	Types </a:t>
            </a:r>
            <a:r>
              <a:rPr lang="fr-FR" dirty="0"/>
              <a:t>of </a:t>
            </a:r>
            <a:r>
              <a:rPr lang="fr-FR" dirty="0" err="1"/>
              <a:t>barriers</a:t>
            </a:r>
            <a:r>
              <a:rPr lang="fr-FR" sz="1800" dirty="0"/>
              <a:t>	</a:t>
            </a:r>
          </a:p>
          <a:p>
            <a:pPr lvl="8"/>
            <a:endParaRPr lang="fr-FR" sz="1800" b="0"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1361014183"/>
      </p:ext>
    </p:extLst>
  </p:cSld>
  <p:clrMapOvr>
    <a:masterClrMapping/>
  </p:clrMapOvr>
</p:sld>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85997F783EAA44AA0A8C9F937F52C3E" ma:contentTypeVersion="2" ma:contentTypeDescription="Crée un document." ma:contentTypeScope="" ma:versionID="d88588d8b392ae7cd211b277c5bd0dfa">
  <xsd:schema xmlns:xsd="http://www.w3.org/2001/XMLSchema" xmlns:xs="http://www.w3.org/2001/XMLSchema" xmlns:p="http://schemas.microsoft.com/office/2006/metadata/properties" xmlns:ns2="d53d6302-fb0d-49f0-90cc-8cd241067010" targetNamespace="http://schemas.microsoft.com/office/2006/metadata/properties" ma:root="true" ma:fieldsID="1f86c209460c51cb9977168abcdbe6fe" ns2:_="">
    <xsd:import namespace="d53d6302-fb0d-49f0-90cc-8cd241067010"/>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3d6302-fb0d-49f0-90cc-8cd2410670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9902004-C30B-4644-A286-7A98D7AE66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53d6302-fb0d-49f0-90cc-8cd24106701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6420633-C588-4445-BBED-66615266599E}">
  <ds:schemaRefs>
    <ds:schemaRef ds:uri="http://schemas.microsoft.com/sharepoint/v3/contenttype/forms"/>
  </ds:schemaRefs>
</ds:datastoreItem>
</file>

<file path=customXml/itemProps3.xml><?xml version="1.0" encoding="utf-8"?>
<ds:datastoreItem xmlns:ds="http://schemas.openxmlformats.org/officeDocument/2006/customXml" ds:itemID="{75DC2F71-2F44-4D72-A353-986768787840}">
  <ds:schemaRefs>
    <ds:schemaRef ds:uri="d53d6302-fb0d-49f0-90cc-8cd241067010"/>
    <ds:schemaRef ds:uri="http://purl.org/dc/terms/"/>
    <ds:schemaRef ds:uri="http://schemas.microsoft.com/office/2006/metadata/properties"/>
    <ds:schemaRef ds:uri="http://schemas.microsoft.com/office/2006/documentManagement/types"/>
    <ds:schemaRef ds:uri="http://purl.org/dc/elements/1.1/"/>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166</TotalTime>
  <Words>442</Words>
  <Application>Microsoft Office PowerPoint</Application>
  <PresentationFormat>Grand écran</PresentationFormat>
  <Paragraphs>107</Paragraphs>
  <Slides>6</Slides>
  <Notes>5</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6</vt:i4>
      </vt:variant>
    </vt:vector>
  </HeadingPairs>
  <TitlesOfParts>
    <vt:vector size="10" baseType="lpstr">
      <vt:lpstr>Arial</vt:lpstr>
      <vt:lpstr>Calibri</vt:lpstr>
      <vt:lpstr>Wingdings</vt:lpstr>
      <vt:lpstr/>
      <vt:lpstr>CR-GR-HSE-301 – TECHNOLOGICAL RISK ASSESSMENT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Aurelie SALA</cp:lastModifiedBy>
  <cp:revision>312</cp:revision>
  <cp:lastPrinted>2019-07-22T11:06:08Z</cp:lastPrinted>
  <dcterms:modified xsi:type="dcterms:W3CDTF">2020-07-28T15:42:10Z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0x010100785997F783EAA44AA0A8C9F937F52C3E</vt:lpwstr>
  </property>
  <property fmtid="{D5CDD505-2E9C-101B-9397-08002B2CF9AE}" pid="3" name="MSIP_Label_2b30ed1b-e95f-40b5-af89-828263f287a7_Enabled">
    <vt:lpwstr>True</vt:lpwstr>
  </property>
  <property fmtid="{D5CDD505-2E9C-101B-9397-08002B2CF9AE}" pid="4" name="MSIP_Label_2b30ed1b-e95f-40b5-af89-828263f287a7_SiteId">
    <vt:lpwstr>329e91b0-e21f-48fb-a071-456717ecc28e</vt:lpwstr>
  </property>
  <property fmtid="{D5CDD505-2E9C-101B-9397-08002B2CF9AE}" pid="5" name="MSIP_Label_2b30ed1b-e95f-40b5-af89-828263f287a7_Owner">
    <vt:lpwstr>aurelie.sala@total.com</vt:lpwstr>
  </property>
  <property fmtid="{D5CDD505-2E9C-101B-9397-08002B2CF9AE}" pid="6" name="MSIP_Label_2b30ed1b-e95f-40b5-af89-828263f287a7_SetDate">
    <vt:lpwstr>2020-07-23T15:10:44.0736386Z</vt:lpwstr>
  </property>
  <property fmtid="{D5CDD505-2E9C-101B-9397-08002B2CF9AE}" pid="7" name="MSIP_Label_2b30ed1b-e95f-40b5-af89-828263f287a7_Name">
    <vt:lpwstr>Restricted</vt:lpwstr>
  </property>
  <property fmtid="{D5CDD505-2E9C-101B-9397-08002B2CF9AE}" pid="8" name="MSIP_Label_2b30ed1b-e95f-40b5-af89-828263f287a7_Application">
    <vt:lpwstr>Microsoft Azure Information Protection</vt:lpwstr>
  </property>
  <property fmtid="{D5CDD505-2E9C-101B-9397-08002B2CF9AE}" pid="9" name="MSIP_Label_2b30ed1b-e95f-40b5-af89-828263f287a7_ActionId">
    <vt:lpwstr>d5f1111c-38c3-48c2-97e7-b26821c1e53b</vt:lpwstr>
  </property>
  <property fmtid="{D5CDD505-2E9C-101B-9397-08002B2CF9AE}" pid="10" name="MSIP_Label_2b30ed1b-e95f-40b5-af89-828263f287a7_Extended_MSFT_Method">
    <vt:lpwstr>Automatic</vt:lpwstr>
  </property>
  <property fmtid="{D5CDD505-2E9C-101B-9397-08002B2CF9AE}" pid="11" name="Sensitivity">
    <vt:lpwstr>Restricted</vt:lpwstr>
  </property>
</Properties>
</file>