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62">
          <p15:clr>
            <a:srgbClr val="A4A3A4"/>
          </p15:clr>
        </p15:guide>
        <p15:guide id="2" orient="horz" pos="3412">
          <p15:clr>
            <a:srgbClr val="A4A3A4"/>
          </p15:clr>
        </p15:guide>
        <p15:guide id="3" orient="horz" pos="2264">
          <p15:clr>
            <a:srgbClr val="A4A3A4"/>
          </p15:clr>
        </p15:guide>
        <p15:guide id="4" orient="horz" pos="165">
          <p15:clr>
            <a:srgbClr val="A4A3A4"/>
          </p15:clr>
        </p15:guide>
        <p15:guide id="5" orient="horz" pos="2292">
          <p15:clr>
            <a:srgbClr val="A4A3A4"/>
          </p15:clr>
        </p15:guide>
        <p15:guide id="6" pos="756">
          <p15:clr>
            <a:srgbClr val="A4A3A4"/>
          </p15:clr>
        </p15:guide>
        <p15:guide id="7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76AF"/>
    <a:srgbClr val="133C75"/>
    <a:srgbClr val="BD2B0B"/>
    <a:srgbClr val="7ABFC0"/>
    <a:srgbClr val="CAEBEA"/>
    <a:srgbClr val="55DD61"/>
    <a:srgbClr val="3AAFC3"/>
    <a:srgbClr val="FF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77" autoAdjust="0"/>
    <p:restoredTop sz="94911" autoAdjust="0"/>
  </p:normalViewPr>
  <p:slideViewPr>
    <p:cSldViewPr snapToObjects="1">
      <p:cViewPr varScale="1">
        <p:scale>
          <a:sx n="71" d="100"/>
          <a:sy n="71" d="100"/>
        </p:scale>
        <p:origin x="1290" y="60"/>
      </p:cViewPr>
      <p:guideLst>
        <p:guide orient="horz" pos="1162"/>
        <p:guide orient="horz" pos="3412"/>
        <p:guide orient="horz" pos="2264"/>
        <p:guide orient="horz" pos="165"/>
        <p:guide orient="horz" pos="2292"/>
        <p:guide pos="756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012CBD54-0BBF-6040-BC8C-B59155C66124}" type="datetimeFigureOut">
              <a:rPr lang="fr-FR" altLang="fr-FR"/>
              <a:pPr/>
              <a:t>10/10/2017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B00E9981-DB06-DC43-90C9-1B4779D5540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831829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C3AE0872-3734-BD4E-8AC8-4E461B3BA466}" type="datetimeFigureOut">
              <a:rPr lang="fr-FR" altLang="fr-FR"/>
              <a:pPr/>
              <a:t>10/10/2017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7C5DFC2B-24D6-474C-87BA-40845D155FC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417281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3175" y="0"/>
            <a:ext cx="9147175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88000" y="2106000"/>
            <a:ext cx="7276629" cy="1487487"/>
          </a:xfrm>
        </p:spPr>
        <p:txBody>
          <a:bodyPr lIns="0" rIns="0"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/>
          </p:nvPr>
        </p:nvSpPr>
        <p:spPr>
          <a:xfrm>
            <a:off x="1188000" y="3639600"/>
            <a:ext cx="7276629" cy="1778000"/>
          </a:xfr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175" y="374650"/>
            <a:ext cx="6084335" cy="86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616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3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C60BB0-420A-9948-9106-300F718B748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3455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125538"/>
            <a:ext cx="8218800" cy="5040311"/>
          </a:xfrm>
        </p:spPr>
        <p:txBody>
          <a:bodyPr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560E8C94-4EB4-4A47-B447-10FA9A53156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3792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928100" y="0"/>
            <a:ext cx="215900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</p:spPr>
        <p:txBody>
          <a:bodyPr anchor="ctr"/>
          <a:lstStyle>
            <a:lvl1pPr algn="l">
              <a:defRPr sz="3200" b="1" cap="all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16C50A-4798-6A42-8B08-2A8BEC627E4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7700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 marL="1080000" indent="-180000"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2E3BDC-F4E2-FC43-AF79-9B360B035CE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6860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88EF3CE-F336-7549-B793-001341E5053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915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3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362D801-8444-DC47-882B-166C57F9782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5212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EEA60BB-37C6-B348-9506-EF6C9A4B55E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4948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41A5986-D257-7845-8796-4226FC1F543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047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C0E203-E9E5-6A48-ADC6-FC3040EBF37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6568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noProof="0" dirty="0" smtClean="0"/>
              <a:t>Cliquez et modifiez le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" y="6411913"/>
            <a:ext cx="5562600" cy="365125"/>
          </a:xfrm>
          <a:prstGeom prst="rect">
            <a:avLst/>
          </a:prstGeom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0000"/>
                </a:solidFill>
                <a:ea typeface="Helvetica" charset="0"/>
                <a:cs typeface="Helvetica" charset="0"/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411913"/>
            <a:ext cx="7254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Helvetica" charset="0"/>
                <a:cs typeface="Helvetica" charset="0"/>
              </a:defRPr>
            </a:lvl1pPr>
          </a:lstStyle>
          <a:p>
            <a:fld id="{462A2DC2-8C0A-E941-88ED-D671B40E8AC1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7" name="Rectangle 6"/>
          <p:cNvSpPr/>
          <p:nvPr/>
        </p:nvSpPr>
        <p:spPr>
          <a:xfrm>
            <a:off x="9031288" y="0"/>
            <a:ext cx="112712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57200" y="6311900"/>
            <a:ext cx="8686800" cy="1588"/>
          </a:xfrm>
          <a:prstGeom prst="line">
            <a:avLst/>
          </a:prstGeom>
          <a:ln w="952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cxnSpLocks noChangeShapeType="1"/>
          </p:cNvCxnSpPr>
          <p:nvPr/>
        </p:nvCxnSpPr>
        <p:spPr bwMode="auto">
          <a:xfrm rot="5400000">
            <a:off x="7335044" y="6595269"/>
            <a:ext cx="365125" cy="1587"/>
          </a:xfrm>
          <a:prstGeom prst="line">
            <a:avLst/>
          </a:prstGeom>
          <a:noFill/>
          <a:ln w="6350">
            <a:solidFill>
              <a:schemeClr val="tx1">
                <a:alpha val="70195"/>
              </a:schemeClr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2" name="Espace réservé du texte 3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18488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</p:txBody>
      </p:sp>
      <p:pic>
        <p:nvPicPr>
          <p:cNvPr id="1033" name="Image 10" descr="TOTAL_ADM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088" y="6375400"/>
            <a:ext cx="100806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200" b="1" kern="1200" cap="all">
          <a:solidFill>
            <a:srgbClr val="A90025"/>
          </a:solidFill>
          <a:latin typeface="+mj-lt"/>
          <a:ea typeface="Arial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9pPr>
    </p:titleStyle>
    <p:bodyStyle>
      <a:lvl1pPr marL="285750" indent="-2857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20000"/>
        <a:buFont typeface="Lucida Grande" charset="0"/>
        <a:buChar char="●"/>
        <a:defRPr sz="2000" kern="1200">
          <a:solidFill>
            <a:schemeClr val="tx1"/>
          </a:solidFill>
          <a:latin typeface="+mn-lt"/>
          <a:ea typeface="Arial" charset="0"/>
          <a:cs typeface="Arial"/>
        </a:defRPr>
      </a:lvl1pPr>
      <a:lvl2pPr marL="447675" indent="-180975" algn="l" defTabSz="5334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Font typeface="Lucida Grande" charset="0"/>
        <a:buChar char="-"/>
        <a:defRPr kern="1200">
          <a:solidFill>
            <a:schemeClr val="tx1"/>
          </a:solidFill>
          <a:latin typeface="+mn-lt"/>
          <a:ea typeface="Arial" charset="0"/>
          <a:cs typeface="Arial"/>
        </a:defRPr>
      </a:lvl2pPr>
      <a:lvl3pPr marL="806450" indent="-180975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00000"/>
        <a:buFont typeface="Lucida Grande" charset="0"/>
        <a:buChar char="•"/>
        <a:defRPr sz="1600" kern="1200">
          <a:solidFill>
            <a:schemeClr val="tx1"/>
          </a:solidFill>
          <a:latin typeface="+mn-lt"/>
          <a:ea typeface="Arial" charset="0"/>
          <a:cs typeface="Arial"/>
        </a:defRPr>
      </a:lvl3pPr>
      <a:lvl4pPr marL="1076325" indent="-1714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80000"/>
        <a:buFont typeface="Lucida Grande" charset="0"/>
        <a:buChar char="-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4pPr>
      <a:lvl5pPr marL="1258888" indent="-180975" algn="l" defTabSz="352425" rtl="0" eaLnBrk="0" fontAlgn="base" hangingPunct="0">
        <a:spcBef>
          <a:spcPts val="300"/>
        </a:spcBef>
        <a:spcAft>
          <a:spcPts val="300"/>
        </a:spcAft>
        <a:buClr>
          <a:srgbClr val="800000"/>
        </a:buClr>
        <a:buSzPct val="100000"/>
        <a:buFont typeface="Lucida Grande" charset="0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oneTexte 1"/>
          <p:cNvSpPr txBox="1">
            <a:spLocks noChangeArrowheads="1"/>
          </p:cNvSpPr>
          <p:nvPr/>
        </p:nvSpPr>
        <p:spPr bwMode="auto">
          <a:xfrm>
            <a:off x="3200400" y="3276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4338" name="Titre 2"/>
          <p:cNvSpPr>
            <a:spLocks noGrp="1"/>
          </p:cNvSpPr>
          <p:nvPr>
            <p:ph type="title"/>
          </p:nvPr>
        </p:nvSpPr>
        <p:spPr bwMode="auto">
          <a:xfrm>
            <a:off x="1187450" y="2106613"/>
            <a:ext cx="7277100" cy="14874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dirty="0"/>
              <a:t>Le Top 5 des accidents liés à la violation des Règles </a:t>
            </a:r>
            <a:r>
              <a:rPr lang="fr-FR" dirty="0" smtClean="0"/>
              <a:t>d’Or</a:t>
            </a:r>
            <a:r>
              <a:rPr lang="en-GB" altLang="fr-FR" cap="none" dirty="0" smtClean="0">
                <a:cs typeface="Arial" charset="0"/>
              </a:rPr>
              <a:t/>
            </a:r>
            <a:br>
              <a:rPr lang="en-GB" altLang="fr-FR" cap="none" dirty="0" smtClean="0">
                <a:cs typeface="Arial" charset="0"/>
              </a:rPr>
            </a:br>
            <a:r>
              <a:rPr lang="en-GB" altLang="fr-FR" cap="none" dirty="0" smtClean="0">
                <a:cs typeface="Arial" charset="0"/>
              </a:rPr>
              <a:t>Documents </a:t>
            </a:r>
            <a:r>
              <a:rPr lang="en-GB" altLang="fr-FR" cap="none" dirty="0" err="1" smtClean="0">
                <a:cs typeface="Arial" charset="0"/>
              </a:rPr>
              <a:t>Ressources</a:t>
            </a:r>
            <a:endParaRPr lang="en-GB" altLang="fr-FR" cap="none" dirty="0">
              <a:cs typeface="Arial" charset="0"/>
            </a:endParaRPr>
          </a:p>
        </p:txBody>
      </p:sp>
      <p:sp>
        <p:nvSpPr>
          <p:cNvPr id="14339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1187450" y="3640138"/>
            <a:ext cx="7277100" cy="1778000"/>
          </a:xfrm>
        </p:spPr>
        <p:txBody>
          <a:bodyPr/>
          <a:lstStyle/>
          <a:p>
            <a:pPr eaLnBrk="1" hangingPunct="1"/>
            <a:r>
              <a:rPr lang="fr-FR" altLang="fr-FR" dirty="0">
                <a:cs typeface="Arial" charset="0"/>
              </a:rPr>
              <a:t>Kit </a:t>
            </a:r>
            <a:r>
              <a:rPr lang="fr-FR" altLang="fr-FR" dirty="0" smtClean="0">
                <a:cs typeface="Arial" charset="0"/>
              </a:rPr>
              <a:t>formation Sécurité pour nouveaux embauchés</a:t>
            </a:r>
            <a:endParaRPr lang="fr-FR" altLang="fr-FR" dirty="0">
              <a:cs typeface="Arial" charset="0"/>
            </a:endParaRPr>
          </a:p>
          <a:p>
            <a:pPr eaLnBrk="1" hangingPunct="1"/>
            <a:r>
              <a:rPr lang="fr-FR" altLang="fr-FR" dirty="0">
                <a:cs typeface="Arial" charset="0"/>
              </a:rPr>
              <a:t>Module </a:t>
            </a:r>
            <a:r>
              <a:rPr lang="fr-FR" altLang="fr-FR" dirty="0" smtClean="0">
                <a:cs typeface="Arial" charset="0"/>
              </a:rPr>
              <a:t>TCT 2.2</a:t>
            </a:r>
            <a:endParaRPr lang="fr-FR" altLang="fr-FR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numéro de diapositive 2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E4AE2121-757B-F748-B043-A34C9FE33D08}" type="slidenum">
              <a:rPr lang="en-GB" altLang="fr-FR">
                <a:solidFill>
                  <a:srgbClr val="898989"/>
                </a:solidFill>
                <a:ea typeface="Helvetica" charset="0"/>
                <a:cs typeface="Helvetica" charset="0"/>
              </a:rPr>
              <a:pPr/>
              <a:t>2</a:t>
            </a:fld>
            <a:endParaRPr lang="en-GB" altLang="fr-FR">
              <a:solidFill>
                <a:srgbClr val="898989"/>
              </a:solidFill>
              <a:ea typeface="Helvetica" charset="0"/>
              <a:cs typeface="Helvetica" charset="0"/>
            </a:endParaRPr>
          </a:p>
        </p:txBody>
      </p:sp>
      <p:pic>
        <p:nvPicPr>
          <p:cNvPr id="4" name="Image 3"/>
          <p:cNvPicPr/>
          <p:nvPr/>
        </p:nvPicPr>
        <p:blipFill rotWithShape="1">
          <a:blip r:embed="rId2"/>
          <a:srcRect t="11268" b="9859"/>
          <a:stretch/>
        </p:blipFill>
        <p:spPr>
          <a:xfrm>
            <a:off x="899592" y="1340768"/>
            <a:ext cx="7272808" cy="4032448"/>
          </a:xfrm>
          <a:prstGeom prst="rect">
            <a:avLst/>
          </a:prstGeom>
        </p:spPr>
      </p:pic>
      <p:sp>
        <p:nvSpPr>
          <p:cNvPr id="5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42913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 lIns="91440" anchor="t"/>
          <a:lstStyle/>
          <a:p>
            <a:r>
              <a:rPr lang="fr-FR" altLang="fr-FR" dirty="0">
                <a:cs typeface="Arial" pitchFamily="34" charset="0"/>
              </a:rPr>
              <a:t>Kit </a:t>
            </a:r>
            <a:r>
              <a:rPr lang="fr-FR" altLang="fr-FR" dirty="0" smtClean="0">
                <a:cs typeface="Arial" pitchFamily="34" charset="0"/>
              </a:rPr>
              <a:t>formation Sécurité pour nouveaux embauchés - </a:t>
            </a:r>
            <a:r>
              <a:rPr lang="fr-FR" altLang="fr-FR" dirty="0" smtClean="0">
                <a:cs typeface="Arial" pitchFamily="34" charset="0"/>
              </a:rPr>
              <a:t>TCT 2.2 </a:t>
            </a:r>
            <a:r>
              <a:rPr lang="fr-FR" altLang="fr-FR" dirty="0">
                <a:cs typeface="Arial" pitchFamily="34" charset="0"/>
              </a:rPr>
              <a:t>– </a:t>
            </a:r>
            <a:r>
              <a:rPr lang="fr-FR" altLang="fr-FR" dirty="0" smtClean="0">
                <a:cs typeface="Arial" pitchFamily="34" charset="0"/>
              </a:rPr>
              <a:t>Règles d’or </a:t>
            </a:r>
            <a:r>
              <a:rPr lang="fr-FR" altLang="fr-FR" dirty="0">
                <a:cs typeface="Arial" pitchFamily="34" charset="0"/>
              </a:rPr>
              <a:t>– V2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répartition </a:t>
            </a:r>
            <a:r>
              <a:rPr lang="fr-FR" dirty="0"/>
              <a:t>des accidents Groupe </a:t>
            </a:r>
            <a:r>
              <a:rPr lang="fr-FR" dirty="0" smtClean="0"/>
              <a:t>2010-2016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- Accidents </a:t>
            </a:r>
            <a:r>
              <a:rPr lang="fr-FR" dirty="0"/>
              <a:t>avec conséquences réelles &gt; ou = 4</a:t>
            </a:r>
            <a:br>
              <a:rPr lang="fr-FR" dirty="0"/>
            </a:br>
            <a:r>
              <a:rPr lang="fr-FR" dirty="0" smtClean="0"/>
              <a:t>- HIPO </a:t>
            </a:r>
            <a:r>
              <a:rPr lang="fr-FR" dirty="0"/>
              <a:t>avec conséquences potentielles &gt; ou = 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C0E203-E9E5-6A48-ADC6-FC3040EBF374}" type="slidenum">
              <a:rPr lang="fr-FR" altLang="fr-FR" smtClean="0"/>
              <a:pPr/>
              <a:t>3</a:t>
            </a:fld>
            <a:endParaRPr lang="fr-FR" altLang="fr-FR"/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4461132" cy="3816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652" y="2076222"/>
            <a:ext cx="4248472" cy="423309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ce réservé du pied de page 1"/>
          <p:cNvSpPr>
            <a:spLocks noGrp="1"/>
          </p:cNvSpPr>
          <p:nvPr>
            <p:ph type="ftr" sz="quarter" idx="4294967295"/>
          </p:nvPr>
        </p:nvSpPr>
        <p:spPr bwMode="auto">
          <a:xfrm>
            <a:off x="442913" y="6411913"/>
            <a:ext cx="5562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40" anchor="t"/>
          <a:lstStyle/>
          <a:p>
            <a:r>
              <a:rPr lang="fr-FR" altLang="fr-FR" dirty="0">
                <a:cs typeface="Arial" pitchFamily="34" charset="0"/>
              </a:rPr>
              <a:t>Kit formation Sécurité pour nouveaux embauchés - TCT 2.2 – Règles d’or – V2</a:t>
            </a:r>
            <a:endParaRPr lang="fr-FR" altLang="fr-FR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01680"/>
      </p:ext>
    </p:extLst>
  </p:cSld>
  <p:clrMapOvr>
    <a:masterClrMapping/>
  </p:clrMapOvr>
</p:sld>
</file>

<file path=ppt/theme/theme1.xml><?xml version="1.0" encoding="utf-8"?>
<a:theme xmlns:a="http://schemas.openxmlformats.org/drawingml/2006/main" name="fr_total_modele_rouge_fonce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fr_total_modele_rouge_fonce</Template>
  <TotalTime>863</TotalTime>
  <Words>56</Words>
  <Application>Microsoft Office PowerPoint</Application>
  <PresentationFormat>Affichage à l'écran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</vt:lpstr>
      <vt:lpstr>Lucida Grande</vt:lpstr>
      <vt:lpstr>fr_total_modele_rouge_fonce</vt:lpstr>
      <vt:lpstr>Le Top 5 des accidents liés à la violation des Règles d’Or Documents Ressources</vt:lpstr>
      <vt:lpstr>Présentation PowerPoint</vt:lpstr>
      <vt:lpstr>répartition des accidents Groupe 2010-2016 - Accidents avec conséquences réelles &gt; ou = 4 - HIPO avec conséquences potentielles &gt; ou = 4</vt:lpstr>
    </vt:vector>
  </TitlesOfParts>
  <Company>TOTAL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J0039122</dc:creator>
  <cp:lastModifiedBy>Sabrina BOISSINOT</cp:lastModifiedBy>
  <cp:revision>130</cp:revision>
  <dcterms:created xsi:type="dcterms:W3CDTF">2015-09-07T13:13:13Z</dcterms:created>
  <dcterms:modified xsi:type="dcterms:W3CDTF">2017-10-10T15:08:00Z</dcterms:modified>
</cp:coreProperties>
</file>