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7" r:id="rId2"/>
    <p:sldId id="368" r:id="rId3"/>
    <p:sldId id="369" r:id="rId4"/>
    <p:sldId id="371" r:id="rId5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9900"/>
    <a:srgbClr val="A90025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1243" autoAdjust="0"/>
  </p:normalViewPr>
  <p:slideViewPr>
    <p:cSldViewPr>
      <p:cViewPr varScale="1">
        <p:scale>
          <a:sx n="61" d="100"/>
          <a:sy n="61" d="100"/>
        </p:scale>
        <p:origin x="90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2106000"/>
            <a:ext cx="973253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9732536" cy="1778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" y="0"/>
            <a:ext cx="121462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14288"/>
            <a:ext cx="6408712" cy="68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80" y="0"/>
            <a:ext cx="121072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27384"/>
            <a:ext cx="640871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624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27384"/>
            <a:ext cx="640871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563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3"/>
          <p:cNvSpPr>
            <a:spLocks noGrp="1"/>
          </p:cNvSpPr>
          <p:nvPr userDrawn="1">
            <p:ph type="title" hasCustomPrompt="1"/>
          </p:nvPr>
        </p:nvSpPr>
        <p:spPr>
          <a:xfrm rot="10800000" flipV="1">
            <a:off x="0" y="0"/>
            <a:ext cx="645604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4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  <a:ln>
            <a:noFill/>
          </a:ln>
        </p:spPr>
        <p:txBody>
          <a:bodyPr lIns="360000" tIns="36000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50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DOCUMENTS USED FOR THE GAP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94" r:id="rId4"/>
    <p:sldLayoutId id="2147483695" r:id="rId5"/>
    <p:sldLayoutId id="2147483697" r:id="rId6"/>
    <p:sldLayoutId id="2147483692" r:id="rId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at-social.corp.local/sites/fac35db7-2a6a-4bbb-bbae-d5035850634f_EN-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 GR HSE 001	On-MAESTRO HSE Expectations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9732536" cy="266972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March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Objectives: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/>
              <a:t>Common referential (shared terms &amp; definition)</a:t>
            </a:r>
          </a:p>
          <a:p>
            <a:pPr>
              <a:spcAft>
                <a:spcPts val="300"/>
              </a:spcAft>
            </a:pPr>
            <a:r>
              <a:rPr lang="en-US" dirty="0"/>
              <a:t>Simplify / Clarify</a:t>
            </a:r>
          </a:p>
          <a:p>
            <a:r>
              <a:rPr lang="en-US" dirty="0"/>
              <a:t>One audit protocol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Organisation</a:t>
            </a:r>
            <a:r>
              <a:rPr lang="en-US" dirty="0" smtClean="0"/>
              <a:t>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/>
              <a:t>Under Reflex governance</a:t>
            </a:r>
          </a:p>
          <a:p>
            <a:pPr>
              <a:spcAft>
                <a:spcPts val="300"/>
              </a:spcAft>
            </a:pPr>
            <a:r>
              <a:rPr lang="en-US" dirty="0"/>
              <a:t>Revised SSEQ Chart  (Safety = value)</a:t>
            </a:r>
          </a:p>
          <a:p>
            <a:r>
              <a:rPr lang="en-US" dirty="0"/>
              <a:t>Merge of Policy and Directives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Perimeter: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/>
              <a:t>Industrial </a:t>
            </a:r>
            <a:r>
              <a:rPr lang="en-US" dirty="0" smtClean="0"/>
              <a:t>Hygiene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Safety</a:t>
            </a:r>
            <a:endParaRPr lang="en-US" dirty="0"/>
          </a:p>
          <a:p>
            <a:r>
              <a:rPr lang="en-US" dirty="0" smtClean="0"/>
              <a:t>Environment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Desired state” format rather than “Management shall</a:t>
            </a:r>
            <a:r>
              <a:rPr lang="en-US" dirty="0" smtClean="0"/>
              <a:t>…”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Application</a:t>
            </a:r>
            <a:r>
              <a:rPr lang="fr-FR" dirty="0"/>
              <a:t>: 6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publication date</a:t>
            </a:r>
            <a:endParaRPr lang="en-US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ONE-MAESTRO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au 94"/>
          <p:cNvGraphicFramePr>
            <a:graphicFrameLocks noGrp="1"/>
          </p:cNvGraphicFramePr>
          <p:nvPr>
            <p:extLst/>
          </p:nvPr>
        </p:nvGraphicFramePr>
        <p:xfrm>
          <a:off x="247136" y="3356992"/>
          <a:ext cx="11593288" cy="3097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  <a:gridCol w="288032"/>
                <a:gridCol w="2160240"/>
                <a:gridCol w="216024"/>
                <a:gridCol w="5040560"/>
              </a:tblGrid>
              <a:tr h="341157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latin typeface="+mn-lt"/>
                        </a:rPr>
                        <a:t>Main changes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latin typeface="+mn-lt"/>
                        </a:rPr>
                        <a:t>Branches concerned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+mn-lt"/>
                        </a:rPr>
                        <a:t>Impacts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8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Removal of: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Security, Societal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6x6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risk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matrix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endParaRPr lang="en-GB" sz="14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Chain of command (made explicit)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Explicit now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2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6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Right to refuse subcontractors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endParaRPr lang="en-GB" sz="14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9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Self assessments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 audit follow 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3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Enhanced management review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aseline="0" dirty="0" smtClean="0">
                          <a:latin typeface="+mn-lt"/>
                        </a:rPr>
                        <a:t>Not significant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US" dirty="0"/>
              <a:t>Rule Presentation – CR GR HSE </a:t>
            </a:r>
            <a:r>
              <a:rPr lang="en-US" dirty="0" smtClean="0"/>
              <a:t>001 One-MAESTRO HSE </a:t>
            </a:r>
            <a:r>
              <a:rPr lang="en-US" dirty="0"/>
              <a:t>Expectations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8726"/>
              </p:ext>
            </p:extLst>
          </p:nvPr>
        </p:nvGraphicFramePr>
        <p:xfrm>
          <a:off x="247136" y="476672"/>
          <a:ext cx="11593288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440"/>
                <a:gridCol w="72008"/>
                <a:gridCol w="9488840"/>
              </a:tblGrid>
              <a:tr h="6000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8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Highlights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+mn-lt"/>
                        </a:rPr>
                        <a:t>This is a result of Group </a:t>
                      </a:r>
                      <a:r>
                        <a:rPr lang="en-US" sz="1400" dirty="0" err="1" smtClean="0">
                          <a:latin typeface="+mn-lt"/>
                        </a:rPr>
                        <a:t>harmonisation</a:t>
                      </a:r>
                      <a:r>
                        <a:rPr lang="en-US" sz="1400" dirty="0" smtClean="0">
                          <a:latin typeface="+mn-lt"/>
                        </a:rPr>
                        <a:t> exercise 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+mn-lt"/>
                        </a:rPr>
                        <a:t>Minimum significant change over existing Branch Maestro 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latin typeface="+mn-lt"/>
                        </a:rPr>
                        <a:t>Specific details not taken from existing Branches Maestro rules are included in the Group rules dedicated to the specific topics (like RSES for EP, or isolations for RC).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Existing rules to be superseded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DIR-SEC-001 Group Safety Guidelines –General Principles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 EP HSE 001 Implementation the E&amp;P Branch HSE Policy : MAESTRO 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 G&amp;P HSE 011 HSE Management System (from G&amp;P)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CR-MS-HSEQ-110 Management General Requirement MAESTRO M&amp;S</a:t>
                      </a: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latin typeface="+mn-lt"/>
                        </a:rPr>
                        <a:t>CR-RC-HSE-100 R&amp;C MAESTRO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e 58"/>
          <p:cNvGrpSpPr/>
          <p:nvPr/>
        </p:nvGrpSpPr>
        <p:grpSpPr>
          <a:xfrm>
            <a:off x="4511824" y="4060750"/>
            <a:ext cx="1191214" cy="160338"/>
            <a:chOff x="8022214" y="5517232"/>
            <a:chExt cx="1191214" cy="160338"/>
          </a:xfrm>
        </p:grpSpPr>
        <p:sp>
          <p:nvSpPr>
            <p:cNvPr id="61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62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63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64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" name="Groupe 95"/>
          <p:cNvGrpSpPr/>
          <p:nvPr/>
        </p:nvGrpSpPr>
        <p:grpSpPr>
          <a:xfrm>
            <a:off x="4511824" y="4725144"/>
            <a:ext cx="1191214" cy="160338"/>
            <a:chOff x="8022214" y="5517232"/>
            <a:chExt cx="1191214" cy="160338"/>
          </a:xfrm>
        </p:grpSpPr>
        <p:sp>
          <p:nvSpPr>
            <p:cNvPr id="97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98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99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0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5" name="Groupe 100"/>
          <p:cNvGrpSpPr/>
          <p:nvPr/>
        </p:nvGrpSpPr>
        <p:grpSpPr>
          <a:xfrm>
            <a:off x="4511824" y="5173514"/>
            <a:ext cx="1191214" cy="160338"/>
            <a:chOff x="8022214" y="5517232"/>
            <a:chExt cx="1191214" cy="160338"/>
          </a:xfrm>
        </p:grpSpPr>
        <p:sp>
          <p:nvSpPr>
            <p:cNvPr id="102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3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4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5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6" name="Groupe 105"/>
          <p:cNvGrpSpPr/>
          <p:nvPr/>
        </p:nvGrpSpPr>
        <p:grpSpPr>
          <a:xfrm>
            <a:off x="4511824" y="5661248"/>
            <a:ext cx="1191214" cy="160338"/>
            <a:chOff x="8022214" y="5517232"/>
            <a:chExt cx="1191214" cy="160338"/>
          </a:xfrm>
        </p:grpSpPr>
        <p:sp>
          <p:nvSpPr>
            <p:cNvPr id="107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8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09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0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7" name="Groupe 110"/>
          <p:cNvGrpSpPr/>
          <p:nvPr/>
        </p:nvGrpSpPr>
        <p:grpSpPr>
          <a:xfrm>
            <a:off x="4511824" y="6109618"/>
            <a:ext cx="1191214" cy="160338"/>
            <a:chOff x="8022214" y="5517232"/>
            <a:chExt cx="1191214" cy="160338"/>
          </a:xfrm>
        </p:grpSpPr>
        <p:sp>
          <p:nvSpPr>
            <p:cNvPr id="112" name="RectangleLegend2"/>
            <p:cNvSpPr>
              <a:spLocks noChangeArrowheads="1"/>
            </p:cNvSpPr>
            <p:nvPr/>
          </p:nvSpPr>
          <p:spPr bwMode="gray">
            <a:xfrm>
              <a:off x="8022214" y="551723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3" name="RectangleLegend3"/>
            <p:cNvSpPr>
              <a:spLocks noChangeArrowheads="1"/>
            </p:cNvSpPr>
            <p:nvPr/>
          </p:nvSpPr>
          <p:spPr bwMode="gray">
            <a:xfrm>
              <a:off x="8364252" y="551723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4" name="RectangleLegend4"/>
            <p:cNvSpPr>
              <a:spLocks noChangeArrowheads="1"/>
            </p:cNvSpPr>
            <p:nvPr/>
          </p:nvSpPr>
          <p:spPr bwMode="gray">
            <a:xfrm>
              <a:off x="8706290" y="5517232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15" name="RectangleLegend4"/>
            <p:cNvSpPr>
              <a:spLocks noChangeArrowheads="1"/>
            </p:cNvSpPr>
            <p:nvPr/>
          </p:nvSpPr>
          <p:spPr bwMode="gray">
            <a:xfrm>
              <a:off x="9048328" y="5517232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8184458" y="6597351"/>
            <a:ext cx="470406" cy="171451"/>
            <a:chOff x="9219943" y="2553779"/>
            <a:chExt cx="470406" cy="171451"/>
          </a:xfrm>
        </p:grpSpPr>
        <p:sp>
          <p:nvSpPr>
            <p:cNvPr id="120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21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E&amp;P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9" name="Group 45"/>
          <p:cNvGrpSpPr/>
          <p:nvPr/>
        </p:nvGrpSpPr>
        <p:grpSpPr>
          <a:xfrm>
            <a:off x="8757310" y="6597351"/>
            <a:ext cx="510480" cy="171451"/>
            <a:chOff x="9219943" y="2756349"/>
            <a:chExt cx="510480" cy="171451"/>
          </a:xfrm>
        </p:grpSpPr>
        <p:sp>
          <p:nvSpPr>
            <p:cNvPr id="123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24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M&amp;S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9408368" y="6597352"/>
            <a:ext cx="480024" cy="171450"/>
            <a:chOff x="9963489" y="2348072"/>
            <a:chExt cx="480024" cy="171450"/>
          </a:xfrm>
        </p:grpSpPr>
        <p:sp>
          <p:nvSpPr>
            <p:cNvPr id="126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27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R&amp;C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10055642" y="6597352"/>
            <a:ext cx="468802" cy="171450"/>
            <a:chOff x="9963489" y="2555193"/>
            <a:chExt cx="468802" cy="171450"/>
          </a:xfrm>
        </p:grpSpPr>
        <p:sp>
          <p:nvSpPr>
            <p:cNvPr id="129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30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sp>
        <p:nvSpPr>
          <p:cNvPr id="43" name="RectangleLegend2"/>
          <p:cNvSpPr>
            <a:spLocks noChangeArrowheads="1"/>
          </p:cNvSpPr>
          <p:nvPr/>
        </p:nvSpPr>
        <p:spPr bwMode="gray">
          <a:xfrm>
            <a:off x="4511824" y="4293096"/>
            <a:ext cx="165100" cy="160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000" baseline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US" dirty="0" smtClean="0"/>
              <a:t>IMPLEMENTATION SUPPORT</a:t>
            </a:r>
            <a:endParaRPr lang="en-US" dirty="0"/>
          </a:p>
        </p:txBody>
      </p:sp>
      <p:sp>
        <p:nvSpPr>
          <p:cNvPr id="65" name="Titre 1"/>
          <p:cNvSpPr txBox="1">
            <a:spLocks/>
          </p:cNvSpPr>
          <p:nvPr/>
        </p:nvSpPr>
        <p:spPr>
          <a:xfrm>
            <a:off x="767408" y="836712"/>
            <a:ext cx="10873208" cy="554461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Gap Analysis &amp; Presentation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Gap analysis comparing One-Maestro/New Rule expectations to previous Branch documents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Presentation for use by Entity MD/HSE to facilitate local implementation:</a:t>
            </a:r>
          </a:p>
          <a:p>
            <a:pPr marL="1346200" indent="-444500" algn="just"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US" sz="2000" dirty="0" smtClean="0">
                <a:latin typeface="+mn-lt"/>
              </a:rPr>
              <a:t>What’s new</a:t>
            </a:r>
          </a:p>
          <a:p>
            <a:pPr marL="1346200" indent="-444500" algn="just"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US" sz="2000" dirty="0" smtClean="0">
                <a:latin typeface="+mn-lt"/>
              </a:rPr>
              <a:t>What’s out</a:t>
            </a:r>
          </a:p>
          <a:p>
            <a:pPr marL="1346200" indent="-444500" algn="just"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en-US" sz="2000" dirty="0" smtClean="0">
                <a:latin typeface="+mn-lt"/>
              </a:rPr>
              <a:t>What’s significantly different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One-Maestro training </a:t>
            </a:r>
            <a:r>
              <a:rPr lang="en-US" sz="2000" dirty="0">
                <a:latin typeface="+mn-lt"/>
              </a:rPr>
              <a:t>for </a:t>
            </a:r>
            <a:r>
              <a:rPr lang="en-US" sz="2000" dirty="0" smtClean="0">
                <a:latin typeface="+mn-lt"/>
              </a:rPr>
              <a:t>Managers available in May 2018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Communication Supports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Brochure explaining principles and expectations with the link to Group HSE Rules, Specifications and Manuals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Posters (by principle) </a:t>
            </a:r>
          </a:p>
          <a:p>
            <a:pPr marL="787400" lvl="2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WAT </a:t>
            </a:r>
            <a:r>
              <a:rPr lang="en-US" sz="2000" dirty="0" smtClean="0">
                <a:latin typeface="+mn-lt"/>
              </a:rPr>
              <a:t>Community : </a:t>
            </a:r>
            <a:r>
              <a:rPr lang="en-US" sz="2000" dirty="0" smtClean="0">
                <a:latin typeface="+mn-lt"/>
                <a:hlinkClick r:id="rId3"/>
              </a:rPr>
              <a:t>http://wat-social.corp.local/sites/fac35db7-2a6a-4bbb-bbae-d5035850634f_EN-US#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2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Grand écran</PresentationFormat>
  <Paragraphs>71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Wingdings</vt:lpstr>
      <vt:lpstr/>
      <vt:lpstr>CR GR HSE 001 On-MAESTRO HSE Expectations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Sebastien MUNERET</cp:lastModifiedBy>
  <cp:revision>163</cp:revision>
  <dcterms:modified xsi:type="dcterms:W3CDTF">2018-03-13T08:37:37Z</dcterms:modified>
</cp:coreProperties>
</file>