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273" r:id="rId5"/>
    <p:sldId id="436" r:id="rId6"/>
    <p:sldId id="442" r:id="rId7"/>
    <p:sldId id="444" r:id="rId8"/>
    <p:sldId id="443" r:id="rId9"/>
    <p:sldId id="454" r:id="rId10"/>
    <p:sldId id="427" r:id="rId11"/>
    <p:sldId id="428" r:id="rId12"/>
    <p:sldId id="440" r:id="rId13"/>
    <p:sldId id="445" r:id="rId14"/>
    <p:sldId id="446" r:id="rId15"/>
    <p:sldId id="447" r:id="rId16"/>
    <p:sldId id="448" r:id="rId17"/>
    <p:sldId id="453" r:id="rId18"/>
    <p:sldId id="449" r:id="rId19"/>
    <p:sldId id="450" r:id="rId20"/>
    <p:sldId id="451" r:id="rId21"/>
    <p:sldId id="452" r:id="rId22"/>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5405" autoAdjust="0"/>
  </p:normalViewPr>
  <p:slideViewPr>
    <p:cSldViewPr>
      <p:cViewPr varScale="1">
        <p:scale>
          <a:sx n="90" d="100"/>
          <a:sy n="90" d="100"/>
        </p:scale>
        <p:origin x="67" y="216"/>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6/13/2019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6/13/2019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407099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377152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233073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19908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17</a:t>
            </a:fld>
            <a:endParaRPr lang="en-US" dirty="0"/>
          </a:p>
        </p:txBody>
      </p:sp>
    </p:spTree>
    <p:extLst>
      <p:ext uri="{BB962C8B-B14F-4D97-AF65-F5344CB8AC3E}">
        <p14:creationId xmlns:p14="http://schemas.microsoft.com/office/powerpoint/2010/main" val="100596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18</a:t>
            </a:fld>
            <a:endParaRPr lang="en-US" dirty="0"/>
          </a:p>
        </p:txBody>
      </p:sp>
    </p:spTree>
    <p:extLst>
      <p:ext uri="{BB962C8B-B14F-4D97-AF65-F5344CB8AC3E}">
        <p14:creationId xmlns:p14="http://schemas.microsoft.com/office/powerpoint/2010/main" val="25715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5647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99217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189695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17245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46639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extLst>
      <p:ext uri="{BB962C8B-B14F-4D97-AF65-F5344CB8AC3E}">
        <p14:creationId xmlns:p14="http://schemas.microsoft.com/office/powerpoint/2010/main" val="353191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Sécurité des activités aériennes</a:t>
            </a:r>
            <a:br>
              <a:rPr lang="fr-FR" dirty="0" smtClean="0"/>
            </a:br>
            <a:r>
              <a:rPr lang="fr-FR" sz="2000" dirty="0" smtClean="0"/>
              <a:t>REGLE HSE GROUPE (CR-GR-HSE-415)</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SYNTHÈSE</a:t>
            </a:r>
          </a:p>
          <a:p>
            <a:pPr algn="just"/>
            <a:r>
              <a:rPr lang="fr-FR" sz="1600" dirty="0"/>
              <a:t>Cette règle fixe les exigences du Groupe en matière de sécurité des activités aériennes. Elle couvre l’utilisation des compagnies aériennes, les vols affrétés</a:t>
            </a:r>
            <a:r>
              <a:rPr lang="fr-FR" sz="1600" dirty="0" smtClean="0"/>
              <a:t>, </a:t>
            </a:r>
            <a:r>
              <a:rPr lang="fr-FR" sz="1600" dirty="0"/>
              <a:t>le travail aérien, les </a:t>
            </a:r>
            <a:r>
              <a:rPr lang="fr-FR" sz="1600" dirty="0" smtClean="0"/>
              <a:t>infrastructures </a:t>
            </a:r>
            <a:r>
              <a:rPr lang="fr-FR" sz="1600" dirty="0"/>
              <a:t>(</a:t>
            </a:r>
            <a:r>
              <a:rPr lang="fr-FR" sz="1600" i="1" dirty="0"/>
              <a:t>helipads, </a:t>
            </a:r>
            <a:r>
              <a:rPr lang="fr-FR" sz="1600" dirty="0"/>
              <a:t>équipements au sol, etc.)</a:t>
            </a:r>
            <a:r>
              <a:rPr lang="fr-FR" sz="1600" dirty="0" smtClean="0"/>
              <a:t>, les </a:t>
            </a:r>
            <a:r>
              <a:rPr lang="fr-FR" sz="1600" dirty="0"/>
              <a:t>rôles et responsabilités </a:t>
            </a:r>
            <a:r>
              <a:rPr lang="fr-FR" sz="1600" dirty="0" smtClean="0"/>
              <a:t>du pôle </a:t>
            </a:r>
            <a:r>
              <a:rPr lang="fr-FR" sz="1600" dirty="0"/>
              <a:t>technique aéronautique du Groupe et ceux attendus des entités ou des filiales. Elle exclut le transport non affrété de marchandises, l’avitaillement commercial des aéronefs  ainsi que les activités aériennes de loisirs y compris du CE. </a:t>
            </a:r>
          </a:p>
          <a:p>
            <a:pPr algn="just">
              <a:spcBef>
                <a:spcPts val="300"/>
              </a:spcBef>
            </a:pPr>
            <a:endParaRPr lang="fr-FR" sz="1600" dirty="0" smtClean="0"/>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Vols </a:t>
            </a:r>
            <a:r>
              <a:rPr lang="en-GB" dirty="0" smtClean="0"/>
              <a:t>affrétés</a:t>
            </a:r>
            <a:endParaRPr lang="en-GB" dirty="0"/>
          </a:p>
        </p:txBody>
      </p:sp>
      <p:sp>
        <p:nvSpPr>
          <p:cNvPr id="11" name="Espace réservé du texte 1"/>
          <p:cNvSpPr txBox="1">
            <a:spLocks/>
          </p:cNvSpPr>
          <p:nvPr/>
        </p:nvSpPr>
        <p:spPr>
          <a:xfrm>
            <a:off x="407368" y="3140968"/>
            <a:ext cx="11449272" cy="338437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Documents </a:t>
            </a:r>
            <a:r>
              <a:rPr lang="fr-FR" u="sng" dirty="0">
                <a:solidFill>
                  <a:prstClr val="black"/>
                </a:solidFill>
              </a:rPr>
              <a:t>prérequis pour les vols </a:t>
            </a:r>
            <a:r>
              <a:rPr lang="fr-FR" u="sng" dirty="0" smtClean="0">
                <a:solidFill>
                  <a:prstClr val="black"/>
                </a:solidFill>
              </a:rPr>
              <a:t>affrétés </a:t>
            </a:r>
            <a:r>
              <a:rPr lang="en-GB" u="sng" dirty="0" smtClean="0">
                <a:solidFill>
                  <a:prstClr val="black"/>
                </a:solidFill>
              </a:rPr>
              <a:t>(Exigence 3.3.4)</a:t>
            </a:r>
            <a:endParaRPr lang="fr-FR" u="sng" dirty="0">
              <a:solidFill>
                <a:prstClr val="black"/>
              </a:solidFill>
            </a:endParaRPr>
          </a:p>
          <a:p>
            <a:pPr marL="0" indent="0" algn="just">
              <a:spcBef>
                <a:spcPts val="600"/>
              </a:spcBef>
              <a:spcAft>
                <a:spcPts val="300"/>
              </a:spcAft>
            </a:pPr>
            <a:r>
              <a:rPr lang="fr-FR" sz="1600" b="0" dirty="0">
                <a:solidFill>
                  <a:prstClr val="black"/>
                </a:solidFill>
              </a:rPr>
              <a:t>La vérification des documents suivants est un prérequis pour un avis positif du pôle technique aéronautique :</a:t>
            </a:r>
          </a:p>
          <a:p>
            <a:pPr marL="285750" indent="-285750" algn="just">
              <a:spcBef>
                <a:spcPts val="400"/>
              </a:spcBef>
              <a:spcAft>
                <a:spcPts val="300"/>
              </a:spcAft>
              <a:buFont typeface="Arial" panose="020B0604020202020204" pitchFamily="34" charset="0"/>
              <a:buChar char="•"/>
            </a:pPr>
            <a:r>
              <a:rPr lang="fr-FR" sz="1400" b="0" dirty="0">
                <a:solidFill>
                  <a:prstClr val="black"/>
                </a:solidFill>
                <a:ea typeface="+mn-ea"/>
                <a:cs typeface="+mn-cs"/>
              </a:rPr>
              <a:t>un certificat émis par une autorité nationale de l’aviation civile et correspondant au type d’activité réalisée pour le Groupe :</a:t>
            </a:r>
          </a:p>
          <a:p>
            <a:pPr marL="744538" lvl="3" indent="-173038" algn="just">
              <a:spcBef>
                <a:spcPts val="300"/>
              </a:spcBef>
              <a:spcAft>
                <a:spcPts val="300"/>
              </a:spcAft>
              <a:buFont typeface="Courier New" panose="02070309020205020404" pitchFamily="49" charset="0"/>
              <a:buChar char="o"/>
            </a:pPr>
            <a:r>
              <a:rPr lang="fr-FR" sz="1200" dirty="0" smtClean="0">
                <a:solidFill>
                  <a:prstClr val="black"/>
                </a:solidFill>
              </a:rPr>
              <a:t>soit un certificat de transport aérien en cours de validité pour le transport de passagers ;</a:t>
            </a:r>
          </a:p>
          <a:p>
            <a:pPr marL="744538" lvl="3" indent="-173038" algn="just">
              <a:spcBef>
                <a:spcPts val="300"/>
              </a:spcBef>
              <a:spcAft>
                <a:spcPts val="300"/>
              </a:spcAft>
              <a:buFont typeface="Courier New" panose="02070309020205020404" pitchFamily="49" charset="0"/>
              <a:buChar char="o"/>
            </a:pPr>
            <a:r>
              <a:rPr lang="fr-FR" sz="1200" dirty="0" smtClean="0">
                <a:solidFill>
                  <a:prstClr val="black"/>
                </a:solidFill>
              </a:rPr>
              <a:t>soit, un certificat de travail aérien ou équivalent, pour les opérations spécialisées.</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un certificat Aircraft Maintenance Organisation (AMO) ou un document démontrant que ses sous-traitants possèdent un tel certificat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une </a:t>
            </a:r>
            <a:r>
              <a:rPr lang="fr-FR" sz="1400" b="0" dirty="0">
                <a:solidFill>
                  <a:prstClr val="black"/>
                </a:solidFill>
                <a:ea typeface="+mn-ea"/>
                <a:cs typeface="+mn-cs"/>
              </a:rPr>
              <a:t>police d’assurance en cours de validité couvrant l’opérateur aérien en matière de responsabilité civile. Le montant minimum de cette assurance est en conformité avec les exigences minimales d’assurance du Groupe.</a:t>
            </a:r>
          </a:p>
          <a:p>
            <a:pPr marL="0" indent="0" algn="l">
              <a:spcBef>
                <a:spcPts val="300"/>
              </a:spcBef>
              <a:spcAft>
                <a:spcPts val="600"/>
              </a:spcAft>
            </a:pPr>
            <a:r>
              <a:rPr lang="fr-FR" sz="1400" b="0" u="sng" dirty="0" smtClean="0">
                <a:solidFill>
                  <a:srgbClr val="FF0000"/>
                </a:solidFill>
              </a:rPr>
              <a:t>Changements: </a:t>
            </a:r>
          </a:p>
          <a:p>
            <a:pPr marL="285750" indent="-285750" algn="l">
              <a:buFont typeface="Arial" panose="020B0604020202020204" pitchFamily="34" charset="0"/>
              <a:buChar char="•"/>
            </a:pPr>
            <a:r>
              <a:rPr lang="fr-FR" sz="1400" b="0" i="1" dirty="0" smtClean="0">
                <a:solidFill>
                  <a:schemeClr val="tx1"/>
                </a:solidFill>
              </a:rPr>
              <a:t>EP : </a:t>
            </a:r>
            <a:r>
              <a:rPr lang="fr-FR" sz="1400" b="0" i="1" dirty="0">
                <a:solidFill>
                  <a:schemeClr val="tx1"/>
                </a:solidFill>
              </a:rPr>
              <a:t>déjà </a:t>
            </a:r>
            <a:r>
              <a:rPr lang="fr-FR" sz="1400" b="0" i="1" dirty="0" smtClean="0">
                <a:solidFill>
                  <a:schemeClr val="tx1"/>
                </a:solidFill>
              </a:rPr>
              <a:t>appliqué.</a:t>
            </a:r>
            <a:endParaRPr lang="fr-FR" sz="1400" b="0" i="1" dirty="0">
              <a:solidFill>
                <a:schemeClr val="tx1"/>
              </a:solidFill>
            </a:endParaRPr>
          </a:p>
          <a:p>
            <a:pPr marL="285750" indent="-285750" algn="l">
              <a:buFont typeface="Arial" panose="020B0604020202020204" pitchFamily="34" charset="0"/>
              <a:buChar char="•"/>
            </a:pPr>
            <a:r>
              <a:rPr lang="fr-FR" sz="1400" b="0" i="1" dirty="0">
                <a:solidFill>
                  <a:schemeClr val="tx1"/>
                </a:solidFill>
              </a:rPr>
              <a:t>MS, RC, GRP </a:t>
            </a:r>
            <a:r>
              <a:rPr lang="fr-FR" sz="1400" b="0" i="1" dirty="0" smtClean="0">
                <a:solidFill>
                  <a:schemeClr val="tx1"/>
                </a:solidFill>
              </a:rPr>
              <a:t>: </a:t>
            </a:r>
            <a:r>
              <a:rPr lang="fr-FR" sz="1400" b="0" i="1" dirty="0">
                <a:solidFill>
                  <a:schemeClr val="tx1"/>
                </a:solidFill>
              </a:rPr>
              <a:t>élargissement du périmètre d’application pour le travail </a:t>
            </a:r>
            <a:r>
              <a:rPr lang="fr-FR" sz="1400" b="0" i="1" dirty="0" smtClean="0">
                <a:solidFill>
                  <a:schemeClr val="tx1"/>
                </a:solidFill>
              </a:rPr>
              <a:t>aérien.</a:t>
            </a:r>
          </a:p>
          <a:p>
            <a:pPr marL="285750" indent="-285750" algn="l">
              <a:buFont typeface="Arial" panose="020B0604020202020204" pitchFamily="34" charset="0"/>
              <a:buChar char="•"/>
            </a:pPr>
            <a:r>
              <a:rPr lang="fr-FR" sz="1400" b="0" i="1" dirty="0" smtClean="0">
                <a:solidFill>
                  <a:schemeClr val="tx1"/>
                </a:solidFill>
              </a:rPr>
              <a:t>Les exigences en terme d’assurances sont définis par le Groupe. </a:t>
            </a:r>
            <a:endParaRPr lang="fr-FR" sz="1400" b="0" i="1" dirty="0">
              <a:solidFill>
                <a:schemeClr val="tx1"/>
              </a:solidFill>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7" name="Espace réservé du texte 1"/>
          <p:cNvSpPr txBox="1">
            <a:spLocks/>
          </p:cNvSpPr>
          <p:nvPr/>
        </p:nvSpPr>
        <p:spPr>
          <a:xfrm>
            <a:off x="479376" y="548680"/>
            <a:ext cx="1137726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Evaluation </a:t>
            </a:r>
            <a:r>
              <a:rPr lang="fr-FR" u="sng" dirty="0">
                <a:solidFill>
                  <a:prstClr val="black"/>
                </a:solidFill>
              </a:rPr>
              <a:t>des risques pour des vols </a:t>
            </a:r>
            <a:r>
              <a:rPr lang="fr-FR" u="sng" dirty="0" smtClean="0">
                <a:solidFill>
                  <a:prstClr val="black"/>
                </a:solidFill>
              </a:rPr>
              <a:t>affrétés </a:t>
            </a:r>
            <a:r>
              <a:rPr lang="en-GB" u="sng" dirty="0" smtClean="0">
                <a:solidFill>
                  <a:prstClr val="black"/>
                </a:solidFill>
              </a:rPr>
              <a:t>(Exigence 3.3.3)</a:t>
            </a:r>
            <a:endParaRPr lang="fr-FR" u="sng" dirty="0">
              <a:solidFill>
                <a:prstClr val="black"/>
              </a:solidFill>
            </a:endParaRPr>
          </a:p>
          <a:p>
            <a:pPr marL="0" indent="0" algn="just">
              <a:spcBef>
                <a:spcPts val="600"/>
              </a:spcBef>
              <a:spcAft>
                <a:spcPts val="300"/>
              </a:spcAft>
            </a:pPr>
            <a:r>
              <a:rPr lang="fr-FR" sz="1600" b="0" dirty="0">
                <a:solidFill>
                  <a:prstClr val="black"/>
                </a:solidFill>
              </a:rPr>
              <a:t>Avant l’établissement d'un contrat d’affrètement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une </a:t>
            </a:r>
            <a:r>
              <a:rPr lang="fr-FR" sz="1400" b="0" dirty="0">
                <a:solidFill>
                  <a:prstClr val="black"/>
                </a:solidFill>
                <a:ea typeface="+mn-ea"/>
                <a:cs typeface="+mn-cs"/>
              </a:rPr>
              <a:t>analyse de risques est conduite par l’entité ou la filiale en tenant compte des critères de l’annexe 2, puis elle est transmise au pôle technique aéronautique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l’avis </a:t>
            </a:r>
            <a:r>
              <a:rPr lang="fr-FR" sz="1400" b="0" dirty="0">
                <a:solidFill>
                  <a:prstClr val="black"/>
                </a:solidFill>
                <a:ea typeface="+mn-ea"/>
                <a:cs typeface="+mn-cs"/>
              </a:rPr>
              <a:t>du pôle technique aéronautique sur les opérateurs aériens envisagés pour sélection est retourné à l’entité ou la filiale.</a:t>
            </a:r>
          </a:p>
          <a:p>
            <a:pPr marL="0" indent="0" algn="just">
              <a:spcAft>
                <a:spcPts val="600"/>
              </a:spcAft>
            </a:pPr>
            <a:r>
              <a:rPr lang="fr-FR" sz="1600" b="0" dirty="0">
                <a:solidFill>
                  <a:prstClr val="black"/>
                </a:solidFill>
              </a:rPr>
              <a:t>Le cas échéant, les mesures de maîtrise des risques sont mises en œuvre par l'entité ou la filiale, avant le début des opérations</a:t>
            </a:r>
            <a:r>
              <a:rPr lang="fr-FR" sz="1600" b="0" dirty="0" smtClean="0">
                <a:solidFill>
                  <a:prstClr val="black"/>
                </a:solidFill>
              </a:rPr>
              <a:t>.</a:t>
            </a:r>
            <a:endParaRPr lang="fr-FR" sz="1400" b="0" dirty="0" smtClean="0">
              <a:solidFill>
                <a:prstClr val="black"/>
              </a:solidFill>
              <a:ea typeface="+mn-ea"/>
              <a:cs typeface="+mn-cs"/>
            </a:endParaRPr>
          </a:p>
          <a:p>
            <a:pPr marL="0" indent="0" algn="l">
              <a:spcBef>
                <a:spcPts val="300"/>
              </a:spcBef>
              <a:spcAft>
                <a:spcPts val="400"/>
              </a:spcAft>
            </a:pPr>
            <a:r>
              <a:rPr lang="fr-FR" sz="1400" b="0" u="sng" dirty="0" smtClean="0">
                <a:solidFill>
                  <a:srgbClr val="FF0000"/>
                </a:solidFill>
              </a:rPr>
              <a:t>Changements: </a:t>
            </a:r>
          </a:p>
          <a:p>
            <a:pPr marL="285750" indent="-285750" algn="l">
              <a:spcBef>
                <a:spcPts val="200"/>
              </a:spcBef>
              <a:spcAft>
                <a:spcPts val="600"/>
              </a:spcAft>
              <a:buFont typeface="Arial" panose="020B0604020202020204" pitchFamily="34" charset="0"/>
              <a:buChar char="•"/>
            </a:pPr>
            <a:r>
              <a:rPr lang="fr-FR" sz="1400" b="0" i="1" dirty="0">
                <a:solidFill>
                  <a:schemeClr val="tx1"/>
                </a:solidFill>
              </a:rPr>
              <a:t>EP, MS, RC, GRP : précision </a:t>
            </a:r>
            <a:r>
              <a:rPr lang="fr-FR" sz="1400" b="0" i="1" dirty="0" smtClean="0">
                <a:solidFill>
                  <a:schemeClr val="tx1"/>
                </a:solidFill>
              </a:rPr>
              <a:t>apportée concernant l’analyse de risques..</a:t>
            </a:r>
            <a:endParaRPr lang="fr-FR" sz="1400" b="0" i="1" dirty="0">
              <a:solidFill>
                <a:schemeClr val="tx1"/>
              </a:solidFill>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150552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Vols </a:t>
            </a:r>
            <a:r>
              <a:rPr lang="en-GB" dirty="0" smtClean="0"/>
              <a:t>affrétés</a:t>
            </a:r>
            <a:endParaRPr lang="en-GB" dirty="0"/>
          </a:p>
        </p:txBody>
      </p:sp>
      <p:sp>
        <p:nvSpPr>
          <p:cNvPr id="11" name="Espace réservé du texte 1"/>
          <p:cNvSpPr txBox="1">
            <a:spLocks/>
          </p:cNvSpPr>
          <p:nvPr/>
        </p:nvSpPr>
        <p:spPr>
          <a:xfrm>
            <a:off x="399118" y="2708920"/>
            <a:ext cx="11161240" cy="305492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Avis </a:t>
            </a:r>
            <a:r>
              <a:rPr lang="fr-FR" u="sng" dirty="0">
                <a:solidFill>
                  <a:prstClr val="black"/>
                </a:solidFill>
              </a:rPr>
              <a:t>du pôle technique aéronautique pour la sélection des opérateurs aériens </a:t>
            </a:r>
            <a:r>
              <a:rPr lang="fr-FR" u="sng" dirty="0" smtClean="0">
                <a:solidFill>
                  <a:prstClr val="black"/>
                </a:solidFill>
              </a:rPr>
              <a:t>affrétés </a:t>
            </a:r>
            <a:r>
              <a:rPr lang="en-GB" u="sng" dirty="0" smtClean="0">
                <a:solidFill>
                  <a:prstClr val="black"/>
                </a:solidFill>
              </a:rPr>
              <a:t>(Exigence 3.3.6)</a:t>
            </a:r>
            <a:endParaRPr lang="fr-FR" u="sng" dirty="0">
              <a:solidFill>
                <a:prstClr val="black"/>
              </a:solidFill>
            </a:endParaRPr>
          </a:p>
          <a:p>
            <a:pPr marL="0" indent="0" algn="just">
              <a:spcBef>
                <a:spcPts val="600"/>
              </a:spcBef>
              <a:spcAft>
                <a:spcPts val="300"/>
              </a:spcAft>
            </a:pPr>
            <a:r>
              <a:rPr lang="fr-FR" sz="1600" b="0" dirty="0">
                <a:solidFill>
                  <a:prstClr val="black"/>
                </a:solidFill>
              </a:rPr>
              <a:t>L’avis technique du pôle technique aéronautique est émis sur la base d’une revue documentaire et/ou d’un audit technique aéronautique, qui permet d’assurer que l’opérateur aérien est en accord avec les exigences du Groupe.</a:t>
            </a:r>
          </a:p>
          <a:p>
            <a:pPr marL="0" indent="0" algn="just">
              <a:spcBef>
                <a:spcPts val="600"/>
              </a:spcBef>
              <a:spcAft>
                <a:spcPts val="300"/>
              </a:spcAft>
            </a:pPr>
            <a:r>
              <a:rPr lang="fr-FR" sz="1600" b="0" dirty="0">
                <a:solidFill>
                  <a:prstClr val="black"/>
                </a:solidFill>
              </a:rPr>
              <a:t>L’avis technique est communiqué à l’entité ou filiale demandeuse sous forme d’un rapport écrit qui précise au minimum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le </a:t>
            </a:r>
            <a:r>
              <a:rPr lang="fr-FR" sz="1400" b="0" dirty="0">
                <a:solidFill>
                  <a:prstClr val="black"/>
                </a:solidFill>
                <a:ea typeface="+mn-ea"/>
                <a:cs typeface="+mn-cs"/>
              </a:rPr>
              <a:t>résultat de l’évaluation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pour </a:t>
            </a:r>
            <a:r>
              <a:rPr lang="fr-FR" sz="1400" b="0" dirty="0">
                <a:solidFill>
                  <a:prstClr val="black"/>
                </a:solidFill>
                <a:ea typeface="+mn-ea"/>
                <a:cs typeface="+mn-cs"/>
              </a:rPr>
              <a:t>le transport de passagers la durée de validité de l’avis technique, qui ne peut excéder 2 ans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pour </a:t>
            </a:r>
            <a:r>
              <a:rPr lang="fr-FR" sz="1400" b="0" dirty="0">
                <a:solidFill>
                  <a:prstClr val="black"/>
                </a:solidFill>
                <a:ea typeface="+mn-ea"/>
                <a:cs typeface="+mn-cs"/>
              </a:rPr>
              <a:t>le travail aérien la durée de validité de l’avis technique, qui ne peut excéder 3 ans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écarts à la présente règle et au référentiel technique, restrictions opérationnelles éventuelles, les nécessités de dérogations, s’il y en a ;</a:t>
            </a:r>
          </a:p>
          <a:p>
            <a:pPr marL="285750" indent="-285750" algn="just">
              <a:spcBef>
                <a:spcPts val="200"/>
              </a:spcBef>
              <a:spcAft>
                <a:spcPts val="200"/>
              </a:spcAft>
              <a:buFont typeface="Arial" panose="020B0604020202020204" pitchFamily="34" charset="0"/>
              <a:buChar char="•"/>
            </a:pPr>
            <a:r>
              <a:rPr lang="fr-FR" sz="1400" b="0" dirty="0" smtClean="0">
                <a:solidFill>
                  <a:prstClr val="black"/>
                </a:solidFill>
                <a:ea typeface="+mn-ea"/>
                <a:cs typeface="+mn-cs"/>
              </a:rPr>
              <a:t>si </a:t>
            </a:r>
            <a:r>
              <a:rPr lang="fr-FR" sz="1400" b="0" dirty="0">
                <a:solidFill>
                  <a:prstClr val="black"/>
                </a:solidFill>
                <a:ea typeface="+mn-ea"/>
                <a:cs typeface="+mn-cs"/>
              </a:rPr>
              <a:t>nécessaire, le plan d’action préalable à l’établissement du contrat d’affrètement</a:t>
            </a:r>
            <a:r>
              <a:rPr lang="fr-FR" sz="1400" b="0" dirty="0" smtClean="0">
                <a:solidFill>
                  <a:prstClr val="black"/>
                </a:solidFill>
                <a:ea typeface="+mn-ea"/>
                <a:cs typeface="+mn-cs"/>
              </a:rPr>
              <a:t>.</a:t>
            </a:r>
            <a:endParaRPr lang="fr-FR" sz="1400" b="0" dirty="0">
              <a:solidFill>
                <a:prstClr val="black"/>
              </a:solidFill>
              <a:ea typeface="+mn-ea"/>
              <a:cs typeface="+mn-cs"/>
            </a:endParaRPr>
          </a:p>
          <a:p>
            <a:pPr marL="0" indent="0" algn="l">
              <a:spcBef>
                <a:spcPts val="600"/>
              </a:spcBef>
              <a:spcAft>
                <a:spcPts val="600"/>
              </a:spcAft>
            </a:pPr>
            <a:r>
              <a:rPr lang="fr-FR" sz="1400" b="0" u="sng" dirty="0" smtClean="0">
                <a:solidFill>
                  <a:srgbClr val="FF0000"/>
                </a:solidFill>
              </a:rPr>
              <a:t>Changements: </a:t>
            </a:r>
          </a:p>
          <a:p>
            <a:pPr marL="285750" indent="-285750" algn="l">
              <a:buFont typeface="Arial" panose="020B0604020202020204" pitchFamily="34" charset="0"/>
              <a:buChar char="•"/>
            </a:pPr>
            <a:r>
              <a:rPr lang="fr-FR" sz="1400" b="0" i="1" dirty="0">
                <a:solidFill>
                  <a:schemeClr val="tx1"/>
                </a:solidFill>
              </a:rPr>
              <a:t>EP : déjà </a:t>
            </a:r>
            <a:r>
              <a:rPr lang="fr-FR" sz="1400" b="0" i="1" dirty="0" smtClean="0">
                <a:solidFill>
                  <a:schemeClr val="tx1"/>
                </a:solidFill>
              </a:rPr>
              <a:t>appliqué.</a:t>
            </a:r>
            <a:endParaRPr lang="fr-FR" sz="1400" b="0" i="1" dirty="0">
              <a:solidFill>
                <a:schemeClr val="tx1"/>
              </a:solidFill>
            </a:endParaRPr>
          </a:p>
          <a:p>
            <a:pPr marL="285750" indent="-285750" algn="l">
              <a:buFont typeface="Arial" panose="020B0604020202020204" pitchFamily="34" charset="0"/>
              <a:buChar char="•"/>
            </a:pPr>
            <a:r>
              <a:rPr lang="fr-FR" sz="1400" b="0" i="1" dirty="0">
                <a:solidFill>
                  <a:schemeClr val="tx1"/>
                </a:solidFill>
              </a:rPr>
              <a:t>MS, RC, GRP : élargissement du périmètre d’application pour le travail </a:t>
            </a:r>
            <a:r>
              <a:rPr lang="fr-FR" sz="1400" b="0" i="1" dirty="0" smtClean="0">
                <a:solidFill>
                  <a:schemeClr val="tx1"/>
                </a:solidFill>
              </a:rPr>
              <a:t>aérien.</a:t>
            </a:r>
          </a:p>
          <a:p>
            <a:pPr marL="285750" indent="-285750" algn="l">
              <a:buFont typeface="Arial" panose="020B0604020202020204" pitchFamily="34" charset="0"/>
              <a:buChar char="•"/>
            </a:pPr>
            <a:r>
              <a:rPr lang="fr-FR" sz="1400" b="0" i="1" dirty="0" smtClean="0">
                <a:solidFill>
                  <a:schemeClr val="tx1"/>
                </a:solidFill>
              </a:rPr>
              <a:t>Renforcement de la durée de validité de l’avis technique. </a:t>
            </a:r>
            <a:endParaRPr lang="fr-FR" sz="1400" b="0" i="1" dirty="0">
              <a:solidFill>
                <a:schemeClr val="tx1"/>
              </a:solidFill>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399118" y="620688"/>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Vérification </a:t>
            </a:r>
            <a:r>
              <a:rPr lang="fr-FR" u="sng" dirty="0">
                <a:solidFill>
                  <a:prstClr val="black"/>
                </a:solidFill>
              </a:rPr>
              <a:t>du processus d’application des consignes de navigabilité par le pôle technique </a:t>
            </a:r>
            <a:r>
              <a:rPr lang="fr-FR" u="sng" dirty="0" smtClean="0">
                <a:solidFill>
                  <a:prstClr val="black"/>
                </a:solidFill>
              </a:rPr>
              <a:t>aéronautique </a:t>
            </a:r>
            <a:r>
              <a:rPr lang="en-GB" u="sng" dirty="0" smtClean="0">
                <a:solidFill>
                  <a:prstClr val="black"/>
                </a:solidFill>
              </a:rPr>
              <a:t>(Exigence 3.3.5)</a:t>
            </a:r>
            <a:endParaRPr lang="fr-FR" u="sng" dirty="0">
              <a:solidFill>
                <a:prstClr val="black"/>
              </a:solidFill>
            </a:endParaRPr>
          </a:p>
          <a:p>
            <a:pPr marL="0" indent="0" algn="just">
              <a:spcBef>
                <a:spcPts val="600"/>
              </a:spcBef>
              <a:spcAft>
                <a:spcPts val="300"/>
              </a:spcAft>
            </a:pPr>
            <a:r>
              <a:rPr lang="fr-FR" sz="1600" b="0" dirty="0">
                <a:solidFill>
                  <a:prstClr val="black"/>
                </a:solidFill>
              </a:rPr>
              <a:t>Le processus interne de l’opérateur aérien affrété assure l’application des consignes de navigabilité de l’État d’immatriculation et de l’État de certification des aéronefs</a:t>
            </a:r>
            <a:r>
              <a:rPr lang="fr-FR" sz="1600" b="0" dirty="0" smtClean="0">
                <a:solidFill>
                  <a:prstClr val="black"/>
                </a:solidFill>
              </a:rPr>
              <a:t>.</a:t>
            </a:r>
          </a:p>
          <a:p>
            <a:pPr marL="0" indent="0" algn="l">
              <a:spcBef>
                <a:spcPts val="600"/>
              </a:spcBef>
              <a:spcAft>
                <a:spcPts val="400"/>
              </a:spcAft>
            </a:pPr>
            <a:r>
              <a:rPr lang="fr-FR" sz="1400" b="0" u="sng" dirty="0">
                <a:solidFill>
                  <a:srgbClr val="FF0000"/>
                </a:solidFill>
              </a:rPr>
              <a:t>Pas de changement </a:t>
            </a:r>
          </a:p>
          <a:p>
            <a:pPr marL="285750" indent="-285750" algn="l">
              <a:spcBef>
                <a:spcPts val="600"/>
              </a:spcBef>
              <a:spcAft>
                <a:spcPts val="400"/>
              </a:spcAft>
              <a:buFont typeface="Arial" panose="020B0604020202020204" pitchFamily="34" charset="0"/>
              <a:buChar char="•"/>
            </a:pPr>
            <a:r>
              <a:rPr lang="fr-FR" sz="1400" b="0" i="1" dirty="0" smtClean="0">
                <a:solidFill>
                  <a:prstClr val="black"/>
                </a:solidFill>
                <a:ea typeface="+mn-ea"/>
                <a:cs typeface="+mn-cs"/>
              </a:rPr>
              <a:t>Renforcement des consignes de navigabilité.</a:t>
            </a:r>
            <a:endParaRPr lang="fr-FR" sz="1400" b="0" i="1"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118921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Vols </a:t>
            </a:r>
            <a:r>
              <a:rPr lang="en-GB" dirty="0" smtClean="0"/>
              <a:t>affrétés</a:t>
            </a:r>
            <a:endParaRPr lang="en-GB" dirty="0"/>
          </a:p>
        </p:txBody>
      </p:sp>
      <p:sp>
        <p:nvSpPr>
          <p:cNvPr id="11" name="Espace réservé du texte 1"/>
          <p:cNvSpPr txBox="1">
            <a:spLocks/>
          </p:cNvSpPr>
          <p:nvPr/>
        </p:nvSpPr>
        <p:spPr>
          <a:xfrm>
            <a:off x="407368" y="3789040"/>
            <a:ext cx="11161240" cy="23348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Formation </a:t>
            </a:r>
            <a:r>
              <a:rPr lang="en-GB" u="sng" dirty="0" smtClean="0">
                <a:solidFill>
                  <a:prstClr val="black"/>
                </a:solidFill>
              </a:rPr>
              <a:t>(Exigence 3.3.8)</a:t>
            </a:r>
            <a:endParaRPr lang="fr-FR" u="sng" dirty="0">
              <a:solidFill>
                <a:prstClr val="black"/>
              </a:solidFill>
            </a:endParaRPr>
          </a:p>
          <a:p>
            <a:pPr marL="0" indent="0" algn="just">
              <a:spcBef>
                <a:spcPts val="600"/>
              </a:spcBef>
              <a:spcAft>
                <a:spcPts val="300"/>
              </a:spcAft>
            </a:pPr>
            <a:r>
              <a:rPr lang="fr-FR" sz="1600" b="0" dirty="0">
                <a:solidFill>
                  <a:prstClr val="black"/>
                </a:solidFill>
              </a:rPr>
              <a:t>Le personnel au sol, sur les installations opérées, impliqué dans les opérations d’atterrissage/décollage des aéronefs reçoit les formations adéquates effectuées auprès d’organismes approuvés par le pôle technique aéronautique.</a:t>
            </a:r>
          </a:p>
          <a:p>
            <a:pPr marL="0" indent="0" algn="just">
              <a:spcBef>
                <a:spcPts val="600"/>
              </a:spcBef>
              <a:spcAft>
                <a:spcPts val="300"/>
              </a:spcAft>
            </a:pPr>
            <a:r>
              <a:rPr lang="fr-FR" sz="1600" b="0" dirty="0">
                <a:solidFill>
                  <a:prstClr val="black"/>
                </a:solidFill>
              </a:rPr>
              <a:t>Les passagers transportés par hélicoptère affrété vers des installations offshore et/ou navires disposent d’un certificat médical à jour et d’une attestation de formation d’évacuation d’urgence d’hélicoptère submergé et de survie en mer (</a:t>
            </a:r>
            <a:r>
              <a:rPr lang="fr-FR" sz="1600" b="0" i="1" dirty="0">
                <a:solidFill>
                  <a:prstClr val="black"/>
                </a:solidFill>
              </a:rPr>
              <a:t>BOSIET, HUET</a:t>
            </a:r>
            <a:r>
              <a:rPr lang="fr-FR" sz="1600" b="0" dirty="0">
                <a:solidFill>
                  <a:prstClr val="black"/>
                </a:solidFill>
              </a:rPr>
              <a:t>), obtenue dans un centre ayant fait l’objet d’une certification </a:t>
            </a:r>
            <a:r>
              <a:rPr lang="fr-FR" sz="1600" b="0" i="1" dirty="0">
                <a:solidFill>
                  <a:prstClr val="black"/>
                </a:solidFill>
              </a:rPr>
              <a:t>OPITO</a:t>
            </a:r>
            <a:r>
              <a:rPr lang="fr-FR" sz="1600" b="0" dirty="0">
                <a:solidFill>
                  <a:prstClr val="black"/>
                </a:solidFill>
              </a:rPr>
              <a:t> ou d’une validation interne Groupe.</a:t>
            </a:r>
          </a:p>
          <a:p>
            <a:pPr marL="0" indent="0" algn="l">
              <a:spcBef>
                <a:spcPts val="600"/>
              </a:spcBef>
              <a:spcAft>
                <a:spcPts val="400"/>
              </a:spcAft>
            </a:pPr>
            <a:r>
              <a:rPr lang="fr-FR" sz="1400" b="0" u="sng" dirty="0">
                <a:solidFill>
                  <a:srgbClr val="FF0000"/>
                </a:solidFill>
              </a:rPr>
              <a:t>Pas de changement </a:t>
            </a:r>
          </a:p>
          <a:p>
            <a:pPr marL="0" indent="0" algn="l">
              <a:spcBef>
                <a:spcPts val="600"/>
              </a:spcBef>
              <a:spcAft>
                <a:spcPts val="400"/>
              </a:spcAft>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393439" y="692696"/>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Clauses </a:t>
            </a:r>
            <a:r>
              <a:rPr lang="fr-FR" u="sng" dirty="0">
                <a:solidFill>
                  <a:prstClr val="black"/>
                </a:solidFill>
              </a:rPr>
              <a:t>HSE pour les contrats </a:t>
            </a:r>
            <a:r>
              <a:rPr lang="fr-FR" u="sng" dirty="0" smtClean="0">
                <a:solidFill>
                  <a:prstClr val="black"/>
                </a:solidFill>
              </a:rPr>
              <a:t>d’affrètement </a:t>
            </a:r>
            <a:r>
              <a:rPr lang="en-GB" u="sng" dirty="0" smtClean="0">
                <a:solidFill>
                  <a:prstClr val="black"/>
                </a:solidFill>
              </a:rPr>
              <a:t>(Exigence 3.3.7)</a:t>
            </a:r>
            <a:endParaRPr lang="fr-FR" u="sng" dirty="0">
              <a:solidFill>
                <a:prstClr val="black"/>
              </a:solidFill>
            </a:endParaRPr>
          </a:p>
          <a:p>
            <a:pPr marL="0" indent="0" algn="just">
              <a:spcBef>
                <a:spcPts val="600"/>
              </a:spcBef>
              <a:spcAft>
                <a:spcPts val="300"/>
              </a:spcAft>
            </a:pPr>
            <a:r>
              <a:rPr lang="fr-FR" sz="1600" b="0" dirty="0">
                <a:solidFill>
                  <a:prstClr val="black"/>
                </a:solidFill>
              </a:rPr>
              <a:t>Le contrat d’affrètement établi avec l’opérateur aérien inclut notamment les dispositions suivantes </a:t>
            </a:r>
            <a:r>
              <a:rPr lang="fr-FR" sz="1600" b="0" dirty="0" smtClean="0">
                <a:solidFill>
                  <a:prstClr val="black"/>
                </a:solidFill>
              </a:rPr>
              <a:t>:</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le </a:t>
            </a:r>
            <a:r>
              <a:rPr lang="fr-FR" sz="1400" b="0" dirty="0">
                <a:solidFill>
                  <a:prstClr val="black"/>
                </a:solidFill>
                <a:ea typeface="+mn-ea"/>
                <a:cs typeface="+mn-cs"/>
              </a:rPr>
              <a:t>détail des dérogations obtenues vis-à-vis du référentiel du Groupe, s’il y en a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l’obligation </a:t>
            </a:r>
            <a:r>
              <a:rPr lang="fr-FR" sz="1400" b="0" dirty="0">
                <a:solidFill>
                  <a:prstClr val="black"/>
                </a:solidFill>
                <a:ea typeface="+mn-ea"/>
                <a:cs typeface="+mn-cs"/>
              </a:rPr>
              <a:t>de déclarer tout changement de sous-traitant ou d’aéronefs et l’obligation d’en obtenir la validation préalable par le pôle technique aéronautique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l’obligation </a:t>
            </a:r>
            <a:r>
              <a:rPr lang="fr-FR" sz="1400" b="0" dirty="0">
                <a:solidFill>
                  <a:prstClr val="black"/>
                </a:solidFill>
                <a:ea typeface="+mn-ea"/>
                <a:cs typeface="+mn-cs"/>
              </a:rPr>
              <a:t>de reporter l’activité tous les trimestres (voir annexe 3) et les indicateurs de performance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liste des types d’incidents à reporter obligatoirement, et l’obligation de les reporter accompagnés d’un rapport factuel initial sous 24 heures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faculté du Groupe d’obliger l'opérateur à appliquer les services bulletins optionnels des constructeurs.</a:t>
            </a:r>
          </a:p>
          <a:p>
            <a:pPr marL="0" indent="0" algn="l">
              <a:spcBef>
                <a:spcPts val="600"/>
              </a:spcBef>
              <a:spcAft>
                <a:spcPts val="400"/>
              </a:spcAft>
            </a:pPr>
            <a:r>
              <a:rPr lang="fr-FR" sz="1400" b="0" u="sng" dirty="0">
                <a:solidFill>
                  <a:srgbClr val="FF0000"/>
                </a:solidFill>
              </a:rPr>
              <a:t>Pas de changement </a:t>
            </a: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318002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a:t>
            </a:r>
            <a:r>
              <a:rPr lang="en-GB" dirty="0" smtClean="0"/>
              <a:t>Vols </a:t>
            </a:r>
            <a:r>
              <a:rPr lang="en-GB" dirty="0"/>
              <a:t>affrétés</a:t>
            </a:r>
          </a:p>
        </p:txBody>
      </p:sp>
      <p:sp>
        <p:nvSpPr>
          <p:cNvPr id="6" name="Espace réservé du texte 1"/>
          <p:cNvSpPr txBox="1">
            <a:spLocks/>
          </p:cNvSpPr>
          <p:nvPr/>
        </p:nvSpPr>
        <p:spPr>
          <a:xfrm>
            <a:off x="419606" y="692696"/>
            <a:ext cx="11161240" cy="288733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Gestion </a:t>
            </a:r>
            <a:r>
              <a:rPr lang="fr-FR" u="sng" dirty="0">
                <a:solidFill>
                  <a:prstClr val="black"/>
                </a:solidFill>
              </a:rPr>
              <a:t>des passagers des vols </a:t>
            </a:r>
            <a:r>
              <a:rPr lang="fr-FR" u="sng" dirty="0" smtClean="0">
                <a:solidFill>
                  <a:prstClr val="black"/>
                </a:solidFill>
              </a:rPr>
              <a:t>affrétés </a:t>
            </a:r>
            <a:r>
              <a:rPr lang="en-GB" u="sng" dirty="0" smtClean="0">
                <a:solidFill>
                  <a:prstClr val="black"/>
                </a:solidFill>
              </a:rPr>
              <a:t>(Exigence 3.3.9)</a:t>
            </a:r>
            <a:endParaRPr lang="fr-FR" u="sng" dirty="0">
              <a:solidFill>
                <a:prstClr val="black"/>
              </a:solidFill>
            </a:endParaRPr>
          </a:p>
          <a:p>
            <a:pPr marL="0" indent="0" algn="just">
              <a:spcBef>
                <a:spcPts val="600"/>
              </a:spcBef>
              <a:spcAft>
                <a:spcPts val="300"/>
              </a:spcAft>
            </a:pPr>
            <a:r>
              <a:rPr lang="fr-FR" sz="1600" b="0" dirty="0">
                <a:solidFill>
                  <a:prstClr val="black"/>
                </a:solidFill>
              </a:rPr>
              <a:t>Les passagers transportés par hélicoptère vers des installations offshore et/ou navires portent un </a:t>
            </a:r>
            <a:r>
              <a:rPr lang="fr-FR" sz="1600" b="0" i="1" dirty="0">
                <a:solidFill>
                  <a:prstClr val="black"/>
                </a:solidFill>
              </a:rPr>
              <a:t>Emergency Breathing System (EBS) </a:t>
            </a:r>
            <a:r>
              <a:rPr lang="fr-FR" sz="1600" b="0" dirty="0">
                <a:solidFill>
                  <a:prstClr val="black"/>
                </a:solidFill>
              </a:rPr>
              <a:t>de catégorie A.</a:t>
            </a:r>
          </a:p>
          <a:p>
            <a:pPr marL="0" indent="0" algn="just">
              <a:spcBef>
                <a:spcPts val="600"/>
              </a:spcBef>
              <a:spcAft>
                <a:spcPts val="300"/>
              </a:spcAft>
            </a:pPr>
            <a:r>
              <a:rPr lang="fr-FR" sz="1600" b="0" dirty="0">
                <a:solidFill>
                  <a:prstClr val="black"/>
                </a:solidFill>
              </a:rPr>
              <a:t>Les passagers transportés par hélicoptère vers des installations offshore et/ou navires occupent une rangée de sièges correspondant à une issue de secours compatible avec leur largeur d’épaules.</a:t>
            </a:r>
          </a:p>
          <a:p>
            <a:pPr marL="0" indent="0" algn="just">
              <a:spcBef>
                <a:spcPts val="600"/>
              </a:spcBef>
              <a:spcAft>
                <a:spcPts val="300"/>
              </a:spcAft>
            </a:pPr>
            <a:r>
              <a:rPr lang="fr-FR" sz="1600" b="0" dirty="0" smtClean="0">
                <a:solidFill>
                  <a:prstClr val="black"/>
                </a:solidFill>
              </a:rPr>
              <a:t>En cas de travail aérien, aucun passager n’est présent à bord de l’aéronef.</a:t>
            </a:r>
          </a:p>
          <a:p>
            <a:pPr marL="0" indent="0" algn="l">
              <a:spcBef>
                <a:spcPts val="600"/>
              </a:spcBef>
              <a:spcAft>
                <a:spcPts val="600"/>
              </a:spcAft>
            </a:pPr>
            <a:r>
              <a:rPr lang="fr-FR" sz="1400" b="0" u="sng" dirty="0">
                <a:solidFill>
                  <a:srgbClr val="FF0000"/>
                </a:solidFill>
              </a:rPr>
              <a:t>Changements</a:t>
            </a:r>
            <a:r>
              <a:rPr lang="fr-FR" sz="1400" b="0" u="sng" dirty="0" smtClean="0">
                <a:solidFill>
                  <a:srgbClr val="FF0000"/>
                </a:solidFill>
              </a:rPr>
              <a:t>: </a:t>
            </a:r>
          </a:p>
          <a:p>
            <a:pPr marL="285750" indent="-285750" algn="l">
              <a:spcAft>
                <a:spcPts val="600"/>
              </a:spcAft>
              <a:buFont typeface="Arial" panose="020B0604020202020204" pitchFamily="34" charset="0"/>
              <a:buChar char="•"/>
            </a:pPr>
            <a:r>
              <a:rPr lang="fr-FR" sz="1400" b="0" i="1" dirty="0">
                <a:solidFill>
                  <a:schemeClr val="tx1"/>
                </a:solidFill>
              </a:rPr>
              <a:t>Pour porter un EBS et une rangée de sièges correspondant à une issue de secours compatible avec leur largeur d’épaules: 	</a:t>
            </a:r>
          </a:p>
          <a:p>
            <a:pPr marL="454025" lvl="1" indent="-171450" algn="l">
              <a:spcAft>
                <a:spcPts val="600"/>
              </a:spcAft>
              <a:buFont typeface="Courier New" panose="02070309020205020404" pitchFamily="49" charset="0"/>
              <a:buChar char="o"/>
            </a:pPr>
            <a:r>
              <a:rPr lang="fr-FR" sz="1200" i="1" dirty="0">
                <a:solidFill>
                  <a:schemeClr val="tx1"/>
                </a:solidFill>
              </a:rPr>
              <a:t>EP : déjà documenté. </a:t>
            </a:r>
            <a:r>
              <a:rPr lang="fr-FR" sz="1200" b="0" i="1" dirty="0" smtClean="0">
                <a:solidFill>
                  <a:schemeClr val="tx1"/>
                </a:solidFill>
              </a:rPr>
              <a:t>	</a:t>
            </a:r>
          </a:p>
          <a:p>
            <a:pPr lvl="1" algn="l">
              <a:spcAft>
                <a:spcPts val="600"/>
              </a:spcAft>
              <a:buNone/>
            </a:pPr>
            <a:r>
              <a:rPr lang="fr-FR" sz="1200" b="0" i="1" u="sng" dirty="0" smtClean="0">
                <a:solidFill>
                  <a:schemeClr val="tx1"/>
                </a:solidFill>
              </a:rPr>
              <a:t>Note</a:t>
            </a:r>
            <a:r>
              <a:rPr lang="fr-FR" sz="1200" b="0" i="1" dirty="0" smtClean="0">
                <a:solidFill>
                  <a:schemeClr val="tx1"/>
                </a:solidFill>
              </a:rPr>
              <a:t> : </a:t>
            </a:r>
            <a:r>
              <a:rPr lang="fr-FR" sz="1200" b="0" i="1" dirty="0">
                <a:solidFill>
                  <a:schemeClr val="tx1"/>
                </a:solidFill>
              </a:rPr>
              <a:t>Recommandations des autorités de l’aviation civile après les accidents de Mer du </a:t>
            </a:r>
            <a:r>
              <a:rPr lang="fr-FR" sz="1200" b="0" i="1" dirty="0" smtClean="0">
                <a:solidFill>
                  <a:schemeClr val="tx1"/>
                </a:solidFill>
              </a:rPr>
              <a:t>Nord.</a:t>
            </a:r>
            <a:endParaRPr lang="fr-FR" sz="1200" b="0" i="1" dirty="0">
              <a:solidFill>
                <a:schemeClr val="tx1"/>
              </a:solidFill>
            </a:endParaRPr>
          </a:p>
          <a:p>
            <a:pPr marL="285750" indent="-285750" algn="l">
              <a:spcBef>
                <a:spcPts val="800"/>
              </a:spcBef>
              <a:spcAft>
                <a:spcPts val="600"/>
              </a:spcAft>
              <a:buFont typeface="Arial" panose="020B0604020202020204" pitchFamily="34" charset="0"/>
              <a:buChar char="•"/>
            </a:pPr>
            <a:r>
              <a:rPr lang="fr-FR" sz="1400" b="0" i="1" dirty="0" smtClean="0">
                <a:solidFill>
                  <a:schemeClr val="tx1"/>
                </a:solidFill>
              </a:rPr>
              <a:t>Pour l’interdiction </a:t>
            </a:r>
            <a:r>
              <a:rPr lang="fr-FR" sz="1400" b="0" i="1" dirty="0">
                <a:solidFill>
                  <a:schemeClr val="tx1"/>
                </a:solidFill>
              </a:rPr>
              <a:t>de passager </a:t>
            </a:r>
            <a:r>
              <a:rPr lang="fr-FR" sz="1400" b="0" i="1" dirty="0" smtClean="0">
                <a:solidFill>
                  <a:schemeClr val="tx1"/>
                </a:solidFill>
              </a:rPr>
              <a:t>à bord </a:t>
            </a:r>
            <a:r>
              <a:rPr lang="fr-FR" sz="1400" b="0" i="1" dirty="0">
                <a:solidFill>
                  <a:schemeClr val="tx1"/>
                </a:solidFill>
              </a:rPr>
              <a:t>de </a:t>
            </a:r>
            <a:r>
              <a:rPr lang="fr-FR" sz="1400" b="0" i="1" dirty="0" smtClean="0">
                <a:solidFill>
                  <a:schemeClr val="tx1"/>
                </a:solidFill>
              </a:rPr>
              <a:t>l’aéronef en </a:t>
            </a:r>
            <a:r>
              <a:rPr lang="fr-FR" sz="1400" b="0" i="1" dirty="0">
                <a:solidFill>
                  <a:schemeClr val="tx1"/>
                </a:solidFill>
              </a:rPr>
              <a:t>travail aérien: </a:t>
            </a:r>
          </a:p>
          <a:p>
            <a:pPr marL="457200" lvl="1" indent="-174625" algn="l">
              <a:spcAft>
                <a:spcPts val="600"/>
              </a:spcAft>
              <a:buFont typeface="Courier New" panose="02070309020205020404" pitchFamily="49" charset="0"/>
              <a:buChar char="o"/>
            </a:pPr>
            <a:r>
              <a:rPr lang="fr-FR" sz="1200" i="1" dirty="0">
                <a:solidFill>
                  <a:schemeClr val="tx1"/>
                </a:solidFill>
              </a:rPr>
              <a:t>EP: déjà </a:t>
            </a:r>
            <a:r>
              <a:rPr lang="fr-FR" sz="1200" i="1" dirty="0" smtClean="0">
                <a:solidFill>
                  <a:schemeClr val="tx1"/>
                </a:solidFill>
              </a:rPr>
              <a:t>appliqué.</a:t>
            </a:r>
            <a:endParaRPr lang="fr-FR" sz="1200" i="1" dirty="0">
              <a:solidFill>
                <a:schemeClr val="tx1"/>
              </a:solidFill>
            </a:endParaRPr>
          </a:p>
          <a:p>
            <a:pPr marL="457200" lvl="1" indent="-174625" algn="l">
              <a:spcAft>
                <a:spcPts val="600"/>
              </a:spcAft>
              <a:buFont typeface="Courier New" panose="02070309020205020404" pitchFamily="49" charset="0"/>
              <a:buChar char="o"/>
            </a:pPr>
            <a:r>
              <a:rPr lang="fr-FR" sz="1200" i="1" dirty="0">
                <a:solidFill>
                  <a:schemeClr val="tx1"/>
                </a:solidFill>
              </a:rPr>
              <a:t>MS, RC, GRP : élargissement du périmètre d’application pour le travail </a:t>
            </a:r>
            <a:r>
              <a:rPr lang="fr-FR" sz="1200" i="1" dirty="0" smtClean="0">
                <a:solidFill>
                  <a:schemeClr val="tx1"/>
                </a:solidFill>
              </a:rPr>
              <a:t>aérien. </a:t>
            </a:r>
            <a:endParaRPr lang="fr-FR" sz="1200" i="1" dirty="0">
              <a:solidFill>
                <a:schemeClr val="tx1"/>
              </a:solidFill>
            </a:endParaRPr>
          </a:p>
          <a:p>
            <a:pPr marL="0" indent="0" algn="l">
              <a:spcBef>
                <a:spcPts val="600"/>
              </a:spcBef>
              <a:spcAft>
                <a:spcPts val="400"/>
              </a:spcAft>
            </a:pPr>
            <a:endParaRPr lang="fr-FR" sz="1400" b="0" u="sng" dirty="0">
              <a:solidFill>
                <a:srgbClr val="FF0000"/>
              </a:solidFill>
            </a:endParaRPr>
          </a:p>
          <a:p>
            <a:pPr marL="0" indent="0" algn="l">
              <a:spcBef>
                <a:spcPts val="600"/>
              </a:spcBef>
              <a:spcAft>
                <a:spcPts val="400"/>
              </a:spcAft>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89027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a:t>
            </a:r>
            <a:r>
              <a:rPr lang="en-GB" dirty="0" smtClean="0"/>
              <a:t>Vols </a:t>
            </a:r>
            <a:r>
              <a:rPr lang="en-GB" dirty="0"/>
              <a:t>affrétés</a:t>
            </a:r>
          </a:p>
        </p:txBody>
      </p:sp>
      <p:sp>
        <p:nvSpPr>
          <p:cNvPr id="9" name="Espace réservé du texte 1"/>
          <p:cNvSpPr txBox="1">
            <a:spLocks/>
          </p:cNvSpPr>
          <p:nvPr/>
        </p:nvSpPr>
        <p:spPr>
          <a:xfrm>
            <a:off x="421836" y="3717032"/>
            <a:ext cx="1143480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Surveillance opérationnelle et technique des vols </a:t>
            </a:r>
            <a:r>
              <a:rPr lang="en-GB" u="sng" dirty="0" smtClean="0">
                <a:solidFill>
                  <a:prstClr val="black"/>
                </a:solidFill>
              </a:rPr>
              <a:t>(Exigence 3.3.11)</a:t>
            </a:r>
            <a:endParaRPr lang="fr-FR" u="sng" dirty="0">
              <a:solidFill>
                <a:prstClr val="black"/>
              </a:solidFill>
            </a:endParaRPr>
          </a:p>
          <a:p>
            <a:pPr marL="0" indent="0" algn="just">
              <a:spcBef>
                <a:spcPts val="600"/>
              </a:spcBef>
              <a:spcAft>
                <a:spcPts val="300"/>
              </a:spcAft>
            </a:pPr>
            <a:r>
              <a:rPr lang="fr-FR" sz="1600" b="0" dirty="0">
                <a:solidFill>
                  <a:prstClr val="black"/>
                </a:solidFill>
              </a:rPr>
              <a:t>Pour tout contrat affrété long terme (&gt; 1 an) de transport de passagers, lorsque cette technologie est disponible, les aéronefs sont équipés des systèmes suivants </a:t>
            </a:r>
            <a:r>
              <a:rPr lang="fr-FR" sz="1600" b="0" dirty="0" smtClean="0">
                <a:solidFill>
                  <a:prstClr val="black"/>
                </a:solidFill>
              </a:rPr>
              <a:t>:</a:t>
            </a:r>
          </a:p>
          <a:p>
            <a:pPr marL="285750" indent="-285750" algn="just">
              <a:spcBef>
                <a:spcPts val="100"/>
              </a:spcBef>
              <a:spcAft>
                <a:spcPts val="100"/>
              </a:spcAft>
              <a:buFont typeface="Arial" panose="020B0604020202020204" pitchFamily="34" charset="0"/>
              <a:buChar char="•"/>
            </a:pPr>
            <a:r>
              <a:rPr lang="fr-FR" sz="1400" b="0" i="1" dirty="0">
                <a:solidFill>
                  <a:prstClr val="black"/>
                </a:solidFill>
                <a:ea typeface="+mn-ea"/>
                <a:cs typeface="+mn-cs"/>
              </a:rPr>
              <a:t>Flight Data Monitoring (FDM) </a:t>
            </a:r>
            <a:r>
              <a:rPr lang="fr-FR" sz="1400" b="0" dirty="0">
                <a:solidFill>
                  <a:prstClr val="black"/>
                </a:solidFill>
                <a:ea typeface="+mn-ea"/>
                <a:cs typeface="+mn-cs"/>
              </a:rPr>
              <a:t>;</a:t>
            </a:r>
          </a:p>
          <a:p>
            <a:pPr marL="285750" indent="-285750" algn="just">
              <a:spcBef>
                <a:spcPts val="100"/>
              </a:spcBef>
              <a:spcAft>
                <a:spcPts val="100"/>
              </a:spcAft>
              <a:buFont typeface="Arial" panose="020B0604020202020204" pitchFamily="34" charset="0"/>
              <a:buChar char="•"/>
            </a:pPr>
            <a:r>
              <a:rPr lang="fr-FR" sz="1400" b="0" i="1" dirty="0" smtClean="0">
                <a:solidFill>
                  <a:prstClr val="black"/>
                </a:solidFill>
                <a:ea typeface="+mn-ea"/>
                <a:cs typeface="+mn-cs"/>
              </a:rPr>
              <a:t>Aircraft Health Usage Monitoring System (HUMS) </a:t>
            </a:r>
            <a:r>
              <a:rPr lang="fr-FR" sz="1400" b="0" dirty="0" smtClean="0">
                <a:solidFill>
                  <a:prstClr val="black"/>
                </a:solidFill>
                <a:ea typeface="+mn-ea"/>
                <a:cs typeface="+mn-cs"/>
              </a:rPr>
              <a:t>ou </a:t>
            </a:r>
            <a:r>
              <a:rPr lang="fr-FR" sz="1400" b="0" i="1" dirty="0">
                <a:solidFill>
                  <a:prstClr val="black"/>
                </a:solidFill>
                <a:ea typeface="+mn-ea"/>
                <a:cs typeface="+mn-cs"/>
              </a:rPr>
              <a:t>Unit/Engine Condition Trend Monitoring System (ECTMS</a:t>
            </a:r>
            <a:r>
              <a:rPr lang="fr-FR" sz="1400" b="0" i="1" dirty="0" smtClean="0">
                <a:solidFill>
                  <a:prstClr val="black"/>
                </a:solidFill>
                <a:ea typeface="+mn-ea"/>
                <a:cs typeface="+mn-cs"/>
              </a:rPr>
              <a:t>)</a:t>
            </a:r>
            <a:r>
              <a:rPr lang="fr-FR" sz="1400" b="0" dirty="0" smtClean="0">
                <a:solidFill>
                  <a:prstClr val="black"/>
                </a:solidFill>
                <a:ea typeface="+mn-ea"/>
                <a:cs typeface="+mn-cs"/>
              </a:rPr>
              <a:t>.</a:t>
            </a:r>
          </a:p>
          <a:p>
            <a:pPr marL="0" indent="0" algn="just">
              <a:spcBef>
                <a:spcPts val="600"/>
              </a:spcBef>
              <a:spcAft>
                <a:spcPts val="300"/>
              </a:spcAft>
            </a:pPr>
            <a:r>
              <a:rPr lang="fr-FR" sz="1600" b="0" dirty="0">
                <a:solidFill>
                  <a:prstClr val="black"/>
                </a:solidFill>
              </a:rPr>
              <a:t>Les processus de surveillance et d’analyse </a:t>
            </a:r>
            <a:r>
              <a:rPr lang="fr-FR" sz="1600" b="0" dirty="0" smtClean="0">
                <a:solidFill>
                  <a:prstClr val="black"/>
                </a:solidFill>
              </a:rPr>
              <a:t>sont </a:t>
            </a:r>
            <a:r>
              <a:rPr lang="fr-FR" sz="1600" b="0" dirty="0">
                <a:solidFill>
                  <a:prstClr val="black"/>
                </a:solidFill>
              </a:rPr>
              <a:t>mis en œuvre par l’opérateur aérien en utilisant ces technologies. </a:t>
            </a:r>
          </a:p>
          <a:p>
            <a:pPr marL="0" indent="0" algn="l">
              <a:spcBef>
                <a:spcPts val="600"/>
              </a:spcBef>
              <a:spcAft>
                <a:spcPts val="400"/>
              </a:spcAft>
            </a:pPr>
            <a:r>
              <a:rPr lang="fr-FR" sz="1400" b="0" u="sng" dirty="0">
                <a:solidFill>
                  <a:srgbClr val="FF0000"/>
                </a:solidFill>
              </a:rPr>
              <a:t>Pas de changement </a:t>
            </a:r>
            <a:endParaRPr lang="fr-FR" sz="1400" i="1" dirty="0" smtClean="0">
              <a:solidFill>
                <a:prstClr val="black"/>
              </a:solidFill>
              <a:latin typeface="Calibri"/>
            </a:endParaRPr>
          </a:p>
          <a:p>
            <a:pPr marR="0" lvl="1" algn="l" defTabSz="914400" eaLnBrk="1" fontAlgn="auto" latinLnBrk="0" hangingPunct="1">
              <a:lnSpc>
                <a:spcPct val="100000"/>
              </a:lnSpc>
              <a:spcBef>
                <a:spcPts val="0"/>
              </a:spcBef>
              <a:spcAft>
                <a:spcPts val="200"/>
              </a:spcAft>
              <a:buClrTx/>
              <a:buSzTx/>
              <a:buNone/>
              <a:tabLst/>
              <a:defRPr/>
            </a:pPr>
            <a:r>
              <a:rPr lang="fr-FR" sz="1400" i="1" u="sng" dirty="0" smtClean="0">
                <a:solidFill>
                  <a:prstClr val="black"/>
                </a:solidFill>
                <a:latin typeface="Calibri"/>
              </a:rPr>
              <a:t>Note</a:t>
            </a:r>
            <a:r>
              <a:rPr lang="fr-FR" sz="1400" i="1" dirty="0" smtClean="0">
                <a:solidFill>
                  <a:prstClr val="black"/>
                </a:solidFill>
                <a:latin typeface="Calibri"/>
              </a:rPr>
              <a:t> : </a:t>
            </a:r>
            <a:r>
              <a:rPr lang="fr-FR" sz="1400" i="1" dirty="0">
                <a:solidFill>
                  <a:prstClr val="black"/>
                </a:solidFill>
                <a:latin typeface="Calibri"/>
              </a:rPr>
              <a:t>Recommandations des autorités de l’aviation civile après les accidents de Mer du Nord.</a:t>
            </a: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421836" y="620688"/>
            <a:ext cx="1143480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Restrictions </a:t>
            </a:r>
            <a:r>
              <a:rPr lang="fr-FR" u="sng" dirty="0">
                <a:solidFill>
                  <a:prstClr val="black"/>
                </a:solidFill>
              </a:rPr>
              <a:t>relatives aux vols </a:t>
            </a:r>
            <a:r>
              <a:rPr lang="fr-FR" u="sng" dirty="0" smtClean="0">
                <a:solidFill>
                  <a:prstClr val="black"/>
                </a:solidFill>
              </a:rPr>
              <a:t>affrétés </a:t>
            </a:r>
            <a:r>
              <a:rPr lang="en-GB" u="sng" dirty="0" smtClean="0">
                <a:solidFill>
                  <a:prstClr val="black"/>
                </a:solidFill>
              </a:rPr>
              <a:t>(Exigence 3.3.10)</a:t>
            </a:r>
            <a:endParaRPr lang="fr-FR" u="sng" dirty="0">
              <a:solidFill>
                <a:prstClr val="black"/>
              </a:solidFill>
            </a:endParaRPr>
          </a:p>
          <a:p>
            <a:pPr marL="0" indent="0" algn="just">
              <a:spcBef>
                <a:spcPts val="300"/>
              </a:spcBef>
              <a:spcAft>
                <a:spcPts val="300"/>
              </a:spcAft>
            </a:pPr>
            <a:r>
              <a:rPr lang="fr-FR" sz="1600" b="0" dirty="0">
                <a:solidFill>
                  <a:prstClr val="black"/>
                </a:solidFill>
              </a:rPr>
              <a:t>Les vols vers des installations offshore et/ou navires, à l’exception du </a:t>
            </a:r>
            <a:r>
              <a:rPr lang="fr-FR" sz="1600" b="0" i="1" dirty="0" smtClean="0">
                <a:solidFill>
                  <a:prstClr val="black"/>
                </a:solidFill>
              </a:rPr>
              <a:t>Search And Rescue </a:t>
            </a:r>
            <a:r>
              <a:rPr lang="fr-FR" sz="1600" b="0" dirty="0" smtClean="0">
                <a:solidFill>
                  <a:prstClr val="black"/>
                </a:solidFill>
              </a:rPr>
              <a:t>et </a:t>
            </a:r>
            <a:r>
              <a:rPr lang="fr-FR" sz="1600" b="0" dirty="0">
                <a:solidFill>
                  <a:prstClr val="black"/>
                </a:solidFill>
              </a:rPr>
              <a:t>des évacuations sanitaires, sont interdits lorsque l’état de la mer dépasse les performances de flottabilité de l'hélicoptère.</a:t>
            </a:r>
          </a:p>
          <a:p>
            <a:pPr marL="0" indent="0" algn="just">
              <a:spcBef>
                <a:spcPts val="600"/>
              </a:spcBef>
              <a:spcAft>
                <a:spcPts val="200"/>
              </a:spcAft>
            </a:pPr>
            <a:r>
              <a:rPr lang="fr-FR" sz="1600" b="0" dirty="0">
                <a:solidFill>
                  <a:prstClr val="black"/>
                </a:solidFill>
              </a:rPr>
              <a:t>Les vols de nuit d’hélicoptères affrétés sont limités à l’évacuation sanitaire et aux besoins de qualification des pilotes. Seuls font exception les vols avec passagers aux latitudes supérieures à 50° Nord ou Sud lorsque la période de jour est incompatible avec les opérations, et seulement :</a:t>
            </a:r>
          </a:p>
          <a:p>
            <a:pPr marL="285750" indent="-285750" algn="l">
              <a:spcBef>
                <a:spcPts val="100"/>
              </a:spcBef>
              <a:spcAft>
                <a:spcPts val="100"/>
              </a:spcAft>
              <a:buFont typeface="Arial" panose="020B0604020202020204" pitchFamily="34" charset="0"/>
              <a:buChar char="•"/>
            </a:pPr>
            <a:r>
              <a:rPr lang="fr-FR" sz="1400" b="0" dirty="0" smtClean="0">
                <a:solidFill>
                  <a:prstClr val="black"/>
                </a:solidFill>
                <a:ea typeface="+mn-ea"/>
                <a:cs typeface="+mn-cs"/>
              </a:rPr>
              <a:t>sous </a:t>
            </a:r>
            <a:r>
              <a:rPr lang="fr-FR" sz="1400" b="0" dirty="0">
                <a:solidFill>
                  <a:prstClr val="black"/>
                </a:solidFill>
                <a:ea typeface="+mn-ea"/>
                <a:cs typeface="+mn-cs"/>
              </a:rPr>
              <a:t>réserve de la disponibilité des moyens </a:t>
            </a:r>
            <a:r>
              <a:rPr lang="fr-FR" sz="1400" b="0" i="1" dirty="0">
                <a:solidFill>
                  <a:prstClr val="black"/>
                </a:solidFill>
                <a:ea typeface="+mn-ea"/>
                <a:cs typeface="+mn-cs"/>
              </a:rPr>
              <a:t>Search And Rescue </a:t>
            </a:r>
            <a:r>
              <a:rPr lang="fr-FR" sz="1400" b="0" dirty="0">
                <a:solidFill>
                  <a:prstClr val="black"/>
                </a:solidFill>
                <a:ea typeface="+mn-ea"/>
                <a:cs typeface="+mn-cs"/>
              </a:rPr>
              <a:t>appropriés ; et</a:t>
            </a:r>
          </a:p>
          <a:p>
            <a:pPr marL="285750" indent="-285750" algn="l">
              <a:spcBef>
                <a:spcPts val="100"/>
              </a:spcBef>
              <a:spcAft>
                <a:spcPts val="100"/>
              </a:spcAft>
              <a:buFont typeface="Arial" panose="020B0604020202020204" pitchFamily="34" charset="0"/>
              <a:buChar char="•"/>
            </a:pPr>
            <a:r>
              <a:rPr lang="fr-FR" sz="1400" b="0" dirty="0" smtClean="0">
                <a:solidFill>
                  <a:prstClr val="black"/>
                </a:solidFill>
                <a:ea typeface="+mn-ea"/>
                <a:cs typeface="+mn-cs"/>
              </a:rPr>
              <a:t>après </a:t>
            </a:r>
            <a:r>
              <a:rPr lang="fr-FR" sz="1400" b="0" dirty="0">
                <a:solidFill>
                  <a:prstClr val="black"/>
                </a:solidFill>
                <a:ea typeface="+mn-ea"/>
                <a:cs typeface="+mn-cs"/>
              </a:rPr>
              <a:t>avis préalable du pôle technique aéronautique.</a:t>
            </a:r>
          </a:p>
          <a:p>
            <a:pPr marL="0" indent="0" algn="l">
              <a:spcBef>
                <a:spcPts val="600"/>
              </a:spcBef>
              <a:spcAft>
                <a:spcPts val="400"/>
              </a:spcAft>
            </a:pPr>
            <a:r>
              <a:rPr lang="fr-FR" sz="1400" b="0" u="sng" dirty="0" smtClean="0">
                <a:solidFill>
                  <a:srgbClr val="FF0000"/>
                </a:solidFill>
              </a:rPr>
              <a:t>Pas de changement</a:t>
            </a:r>
            <a:r>
              <a:rPr lang="fr-FR" sz="1400" i="1" dirty="0" smtClean="0">
                <a:solidFill>
                  <a:schemeClr val="tx1"/>
                </a:solidFill>
                <a:latin typeface="+mj-lt"/>
              </a:rPr>
              <a:t>	</a:t>
            </a:r>
          </a:p>
          <a:p>
            <a:pPr lvl="1" algn="l">
              <a:spcAft>
                <a:spcPts val="200"/>
              </a:spcAft>
              <a:buNone/>
            </a:pPr>
            <a:r>
              <a:rPr lang="fr-FR" sz="1400" i="1" u="sng" dirty="0" smtClean="0">
                <a:solidFill>
                  <a:schemeClr val="tx1"/>
                </a:solidFill>
                <a:latin typeface="+mj-lt"/>
              </a:rPr>
              <a:t>Note</a:t>
            </a:r>
            <a:r>
              <a:rPr lang="fr-FR" sz="1400" i="1" dirty="0" smtClean="0">
                <a:solidFill>
                  <a:schemeClr val="tx1"/>
                </a:solidFill>
                <a:latin typeface="+mj-lt"/>
              </a:rPr>
              <a:t> : Recommandations des autorités de l’aviation civile après les accidents de Mer du Nord.</a:t>
            </a:r>
          </a:p>
          <a:p>
            <a:pPr marL="0" indent="0" algn="l">
              <a:spcBef>
                <a:spcPts val="600"/>
              </a:spcBef>
              <a:spcAft>
                <a:spcPts val="400"/>
              </a:spcAft>
            </a:pPr>
            <a:endParaRPr lang="fr-FR" sz="1400" b="0" u="sng" dirty="0" smtClean="0">
              <a:solidFill>
                <a:srgbClr val="FF0000"/>
              </a:solidFill>
            </a:endParaRPr>
          </a:p>
          <a:p>
            <a:pPr marL="0" indent="0" algn="l">
              <a:spcBef>
                <a:spcPts val="3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427227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Vols affrétés</a:t>
            </a:r>
            <a:endParaRPr lang="en-GB" dirty="0"/>
          </a:p>
        </p:txBody>
      </p:sp>
      <p:sp>
        <p:nvSpPr>
          <p:cNvPr id="11" name="Espace réservé du texte 1"/>
          <p:cNvSpPr txBox="1">
            <a:spLocks/>
          </p:cNvSpPr>
          <p:nvPr/>
        </p:nvSpPr>
        <p:spPr>
          <a:xfrm>
            <a:off x="407368" y="4149080"/>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Utilisation </a:t>
            </a:r>
            <a:r>
              <a:rPr lang="fr-FR" u="sng" dirty="0">
                <a:solidFill>
                  <a:schemeClr val="tx1"/>
                </a:solidFill>
              </a:rPr>
              <a:t>de nouveaux types d’aéronefs (hors drones</a:t>
            </a:r>
            <a:r>
              <a:rPr lang="fr-FR" u="sng" dirty="0" smtClean="0">
                <a:solidFill>
                  <a:schemeClr val="tx1"/>
                </a:solidFill>
              </a:rPr>
              <a:t>) </a:t>
            </a:r>
            <a:r>
              <a:rPr lang="en-GB" u="sng" dirty="0" smtClean="0">
                <a:solidFill>
                  <a:schemeClr val="tx1"/>
                </a:solidFill>
              </a:rPr>
              <a:t>(Exigence 3.4.1)</a:t>
            </a:r>
            <a:endParaRPr lang="fr-FR" u="sng" dirty="0" smtClean="0">
              <a:solidFill>
                <a:schemeClr val="tx1"/>
              </a:solidFill>
            </a:endParaRPr>
          </a:p>
          <a:p>
            <a:pPr marL="0" indent="0" algn="just">
              <a:spcAft>
                <a:spcPts val="600"/>
              </a:spcAft>
            </a:pPr>
            <a:r>
              <a:rPr lang="fr-FR" sz="1600" b="0" dirty="0">
                <a:solidFill>
                  <a:schemeClr val="tx1"/>
                </a:solidFill>
              </a:rPr>
              <a:t>Pour l’utilisation opérationnelle de nouveaux types d’aéronefs (hors drones), le pôle technique aéronautique est consulté pour avis technique</a:t>
            </a:r>
            <a:r>
              <a:rPr lang="fr-FR" sz="1600" b="0" dirty="0" smtClean="0">
                <a:solidFill>
                  <a:schemeClr val="tx1"/>
                </a:solidFill>
              </a:rPr>
              <a:t>.</a:t>
            </a:r>
          </a:p>
          <a:p>
            <a:pPr marL="0" indent="0" algn="l">
              <a:spcBef>
                <a:spcPts val="1200"/>
              </a:spcBef>
              <a:spcAft>
                <a:spcPts val="600"/>
              </a:spcAft>
            </a:pPr>
            <a:r>
              <a:rPr lang="fr-FR" sz="1400" u="sng" dirty="0">
                <a:solidFill>
                  <a:srgbClr val="FF0000"/>
                </a:solidFill>
              </a:rPr>
              <a:t>Nouvelle exigence</a:t>
            </a:r>
          </a:p>
          <a:p>
            <a:pPr marL="285750" indent="-285750" algn="l">
              <a:spcAft>
                <a:spcPts val="600"/>
              </a:spcAft>
              <a:buFont typeface="Wingdings" panose="05000000000000000000" pitchFamily="2" charset="2"/>
              <a:buChar char="§"/>
            </a:pPr>
            <a:r>
              <a:rPr lang="fr-FR" sz="1400" b="0" i="1" dirty="0" smtClean="0">
                <a:solidFill>
                  <a:prstClr val="black"/>
                </a:solidFill>
                <a:latin typeface="Calibri"/>
              </a:rPr>
              <a:t>EP, MS, RC, GRP : formalisation de pratique existante. </a:t>
            </a:r>
          </a:p>
          <a:p>
            <a:pPr marL="0" indent="0" algn="l">
              <a:spcBef>
                <a:spcPts val="600"/>
              </a:spcBef>
              <a:spcAft>
                <a:spcPts val="600"/>
              </a:spcAft>
            </a:pPr>
            <a:endParaRPr lang="fr-FR" sz="1400" b="0" i="1" dirty="0" smtClean="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
        <p:nvSpPr>
          <p:cNvPr id="4" name="TextBox 3"/>
          <p:cNvSpPr txBox="1"/>
          <p:nvPr/>
        </p:nvSpPr>
        <p:spPr>
          <a:xfrm>
            <a:off x="0" y="3284984"/>
            <a:ext cx="12192000" cy="432048"/>
          </a:xfrm>
          <a:prstGeom prst="rect">
            <a:avLst/>
          </a:prstGeom>
          <a:solidFill>
            <a:schemeClr val="accent1">
              <a:lumMod val="75000"/>
            </a:schemeClr>
          </a:solidFill>
        </p:spPr>
        <p:txBody>
          <a:bodyPr wrap="square" rtlCol="0">
            <a:spAutoFit/>
          </a:bodyPr>
          <a:lstStyle/>
          <a:p>
            <a:endParaRPr lang="fr-FR" dirty="0"/>
          </a:p>
        </p:txBody>
      </p:sp>
      <p:sp>
        <p:nvSpPr>
          <p:cNvPr id="7" name="Espace réservé du texte 1"/>
          <p:cNvSpPr txBox="1">
            <a:spLocks/>
          </p:cNvSpPr>
          <p:nvPr/>
        </p:nvSpPr>
        <p:spPr>
          <a:xfrm>
            <a:off x="263352" y="3298676"/>
            <a:ext cx="9577064"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r>
              <a:rPr lang="en-GB" dirty="0" smtClean="0"/>
              <a:t>REVUE DES EXIGENCES : Utilisation de nouveau types d’aéroneufs</a:t>
            </a:r>
            <a:endParaRPr lang="en-GB" dirty="0"/>
          </a:p>
        </p:txBody>
      </p:sp>
      <p:sp>
        <p:nvSpPr>
          <p:cNvPr id="8" name="Espace réservé du texte 1"/>
          <p:cNvSpPr txBox="1">
            <a:spLocks/>
          </p:cNvSpPr>
          <p:nvPr/>
        </p:nvSpPr>
        <p:spPr>
          <a:xfrm>
            <a:off x="406826" y="692696"/>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Vols </a:t>
            </a:r>
            <a:r>
              <a:rPr lang="fr-FR" u="sng" dirty="0">
                <a:solidFill>
                  <a:prstClr val="black"/>
                </a:solidFill>
              </a:rPr>
              <a:t>affrétés par des tiers pour le transport de </a:t>
            </a:r>
            <a:r>
              <a:rPr lang="fr-FR" u="sng" dirty="0" smtClean="0">
                <a:solidFill>
                  <a:prstClr val="black"/>
                </a:solidFill>
              </a:rPr>
              <a:t>passagers </a:t>
            </a:r>
            <a:r>
              <a:rPr lang="en-GB" u="sng" dirty="0" smtClean="0">
                <a:solidFill>
                  <a:prstClr val="black"/>
                </a:solidFill>
              </a:rPr>
              <a:t>(Exigence 3.3.12)</a:t>
            </a:r>
            <a:endParaRPr lang="fr-FR" u="sng" dirty="0">
              <a:solidFill>
                <a:prstClr val="black"/>
              </a:solidFill>
            </a:endParaRPr>
          </a:p>
          <a:p>
            <a:pPr marL="0" indent="0" algn="just">
              <a:spcBef>
                <a:spcPts val="600"/>
              </a:spcBef>
              <a:spcAft>
                <a:spcPts val="300"/>
              </a:spcAft>
            </a:pPr>
            <a:r>
              <a:rPr lang="fr-FR" sz="1600" b="0" dirty="0">
                <a:solidFill>
                  <a:prstClr val="black"/>
                </a:solidFill>
              </a:rPr>
              <a:t>L'utilisation de vols affrétés par un tiers pour le transport de passagers est préalablement approuvée par la direction de l’entité ou filiale, après avis du pôle technique aéronautique. </a:t>
            </a:r>
            <a:endParaRPr lang="fr-FR" sz="1600" b="0" dirty="0" smtClean="0">
              <a:solidFill>
                <a:prstClr val="black"/>
              </a:solidFill>
            </a:endParaRPr>
          </a:p>
          <a:p>
            <a:pPr marL="0" indent="0" algn="l">
              <a:spcBef>
                <a:spcPts val="600"/>
              </a:spcBef>
              <a:spcAft>
                <a:spcPts val="400"/>
              </a:spcAft>
            </a:pPr>
            <a:r>
              <a:rPr lang="fr-FR" sz="1400" b="0" u="sng" dirty="0" smtClean="0">
                <a:solidFill>
                  <a:srgbClr val="FF0000"/>
                </a:solidFill>
              </a:rPr>
              <a:t>Changements: </a:t>
            </a:r>
          </a:p>
          <a:p>
            <a:pPr marL="285750" indent="-285750" algn="l">
              <a:spcBef>
                <a:spcPts val="600"/>
              </a:spcBef>
              <a:spcAft>
                <a:spcPts val="600"/>
              </a:spcAft>
              <a:buFont typeface="Wingdings" panose="05000000000000000000" pitchFamily="2" charset="2"/>
              <a:buChar char="§"/>
            </a:pPr>
            <a:r>
              <a:rPr lang="fr-FR" sz="1400" b="0" i="1" dirty="0">
                <a:solidFill>
                  <a:prstClr val="black"/>
                </a:solidFill>
                <a:latin typeface="Calibri"/>
              </a:rPr>
              <a:t>EP : </a:t>
            </a:r>
            <a:r>
              <a:rPr lang="fr-FR" sz="1400" b="0" i="1" dirty="0">
                <a:solidFill>
                  <a:prstClr val="black"/>
                </a:solidFill>
              </a:rPr>
              <a:t>formalisation </a:t>
            </a:r>
            <a:r>
              <a:rPr lang="fr-FR" sz="1400" b="0" i="1" dirty="0" smtClean="0">
                <a:solidFill>
                  <a:prstClr val="black"/>
                </a:solidFill>
              </a:rPr>
              <a:t>des bonnes pratiques.</a:t>
            </a:r>
            <a:endParaRPr lang="fr-FR" sz="1400" b="0" i="1" dirty="0">
              <a:solidFill>
                <a:prstClr val="black"/>
              </a:solidFill>
              <a:latin typeface="Calibri"/>
            </a:endParaRPr>
          </a:p>
          <a:p>
            <a:pPr marL="285750" indent="-285750" algn="l">
              <a:spcBef>
                <a:spcPts val="600"/>
              </a:spcBef>
              <a:spcAft>
                <a:spcPts val="600"/>
              </a:spcAft>
              <a:buFont typeface="Wingdings" panose="05000000000000000000" pitchFamily="2" charset="2"/>
              <a:buChar char="§"/>
            </a:pPr>
            <a:r>
              <a:rPr lang="fr-FR" sz="1400" b="0" i="1" dirty="0">
                <a:solidFill>
                  <a:prstClr val="black"/>
                </a:solidFill>
                <a:latin typeface="Calibri"/>
              </a:rPr>
              <a:t>MS, RC, GRP :  généralisation d’une bonne pratique </a:t>
            </a:r>
            <a:r>
              <a:rPr lang="fr-FR" sz="1400" b="0" i="1" dirty="0" smtClean="0">
                <a:solidFill>
                  <a:prstClr val="black"/>
                </a:solidFill>
                <a:latin typeface="Calibri"/>
              </a:rPr>
              <a:t>existante.</a:t>
            </a:r>
            <a:endParaRPr lang="fr-FR" sz="1400" b="0" i="1" dirty="0">
              <a:solidFill>
                <a:prstClr val="black"/>
              </a:solidFill>
              <a:latin typeface="Calibri"/>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pic>
        <p:nvPicPr>
          <p:cNvPr id="3" name="Picture 2"/>
          <p:cNvPicPr>
            <a:picLocks noChangeAspect="1"/>
          </p:cNvPicPr>
          <p:nvPr/>
        </p:nvPicPr>
        <p:blipFill>
          <a:blip r:embed="rId3"/>
          <a:stretch>
            <a:fillRect/>
          </a:stretch>
        </p:blipFill>
        <p:spPr>
          <a:xfrm>
            <a:off x="22539" y="5247087"/>
            <a:ext cx="481626" cy="396274"/>
          </a:xfrm>
          <a:prstGeom prst="rect">
            <a:avLst/>
          </a:prstGeom>
        </p:spPr>
      </p:pic>
    </p:spTree>
    <p:extLst>
      <p:ext uri="{BB962C8B-B14F-4D97-AF65-F5344CB8AC3E}">
        <p14:creationId xmlns:p14="http://schemas.microsoft.com/office/powerpoint/2010/main" val="2329760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a:t>
            </a:r>
            <a:r>
              <a:rPr lang="en-GB" dirty="0"/>
              <a:t>Situation d’urgence</a:t>
            </a:r>
          </a:p>
        </p:txBody>
      </p:sp>
      <p:sp>
        <p:nvSpPr>
          <p:cNvPr id="5" name="Espace réservé du texte 1"/>
          <p:cNvSpPr txBox="1">
            <a:spLocks/>
          </p:cNvSpPr>
          <p:nvPr/>
        </p:nvSpPr>
        <p:spPr>
          <a:xfrm>
            <a:off x="335360" y="692696"/>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Eléments </a:t>
            </a:r>
            <a:r>
              <a:rPr lang="fr-FR" u="sng" dirty="0">
                <a:solidFill>
                  <a:schemeClr val="tx1"/>
                </a:solidFill>
              </a:rPr>
              <a:t>à intégrer dans le plan d’intervention </a:t>
            </a:r>
            <a:r>
              <a:rPr lang="fr-FR" u="sng" dirty="0" smtClean="0">
                <a:solidFill>
                  <a:schemeClr val="tx1"/>
                </a:solidFill>
              </a:rPr>
              <a:t>d’urgence </a:t>
            </a:r>
            <a:r>
              <a:rPr lang="en-GB" u="sng" dirty="0" smtClean="0">
                <a:solidFill>
                  <a:schemeClr val="tx1"/>
                </a:solidFill>
              </a:rPr>
              <a:t>(Exigence 3.5.1)</a:t>
            </a:r>
            <a:endParaRPr lang="fr-FR" u="sng" dirty="0" smtClean="0">
              <a:solidFill>
                <a:schemeClr val="tx1"/>
              </a:solidFill>
            </a:endParaRPr>
          </a:p>
          <a:p>
            <a:pPr marL="0" indent="0" algn="just">
              <a:spcAft>
                <a:spcPts val="600"/>
              </a:spcAft>
            </a:pPr>
            <a:r>
              <a:rPr lang="fr-FR" sz="1600" b="0" dirty="0">
                <a:solidFill>
                  <a:schemeClr val="tx1"/>
                </a:solidFill>
              </a:rPr>
              <a:t>Le plan d’intervention d’urgence de l’entité ou de la filiale prend en compte </a:t>
            </a:r>
            <a:r>
              <a:rPr lang="fr-FR" sz="1600" b="0" dirty="0" smtClean="0">
                <a:solidFill>
                  <a:schemeClr val="tx1"/>
                </a:solidFill>
              </a:rPr>
              <a:t>:</a:t>
            </a:r>
          </a:p>
          <a:p>
            <a:pPr marL="285750" lvl="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Pour </a:t>
            </a:r>
            <a:r>
              <a:rPr lang="en-US" sz="1400" b="0" dirty="0">
                <a:solidFill>
                  <a:prstClr val="black"/>
                </a:solidFill>
                <a:ea typeface="+mn-ea"/>
                <a:cs typeface="+mn-cs"/>
              </a:rPr>
              <a:t>les vols affrétés :</a:t>
            </a:r>
          </a:p>
          <a:p>
            <a:pPr marL="744538" lvl="3" indent="-173038" algn="just">
              <a:spcBef>
                <a:spcPts val="300"/>
              </a:spcBef>
              <a:spcAft>
                <a:spcPts val="300"/>
              </a:spcAft>
              <a:buFont typeface="Courier New" panose="02070309020205020404" pitchFamily="49" charset="0"/>
              <a:buChar char="o"/>
            </a:pPr>
            <a:r>
              <a:rPr lang="en-US" sz="1200" dirty="0">
                <a:solidFill>
                  <a:prstClr val="black"/>
                </a:solidFill>
              </a:rPr>
              <a:t>les scénarios d’accidents et les scénarios de retard non communiqués par le pilote ;</a:t>
            </a:r>
          </a:p>
          <a:p>
            <a:pPr marL="744538" lvl="3" indent="-173038" algn="just">
              <a:spcBef>
                <a:spcPts val="300"/>
              </a:spcBef>
              <a:spcAft>
                <a:spcPts val="300"/>
              </a:spcAft>
              <a:buFont typeface="Courier New" panose="02070309020205020404" pitchFamily="49" charset="0"/>
              <a:buChar char="o"/>
            </a:pPr>
            <a:r>
              <a:rPr lang="en-US" sz="1200" dirty="0">
                <a:solidFill>
                  <a:prstClr val="black"/>
                </a:solidFill>
              </a:rPr>
              <a:t>les capacités d’emport des aéronefs affrétés, l’estimation du temps de survie et les moyens de sauvetage disponibles sur zone en cas d’accident.</a:t>
            </a:r>
          </a:p>
          <a:p>
            <a:pPr marL="285750" indent="-285750" algn="just">
              <a:spcBef>
                <a:spcPts val="200"/>
              </a:spcBef>
              <a:spcAft>
                <a:spcPts val="200"/>
              </a:spcAft>
              <a:buFont typeface="Arial" panose="020B0604020202020204" pitchFamily="34" charset="0"/>
              <a:buChar char="•"/>
            </a:pPr>
            <a:r>
              <a:rPr lang="en-US" sz="1400" b="0" dirty="0">
                <a:solidFill>
                  <a:prstClr val="black"/>
                </a:solidFill>
                <a:ea typeface="+mn-ea"/>
                <a:cs typeface="+mn-cs"/>
              </a:rPr>
              <a:t>Pour les vols non affrétés :</a:t>
            </a:r>
          </a:p>
          <a:p>
            <a:pPr marL="744538" lvl="3" indent="-173038" algn="just">
              <a:spcBef>
                <a:spcPts val="300"/>
              </a:spcBef>
              <a:spcAft>
                <a:spcPts val="300"/>
              </a:spcAft>
              <a:buFont typeface="Courier New" panose="02070309020205020404" pitchFamily="49" charset="0"/>
              <a:buChar char="o"/>
            </a:pPr>
            <a:r>
              <a:rPr lang="en-US" sz="1200" dirty="0">
                <a:solidFill>
                  <a:prstClr val="black"/>
                </a:solidFill>
              </a:rPr>
              <a:t>les scénarios d’accidents.</a:t>
            </a:r>
            <a:endParaRPr lang="fr-FR" sz="1200" dirty="0">
              <a:solidFill>
                <a:prstClr val="black"/>
              </a:solidFill>
            </a:endParaRPr>
          </a:p>
          <a:p>
            <a:pPr marL="0" indent="0" algn="l">
              <a:spcBef>
                <a:spcPts val="600"/>
              </a:spcBef>
              <a:spcAft>
                <a:spcPts val="600"/>
              </a:spcAft>
            </a:pPr>
            <a:r>
              <a:rPr lang="fr-FR" sz="1400" b="0" u="sng" dirty="0" smtClean="0">
                <a:solidFill>
                  <a:srgbClr val="FF0000"/>
                </a:solidFill>
              </a:rPr>
              <a:t>Changements:</a:t>
            </a:r>
          </a:p>
          <a:p>
            <a:pPr marL="285750" indent="-285750" algn="l">
              <a:spcAft>
                <a:spcPts val="600"/>
              </a:spcAft>
              <a:buFont typeface="Wingdings" panose="05000000000000000000" pitchFamily="2" charset="2"/>
              <a:buChar char="§"/>
            </a:pPr>
            <a:r>
              <a:rPr lang="fr-FR" sz="1400" b="0" dirty="0">
                <a:solidFill>
                  <a:schemeClr val="tx1"/>
                </a:solidFill>
              </a:rPr>
              <a:t>EP, GRP, MS &amp; RC : précision sur le </a:t>
            </a:r>
            <a:r>
              <a:rPr lang="fr-FR" sz="1400" b="0" dirty="0" smtClean="0">
                <a:solidFill>
                  <a:schemeClr val="tx1"/>
                </a:solidFill>
              </a:rPr>
              <a:t>contenu.</a:t>
            </a:r>
            <a:endParaRPr lang="fr-FR" sz="1400" b="0" dirty="0">
              <a:solidFill>
                <a:schemeClr val="tx1"/>
              </a:solidFill>
            </a:endParaRPr>
          </a:p>
          <a:p>
            <a:pPr marL="0" indent="0" algn="l">
              <a:spcAft>
                <a:spcPts val="600"/>
              </a:spcAft>
            </a:pPr>
            <a:r>
              <a:rPr lang="fr-FR" sz="1400" b="0" i="1" u="sng" dirty="0" smtClean="0">
                <a:solidFill>
                  <a:schemeClr val="tx1"/>
                </a:solidFill>
              </a:rPr>
              <a:t>Note</a:t>
            </a:r>
            <a:r>
              <a:rPr lang="fr-FR" sz="1400" b="0" i="1" dirty="0" smtClean="0">
                <a:solidFill>
                  <a:schemeClr val="tx1"/>
                </a:solidFill>
              </a:rPr>
              <a:t>: </a:t>
            </a:r>
            <a:r>
              <a:rPr lang="fr-FR" sz="1400" b="0" i="1" dirty="0">
                <a:solidFill>
                  <a:schemeClr val="tx1"/>
                </a:solidFill>
              </a:rPr>
              <a:t>fait suite à l’audit Groupe en 2016 et vise principalement les filiales qui ont un contrat avec une agence de voyages locale autre que </a:t>
            </a:r>
            <a:r>
              <a:rPr lang="fr-FR" sz="1400" b="0" i="1" dirty="0" smtClean="0">
                <a:solidFill>
                  <a:schemeClr val="tx1"/>
                </a:solidFill>
              </a:rPr>
              <a:t>CWT.</a:t>
            </a:r>
          </a:p>
          <a:p>
            <a:pPr marL="0" indent="0" algn="l">
              <a:spcAft>
                <a:spcPts val="600"/>
              </a:spcAft>
            </a:pPr>
            <a:endParaRPr lang="fr-FR" sz="1400" b="0" i="1" dirty="0">
              <a:solidFill>
                <a:schemeClr val="tx1"/>
              </a:solidFill>
            </a:endParaRPr>
          </a:p>
          <a:p>
            <a:pPr marL="0" indent="0" algn="l">
              <a:spcAft>
                <a:spcPts val="600"/>
              </a:spcAft>
            </a:pPr>
            <a:endParaRPr lang="fr-FR" sz="1400" b="0" i="1" dirty="0" smtClean="0">
              <a:solidFill>
                <a:schemeClr val="tx1"/>
              </a:solidFill>
            </a:endParaRPr>
          </a:p>
          <a:p>
            <a:pPr marL="0" indent="0" algn="l">
              <a:spcBef>
                <a:spcPts val="600"/>
              </a:spcBef>
              <a:spcAft>
                <a:spcPts val="600"/>
              </a:spcAft>
            </a:pP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
        <p:nvSpPr>
          <p:cNvPr id="7" name="Espace réservé du texte 1"/>
          <p:cNvSpPr txBox="1">
            <a:spLocks/>
          </p:cNvSpPr>
          <p:nvPr/>
        </p:nvSpPr>
        <p:spPr>
          <a:xfrm>
            <a:off x="335360" y="4725144"/>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Test </a:t>
            </a:r>
            <a:r>
              <a:rPr lang="fr-FR" u="sng" dirty="0">
                <a:solidFill>
                  <a:schemeClr val="tx1"/>
                </a:solidFill>
              </a:rPr>
              <a:t>du plan d'intervention d’urgence pour les vols </a:t>
            </a:r>
            <a:r>
              <a:rPr lang="fr-FR" u="sng" dirty="0" smtClean="0">
                <a:solidFill>
                  <a:schemeClr val="tx1"/>
                </a:solidFill>
              </a:rPr>
              <a:t>affrétés </a:t>
            </a:r>
            <a:r>
              <a:rPr lang="en-GB" u="sng" dirty="0" smtClean="0">
                <a:solidFill>
                  <a:schemeClr val="tx1"/>
                </a:solidFill>
              </a:rPr>
              <a:t>(Exigence 3.5.2)</a:t>
            </a:r>
            <a:endParaRPr lang="fr-FR" u="sng" dirty="0" smtClean="0">
              <a:solidFill>
                <a:schemeClr val="tx1"/>
              </a:solidFill>
            </a:endParaRPr>
          </a:p>
          <a:p>
            <a:pPr marL="0" indent="0" algn="just">
              <a:spcAft>
                <a:spcPts val="600"/>
              </a:spcAft>
            </a:pPr>
            <a:r>
              <a:rPr lang="fr-FR" sz="1600" b="0" dirty="0">
                <a:solidFill>
                  <a:schemeClr val="tx1"/>
                </a:solidFill>
              </a:rPr>
              <a:t>Pour les vols affrétés, le plan d’intervention d’urgence de l’entité ou de la filiale sont intégrés au plan de test annuel ou rapidement après l’établissement d’un contrat d’affrètement long terme d’un opérateur aérien</a:t>
            </a:r>
            <a:r>
              <a:rPr lang="fr-FR" sz="1600" b="0" dirty="0" smtClean="0">
                <a:solidFill>
                  <a:schemeClr val="tx1"/>
                </a:solidFill>
              </a:rPr>
              <a:t>. </a:t>
            </a:r>
          </a:p>
          <a:p>
            <a:pPr marL="0" indent="0" algn="l">
              <a:spcBef>
                <a:spcPts val="600"/>
              </a:spcBef>
              <a:spcAft>
                <a:spcPts val="400"/>
              </a:spcAft>
            </a:pPr>
            <a:r>
              <a:rPr lang="fr-FR" sz="1400" b="0" u="sng" dirty="0">
                <a:solidFill>
                  <a:srgbClr val="FF0000"/>
                </a:solidFill>
              </a:rPr>
              <a:t>Pas de changement </a:t>
            </a:r>
          </a:p>
          <a:p>
            <a:pPr marL="0" indent="0" algn="l">
              <a:spcBef>
                <a:spcPts val="600"/>
              </a:spcBef>
              <a:spcAft>
                <a:spcPts val="600"/>
              </a:spcAft>
            </a:pPr>
            <a:endParaRPr lang="fr-FR" sz="1400" b="0" i="1" dirty="0" smtClean="0">
              <a:solidFill>
                <a:schemeClr val="tx1"/>
              </a:solidFill>
            </a:endParaRPr>
          </a:p>
          <a:p>
            <a:pPr marL="0" indent="0" algn="l">
              <a:spcBef>
                <a:spcPts val="600"/>
              </a:spcBef>
              <a:spcAft>
                <a:spcPts val="600"/>
              </a:spcAft>
            </a:pP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181154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Inspections et audits</a:t>
            </a:r>
            <a:endParaRPr lang="en-GB" dirty="0"/>
          </a:p>
        </p:txBody>
      </p:sp>
      <p:sp>
        <p:nvSpPr>
          <p:cNvPr id="11" name="Espace réservé du texte 1"/>
          <p:cNvSpPr txBox="1">
            <a:spLocks/>
          </p:cNvSpPr>
          <p:nvPr/>
        </p:nvSpPr>
        <p:spPr>
          <a:xfrm>
            <a:off x="335360" y="836712"/>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Suivi </a:t>
            </a:r>
            <a:r>
              <a:rPr lang="fr-FR" u="sng" dirty="0">
                <a:solidFill>
                  <a:schemeClr val="tx1"/>
                </a:solidFill>
              </a:rPr>
              <a:t>des recommandations des audits techniques </a:t>
            </a:r>
            <a:r>
              <a:rPr lang="fr-FR" u="sng" dirty="0" smtClean="0">
                <a:solidFill>
                  <a:schemeClr val="tx1"/>
                </a:solidFill>
              </a:rPr>
              <a:t>aéronautiques </a:t>
            </a:r>
            <a:r>
              <a:rPr lang="en-GB" u="sng" dirty="0" smtClean="0">
                <a:solidFill>
                  <a:schemeClr val="tx1"/>
                </a:solidFill>
              </a:rPr>
              <a:t>(Exigence 3.6.1)</a:t>
            </a:r>
            <a:endParaRPr lang="fr-FR" u="sng" dirty="0" smtClean="0">
              <a:solidFill>
                <a:schemeClr val="tx1"/>
              </a:solidFill>
            </a:endParaRPr>
          </a:p>
          <a:p>
            <a:pPr marL="0" indent="0" algn="l">
              <a:spcBef>
                <a:spcPts val="600"/>
              </a:spcBef>
              <a:spcAft>
                <a:spcPts val="600"/>
              </a:spcAft>
            </a:pPr>
            <a:r>
              <a:rPr lang="fr-FR" sz="1600" b="0" dirty="0">
                <a:solidFill>
                  <a:schemeClr val="tx1"/>
                </a:solidFill>
              </a:rPr>
              <a:t>La clôture des écarts liés à une non-conformité de niveau 1, identifiés lors d’un audit technique aéronautique de l’opérateur aérien, est faite après avis du pôle technique concerné</a:t>
            </a:r>
            <a:r>
              <a:rPr lang="fr-FR" sz="1600" b="0" dirty="0" smtClean="0">
                <a:solidFill>
                  <a:schemeClr val="tx1"/>
                </a:solidFill>
              </a:rPr>
              <a:t>.</a:t>
            </a:r>
          </a:p>
          <a:p>
            <a:pPr marL="0" indent="0" algn="l">
              <a:spcBef>
                <a:spcPts val="600"/>
              </a:spcBef>
              <a:spcAft>
                <a:spcPts val="600"/>
              </a:spcAft>
            </a:pPr>
            <a:r>
              <a:rPr lang="fr-FR" sz="1400" b="0" u="sng" dirty="0" smtClean="0">
                <a:solidFill>
                  <a:schemeClr val="tx1"/>
                </a:solidFill>
              </a:rPr>
              <a:t>Note</a:t>
            </a:r>
            <a:r>
              <a:rPr lang="fr-FR" sz="1400" b="0" dirty="0">
                <a:solidFill>
                  <a:schemeClr val="tx1"/>
                </a:solidFill>
              </a:rPr>
              <a:t>: Non-conformité de niveau 1 : la sécurité est affectée. Une action urgente est requise</a:t>
            </a:r>
            <a:r>
              <a:rPr lang="fr-FR" sz="1400" b="0" dirty="0" smtClean="0">
                <a:solidFill>
                  <a:schemeClr val="tx1"/>
                </a:solidFill>
              </a:rPr>
              <a:t>.</a:t>
            </a:r>
          </a:p>
          <a:p>
            <a:pPr marL="0" indent="0" algn="l">
              <a:spcAft>
                <a:spcPts val="600"/>
              </a:spcAft>
            </a:pPr>
            <a:endParaRPr lang="fr-FR" sz="1600" b="0" dirty="0">
              <a:solidFill>
                <a:schemeClr val="tx1"/>
              </a:solidFill>
            </a:endParaRPr>
          </a:p>
          <a:p>
            <a:pPr marL="0" indent="0" algn="l">
              <a:spcAft>
                <a:spcPts val="600"/>
              </a:spcAft>
            </a:pPr>
            <a:r>
              <a:rPr lang="fr-FR" sz="1400" b="0" u="sng" dirty="0" smtClean="0">
                <a:solidFill>
                  <a:srgbClr val="FF0000"/>
                </a:solidFill>
              </a:rPr>
              <a:t>Commentaire : </a:t>
            </a:r>
          </a:p>
          <a:p>
            <a:pPr marL="285750" indent="-285750" algn="l">
              <a:spcAft>
                <a:spcPts val="600"/>
              </a:spcAft>
              <a:buFont typeface="Arial" panose="020B0604020202020204" pitchFamily="34" charset="0"/>
              <a:buChar char="•"/>
            </a:pPr>
            <a:r>
              <a:rPr lang="fr-FR" sz="1400" b="0" i="1" dirty="0" smtClean="0">
                <a:solidFill>
                  <a:schemeClr val="tx1"/>
                </a:solidFill>
              </a:rPr>
              <a:t>Precision de la règle</a:t>
            </a:r>
            <a:endParaRPr lang="fr-FR" sz="1400" b="0" i="1" dirty="0">
              <a:solidFill>
                <a:schemeClr val="tx1"/>
              </a:solidFill>
            </a:endParaRPr>
          </a:p>
          <a:p>
            <a:pPr marL="0" indent="0" algn="l">
              <a:spcBef>
                <a:spcPts val="600"/>
              </a:spcBef>
              <a:spcAft>
                <a:spcPts val="600"/>
              </a:spcAft>
            </a:pP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129039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a:t>
            </a:r>
            <a:r>
              <a:rPr lang="en-GB" dirty="0" smtClean="0"/>
              <a:t>Communication et reporting</a:t>
            </a:r>
            <a:endParaRPr lang="en-GB" dirty="0"/>
          </a:p>
        </p:txBody>
      </p:sp>
      <p:sp>
        <p:nvSpPr>
          <p:cNvPr id="11" name="Espace réservé du texte 1"/>
          <p:cNvSpPr txBox="1">
            <a:spLocks/>
          </p:cNvSpPr>
          <p:nvPr/>
        </p:nvSpPr>
        <p:spPr>
          <a:xfrm>
            <a:off x="402976" y="590101"/>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Diffusion </a:t>
            </a:r>
            <a:r>
              <a:rPr lang="fr-FR" u="sng" dirty="0">
                <a:solidFill>
                  <a:prstClr val="black"/>
                </a:solidFill>
              </a:rPr>
              <a:t>et archivage de la </a:t>
            </a:r>
            <a:r>
              <a:rPr lang="fr-FR" u="sng" dirty="0" smtClean="0">
                <a:solidFill>
                  <a:prstClr val="black"/>
                </a:solidFill>
              </a:rPr>
              <a:t>documentation </a:t>
            </a:r>
            <a:r>
              <a:rPr lang="en-GB" u="sng" dirty="0" smtClean="0">
                <a:solidFill>
                  <a:prstClr val="black"/>
                </a:solidFill>
              </a:rPr>
              <a:t>(Exigence 3.7.1)</a:t>
            </a:r>
            <a:endParaRPr lang="fr-FR" u="sng" dirty="0">
              <a:solidFill>
                <a:prstClr val="black"/>
              </a:solidFill>
            </a:endParaRPr>
          </a:p>
          <a:p>
            <a:pPr marL="0" indent="0" algn="l">
              <a:spcBef>
                <a:spcPts val="600"/>
              </a:spcBef>
              <a:spcAft>
                <a:spcPts val="300"/>
              </a:spcAft>
            </a:pPr>
            <a:r>
              <a:rPr lang="fr-FR" sz="1600" b="0" dirty="0">
                <a:solidFill>
                  <a:prstClr val="black"/>
                </a:solidFill>
              </a:rPr>
              <a:t>Les avis techniques sont communiqués à la fonction HSE des activités aériennes du Groupe. Ils sont archivés selon la politique Groupe</a:t>
            </a:r>
            <a:r>
              <a:rPr lang="fr-FR" sz="1600" b="0" dirty="0" smtClean="0">
                <a:solidFill>
                  <a:prstClr val="black"/>
                </a:solidFill>
              </a:rPr>
              <a:t>.</a:t>
            </a:r>
          </a:p>
          <a:p>
            <a:pPr marL="0" indent="0" algn="l">
              <a:spcBef>
                <a:spcPts val="1200"/>
              </a:spcBef>
              <a:spcAft>
                <a:spcPts val="600"/>
              </a:spcAft>
            </a:pPr>
            <a:r>
              <a:rPr lang="fr-FR" sz="1400" u="sng" dirty="0">
                <a:solidFill>
                  <a:srgbClr val="FF0000"/>
                </a:solidFill>
              </a:rPr>
              <a:t>Nouvelle exigence</a:t>
            </a:r>
          </a:p>
          <a:p>
            <a:pPr marL="285750" indent="-285750" algn="l">
              <a:spcBef>
                <a:spcPts val="600"/>
              </a:spcBef>
              <a:spcAft>
                <a:spcPts val="600"/>
              </a:spcAft>
              <a:buFont typeface="Arial" panose="020B0604020202020204" pitchFamily="34" charset="0"/>
              <a:buChar char="•"/>
            </a:pPr>
            <a:r>
              <a:rPr lang="fr-FR" sz="1400" b="0" dirty="0" smtClean="0">
                <a:solidFill>
                  <a:schemeClr val="tx1"/>
                </a:solidFill>
              </a:rPr>
              <a:t>EP</a:t>
            </a:r>
            <a:r>
              <a:rPr lang="fr-FR" sz="1400" b="0" dirty="0">
                <a:solidFill>
                  <a:schemeClr val="tx1"/>
                </a:solidFill>
              </a:rPr>
              <a:t>, GRP, MS &amp; RC : Formalisation de pratique </a:t>
            </a:r>
            <a:r>
              <a:rPr lang="fr-FR" sz="1400" b="0" dirty="0" smtClean="0">
                <a:solidFill>
                  <a:schemeClr val="tx1"/>
                </a:solidFill>
              </a:rPr>
              <a:t>existante.</a:t>
            </a:r>
            <a:endParaRPr lang="fr-FR" sz="1400" b="0" dirty="0">
              <a:solidFill>
                <a:schemeClr val="tx1"/>
              </a:solidFill>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9" name="Espace réservé du texte 1"/>
          <p:cNvSpPr txBox="1">
            <a:spLocks/>
          </p:cNvSpPr>
          <p:nvPr/>
        </p:nvSpPr>
        <p:spPr>
          <a:xfrm>
            <a:off x="403484" y="2348880"/>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Reporting </a:t>
            </a:r>
            <a:r>
              <a:rPr lang="fr-FR" u="sng" dirty="0">
                <a:solidFill>
                  <a:prstClr val="black"/>
                </a:solidFill>
              </a:rPr>
              <a:t>des accidents et </a:t>
            </a:r>
            <a:r>
              <a:rPr lang="fr-FR" u="sng" dirty="0" smtClean="0">
                <a:solidFill>
                  <a:prstClr val="black"/>
                </a:solidFill>
              </a:rPr>
              <a:t>incidents </a:t>
            </a:r>
            <a:r>
              <a:rPr lang="en-GB" u="sng" dirty="0" smtClean="0">
                <a:solidFill>
                  <a:prstClr val="black"/>
                </a:solidFill>
              </a:rPr>
              <a:t>(Exigence 3.7.2)</a:t>
            </a:r>
            <a:endParaRPr lang="fr-FR" u="sng" dirty="0">
              <a:solidFill>
                <a:prstClr val="black"/>
              </a:solidFill>
            </a:endParaRPr>
          </a:p>
          <a:p>
            <a:pPr marL="0" indent="0" algn="l">
              <a:spcBef>
                <a:spcPts val="600"/>
              </a:spcBef>
              <a:spcAft>
                <a:spcPts val="300"/>
              </a:spcAft>
            </a:pPr>
            <a:r>
              <a:rPr lang="fr-FR" sz="1600" b="0" dirty="0">
                <a:solidFill>
                  <a:prstClr val="black"/>
                </a:solidFill>
              </a:rPr>
              <a:t>Pour les vols affrétés, les événements suivants (au sens de la définition OACI) font l’objet d’un reporting </a:t>
            </a:r>
            <a:r>
              <a:rPr lang="fr-FR" sz="1600" b="0" dirty="0" smtClean="0">
                <a:solidFill>
                  <a:prstClr val="black"/>
                </a:solidFill>
              </a:rPr>
              <a:t>:</a:t>
            </a:r>
          </a:p>
          <a:p>
            <a:pPr marL="285750" indent="-285750" algn="l">
              <a:spcBef>
                <a:spcPts val="100"/>
              </a:spcBef>
              <a:spcAft>
                <a:spcPts val="100"/>
              </a:spcAft>
              <a:buFont typeface="Arial" panose="020B0604020202020204" pitchFamily="34" charset="0"/>
              <a:buChar char="•"/>
            </a:pPr>
            <a:r>
              <a:rPr lang="fr-FR" sz="1400" b="0" dirty="0" smtClean="0">
                <a:solidFill>
                  <a:prstClr val="black"/>
                </a:solidFill>
                <a:ea typeface="+mn-ea"/>
                <a:cs typeface="+mn-cs"/>
              </a:rPr>
              <a:t>accidents </a:t>
            </a:r>
            <a:r>
              <a:rPr lang="fr-FR" sz="1400" b="0" dirty="0">
                <a:solidFill>
                  <a:prstClr val="black"/>
                </a:solidFill>
                <a:ea typeface="+mn-ea"/>
                <a:cs typeface="+mn-cs"/>
              </a:rPr>
              <a:t>;</a:t>
            </a:r>
          </a:p>
          <a:p>
            <a:pPr marL="285750" indent="-285750" algn="l">
              <a:spcBef>
                <a:spcPts val="100"/>
              </a:spcBef>
              <a:spcAft>
                <a:spcPts val="100"/>
              </a:spcAft>
              <a:buFont typeface="Arial" panose="020B0604020202020204" pitchFamily="34" charset="0"/>
              <a:buChar char="•"/>
            </a:pPr>
            <a:r>
              <a:rPr lang="fr-FR" sz="1400" b="0" dirty="0" smtClean="0">
                <a:solidFill>
                  <a:prstClr val="black"/>
                </a:solidFill>
                <a:ea typeface="+mn-ea"/>
                <a:cs typeface="+mn-cs"/>
              </a:rPr>
              <a:t>incidents </a:t>
            </a:r>
            <a:r>
              <a:rPr lang="fr-FR" sz="1400" b="0" dirty="0">
                <a:solidFill>
                  <a:prstClr val="black"/>
                </a:solidFill>
                <a:ea typeface="+mn-ea"/>
                <a:cs typeface="+mn-cs"/>
              </a:rPr>
              <a:t>graves ;</a:t>
            </a:r>
          </a:p>
          <a:p>
            <a:pPr marL="285750" indent="-285750" algn="l">
              <a:spcBef>
                <a:spcPts val="100"/>
              </a:spcBef>
              <a:spcAft>
                <a:spcPts val="100"/>
              </a:spcAft>
              <a:buFont typeface="Arial" panose="020B0604020202020204" pitchFamily="34" charset="0"/>
              <a:buChar char="•"/>
            </a:pPr>
            <a:r>
              <a:rPr lang="fr-FR" sz="1400" b="0" dirty="0" smtClean="0">
                <a:solidFill>
                  <a:prstClr val="black"/>
                </a:solidFill>
                <a:ea typeface="+mn-ea"/>
                <a:cs typeface="+mn-cs"/>
              </a:rPr>
              <a:t>incidents </a:t>
            </a:r>
            <a:r>
              <a:rPr lang="fr-FR" sz="1400" b="0" dirty="0">
                <a:solidFill>
                  <a:prstClr val="black"/>
                </a:solidFill>
                <a:ea typeface="+mn-ea"/>
                <a:cs typeface="+mn-cs"/>
              </a:rPr>
              <a:t>ayant pu avoir un impact sur la navigabilité, la sécurité du vol de l’aéronef </a:t>
            </a:r>
            <a:r>
              <a:rPr lang="fr-FR" sz="1400" b="0" dirty="0" smtClean="0">
                <a:solidFill>
                  <a:prstClr val="black"/>
                </a:solidFill>
                <a:ea typeface="+mn-ea"/>
                <a:cs typeface="+mn-cs"/>
              </a:rPr>
              <a:t>ou </a:t>
            </a:r>
            <a:r>
              <a:rPr lang="fr-FR" sz="1400" b="0" dirty="0">
                <a:solidFill>
                  <a:prstClr val="black"/>
                </a:solidFill>
                <a:ea typeface="+mn-ea"/>
                <a:cs typeface="+mn-cs"/>
              </a:rPr>
              <a:t>du personnel à bord</a:t>
            </a:r>
            <a:r>
              <a:rPr lang="fr-FR" sz="1400" b="0" i="1" dirty="0">
                <a:solidFill>
                  <a:prstClr val="black"/>
                </a:solidFill>
                <a:ea typeface="+mn-ea"/>
                <a:cs typeface="+mn-cs"/>
              </a:rPr>
              <a:t>.</a:t>
            </a:r>
          </a:p>
          <a:p>
            <a:pPr marL="0" indent="0" algn="l">
              <a:spcBef>
                <a:spcPts val="1200"/>
              </a:spcBef>
              <a:spcAft>
                <a:spcPts val="600"/>
              </a:spcAft>
            </a:pPr>
            <a:r>
              <a:rPr lang="fr-FR" sz="1400" u="sng" dirty="0">
                <a:solidFill>
                  <a:srgbClr val="FF0000"/>
                </a:solidFill>
              </a:rPr>
              <a:t>Nouvelle </a:t>
            </a:r>
            <a:r>
              <a:rPr lang="fr-FR" sz="1400" u="sng" dirty="0" smtClean="0">
                <a:solidFill>
                  <a:srgbClr val="FF0000"/>
                </a:solidFill>
              </a:rPr>
              <a:t>exigence</a:t>
            </a: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10" name="Espace réservé du texte 1"/>
          <p:cNvSpPr txBox="1">
            <a:spLocks/>
          </p:cNvSpPr>
          <p:nvPr/>
        </p:nvSpPr>
        <p:spPr>
          <a:xfrm>
            <a:off x="402976" y="4581128"/>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Compte-rendu d’activité </a:t>
            </a:r>
            <a:r>
              <a:rPr lang="en-GB" u="sng" dirty="0" smtClean="0">
                <a:solidFill>
                  <a:prstClr val="black"/>
                </a:solidFill>
              </a:rPr>
              <a:t>(Exigence 3.7.3)</a:t>
            </a:r>
            <a:endParaRPr lang="fr-FR" u="sng" dirty="0">
              <a:solidFill>
                <a:prstClr val="black"/>
              </a:solidFill>
            </a:endParaRPr>
          </a:p>
          <a:p>
            <a:pPr marL="0" indent="0" algn="l">
              <a:spcBef>
                <a:spcPts val="600"/>
              </a:spcBef>
              <a:spcAft>
                <a:spcPts val="300"/>
              </a:spcAft>
            </a:pPr>
            <a:r>
              <a:rPr lang="fr-FR" sz="1600" b="0" dirty="0">
                <a:solidFill>
                  <a:prstClr val="black"/>
                </a:solidFill>
              </a:rPr>
              <a:t>Pour le suivi des performances HSE, le compte-rendu d’activité de l’opérateur aérien affrété est transmis trimestriellement à la fonction HSE des activités aériennes du Groupe</a:t>
            </a:r>
            <a:r>
              <a:rPr lang="fr-FR" sz="1600" b="0" dirty="0" smtClean="0">
                <a:solidFill>
                  <a:prstClr val="black"/>
                </a:solidFill>
              </a:rPr>
              <a:t>.</a:t>
            </a:r>
          </a:p>
          <a:p>
            <a:pPr marL="0" indent="0" algn="l">
              <a:spcBef>
                <a:spcPts val="600"/>
              </a:spcBef>
              <a:spcAft>
                <a:spcPts val="600"/>
              </a:spcAft>
            </a:pPr>
            <a:r>
              <a:rPr lang="fr-FR" sz="1400" b="0" u="sng" dirty="0">
                <a:solidFill>
                  <a:srgbClr val="FF0000"/>
                </a:solidFill>
              </a:rPr>
              <a:t>Commentaire</a:t>
            </a:r>
            <a:r>
              <a:rPr lang="fr-FR" sz="1400" b="0" dirty="0">
                <a:solidFill>
                  <a:schemeClr val="tx1"/>
                </a:solidFill>
              </a:rPr>
              <a:t>: </a:t>
            </a:r>
          </a:p>
          <a:p>
            <a:pPr marL="285750" indent="-285750" algn="l">
              <a:spcBef>
                <a:spcPts val="600"/>
              </a:spcBef>
              <a:spcAft>
                <a:spcPts val="600"/>
              </a:spcAft>
              <a:buFont typeface="Arial" panose="020B0604020202020204" pitchFamily="34" charset="0"/>
              <a:buChar char="•"/>
            </a:pPr>
            <a:r>
              <a:rPr lang="fr-FR" sz="1400" b="0" dirty="0">
                <a:solidFill>
                  <a:schemeClr val="tx1"/>
                </a:solidFill>
              </a:rPr>
              <a:t>EP, GRP, MS &amp; RC : Formalisation de pratique </a:t>
            </a:r>
            <a:r>
              <a:rPr lang="fr-FR" sz="1400" b="0" dirty="0" smtClean="0">
                <a:solidFill>
                  <a:schemeClr val="tx1"/>
                </a:solidFill>
              </a:rPr>
              <a:t>existante.</a:t>
            </a:r>
            <a:endParaRPr lang="fr-FR" sz="1400" b="0" dirty="0">
              <a:solidFill>
                <a:schemeClr val="tx1"/>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pic>
        <p:nvPicPr>
          <p:cNvPr id="3" name="Picture 2"/>
          <p:cNvPicPr>
            <a:picLocks noChangeAspect="1"/>
          </p:cNvPicPr>
          <p:nvPr/>
        </p:nvPicPr>
        <p:blipFill>
          <a:blip r:embed="rId3"/>
          <a:stretch>
            <a:fillRect/>
          </a:stretch>
        </p:blipFill>
        <p:spPr>
          <a:xfrm>
            <a:off x="0" y="1647433"/>
            <a:ext cx="481626" cy="396274"/>
          </a:xfrm>
          <a:prstGeom prst="rect">
            <a:avLst/>
          </a:prstGeom>
        </p:spPr>
      </p:pic>
      <p:pic>
        <p:nvPicPr>
          <p:cNvPr id="4" name="Picture 3"/>
          <p:cNvPicPr>
            <a:picLocks noChangeAspect="1"/>
          </p:cNvPicPr>
          <p:nvPr/>
        </p:nvPicPr>
        <p:blipFill>
          <a:blip r:embed="rId3"/>
          <a:stretch>
            <a:fillRect/>
          </a:stretch>
        </p:blipFill>
        <p:spPr>
          <a:xfrm>
            <a:off x="57925" y="3864574"/>
            <a:ext cx="481626" cy="396274"/>
          </a:xfrm>
          <a:prstGeom prst="rect">
            <a:avLst/>
          </a:prstGeom>
        </p:spPr>
      </p:pic>
    </p:spTree>
    <p:extLst>
      <p:ext uri="{BB962C8B-B14F-4D97-AF65-F5344CB8AC3E}">
        <p14:creationId xmlns:p14="http://schemas.microsoft.com/office/powerpoint/2010/main" val="72892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836712"/>
            <a:ext cx="5904657" cy="5256584"/>
          </a:xfrm>
          <a:solidFill>
            <a:schemeClr val="bg1">
              <a:alpha val="35000"/>
            </a:schemeClr>
          </a:solidFill>
        </p:spPr>
        <p:txBody>
          <a:bodyPr/>
          <a:lstStyle/>
          <a:p>
            <a:pPr marL="0" indent="0">
              <a:buNone/>
            </a:pPr>
            <a:endParaRPr lang="en-GB" dirty="0" smtClean="0"/>
          </a:p>
          <a:p>
            <a:r>
              <a:rPr lang="en-GB" dirty="0" smtClean="0"/>
              <a:t>Champ d’application : </a:t>
            </a:r>
            <a:r>
              <a:rPr lang="fr-FR" dirty="0"/>
              <a:t>Toutes entités ou filiales du Groupe exposées aux risques des activités </a:t>
            </a:r>
            <a:r>
              <a:rPr lang="fr-FR" dirty="0" smtClean="0"/>
              <a:t>aériennes.</a:t>
            </a:r>
          </a:p>
          <a:p>
            <a:pPr>
              <a:spcBef>
                <a:spcPts val="600"/>
              </a:spcBef>
            </a:pPr>
            <a:r>
              <a:rPr lang="fr-FR" dirty="0"/>
              <a:t>Domaine couvert :</a:t>
            </a:r>
          </a:p>
          <a:p>
            <a:pPr marL="719138" lvl="2" indent="-363538">
              <a:spcBef>
                <a:spcPts val="300"/>
              </a:spcBef>
              <a:buFont typeface="Wingdings" panose="05000000000000000000" pitchFamily="2" charset="2"/>
              <a:buChar char="ü"/>
            </a:pPr>
            <a:r>
              <a:rPr lang="fr-FR" sz="1400" dirty="0">
                <a:latin typeface="+mj-lt"/>
              </a:rPr>
              <a:t>Vols non affrétés (compagnies aériennes effectuant des vols réguliers</a:t>
            </a:r>
            <a:r>
              <a:rPr lang="fr-FR" sz="1400" dirty="0" smtClean="0">
                <a:latin typeface="+mj-lt"/>
              </a:rPr>
              <a:t>).</a:t>
            </a:r>
            <a:endParaRPr lang="fr-FR" sz="1400" dirty="0">
              <a:latin typeface="+mj-lt"/>
            </a:endParaRPr>
          </a:p>
          <a:p>
            <a:pPr marL="719138" lvl="2" indent="-363538">
              <a:spcBef>
                <a:spcPts val="300"/>
              </a:spcBef>
              <a:buFont typeface="Wingdings" panose="05000000000000000000" pitchFamily="2" charset="2"/>
              <a:buChar char="ü"/>
            </a:pPr>
            <a:r>
              <a:rPr lang="fr-FR" sz="1400" dirty="0">
                <a:latin typeface="+mj-lt"/>
              </a:rPr>
              <a:t>Vols affrétés (hélicoptères &amp; avion</a:t>
            </a:r>
            <a:r>
              <a:rPr lang="fr-FR" sz="1400" dirty="0" smtClean="0">
                <a:latin typeface="+mj-lt"/>
              </a:rPr>
              <a:t>) : transport </a:t>
            </a:r>
            <a:r>
              <a:rPr lang="fr-FR" sz="1400" dirty="0">
                <a:latin typeface="+mj-lt"/>
              </a:rPr>
              <a:t>de passagers et travail </a:t>
            </a:r>
            <a:r>
              <a:rPr lang="fr-FR" sz="1400" dirty="0" smtClean="0">
                <a:latin typeface="+mj-lt"/>
              </a:rPr>
              <a:t>aérien.</a:t>
            </a:r>
            <a:endParaRPr lang="fr-FR" sz="1400" dirty="0">
              <a:latin typeface="+mj-lt"/>
            </a:endParaRPr>
          </a:p>
          <a:p>
            <a:pPr marL="719138" lvl="2" indent="-363538">
              <a:spcBef>
                <a:spcPts val="300"/>
              </a:spcBef>
              <a:buFont typeface="Wingdings" panose="05000000000000000000" pitchFamily="2" charset="2"/>
              <a:buChar char="ü"/>
            </a:pPr>
            <a:r>
              <a:rPr lang="fr-FR" sz="1400" dirty="0">
                <a:latin typeface="+mj-lt"/>
              </a:rPr>
              <a:t>Nos infrastructures (</a:t>
            </a:r>
            <a:r>
              <a:rPr lang="fr-FR" sz="1400" i="1" dirty="0">
                <a:latin typeface="+mj-lt"/>
              </a:rPr>
              <a:t>helipads</a:t>
            </a:r>
            <a:r>
              <a:rPr lang="fr-FR" sz="1400" dirty="0">
                <a:latin typeface="+mj-lt"/>
              </a:rPr>
              <a:t>, pistes, équipements au </a:t>
            </a:r>
            <a:r>
              <a:rPr lang="fr-FR" sz="1400" dirty="0" smtClean="0">
                <a:latin typeface="+mj-lt"/>
              </a:rPr>
              <a:t>sol, </a:t>
            </a:r>
            <a:r>
              <a:rPr lang="fr-FR" sz="1400" dirty="0">
                <a:latin typeface="+mj-lt"/>
              </a:rPr>
              <a:t>etc</a:t>
            </a:r>
            <a:r>
              <a:rPr lang="fr-FR" sz="1400" dirty="0" smtClean="0">
                <a:latin typeface="+mj-lt"/>
              </a:rPr>
              <a:t>.).</a:t>
            </a:r>
            <a:endParaRPr lang="fr-FR" sz="1400" dirty="0">
              <a:latin typeface="+mj-lt"/>
            </a:endParaRPr>
          </a:p>
          <a:p>
            <a:pPr>
              <a:spcBef>
                <a:spcPts val="600"/>
              </a:spcBef>
            </a:pPr>
            <a:r>
              <a:rPr lang="fr-FR" dirty="0" smtClean="0"/>
              <a:t>Domaine </a:t>
            </a:r>
            <a:r>
              <a:rPr lang="fr-FR" dirty="0"/>
              <a:t>non couvert :</a:t>
            </a:r>
          </a:p>
          <a:p>
            <a:pPr marL="719138" lvl="2" indent="-363538">
              <a:spcBef>
                <a:spcPts val="300"/>
              </a:spcBef>
              <a:buFont typeface="Wingdings" panose="05000000000000000000" pitchFamily="2" charset="2"/>
              <a:buChar char="ü"/>
            </a:pPr>
            <a:r>
              <a:rPr lang="fr-FR" sz="1400" dirty="0">
                <a:latin typeface="+mj-lt"/>
              </a:rPr>
              <a:t>Ne s’applique pas au transport non affrété de </a:t>
            </a:r>
            <a:r>
              <a:rPr lang="fr-FR" sz="1400" dirty="0" smtClean="0">
                <a:latin typeface="+mj-lt"/>
              </a:rPr>
              <a:t>marchandises.</a:t>
            </a:r>
            <a:endParaRPr lang="fr-FR" sz="1400" dirty="0">
              <a:latin typeface="+mj-lt"/>
            </a:endParaRPr>
          </a:p>
          <a:p>
            <a:pPr marL="719138" lvl="2" indent="-363538">
              <a:spcBef>
                <a:spcPts val="300"/>
              </a:spcBef>
              <a:buFont typeface="Wingdings" panose="05000000000000000000" pitchFamily="2" charset="2"/>
              <a:buChar char="ü"/>
            </a:pPr>
            <a:r>
              <a:rPr lang="fr-FR" sz="1400" dirty="0">
                <a:latin typeface="+mj-lt"/>
              </a:rPr>
              <a:t>Avitaillement commercial des aéronefs (ATI</a:t>
            </a:r>
            <a:r>
              <a:rPr lang="fr-FR" sz="1400" dirty="0" smtClean="0">
                <a:latin typeface="+mj-lt"/>
              </a:rPr>
              <a:t>).</a:t>
            </a:r>
            <a:endParaRPr lang="fr-FR" sz="1400" dirty="0">
              <a:latin typeface="+mj-lt"/>
            </a:endParaRPr>
          </a:p>
          <a:p>
            <a:pPr marL="719138" lvl="2" indent="-363538">
              <a:spcBef>
                <a:spcPts val="300"/>
              </a:spcBef>
              <a:buFont typeface="Wingdings" panose="05000000000000000000" pitchFamily="2" charset="2"/>
              <a:buChar char="ü"/>
            </a:pPr>
            <a:r>
              <a:rPr lang="fr-FR" sz="1400" dirty="0">
                <a:latin typeface="+mj-lt"/>
              </a:rPr>
              <a:t>Aux activités de loisir y compris celles organisées par les comités </a:t>
            </a:r>
            <a:r>
              <a:rPr lang="fr-FR" sz="1400" dirty="0" smtClean="0">
                <a:latin typeface="+mj-lt"/>
              </a:rPr>
              <a:t>d’entreprise.</a:t>
            </a:r>
            <a:endParaRPr lang="fr-FR" sz="1400" dirty="0">
              <a:latin typeface="+mj-lt"/>
            </a:endParaRPr>
          </a:p>
          <a:p>
            <a:pPr>
              <a:spcBef>
                <a:spcPts val="600"/>
              </a:spcBef>
            </a:pPr>
            <a:r>
              <a:rPr lang="fr-FR" dirty="0" smtClean="0"/>
              <a:t>Prise </a:t>
            </a:r>
            <a:r>
              <a:rPr lang="fr-FR" dirty="0"/>
              <a:t>en compte des recommandations </a:t>
            </a:r>
            <a:r>
              <a:rPr lang="fr-FR" dirty="0" smtClean="0"/>
              <a:t>de </a:t>
            </a:r>
            <a:r>
              <a:rPr lang="fr-FR" dirty="0"/>
              <a:t>l’audit Groupe 2016 sur la gestion de crise dans le cadre des vols non affrétés et  communication effective dans tout le réseau.</a:t>
            </a:r>
          </a:p>
          <a:p>
            <a:pPr>
              <a:spcBef>
                <a:spcPts val="600"/>
              </a:spcBef>
            </a:pPr>
            <a:r>
              <a:rPr lang="fr-FR" dirty="0"/>
              <a:t>Prise en compte des REX (entre autres issus des accidents Mer du Nord</a:t>
            </a:r>
            <a:r>
              <a:rPr lang="fr-FR" dirty="0" smtClean="0"/>
              <a:t>).</a:t>
            </a:r>
            <a:endParaRPr lang="fr-FR" dirty="0"/>
          </a:p>
          <a:p>
            <a:pPr marL="0" indent="0" algn="l">
              <a:spcBef>
                <a:spcPts val="600"/>
              </a:spcBef>
              <a:spcAft>
                <a:spcPts val="600"/>
              </a:spcAft>
              <a:buNone/>
            </a:pPr>
            <a:endParaRPr lang="fr-FR" dirty="0"/>
          </a:p>
        </p:txBody>
      </p:sp>
      <p:pic>
        <p:nvPicPr>
          <p:cNvPr id="3" name="Picture 2"/>
          <p:cNvPicPr>
            <a:picLocks noChangeAspect="1"/>
          </p:cNvPicPr>
          <p:nvPr/>
        </p:nvPicPr>
        <p:blipFill>
          <a:blip r:embed="rId3"/>
          <a:stretch>
            <a:fillRect/>
          </a:stretch>
        </p:blipFill>
        <p:spPr>
          <a:xfrm>
            <a:off x="191343" y="188640"/>
            <a:ext cx="5832648" cy="518171"/>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908720"/>
            <a:ext cx="5904657" cy="5184576"/>
          </a:xfrm>
          <a:solidFill>
            <a:schemeClr val="bg1">
              <a:alpha val="35000"/>
            </a:schemeClr>
          </a:solidFill>
        </p:spPr>
        <p:txBody>
          <a:bodyPr/>
          <a:lstStyle/>
          <a:p>
            <a:pPr>
              <a:spcBef>
                <a:spcPts val="1200"/>
              </a:spcBef>
            </a:pPr>
            <a:r>
              <a:rPr lang="fr-FR" dirty="0" smtClean="0"/>
              <a:t>Remplace 6 règles Groupe et Branches existantes :</a:t>
            </a:r>
          </a:p>
          <a:p>
            <a:pPr marL="719138" lvl="2" indent="-363538">
              <a:spcBef>
                <a:spcPts val="300"/>
              </a:spcBef>
              <a:spcAft>
                <a:spcPts val="300"/>
              </a:spcAft>
              <a:buFont typeface="Wingdings" panose="05000000000000000000" pitchFamily="2" charset="2"/>
              <a:buChar char="ü"/>
            </a:pPr>
            <a:r>
              <a:rPr lang="fr-FR" sz="1400" dirty="0" smtClean="0">
                <a:latin typeface="+mj-lt"/>
              </a:rPr>
              <a:t>réduction </a:t>
            </a:r>
            <a:r>
              <a:rPr lang="fr-FR" sz="1400" dirty="0">
                <a:latin typeface="+mj-lt"/>
              </a:rPr>
              <a:t>de 43 à 24 </a:t>
            </a:r>
            <a:r>
              <a:rPr lang="fr-FR" sz="1400" dirty="0" smtClean="0">
                <a:latin typeface="+mj-lt"/>
              </a:rPr>
              <a:t>exigences.</a:t>
            </a:r>
            <a:endParaRPr lang="fr-FR" sz="1400" dirty="0">
              <a:latin typeface="+mj-lt"/>
            </a:endParaRPr>
          </a:p>
          <a:p>
            <a:pPr algn="l">
              <a:spcBef>
                <a:spcPts val="1200"/>
              </a:spcBef>
              <a:spcAft>
                <a:spcPts val="1200"/>
              </a:spcAft>
            </a:pPr>
            <a:r>
              <a:rPr lang="fr-FR" dirty="0" smtClean="0"/>
              <a:t>Date </a:t>
            </a:r>
            <a:r>
              <a:rPr lang="fr-FR" dirty="0"/>
              <a:t>de publication dans REFLEX : </a:t>
            </a:r>
            <a:r>
              <a:rPr lang="fr-FR" dirty="0" smtClean="0">
                <a:solidFill>
                  <a:schemeClr val="tx1"/>
                </a:solidFill>
              </a:rPr>
              <a:t>14</a:t>
            </a:r>
            <a:r>
              <a:rPr lang="fr-FR" dirty="0" smtClean="0">
                <a:solidFill>
                  <a:schemeClr val="tx1"/>
                </a:solidFill>
              </a:rPr>
              <a:t>/</a:t>
            </a:r>
            <a:r>
              <a:rPr lang="fr-FR" dirty="0" smtClean="0"/>
              <a:t>06/2019</a:t>
            </a:r>
            <a:endParaRPr lang="fr-FR" dirty="0"/>
          </a:p>
          <a:p>
            <a:pPr algn="l">
              <a:spcBef>
                <a:spcPts val="600"/>
              </a:spcBef>
              <a:spcAft>
                <a:spcPts val="300"/>
              </a:spcAft>
            </a:pPr>
            <a:r>
              <a:rPr lang="fr-FR" dirty="0" smtClean="0"/>
              <a:t>Date </a:t>
            </a:r>
            <a:r>
              <a:rPr lang="fr-FR" dirty="0"/>
              <a:t>d’application : dans les 3 mois après publication </a:t>
            </a:r>
            <a:r>
              <a:rPr lang="fr-FR" dirty="0" smtClean="0"/>
              <a:t>excepté </a:t>
            </a:r>
            <a:r>
              <a:rPr lang="fr-FR" dirty="0"/>
              <a:t>pour</a:t>
            </a:r>
            <a:r>
              <a:rPr lang="fr-FR" dirty="0" smtClean="0"/>
              <a:t> : </a:t>
            </a:r>
          </a:p>
          <a:p>
            <a:pPr marL="719138" lvl="2" indent="-363538" algn="just">
              <a:spcBef>
                <a:spcPts val="300"/>
              </a:spcBef>
              <a:spcAft>
                <a:spcPts val="300"/>
              </a:spcAft>
              <a:buFont typeface="Wingdings" panose="05000000000000000000" pitchFamily="2" charset="2"/>
              <a:buChar char="ü"/>
            </a:pPr>
            <a:r>
              <a:rPr lang="fr-FR" sz="1400" dirty="0" smtClean="0">
                <a:latin typeface="+mj-lt"/>
              </a:rPr>
              <a:t>le travail aérien, pour lequel une extension de 12 mois ou à échéance du contrat en cours si sa durée est supérieur à 12 mois est donnée pour l’application de l’exigence 3.3.6. Cette extension ne s’applique pas à la branche EP.</a:t>
            </a:r>
            <a:endParaRPr lang="fr-FR" dirty="0"/>
          </a:p>
        </p:txBody>
      </p:sp>
      <p:pic>
        <p:nvPicPr>
          <p:cNvPr id="3" name="Picture 2"/>
          <p:cNvPicPr>
            <a:picLocks noChangeAspect="1"/>
          </p:cNvPicPr>
          <p:nvPr/>
        </p:nvPicPr>
        <p:blipFill>
          <a:blip r:embed="rId3"/>
          <a:stretch>
            <a:fillRect/>
          </a:stretch>
        </p:blipFill>
        <p:spPr>
          <a:xfrm>
            <a:off x="191343" y="260648"/>
            <a:ext cx="5834378" cy="518205"/>
          </a:xfrm>
          <a:prstGeom prst="rect">
            <a:avLst/>
          </a:prstGeom>
        </p:spPr>
      </p:pic>
    </p:spTree>
    <p:extLst>
      <p:ext uri="{BB962C8B-B14F-4D97-AF65-F5344CB8AC3E}">
        <p14:creationId xmlns:p14="http://schemas.microsoft.com/office/powerpoint/2010/main" val="3110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CH" dirty="0" smtClean="0"/>
              <a:t>Périmètre</a:t>
            </a:r>
            <a:endParaRPr lang="en-US" dirty="0"/>
          </a:p>
        </p:txBody>
      </p:sp>
      <p:sp>
        <p:nvSpPr>
          <p:cNvPr id="3" name="Text Placeholder 3"/>
          <p:cNvSpPr txBox="1">
            <a:spLocks/>
          </p:cNvSpPr>
          <p:nvPr/>
        </p:nvSpPr>
        <p:spPr>
          <a:xfrm>
            <a:off x="407368" y="6055427"/>
            <a:ext cx="5881980" cy="295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smtClean="0"/>
              <a:t>Note </a:t>
            </a:r>
            <a:r>
              <a:rPr lang="fr-FR" sz="1200" baseline="30000" dirty="0" smtClean="0"/>
              <a:t>1</a:t>
            </a:r>
            <a:r>
              <a:rPr lang="fr-FR" sz="1200" dirty="0" smtClean="0"/>
              <a:t> : Pour l’EP le travail aérien était déjà couvert par la CR-EP-LSO-100	</a:t>
            </a:r>
          </a:p>
        </p:txBody>
      </p:sp>
      <p:sp>
        <p:nvSpPr>
          <p:cNvPr id="6" name="TextBox 10"/>
          <p:cNvSpPr txBox="1"/>
          <p:nvPr/>
        </p:nvSpPr>
        <p:spPr>
          <a:xfrm>
            <a:off x="8059313" y="1680312"/>
            <a:ext cx="1646285" cy="215444"/>
          </a:xfrm>
          <a:prstGeom prst="rect">
            <a:avLst/>
          </a:prstGeom>
          <a:noFill/>
          <a:ln>
            <a:noFill/>
          </a:ln>
        </p:spPr>
        <p:txBody>
          <a:bodyPr vert="horz" wrap="none" lIns="0" tIns="0" rIns="0" bIns="0" rtlCol="0">
            <a:spAutoFit/>
          </a:bodyPr>
          <a:lstStyle/>
          <a:p>
            <a:pPr algn="l"/>
            <a:r>
              <a:rPr lang="en-US" sz="1400" b="1" i="1" dirty="0" smtClean="0">
                <a:solidFill>
                  <a:srgbClr val="FF0000"/>
                </a:solidFill>
                <a:latin typeface="Arial" panose="020B0604020202020204" pitchFamily="34" charset="0"/>
                <a:cs typeface="Tahoma" pitchFamily="34" charset="0"/>
              </a:rPr>
              <a:t>NOUVELLE REGLE</a:t>
            </a:r>
            <a:endParaRPr lang="en-US" sz="1400" b="1" i="1" dirty="0">
              <a:solidFill>
                <a:srgbClr val="FF0000"/>
              </a:solidFill>
              <a:latin typeface="Arial" panose="020B0604020202020204" pitchFamily="34" charset="0"/>
              <a:cs typeface="Tahoma" pitchFamily="34" charset="0"/>
            </a:endParaRPr>
          </a:p>
        </p:txBody>
      </p:sp>
      <p:cxnSp>
        <p:nvCxnSpPr>
          <p:cNvPr id="7" name="Straight Connector 11"/>
          <p:cNvCxnSpPr/>
          <p:nvPr/>
        </p:nvCxnSpPr>
        <p:spPr bwMode="auto">
          <a:xfrm>
            <a:off x="8040651" y="1554307"/>
            <a:ext cx="1646285" cy="1133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8" name="Straight Connector 12"/>
          <p:cNvCxnSpPr/>
          <p:nvPr/>
        </p:nvCxnSpPr>
        <p:spPr bwMode="auto">
          <a:xfrm flipV="1">
            <a:off x="8040651" y="1963882"/>
            <a:ext cx="1664947" cy="206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9" name="Right Arrow 14"/>
          <p:cNvSpPr/>
          <p:nvPr/>
        </p:nvSpPr>
        <p:spPr>
          <a:xfrm>
            <a:off x="6289348" y="2684645"/>
            <a:ext cx="814764" cy="695302"/>
          </a:xfrm>
          <a:prstGeom prst="rightArrow">
            <a:avLst>
              <a:gd name="adj1" fmla="val 47587"/>
              <a:gd name="adj2" fmla="val 50000"/>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6" name="Rounded Rectangle 35"/>
          <p:cNvSpPr/>
          <p:nvPr/>
        </p:nvSpPr>
        <p:spPr bwMode="auto">
          <a:xfrm>
            <a:off x="1912472" y="840411"/>
            <a:ext cx="4224816" cy="1646522"/>
          </a:xfrm>
          <a:prstGeom prst="roundRect">
            <a:avLst/>
          </a:prstGeom>
          <a:noFill/>
          <a:ln w="9525" algn="ctr">
            <a:solidFill>
              <a:schemeClr val="accent1"/>
            </a:solidFill>
            <a:round/>
            <a:headEnd/>
            <a:tailEnd/>
          </a:ln>
        </p:spPr>
        <p:txBody>
          <a:bodyPr wrap="square" rtlCol="0" anchor="t"/>
          <a:lstStyle/>
          <a:p>
            <a:pPr>
              <a:spcAft>
                <a:spcPts val="1108"/>
              </a:spcAft>
            </a:pPr>
            <a:r>
              <a:rPr lang="fr-FR" sz="1200" dirty="0" smtClean="0">
                <a:solidFill>
                  <a:schemeClr val="accent1"/>
                </a:solidFill>
              </a:rPr>
              <a:t>Déjà couvert niveau groupe </a:t>
            </a:r>
            <a:r>
              <a:rPr lang="fr-FR" sz="1200" dirty="0" smtClean="0"/>
              <a:t>: transport de passagers</a:t>
            </a:r>
          </a:p>
          <a:p>
            <a:pPr>
              <a:spcAft>
                <a:spcPts val="1108"/>
              </a:spcAft>
            </a:pPr>
            <a:r>
              <a:rPr lang="fr-FR" sz="1200" dirty="0" smtClean="0"/>
              <a:t>  Avions                   Hélicoptères             Infrastructures</a:t>
            </a:r>
            <a:endParaRPr lang="fr-FR" sz="1200" dirty="0"/>
          </a:p>
        </p:txBody>
      </p:sp>
      <p:sp>
        <p:nvSpPr>
          <p:cNvPr id="27" name="Rounded Rectangle 36"/>
          <p:cNvSpPr/>
          <p:nvPr/>
        </p:nvSpPr>
        <p:spPr bwMode="auto">
          <a:xfrm>
            <a:off x="1912472" y="3328248"/>
            <a:ext cx="4224816" cy="1813757"/>
          </a:xfrm>
          <a:prstGeom prst="roundRect">
            <a:avLst>
              <a:gd name="adj" fmla="val 8025"/>
            </a:avLst>
          </a:prstGeom>
          <a:noFill/>
          <a:ln w="9525" algn="ctr">
            <a:solidFill>
              <a:schemeClr val="accent1"/>
            </a:solidFill>
            <a:round/>
            <a:headEnd/>
            <a:tailEnd/>
          </a:ln>
        </p:spPr>
        <p:txBody>
          <a:bodyPr wrap="square" rtlCol="0" anchor="t"/>
          <a:lstStyle/>
          <a:p>
            <a:pPr>
              <a:spcAft>
                <a:spcPts val="1108"/>
              </a:spcAft>
            </a:pPr>
            <a:r>
              <a:rPr lang="fr-FR" sz="1200" dirty="0" smtClean="0">
                <a:solidFill>
                  <a:schemeClr val="accent1"/>
                </a:solidFill>
              </a:rPr>
              <a:t>Ajout de périmètre </a:t>
            </a:r>
            <a:r>
              <a:rPr lang="fr-FR" sz="1200" dirty="0" smtClean="0"/>
              <a:t>:  </a:t>
            </a:r>
          </a:p>
          <a:p>
            <a:pPr>
              <a:spcAft>
                <a:spcPts val="1108"/>
              </a:spcAft>
            </a:pPr>
            <a:r>
              <a:rPr lang="fr-FR" sz="1200" dirty="0" smtClean="0"/>
              <a:t>        Travail aérien</a:t>
            </a:r>
            <a:r>
              <a:rPr lang="fr-FR" sz="1200" baseline="30000" dirty="0" smtClean="0"/>
              <a:t>1</a:t>
            </a:r>
            <a:r>
              <a:rPr lang="fr-FR" sz="1200" dirty="0" smtClean="0"/>
              <a:t>     	Nouveaux types de moyens 		                aériens        					</a:t>
            </a:r>
            <a:endParaRPr lang="fr-FR" sz="1200" dirty="0"/>
          </a:p>
        </p:txBody>
      </p:sp>
      <p:grpSp>
        <p:nvGrpSpPr>
          <p:cNvPr id="28" name="Group 39"/>
          <p:cNvGrpSpPr/>
          <p:nvPr/>
        </p:nvGrpSpPr>
        <p:grpSpPr>
          <a:xfrm>
            <a:off x="3619131" y="2651807"/>
            <a:ext cx="576539" cy="532425"/>
            <a:chOff x="2181021" y="3395399"/>
            <a:chExt cx="754231" cy="754231"/>
          </a:xfrm>
          <a:solidFill>
            <a:schemeClr val="tx2"/>
          </a:solidFill>
        </p:grpSpPr>
        <p:sp>
          <p:nvSpPr>
            <p:cNvPr id="29" name="Rectangle 28"/>
            <p:cNvSpPr/>
            <p:nvPr/>
          </p:nvSpPr>
          <p:spPr>
            <a:xfrm rot="5400000">
              <a:off x="2181021" y="3685924"/>
              <a:ext cx="754231" cy="17318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0" name="Rectangle 29"/>
            <p:cNvSpPr/>
            <p:nvPr/>
          </p:nvSpPr>
          <p:spPr>
            <a:xfrm>
              <a:off x="2181021" y="3685925"/>
              <a:ext cx="754231" cy="17318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pic>
        <p:nvPicPr>
          <p:cNvPr id="37" name="Picture 36"/>
          <p:cNvPicPr>
            <a:picLocks noChangeAspect="1"/>
          </p:cNvPicPr>
          <p:nvPr/>
        </p:nvPicPr>
        <p:blipFill>
          <a:blip r:embed="rId2"/>
          <a:stretch>
            <a:fillRect/>
          </a:stretch>
        </p:blipFill>
        <p:spPr>
          <a:xfrm>
            <a:off x="2153605" y="1635854"/>
            <a:ext cx="549462" cy="539473"/>
          </a:xfrm>
          <a:prstGeom prst="rect">
            <a:avLst/>
          </a:prstGeom>
        </p:spPr>
      </p:pic>
      <p:grpSp>
        <p:nvGrpSpPr>
          <p:cNvPr id="41" name="Groupe 26"/>
          <p:cNvGrpSpPr/>
          <p:nvPr/>
        </p:nvGrpSpPr>
        <p:grpSpPr>
          <a:xfrm>
            <a:off x="3550106" y="1601072"/>
            <a:ext cx="608174" cy="581885"/>
            <a:chOff x="0" y="0"/>
            <a:chExt cx="523875" cy="533400"/>
          </a:xfrm>
        </p:grpSpPr>
        <p:sp>
          <p:nvSpPr>
            <p:cNvPr id="42" name="Rectangle à coins arrondis 15"/>
            <p:cNvSpPr/>
            <p:nvPr/>
          </p:nvSpPr>
          <p:spPr>
            <a:xfrm>
              <a:off x="0" y="0"/>
              <a:ext cx="523875" cy="53340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43" name="Image 25" descr="C:\Users\mokhtar\Downloads\aiga-helipor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1" y="167833"/>
              <a:ext cx="406400" cy="156210"/>
            </a:xfrm>
            <a:prstGeom prst="rect">
              <a:avLst/>
            </a:prstGeom>
            <a:noFill/>
            <a:ln>
              <a:noFill/>
            </a:ln>
          </p:spPr>
        </p:pic>
      </p:grpSp>
      <p:pic>
        <p:nvPicPr>
          <p:cNvPr id="44" name="Image 153"/>
          <p:cNvPicPr/>
          <p:nvPr/>
        </p:nvPicPr>
        <p:blipFill>
          <a:blip r:embed="rId4" cstate="print">
            <a:extLst>
              <a:ext uri="{28A0092B-C50C-407E-A947-70E740481C1C}">
                <a14:useLocalDpi xmlns:a14="http://schemas.microsoft.com/office/drawing/2010/main" val="0"/>
              </a:ext>
            </a:extLst>
          </a:blip>
          <a:stretch>
            <a:fillRect/>
          </a:stretch>
        </p:blipFill>
        <p:spPr>
          <a:xfrm>
            <a:off x="5050440" y="1650020"/>
            <a:ext cx="587305" cy="569404"/>
          </a:xfrm>
          <a:prstGeom prst="rect">
            <a:avLst/>
          </a:prstGeom>
        </p:spPr>
      </p:pic>
      <p:grpSp>
        <p:nvGrpSpPr>
          <p:cNvPr id="45" name="Groupe 37"/>
          <p:cNvGrpSpPr/>
          <p:nvPr/>
        </p:nvGrpSpPr>
        <p:grpSpPr>
          <a:xfrm>
            <a:off x="2153606" y="4186518"/>
            <a:ext cx="609626" cy="604027"/>
            <a:chOff x="0" y="0"/>
            <a:chExt cx="504825" cy="492760"/>
          </a:xfrm>
        </p:grpSpPr>
        <p:grpSp>
          <p:nvGrpSpPr>
            <p:cNvPr id="46" name="Groupe 157"/>
            <p:cNvGrpSpPr/>
            <p:nvPr/>
          </p:nvGrpSpPr>
          <p:grpSpPr>
            <a:xfrm>
              <a:off x="0" y="0"/>
              <a:ext cx="504825" cy="492760"/>
              <a:chOff x="0" y="0"/>
              <a:chExt cx="504825" cy="492760"/>
            </a:xfrm>
          </p:grpSpPr>
          <p:sp>
            <p:nvSpPr>
              <p:cNvPr id="48" name="Rectangle à coins arrondis 48"/>
              <p:cNvSpPr/>
              <p:nvPr/>
            </p:nvSpPr>
            <p:spPr>
              <a:xfrm>
                <a:off x="0" y="0"/>
                <a:ext cx="504825" cy="49276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49" name="Groupe 49"/>
              <p:cNvGrpSpPr/>
              <p:nvPr/>
            </p:nvGrpSpPr>
            <p:grpSpPr>
              <a:xfrm>
                <a:off x="139370" y="194906"/>
                <a:ext cx="140870" cy="224371"/>
                <a:chOff x="289102" y="467674"/>
                <a:chExt cx="285309" cy="623382"/>
              </a:xfrm>
            </p:grpSpPr>
            <p:cxnSp>
              <p:nvCxnSpPr>
                <p:cNvPr id="50" name="Connecteur droit 51"/>
                <p:cNvCxnSpPr/>
                <p:nvPr/>
              </p:nvCxnSpPr>
              <p:spPr>
                <a:xfrm flipH="1">
                  <a:off x="329781" y="467674"/>
                  <a:ext cx="244630" cy="576064"/>
                </a:xfrm>
                <a:prstGeom prst="line">
                  <a:avLst/>
                </a:prstGeom>
                <a:noFill/>
                <a:ln w="22225" cap="flat" cmpd="sng" algn="ctr">
                  <a:solidFill>
                    <a:sysClr val="windowText" lastClr="000000"/>
                  </a:solidFill>
                  <a:prstDash val="solid"/>
                </a:ln>
                <a:effectLst/>
              </p:spPr>
            </p:cxnSp>
            <p:sp>
              <p:nvSpPr>
                <p:cNvPr id="51" name="Rectangle 50"/>
                <p:cNvSpPr/>
                <p:nvPr/>
              </p:nvSpPr>
              <p:spPr>
                <a:xfrm rot="1125088">
                  <a:off x="289102" y="852404"/>
                  <a:ext cx="193012" cy="238652"/>
                </a:xfrm>
                <a:prstGeom prst="rect">
                  <a:avLst/>
                </a:prstGeom>
                <a:solidFill>
                  <a:sysClr val="windowText" lastClr="000000"/>
                </a:solidFill>
                <a:ln w="25400" cap="flat" cmpd="sng" algn="ctr">
                  <a:solidFill>
                    <a:srgbClr val="1F497D">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pic>
          <p:nvPicPr>
            <p:cNvPr id="47" name="Image 53" descr="Helicopter Icon Vector"/>
            <p:cNvPicPr>
              <a:picLocks noChangeAspect="1"/>
            </p:cNvPicPr>
            <p:nvPr/>
          </p:nvPicPr>
          <p:blipFill rotWithShape="1">
            <a:blip r:embed="rId5" cstate="print">
              <a:extLst>
                <a:ext uri="{28A0092B-C50C-407E-A947-70E740481C1C}">
                  <a14:useLocalDpi xmlns:a14="http://schemas.microsoft.com/office/drawing/2010/main" val="0"/>
                </a:ext>
              </a:extLst>
            </a:blip>
            <a:srcRect t="12644" b="17241"/>
            <a:stretch/>
          </p:blipFill>
          <p:spPr bwMode="auto">
            <a:xfrm>
              <a:off x="40512" y="23149"/>
              <a:ext cx="355600" cy="248920"/>
            </a:xfrm>
            <a:prstGeom prst="rect">
              <a:avLst/>
            </a:prstGeom>
            <a:solidFill>
              <a:srgbClr val="4F81BD">
                <a:lumMod val="40000"/>
                <a:lumOff val="60000"/>
              </a:srgbClr>
            </a:solid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grpSp>
        <p:nvGrpSpPr>
          <p:cNvPr id="52" name="Groupe 58"/>
          <p:cNvGrpSpPr/>
          <p:nvPr/>
        </p:nvGrpSpPr>
        <p:grpSpPr>
          <a:xfrm>
            <a:off x="2915292" y="4186518"/>
            <a:ext cx="588420" cy="604027"/>
            <a:chOff x="0" y="0"/>
            <a:chExt cx="338032" cy="330200"/>
          </a:xfrm>
        </p:grpSpPr>
        <p:sp>
          <p:nvSpPr>
            <p:cNvPr id="53" name="Rectangle à coins arrondis 54"/>
            <p:cNvSpPr/>
            <p:nvPr/>
          </p:nvSpPr>
          <p:spPr>
            <a:xfrm>
              <a:off x="8467" y="0"/>
              <a:ext cx="329565" cy="33020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54" name="Imag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67" y="33867"/>
              <a:ext cx="250190" cy="208915"/>
            </a:xfrm>
            <a:prstGeom prst="rect">
              <a:avLst/>
            </a:prstGeom>
            <a:solidFill>
              <a:srgbClr val="4F81BD">
                <a:lumMod val="40000"/>
                <a:lumOff val="60000"/>
                <a:alpha val="0"/>
              </a:srgbClr>
            </a:solidFill>
          </p:spPr>
        </p:pic>
        <p:pic>
          <p:nvPicPr>
            <p:cNvPr id="55" name="Image 5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2400"/>
              <a:ext cx="182245" cy="164465"/>
            </a:xfrm>
            <a:prstGeom prst="rect">
              <a:avLst/>
            </a:prstGeom>
            <a:noFill/>
          </p:spPr>
        </p:pic>
      </p:grpSp>
      <p:grpSp>
        <p:nvGrpSpPr>
          <p:cNvPr id="56" name="Groupe 69"/>
          <p:cNvGrpSpPr/>
          <p:nvPr/>
        </p:nvGrpSpPr>
        <p:grpSpPr>
          <a:xfrm>
            <a:off x="4583832" y="4219044"/>
            <a:ext cx="573514" cy="571502"/>
            <a:chOff x="0" y="0"/>
            <a:chExt cx="514350" cy="513080"/>
          </a:xfrm>
        </p:grpSpPr>
        <p:sp>
          <p:nvSpPr>
            <p:cNvPr id="57" name="Rectangle à coins arrondis 65"/>
            <p:cNvSpPr/>
            <p:nvPr/>
          </p:nvSpPr>
          <p:spPr>
            <a:xfrm>
              <a:off x="0" y="0"/>
              <a:ext cx="514350" cy="51308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58" name="Imag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50" y="209550"/>
              <a:ext cx="455930" cy="126365"/>
            </a:xfrm>
            <a:prstGeom prst="rect">
              <a:avLst/>
            </a:prstGeom>
          </p:spPr>
        </p:pic>
      </p:grpSp>
      <p:sp>
        <p:nvSpPr>
          <p:cNvPr id="59" name="Horizontal Scroll 58"/>
          <p:cNvSpPr/>
          <p:nvPr/>
        </p:nvSpPr>
        <p:spPr>
          <a:xfrm>
            <a:off x="7404401" y="1940328"/>
            <a:ext cx="3172641" cy="2156131"/>
          </a:xfrm>
          <a:prstGeom prst="horizontalScroll">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TextBox 59"/>
          <p:cNvSpPr txBox="1"/>
          <p:nvPr/>
        </p:nvSpPr>
        <p:spPr>
          <a:xfrm>
            <a:off x="7824192" y="2558384"/>
            <a:ext cx="2333061" cy="1482457"/>
          </a:xfrm>
          <a:prstGeom prst="rect">
            <a:avLst/>
          </a:prstGeom>
          <a:noFill/>
        </p:spPr>
        <p:txBody>
          <a:bodyPr wrap="square" rtlCol="0">
            <a:spAutoFit/>
          </a:bodyPr>
          <a:lstStyle/>
          <a:p>
            <a:pPr algn="ctr">
              <a:spcAft>
                <a:spcPts val="1108"/>
              </a:spcAft>
            </a:pPr>
            <a:r>
              <a:rPr lang="en-US" b="1" dirty="0" smtClean="0">
                <a:solidFill>
                  <a:schemeClr val="accent1"/>
                </a:solidFill>
              </a:rPr>
              <a:t>REG-GR-HSE-415</a:t>
            </a:r>
            <a:r>
              <a:rPr lang="en-US" b="1" dirty="0" smtClean="0"/>
              <a:t> : </a:t>
            </a:r>
          </a:p>
          <a:p>
            <a:pPr algn="ctr">
              <a:spcAft>
                <a:spcPts val="1108"/>
              </a:spcAft>
            </a:pPr>
            <a:r>
              <a:rPr lang="fr-FR" dirty="0" smtClean="0"/>
              <a:t>Sécurité des activités aériennes</a:t>
            </a:r>
          </a:p>
          <a:p>
            <a:endParaRPr lang="fr-FR" dirty="0"/>
          </a:p>
        </p:txBody>
      </p:sp>
    </p:spTree>
    <p:extLst>
      <p:ext uri="{BB962C8B-B14F-4D97-AF65-F5344CB8AC3E}">
        <p14:creationId xmlns:p14="http://schemas.microsoft.com/office/powerpoint/2010/main" val="3193961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en-US" dirty="0" smtClean="0"/>
              <a:t>REFERENTIELS EXISTANTS</a:t>
            </a:r>
            <a:endParaRPr lang="en-US" dirty="0"/>
          </a:p>
        </p:txBody>
      </p:sp>
      <p:sp>
        <p:nvSpPr>
          <p:cNvPr id="3" name="Text Placeholder 4"/>
          <p:cNvSpPr txBox="1">
            <a:spLocks/>
          </p:cNvSpPr>
          <p:nvPr/>
        </p:nvSpPr>
        <p:spPr>
          <a:xfrm>
            <a:off x="395536" y="672120"/>
            <a:ext cx="2465186" cy="2306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REFERENTIELS EXISTANTS</a:t>
            </a:r>
            <a:endParaRPr lang="en-US" sz="1600" b="1" dirty="0"/>
          </a:p>
        </p:txBody>
      </p:sp>
      <p:sp>
        <p:nvSpPr>
          <p:cNvPr id="4" name="Rounded Rectangle 6"/>
          <p:cNvSpPr/>
          <p:nvPr/>
        </p:nvSpPr>
        <p:spPr bwMode="auto">
          <a:xfrm>
            <a:off x="2801771" y="1995713"/>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DIR-GR-SEC-015 : </a:t>
            </a:r>
            <a:r>
              <a:rPr lang="fr-FR" sz="1200" dirty="0" smtClean="0"/>
              <a:t>Sécurité des transports aériens</a:t>
            </a:r>
            <a:endParaRPr lang="fr-FR" sz="1200" dirty="0"/>
          </a:p>
        </p:txBody>
      </p:sp>
      <p:sp>
        <p:nvSpPr>
          <p:cNvPr id="5" name="Rounded Rectangle 7"/>
          <p:cNvSpPr/>
          <p:nvPr/>
        </p:nvSpPr>
        <p:spPr bwMode="auto">
          <a:xfrm>
            <a:off x="395536" y="2901034"/>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CR-MS-HSEQ-630</a:t>
            </a:r>
            <a:r>
              <a:rPr lang="fr-FR" sz="1200" dirty="0"/>
              <a:t> </a:t>
            </a:r>
            <a:r>
              <a:rPr lang="fr-FR" sz="1200" dirty="0" smtClean="0"/>
              <a:t>: Sécurité </a:t>
            </a:r>
            <a:r>
              <a:rPr lang="fr-FR" sz="1200" dirty="0"/>
              <a:t>des transports </a:t>
            </a:r>
            <a:r>
              <a:rPr lang="fr-FR" sz="1200" dirty="0" smtClean="0"/>
              <a:t>aériens</a:t>
            </a:r>
            <a:endParaRPr lang="fr-FR" sz="1200" dirty="0"/>
          </a:p>
        </p:txBody>
      </p:sp>
      <p:sp>
        <p:nvSpPr>
          <p:cNvPr id="6" name="Rectangle 5"/>
          <p:cNvSpPr/>
          <p:nvPr/>
        </p:nvSpPr>
        <p:spPr bwMode="auto">
          <a:xfrm>
            <a:off x="8072358" y="1861044"/>
            <a:ext cx="3210909" cy="2696174"/>
          </a:xfrm>
          <a:prstGeom prst="rect">
            <a:avLst/>
          </a:prstGeom>
          <a:solidFill>
            <a:schemeClr val="bg1"/>
          </a:solidFill>
          <a:ln w="9525" algn="ctr">
            <a:solidFill>
              <a:schemeClr val="accent1"/>
            </a:solidFill>
            <a:round/>
            <a:headEnd/>
            <a:tailEnd/>
          </a:ln>
        </p:spPr>
        <p:txBody>
          <a:bodyPr wrap="square" rtlCol="0" anchor="ctr"/>
          <a:lstStyle/>
          <a:p>
            <a:pPr algn="ctr">
              <a:spcAft>
                <a:spcPts val="600"/>
              </a:spcAft>
            </a:pPr>
            <a:r>
              <a:rPr lang="en-US" b="1" dirty="0" smtClean="0">
                <a:solidFill>
                  <a:schemeClr val="accent1"/>
                </a:solidFill>
              </a:rPr>
              <a:t>REG-GR-HSE-415</a:t>
            </a:r>
            <a:r>
              <a:rPr lang="en-US" b="1" dirty="0"/>
              <a:t> : </a:t>
            </a:r>
            <a:endParaRPr lang="en-US" b="1" dirty="0" smtClean="0"/>
          </a:p>
          <a:p>
            <a:pPr algn="ctr">
              <a:spcAft>
                <a:spcPts val="600"/>
              </a:spcAft>
            </a:pPr>
            <a:r>
              <a:rPr lang="fr-FR" sz="1600" dirty="0" smtClean="0"/>
              <a:t>Sécurité </a:t>
            </a:r>
            <a:r>
              <a:rPr lang="fr-FR" sz="1600" dirty="0"/>
              <a:t>des </a:t>
            </a:r>
            <a:r>
              <a:rPr lang="fr-FR" sz="1600" dirty="0" smtClean="0"/>
              <a:t>activités aériennes</a:t>
            </a:r>
          </a:p>
          <a:p>
            <a:pPr algn="ctr">
              <a:spcAft>
                <a:spcPts val="600"/>
              </a:spcAft>
            </a:pPr>
            <a:r>
              <a:rPr lang="fr-FR" sz="1600" dirty="0" smtClean="0"/>
              <a:t>24 exigences</a:t>
            </a:r>
          </a:p>
          <a:p>
            <a:pPr>
              <a:spcAft>
                <a:spcPts val="600"/>
              </a:spcAft>
            </a:pPr>
            <a:endParaRPr lang="fr-FR" sz="1477" dirty="0"/>
          </a:p>
          <a:p>
            <a:pPr>
              <a:spcAft>
                <a:spcPts val="600"/>
              </a:spcAft>
            </a:pPr>
            <a:endParaRPr lang="fr-FR" sz="1477" dirty="0" smtClean="0"/>
          </a:p>
          <a:p>
            <a:pPr>
              <a:buFont typeface="Arial" pitchFamily="34" charset="0"/>
              <a:buChar char="•"/>
            </a:pPr>
            <a:endParaRPr lang="fr-FR" sz="1050" i="1" dirty="0" smtClean="0"/>
          </a:p>
          <a:p>
            <a:pPr>
              <a:spcAft>
                <a:spcPts val="1108"/>
              </a:spcAft>
            </a:pPr>
            <a:endParaRPr lang="fr-FR" sz="1477" dirty="0"/>
          </a:p>
        </p:txBody>
      </p:sp>
      <p:sp>
        <p:nvSpPr>
          <p:cNvPr id="7" name="TextBox 17"/>
          <p:cNvSpPr txBox="1"/>
          <p:nvPr/>
        </p:nvSpPr>
        <p:spPr>
          <a:xfrm>
            <a:off x="8695502" y="1375572"/>
            <a:ext cx="1800200" cy="215444"/>
          </a:xfrm>
          <a:prstGeom prst="rect">
            <a:avLst/>
          </a:prstGeom>
          <a:noFill/>
          <a:ln>
            <a:noFill/>
          </a:ln>
        </p:spPr>
        <p:txBody>
          <a:bodyPr vert="horz" wrap="square" lIns="0" tIns="0" rIns="0" bIns="0" rtlCol="0">
            <a:spAutoFit/>
          </a:bodyPr>
          <a:lstStyle/>
          <a:p>
            <a:pPr algn="l"/>
            <a:r>
              <a:rPr lang="en-US" sz="1400" b="1" i="1" dirty="0" smtClean="0">
                <a:solidFill>
                  <a:srgbClr val="FF0000"/>
                </a:solidFill>
                <a:latin typeface="Arial" panose="020B0604020202020204" pitchFamily="34" charset="0"/>
                <a:cs typeface="Tahoma" pitchFamily="34" charset="0"/>
              </a:rPr>
              <a:t>NOUVELLE REGLE</a:t>
            </a:r>
            <a:endParaRPr lang="en-US" sz="1400" b="1" i="1" dirty="0">
              <a:solidFill>
                <a:srgbClr val="FF0000"/>
              </a:solidFill>
              <a:latin typeface="Arial" panose="020B0604020202020204" pitchFamily="34" charset="0"/>
              <a:cs typeface="Tahoma" pitchFamily="34" charset="0"/>
            </a:endParaRPr>
          </a:p>
        </p:txBody>
      </p:sp>
      <p:cxnSp>
        <p:nvCxnSpPr>
          <p:cNvPr id="8" name="Straight Connector 18"/>
          <p:cNvCxnSpPr/>
          <p:nvPr/>
        </p:nvCxnSpPr>
        <p:spPr bwMode="auto">
          <a:xfrm>
            <a:off x="8695502" y="1268760"/>
            <a:ext cx="1657606"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9" name="Straight Connector 19"/>
          <p:cNvCxnSpPr/>
          <p:nvPr/>
        </p:nvCxnSpPr>
        <p:spPr bwMode="auto">
          <a:xfrm>
            <a:off x="8685429" y="1700808"/>
            <a:ext cx="1685596"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0" name="Rounded Rectangle 22"/>
          <p:cNvSpPr/>
          <p:nvPr/>
        </p:nvSpPr>
        <p:spPr bwMode="auto">
          <a:xfrm>
            <a:off x="395536" y="1996595"/>
            <a:ext cx="2267976" cy="771683"/>
          </a:xfrm>
          <a:prstGeom prst="roundRect">
            <a:avLst/>
          </a:prstGeom>
          <a:noFill/>
          <a:ln w="9525" algn="ctr">
            <a:solidFill>
              <a:schemeClr val="accent1"/>
            </a:solidFill>
            <a:round/>
            <a:headEnd/>
            <a:tailEnd/>
          </a:ln>
        </p:spPr>
        <p:txBody>
          <a:bodyPr wrap="square" rtlCol="0" anchor="ctr"/>
          <a:lstStyle/>
          <a:p>
            <a:pPr>
              <a:spcAft>
                <a:spcPts val="600"/>
              </a:spcAft>
            </a:pPr>
            <a:r>
              <a:rPr lang="fr-FR" sz="1200" dirty="0" smtClean="0">
                <a:solidFill>
                  <a:schemeClr val="accent1"/>
                </a:solidFill>
              </a:rPr>
              <a:t>CR-EP-LSO-100 </a:t>
            </a:r>
            <a:r>
              <a:rPr lang="fr-FR" sz="1200" dirty="0" smtClean="0"/>
              <a:t>: Normes </a:t>
            </a:r>
            <a:r>
              <a:rPr lang="fr-FR" sz="1200" dirty="0"/>
              <a:t>relatives aux opérations de transport </a:t>
            </a:r>
            <a:r>
              <a:rPr lang="fr-FR" sz="1200" dirty="0" smtClean="0"/>
              <a:t>aérien </a:t>
            </a:r>
            <a:endParaRPr lang="fr-FR" sz="1200" dirty="0"/>
          </a:p>
        </p:txBody>
      </p:sp>
      <p:sp>
        <p:nvSpPr>
          <p:cNvPr id="11" name="Rounded Rectangle 23"/>
          <p:cNvSpPr/>
          <p:nvPr/>
        </p:nvSpPr>
        <p:spPr bwMode="auto">
          <a:xfrm>
            <a:off x="395536" y="1121239"/>
            <a:ext cx="2267976" cy="771683"/>
          </a:xfrm>
          <a:prstGeom prst="roundRect">
            <a:avLst/>
          </a:prstGeom>
          <a:noFill/>
          <a:ln w="9525" algn="ctr">
            <a:solidFill>
              <a:schemeClr val="accent1"/>
            </a:solidFill>
            <a:round/>
            <a:headEnd/>
            <a:tailEnd/>
          </a:ln>
        </p:spPr>
        <p:txBody>
          <a:bodyPr wrap="square" rtlCol="0" anchor="ctr"/>
          <a:lstStyle/>
          <a:p>
            <a:pPr>
              <a:spcAft>
                <a:spcPts val="600"/>
              </a:spcAft>
            </a:pPr>
            <a:r>
              <a:rPr lang="fr-FR" sz="1200" dirty="0">
                <a:solidFill>
                  <a:schemeClr val="accent1"/>
                </a:solidFill>
              </a:rPr>
              <a:t>DIR-EP-16 </a:t>
            </a:r>
            <a:r>
              <a:rPr lang="fr-FR" sz="1200" dirty="0" smtClean="0"/>
              <a:t>: </a:t>
            </a:r>
            <a:r>
              <a:rPr lang="fr-FR" sz="1200" dirty="0"/>
              <a:t>D</a:t>
            </a:r>
            <a:r>
              <a:rPr lang="fr-FR" sz="1200" dirty="0" smtClean="0"/>
              <a:t>irective aéronautique de la branche exploration-production</a:t>
            </a:r>
            <a:endParaRPr lang="fr-FR" sz="1200" dirty="0"/>
          </a:p>
        </p:txBody>
      </p:sp>
      <p:sp>
        <p:nvSpPr>
          <p:cNvPr id="12" name="Rounded Rectangle 24"/>
          <p:cNvSpPr/>
          <p:nvPr/>
        </p:nvSpPr>
        <p:spPr bwMode="auto">
          <a:xfrm>
            <a:off x="2814211" y="2912045"/>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REG-GR-SEC-015 : </a:t>
            </a:r>
            <a:r>
              <a:rPr lang="fr-FR" sz="1200" dirty="0" smtClean="0"/>
              <a:t>Sécurité des transports aériens</a:t>
            </a:r>
            <a:endParaRPr lang="fr-FR" sz="1200" dirty="0"/>
          </a:p>
        </p:txBody>
      </p:sp>
      <p:sp>
        <p:nvSpPr>
          <p:cNvPr id="13" name="Rounded Rectangle 25"/>
          <p:cNvSpPr/>
          <p:nvPr/>
        </p:nvSpPr>
        <p:spPr bwMode="auto">
          <a:xfrm>
            <a:off x="395536" y="3785535"/>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CR-GP-HSE-121 : </a:t>
            </a:r>
            <a:r>
              <a:rPr lang="fr-FR" sz="1200" dirty="0" smtClean="0"/>
              <a:t>Sécurité </a:t>
            </a:r>
            <a:r>
              <a:rPr lang="fr-FR" sz="1200" dirty="0"/>
              <a:t>des transports </a:t>
            </a:r>
            <a:r>
              <a:rPr lang="fr-FR" sz="1200" dirty="0" smtClean="0"/>
              <a:t>aériens</a:t>
            </a:r>
            <a:endParaRPr lang="fr-FR" sz="1200" dirty="0"/>
          </a:p>
        </p:txBody>
      </p:sp>
      <p:sp>
        <p:nvSpPr>
          <p:cNvPr id="14" name="Right Arrow 32"/>
          <p:cNvSpPr/>
          <p:nvPr/>
        </p:nvSpPr>
        <p:spPr>
          <a:xfrm>
            <a:off x="5519936" y="2580024"/>
            <a:ext cx="1050699" cy="695302"/>
          </a:xfrm>
          <a:prstGeom prst="rightArrow">
            <a:avLst>
              <a:gd name="adj1" fmla="val 47587"/>
              <a:gd name="adj2" fmla="val 50000"/>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TextBox 20"/>
          <p:cNvSpPr txBox="1"/>
          <p:nvPr/>
        </p:nvSpPr>
        <p:spPr>
          <a:xfrm>
            <a:off x="2063552" y="5007851"/>
            <a:ext cx="1872207" cy="553998"/>
          </a:xfrm>
          <a:prstGeom prst="rect">
            <a:avLst/>
          </a:prstGeom>
          <a:noFill/>
          <a:ln>
            <a:noFill/>
          </a:ln>
        </p:spPr>
        <p:txBody>
          <a:bodyPr vert="horz" wrap="square" lIns="0" tIns="0" rIns="0" bIns="0" rtlCol="0">
            <a:spAutoFit/>
          </a:bodyPr>
          <a:lstStyle/>
          <a:p>
            <a:pPr algn="l"/>
            <a:r>
              <a:rPr lang="fr-FR" i="1" dirty="0" smtClean="0">
                <a:latin typeface="Arial" panose="020B0604020202020204" pitchFamily="34" charset="0"/>
                <a:cs typeface="Tahoma" pitchFamily="34" charset="0"/>
              </a:rPr>
              <a:t>6 documents</a:t>
            </a:r>
          </a:p>
          <a:p>
            <a:pPr algn="l"/>
            <a:r>
              <a:rPr lang="fr-FR" i="1" dirty="0" smtClean="0">
                <a:solidFill>
                  <a:srgbClr val="FF0000"/>
                </a:solidFill>
                <a:latin typeface="Arial" panose="020B0604020202020204" pitchFamily="34" charset="0"/>
                <a:cs typeface="Tahoma" pitchFamily="34" charset="0"/>
              </a:rPr>
              <a:t>43 exigences</a:t>
            </a:r>
            <a:endParaRPr lang="fr-FR" i="1" dirty="0">
              <a:solidFill>
                <a:srgbClr val="FF0000"/>
              </a:solidFill>
              <a:latin typeface="Arial" panose="020B0604020202020204" pitchFamily="34" charset="0"/>
              <a:cs typeface="Tahoma" pitchFamily="34" charset="0"/>
            </a:endParaRPr>
          </a:p>
        </p:txBody>
      </p:sp>
      <p:sp>
        <p:nvSpPr>
          <p:cNvPr id="16" name="TextBox 21"/>
          <p:cNvSpPr txBox="1"/>
          <p:nvPr/>
        </p:nvSpPr>
        <p:spPr>
          <a:xfrm>
            <a:off x="8168365" y="3302961"/>
            <a:ext cx="3018893" cy="784830"/>
          </a:xfrm>
          <a:prstGeom prst="rect">
            <a:avLst/>
          </a:prstGeom>
          <a:solidFill>
            <a:schemeClr val="bg1">
              <a:lumMod val="85000"/>
            </a:schemeClr>
          </a:solidFill>
          <a:ln>
            <a:solidFill>
              <a:schemeClr val="accent3">
                <a:lumMod val="50000"/>
              </a:schemeClr>
            </a:solidFill>
          </a:ln>
        </p:spPr>
        <p:txBody>
          <a:bodyPr wrap="square" rtlCol="0">
            <a:spAutoFit/>
          </a:bodyPr>
          <a:lstStyle/>
          <a:p>
            <a:pPr>
              <a:buFont typeface="Arial" pitchFamily="34" charset="0"/>
              <a:buChar char="•"/>
            </a:pPr>
            <a:r>
              <a:rPr lang="fr-FR" sz="900" i="1" dirty="0" smtClean="0">
                <a:solidFill>
                  <a:srgbClr val="00B0F0"/>
                </a:solidFill>
              </a:rPr>
              <a:t>13 existantes ou modifiées</a:t>
            </a:r>
          </a:p>
          <a:p>
            <a:pPr>
              <a:buFont typeface="Arial" pitchFamily="34" charset="0"/>
              <a:buChar char="•"/>
            </a:pPr>
            <a:r>
              <a:rPr lang="fr-FR" sz="900" i="1" dirty="0" smtClean="0">
                <a:solidFill>
                  <a:schemeClr val="accent3">
                    <a:lumMod val="50000"/>
                  </a:schemeClr>
                </a:solidFill>
              </a:rPr>
              <a:t>02 prise en compte nouvelle organisation </a:t>
            </a:r>
          </a:p>
          <a:p>
            <a:pPr>
              <a:buFont typeface="Arial" pitchFamily="34" charset="0"/>
              <a:buChar char="•"/>
            </a:pPr>
            <a:r>
              <a:rPr lang="fr-FR" sz="900" i="1" dirty="0" smtClean="0">
                <a:solidFill>
                  <a:schemeClr val="accent2">
                    <a:lumMod val="75000"/>
                  </a:schemeClr>
                </a:solidFill>
              </a:rPr>
              <a:t>03  prise compte du Rex</a:t>
            </a:r>
          </a:p>
          <a:p>
            <a:pPr>
              <a:buFont typeface="Arial" pitchFamily="34" charset="0"/>
              <a:buChar char="•"/>
            </a:pPr>
            <a:r>
              <a:rPr lang="fr-FR" sz="900" i="1" dirty="0" smtClean="0">
                <a:solidFill>
                  <a:srgbClr val="FF0000"/>
                </a:solidFill>
              </a:rPr>
              <a:t>01 recommandation audit Groupe</a:t>
            </a:r>
          </a:p>
          <a:p>
            <a:pPr>
              <a:buFont typeface="Arial" pitchFamily="34" charset="0"/>
              <a:buChar char="•"/>
            </a:pPr>
            <a:r>
              <a:rPr lang="fr-FR" sz="900" i="1" dirty="0" smtClean="0">
                <a:solidFill>
                  <a:srgbClr val="7030A0"/>
                </a:solidFill>
              </a:rPr>
              <a:t>05 Maestro</a:t>
            </a:r>
            <a:endParaRPr lang="en-GB" sz="900" i="1" dirty="0" smtClean="0">
              <a:solidFill>
                <a:srgbClr val="7030A0"/>
              </a:solidFill>
            </a:endParaRPr>
          </a:p>
        </p:txBody>
      </p:sp>
      <p:sp>
        <p:nvSpPr>
          <p:cNvPr id="17" name="Right Arrow 27"/>
          <p:cNvSpPr/>
          <p:nvPr/>
        </p:nvSpPr>
        <p:spPr>
          <a:xfrm>
            <a:off x="5519936" y="4860361"/>
            <a:ext cx="1008112" cy="695302"/>
          </a:xfrm>
          <a:prstGeom prst="rightArrow">
            <a:avLst>
              <a:gd name="adj1" fmla="val 47587"/>
              <a:gd name="adj2" fmla="val 50000"/>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 name="TextBox 29"/>
          <p:cNvSpPr txBox="1"/>
          <p:nvPr/>
        </p:nvSpPr>
        <p:spPr>
          <a:xfrm>
            <a:off x="7003748" y="5009904"/>
            <a:ext cx="2795637" cy="553998"/>
          </a:xfrm>
          <a:prstGeom prst="rect">
            <a:avLst/>
          </a:prstGeom>
          <a:noFill/>
          <a:ln>
            <a:noFill/>
          </a:ln>
        </p:spPr>
        <p:txBody>
          <a:bodyPr vert="horz" wrap="none" lIns="0" tIns="0" rIns="0" bIns="0" rtlCol="0">
            <a:spAutoFit/>
          </a:bodyPr>
          <a:lstStyle/>
          <a:p>
            <a:pPr algn="l"/>
            <a:r>
              <a:rPr lang="fr-FR" i="1" dirty="0" smtClean="0">
                <a:latin typeface="Arial" panose="020B0604020202020204" pitchFamily="34" charset="0"/>
                <a:cs typeface="Tahoma" pitchFamily="34" charset="0"/>
              </a:rPr>
              <a:t>1 document unique Groupe</a:t>
            </a:r>
          </a:p>
          <a:p>
            <a:pPr algn="l"/>
            <a:r>
              <a:rPr lang="fr-FR" i="1" dirty="0" smtClean="0">
                <a:solidFill>
                  <a:srgbClr val="FF0000"/>
                </a:solidFill>
                <a:latin typeface="Arial" panose="020B0604020202020204" pitchFamily="34" charset="0"/>
                <a:cs typeface="Tahoma" pitchFamily="34" charset="0"/>
              </a:rPr>
              <a:t>24 exigences</a:t>
            </a:r>
            <a:endParaRPr lang="fr-FR" i="1" dirty="0">
              <a:solidFill>
                <a:srgbClr val="FF0000"/>
              </a:solidFill>
              <a:latin typeface="Arial" panose="020B0604020202020204" pitchFamily="34" charset="0"/>
              <a:cs typeface="Tahoma" pitchFamily="34" charset="0"/>
            </a:endParaRPr>
          </a:p>
        </p:txBody>
      </p:sp>
      <p:sp>
        <p:nvSpPr>
          <p:cNvPr id="19" name="TextBox 26"/>
          <p:cNvSpPr txBox="1"/>
          <p:nvPr/>
        </p:nvSpPr>
        <p:spPr>
          <a:xfrm>
            <a:off x="9024365" y="5225348"/>
            <a:ext cx="2976291" cy="523220"/>
          </a:xfrm>
          <a:prstGeom prst="rect">
            <a:avLst/>
          </a:prstGeom>
          <a:solidFill>
            <a:schemeClr val="bg1"/>
          </a:solidFill>
          <a:ln>
            <a:solidFill>
              <a:schemeClr val="tx1"/>
            </a:solidFill>
          </a:ln>
          <a:scene3d>
            <a:camera prst="isometricOffAxis1Right"/>
            <a:lightRig rig="threePt" dir="t"/>
          </a:scene3d>
        </p:spPr>
        <p:txBody>
          <a:bodyPr wrap="square" rtlCol="0">
            <a:spAutoFit/>
          </a:bodyPr>
          <a:lstStyle/>
          <a:p>
            <a:pPr algn="ctr"/>
            <a:r>
              <a:rPr lang="fr-FR" sz="1400" i="1" dirty="0" smtClean="0"/>
              <a:t>Réduction de 44% du nombre d’exigences</a:t>
            </a:r>
          </a:p>
        </p:txBody>
      </p:sp>
      <p:cxnSp>
        <p:nvCxnSpPr>
          <p:cNvPr id="21" name="Connecteur droit 20"/>
          <p:cNvCxnSpPr/>
          <p:nvPr/>
        </p:nvCxnSpPr>
        <p:spPr>
          <a:xfrm>
            <a:off x="457063" y="4725144"/>
            <a:ext cx="1089552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0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368" y="0"/>
            <a:ext cx="7632848" cy="404664"/>
          </a:xfrm>
        </p:spPr>
        <p:txBody>
          <a:bodyPr/>
          <a:lstStyle/>
          <a:p>
            <a:r>
              <a:rPr lang="fr-FR" dirty="0" smtClean="0"/>
              <a:t>PROCESSUS DE PLANIFICATION DE L’ACTIVITE AERIENNE </a:t>
            </a:r>
            <a:endParaRPr lang="fr-FR" dirty="0"/>
          </a:p>
        </p:txBody>
      </p:sp>
      <p:sp>
        <p:nvSpPr>
          <p:cNvPr id="3" name="Rectangle 2"/>
          <p:cNvSpPr/>
          <p:nvPr/>
        </p:nvSpPr>
        <p:spPr>
          <a:xfrm>
            <a:off x="402770" y="548680"/>
            <a:ext cx="9869694" cy="338554"/>
          </a:xfrm>
          <a:prstGeom prst="rect">
            <a:avLst/>
          </a:prstGeom>
        </p:spPr>
        <p:txBody>
          <a:bodyPr wrap="square">
            <a:spAutoFit/>
          </a:bodyPr>
          <a:lstStyle/>
          <a:p>
            <a:r>
              <a:rPr lang="fr-FR" sz="1600" dirty="0" smtClean="0"/>
              <a:t>Le processus de planification de l’activité aérienne suit le logigramme de principe suivant :</a:t>
            </a:r>
            <a:endParaRPr lang="fr-FR" sz="1600" dirty="0"/>
          </a:p>
        </p:txBody>
      </p:sp>
      <p:pic>
        <p:nvPicPr>
          <p:cNvPr id="4" name="Picture 3"/>
          <p:cNvPicPr/>
          <p:nvPr/>
        </p:nvPicPr>
        <p:blipFill>
          <a:blip r:embed="rId2"/>
          <a:stretch>
            <a:fillRect/>
          </a:stretch>
        </p:blipFill>
        <p:spPr>
          <a:xfrm>
            <a:off x="911424" y="932819"/>
            <a:ext cx="10301742" cy="5391308"/>
          </a:xfrm>
          <a:prstGeom prst="rect">
            <a:avLst/>
          </a:prstGeom>
          <a:ln>
            <a:solidFill>
              <a:sysClr val="window" lastClr="FFFFFF">
                <a:lumMod val="65000"/>
              </a:sysClr>
            </a:solidFill>
          </a:ln>
        </p:spPr>
      </p:pic>
    </p:spTree>
    <p:extLst>
      <p:ext uri="{BB962C8B-B14F-4D97-AF65-F5344CB8AC3E}">
        <p14:creationId xmlns:p14="http://schemas.microsoft.com/office/powerpoint/2010/main" val="31456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Exigences générales</a:t>
            </a:r>
            <a:endParaRPr lang="en-GB" dirty="0"/>
          </a:p>
        </p:txBody>
      </p:sp>
      <p:sp>
        <p:nvSpPr>
          <p:cNvPr id="11" name="Espace réservé du texte 1"/>
          <p:cNvSpPr txBox="1">
            <a:spLocks/>
          </p:cNvSpPr>
          <p:nvPr/>
        </p:nvSpPr>
        <p:spPr>
          <a:xfrm>
            <a:off x="380239" y="681209"/>
            <a:ext cx="11305256" cy="18254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Continuité </a:t>
            </a:r>
            <a:r>
              <a:rPr lang="fr-FR" u="sng" dirty="0">
                <a:solidFill>
                  <a:schemeClr val="tx1"/>
                </a:solidFill>
              </a:rPr>
              <a:t>des </a:t>
            </a:r>
            <a:r>
              <a:rPr lang="fr-FR" u="sng" dirty="0" smtClean="0">
                <a:solidFill>
                  <a:schemeClr val="tx1"/>
                </a:solidFill>
              </a:rPr>
              <a:t>activités (Exigence 3.1.1)</a:t>
            </a:r>
            <a:endParaRPr lang="fr-FR" u="sng" dirty="0">
              <a:solidFill>
                <a:schemeClr val="tx1"/>
              </a:solidFill>
            </a:endParaRPr>
          </a:p>
          <a:p>
            <a:pPr marL="0" indent="0" algn="just">
              <a:spcAft>
                <a:spcPts val="600"/>
              </a:spcAft>
            </a:pPr>
            <a:r>
              <a:rPr lang="fr-FR" sz="1600" b="0" dirty="0">
                <a:solidFill>
                  <a:schemeClr val="tx1"/>
                </a:solidFill>
              </a:rPr>
              <a:t>Le nombre maximum de personnes autorisées à voyager sur un même vol est défini dans le plan de continuité d’activité de l’entité ou de la filiale. </a:t>
            </a:r>
            <a:r>
              <a:rPr lang="fr-FR" sz="1600" b="0" dirty="0" smtClean="0">
                <a:solidFill>
                  <a:schemeClr val="tx1"/>
                </a:solidFill>
              </a:rPr>
              <a:t>De </a:t>
            </a:r>
            <a:r>
              <a:rPr lang="fr-FR" sz="1600" b="0" dirty="0">
                <a:solidFill>
                  <a:schemeClr val="tx1"/>
                </a:solidFill>
              </a:rPr>
              <a:t>plus :</a:t>
            </a:r>
          </a:p>
          <a:p>
            <a:pPr marL="285750" indent="-285750" algn="l">
              <a:spcAft>
                <a:spcPts val="400"/>
              </a:spcAft>
              <a:buFont typeface="Arial" panose="020B0604020202020204" pitchFamily="34" charset="0"/>
              <a:buChar char="•"/>
            </a:pPr>
            <a:r>
              <a:rPr lang="fr-FR" sz="1400" b="0" dirty="0" smtClean="0">
                <a:solidFill>
                  <a:prstClr val="black"/>
                </a:solidFill>
                <a:ea typeface="+mn-ea"/>
                <a:cs typeface="+mn-cs"/>
              </a:rPr>
              <a:t>le </a:t>
            </a:r>
            <a:r>
              <a:rPr lang="fr-FR" sz="1400" b="0" dirty="0">
                <a:solidFill>
                  <a:prstClr val="black"/>
                </a:solidFill>
                <a:ea typeface="+mn-ea"/>
                <a:cs typeface="+mn-cs"/>
              </a:rPr>
              <a:t>président-directeur général et le directeur financier du Groupe ne voyagent pas ensemble ;</a:t>
            </a:r>
          </a:p>
          <a:p>
            <a:pPr marL="285750" indent="-285750" algn="l">
              <a:spcAft>
                <a:spcPts val="400"/>
              </a:spcAft>
              <a:buFont typeface="Arial" panose="020B0604020202020204" pitchFamily="34" charset="0"/>
              <a:buChar char="•"/>
            </a:pPr>
            <a:r>
              <a:rPr lang="fr-FR" sz="1400" b="0" dirty="0" smtClean="0">
                <a:solidFill>
                  <a:prstClr val="black"/>
                </a:solidFill>
                <a:ea typeface="+mn-ea"/>
                <a:cs typeface="+mn-cs"/>
              </a:rPr>
              <a:t>au </a:t>
            </a:r>
            <a:r>
              <a:rPr lang="fr-FR" sz="1400" b="0" dirty="0">
                <a:solidFill>
                  <a:prstClr val="black"/>
                </a:solidFill>
                <a:ea typeface="+mn-ea"/>
                <a:cs typeface="+mn-cs"/>
              </a:rPr>
              <a:t>maximum, un tiers des membres du Comex Groupe peut voyager à bord du même aéronef ;</a:t>
            </a:r>
          </a:p>
          <a:p>
            <a:pPr marL="285750" indent="-285750" algn="l">
              <a:spcAft>
                <a:spcPts val="400"/>
              </a:spcAft>
              <a:buFont typeface="Arial" panose="020B0604020202020204" pitchFamily="34" charset="0"/>
              <a:buChar char="•"/>
            </a:pPr>
            <a:r>
              <a:rPr lang="fr-FR" sz="1400" b="0" dirty="0" smtClean="0">
                <a:solidFill>
                  <a:prstClr val="black"/>
                </a:solidFill>
                <a:ea typeface="+mn-ea"/>
                <a:cs typeface="+mn-cs"/>
              </a:rPr>
              <a:t>au </a:t>
            </a:r>
            <a:r>
              <a:rPr lang="fr-FR" sz="1400" b="0" dirty="0">
                <a:solidFill>
                  <a:prstClr val="black"/>
                </a:solidFill>
                <a:ea typeface="+mn-ea"/>
                <a:cs typeface="+mn-cs"/>
              </a:rPr>
              <a:t>maximum, un tiers des membres du Codir d’une branche peut voyager à bord du même aéronef.</a:t>
            </a:r>
          </a:p>
          <a:p>
            <a:pPr marL="0" indent="0" algn="l">
              <a:spcBef>
                <a:spcPts val="600"/>
              </a:spcBef>
              <a:spcAft>
                <a:spcPts val="600"/>
              </a:spcAft>
            </a:pPr>
            <a:r>
              <a:rPr lang="fr-FR" sz="1400" b="0" u="sng" dirty="0" smtClean="0">
                <a:solidFill>
                  <a:srgbClr val="FF0000"/>
                </a:solidFill>
              </a:rPr>
              <a:t>Commentaire: </a:t>
            </a:r>
            <a:endParaRPr lang="fr-FR" sz="1400" b="0" dirty="0" smtClean="0">
              <a:solidFill>
                <a:srgbClr val="FF0000"/>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Ancien principe : Eviter un nombre important de personnes de la même équipe dans un même aéronef.</a:t>
            </a:r>
            <a:endParaRPr lang="fr-FR" sz="1400" b="0" i="1" dirty="0">
              <a:solidFill>
                <a:schemeClr val="tx1"/>
              </a:solidFill>
            </a:endParaRPr>
          </a:p>
          <a:p>
            <a:pPr marL="0" indent="0" algn="l">
              <a:spcBef>
                <a:spcPts val="600"/>
              </a:spcBef>
              <a:spcAft>
                <a:spcPts val="600"/>
              </a:spcAft>
            </a:pPr>
            <a:endParaRPr lang="fr-FR" sz="1400" b="0" dirty="0" smtClean="0">
              <a:solidFill>
                <a:schemeClr val="tx1"/>
              </a:solidFill>
              <a:latin typeface="+mn-lt"/>
            </a:endParaRPr>
          </a:p>
          <a:p>
            <a:pPr marL="0" indent="0" algn="l">
              <a:spcBef>
                <a:spcPts val="600"/>
              </a:spcBef>
              <a:spcAft>
                <a:spcPts val="600"/>
              </a:spcAft>
            </a:pPr>
            <a:endParaRPr lang="en-US" sz="1400" b="0" u="sng" dirty="0" smtClean="0">
              <a:solidFill>
                <a:srgbClr val="FF0000"/>
              </a:solidFill>
              <a:latin typeface="+mn-lt"/>
            </a:endParaRPr>
          </a:p>
        </p:txBody>
      </p:sp>
      <p:sp>
        <p:nvSpPr>
          <p:cNvPr id="7" name="Espace réservé du texte 1"/>
          <p:cNvSpPr txBox="1">
            <a:spLocks/>
          </p:cNvSpPr>
          <p:nvPr/>
        </p:nvSpPr>
        <p:spPr>
          <a:xfrm>
            <a:off x="360205" y="3200141"/>
            <a:ext cx="11325290" cy="117267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Respect </a:t>
            </a:r>
            <a:r>
              <a:rPr lang="fr-FR" u="sng" dirty="0">
                <a:solidFill>
                  <a:schemeClr val="tx1"/>
                </a:solidFill>
              </a:rPr>
              <a:t>de </a:t>
            </a:r>
            <a:r>
              <a:rPr lang="fr-FR" u="sng" dirty="0" smtClean="0">
                <a:solidFill>
                  <a:schemeClr val="tx1"/>
                </a:solidFill>
              </a:rPr>
              <a:t>consignes (</a:t>
            </a:r>
            <a:r>
              <a:rPr lang="fr-FR" u="sng" dirty="0">
                <a:solidFill>
                  <a:schemeClr val="tx1"/>
                </a:solidFill>
              </a:rPr>
              <a:t>Exigence </a:t>
            </a:r>
            <a:r>
              <a:rPr lang="fr-FR" u="sng" dirty="0" smtClean="0">
                <a:solidFill>
                  <a:schemeClr val="tx1"/>
                </a:solidFill>
              </a:rPr>
              <a:t>3.1.2)</a:t>
            </a:r>
            <a:endParaRPr lang="fr-FR" u="sng" dirty="0">
              <a:solidFill>
                <a:schemeClr val="tx1"/>
              </a:solidFill>
            </a:endParaRPr>
          </a:p>
          <a:p>
            <a:pPr marL="0" indent="0" algn="just">
              <a:spcAft>
                <a:spcPts val="600"/>
              </a:spcAft>
            </a:pPr>
            <a:r>
              <a:rPr lang="fr-FR" sz="1600" b="0" dirty="0">
                <a:solidFill>
                  <a:schemeClr val="tx1"/>
                </a:solidFill>
              </a:rPr>
              <a:t>Les consignes d’exploitation de l’opérateur aérien ainsi que les consignes de sécurité délivrées par le personnel de bord sont respectées. </a:t>
            </a:r>
            <a:endParaRPr lang="fr-FR" sz="1600" b="0" dirty="0" smtClean="0">
              <a:solidFill>
                <a:schemeClr val="tx1"/>
              </a:solidFill>
            </a:endParaRPr>
          </a:p>
          <a:p>
            <a:pPr marL="0" indent="0" algn="l">
              <a:spcBef>
                <a:spcPts val="1200"/>
              </a:spcBef>
              <a:spcAft>
                <a:spcPts val="600"/>
              </a:spcAft>
            </a:pPr>
            <a:r>
              <a:rPr lang="fr-FR" sz="1400" u="sng" dirty="0">
                <a:solidFill>
                  <a:srgbClr val="FF0000"/>
                </a:solidFill>
              </a:rPr>
              <a:t>Nouvelle exigence</a:t>
            </a:r>
          </a:p>
        </p:txBody>
      </p:sp>
      <p:sp>
        <p:nvSpPr>
          <p:cNvPr id="9" name="TextBox 8"/>
          <p:cNvSpPr txBox="1"/>
          <p:nvPr/>
        </p:nvSpPr>
        <p:spPr>
          <a:xfrm>
            <a:off x="342422" y="4869160"/>
            <a:ext cx="10369152" cy="1300356"/>
          </a:xfrm>
          <a:prstGeom prst="rect">
            <a:avLst/>
          </a:prstGeom>
          <a:noFill/>
        </p:spPr>
        <p:txBody>
          <a:bodyPr wrap="square" rtlCol="0">
            <a:spAutoFit/>
          </a:bodyPr>
          <a:lstStyle/>
          <a:p>
            <a:pPr algn="l">
              <a:spcAft>
                <a:spcPts val="900"/>
              </a:spcAft>
            </a:pPr>
            <a:r>
              <a:rPr lang="fr-FR" sz="2000" b="1" u="sng" dirty="0">
                <a:solidFill>
                  <a:schemeClr val="tx1"/>
                </a:solidFill>
                <a:latin typeface="+mj-lt"/>
              </a:rPr>
              <a:t>A</a:t>
            </a:r>
            <a:r>
              <a:rPr lang="fr-FR" sz="2000" b="1" u="sng" dirty="0" smtClean="0">
                <a:solidFill>
                  <a:schemeClr val="tx1"/>
                </a:solidFill>
                <a:latin typeface="+mj-lt"/>
              </a:rPr>
              <a:t>éronefs utilisés pour le transport de passagers (Exigence 3.1.3)</a:t>
            </a:r>
            <a:endParaRPr lang="fr-FR" sz="2000" b="1" u="sng" dirty="0">
              <a:solidFill>
                <a:schemeClr val="tx1"/>
              </a:solidFill>
              <a:latin typeface="+mj-lt"/>
            </a:endParaRPr>
          </a:p>
          <a:p>
            <a:r>
              <a:rPr lang="fr-FR" sz="1600" dirty="0" smtClean="0">
                <a:solidFill>
                  <a:schemeClr val="tx1"/>
                </a:solidFill>
                <a:latin typeface="+mj-lt"/>
              </a:rPr>
              <a:t>Les aéronefs utilisés pour le transport de passagers sont multi-moteurs, équipés de turbomachines.</a:t>
            </a:r>
          </a:p>
          <a:p>
            <a:pPr algn="l">
              <a:spcBef>
                <a:spcPts val="600"/>
              </a:spcBef>
            </a:pPr>
            <a:r>
              <a:rPr lang="fr-FR" sz="1400" b="0" u="sng" dirty="0" smtClean="0">
                <a:solidFill>
                  <a:srgbClr val="FF0000"/>
                </a:solidFill>
                <a:latin typeface="+mn-lt"/>
              </a:rPr>
              <a:t>Pas de changement</a:t>
            </a:r>
            <a:endParaRPr lang="en-US" sz="1400" b="0" u="sng" dirty="0" smtClean="0">
              <a:solidFill>
                <a:srgbClr val="FF0000"/>
              </a:solidFill>
              <a:latin typeface="+mn-lt"/>
            </a:endParaRPr>
          </a:p>
          <a:p>
            <a:endParaRPr lang="fr-FR" sz="1600" dirty="0">
              <a:solidFill>
                <a:schemeClr val="tx1"/>
              </a:solidFill>
              <a:latin typeface="+mj-lt"/>
            </a:endParaRPr>
          </a:p>
        </p:txBody>
      </p:sp>
      <p:sp>
        <p:nvSpPr>
          <p:cNvPr id="6" name="5-Point Star 5"/>
          <p:cNvSpPr/>
          <p:nvPr/>
        </p:nvSpPr>
        <p:spPr>
          <a:xfrm>
            <a:off x="0" y="419279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Vols non affrétés</a:t>
            </a:r>
            <a:endParaRPr lang="en-GB" dirty="0"/>
          </a:p>
        </p:txBody>
      </p:sp>
      <p:sp>
        <p:nvSpPr>
          <p:cNvPr id="11" name="Espace réservé du texte 1"/>
          <p:cNvSpPr txBox="1">
            <a:spLocks/>
          </p:cNvSpPr>
          <p:nvPr/>
        </p:nvSpPr>
        <p:spPr>
          <a:xfrm>
            <a:off x="263352" y="764704"/>
            <a:ext cx="11449272"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Compagnies </a:t>
            </a:r>
            <a:r>
              <a:rPr lang="fr-FR" u="sng" dirty="0">
                <a:solidFill>
                  <a:schemeClr val="tx1"/>
                </a:solidFill>
              </a:rPr>
              <a:t>aériennes utilisables pour des vols non </a:t>
            </a:r>
            <a:r>
              <a:rPr lang="fr-FR" u="sng" dirty="0" smtClean="0">
                <a:solidFill>
                  <a:schemeClr val="tx1"/>
                </a:solidFill>
              </a:rPr>
              <a:t>affrétés </a:t>
            </a:r>
            <a:r>
              <a:rPr lang="en-GB" u="sng" dirty="0" smtClean="0">
                <a:solidFill>
                  <a:schemeClr val="tx1"/>
                </a:solidFill>
              </a:rPr>
              <a:t>(Exigence 3.2.1)</a:t>
            </a:r>
            <a:endParaRPr lang="fr-FR" u="sng" dirty="0">
              <a:solidFill>
                <a:schemeClr val="tx1"/>
              </a:solidFill>
            </a:endParaRPr>
          </a:p>
          <a:p>
            <a:pPr marL="0" indent="0" algn="just">
              <a:spcAft>
                <a:spcPts val="600"/>
              </a:spcAft>
            </a:pPr>
            <a:r>
              <a:rPr lang="fr-FR" sz="1600" b="0" dirty="0">
                <a:solidFill>
                  <a:schemeClr val="tx1"/>
                </a:solidFill>
              </a:rPr>
              <a:t>Les compagnies aériennes utilisables figurent sur la liste Groupe des opérateurs aériens. Dans les autres cas, le pôle technique aéronautique est consulté pour </a:t>
            </a:r>
            <a:r>
              <a:rPr lang="fr-FR" sz="1600" b="0" dirty="0" smtClean="0">
                <a:solidFill>
                  <a:schemeClr val="tx1"/>
                </a:solidFill>
              </a:rPr>
              <a:t>avis.</a:t>
            </a:r>
          </a:p>
          <a:p>
            <a:pPr marL="0" indent="0" algn="l">
              <a:spcBef>
                <a:spcPts val="600"/>
              </a:spcBef>
              <a:spcAft>
                <a:spcPts val="600"/>
              </a:spcAft>
            </a:pPr>
            <a:r>
              <a:rPr lang="fr-FR" sz="1400" b="0" u="sng" dirty="0" smtClean="0">
                <a:solidFill>
                  <a:srgbClr val="FF0000"/>
                </a:solidFill>
              </a:rPr>
              <a:t>Changement:</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EP, </a:t>
            </a:r>
            <a:r>
              <a:rPr lang="fr-FR" sz="1400" b="0" i="1" dirty="0" smtClean="0">
                <a:solidFill>
                  <a:schemeClr val="tx1"/>
                </a:solidFill>
              </a:rPr>
              <a:t>MS, RC, GRP : </a:t>
            </a:r>
            <a:r>
              <a:rPr lang="fr-FR" sz="1400" b="0" i="1" dirty="0">
                <a:solidFill>
                  <a:schemeClr val="tx1"/>
                </a:solidFill>
              </a:rPr>
              <a:t>Simplification de l’exigence précédente (</a:t>
            </a:r>
            <a:r>
              <a:rPr lang="fr-FR" sz="1400" b="0" i="1" dirty="0" smtClean="0">
                <a:solidFill>
                  <a:schemeClr val="tx1"/>
                </a:solidFill>
              </a:rPr>
              <a:t>DIR-GR-SEC-15 et REG-GR-SEC-15).</a:t>
            </a:r>
          </a:p>
          <a:p>
            <a:pPr marL="0" indent="0" algn="l">
              <a:spcBef>
                <a:spcPts val="600"/>
              </a:spcBef>
              <a:spcAft>
                <a:spcPts val="600"/>
              </a:spcAft>
            </a:pPr>
            <a:endParaRPr lang="fr-FR" sz="1400" b="0" i="1" dirty="0">
              <a:solidFill>
                <a:schemeClr val="tx1"/>
              </a:solidFill>
            </a:endParaRPr>
          </a:p>
          <a:p>
            <a:pPr marL="0" indent="0" algn="l">
              <a:spcBef>
                <a:spcPts val="1800"/>
              </a:spcBef>
              <a:spcAft>
                <a:spcPts val="600"/>
              </a:spcAft>
            </a:pPr>
            <a:r>
              <a:rPr lang="fr-FR" u="sng" dirty="0" smtClean="0">
                <a:solidFill>
                  <a:schemeClr val="tx1"/>
                </a:solidFill>
              </a:rPr>
              <a:t>Formalisation </a:t>
            </a:r>
            <a:r>
              <a:rPr lang="fr-FR" u="sng" dirty="0">
                <a:solidFill>
                  <a:schemeClr val="tx1"/>
                </a:solidFill>
              </a:rPr>
              <a:t>de l’avis du pôle technique </a:t>
            </a:r>
            <a:r>
              <a:rPr lang="fr-FR" u="sng" dirty="0" smtClean="0">
                <a:solidFill>
                  <a:schemeClr val="tx1"/>
                </a:solidFill>
              </a:rPr>
              <a:t>aéronautique </a:t>
            </a:r>
            <a:r>
              <a:rPr lang="en-GB" u="sng" dirty="0" smtClean="0">
                <a:solidFill>
                  <a:schemeClr val="tx1"/>
                </a:solidFill>
              </a:rPr>
              <a:t>(Exigence 3.2.2)</a:t>
            </a:r>
            <a:endParaRPr lang="fr-FR" u="sng" dirty="0">
              <a:solidFill>
                <a:schemeClr val="tx1"/>
              </a:solidFill>
            </a:endParaRPr>
          </a:p>
          <a:p>
            <a:pPr marL="0" indent="0" algn="just">
              <a:spcAft>
                <a:spcPts val="600"/>
              </a:spcAft>
            </a:pPr>
            <a:r>
              <a:rPr lang="fr-FR" sz="1600" b="0" dirty="0">
                <a:solidFill>
                  <a:schemeClr val="tx1"/>
                </a:solidFill>
              </a:rPr>
              <a:t>Dans le cas d’une consultation selon l’exigence 3.2.1, l’avis est formalisé dans un rapport écrit, fourni à l’entité ou la filiale demandeuse, après une évaluation du risque</a:t>
            </a:r>
            <a:r>
              <a:rPr lang="fr-FR" sz="1600" b="0" dirty="0" smtClean="0">
                <a:solidFill>
                  <a:schemeClr val="tx1"/>
                </a:solidFill>
              </a:rPr>
              <a:t>.</a:t>
            </a:r>
          </a:p>
          <a:p>
            <a:pPr marL="0" indent="0" algn="l">
              <a:spcBef>
                <a:spcPts val="600"/>
              </a:spcBef>
              <a:spcAft>
                <a:spcPts val="600"/>
              </a:spcAft>
            </a:pPr>
            <a:r>
              <a:rPr lang="fr-FR" sz="1400" b="0" u="sng" dirty="0" smtClean="0">
                <a:solidFill>
                  <a:srgbClr val="FF0000"/>
                </a:solidFill>
              </a:rPr>
              <a:t>Commentaire:</a:t>
            </a:r>
            <a:endParaRPr lang="fr-FR" sz="1400" b="0" u="sng" dirty="0">
              <a:solidFill>
                <a:srgbClr val="FF0000"/>
              </a:solidFill>
            </a:endParaRPr>
          </a:p>
          <a:p>
            <a:pPr marL="285750" indent="-285750" algn="l">
              <a:spcAft>
                <a:spcPts val="600"/>
              </a:spcAft>
              <a:buFont typeface="Arial" panose="020B0604020202020204" pitchFamily="34" charset="0"/>
              <a:buChar char="•"/>
            </a:pPr>
            <a:r>
              <a:rPr lang="fr-FR" sz="1400" b="0" i="1" dirty="0">
                <a:solidFill>
                  <a:schemeClr val="tx1"/>
                </a:solidFill>
              </a:rPr>
              <a:t>Ancien principe : </a:t>
            </a:r>
            <a:r>
              <a:rPr lang="fr-FR" sz="1400" b="0" i="1" dirty="0" smtClean="0">
                <a:solidFill>
                  <a:schemeClr val="tx1"/>
                </a:solidFill>
              </a:rPr>
              <a:t>Les transporteurs sans certificat IOSA ou qui ne sont pas surveillés par un autorité publique internationale ou nationale de l’aviation civile sont l’objet d’une </a:t>
            </a:r>
            <a:r>
              <a:rPr lang="fr-FR" sz="1400" b="0" i="1" dirty="0">
                <a:solidFill>
                  <a:schemeClr val="tx1"/>
                </a:solidFill>
              </a:rPr>
              <a:t>é</a:t>
            </a:r>
            <a:r>
              <a:rPr lang="fr-FR" sz="1400" b="0" i="1" dirty="0" smtClean="0">
                <a:solidFill>
                  <a:schemeClr val="tx1"/>
                </a:solidFill>
              </a:rPr>
              <a:t>tude de risque avant d’</a:t>
            </a:r>
            <a:r>
              <a:rPr lang="fr-FR" sz="1400" b="0" i="1" dirty="0">
                <a:solidFill>
                  <a:schemeClr val="tx1"/>
                </a:solidFill>
              </a:rPr>
              <a:t>ê</a:t>
            </a:r>
            <a:r>
              <a:rPr lang="fr-FR" sz="1400" b="0" i="1" dirty="0" smtClean="0">
                <a:solidFill>
                  <a:schemeClr val="tx1"/>
                </a:solidFill>
              </a:rPr>
              <a:t>tre utilisée. </a:t>
            </a: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a:t>
            </a:r>
            <a:r>
              <a:rPr lang="en-GB" dirty="0" smtClean="0"/>
              <a:t>Vols </a:t>
            </a:r>
            <a:r>
              <a:rPr lang="en-GB" dirty="0"/>
              <a:t>affrétés</a:t>
            </a:r>
          </a:p>
        </p:txBody>
      </p:sp>
      <p:sp>
        <p:nvSpPr>
          <p:cNvPr id="11" name="Espace réservé du texte 1"/>
          <p:cNvSpPr txBox="1">
            <a:spLocks/>
          </p:cNvSpPr>
          <p:nvPr/>
        </p:nvSpPr>
        <p:spPr>
          <a:xfrm>
            <a:off x="407368" y="836712"/>
            <a:ext cx="11161240"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Types </a:t>
            </a:r>
            <a:r>
              <a:rPr lang="fr-FR" u="sng" dirty="0">
                <a:solidFill>
                  <a:prstClr val="black"/>
                </a:solidFill>
              </a:rPr>
              <a:t>d’aéronefs pour les vols </a:t>
            </a:r>
            <a:r>
              <a:rPr lang="fr-FR" u="sng" dirty="0" smtClean="0">
                <a:solidFill>
                  <a:prstClr val="black"/>
                </a:solidFill>
              </a:rPr>
              <a:t>affrétés </a:t>
            </a:r>
            <a:r>
              <a:rPr lang="en-GB" u="sng" dirty="0" smtClean="0">
                <a:solidFill>
                  <a:prstClr val="black"/>
                </a:solidFill>
              </a:rPr>
              <a:t>(Exigence 3.3.1)</a:t>
            </a:r>
            <a:endParaRPr lang="fr-FR" u="sng" dirty="0">
              <a:solidFill>
                <a:prstClr val="black"/>
              </a:solidFill>
            </a:endParaRPr>
          </a:p>
          <a:p>
            <a:pPr marL="0" indent="0" algn="l">
              <a:spcBef>
                <a:spcPts val="600"/>
              </a:spcBef>
              <a:spcAft>
                <a:spcPts val="300"/>
              </a:spcAft>
            </a:pPr>
            <a:r>
              <a:rPr lang="fr-FR" sz="1600" b="0" dirty="0">
                <a:solidFill>
                  <a:prstClr val="black"/>
                </a:solidFill>
              </a:rPr>
              <a:t>Les hélicoptères et avions autorisés :</a:t>
            </a:r>
          </a:p>
          <a:p>
            <a:pPr marL="285750" indent="-285750" algn="l">
              <a:spcBef>
                <a:spcPts val="300"/>
              </a:spcBef>
              <a:spcAft>
                <a:spcPts val="300"/>
              </a:spcAft>
              <a:buFont typeface="Arial" panose="020B0604020202020204" pitchFamily="34" charset="0"/>
              <a:buChar char="•"/>
            </a:pPr>
            <a:r>
              <a:rPr lang="fr-FR" sz="1400" b="0" dirty="0">
                <a:solidFill>
                  <a:prstClr val="black"/>
                </a:solidFill>
                <a:ea typeface="+mn-ea"/>
                <a:cs typeface="+mn-cs"/>
              </a:rPr>
              <a:t>sont de type civil, quelle que soit l’activité ; </a:t>
            </a:r>
          </a:p>
          <a:p>
            <a:pPr marL="285750" indent="-285750" algn="l">
              <a:spcBef>
                <a:spcPts val="300"/>
              </a:spcBef>
              <a:spcAft>
                <a:spcPts val="300"/>
              </a:spcAft>
              <a:buFont typeface="Arial" panose="020B0604020202020204" pitchFamily="34" charset="0"/>
              <a:buChar char="•"/>
            </a:pPr>
            <a:r>
              <a:rPr lang="fr-FR" sz="1400" b="0" dirty="0">
                <a:solidFill>
                  <a:prstClr val="black"/>
                </a:solidFill>
                <a:ea typeface="+mn-ea"/>
                <a:cs typeface="+mn-cs"/>
              </a:rPr>
              <a:t>ont moins de 25 ans sur la durée du contrat d’affrètement, pour le transport de passagers</a:t>
            </a:r>
            <a:r>
              <a:rPr lang="fr-FR" sz="1400" b="0" dirty="0" smtClean="0">
                <a:solidFill>
                  <a:prstClr val="black"/>
                </a:solidFill>
                <a:ea typeface="+mn-ea"/>
                <a:cs typeface="+mn-cs"/>
              </a:rPr>
              <a:t>.</a:t>
            </a:r>
          </a:p>
          <a:p>
            <a:pPr marL="0" indent="0" algn="l">
              <a:spcBef>
                <a:spcPts val="600"/>
              </a:spcBef>
              <a:spcAft>
                <a:spcPts val="400"/>
              </a:spcAft>
            </a:pPr>
            <a:r>
              <a:rPr lang="fr-FR" sz="1400" b="0" u="sng" dirty="0" smtClean="0">
                <a:solidFill>
                  <a:srgbClr val="FF0000"/>
                </a:solidFill>
              </a:rPr>
              <a:t>Commentaire :</a:t>
            </a:r>
          </a:p>
          <a:p>
            <a:pPr marL="285750" indent="-285750" algn="l">
              <a:spcBef>
                <a:spcPts val="600"/>
              </a:spcBef>
              <a:spcAft>
                <a:spcPts val="400"/>
              </a:spcAft>
              <a:buFont typeface="Arial" panose="020B0604020202020204" pitchFamily="34" charset="0"/>
              <a:buChar char="•"/>
            </a:pPr>
            <a:r>
              <a:rPr lang="fr-FR" sz="1400" b="0" i="1" dirty="0" smtClean="0">
                <a:solidFill>
                  <a:schemeClr val="tx1"/>
                </a:solidFill>
              </a:rPr>
              <a:t>Renforcement du principe que les aéronefs sont civiles. </a:t>
            </a:r>
            <a:endParaRPr lang="fr-FR" sz="1400" dirty="0">
              <a:solidFill>
                <a:schemeClr val="tx1"/>
              </a:solidFill>
            </a:endParaRPr>
          </a:p>
          <a:p>
            <a:pPr marL="0" indent="0" algn="l">
              <a:spcBef>
                <a:spcPts val="600"/>
              </a:spcBef>
              <a:spcAft>
                <a:spcPts val="400"/>
              </a:spcAft>
            </a:pPr>
            <a:endParaRPr lang="fr-FR" sz="1400" b="0" dirty="0" smtClean="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9" name="Espace réservé du texte 1"/>
          <p:cNvSpPr txBox="1">
            <a:spLocks/>
          </p:cNvSpPr>
          <p:nvPr/>
        </p:nvSpPr>
        <p:spPr>
          <a:xfrm>
            <a:off x="407368" y="3212976"/>
            <a:ext cx="11377264" cy="30963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Infrastructures </a:t>
            </a:r>
            <a:r>
              <a:rPr lang="fr-FR" u="sng" dirty="0">
                <a:solidFill>
                  <a:prstClr val="black"/>
                </a:solidFill>
              </a:rPr>
              <a:t>pour les vols affrétés </a:t>
            </a:r>
            <a:r>
              <a:rPr lang="en-GB" u="sng" dirty="0" smtClean="0">
                <a:solidFill>
                  <a:prstClr val="black"/>
                </a:solidFill>
              </a:rPr>
              <a:t>(Exigence 3.3.2)</a:t>
            </a:r>
            <a:endParaRPr lang="fr-FR" u="sng" dirty="0">
              <a:solidFill>
                <a:prstClr val="black"/>
              </a:solidFill>
            </a:endParaRPr>
          </a:p>
          <a:p>
            <a:pPr marL="0" indent="0" algn="just">
              <a:spcBef>
                <a:spcPts val="600"/>
              </a:spcBef>
              <a:spcAft>
                <a:spcPts val="300"/>
              </a:spcAft>
            </a:pPr>
            <a:r>
              <a:rPr lang="fr-FR" sz="1600" b="0" dirty="0">
                <a:solidFill>
                  <a:prstClr val="black"/>
                </a:solidFill>
              </a:rPr>
              <a:t>Les normes minimales applicables aux aéroports, helipads et équipements au sol sont définies par les exigences les plus strictes entre </a:t>
            </a:r>
            <a:r>
              <a:rPr lang="fr-FR" sz="1600" b="0" dirty="0" smtClean="0">
                <a:solidFill>
                  <a:prstClr val="black"/>
                </a:solidFill>
              </a:rPr>
              <a:t>:</a:t>
            </a:r>
          </a:p>
          <a:p>
            <a:pPr marL="285750" indent="-285750" algn="l">
              <a:spcBef>
                <a:spcPts val="300"/>
              </a:spcBef>
              <a:spcAft>
                <a:spcPts val="300"/>
              </a:spcAft>
              <a:buFont typeface="Arial" panose="020B0604020202020204" pitchFamily="34" charset="0"/>
              <a:buChar char="•"/>
            </a:pPr>
            <a:r>
              <a:rPr lang="fr-FR" sz="1400" b="0" dirty="0" smtClean="0">
                <a:solidFill>
                  <a:prstClr val="black"/>
                </a:solidFill>
                <a:ea typeface="+mn-ea"/>
                <a:cs typeface="+mn-cs"/>
              </a:rPr>
              <a:t>l'Organisation </a:t>
            </a:r>
            <a:r>
              <a:rPr lang="fr-FR" sz="1400" b="0" dirty="0">
                <a:solidFill>
                  <a:prstClr val="black"/>
                </a:solidFill>
                <a:ea typeface="+mn-ea"/>
                <a:cs typeface="+mn-cs"/>
              </a:rPr>
              <a:t>de l’Aviation Civile Internationale (OACI) annexe 14 Vol I et II ou l'OACI Doc 9261, pour toutes les infrastructures ;</a:t>
            </a:r>
          </a:p>
          <a:p>
            <a:pPr marL="285750" indent="-285750" algn="l">
              <a:spcBef>
                <a:spcPts val="300"/>
              </a:spcBef>
              <a:spcAft>
                <a:spcPts val="3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règlementations nationales. </a:t>
            </a:r>
          </a:p>
          <a:p>
            <a:pPr marL="0" indent="0" algn="l">
              <a:spcBef>
                <a:spcPts val="1200"/>
              </a:spcBef>
              <a:spcAft>
                <a:spcPts val="600"/>
              </a:spcAft>
            </a:pPr>
            <a:r>
              <a:rPr lang="fr-FR" sz="1400" u="sng" dirty="0">
                <a:solidFill>
                  <a:srgbClr val="FF0000"/>
                </a:solidFill>
              </a:rPr>
              <a:t>Nouvelle exigence</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Adaptation </a:t>
            </a:r>
            <a:r>
              <a:rPr lang="fr-FR" sz="1400" b="0" i="1" dirty="0">
                <a:solidFill>
                  <a:schemeClr val="tx1"/>
                </a:solidFill>
              </a:rPr>
              <a:t>des définitions OACI au référentiel reporting </a:t>
            </a:r>
            <a:r>
              <a:rPr lang="fr-FR" sz="1400" b="0" i="1" dirty="0" smtClean="0">
                <a:solidFill>
                  <a:schemeClr val="tx1"/>
                </a:solidFill>
              </a:rPr>
              <a:t>Groupe.</a:t>
            </a:r>
            <a:endParaRPr lang="fr-FR" sz="1400" dirty="0">
              <a:solidFill>
                <a:schemeClr val="tx1"/>
              </a:solidFill>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pic>
        <p:nvPicPr>
          <p:cNvPr id="3" name="Picture 2"/>
          <p:cNvPicPr>
            <a:picLocks noChangeAspect="1"/>
          </p:cNvPicPr>
          <p:nvPr/>
        </p:nvPicPr>
        <p:blipFill>
          <a:blip r:embed="rId3"/>
          <a:stretch>
            <a:fillRect/>
          </a:stretch>
        </p:blipFill>
        <p:spPr>
          <a:xfrm>
            <a:off x="0" y="4563011"/>
            <a:ext cx="481626" cy="396274"/>
          </a:xfrm>
          <a:prstGeom prst="rect">
            <a:avLst/>
          </a:prstGeom>
        </p:spPr>
      </p:pic>
    </p:spTree>
    <p:extLst>
      <p:ext uri="{BB962C8B-B14F-4D97-AF65-F5344CB8AC3E}">
        <p14:creationId xmlns:p14="http://schemas.microsoft.com/office/powerpoint/2010/main" val="151240812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3C479FD848434EA541F979F2465512" ma:contentTypeVersion="0" ma:contentTypeDescription="Create a new document." ma:contentTypeScope="" ma:versionID="a338cb773099dafbd5c3b164a791bbd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4AC26BA1-78A3-453B-9FBD-D496DF88881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A1A9474-6B41-43B4-AA79-52089B214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2517</Words>
  <Application>Microsoft Office PowerPoint</Application>
  <PresentationFormat>Widescreen</PresentationFormat>
  <Paragraphs>290</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Tahoma</vt:lpstr>
      <vt:lpstr>Wingdings</vt:lpstr>
      <vt:lpstr/>
      <vt:lpstr>Sécurité des activités aériennes REGLE HSE GROUPE (CR-GR-HSE-415)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429</cp:revision>
  <cp:lastPrinted>2019-06-13T16:06:57Z</cp:lastPrinted>
  <dcterms:modified xsi:type="dcterms:W3CDTF">2019-06-13T16:07:05Z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0x010100083C479FD848434EA541F979F2465512</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