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8"/>
  </p:notesMasterIdLst>
  <p:handoutMasterIdLst>
    <p:handoutMasterId r:id="rId29"/>
  </p:handoutMasterIdLst>
  <p:sldIdLst>
    <p:sldId id="2134805767" r:id="rId9"/>
    <p:sldId id="2134805768" r:id="rId10"/>
    <p:sldId id="2134805769" r:id="rId11"/>
    <p:sldId id="2134805770" r:id="rId12"/>
    <p:sldId id="2134805771" r:id="rId13"/>
    <p:sldId id="2134805757" r:id="rId14"/>
    <p:sldId id="2134805772" r:id="rId15"/>
    <p:sldId id="2134805758" r:id="rId16"/>
    <p:sldId id="2134805788" r:id="rId17"/>
    <p:sldId id="2134805789" r:id="rId18"/>
    <p:sldId id="2134805774" r:id="rId19"/>
    <p:sldId id="2134805790" r:id="rId20"/>
    <p:sldId id="2134805776" r:id="rId21"/>
    <p:sldId id="2134805777" r:id="rId22"/>
    <p:sldId id="2134805783" r:id="rId23"/>
    <p:sldId id="2134805793" r:id="rId24"/>
    <p:sldId id="2134805794" r:id="rId25"/>
    <p:sldId id="2134805739" r:id="rId26"/>
    <p:sldId id="2134805748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3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80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0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7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354649"/>
    <a:srgbClr val="354D56"/>
    <a:srgbClr val="79B321"/>
    <a:srgbClr val="71BF44"/>
    <a:srgbClr val="E3F2DA"/>
    <a:srgbClr val="525251"/>
    <a:srgbClr val="78888E"/>
    <a:srgbClr val="6CA1E4"/>
    <a:srgbClr val="A8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9A699-455A-4F10-98C2-F68CD76CD7DE}" v="3" dt="2023-03-23T10:42:44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85993" autoAdjust="0"/>
  </p:normalViewPr>
  <p:slideViewPr>
    <p:cSldViewPr snapToGrid="0">
      <p:cViewPr varScale="1">
        <p:scale>
          <a:sx n="110" d="100"/>
          <a:sy n="110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7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2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3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2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200" i="1" dirty="0"/>
              <a:t>(CR-GR-HSE-100 « </a:t>
            </a:r>
            <a:r>
              <a:rPr lang="fr-FR" sz="1200" i="1" dirty="0" err="1"/>
              <a:t>Reporting</a:t>
            </a:r>
            <a:r>
              <a:rPr lang="fr-FR" sz="1200" i="1" dirty="0"/>
              <a:t> HSE »)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8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1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2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7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hyperlink" Target="https://totalworkplace.sharepoint.com/sites/GroupHSEREXDataBase/en-us/All_HSE_REX_Documents/REX-EP-TEPUS-FP-2020-111%20Fatal%20Accident%20Pulling%20Marine%20Riser.pdf" TargetMode="Externa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emf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FAT%20during%20Hydraulic%20Jack%20Tes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9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plus.totalenergies.com/en" TargetMode="External"/><Relationship Id="rId3" Type="http://schemas.openxmlformats.org/officeDocument/2006/relationships/hyperlink" Target="https://lizzy.totalenergies.com/" TargetMode="External"/><Relationship Id="rId7" Type="http://schemas.openxmlformats.org/officeDocument/2006/relationships/hyperlink" Target="https://totalworkplace.sharepoint.com/sites/GroupHSEREXDataBase/en-us/Pages/REX%20HSE%20Home.aspx" TargetMode="External"/><Relationship Id="rId2" Type="http://schemas.openxmlformats.org/officeDocument/2006/relationships/hyperlink" Target="https://toolbox-hse.totalenergies.com/en/one-maestro/one-maestro-pyramid-documents/group-guide-and-manua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box-hse.totalenergies.com/en/totalenergies-golden-rules-roll-out-material" TargetMode="External"/><Relationship Id="rId11" Type="http://schemas.openxmlformats.org/officeDocument/2006/relationships/hyperlink" Target="https://safetyplus.totalenergies.com/en/contribution/rjzwpc?p_route=wall&amp;p_qs=rules%3D2%26desc%3Dmeuleuse" TargetMode="External"/><Relationship Id="rId5" Type="http://schemas.openxmlformats.org/officeDocument/2006/relationships/hyperlink" Target="https://toolbox-hse.totalenergies.com/fr/regles-dor-totalenergies-supports-generaux" TargetMode="External"/><Relationship Id="rId10" Type="http://schemas.openxmlformats.org/officeDocument/2006/relationships/hyperlink" Target="https://safetyplus.totalenergies.com/en/contribution/7jgi9g?p_route=wall&amp;p_qs=rules%3D2%26desc%3Dmanutention" TargetMode="External"/><Relationship Id="rId4" Type="http://schemas.openxmlformats.org/officeDocument/2006/relationships/hyperlink" Target="https://toolbox-hse.totalenergies.com/en/totalenergies-golden-rules-general-material" TargetMode="External"/><Relationship Id="rId9" Type="http://schemas.openxmlformats.org/officeDocument/2006/relationships/hyperlink" Target="https://safetyplus.totalenergies.com/en/contribution/qkbngk?p_route=wall&amp;p_qs=rules%3D2%26desc%3Dmanutent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oolbox-hse-ftp.totalenergies.com/RO/Reformulation_2022/Regle_3/3799_GOLDEN_RULES_EDIT_V4_VB--VASTANG--RULE0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at.corp.local/sites/s215/fr-FR/Documents/Reporting-securite/RC%20Monthly%20HSE%20report%20-%20092021.pdf" TargetMode="External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E8D53E-39F2-0794-1296-B495C635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en-US" sz="3600">
                <a:solidFill>
                  <a:srgbClr val="354D56"/>
                </a:solidFill>
              </a:rPr>
              <a:t>Golden Rule 3</a:t>
            </a:r>
            <a:br>
              <a:rPr lang="en-US" sz="3600" b="1" cap="all">
                <a:solidFill>
                  <a:srgbClr val="F7941D"/>
                </a:solidFill>
              </a:rPr>
            </a:br>
            <a:r>
              <a:rPr lang="en-US" sz="3600" b="1">
                <a:solidFill>
                  <a:srgbClr val="79B321"/>
                </a:solidFill>
              </a:rPr>
              <a:t>Body Mechanics &amp; Tools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5286895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79B321"/>
                </a:solidFill>
                <a:latin typeface="+mj-lt"/>
                <a:ea typeface="+mj-ea"/>
                <a:cs typeface="+mj-cs"/>
              </a:rPr>
              <a:t>The new Golden Rules</a:t>
            </a:r>
          </a:p>
          <a:p>
            <a:r>
              <a:rPr lang="en-US">
                <a:solidFill>
                  <a:srgbClr val="354D56"/>
                </a:solidFill>
              </a:rPr>
              <a:t>My Commitment, our Safety</a:t>
            </a:r>
          </a:p>
          <a:p>
            <a:endParaRPr lang="en-US" sz="3200" b="1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354D56"/>
                </a:solidFill>
              </a:rPr>
              <a:t>Rev.0 – December 2022</a:t>
            </a:r>
            <a:endParaRPr lang="en-US" sz="2000" b="1">
              <a:solidFill>
                <a:srgbClr val="354D5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41A7D-C445-6180-7881-0FBC60E5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1" y="820727"/>
            <a:ext cx="3820976" cy="3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26">
            <a:extLst>
              <a:ext uri="{FF2B5EF4-FFF2-40B4-BE49-F238E27FC236}">
                <a16:creationId xmlns:a16="http://schemas.microsoft.com/office/drawing/2014/main" id="{01EA6193-59AE-C0AD-A43E-F19826BEC26B}"/>
              </a:ext>
            </a:extLst>
          </p:cNvPr>
          <p:cNvSpPr/>
          <p:nvPr/>
        </p:nvSpPr>
        <p:spPr>
          <a:xfrm>
            <a:off x="7019175" y="1847069"/>
            <a:ext cx="4685236" cy="2096247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91BF49-E437-AF79-2E62-413668F4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en-US" sz="1600" b="1" dirty="0">
                <a:solidFill>
                  <a:srgbClr val="354D56"/>
                </a:solidFill>
              </a:rPr>
              <a:t>FATAL ACCIDENT ON A DRILLING RIG</a:t>
            </a: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7A557D62-4972-41FF-AED0-7A8BDF359CD3}"/>
              </a:ext>
            </a:extLst>
          </p:cNvPr>
          <p:cNvSpPr txBox="1">
            <a:spLocks/>
          </p:cNvSpPr>
          <p:nvPr/>
        </p:nvSpPr>
        <p:spPr>
          <a:xfrm>
            <a:off x="1882912" y="354440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suitable for the task</a:t>
            </a:r>
            <a:r>
              <a:rPr lang="fr-FR" sz="1800" dirty="0"/>
              <a:t>. 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78B991F-3AAD-4211-BD3D-050051E68687}"/>
              </a:ext>
            </a:extLst>
          </p:cNvPr>
          <p:cNvSpPr txBox="1"/>
          <p:nvPr/>
        </p:nvSpPr>
        <p:spPr>
          <a:xfrm>
            <a:off x="469879" y="1744158"/>
            <a:ext cx="2796579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hydraulic wrench was used to unscrew bolts.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During the unbolting activity, the wrench got stuck.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In order to free the wrench, the team decided to "pull upward" with the winch that was suspending it.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This caused the cable to become taut, while the worker was above the tool.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wrench came loose and with the energy stored, hit the worker. 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73636BB-6DED-456D-B126-FEADAB8B1042}"/>
              </a:ext>
            </a:extLst>
          </p:cNvPr>
          <p:cNvSpPr txBox="1"/>
          <p:nvPr/>
        </p:nvSpPr>
        <p:spPr>
          <a:xfrm>
            <a:off x="4102813" y="1744158"/>
            <a:ext cx="226894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Death of the worker,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Several potential deaths</a:t>
            </a:r>
            <a:endParaRPr lang="fr-FR" sz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D96A01F-B2F3-4720-9D2D-916F3581D321}"/>
              </a:ext>
            </a:extLst>
          </p:cNvPr>
          <p:cNvSpPr txBox="1"/>
          <p:nvPr/>
        </p:nvSpPr>
        <p:spPr>
          <a:xfrm>
            <a:off x="4102812" y="3235120"/>
            <a:ext cx="238871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Improper use of the winch to pull, lift or release a load.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Operator positioned in the path of the wrench.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Failure to stop work to reassess risks without taking into account previous difficulties.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D130681-FC13-4ADF-9589-DB6236DEFF66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D37B553-5CB2-43CC-A557-BDA6D9E22EBF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62207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335CEA6-18D4-4B5A-878A-C6904B3179CE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605142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7322317-DE15-4DFF-9BBC-72E391846E2F}"/>
              </a:ext>
            </a:extLst>
          </p:cNvPr>
          <p:cNvSpPr txBox="1"/>
          <p:nvPr/>
        </p:nvSpPr>
        <p:spPr>
          <a:xfrm>
            <a:off x="7338951" y="2558324"/>
            <a:ext cx="43542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 sz="1200">
                <a:solidFill>
                  <a:srgbClr val="71BF44"/>
                </a:solidFill>
                <a:cs typeface="Arial" panose="020B0604020202020204" pitchFamily="34" charset="0"/>
              </a:defRPr>
            </a:lvl2pPr>
          </a:lstStyle>
          <a:p>
            <a:r>
              <a:rPr lang="en-US" sz="1200" dirty="0">
                <a:solidFill>
                  <a:srgbClr val="79B321"/>
                </a:solidFill>
              </a:rPr>
              <a:t>I only use tools that are suitable and sized for my </a:t>
            </a:r>
            <a:r>
              <a:rPr lang="en-US" sz="1200">
                <a:solidFill>
                  <a:srgbClr val="79B321"/>
                </a:solidFill>
              </a:rPr>
              <a:t>task.</a:t>
            </a:r>
          </a:p>
          <a:p>
            <a:r>
              <a:rPr lang="en-US" sz="1200">
                <a:solidFill>
                  <a:srgbClr val="79B321"/>
                </a:solidFill>
              </a:rPr>
              <a:t>If </a:t>
            </a:r>
            <a:r>
              <a:rPr lang="en-US" sz="1200" dirty="0">
                <a:solidFill>
                  <a:srgbClr val="79B321"/>
                </a:solidFill>
              </a:rPr>
              <a:t>the work situation changes, I stop my task and participate in the re-evaluation of the operating procedure.</a:t>
            </a:r>
          </a:p>
          <a:p>
            <a:endParaRPr lang="en-US" sz="1200" dirty="0">
              <a:solidFill>
                <a:srgbClr val="79B321"/>
              </a:solidFill>
            </a:endParaRPr>
          </a:p>
          <a:p>
            <a:r>
              <a:rPr lang="en-US" sz="1200">
                <a:solidFill>
                  <a:srgbClr val="79B321"/>
                </a:solidFill>
              </a:rPr>
              <a:t>In general, I do not misuse a tool, and comply with the operating instructions where appropriate.</a:t>
            </a:r>
            <a:endParaRPr lang="fr-FR" sz="1200" dirty="0">
              <a:solidFill>
                <a:srgbClr val="79B32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F0CD57-F318-E250-42AA-D16EDC816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8863362F-B10E-216B-A0D8-412C5D4743D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sp>
        <p:nvSpPr>
          <p:cNvPr id="13" name="Rectangle à coins arrondis 41">
            <a:extLst>
              <a:ext uri="{FF2B5EF4-FFF2-40B4-BE49-F238E27FC236}">
                <a16:creationId xmlns:a16="http://schemas.microsoft.com/office/drawing/2014/main" id="{5CE5A445-80CC-E375-1CCB-A0596C1BB615}"/>
              </a:ext>
            </a:extLst>
          </p:cNvPr>
          <p:cNvSpPr/>
          <p:nvPr/>
        </p:nvSpPr>
        <p:spPr>
          <a:xfrm>
            <a:off x="8173173" y="5918374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4" name="ZoneTexte 13">
            <a:hlinkClick r:id="rId5" tooltip="REX Requirement 3.1.2"/>
            <a:extLst>
              <a:ext uri="{FF2B5EF4-FFF2-40B4-BE49-F238E27FC236}">
                <a16:creationId xmlns:a16="http://schemas.microsoft.com/office/drawing/2014/main" id="{0A23CE4F-1C13-7397-DFC5-8C3473EA3355}"/>
              </a:ext>
            </a:extLst>
          </p:cNvPr>
          <p:cNvSpPr txBox="1"/>
          <p:nvPr/>
        </p:nvSpPr>
        <p:spPr>
          <a:xfrm>
            <a:off x="8338286" y="5994888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</a:rPr>
              <a:t>Click </a:t>
            </a:r>
            <a:r>
              <a:rPr lang="fr-FR" sz="1200" u="sng" dirty="0" err="1">
                <a:solidFill>
                  <a:schemeClr val="bg1"/>
                </a:solidFill>
              </a:rPr>
              <a:t>here</a:t>
            </a:r>
            <a:r>
              <a:rPr lang="fr-FR" sz="1200" u="sng" dirty="0">
                <a:solidFill>
                  <a:schemeClr val="bg1"/>
                </a:solidFill>
              </a:rPr>
              <a:t> to </a:t>
            </a:r>
            <a:r>
              <a:rPr lang="fr-FR" sz="1200" u="sng" dirty="0" err="1">
                <a:solidFill>
                  <a:schemeClr val="bg1"/>
                </a:solidFill>
              </a:rPr>
              <a:t>access</a:t>
            </a:r>
            <a:r>
              <a:rPr lang="fr-FR" sz="1200" u="sng" dirty="0">
                <a:solidFill>
                  <a:schemeClr val="bg1"/>
                </a:solidFill>
              </a:rPr>
              <a:t> the 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23BEF81-D559-4BF0-99E8-A6D6495F0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299" y="4115813"/>
            <a:ext cx="1831962" cy="165077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37F894E-7255-479D-8AC7-7156FC366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94" y="4156420"/>
            <a:ext cx="2379335" cy="160286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E1CA56E-7F0B-4231-96B7-790D6BFD62D8}"/>
              </a:ext>
            </a:extLst>
          </p:cNvPr>
          <p:cNvSpPr txBox="1"/>
          <p:nvPr/>
        </p:nvSpPr>
        <p:spPr>
          <a:xfrm>
            <a:off x="7337022" y="4658371"/>
            <a:ext cx="1276249" cy="507831"/>
          </a:xfrm>
          <a:prstGeom prst="rightArrowCallout">
            <a:avLst>
              <a:gd name="adj1" fmla="val 25000"/>
              <a:gd name="adj2" fmla="val 25000"/>
              <a:gd name="adj3" fmla="val 57511"/>
              <a:gd name="adj4" fmla="val 61494"/>
            </a:avLst>
          </a:prstGeom>
          <a:solidFill>
            <a:schemeClr val="bg1"/>
          </a:solidFill>
          <a:ln w="1905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900" dirty="0" err="1"/>
              <a:t>Hydraulic</a:t>
            </a:r>
            <a:r>
              <a:rPr lang="fr-FR" sz="900" dirty="0"/>
              <a:t> </a:t>
            </a:r>
            <a:r>
              <a:rPr lang="fr-FR" sz="900" dirty="0" err="1"/>
              <a:t>wrench</a:t>
            </a:r>
            <a:r>
              <a:rPr lang="fr-FR" sz="900" dirty="0"/>
              <a:t> </a:t>
            </a:r>
            <a:r>
              <a:rPr lang="fr-FR" sz="900" dirty="0" err="1"/>
              <a:t>engaged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040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41F1AAD3-6003-E766-55B8-779E577B0E9B}"/>
              </a:ext>
            </a:extLst>
          </p:cNvPr>
          <p:cNvSpPr/>
          <p:nvPr/>
        </p:nvSpPr>
        <p:spPr>
          <a:xfrm>
            <a:off x="7019175" y="1847069"/>
            <a:ext cx="4685236" cy="2132748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B3717B-ED40-B44F-CE2F-1D7E966D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FLASH IN ATEX AREA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2985819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worker came to fix “explosive atmosphere" signs in the chimney of a tank manhole.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This tank still contained gasoline.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An explosive test was carried out and confirmed the presence of hydrocarbon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vapours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Despite this test, the worker used a non-explosion proof electric drill to fix the plate.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flash occurred.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79012" y="1780891"/>
            <a:ext cx="199206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 err="1"/>
              <a:t>Severe</a:t>
            </a:r>
            <a:r>
              <a:rPr lang="fr-FR" sz="1200" dirty="0"/>
              <a:t> </a:t>
            </a:r>
            <a:r>
              <a:rPr lang="fr-FR" sz="1200" dirty="0" err="1"/>
              <a:t>burns</a:t>
            </a:r>
            <a:r>
              <a:rPr lang="fr-FR" sz="1200" dirty="0"/>
              <a:t> to the </a:t>
            </a:r>
            <a:r>
              <a:rPr lang="fr-FR" sz="1200" dirty="0" err="1"/>
              <a:t>worker</a:t>
            </a:r>
            <a:r>
              <a:rPr lang="fr-FR" sz="1200" dirty="0"/>
              <a:t>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79014" y="3361448"/>
            <a:ext cx="220500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Non-compliance with procedures.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Presence of gaseous hydrocarbons.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Use of non explosion proof electrical equipment in an explosive atmosphere.</a:t>
            </a:r>
            <a:endParaRPr lang="fr-FR" sz="1200" b="1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409957" y="2589563"/>
            <a:ext cx="400590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79B321"/>
                </a:solidFill>
              </a:rPr>
              <a:t>When working in an explosive atmosphere area, I make sure that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use explosion proof equipment,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position the explosimeter appropriately, depending on the type of gas (in this example, close to the ground as it is gasoline </a:t>
            </a:r>
            <a:r>
              <a:rPr lang="en-US" sz="1200" dirty="0" err="1">
                <a:solidFill>
                  <a:srgbClr val="79B321"/>
                </a:solidFill>
              </a:rPr>
              <a:t>vapour</a:t>
            </a:r>
            <a:r>
              <a:rPr lang="en-US" sz="1200" dirty="0">
                <a:solidFill>
                  <a:srgbClr val="79B321"/>
                </a:solidFill>
              </a:rPr>
              <a:t>).</a:t>
            </a:r>
            <a:endParaRPr lang="fr-FR" sz="1200" dirty="0">
              <a:solidFill>
                <a:srgbClr val="79B321"/>
              </a:solidFill>
              <a:highlight>
                <a:srgbClr val="FFFF00"/>
              </a:highlight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235898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14BA194-CA71-4C64-9A77-3390316A66B6}"/>
              </a:ext>
            </a:extLst>
          </p:cNvPr>
          <p:cNvSpPr txBox="1">
            <a:spLocks/>
          </p:cNvSpPr>
          <p:nvPr/>
        </p:nvSpPr>
        <p:spPr>
          <a:xfrm>
            <a:off x="1882912" y="354440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suitable for the work area</a:t>
            </a:r>
            <a:r>
              <a:rPr lang="fr-FR" sz="1800" dirty="0"/>
              <a:t>. </a:t>
            </a:r>
            <a:endParaRPr lang="fr-FR" sz="1800" dirty="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F636C70-03CF-4252-93CF-B20DF738E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01" t="52" r="1622" b="-52"/>
          <a:stretch/>
        </p:blipFill>
        <p:spPr>
          <a:xfrm>
            <a:off x="7027883" y="4109478"/>
            <a:ext cx="2976620" cy="1827316"/>
          </a:xfrm>
          <a:prstGeom prst="roundRect">
            <a:avLst>
              <a:gd name="adj" fmla="val 6349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99D998-3608-38AB-BE6A-7A917EECD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951" y="1978757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1E9649B8-A51C-76F9-C64E-300F60C183FB}"/>
              </a:ext>
            </a:extLst>
          </p:cNvPr>
          <p:cNvSpPr txBox="1">
            <a:spLocks/>
          </p:cNvSpPr>
          <p:nvPr/>
        </p:nvSpPr>
        <p:spPr>
          <a:xfrm>
            <a:off x="7788617" y="2060511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</p:spTree>
    <p:extLst>
      <p:ext uri="{BB962C8B-B14F-4D97-AF65-F5344CB8AC3E}">
        <p14:creationId xmlns:p14="http://schemas.microsoft.com/office/powerpoint/2010/main" val="306056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D7D71856-0296-431F-8859-FA8724604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658" b="51459"/>
          <a:stretch/>
        </p:blipFill>
        <p:spPr>
          <a:xfrm>
            <a:off x="8294303" y="4515596"/>
            <a:ext cx="986888" cy="1386189"/>
          </a:xfrm>
          <a:prstGeom prst="roundRect">
            <a:avLst>
              <a:gd name="adj" fmla="val 12104"/>
            </a:avLst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7353197-688E-48A7-B656-67E25D3C7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40" r="4387" b="51459"/>
          <a:stretch/>
        </p:blipFill>
        <p:spPr>
          <a:xfrm>
            <a:off x="9475421" y="4523975"/>
            <a:ext cx="982848" cy="1386189"/>
          </a:xfrm>
          <a:prstGeom prst="roundRect">
            <a:avLst>
              <a:gd name="adj" fmla="val 11453"/>
            </a:avLst>
          </a:prstGeom>
        </p:spPr>
      </p:pic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E6D6EDA5-A550-AB8E-EA52-038DD8C5CBF3}"/>
              </a:ext>
            </a:extLst>
          </p:cNvPr>
          <p:cNvSpPr/>
          <p:nvPr/>
        </p:nvSpPr>
        <p:spPr>
          <a:xfrm>
            <a:off x="7019175" y="1847069"/>
            <a:ext cx="4685236" cy="2298211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9B1AD1-4CE9-75CB-4FDF-F8CFEE3B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E6DEBE8D-764F-9711-6122-4907AACBFBA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3FBB15-FA2E-5B34-2984-29559D55C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FACIAL INJURY DURING GRINDING*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5668" y="1745933"/>
            <a:ext cx="292265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worker carried out a grinding operation on a defective emergency door.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During this operation, part of the grinding disc broke off and hit the worker's left cheek.</a:t>
            </a:r>
          </a:p>
          <a:p>
            <a:pPr marL="0" lvl="1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Injury to face - 5 stitches - 15 days off.</a:t>
            </a:r>
            <a:endParaRPr lang="fr-FR" sz="1200" dirty="0"/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311320"/>
            <a:ext cx="2388717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Breakage of part of the disc.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Poor tool quality.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Lack of control of the tool before starting the work.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Lack of specific PPE.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Prevention plan not implemented.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0278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29829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63094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5A4DBB45-39EA-4921-A542-C4E8395C4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75111"/>
            <a:ext cx="484056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in good condition. 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5C96FD2-F8F6-4DC7-B651-2F4F0532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6549296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D4F5AE9-1C82-45EE-B7B4-02C86ABC33A6}"/>
              </a:ext>
            </a:extLst>
          </p:cNvPr>
          <p:cNvSpPr txBox="1"/>
          <p:nvPr/>
        </p:nvSpPr>
        <p:spPr>
          <a:xfrm>
            <a:off x="386045" y="5756142"/>
            <a:ext cx="33259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*Event outside the scope of reporting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5592A92-F1C3-46E7-A858-C4F69E5156C4}"/>
              </a:ext>
            </a:extLst>
          </p:cNvPr>
          <p:cNvSpPr txBox="1"/>
          <p:nvPr/>
        </p:nvSpPr>
        <p:spPr>
          <a:xfrm>
            <a:off x="7338951" y="2610566"/>
            <a:ext cx="413711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79B321"/>
                </a:solidFill>
              </a:rPr>
              <a:t>I check the good condition of my tool and its accessories before use (integrity, wear, etc.). </a:t>
            </a:r>
            <a:br>
              <a:rPr lang="en-US" sz="1200" dirty="0">
                <a:solidFill>
                  <a:srgbClr val="79B321"/>
                </a:solidFill>
              </a:rPr>
            </a:br>
            <a:endParaRPr lang="en-US" sz="1200" dirty="0">
              <a:solidFill>
                <a:srgbClr val="79B321"/>
              </a:solidFill>
            </a:endParaRPr>
          </a:p>
          <a:p>
            <a:r>
              <a:rPr lang="en-US" sz="1200" dirty="0">
                <a:solidFill>
                  <a:srgbClr val="79B321"/>
                </a:solidFill>
              </a:rPr>
              <a:t>If I notice that a tool or one of its accessories is defective: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B321"/>
                </a:solidFill>
              </a:rPr>
              <a:t>I remove it immediately so that no one else uses it,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B321"/>
                </a:solidFill>
              </a:rPr>
              <a:t>I </a:t>
            </a:r>
            <a:r>
              <a:rPr lang="en-US" sz="1200" dirty="0" err="1">
                <a:solidFill>
                  <a:srgbClr val="79B321"/>
                </a:solidFill>
              </a:rPr>
              <a:t>formalise</a:t>
            </a:r>
            <a:r>
              <a:rPr lang="en-US" sz="1200" dirty="0">
                <a:solidFill>
                  <a:srgbClr val="79B321"/>
                </a:solidFill>
              </a:rPr>
              <a:t> the information in writing and report it to my manager through the local process.</a:t>
            </a:r>
          </a:p>
          <a:p>
            <a:endParaRPr lang="fr-FR" sz="1200" dirty="0">
              <a:solidFill>
                <a:srgbClr val="79B32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32AC06-452F-349E-16BF-EA99C05F6175}"/>
              </a:ext>
            </a:extLst>
          </p:cNvPr>
          <p:cNvSpPr txBox="1"/>
          <p:nvPr/>
        </p:nvSpPr>
        <p:spPr>
          <a:xfrm>
            <a:off x="8146104" y="5528485"/>
            <a:ext cx="987698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Worn</a:t>
            </a:r>
            <a:r>
              <a:rPr lang="fr-FR" sz="800" dirty="0"/>
              <a:t> </a:t>
            </a:r>
            <a:r>
              <a:rPr lang="fr-FR" sz="800" err="1"/>
              <a:t>grinding</a:t>
            </a:r>
            <a:r>
              <a:rPr lang="fr-FR" sz="800"/>
              <a:t> disk</a:t>
            </a:r>
            <a:endParaRPr lang="fr-FR" sz="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863C16-956B-A705-C153-14214C5E1A92}"/>
              </a:ext>
            </a:extLst>
          </p:cNvPr>
          <p:cNvSpPr txBox="1"/>
          <p:nvPr/>
        </p:nvSpPr>
        <p:spPr>
          <a:xfrm>
            <a:off x="9434325" y="5530651"/>
            <a:ext cx="890553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New </a:t>
            </a:r>
            <a:r>
              <a:rPr lang="fr-FR" sz="800" err="1"/>
              <a:t>grinding</a:t>
            </a:r>
            <a:r>
              <a:rPr lang="fr-FR" sz="800"/>
              <a:t> disk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32420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41">
            <a:extLst>
              <a:ext uri="{FF2B5EF4-FFF2-40B4-BE49-F238E27FC236}">
                <a16:creationId xmlns:a16="http://schemas.microsoft.com/office/drawing/2014/main" id="{9AA4F99F-F249-994F-22ED-359C95F131E3}"/>
              </a:ext>
            </a:extLst>
          </p:cNvPr>
          <p:cNvSpPr/>
          <p:nvPr/>
        </p:nvSpPr>
        <p:spPr>
          <a:xfrm>
            <a:off x="9176551" y="4399306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CA5781-4B8A-1434-5F21-7E2CD3B06F02}"/>
              </a:ext>
            </a:extLst>
          </p:cNvPr>
          <p:cNvSpPr txBox="1"/>
          <p:nvPr/>
        </p:nvSpPr>
        <p:spPr>
          <a:xfrm>
            <a:off x="9342010" y="4475820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</a:t>
            </a:r>
            <a:r>
              <a:rPr lang="fr-FR" sz="1200" dirty="0" err="1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fr-FR" sz="1200" dirty="0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</a:t>
            </a:r>
            <a:r>
              <a:rPr lang="fr-FR" sz="1200" dirty="0" err="1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lang="fr-FR" sz="1200" dirty="0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REX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F368CFCB-1F63-3054-795D-2FA8FE9F69B3}"/>
              </a:ext>
            </a:extLst>
          </p:cNvPr>
          <p:cNvSpPr/>
          <p:nvPr/>
        </p:nvSpPr>
        <p:spPr>
          <a:xfrm>
            <a:off x="7019175" y="1847070"/>
            <a:ext cx="4685236" cy="2366302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75D4DB-8C5A-BEB2-CC74-C68BE2C8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917C3E22-6116-0BF4-331C-0BC2B8FB3321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54A2F1-4271-C181-3AB9-8FD10D4ED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583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en-US" sz="1600" b="1" dirty="0">
                <a:solidFill>
                  <a:srgbClr val="354D56"/>
                </a:solidFill>
              </a:rPr>
              <a:t>PRESSURE TESTING OF </a:t>
            </a:r>
            <a:r>
              <a:rPr lang="en-US" sz="1600" b="1">
                <a:solidFill>
                  <a:srgbClr val="354D56"/>
                </a:solidFill>
              </a:rPr>
              <a:t>A HYDRAULIC JACK</a:t>
            </a: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9879" y="1744158"/>
            <a:ext cx="2796579" cy="2292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Pressure testing of a new hydraulic jack was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in progress.</a:t>
            </a:r>
            <a:endParaRPr lang="en-US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2 workers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pressurised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the equipment 3 times to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500 bar.</a:t>
            </a:r>
            <a:endParaRPr lang="en-US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As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cylinder 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did not rise sufficiently, a 4</a:t>
            </a:r>
            <a:r>
              <a:rPr lang="en-US" sz="1200" baseline="300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test was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carried out.</a:t>
            </a:r>
            <a:endParaRPr lang="en-US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On the 4</a:t>
            </a:r>
            <a:r>
              <a:rPr lang="en-US" sz="1200" baseline="300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test, the fastening bolts broke and the upper flange of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cylinder 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was thrown up in the air.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Death of one of the workers, who was leaning over </a:t>
            </a:r>
            <a:r>
              <a:rPr lang="en-US" sz="1200"/>
              <a:t>the hydraoulic jack</a:t>
            </a:r>
            <a:r>
              <a:rPr lang="en-US" sz="1200" dirty="0"/>
              <a:t>.</a:t>
            </a: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235120"/>
            <a:ext cx="2388717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Equipment without certification or marking.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 user manual.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 work permit, and therefore no risk analysis.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Tests carried out at too high a pressure.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Presence of workers in the immediate vicinity of the high-pressure equipment.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338058" y="2613897"/>
            <a:ext cx="4017514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71BF44"/>
              </a:buClr>
            </a:pPr>
            <a:r>
              <a:rPr lang="en-US" sz="1200" dirty="0">
                <a:solidFill>
                  <a:srgbClr val="79B321"/>
                </a:solidFill>
              </a:rPr>
              <a:t>I make sure :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know the manufacturer's recommendations and the limits of use of the equipment, 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have the </a:t>
            </a:r>
            <a:r>
              <a:rPr lang="en-US" sz="1200" b="1" dirty="0">
                <a:solidFill>
                  <a:srgbClr val="79B321"/>
                </a:solidFill>
              </a:rPr>
              <a:t>certificates and user manuals</a:t>
            </a:r>
            <a:r>
              <a:rPr lang="en-US" sz="1200" dirty="0">
                <a:solidFill>
                  <a:srgbClr val="79B321"/>
                </a:solidFill>
              </a:rPr>
              <a:t>,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use a hydraulic jack with a </a:t>
            </a:r>
            <a:r>
              <a:rPr lang="en-US" sz="1200" b="1" dirty="0">
                <a:solidFill>
                  <a:srgbClr val="79B321"/>
                </a:solidFill>
              </a:rPr>
              <a:t>built-in safety </a:t>
            </a:r>
            <a:r>
              <a:rPr lang="en-US" sz="1200" dirty="0">
                <a:solidFill>
                  <a:srgbClr val="79B321"/>
                </a:solidFill>
              </a:rPr>
              <a:t>device and </a:t>
            </a:r>
            <a:r>
              <a:rPr lang="en-US" sz="1200" b="1" dirty="0">
                <a:solidFill>
                  <a:srgbClr val="79B321"/>
                </a:solidFill>
              </a:rPr>
              <a:t>protected</a:t>
            </a:r>
            <a:r>
              <a:rPr lang="en-US" sz="1200" dirty="0">
                <a:solidFill>
                  <a:srgbClr val="79B321"/>
                </a:solidFill>
              </a:rPr>
              <a:t> against overpressure.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EBBCDA5-1242-465C-A894-E635B5E9B2F4}"/>
              </a:ext>
            </a:extLst>
          </p:cNvPr>
          <p:cNvSpPr txBox="1">
            <a:spLocks/>
          </p:cNvSpPr>
          <p:nvPr/>
        </p:nvSpPr>
        <p:spPr>
          <a:xfrm>
            <a:off x="1882911" y="256929"/>
            <a:ext cx="8268253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2. </a:t>
            </a:r>
            <a:r>
              <a:rPr lang="en-US" sz="1800" b="1" dirty="0"/>
              <a:t>I use </a:t>
            </a:r>
            <a:r>
              <a:rPr lang="en-US" sz="1800" dirty="0"/>
              <a:t>the tools, including those for pressure tests, in line with the manufacturer’s specified design limits.</a:t>
            </a:r>
            <a:endParaRPr lang="fr-FR" sz="1800" dirty="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097C42E-7117-4CF0-918A-B224F229CE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" t="1295" r="1971" b="1853"/>
          <a:stretch/>
        </p:blipFill>
        <p:spPr>
          <a:xfrm>
            <a:off x="7008533" y="4399306"/>
            <a:ext cx="2049181" cy="1554576"/>
          </a:xfrm>
          <a:prstGeom prst="roundRect">
            <a:avLst>
              <a:gd name="adj" fmla="val 8915"/>
            </a:avLst>
          </a:prstGeom>
          <a:ln>
            <a:noFill/>
          </a:ln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6DA8636-2213-FC1B-9118-EA383EB14F76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8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0CE875A8-251A-AEBD-BBEF-871ABE44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93" y="437338"/>
            <a:ext cx="222564" cy="207922"/>
          </a:xfrm>
          <a:prstGeom prst="rect">
            <a:avLst/>
          </a:prstGeom>
        </p:spPr>
      </p:pic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3E88F7F3-3AF3-4232-92A8-F4C87EA0444E}"/>
              </a:ext>
            </a:extLst>
          </p:cNvPr>
          <p:cNvSpPr/>
          <p:nvPr/>
        </p:nvSpPr>
        <p:spPr>
          <a:xfrm>
            <a:off x="532283" y="4102852"/>
            <a:ext cx="2575404" cy="1549966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986"/>
            <a:ext cx="9840312" cy="2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HOW TO </a:t>
            </a:r>
            <a:r>
              <a:rPr lang="fr-FR" sz="1600" b="1">
                <a:solidFill>
                  <a:srgbClr val="354D56"/>
                </a:solidFill>
              </a:rPr>
              <a:t>MINIMISE OVEREXERTION</a:t>
            </a:r>
            <a:r>
              <a:rPr lang="fr-FR" sz="1600" b="1" dirty="0">
                <a:solidFill>
                  <a:srgbClr val="354D56"/>
                </a:solidFill>
              </a:rPr>
              <a:t>?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2AB869F7-CE8F-4C09-9D1B-DC2FF89C7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5" y="2046912"/>
            <a:ext cx="1014445" cy="102565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781E248-0797-4DC5-AA9C-D98AB795467A}"/>
              </a:ext>
            </a:extLst>
          </p:cNvPr>
          <p:cNvGrpSpPr/>
          <p:nvPr/>
        </p:nvGrpSpPr>
        <p:grpSpPr>
          <a:xfrm>
            <a:off x="1964326" y="2143824"/>
            <a:ext cx="752478" cy="928742"/>
            <a:chOff x="2576011" y="1630894"/>
            <a:chExt cx="1573393" cy="190856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98BB850-B4E5-467A-A86F-1B21C6A85445}"/>
                </a:ext>
              </a:extLst>
            </p:cNvPr>
            <p:cNvGrpSpPr/>
            <p:nvPr/>
          </p:nvGrpSpPr>
          <p:grpSpPr>
            <a:xfrm>
              <a:off x="2576011" y="1630894"/>
              <a:ext cx="1573393" cy="1908565"/>
              <a:chOff x="2576011" y="1630894"/>
              <a:chExt cx="1573393" cy="1908565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7F79A51E-68BF-446D-B002-39DB5466160E}"/>
                  </a:ext>
                </a:extLst>
              </p:cNvPr>
              <p:cNvGrpSpPr/>
              <p:nvPr/>
            </p:nvGrpSpPr>
            <p:grpSpPr>
              <a:xfrm>
                <a:off x="2576011" y="1630894"/>
                <a:ext cx="1573393" cy="1908565"/>
                <a:chOff x="2576011" y="1630894"/>
                <a:chExt cx="1573393" cy="1908565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9ED6165D-1DD3-445A-9DDA-AC151145906D}"/>
                    </a:ext>
                  </a:extLst>
                </p:cNvPr>
                <p:cNvGrpSpPr/>
                <p:nvPr/>
              </p:nvGrpSpPr>
              <p:grpSpPr>
                <a:xfrm>
                  <a:off x="2606553" y="1630894"/>
                  <a:ext cx="1542851" cy="1908565"/>
                  <a:chOff x="2606553" y="1630894"/>
                  <a:chExt cx="1542851" cy="1908565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id="{FBF8CEC6-D49C-4C6E-8B99-8CDC1F87A2C2}"/>
                      </a:ext>
                    </a:extLst>
                  </p:cNvPr>
                  <p:cNvGrpSpPr/>
                  <p:nvPr/>
                </p:nvGrpSpPr>
                <p:grpSpPr>
                  <a:xfrm>
                    <a:off x="2606553" y="1630894"/>
                    <a:ext cx="1488501" cy="1908565"/>
                    <a:chOff x="2606553" y="1630894"/>
                    <a:chExt cx="1488501" cy="1908565"/>
                  </a:xfrm>
                </p:grpSpPr>
                <p:grpSp>
                  <p:nvGrpSpPr>
                    <p:cNvPr id="9" name="Groupe 8">
                      <a:extLst>
                        <a:ext uri="{FF2B5EF4-FFF2-40B4-BE49-F238E27FC236}">
                          <a16:creationId xmlns:a16="http://schemas.microsoft.com/office/drawing/2014/main" id="{ADBB4F39-F259-42A5-819E-BD4B850DC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6553" y="1698839"/>
                      <a:ext cx="1488501" cy="1840620"/>
                      <a:chOff x="2592266" y="1698839"/>
                      <a:chExt cx="1488501" cy="1840620"/>
                    </a:xfrm>
                  </p:grpSpPr>
                  <p:pic>
                    <p:nvPicPr>
                      <p:cNvPr id="7" name="Image 6">
                        <a:extLst>
                          <a:ext uri="{FF2B5EF4-FFF2-40B4-BE49-F238E27FC236}">
                            <a16:creationId xmlns:a16="http://schemas.microsoft.com/office/drawing/2014/main" id="{AC77A7DA-D7F6-4949-8F91-ECB673C039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2266" y="1698839"/>
                        <a:ext cx="1488501" cy="184062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8353CD44-131C-4399-8510-EDDB915F15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7100" y="3067050"/>
                        <a:ext cx="252413" cy="66675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7E6EC1E6-A047-45E8-974B-4F1F4AA1670A}"/>
                          </a:ext>
                        </a:extLst>
                      </p:cNvPr>
                      <p:cNvSpPr/>
                      <p:nvPr/>
                    </p:nvSpPr>
                    <p:spPr>
                      <a:xfrm rot="3509464" flipV="1">
                        <a:off x="3476814" y="3178763"/>
                        <a:ext cx="279183" cy="103558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DF73D36F-DB86-469D-A79E-049C8BB4B855}"/>
                        </a:ext>
                      </a:extLst>
                    </p:cNvPr>
                    <p:cNvSpPr/>
                    <p:nvPr/>
                  </p:nvSpPr>
                  <p:spPr>
                    <a:xfrm rot="3199703" flipV="1">
                      <a:off x="2522185" y="1758615"/>
                      <a:ext cx="362756" cy="10731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7AE7406-2AAD-4B38-8876-6DA9714981C6}"/>
                      </a:ext>
                    </a:extLst>
                  </p:cNvPr>
                  <p:cNvSpPr/>
                  <p:nvPr/>
                </p:nvSpPr>
                <p:spPr>
                  <a:xfrm flipV="1">
                    <a:off x="3567113" y="2155733"/>
                    <a:ext cx="582291" cy="5944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1B35F05-9C2B-4EEC-A67B-CA7AF61BDA42}"/>
                    </a:ext>
                  </a:extLst>
                </p:cNvPr>
                <p:cNvSpPr/>
                <p:nvPr/>
              </p:nvSpPr>
              <p:spPr>
                <a:xfrm flipV="1">
                  <a:off x="2576011" y="2246043"/>
                  <a:ext cx="252413" cy="8876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2ACDEF7-2A7F-4DF6-85DF-C527F08160EF}"/>
                  </a:ext>
                </a:extLst>
              </p:cNvPr>
              <p:cNvSpPr/>
              <p:nvPr/>
            </p:nvSpPr>
            <p:spPr>
              <a:xfrm rot="19224684" flipV="1">
                <a:off x="3226647" y="2405505"/>
                <a:ext cx="83994" cy="175152"/>
              </a:xfrm>
              <a:prstGeom prst="rect">
                <a:avLst/>
              </a:prstGeom>
              <a:solidFill>
                <a:srgbClr val="579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BD05CA-34B4-4060-8E02-D090C7BD1088}"/>
                </a:ext>
              </a:extLst>
            </p:cNvPr>
            <p:cNvSpPr/>
            <p:nvPr/>
          </p:nvSpPr>
          <p:spPr>
            <a:xfrm rot="19224684" flipV="1">
              <a:off x="3369173" y="2522088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2D88E7-17F8-4E03-9079-C476AD0CA88B}"/>
                </a:ext>
              </a:extLst>
            </p:cNvPr>
            <p:cNvSpPr/>
            <p:nvPr/>
          </p:nvSpPr>
          <p:spPr>
            <a:xfrm rot="16200000" flipV="1">
              <a:off x="2915947" y="2290624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715394-693C-4AE0-836E-31052506DE7F}"/>
                </a:ext>
              </a:extLst>
            </p:cNvPr>
            <p:cNvSpPr/>
            <p:nvPr/>
          </p:nvSpPr>
          <p:spPr>
            <a:xfrm rot="16564340" flipV="1">
              <a:off x="3096759" y="2301834"/>
              <a:ext cx="83994" cy="216405"/>
            </a:xfrm>
            <a:prstGeom prst="rect">
              <a:avLst/>
            </a:prstGeom>
            <a:solidFill>
              <a:srgbClr val="008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D4A243-7039-46C4-923D-A0A2AD4FFC78}"/>
                </a:ext>
              </a:extLst>
            </p:cNvPr>
            <p:cNvSpPr/>
            <p:nvPr/>
          </p:nvSpPr>
          <p:spPr>
            <a:xfrm rot="16564340" flipV="1">
              <a:off x="2885963" y="2876193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A6F5C1-D1BB-4633-9065-03B1A220AAFD}"/>
                </a:ext>
              </a:extLst>
            </p:cNvPr>
            <p:cNvSpPr/>
            <p:nvPr/>
          </p:nvSpPr>
          <p:spPr>
            <a:xfrm rot="15018464" flipV="1">
              <a:off x="3091182" y="2868724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74788D-F2ED-4485-9DEE-96A1B721B05F}"/>
                </a:ext>
              </a:extLst>
            </p:cNvPr>
            <p:cNvSpPr/>
            <p:nvPr/>
          </p:nvSpPr>
          <p:spPr>
            <a:xfrm rot="15018464" flipV="1">
              <a:off x="3155771" y="2822986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294910B3-780E-4EBA-BEA2-24C22241E8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419" y="2275480"/>
            <a:ext cx="1050407" cy="64640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4B77BB2-3673-4BEF-BBB9-F0A1FE01B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04" t="3243" r="6281" b="23927"/>
          <a:stretch/>
        </p:blipFill>
        <p:spPr>
          <a:xfrm>
            <a:off x="1812280" y="4347237"/>
            <a:ext cx="899002" cy="104722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0D6BDE7A-D8C2-427E-820B-4C6265636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0" t="3243" r="51988" b="23927"/>
          <a:stretch/>
        </p:blipFill>
        <p:spPr>
          <a:xfrm>
            <a:off x="798846" y="4336718"/>
            <a:ext cx="899001" cy="106963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2422BBF8-166A-4CF9-BC86-671675128D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7" t="1424" r="52246" b="64782"/>
          <a:stretch/>
        </p:blipFill>
        <p:spPr>
          <a:xfrm>
            <a:off x="3577898" y="2103551"/>
            <a:ext cx="883971" cy="104300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48197B5-CCB7-4E32-95B0-16DED14A92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929" t="-215" r="5166" b="64133"/>
          <a:stretch/>
        </p:blipFill>
        <p:spPr>
          <a:xfrm>
            <a:off x="4540159" y="2046912"/>
            <a:ext cx="933121" cy="113255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BEABAD3-96F9-4751-8919-27C7460156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6" t="50698" r="4713" b="14526"/>
          <a:stretch/>
        </p:blipFill>
        <p:spPr>
          <a:xfrm>
            <a:off x="4795934" y="4325424"/>
            <a:ext cx="922790" cy="1099688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39594A3D-C7AB-404C-A86A-CBEC5B7CB2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90" t="50698" r="51849" b="14526"/>
          <a:stretch/>
        </p:blipFill>
        <p:spPr>
          <a:xfrm>
            <a:off x="3731734" y="4314559"/>
            <a:ext cx="922790" cy="1099688"/>
          </a:xfrm>
          <a:prstGeom prst="rect">
            <a:avLst/>
          </a:prstGeom>
        </p:spPr>
      </p:pic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99B9D56E-A291-41CD-B885-6D3AD35FCB92}"/>
              </a:ext>
            </a:extLst>
          </p:cNvPr>
          <p:cNvSpPr/>
          <p:nvPr/>
        </p:nvSpPr>
        <p:spPr>
          <a:xfrm>
            <a:off x="520851" y="1891702"/>
            <a:ext cx="258135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C661A08-CDC0-453F-9F54-C44DC02B84A6}"/>
              </a:ext>
            </a:extLst>
          </p:cNvPr>
          <p:cNvSpPr txBox="1"/>
          <p:nvPr/>
        </p:nvSpPr>
        <p:spPr>
          <a:xfrm>
            <a:off x="532283" y="5768546"/>
            <a:ext cx="23076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rgbClr val="374649"/>
                </a:solidFill>
              </a:rPr>
              <a:t>I carry the load close to my body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BBC46EB3-6B78-4CB4-B977-EFF90D8B73A3}"/>
              </a:ext>
            </a:extLst>
          </p:cNvPr>
          <p:cNvSpPr txBox="1"/>
          <p:nvPr/>
        </p:nvSpPr>
        <p:spPr>
          <a:xfrm>
            <a:off x="3176703" y="5774245"/>
            <a:ext cx="29361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374649"/>
                </a:solidFill>
              </a:rPr>
              <a:t>I push the loads, rather than pull them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B2F936B5-0974-4412-B956-FB26E0E5D4F6}"/>
              </a:ext>
            </a:extLst>
          </p:cNvPr>
          <p:cNvSpPr txBox="1"/>
          <p:nvPr/>
        </p:nvSpPr>
        <p:spPr>
          <a:xfrm>
            <a:off x="3380569" y="3492875"/>
            <a:ext cx="29413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en-US" sz="1000" b="1" dirty="0">
                <a:solidFill>
                  <a:srgbClr val="374649"/>
                </a:solidFill>
              </a:rPr>
              <a:t>I use the handling equipment provided. If not, I don't hesitate to ask for help when I have to handle things manually.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4E2EA8E-C43D-4FC5-95CB-95D1808B17E4}"/>
              </a:ext>
            </a:extLst>
          </p:cNvPr>
          <p:cNvSpPr txBox="1"/>
          <p:nvPr/>
        </p:nvSpPr>
        <p:spPr>
          <a:xfrm>
            <a:off x="532283" y="3484714"/>
            <a:ext cx="2569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rgbClr val="374649"/>
                </a:solidFill>
              </a:rPr>
              <a:t>To lift a load, I keep my back straight and bend my knees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C2CB611A-162B-4133-A7BB-A30F47A75963}"/>
              </a:ext>
            </a:extLst>
          </p:cNvPr>
          <p:cNvSpPr/>
          <p:nvPr/>
        </p:nvSpPr>
        <p:spPr>
          <a:xfrm>
            <a:off x="6547507" y="1895886"/>
            <a:ext cx="4299026" cy="3759200"/>
          </a:xfrm>
          <a:prstGeom prst="roundRect">
            <a:avLst>
              <a:gd name="adj" fmla="val 3041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D9887DE-5857-4500-A9FE-55E7B0D46E85}"/>
              </a:ext>
            </a:extLst>
          </p:cNvPr>
          <p:cNvSpPr txBox="1"/>
          <p:nvPr/>
        </p:nvSpPr>
        <p:spPr>
          <a:xfrm>
            <a:off x="6547508" y="5768546"/>
            <a:ext cx="42990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en-US" sz="1000" b="1" dirty="0">
                <a:solidFill>
                  <a:srgbClr val="374649"/>
                </a:solidFill>
              </a:rPr>
              <a:t>Before any intense or prolonged physical effort, I warm up, which reduces the risk of injury by preparing the body for the effort.</a:t>
            </a:r>
            <a:endParaRPr lang="fr-FR" sz="1000" b="1" dirty="0">
              <a:solidFill>
                <a:srgbClr val="37464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B8DDAB-A5A0-421F-BE24-6139374C6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210" y="2245719"/>
            <a:ext cx="613859" cy="1193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BED690-8FC4-4F2D-8AB1-2C332666C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10" y="2349426"/>
            <a:ext cx="734325" cy="11434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AB57A80-D61C-4391-AEE3-6B94F7249C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149" y="2187776"/>
            <a:ext cx="653525" cy="13303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EA74353-5811-4E32-8A77-03E57FBA83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4674" y="4138030"/>
            <a:ext cx="792673" cy="109129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E3D6AA-8099-4071-9859-88A491C08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931" y="3997854"/>
            <a:ext cx="597138" cy="135110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C7D114B-ACCE-4AE4-9A97-87E7BBD665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8952" y="4264325"/>
            <a:ext cx="625903" cy="993296"/>
          </a:xfrm>
          <a:prstGeom prst="rect">
            <a:avLst/>
          </a:prstGeom>
        </p:spPr>
      </p:pic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B7270145-9B9A-C1AC-00D6-E29C1E8AF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7754" y="358638"/>
            <a:ext cx="5059305" cy="5924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3. </a:t>
            </a:r>
            <a:r>
              <a:rPr lang="en-US" sz="1800" b="1" dirty="0"/>
              <a:t>I position </a:t>
            </a:r>
            <a:r>
              <a:rPr lang="en-US" sz="1800" dirty="0"/>
              <a:t>my body to minimize excessive strain.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ECF14F5D-2F57-6CB5-D94E-565996C2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GOOD PRACTICE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5FE4536-C36D-A48C-1EE7-8F9EEED9A00E}"/>
              </a:ext>
            </a:extLst>
          </p:cNvPr>
          <p:cNvSpPr/>
          <p:nvPr/>
        </p:nvSpPr>
        <p:spPr>
          <a:xfrm>
            <a:off x="3283985" y="1891702"/>
            <a:ext cx="311354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F9E898CE-15B1-0DB0-2F81-8C6734447F38}"/>
              </a:ext>
            </a:extLst>
          </p:cNvPr>
          <p:cNvSpPr/>
          <p:nvPr/>
        </p:nvSpPr>
        <p:spPr>
          <a:xfrm>
            <a:off x="3283985" y="4093899"/>
            <a:ext cx="3113540" cy="1558919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9286A-9E91-4C26-899B-D594DC5F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C628152-80A6-4D40-9F48-216777220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7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03.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 err="1">
                <a:solidFill>
                  <a:srgbClr val="354D56"/>
                </a:solidFill>
              </a:rPr>
              <a:t>Further</a:t>
            </a:r>
            <a:r>
              <a:rPr lang="fr-FR" sz="9000" dirty="0">
                <a:solidFill>
                  <a:srgbClr val="354D56"/>
                </a:solidFill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981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26">
            <a:extLst>
              <a:ext uri="{FF2B5EF4-FFF2-40B4-BE49-F238E27FC236}">
                <a16:creationId xmlns:a16="http://schemas.microsoft.com/office/drawing/2014/main" id="{58E025EA-1702-1090-A3C3-391E64D5ECFF}"/>
              </a:ext>
            </a:extLst>
          </p:cNvPr>
          <p:cNvSpPr/>
          <p:nvPr/>
        </p:nvSpPr>
        <p:spPr>
          <a:xfrm>
            <a:off x="520513" y="1274344"/>
            <a:ext cx="6224952" cy="2574845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The Golden Rule 3 applied to offices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856680" y="1504297"/>
            <a:ext cx="5494501" cy="21082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400" b="1" dirty="0">
                <a:latin typeface="Arial" panose="020B0604020202020204"/>
              </a:rPr>
              <a:t>Cuts, bruises: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use </a:t>
            </a:r>
            <a:r>
              <a:rPr lang="en-US" sz="1400" dirty="0">
                <a:cs typeface="Arial" panose="020B0604020202020204" pitchFamily="34" charset="0"/>
              </a:rPr>
              <a:t>only safe office tools and equipment; unsecured cutters are prohibited.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use </a:t>
            </a:r>
            <a:r>
              <a:rPr lang="en-US" sz="1400" dirty="0">
                <a:cs typeface="Arial" panose="020B0604020202020204" pitchFamily="34" charset="0"/>
              </a:rPr>
              <a:t>office tools and equipment for their intended purpose.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dispose of </a:t>
            </a:r>
            <a:r>
              <a:rPr lang="en-US" sz="1400" dirty="0">
                <a:cs typeface="Arial" panose="020B0604020202020204" pitchFamily="34" charset="0"/>
              </a:rPr>
              <a:t>unsecured office equipment (unsecured cutters, etc.).</a:t>
            </a:r>
          </a:p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400" b="1" dirty="0">
                <a:latin typeface="Arial" panose="020B0604020202020204"/>
              </a:rPr>
              <a:t>Pain, lower back pain, musculoskeletal disorders: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adjust </a:t>
            </a:r>
            <a:r>
              <a:rPr lang="en-US" sz="1400" dirty="0">
                <a:solidFill>
                  <a:srgbClr val="374649"/>
                </a:solidFill>
                <a:cs typeface="Arial" panose="020B0604020202020204" pitchFamily="34" charset="0"/>
              </a:rPr>
              <a:t>my workstation and position myself to limit postural constraints.</a:t>
            </a:r>
            <a:endParaRPr lang="fr-FR" sz="1400" dirty="0">
              <a:solidFill>
                <a:srgbClr val="374649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E5AA23-0263-4DB3-B174-4DF39925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63" y="3600032"/>
            <a:ext cx="3635986" cy="2215812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4592AC-14C1-484C-B9EB-13FB86526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12024"/>
          <a:stretch/>
        </p:blipFill>
        <p:spPr>
          <a:xfrm rot="5400000">
            <a:off x="5114716" y="4098007"/>
            <a:ext cx="1463222" cy="1798277"/>
          </a:xfrm>
          <a:prstGeom prst="roundRect">
            <a:avLst>
              <a:gd name="adj" fmla="val 6868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6ED22E-6230-4DC9-A75D-A4CDE0A5D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7" r="2351"/>
          <a:stretch/>
        </p:blipFill>
        <p:spPr>
          <a:xfrm>
            <a:off x="547853" y="4265535"/>
            <a:ext cx="1638418" cy="1463220"/>
          </a:xfrm>
          <a:prstGeom prst="roundRect">
            <a:avLst>
              <a:gd name="adj" fmla="val 7028"/>
            </a:avLst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E64A7A0-7C4C-4793-9CCF-3066432CC412}"/>
              </a:ext>
            </a:extLst>
          </p:cNvPr>
          <p:cNvSpPr txBox="1"/>
          <p:nvPr/>
        </p:nvSpPr>
        <p:spPr>
          <a:xfrm>
            <a:off x="8107681" y="2014085"/>
            <a:ext cx="347472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79B321"/>
                </a:solidFill>
              </a:rPr>
              <a:t>At the office, </a:t>
            </a:r>
            <a:br>
              <a:rPr lang="en-US" sz="2600" dirty="0">
                <a:solidFill>
                  <a:srgbClr val="79B321"/>
                </a:solidFill>
              </a:rPr>
            </a:br>
            <a:r>
              <a:rPr lang="en-US" sz="2600" dirty="0">
                <a:solidFill>
                  <a:srgbClr val="79B321"/>
                </a:solidFill>
              </a:rPr>
              <a:t>I am also implicated!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9C7BEB-8CEE-4D43-8673-6670D843C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5120" y="3697122"/>
            <a:ext cx="1463220" cy="2600045"/>
          </a:xfrm>
          <a:prstGeom prst="roundRect">
            <a:avLst>
              <a:gd name="adj" fmla="val 9871"/>
            </a:avLst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7B79F06-38D9-DA49-DFE4-3AE5006B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477" y="2083537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630098-3C27-6CBE-E86C-9DF00C34B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13" y="4360850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667B6-5A24-F54D-30AC-33C4CD6A6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395850" y="4360850"/>
            <a:ext cx="381000" cy="381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389593-5DE3-073B-0288-C63AD263A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3863" y="43608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26">
            <a:extLst>
              <a:ext uri="{FF2B5EF4-FFF2-40B4-BE49-F238E27FC236}">
                <a16:creationId xmlns:a16="http://schemas.microsoft.com/office/drawing/2014/main" id="{965D656B-DAB2-46FE-A089-29CC93804709}"/>
              </a:ext>
            </a:extLst>
          </p:cNvPr>
          <p:cNvSpPr/>
          <p:nvPr/>
        </p:nvSpPr>
        <p:spPr>
          <a:xfrm>
            <a:off x="5762723" y="1448956"/>
            <a:ext cx="5835191" cy="3031573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76F80A-44A8-8CFA-6EEB-29CAB4CC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47" y="1670402"/>
            <a:ext cx="396111" cy="41941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B5AE707-05D1-40D7-A287-8623F6C3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The hand is a fragile tool!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305F6B-25AC-4845-B5B3-B4DDC0F5D9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E19387-9B0B-4CC6-9E10-617940548A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95744450-C53E-4D84-B45D-08DB2A0E11BB}"/>
              </a:ext>
            </a:extLst>
          </p:cNvPr>
          <p:cNvSpPr txBox="1">
            <a:spLocks/>
          </p:cNvSpPr>
          <p:nvPr/>
        </p:nvSpPr>
        <p:spPr>
          <a:xfrm>
            <a:off x="6544313" y="1752156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6C80461-0659-48B0-9D99-937167A346B0}"/>
              </a:ext>
            </a:extLst>
          </p:cNvPr>
          <p:cNvSpPr txBox="1">
            <a:spLocks/>
          </p:cNvSpPr>
          <p:nvPr/>
        </p:nvSpPr>
        <p:spPr>
          <a:xfrm>
            <a:off x="6094647" y="2211878"/>
            <a:ext cx="5478222" cy="20291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select the most suitable tool for the task.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check the compatibility of the accessories and spare parts to be used.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inspect my tool before each use.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set up my workstation (tidy work surface, working height, fixing the workpiece, etc.) before starting my task.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wear suitable and approved PPE.</a:t>
            </a:r>
            <a:endParaRPr lang="fr-FR" dirty="0">
              <a:solidFill>
                <a:srgbClr val="374649"/>
              </a:solidFill>
              <a:latin typeface="+mn-lt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4240151-36DD-D8F5-EC87-B807A90CF271}"/>
              </a:ext>
            </a:extLst>
          </p:cNvPr>
          <p:cNvSpPr txBox="1"/>
          <p:nvPr/>
        </p:nvSpPr>
        <p:spPr>
          <a:xfrm>
            <a:off x="462478" y="1395470"/>
            <a:ext cx="24981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79B321"/>
                </a:solidFill>
              </a:rPr>
              <a:t>ACCIDENTOLOGY</a:t>
            </a:r>
            <a:endParaRPr lang="fr-FR" sz="1200" dirty="0">
              <a:solidFill>
                <a:srgbClr val="79B321"/>
              </a:solidFill>
            </a:endParaRPr>
          </a:p>
          <a:p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5FED21-7FEA-9164-04F6-3EEA1829EA22}"/>
              </a:ext>
            </a:extLst>
          </p:cNvPr>
          <p:cNvSpPr txBox="1"/>
          <p:nvPr/>
        </p:nvSpPr>
        <p:spPr>
          <a:xfrm>
            <a:off x="1372997" y="1896586"/>
            <a:ext cx="4270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54649"/>
                </a:solidFill>
              </a:rPr>
              <a:t>In the Company, 191 TRIR events were caused by hand tools (2017-2021).</a:t>
            </a:r>
            <a:endParaRPr lang="fr-FR" sz="1400" dirty="0">
              <a:solidFill>
                <a:srgbClr val="354649"/>
              </a:solidFill>
            </a:endParaRP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03D1A3E9-D896-B848-EC0C-FEC9B91AA6C9}"/>
              </a:ext>
            </a:extLst>
          </p:cNvPr>
          <p:cNvSpPr txBox="1">
            <a:spLocks/>
          </p:cNvSpPr>
          <p:nvPr/>
        </p:nvSpPr>
        <p:spPr>
          <a:xfrm>
            <a:off x="469879" y="3918297"/>
            <a:ext cx="2859505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CAUSES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58294A52-B8AD-0FA9-2F6F-42DF52CD9849}"/>
              </a:ext>
            </a:extLst>
          </p:cNvPr>
          <p:cNvSpPr txBox="1">
            <a:spLocks/>
          </p:cNvSpPr>
          <p:nvPr/>
        </p:nvSpPr>
        <p:spPr>
          <a:xfrm>
            <a:off x="542133" y="4262163"/>
            <a:ext cx="4836960" cy="1591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The main causes of cuts by cutting tools are: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Unsuitable tools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Slipping of blades or use of worn discs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Projection of pieces of blade or disc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Unintentional contact when holding the tool</a:t>
            </a:r>
            <a:endParaRPr lang="fr-FR" dirty="0">
              <a:solidFill>
                <a:srgbClr val="374649"/>
              </a:solidFill>
              <a:latin typeface="+mn-lt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64D397-4BBB-A47A-1640-5F415EFEDA21}"/>
              </a:ext>
            </a:extLst>
          </p:cNvPr>
          <p:cNvSpPr txBox="1"/>
          <p:nvPr/>
        </p:nvSpPr>
        <p:spPr>
          <a:xfrm>
            <a:off x="1384603" y="2786011"/>
            <a:ext cx="4098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74649"/>
                </a:solidFill>
              </a:rPr>
              <a:t>These events mainly occur when using sharp objects (cutters, knives, scissors: 28%), grinders (13%), drills (8%) or saws (6%).</a:t>
            </a:r>
            <a:endParaRPr lang="fr-FR" sz="1400" dirty="0">
              <a:solidFill>
                <a:srgbClr val="374649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B64A675-4B69-8316-60F5-8148FB417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83" y="1792097"/>
            <a:ext cx="729439" cy="7294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D23B7D-1395-762D-6359-B0A84301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33" y="2793390"/>
            <a:ext cx="730344" cy="7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008" y="1006896"/>
            <a:ext cx="11215113" cy="4860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GM-GR-HSE-300 </a:t>
            </a:r>
            <a:r>
              <a:rPr lang="en-US" sz="1800" b="1" i="0" dirty="0">
                <a:solidFill>
                  <a:srgbClr val="79B321"/>
                </a:solidFill>
                <a:effectLst/>
              </a:rPr>
              <a:t>Assessment of the occupational risks in the workplace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GM-GR-HSE-404 </a:t>
            </a:r>
            <a:r>
              <a:rPr lang="en-US" sz="1800" b="1" dirty="0">
                <a:solidFill>
                  <a:srgbClr val="79B321"/>
                </a:solidFill>
                <a:effectLst/>
              </a:rPr>
              <a:t>Managing The Ergonomic Risks Associated With Work On Visual Display Units</a:t>
            </a:r>
            <a:br>
              <a:rPr lang="fr-FR" sz="1600" b="1" dirty="0">
                <a:solidFill>
                  <a:srgbClr val="71BF44"/>
                </a:solidFill>
                <a:effectLst/>
                <a:latin typeface="Roboto" panose="02000000000000000000" pitchFamily="2" charset="0"/>
              </a:rPr>
            </a:br>
            <a:r>
              <a:rPr lang="fr-FR" sz="1800" dirty="0">
                <a:hlinkClick r:id="rId2"/>
              </a:rPr>
              <a:t>Group guide and </a:t>
            </a:r>
            <a:r>
              <a:rPr lang="fr-FR" sz="1800" dirty="0" err="1">
                <a:hlinkClick r:id="rId2"/>
              </a:rPr>
              <a:t>manual</a:t>
            </a:r>
            <a:r>
              <a:rPr lang="fr-FR" sz="1800" dirty="0">
                <a:hlinkClick r:id="rId2"/>
              </a:rPr>
              <a:t> | TotalEnergies Toolbox HSE</a:t>
            </a:r>
            <a:endParaRPr lang="fr-FR" sz="1600" b="1" dirty="0">
              <a:solidFill>
                <a:srgbClr val="374649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E-learning on body </a:t>
            </a:r>
            <a:r>
              <a:rPr lang="fr-FR" sz="1800" b="1" dirty="0" err="1">
                <a:solidFill>
                  <a:srgbClr val="79B321"/>
                </a:solidFill>
              </a:rPr>
              <a:t>mechanics</a:t>
            </a:r>
            <a:r>
              <a:rPr lang="fr-FR" sz="1800" b="1" dirty="0">
                <a:solidFill>
                  <a:srgbClr val="79B321"/>
                </a:solidFill>
              </a:rPr>
              <a:t>: </a:t>
            </a:r>
            <a:r>
              <a:rPr lang="fr-FR" sz="1800" dirty="0">
                <a:hlinkClick r:id="rId3"/>
              </a:rPr>
              <a:t>https://lizzy.totalenergies.com/</a:t>
            </a:r>
            <a:endParaRPr lang="fr-FR" sz="1600" b="1" dirty="0">
              <a:solidFill>
                <a:srgbClr val="EE1C25"/>
              </a:solidFill>
              <a:highlight>
                <a:srgbClr val="FFFF00"/>
              </a:highlight>
            </a:endParaRPr>
          </a:p>
          <a:p>
            <a:pPr marL="179705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Toolbox HSE – new Golden Rules: </a:t>
            </a:r>
          </a:p>
          <a:p>
            <a:pPr marL="539750" lvl="2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cs typeface="Arial"/>
              </a:rPr>
              <a:t>General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 dirty="0">
                <a:cs typeface="Arial"/>
              </a:rPr>
              <a:t>: </a:t>
            </a:r>
            <a:r>
              <a:rPr lang="fr-FR" sz="1800" dirty="0">
                <a:ea typeface="+mn-lt"/>
                <a:cs typeface="+mn-lt"/>
                <a:hlinkClick r:id="rId4"/>
              </a:rPr>
              <a:t>TotalEnergies Golden Rules – General </a:t>
            </a:r>
            <a:r>
              <a:rPr lang="fr-FR" sz="1800" dirty="0" err="1">
                <a:ea typeface="+mn-lt"/>
                <a:cs typeface="+mn-lt"/>
                <a:hlinkClick r:id="rId4"/>
              </a:rPr>
              <a:t>material</a:t>
            </a:r>
            <a:endParaRPr lang="fr-FR" sz="1800" dirty="0">
              <a:ea typeface="+mn-lt"/>
              <a:cs typeface="+mn-lt"/>
              <a:hlinkClick r:id="rId5"/>
            </a:endParaRPr>
          </a:p>
          <a:p>
            <a:pPr marL="539750" lvl="2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cs typeface="Arial"/>
              </a:rPr>
              <a:t>Roll-out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 dirty="0">
                <a:cs typeface="Arial"/>
              </a:rPr>
              <a:t>: </a:t>
            </a:r>
            <a:r>
              <a:rPr lang="fr-FR" sz="1800" dirty="0">
                <a:ea typeface="+mn-lt"/>
                <a:cs typeface="+mn-lt"/>
                <a:hlinkClick r:id="rId6"/>
              </a:rPr>
              <a:t>TotalEnergies Golden Rules – Roll-out </a:t>
            </a:r>
            <a:r>
              <a:rPr lang="fr-FR" sz="1800" dirty="0" err="1">
                <a:ea typeface="+mn-lt"/>
                <a:cs typeface="+mn-lt"/>
                <a:hlinkClick r:id="rId6"/>
              </a:rPr>
              <a:t>material</a:t>
            </a:r>
            <a:endParaRPr lang="fr-FR" sz="1800" dirty="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REX </a:t>
            </a:r>
            <a:r>
              <a:rPr lang="fr-FR" sz="1800" b="1" dirty="0" err="1">
                <a:solidFill>
                  <a:srgbClr val="79B321"/>
                </a:solidFill>
              </a:rPr>
              <a:t>database</a:t>
            </a:r>
            <a:r>
              <a:rPr lang="fr-FR" sz="1800" b="1" dirty="0">
                <a:solidFill>
                  <a:srgbClr val="79B321"/>
                </a:solidFill>
              </a:rPr>
              <a:t>: </a:t>
            </a:r>
            <a:r>
              <a:rPr lang="fr-FR" sz="1800" dirty="0" err="1">
                <a:hlinkClick r:id="rId7"/>
              </a:rPr>
              <a:t>Company</a:t>
            </a:r>
            <a:r>
              <a:rPr lang="fr-FR" sz="1800" dirty="0">
                <a:hlinkClick r:id="rId7"/>
              </a:rPr>
              <a:t> HSE REX </a:t>
            </a:r>
            <a:r>
              <a:rPr lang="fr-FR" sz="1800" dirty="0" err="1">
                <a:hlinkClick r:id="rId7"/>
              </a:rPr>
              <a:t>DataBase</a:t>
            </a:r>
            <a:endParaRPr lang="fr-FR" sz="1800" dirty="0"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Safety+ (good practices per Golden Rule): </a:t>
            </a:r>
            <a:r>
              <a:rPr lang="fr-FR" sz="1800" dirty="0">
                <a:hlinkClick r:id="rId8"/>
              </a:rPr>
              <a:t>https://safetyplus.totalenergies.com/en</a:t>
            </a:r>
            <a:endParaRPr lang="fr-FR" sz="1800" dirty="0">
              <a:cs typeface="Arial" panose="020B0604020202020204"/>
            </a:endParaRPr>
          </a:p>
          <a:p>
            <a:pPr lvl="2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800" b="1" dirty="0" err="1"/>
              <a:t>Some</a:t>
            </a:r>
            <a:r>
              <a:rPr lang="fr-FR" sz="1800" b="1" dirty="0"/>
              <a:t> good practices:</a:t>
            </a:r>
          </a:p>
          <a:p>
            <a:pPr lvl="5"/>
            <a:r>
              <a:rPr lang="fr-FR" sz="1000" i="1" dirty="0">
                <a:hlinkClick r:id="rId9"/>
              </a:rPr>
              <a:t>https://safetyplus.totalenergies.com/en/contribution/qkbngk?p_route=wall&amp;p_qs=rules%3D2%26desc%3Dmanutention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10"/>
              </a:rPr>
              <a:t>https://safetyplus.totalenergies.com/en/contribution/7jgi9g?p_route=wall&amp;p_qs=rules%3D2%26desc%3Dmanutention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11"/>
              </a:rPr>
              <a:t>https://safetyplus.totalenergies.com/en/contribution/rjzwpc?p_route=wall&amp;p_qs=rules%3D2%26desc%3Dmeuleuse</a:t>
            </a:r>
            <a:endParaRPr lang="fr-FR" sz="1000" i="1" dirty="0"/>
          </a:p>
          <a:p>
            <a:pPr lvl="5"/>
            <a:endParaRPr lang="fr-FR" sz="1200" i="1" dirty="0"/>
          </a:p>
          <a:p>
            <a:endParaRPr lang="fr-FR" sz="1600" i="1" dirty="0">
              <a:highlight>
                <a:srgbClr val="FFFF00"/>
              </a:highlight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200" i="1" dirty="0"/>
          </a:p>
          <a:p>
            <a:endParaRPr lang="fr-FR" sz="1200" i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654464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Our </a:t>
            </a:r>
            <a:r>
              <a:rPr lang="fr-FR" dirty="0" err="1">
                <a:solidFill>
                  <a:srgbClr val="354D56"/>
                </a:solidFill>
              </a:rPr>
              <a:t>tools</a:t>
            </a:r>
            <a:r>
              <a:rPr lang="fr-FR" dirty="0">
                <a:solidFill>
                  <a:srgbClr val="354D56"/>
                </a:solidFill>
              </a:rPr>
              <a:t> and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dirty="0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44468"/>
            <a:ext cx="11164315" cy="5105515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Hazard: </a:t>
            </a:r>
            <a:r>
              <a:rPr lang="en-US" sz="1400" dirty="0"/>
              <a:t>An intrinsic property of a product, equipment, process, situation or action that can result in harm to people, the environment and/or assets</a:t>
            </a:r>
            <a:r>
              <a:rPr lang="fr-FR" sz="1400" dirty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Risk: </a:t>
            </a:r>
            <a:r>
              <a:rPr lang="en-US" sz="1400" dirty="0"/>
              <a:t>The combination of the probability of occurrence of a hazardous event and the severity of the impact that may result from exposure to the hazard. </a:t>
            </a:r>
            <a:endParaRPr lang="en-US" sz="1400" dirty="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HSE </a:t>
            </a:r>
            <a:r>
              <a:rPr lang="fr-FR" sz="1400" b="1" dirty="0" err="1">
                <a:solidFill>
                  <a:srgbClr val="79B321"/>
                </a:solidFill>
              </a:rPr>
              <a:t>events</a:t>
            </a:r>
            <a:r>
              <a:rPr lang="fr-FR" sz="1400" b="1" dirty="0">
                <a:solidFill>
                  <a:srgbClr val="79B321"/>
                </a:solidFill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</a:pPr>
            <a:r>
              <a:rPr lang="fr-FR" sz="1400" b="1" dirty="0">
                <a:solidFill>
                  <a:srgbClr val="79B321"/>
                </a:solidFill>
              </a:rPr>
              <a:t>Incident: </a:t>
            </a:r>
            <a:r>
              <a:rPr lang="en-US" sz="1400" dirty="0"/>
              <a:t>Any sudden and undesirable HSE event on a given date, that causes injury or illness, damage to property or facilities, loss of production, environmental damage or damage to the Company's image.</a:t>
            </a:r>
            <a:endParaRPr lang="fr-FR" sz="1400" dirty="0"/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</a:pPr>
            <a:r>
              <a:rPr lang="fr-FR" sz="1400" b="1" dirty="0">
                <a:solidFill>
                  <a:srgbClr val="79B321"/>
                </a:solidFill>
              </a:rPr>
              <a:t>Near miss: </a:t>
            </a:r>
            <a:r>
              <a:rPr lang="en-US" sz="1400" dirty="0"/>
              <a:t>Any sudden and undesirable HSE event on a given date which, in slightly different circumstances, could have had the same consequences as an incident. A near miss does not have an actual severity level but has a potential severity level. </a:t>
            </a:r>
            <a:endParaRPr lang="en-US" sz="1400" dirty="0">
              <a:cs typeface="Arial"/>
            </a:endParaRPr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</a:pPr>
            <a:r>
              <a:rPr lang="fr-FR" sz="1400" b="1" dirty="0" err="1">
                <a:solidFill>
                  <a:srgbClr val="79B321"/>
                </a:solidFill>
              </a:rPr>
              <a:t>Anomaly</a:t>
            </a:r>
            <a:r>
              <a:rPr lang="fr-FR" sz="1400" b="1" dirty="0">
                <a:solidFill>
                  <a:srgbClr val="79B321"/>
                </a:solidFill>
              </a:rPr>
              <a:t>: </a:t>
            </a:r>
            <a:r>
              <a:rPr lang="en-US" sz="1400" dirty="0"/>
              <a:t>Any abnormal situation or </a:t>
            </a:r>
            <a:r>
              <a:rPr lang="en-US" sz="1400" dirty="0" err="1"/>
              <a:t>behaviour</a:t>
            </a:r>
            <a:r>
              <a:rPr lang="en-US" sz="1400" dirty="0"/>
              <a:t>, including deviations from a standard, specification, procedure or rule. </a:t>
            </a:r>
            <a:endParaRPr lang="en-US" sz="1400" dirty="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HIPO (High </a:t>
            </a:r>
            <a:r>
              <a:rPr lang="fr-FR" sz="1400" b="1" dirty="0" err="1">
                <a:solidFill>
                  <a:srgbClr val="79B321"/>
                </a:solidFill>
              </a:rPr>
              <a:t>Potential</a:t>
            </a:r>
            <a:r>
              <a:rPr lang="fr-FR" sz="1400" b="1" dirty="0">
                <a:solidFill>
                  <a:srgbClr val="79B321"/>
                </a:solidFill>
              </a:rPr>
              <a:t>) </a:t>
            </a:r>
            <a:r>
              <a:rPr lang="fr-FR" sz="1400" b="1" i="1" dirty="0">
                <a:solidFill>
                  <a:srgbClr val="79B321"/>
                </a:solidFill>
              </a:rPr>
              <a:t>[slide 6]</a:t>
            </a:r>
            <a:r>
              <a:rPr lang="fr-FR" sz="1400" b="1" dirty="0">
                <a:solidFill>
                  <a:srgbClr val="79B321"/>
                </a:solidFill>
              </a:rPr>
              <a:t>: </a:t>
            </a:r>
            <a:r>
              <a:rPr lang="en-US" sz="1400" dirty="0"/>
              <a:t>Incident or near miss with an actual severity level ≤ 3* and a potential severity level ≥ 4** in one or more areas of the Company’s evaluation matrix of the actual and potential severity level of HSE events</a:t>
            </a:r>
            <a:r>
              <a:rPr lang="fr-FR" sz="1400" dirty="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REX HSE: </a:t>
            </a:r>
            <a:r>
              <a:rPr lang="en-US" sz="1400" dirty="0"/>
              <a:t>Document for sharing information on an internal or external HSE event, based on a detailed analysis and making recommendations</a:t>
            </a:r>
            <a:r>
              <a:rPr lang="fr-FR" sz="1400" dirty="0">
                <a:solidFill>
                  <a:srgbClr val="374649"/>
                </a:solidFill>
                <a:ea typeface="Roboto" panose="02000000000000000000" pitchFamily="2" charset="0"/>
              </a:rPr>
              <a:t>.</a:t>
            </a:r>
            <a:endParaRPr lang="fr-FR" sz="1400" i="1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1050" i="1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Lexique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624114" y="5256547"/>
            <a:ext cx="7407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</a:t>
            </a:r>
            <a:r>
              <a:rPr lang="en-US" sz="1200" dirty="0"/>
              <a:t>For example, physical consequences with an actual severity level = 3 correspond to a lost time accident. </a:t>
            </a:r>
          </a:p>
          <a:p>
            <a:r>
              <a:rPr lang="fr-FR" sz="1200" dirty="0"/>
              <a:t>** </a:t>
            </a:r>
            <a:r>
              <a:rPr lang="en-US" sz="1200" dirty="0"/>
              <a:t>For example, physical consequences with a potential severity level of 4 correspond to a fatality</a:t>
            </a:r>
            <a:r>
              <a:rPr lang="fr-FR" sz="1200" dirty="0"/>
              <a:t>.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0298E4CB-DA89-4C4B-BBCE-E4ED4E3611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6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Deployment kit Golden Rule 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en-US">
                <a:solidFill>
                  <a:srgbClr val="79B321"/>
                </a:solidFill>
              </a:rPr>
              <a:t>01. </a:t>
            </a:r>
            <a:br>
              <a:rPr lang="en-US">
                <a:solidFill>
                  <a:srgbClr val="F7941D"/>
                </a:solidFill>
              </a:rPr>
            </a:br>
            <a:r>
              <a:rPr lang="en-US" sz="9000">
                <a:solidFill>
                  <a:srgbClr val="354D56"/>
                </a:solidFill>
              </a:rPr>
              <a:t>The essentials</a:t>
            </a: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76DBCA-0016-F947-8594-B0BF0A17C561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6E1B2-0EB5-49E4-B37F-4E36FA08A357}"/>
              </a:ext>
            </a:extLst>
          </p:cNvPr>
          <p:cNvSpPr txBox="1"/>
          <p:nvPr/>
        </p:nvSpPr>
        <p:spPr>
          <a:xfrm>
            <a:off x="6739831" y="2787189"/>
            <a:ext cx="48947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The pictogram of the Golden Rule 3 “Body Mechanics &amp; Tools" shows </a:t>
            </a:r>
            <a:r>
              <a:rPr lang="en-US" sz="1600" b="1" dirty="0"/>
              <a:t>a hand protected by a glove and holding a spanner</a:t>
            </a:r>
            <a:r>
              <a:rPr lang="en-US" sz="1600" dirty="0"/>
              <a:t>, </a:t>
            </a:r>
            <a:r>
              <a:rPr lang="en-US" sz="1600" dirty="0" err="1"/>
              <a:t>symbolising</a:t>
            </a:r>
            <a:r>
              <a:rPr lang="en-US" sz="1600" dirty="0"/>
              <a:t> the use of a tool.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Poster &amp; </a:t>
            </a:r>
            <a:r>
              <a:rPr lang="fr-FR" dirty="0" err="1">
                <a:solidFill>
                  <a:srgbClr val="354D56"/>
                </a:solidFill>
              </a:rPr>
              <a:t>pictogram</a:t>
            </a:r>
            <a:endParaRPr lang="fr-FR" dirty="0">
              <a:solidFill>
                <a:srgbClr val="354D5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3424D1-EDE1-A1A2-6C58-2D8ADE70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493" y="1115112"/>
            <a:ext cx="1368000" cy="136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08B74589-21A3-4468-B9E9-78C484AFF413}"/>
              </a:ext>
            </a:extLst>
          </p:cNvPr>
          <p:cNvGrpSpPr/>
          <p:nvPr/>
        </p:nvGrpSpPr>
        <p:grpSpPr>
          <a:xfrm>
            <a:off x="6697771" y="3800053"/>
            <a:ext cx="4423076" cy="2535432"/>
            <a:chOff x="6697771" y="3800053"/>
            <a:chExt cx="4423076" cy="2535432"/>
          </a:xfrm>
        </p:grpSpPr>
        <p:pic>
          <p:nvPicPr>
            <p:cNvPr id="7" name="Image 6">
              <a:hlinkClick r:id="rId4"/>
              <a:extLst>
                <a:ext uri="{FF2B5EF4-FFF2-40B4-BE49-F238E27FC236}">
                  <a16:creationId xmlns:a16="http://schemas.microsoft.com/office/drawing/2014/main" id="{0944B980-80F0-424E-BA25-C0DC1FC3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7771" y="3800053"/>
              <a:ext cx="4423076" cy="2535432"/>
            </a:xfrm>
            <a:prstGeom prst="rect">
              <a:avLst/>
            </a:prstGeom>
          </p:spPr>
        </p:pic>
        <p:sp>
          <p:nvSpPr>
            <p:cNvPr id="11" name="Rectangle : coins arrondis 10">
              <a:hlinkClick r:id="rId4"/>
              <a:extLst>
                <a:ext uri="{FF2B5EF4-FFF2-40B4-BE49-F238E27FC236}">
                  <a16:creationId xmlns:a16="http://schemas.microsoft.com/office/drawing/2014/main" id="{9CA3DEFE-2D01-4F67-9D9F-ECDB4C1C3607}"/>
                </a:ext>
              </a:extLst>
            </p:cNvPr>
            <p:cNvSpPr/>
            <p:nvPr/>
          </p:nvSpPr>
          <p:spPr>
            <a:xfrm>
              <a:off x="8522526" y="4907404"/>
              <a:ext cx="785091" cy="517236"/>
            </a:xfrm>
            <a:prstGeom prst="roundRect">
              <a:avLst/>
            </a:prstGeom>
            <a:solidFill>
              <a:srgbClr val="79B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isocèle 11">
              <a:hlinkClick r:id="rId4"/>
              <a:extLst>
                <a:ext uri="{FF2B5EF4-FFF2-40B4-BE49-F238E27FC236}">
                  <a16:creationId xmlns:a16="http://schemas.microsoft.com/office/drawing/2014/main" id="{1A197B81-60D2-40F7-9711-99D2235DBE4B}"/>
                </a:ext>
              </a:extLst>
            </p:cNvPr>
            <p:cNvSpPr/>
            <p:nvPr/>
          </p:nvSpPr>
          <p:spPr>
            <a:xfrm rot="5596149">
              <a:off x="8822490" y="5048435"/>
              <a:ext cx="235280" cy="2309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CEF2233-4201-4282-AD06-A94C8F890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8" y="894996"/>
            <a:ext cx="3834338" cy="53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DF70F05-84F4-DC9E-A11D-42E1C57A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43" y="1568825"/>
            <a:ext cx="715041" cy="7150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787CE2-E2C9-1442-8E74-CC7F0FC67641}"/>
              </a:ext>
            </a:extLst>
          </p:cNvPr>
          <p:cNvSpPr/>
          <p:nvPr/>
        </p:nvSpPr>
        <p:spPr>
          <a:xfrm>
            <a:off x="0" y="0"/>
            <a:ext cx="4826643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Some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definitions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1458734" y="1569420"/>
            <a:ext cx="284931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74649"/>
                </a:solidFill>
              </a:rPr>
              <a:t>All portable tools and equipment needed to perform a task.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6BBA2D-5D86-0045-AEF6-5B351A38C3B3}"/>
              </a:ext>
            </a:extLst>
          </p:cNvPr>
          <p:cNvSpPr txBox="1"/>
          <p:nvPr/>
        </p:nvSpPr>
        <p:spPr>
          <a:xfrm>
            <a:off x="5326551" y="1246920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GESTURE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DC1DC3-76D3-E04A-9030-5985082C010C}"/>
              </a:ext>
            </a:extLst>
          </p:cNvPr>
          <p:cNvSpPr txBox="1"/>
          <p:nvPr/>
        </p:nvSpPr>
        <p:spPr>
          <a:xfrm>
            <a:off x="558455" y="1246273"/>
            <a:ext cx="360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TOOLS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0BDEBA-D581-0F40-A63D-C5CEDF0CED61}"/>
              </a:ext>
            </a:extLst>
          </p:cNvPr>
          <p:cNvSpPr txBox="1"/>
          <p:nvPr/>
        </p:nvSpPr>
        <p:spPr>
          <a:xfrm>
            <a:off x="6239123" y="1812726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74649"/>
                </a:solidFill>
              </a:rPr>
              <a:t>Movement</a:t>
            </a:r>
            <a:r>
              <a:rPr lang="en-US" sz="1400" dirty="0"/>
              <a:t> of all or part of the body.</a:t>
            </a:r>
            <a:endParaRPr lang="fr-FR" sz="1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A74D3B7-3442-44C8-BD15-0B5C3DDA27EB}"/>
              </a:ext>
            </a:extLst>
          </p:cNvPr>
          <p:cNvSpPr txBox="1"/>
          <p:nvPr/>
        </p:nvSpPr>
        <p:spPr>
          <a:xfrm>
            <a:off x="5326551" y="2548249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POSTURE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8E40557-12C0-4948-977A-9C498177561A}"/>
              </a:ext>
            </a:extLst>
          </p:cNvPr>
          <p:cNvSpPr txBox="1"/>
          <p:nvPr/>
        </p:nvSpPr>
        <p:spPr>
          <a:xfrm>
            <a:off x="6239122" y="3056264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Body position.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70B93E-AA52-4B55-95BA-4EDBFDA808D7}"/>
              </a:ext>
            </a:extLst>
          </p:cNvPr>
          <p:cNvSpPr txBox="1"/>
          <p:nvPr/>
        </p:nvSpPr>
        <p:spPr>
          <a:xfrm>
            <a:off x="5326551" y="3885617"/>
            <a:ext cx="14250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ERGONOMICS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598547-480D-47AE-B5DA-986D598F5690}"/>
              </a:ext>
            </a:extLst>
          </p:cNvPr>
          <p:cNvSpPr txBox="1"/>
          <p:nvPr/>
        </p:nvSpPr>
        <p:spPr>
          <a:xfrm>
            <a:off x="5335623" y="4208916"/>
            <a:ext cx="53334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0" i="0" dirty="0">
                <a:solidFill>
                  <a:srgbClr val="354D56"/>
                </a:solidFill>
                <a:effectLst/>
                <a:latin typeface="arial" panose="020B0604020202020204" pitchFamily="34" charset="0"/>
              </a:rPr>
              <a:t>Scientific study of working conditions and the relationship between human beings and their activity (tasks, tools, methods, working environment, etc.).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89CB68-6267-4D40-B10F-646BB932D9FB}"/>
              </a:ext>
            </a:extLst>
          </p:cNvPr>
          <p:cNvSpPr txBox="1"/>
          <p:nvPr/>
        </p:nvSpPr>
        <p:spPr>
          <a:xfrm>
            <a:off x="5326551" y="5165469"/>
            <a:ext cx="33697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MUSCULOSKELETAL DISORDERS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0DC036-3D6E-4C50-8D57-89F82B2CFE2F}"/>
              </a:ext>
            </a:extLst>
          </p:cNvPr>
          <p:cNvSpPr txBox="1"/>
          <p:nvPr/>
        </p:nvSpPr>
        <p:spPr>
          <a:xfrm>
            <a:off x="5335623" y="5488403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54D56"/>
                </a:solidFill>
                <a:cs typeface="Arial" panose="020B0604020202020204" pitchFamily="34" charset="0"/>
              </a:rPr>
              <a:t>Painful conditions that affect joints, muscles, tendons and nerves.</a:t>
            </a:r>
            <a:endParaRPr lang="fr-FR" sz="1400" dirty="0">
              <a:solidFill>
                <a:srgbClr val="354D56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4CB712-47D9-1AAA-6E8D-791956AA5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51" y="2870160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4A6A781-E0BC-73A1-E3CA-FCA8DA6C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5" y="1569420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50F1D0-C718-9642-8BC4-E1A2861C9CC0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essence of Golden Rule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50A17D3-20E4-437E-BE7D-7DEE9EC4C2C7}"/>
              </a:ext>
            </a:extLst>
          </p:cNvPr>
          <p:cNvSpPr txBox="1">
            <a:spLocks/>
          </p:cNvSpPr>
          <p:nvPr/>
        </p:nvSpPr>
        <p:spPr>
          <a:xfrm>
            <a:off x="6634617" y="2072661"/>
            <a:ext cx="5099089" cy="10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 requirements have been reformulated in the first person singular ("I").</a:t>
            </a:r>
          </a:p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 content of the Golden Rule is unchanged. </a:t>
            </a:r>
            <a:endParaRPr lang="fr-FR" sz="1400" b="1" dirty="0">
              <a:solidFill>
                <a:srgbClr val="50656A"/>
              </a:solidFill>
              <a:highlight>
                <a:srgbClr val="FFFF00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355122-B354-478F-BC9B-73227BB51B10}"/>
              </a:ext>
            </a:extLst>
          </p:cNvPr>
          <p:cNvSpPr txBox="1"/>
          <p:nvPr/>
        </p:nvSpPr>
        <p:spPr>
          <a:xfrm>
            <a:off x="6768089" y="3254885"/>
            <a:ext cx="4965617" cy="23698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The objectives of Golden Rule 3 include</a:t>
            </a:r>
            <a:r>
              <a:rPr lang="fr-FR" sz="1400" b="1" dirty="0"/>
              <a:t>: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/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raise awareness of the use of tools specified in the work permit and procedures.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remind them of the importance of not using tools that are defective or not suitable for the task or area of use.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raise awareness of the use of tools and their accessories within the limits set by the manufacturer.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remind people of the importance of adapting their movements and working posture to the efforts and their repetition.</a:t>
            </a:r>
            <a:endParaRPr lang="en-US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E34BB0-991F-49C0-B1B6-FA640F72FDFF}"/>
              </a:ext>
            </a:extLst>
          </p:cNvPr>
          <p:cNvSpPr txBox="1"/>
          <p:nvPr/>
        </p:nvSpPr>
        <p:spPr>
          <a:xfrm>
            <a:off x="6623740" y="1390628"/>
            <a:ext cx="358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pc="-20" dirty="0">
                <a:solidFill>
                  <a:srgbClr val="374649"/>
                </a:solidFill>
              </a:rPr>
              <a:t>What changes from the 2017 version of the Golden Rules: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C88470-AD6A-406B-889A-2E69B8AB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3" y="960120"/>
            <a:ext cx="4634866" cy="52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3571A7B-3713-FF02-6DF2-4F909F1B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33" y="2672660"/>
            <a:ext cx="730344" cy="7303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DEE9A6-2095-0A88-ED78-801B6031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230" y="4532688"/>
            <a:ext cx="717643" cy="717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716073-61DD-C071-A045-09617556D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806" y="3620017"/>
            <a:ext cx="713167" cy="71316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A5D64B3-0DF2-4E4B-A878-7BFF98709FAE}"/>
              </a:ext>
            </a:extLst>
          </p:cNvPr>
          <p:cNvSpPr/>
          <p:nvPr/>
        </p:nvSpPr>
        <p:spPr>
          <a:xfrm>
            <a:off x="0" y="0"/>
            <a:ext cx="4064399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7941D"/>
              </a:solidFill>
              <a:highlight>
                <a:srgbClr val="FFFF00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61546A-6AE1-CB43-6C7A-E7984D80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33" y="3612217"/>
            <a:ext cx="712333" cy="7123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9933E9-ACD5-C6DF-8EE0-2A58BEEE2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33" y="4551648"/>
            <a:ext cx="712332" cy="71233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7554CF-AAF2-BD9F-A8C2-65631FC23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634" y="2700409"/>
            <a:ext cx="712332" cy="7123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3727652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Body </a:t>
            </a:r>
            <a:r>
              <a:rPr lang="fr-FR" dirty="0" err="1">
                <a:solidFill>
                  <a:srgbClr val="354D56"/>
                </a:solidFill>
              </a:rPr>
              <a:t>mechanics</a:t>
            </a:r>
            <a:r>
              <a:rPr lang="fr-FR" dirty="0">
                <a:solidFill>
                  <a:srgbClr val="354D56"/>
                </a:solidFill>
              </a:rPr>
              <a:t> &amp; Tools incidents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D78A1C-ED8B-DF40-AC68-A14ED3CEB2CA}"/>
              </a:ext>
            </a:extLst>
          </p:cNvPr>
          <p:cNvSpPr/>
          <p:nvPr/>
        </p:nvSpPr>
        <p:spPr>
          <a:xfrm>
            <a:off x="520634" y="1453592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79B321"/>
                </a:solidFill>
              </a:rPr>
              <a:t>ACCIDENTS IN THE COMPANY WHERE A REQUIREMENT OF GOLDEN RULE 3 HAS BEEN BREACHED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5A63BF29-CBA0-1846-A30C-309B8E97C571}"/>
              </a:ext>
            </a:extLst>
          </p:cNvPr>
          <p:cNvSpPr txBox="1"/>
          <p:nvPr/>
        </p:nvSpPr>
        <p:spPr>
          <a:xfrm>
            <a:off x="1478854" y="313281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6D899AFE-FC30-3F45-A5D3-F4DC5ED80DE8}"/>
              </a:ext>
            </a:extLst>
          </p:cNvPr>
          <p:cNvSpPr txBox="1"/>
          <p:nvPr/>
        </p:nvSpPr>
        <p:spPr>
          <a:xfrm>
            <a:off x="1478854" y="267563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435901EF-FFB7-7946-B692-11EBCE4E505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accidents**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52A4C2AB-DC79-E64F-BB66-15E57C6D9DC9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93</a:t>
            </a:r>
            <a:endParaRPr lang="fr-FR" sz="3000" spc="25" dirty="0">
              <a:solidFill>
                <a:srgbClr val="79B3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5B9C6974-2E90-6D44-90DE-818BB876055F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(High </a:t>
            </a:r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)**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5C3E4F14-D975-9145-9E1F-0DF5C1D17A82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03F192A-5BDF-4846-85C5-6BA4CEF5E01A}"/>
              </a:ext>
            </a:extLst>
          </p:cNvPr>
          <p:cNvSpPr txBox="1"/>
          <p:nvPr/>
        </p:nvSpPr>
        <p:spPr>
          <a:xfrm>
            <a:off x="4585033" y="1456933"/>
            <a:ext cx="5101892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500" b="1" dirty="0">
                <a:solidFill>
                  <a:srgbClr val="79B321"/>
                </a:solidFill>
              </a:rPr>
              <a:t>MAIN RISKS </a:t>
            </a:r>
          </a:p>
          <a:p>
            <a:r>
              <a:rPr lang="en-US" sz="1500" b="1" dirty="0">
                <a:solidFill>
                  <a:srgbClr val="79B321"/>
                </a:solidFill>
              </a:rPr>
              <a:t>ASSOCIATED WITH BODY MECHANICS &amp; TOOLS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6096AC43-F0D0-418A-9B31-0FCEE3B4CFCC}"/>
              </a:ext>
            </a:extLst>
          </p:cNvPr>
          <p:cNvSpPr txBox="1"/>
          <p:nvPr/>
        </p:nvSpPr>
        <p:spPr>
          <a:xfrm>
            <a:off x="5663784" y="2776219"/>
            <a:ext cx="19954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Cutting, </a:t>
            </a:r>
            <a:r>
              <a:rPr lang="fr-FR" sz="1400" b="1" dirty="0" err="1"/>
              <a:t>crushing</a:t>
            </a:r>
            <a:r>
              <a:rPr lang="fr-FR" sz="1400" b="1" dirty="0"/>
              <a:t>, </a:t>
            </a:r>
            <a:r>
              <a:rPr lang="fr-FR" sz="1400" b="1" dirty="0" err="1"/>
              <a:t>puncturing</a:t>
            </a:r>
            <a:endParaRPr lang="fr-FR" sz="1400" b="1" dirty="0"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619F6C2A-5703-403B-913A-0CB874488FD4}"/>
              </a:ext>
            </a:extLst>
          </p:cNvPr>
          <p:cNvSpPr txBox="1"/>
          <p:nvPr/>
        </p:nvSpPr>
        <p:spPr>
          <a:xfrm>
            <a:off x="9426618" y="2707713"/>
            <a:ext cx="192851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Low back pain and musculoskeletal disorders (MSD)</a:t>
            </a:r>
            <a:endParaRPr lang="fr-FR" sz="1400" b="1" dirty="0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B75D53B-F419-4A0B-B80F-FC7B2FE32E8F}"/>
              </a:ext>
            </a:extLst>
          </p:cNvPr>
          <p:cNvSpPr txBox="1"/>
          <p:nvPr/>
        </p:nvSpPr>
        <p:spPr>
          <a:xfrm>
            <a:off x="6555123" y="4636413"/>
            <a:ext cx="19360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Fire</a:t>
            </a:r>
            <a:r>
              <a:rPr lang="fr-FR" sz="1400" b="1" dirty="0"/>
              <a:t>/explosion (non-ATEX </a:t>
            </a:r>
            <a:r>
              <a:rPr lang="fr-FR" sz="1400" b="1" dirty="0" err="1"/>
              <a:t>equipment</a:t>
            </a:r>
            <a:r>
              <a:rPr lang="fr-FR" sz="1400" b="1" dirty="0"/>
              <a:t>)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4A81E80-299E-4E77-AC49-F4598AEF1D19}"/>
              </a:ext>
            </a:extLst>
          </p:cNvPr>
          <p:cNvSpPr txBox="1">
            <a:spLocks/>
          </p:cNvSpPr>
          <p:nvPr/>
        </p:nvSpPr>
        <p:spPr>
          <a:xfrm>
            <a:off x="4585032" y="2026842"/>
            <a:ext cx="5950445" cy="127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spcBef>
                <a:spcPts val="0"/>
              </a:spcBef>
              <a:defRPr/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the short or long term</a:t>
            </a:r>
            <a:endParaRPr lang="fr-FR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FFFF7E6A-A3EF-43B2-ADAD-A2B742C0619D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2012-2021</a:t>
            </a:r>
            <a:b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2017-2021</a:t>
            </a: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AD658BD2-0DC5-44B3-BEE5-A1E6C40F99AF}"/>
              </a:ext>
            </a:extLst>
          </p:cNvPr>
          <p:cNvSpPr txBox="1"/>
          <p:nvPr/>
        </p:nvSpPr>
        <p:spPr>
          <a:xfrm>
            <a:off x="5659697" y="3742253"/>
            <a:ext cx="27270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Electrification, </a:t>
            </a:r>
            <a:r>
              <a:rPr lang="fr-FR" sz="1400" b="1" dirty="0" err="1"/>
              <a:t>electrocution</a:t>
            </a:r>
            <a:r>
              <a:rPr lang="fr-FR" sz="1400" b="1" dirty="0"/>
              <a:t> (non-</a:t>
            </a:r>
            <a:r>
              <a:rPr lang="fr-FR" sz="1400" b="1" dirty="0" err="1"/>
              <a:t>insulated</a:t>
            </a:r>
            <a:r>
              <a:rPr lang="fr-FR" sz="1400" b="1" dirty="0"/>
              <a:t> </a:t>
            </a:r>
            <a:r>
              <a:rPr lang="fr-FR" sz="1400" b="1" dirty="0" err="1"/>
              <a:t>tools</a:t>
            </a:r>
            <a:r>
              <a:rPr lang="fr-FR" sz="1400" b="1" dirty="0"/>
              <a:t>)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EFFAE4FB-4F77-484D-848F-5C8DBD1DD6A8}"/>
              </a:ext>
            </a:extLst>
          </p:cNvPr>
          <p:cNvSpPr txBox="1"/>
          <p:nvPr/>
        </p:nvSpPr>
        <p:spPr>
          <a:xfrm>
            <a:off x="9426618" y="3828564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Falling</a:t>
            </a:r>
            <a:r>
              <a:rPr lang="fr-FR" sz="1400" b="1" dirty="0"/>
              <a:t> </a:t>
            </a:r>
            <a:r>
              <a:rPr lang="fr-FR" sz="1400" b="1" dirty="0" err="1"/>
              <a:t>tools</a:t>
            </a:r>
            <a:endParaRPr lang="fr-FR" sz="14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1C13F25-1309-5333-AB42-E9BCCD227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4097" y="2663853"/>
            <a:ext cx="746876" cy="7468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02A49-64F3-E7C4-3154-3D18714CE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9697" y="4532688"/>
            <a:ext cx="717643" cy="7176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37E168-BFF1-CA0B-9A08-136AD28FB9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1833" y="3607625"/>
            <a:ext cx="712966" cy="7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02.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20923"/>
              </p:ext>
            </p:extLst>
          </p:nvPr>
        </p:nvGraphicFramePr>
        <p:xfrm>
          <a:off x="559018" y="1307975"/>
          <a:ext cx="9362973" cy="38510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6351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REQUIREMENT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EVENT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04936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the one specified in the work permit or operating</a:t>
                      </a:r>
                    </a:p>
                    <a:p>
                      <a:r>
                        <a:rPr lang="en-US" sz="1100" b="1" dirty="0"/>
                        <a:t>instruction</a:t>
                      </a:r>
                      <a:r>
                        <a:rPr lang="fr-FR" sz="1100" b="1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FRACTURE WHILE HANDLING A MOULD PLATE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79B321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14184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suitable for the task</a:t>
                      </a:r>
                      <a:r>
                        <a:rPr lang="fr-FR" sz="1100" b="1" dirty="0"/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FATAL </a:t>
                      </a:r>
                      <a:r>
                        <a:rPr lang="en-US" sz="1100" dirty="0"/>
                        <a:t>ACCIDENT ON A DRILLING RIG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suitable for the work area</a:t>
                      </a:r>
                      <a:r>
                        <a:rPr lang="fr-FR" sz="1100" b="1" dirty="0"/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FLASH </a:t>
                      </a:r>
                      <a:r>
                        <a:rPr lang="fr-FR" sz="1100"/>
                        <a:t>IN EXPLOSIVE ATMOSPHERE </a:t>
                      </a:r>
                      <a:r>
                        <a:rPr lang="fr-FR" sz="1100" dirty="0"/>
                        <a:t>AREA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in good condition</a:t>
                      </a:r>
                      <a:r>
                        <a:rPr lang="fr-FR" sz="1100" b="1" dirty="0"/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FACIAL INJURY DURING GRINDING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2. </a:t>
                      </a:r>
                      <a:r>
                        <a:rPr lang="en-US" sz="1100" b="1" dirty="0"/>
                        <a:t>I use the tools, including those for pressure tests, in line with the manufacturer’s specified design limits.</a:t>
                      </a:r>
                      <a:endParaRPr lang="fr-FR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PRESSURE TESTING OF A JACK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99574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3. </a:t>
                      </a:r>
                      <a:r>
                        <a:rPr lang="en-US" sz="1100" b="1" dirty="0"/>
                        <a:t>I position my body to minimize excessive strain.</a:t>
                      </a:r>
                      <a:endParaRPr lang="fr-FR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HOW TO </a:t>
                      </a:r>
                      <a:r>
                        <a:rPr lang="fr-FR" sz="1100"/>
                        <a:t>MINIMISE OVEREXERTION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726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559018" y="5571293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The descriptions of the circumstances and consequences have been simplified for a better understanding.</a:t>
            </a:r>
          </a:p>
          <a:p>
            <a:r>
              <a:rPr lang="en-US" sz="1100" dirty="0"/>
              <a:t>A link to each REX is available for more information</a:t>
            </a:r>
            <a:r>
              <a:rPr lang="fr-FR" sz="1100" dirty="0"/>
              <a:t>. 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Illustration of </a:t>
            </a:r>
            <a:r>
              <a:rPr lang="fr-FR" dirty="0" err="1">
                <a:solidFill>
                  <a:srgbClr val="354D56"/>
                </a:solidFill>
              </a:rPr>
              <a:t>requirements</a:t>
            </a:r>
            <a:endParaRPr lang="fr-FR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1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26">
            <a:extLst>
              <a:ext uri="{FF2B5EF4-FFF2-40B4-BE49-F238E27FC236}">
                <a16:creationId xmlns:a16="http://schemas.microsoft.com/office/drawing/2014/main" id="{8398BD08-3E83-A06A-5D8F-856BCF02062D}"/>
              </a:ext>
            </a:extLst>
          </p:cNvPr>
          <p:cNvSpPr/>
          <p:nvPr/>
        </p:nvSpPr>
        <p:spPr>
          <a:xfrm>
            <a:off x="7019175" y="1847069"/>
            <a:ext cx="4685236" cy="1984701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9B32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D6467B-A31C-7D32-93AE-0F89B258C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en-US" sz="1600" b="1" dirty="0">
                <a:solidFill>
                  <a:srgbClr val="354D56"/>
                </a:solidFill>
              </a:rPr>
              <a:t>FRACTURE WHILE HANDLING A MOULD PLATE</a:t>
            </a: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678126"/>
            <a:ext cx="292265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worker pulled the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mould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out of the press with the handle of the bottom plate of the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mould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While pulling the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mould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with the handle, he hit the support structure with his right hand.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Fracture of the </a:t>
            </a:r>
            <a:r>
              <a:rPr lang="fr-FR" sz="1200" dirty="0" err="1"/>
              <a:t>fingertip</a:t>
            </a:r>
            <a:r>
              <a:rPr lang="fr-FR" sz="1200" dirty="0"/>
              <a:t>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2917620"/>
            <a:ext cx="226894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algn="just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operator did not use the tool provided for in the operating instructions.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865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458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767896F1-647A-43A3-BF4B-D56A15113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228782"/>
            <a:ext cx="8501468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the one specified in the work permit or operating instruction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>
              <a:cs typeface="Arial" panose="020B060402020202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48A447-19CC-4ACC-B3CB-446BEEE2C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2"/>
          <a:stretch/>
        </p:blipFill>
        <p:spPr>
          <a:xfrm>
            <a:off x="7059265" y="3899038"/>
            <a:ext cx="2228850" cy="1485689"/>
          </a:xfrm>
          <a:prstGeom prst="roundRect">
            <a:avLst>
              <a:gd name="adj" fmla="val 9687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C73164-2FC2-4DDB-91F1-50374B1D8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29"/>
          <a:stretch/>
        </p:blipFill>
        <p:spPr>
          <a:xfrm>
            <a:off x="9431830" y="3901640"/>
            <a:ext cx="2243430" cy="1485689"/>
          </a:xfrm>
          <a:prstGeom prst="roundRect">
            <a:avLst>
              <a:gd name="adj" fmla="val 8418"/>
            </a:avLst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D075252-00B0-46BA-B0F0-95700C004CFB}"/>
              </a:ext>
            </a:extLst>
          </p:cNvPr>
          <p:cNvSpPr txBox="1"/>
          <p:nvPr/>
        </p:nvSpPr>
        <p:spPr>
          <a:xfrm>
            <a:off x="7255667" y="2593016"/>
            <a:ext cx="416019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9B321"/>
                </a:solidFill>
                <a:cs typeface="Arial" panose="020B0604020202020204" pitchFamily="34" charset="0"/>
              </a:rPr>
              <a:t>The tools to be used have been defined following a risk assessment. </a:t>
            </a:r>
          </a:p>
          <a:p>
            <a: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9B321"/>
                </a:solidFill>
                <a:cs typeface="Arial" panose="020B0604020202020204" pitchFamily="34" charset="0"/>
              </a:rPr>
              <a:t>I ensure that I use the tool specified in the operating instructions or the work permit for the task to be performed</a:t>
            </a:r>
            <a: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B4CBB7-8548-4132-8E2C-53B7567F7442}"/>
              </a:ext>
            </a:extLst>
          </p:cNvPr>
          <p:cNvSpPr txBox="1"/>
          <p:nvPr/>
        </p:nvSpPr>
        <p:spPr>
          <a:xfrm rot="20186421">
            <a:off x="7047147" y="4837432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Movement</a:t>
            </a:r>
            <a:r>
              <a:rPr lang="fr-FR" sz="1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F41325-C1D3-4875-94D7-51B26C4B4541}"/>
              </a:ext>
            </a:extLst>
          </p:cNvPr>
          <p:cNvCxnSpPr/>
          <p:nvPr/>
        </p:nvCxnSpPr>
        <p:spPr>
          <a:xfrm flipV="1">
            <a:off x="7255667" y="4964512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3273EBC-77B1-460A-B794-520D490E2CD0}"/>
              </a:ext>
            </a:extLst>
          </p:cNvPr>
          <p:cNvSpPr txBox="1"/>
          <p:nvPr/>
        </p:nvSpPr>
        <p:spPr>
          <a:xfrm rot="20186421">
            <a:off x="9525393" y="4945128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Movement</a:t>
            </a:r>
            <a:r>
              <a:rPr lang="fr-FR" sz="1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886E626-4ECD-454F-8D45-F1D3751897E6}"/>
              </a:ext>
            </a:extLst>
          </p:cNvPr>
          <p:cNvCxnSpPr/>
          <p:nvPr/>
        </p:nvCxnSpPr>
        <p:spPr>
          <a:xfrm flipV="1">
            <a:off x="9721220" y="5048427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D586C7C2-0577-488F-8D2F-B8CE882E898B}"/>
              </a:ext>
            </a:extLst>
          </p:cNvPr>
          <p:cNvSpPr/>
          <p:nvPr/>
        </p:nvSpPr>
        <p:spPr>
          <a:xfrm>
            <a:off x="10384380" y="4637529"/>
            <a:ext cx="874170" cy="71900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98FB71-2C57-C689-4377-6CB2DA9B3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779" y="3961724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4F0536-DF7F-7B1D-6D1F-F8D617312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4902" y="3976005"/>
            <a:ext cx="381000" cy="381000"/>
          </a:xfrm>
          <a:prstGeom prst="rect">
            <a:avLst/>
          </a:prstGeom>
        </p:spPr>
      </p:pic>
      <p:sp>
        <p:nvSpPr>
          <p:cNvPr id="14" name="Rectangle à coins arrondis 41">
            <a:extLst>
              <a:ext uri="{FF2B5EF4-FFF2-40B4-BE49-F238E27FC236}">
                <a16:creationId xmlns:a16="http://schemas.microsoft.com/office/drawing/2014/main" id="{9DC5370F-C450-BC7B-EA70-D4EC54BF0D38}"/>
              </a:ext>
            </a:extLst>
          </p:cNvPr>
          <p:cNvSpPr/>
          <p:nvPr/>
        </p:nvSpPr>
        <p:spPr>
          <a:xfrm>
            <a:off x="7059265" y="5536513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4B1610-CC2E-CF1A-15B0-7F3CC3881969}"/>
              </a:ext>
            </a:extLst>
          </p:cNvPr>
          <p:cNvSpPr txBox="1"/>
          <p:nvPr/>
        </p:nvSpPr>
        <p:spPr>
          <a:xfrm>
            <a:off x="7224378" y="5613027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</a:t>
            </a:r>
            <a:r>
              <a:rPr lang="fr-FR" sz="1200" dirty="0" err="1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fr-FR" sz="1200" dirty="0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</a:t>
            </a:r>
            <a:r>
              <a:rPr lang="fr-FR" sz="1200" dirty="0" err="1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lang="fr-FR" sz="1200" dirty="0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REX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B45F1FB-CB0A-87E7-DFAE-317E8B19A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951" y="1978757"/>
            <a:ext cx="396111" cy="419412"/>
          </a:xfrm>
          <a:prstGeom prst="rect">
            <a:avLst/>
          </a:prstGeom>
        </p:spPr>
      </p:pic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82557846-461A-51BC-52C3-28512F419080}"/>
              </a:ext>
            </a:extLst>
          </p:cNvPr>
          <p:cNvSpPr txBox="1">
            <a:spLocks/>
          </p:cNvSpPr>
          <p:nvPr/>
        </p:nvSpPr>
        <p:spPr>
          <a:xfrm>
            <a:off x="7788617" y="2060511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</p:spTree>
    <p:extLst>
      <p:ext uri="{BB962C8B-B14F-4D97-AF65-F5344CB8AC3E}">
        <p14:creationId xmlns:p14="http://schemas.microsoft.com/office/powerpoint/2010/main" val="204651265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f7d12-03ed-48c2-84fb-322e67083590" xsi:nil="true"/>
    <lcf76f155ced4ddcb4097134ff3c332f xmlns="c7df1beb-9555-4a34-a0bb-bc4222cc815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560780-D1C1-4641-9B08-F0A5FFFCA30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5e3fc8a5-ae92-42ac-9a5b-adc0faec43d6"/>
    <ds:schemaRef ds:uri="40753fda-f579-4bb9-aa37-7b314b45a769"/>
  </ds:schemaRefs>
</ds:datastoreItem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2D5DD9-FCFA-4F7C-9498-C3178F9866AA}"/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4524</TotalTime>
  <Words>2365</Words>
  <Application>Microsoft Office PowerPoint</Application>
  <PresentationFormat>Grand écran</PresentationFormat>
  <Paragraphs>289</Paragraphs>
  <Slides>19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Poster &amp; pictogram</vt:lpstr>
      <vt:lpstr>Some definitions</vt:lpstr>
      <vt:lpstr>The essence of Golden Rule 3</vt:lpstr>
      <vt:lpstr>Body mechanics &amp; Tools incidents</vt:lpstr>
      <vt:lpstr>Présentation PowerPoint</vt:lpstr>
      <vt:lpstr>Illustration of requirements</vt:lpstr>
      <vt:lpstr>REX</vt:lpstr>
      <vt:lpstr>REX</vt:lpstr>
      <vt:lpstr>REX</vt:lpstr>
      <vt:lpstr>REX</vt:lpstr>
      <vt:lpstr>REX</vt:lpstr>
      <vt:lpstr>GOOD PRACTICE</vt:lpstr>
      <vt:lpstr>Présentation PowerPoint</vt:lpstr>
      <vt:lpstr>The Golden Rule 3 applied to offices</vt:lpstr>
      <vt:lpstr>The hand is a fragile tool!</vt:lpstr>
      <vt:lpstr>Our tools and documents</vt:lpstr>
      <vt:lpstr>Lexique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617</cp:revision>
  <cp:lastPrinted>2021-09-13T12:46:09Z</cp:lastPrinted>
  <dcterms:created xsi:type="dcterms:W3CDTF">2021-08-30T17:14:08Z</dcterms:created>
  <dcterms:modified xsi:type="dcterms:W3CDTF">2023-03-23T12:49:12Z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