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9" r:id="rId2"/>
    <p:sldId id="257" r:id="rId3"/>
    <p:sldId id="274" r:id="rId4"/>
    <p:sldId id="258" r:id="rId5"/>
    <p:sldId id="259" r:id="rId6"/>
    <p:sldId id="275" r:id="rId7"/>
    <p:sldId id="280" r:id="rId8"/>
    <p:sldId id="261" r:id="rId9"/>
    <p:sldId id="262" r:id="rId10"/>
    <p:sldId id="276" r:id="rId11"/>
    <p:sldId id="263" r:id="rId12"/>
    <p:sldId id="264" r:id="rId13"/>
    <p:sldId id="265" r:id="rId14"/>
    <p:sldId id="277" r:id="rId15"/>
    <p:sldId id="266" r:id="rId16"/>
    <p:sldId id="281" r:id="rId17"/>
    <p:sldId id="268" r:id="rId18"/>
    <p:sldId id="269" r:id="rId19"/>
    <p:sldId id="271" r:id="rId20"/>
    <p:sldId id="270" r:id="rId21"/>
    <p:sldId id="278" r:id="rId22"/>
    <p:sldId id="273" r:id="rId23"/>
    <p:sldId id="272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">
          <p15:clr>
            <a:srgbClr val="A4A3A4"/>
          </p15:clr>
        </p15:guide>
        <p15:guide id="2" pos="2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E20032"/>
    <a:srgbClr val="6AB651"/>
    <a:srgbClr val="E10032"/>
    <a:srgbClr val="F59600"/>
    <a:srgbClr val="4B96CD"/>
    <a:srgbClr val="004196"/>
    <a:srgbClr val="468ABD"/>
    <a:srgbClr val="174489"/>
    <a:srgbClr val="EFA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73864" autoAdjust="0"/>
  </p:normalViewPr>
  <p:slideViewPr>
    <p:cSldViewPr snapToGrid="0" snapToObjects="1">
      <p:cViewPr varScale="1">
        <p:scale>
          <a:sx n="64" d="100"/>
          <a:sy n="64" d="100"/>
        </p:scale>
        <p:origin x="2064" y="72"/>
      </p:cViewPr>
      <p:guideLst>
        <p:guide orient="horz" pos="28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2" d="100"/>
          <a:sy n="152" d="100"/>
        </p:scale>
        <p:origin x="-381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BB154-9484-D047-AD29-445546D74077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C5444-A776-2547-9888-A1C967B4044A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960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77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4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24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720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202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486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418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85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468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22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84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27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4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26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80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2.xml"/><Relationship Id="rId16" Type="http://schemas.openxmlformats.org/officeDocument/2006/relationships/image" Target="../media/image21.tiff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3.png"/><Relationship Id="rId15" Type="http://schemas.openxmlformats.org/officeDocument/2006/relationships/image" Target="../media/image20.tiff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4.png"/><Relationship Id="rId14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2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image" Target="../media/image25.jpe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24.png"/><Relationship Id="rId2" Type="http://schemas.openxmlformats.org/officeDocument/2006/relationships/tags" Target="../tags/tag7.xml"/><Relationship Id="rId16" Type="http://schemas.openxmlformats.org/officeDocument/2006/relationships/image" Target="../media/image3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notesSlide" Target="../notesSlides/notesSlide17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3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38.emf"/><Relationship Id="rId4" Type="http://schemas.openxmlformats.org/officeDocument/2006/relationships/hyperlink" Target="http://wat-social.corp.local/sites/37a5032c-9037-4ab7-b61e-4b8041c27f57_EN-US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oolbox-hse.total.com/en/world-day-environment-2018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at.corp.local/sites/s215/en-US/Pages/default.asp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cosolutions.total.com/en" TargetMode="External"/><Relationship Id="rId5" Type="http://schemas.openxmlformats.org/officeDocument/2006/relationships/hyperlink" Target="http://wat.corp.local/sites/s1/en-US/Documents/Publications_Groupe/Registration-document-2017.pdf" TargetMode="External"/><Relationship Id="rId4" Type="http://schemas.openxmlformats.org/officeDocument/2006/relationships/hyperlink" Target="https://cat.corp.local/sites/REFLEX/Lists/Reflex_Document/Attachments/316/DIR-GR-ENV-003_en_1.pdf" TargetMode="External"/><Relationship Id="rId9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8A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TOTAL_LogoBandeauHaut2017_RG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840"/>
            <a:ext cx="6853868" cy="9646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71340" y="2429057"/>
            <a:ext cx="42137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Environment Day</a:t>
            </a:r>
          </a:p>
          <a:p>
            <a:r>
              <a:rPr lang="en-US" sz="160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June 5, 2018</a:t>
            </a:r>
            <a:endParaRPr lang="fr-FR" sz="1600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1340" y="3292479"/>
            <a:ext cx="4639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 ALL MAKE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CIRCULAR ECONOMY</a:t>
            </a:r>
          </a:p>
          <a:p>
            <a:r>
              <a:rPr lang="es-ES_tradnl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 ROUND</a:t>
            </a:r>
            <a:r>
              <a:rPr lang="fr-FR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  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545240" y="3138265"/>
            <a:ext cx="868781" cy="0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51" y="1573451"/>
            <a:ext cx="5704548" cy="489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45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377219"/>
            <a:ext cx="8760493" cy="1377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THE CIRCULAR ECONOMY AT TOTAL  </a:t>
            </a:r>
            <a:endParaRPr lang="en-US" sz="32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8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457199" y="5232218"/>
            <a:ext cx="4541031" cy="629758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57199" y="4457155"/>
            <a:ext cx="4541031" cy="629758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57199" y="3673384"/>
            <a:ext cx="4541031" cy="629758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57199" y="2810929"/>
            <a:ext cx="4541031" cy="545257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57199" y="1941556"/>
            <a:ext cx="4541031" cy="579809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308286"/>
            <a:ext cx="8760493" cy="84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7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TOTAL’S CIRCULAR ECONOMY COMMITMENTS:</a:t>
            </a:r>
            <a:br>
              <a:rPr lang="en-US" sz="17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</a:br>
            <a:r>
              <a:rPr lang="en-US" sz="17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AFEP* AND U.N. SUSTAINABLE DEVELOPMENT GOALS 7, 8 AND 13**  </a:t>
            </a:r>
            <a:endParaRPr lang="en-US" sz="17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67022" y="1186739"/>
            <a:ext cx="808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B96CD"/>
                </a:solidFill>
                <a:latin typeface="Arial" charset="0"/>
                <a:cs typeface="Arial" charset="0"/>
              </a:rPr>
              <a:t>In 2017, 33 companies including Total took action to integrate this process into their activities. </a:t>
            </a:r>
            <a:endParaRPr lang="en-US" dirty="0">
              <a:solidFill>
                <a:srgbClr val="4B96CD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28828" y="2015936"/>
            <a:ext cx="3960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174489"/>
                </a:solidFill>
                <a:latin typeface="Arial" charset="0"/>
                <a:cs typeface="Arial" charset="0"/>
              </a:rPr>
              <a:t>Make the circular economy a criterion in the company’s procurement process.</a:t>
            </a:r>
            <a:endParaRPr lang="en-US" sz="1100" dirty="0">
              <a:solidFill>
                <a:srgbClr val="174489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34790" y="2951803"/>
            <a:ext cx="4129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174489"/>
                </a:solidFill>
                <a:latin typeface="Arial" charset="0"/>
                <a:cs typeface="Arial" charset="0"/>
              </a:rPr>
              <a:t>Limit waste production and promote waste recycling. </a:t>
            </a:r>
            <a:endParaRPr lang="en-US" sz="1100" dirty="0">
              <a:solidFill>
                <a:srgbClr val="174489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214777" y="1932240"/>
            <a:ext cx="35717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Consider energy efficiency, material efficiency and product durability when purchasing our goods and services. 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230583" y="2689842"/>
            <a:ext cx="354577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Commit to recycling more than 50% of the company’s waste.</a:t>
            </a:r>
          </a:p>
          <a:p>
            <a:pPr>
              <a:lnSpc>
                <a:spcPct val="50000"/>
              </a:lnSpc>
            </a:pPr>
            <a:endParaRPr lang="en-US" sz="11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Set up waste reduction and zero-waste-to-landfill programs at company sites.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230583" y="3663329"/>
            <a:ext cx="36640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Produce new polymer ranges using recycled polymer. Recycling one ton of polymer eliminates one ton of carbon emissions.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230583" y="4426818"/>
            <a:ext cx="3545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Install 200 MW of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power production capacity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, equivalent to the amount consumed by a city of 200,000. This also enables us to cut carbon emissions by 100,000 tons a year.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230583" y="5329267"/>
            <a:ext cx="3545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This cuts down on the amount of oil and gas we use and our greenhouse gas emissions.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34790" y="3868683"/>
            <a:ext cx="4129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174489"/>
                </a:solidFill>
                <a:latin typeface="Arial" charset="0"/>
                <a:cs typeface="Arial" charset="0"/>
              </a:rPr>
              <a:t>Develop polymers containing as much as 50% recycled plastic.</a:t>
            </a:r>
            <a:endParaRPr lang="en-US" sz="1100" dirty="0">
              <a:solidFill>
                <a:srgbClr val="174489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34790" y="4537936"/>
            <a:ext cx="4129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174489"/>
                </a:solidFill>
                <a:latin typeface="Arial" charset="0"/>
                <a:cs typeface="Arial" charset="0"/>
              </a:rPr>
              <a:t>Solarize 5,000 service stations worldwide, including 800 in France (limit non-renewable energy consumption). </a:t>
            </a:r>
            <a:endParaRPr lang="en-US" sz="1100" dirty="0">
              <a:solidFill>
                <a:srgbClr val="174489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34790" y="5231337"/>
            <a:ext cx="41291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174489"/>
                </a:solidFill>
                <a:latin typeface="Arial" charset="0"/>
                <a:cs typeface="Arial" charset="0"/>
              </a:rPr>
              <a:t>Improve the energy efficiency of operated production facilities by an average of 1% a year between 2010 and 2020 (economizing non-renewable resources).</a:t>
            </a:r>
            <a:endParaRPr lang="en-US" sz="1100" dirty="0">
              <a:solidFill>
                <a:srgbClr val="17448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87470" y="2055108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287470" y="2889160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287470" y="3828786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3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287470" y="4597333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4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287470" y="5381911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5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Forme libre 65"/>
          <p:cNvSpPr/>
          <p:nvPr/>
        </p:nvSpPr>
        <p:spPr>
          <a:xfrm rot="16200000">
            <a:off x="4917510" y="2138530"/>
            <a:ext cx="443208" cy="162821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Forme libre 66"/>
          <p:cNvSpPr/>
          <p:nvPr/>
        </p:nvSpPr>
        <p:spPr>
          <a:xfrm rot="16200000">
            <a:off x="4917511" y="3019303"/>
            <a:ext cx="443208" cy="162821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orme libre 67"/>
          <p:cNvSpPr/>
          <p:nvPr/>
        </p:nvSpPr>
        <p:spPr>
          <a:xfrm rot="16200000">
            <a:off x="4917512" y="3875883"/>
            <a:ext cx="443208" cy="162821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orme libre 68"/>
          <p:cNvSpPr/>
          <p:nvPr/>
        </p:nvSpPr>
        <p:spPr>
          <a:xfrm rot="16200000">
            <a:off x="4917513" y="4685780"/>
            <a:ext cx="443208" cy="162821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orme libre 69"/>
          <p:cNvSpPr/>
          <p:nvPr/>
        </p:nvSpPr>
        <p:spPr>
          <a:xfrm rot="16200000">
            <a:off x="4917514" y="5460843"/>
            <a:ext cx="443208" cy="162821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364062" y="5978524"/>
            <a:ext cx="24892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 A French business confederation </a:t>
            </a:r>
            <a:r>
              <a:rPr lang="en-US" sz="900" dirty="0" smtClean="0">
                <a:effectLst/>
              </a:rPr>
              <a:t> </a:t>
            </a:r>
            <a:endParaRPr lang="en-US" sz="900" dirty="0"/>
          </a:p>
        </p:txBody>
      </p:sp>
      <p:sp>
        <p:nvSpPr>
          <p:cNvPr id="35" name="ZoneTexte 34"/>
          <p:cNvSpPr txBox="1"/>
          <p:nvPr/>
        </p:nvSpPr>
        <p:spPr>
          <a:xfrm>
            <a:off x="3055682" y="5968999"/>
            <a:ext cx="58389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** Affordable and Clean Energy, Decent Work and Economic Growth, and Climate Action respectively.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78466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2321746"/>
            <a:ext cx="3914503" cy="856926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308286"/>
            <a:ext cx="8760493" cy="84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3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SUSTAINABLE RESOURCE USE </a:t>
            </a:r>
          </a:p>
          <a:p>
            <a:pPr algn="l"/>
            <a:r>
              <a:rPr lang="en-US" sz="23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EXAMPLE: FRESHWATER</a:t>
            </a:r>
            <a:endParaRPr lang="en-U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7022" y="1204880"/>
            <a:ext cx="806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The nature of our activities makes them likely to both impact and depend on water resources. </a:t>
            </a:r>
            <a:endParaRPr lang="en-US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2520" y="4843265"/>
            <a:ext cx="398214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latin typeface="Arial" charset="0"/>
                <a:ea typeface="Arial" charset="0"/>
                <a:cs typeface="Arial" charset="0"/>
              </a:rPr>
              <a:t>Depending on risk type and impacts, we may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introduce a plan in the future </a:t>
            </a:r>
            <a:r>
              <a:rPr lang="en-US" sz="1300" dirty="0" smtClean="0">
                <a:latin typeface="Arial" charset="0"/>
                <a:ea typeface="Arial" charset="0"/>
                <a:cs typeface="Arial" charset="0"/>
              </a:rPr>
              <a:t>to optimize water use at priority sites.</a:t>
            </a:r>
            <a:endParaRPr lang="en-US" sz="13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6444" y="2487450"/>
            <a:ext cx="3464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Identification of priority sensitive sites for water use.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87470" y="2563950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02519" y="2306142"/>
            <a:ext cx="40785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Since 2016, we have assessed the water risk at 17 priority Total sites (11 in Refining &amp; Chemicals, four in Exploration &amp; Production and two in Gas, Renewables &amp; Power). </a:t>
            </a:r>
            <a:r>
              <a:rPr lang="en-US" sz="13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3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3361930"/>
            <a:ext cx="3914503" cy="1075619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6444" y="3515626"/>
            <a:ext cx="34646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Comprehensive management of water risks and impacts in our environmental management system.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287470" y="3713481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67022" y="1919725"/>
            <a:ext cx="8065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Principles:</a:t>
            </a:r>
            <a:endParaRPr lang="en-US" sz="14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4598548"/>
            <a:ext cx="3914503" cy="1494745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76444" y="4770070"/>
            <a:ext cx="34646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Monitoring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and integration of changes in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how water is managed, especially as they relate to climate change, through our stakeholders, partnerships and R&amp;D.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287470" y="4950099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3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02520" y="3535180"/>
            <a:ext cx="407858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This assessment process will gradually be extended to all priority sites </a:t>
            </a:r>
            <a:r>
              <a:rPr lang="en-US" sz="13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(another eight have been added to the list). </a:t>
            </a:r>
            <a:endParaRPr lang="en-US" sz="13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457200" y="1893598"/>
            <a:ext cx="439783" cy="0"/>
          </a:xfrm>
          <a:prstGeom prst="line">
            <a:avLst/>
          </a:prstGeom>
          <a:ln w="9525" cap="flat" cmpd="sng" algn="ctr">
            <a:solidFill>
              <a:srgbClr val="468A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17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794068" y="1900811"/>
            <a:ext cx="4068447" cy="3866313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78392" y="2196415"/>
            <a:ext cx="4068447" cy="3534919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308286"/>
            <a:ext cx="8760493" cy="84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INITIATIVES ALREADY IN PLACE AT TOTAL</a:t>
            </a:r>
            <a:r>
              <a:rPr lang="en-US" sz="2400" dirty="0" smtClean="0"/>
              <a:t> </a:t>
            </a:r>
            <a:r>
              <a:rPr lang="en-US" sz="2400" dirty="0" smtClean="0">
                <a:effectLst/>
              </a:rPr>
              <a:t> </a:t>
            </a:r>
            <a:endParaRPr lang="en-U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Espace réservé du text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817986" y="1224361"/>
            <a:ext cx="3189112" cy="399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1200" b="1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Explore new business activities</a:t>
            </a:r>
            <a:br>
              <a:rPr lang="en-US" sz="1200" b="1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for our industrial assets</a:t>
            </a:r>
            <a:r>
              <a:rPr lang="en-US" sz="1200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553879" y="2627624"/>
            <a:ext cx="3049421" cy="3450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Solarization of 5,000 service stations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4899191" y="4372893"/>
            <a:ext cx="3503484" cy="3299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Asphalt facilitating the recycling of </a:t>
            </a:r>
          </a:p>
          <a:p>
            <a:pPr>
              <a:buNone/>
            </a:pPr>
            <a: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asphalt mixes</a:t>
            </a:r>
            <a:endParaRPr lang="en-U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899191" y="2403641"/>
            <a:ext cx="3581384" cy="5205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Used oil recycled in a new range</a:t>
            </a:r>
            <a:b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of base oils: </a:t>
            </a:r>
            <a:r>
              <a:rPr lang="en-US" sz="1200" b="1" dirty="0" err="1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Osilub</a:t>
            </a:r>
            <a:endParaRPr lang="en-U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83863" y="3728822"/>
            <a:ext cx="2898733" cy="7198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Eco-efficient products </a:t>
            </a:r>
          </a:p>
          <a:p>
            <a: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and services, to be a more  </a:t>
            </a:r>
            <a:b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responsible consumer</a:t>
            </a:r>
            <a:endParaRPr lang="en-U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Image 17" descr="logo T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116" y="3765318"/>
            <a:ext cx="1021184" cy="377285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77" y="4961394"/>
            <a:ext cx="683751" cy="71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85" y="2589500"/>
            <a:ext cx="887855" cy="53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6" r="606"/>
          <a:stretch/>
        </p:blipFill>
        <p:spPr bwMode="auto">
          <a:xfrm>
            <a:off x="2847305" y="4213206"/>
            <a:ext cx="688345" cy="62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76" y="4949953"/>
            <a:ext cx="694496" cy="69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à coins arrondis 28"/>
          <p:cNvSpPr/>
          <p:nvPr/>
        </p:nvSpPr>
        <p:spPr>
          <a:xfrm>
            <a:off x="4899191" y="3703851"/>
            <a:ext cx="3485306" cy="539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Lubricant containers made of 15 to 30% recycled materials</a:t>
            </a:r>
            <a:endParaRPr lang="en-U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1" name="Image 5" descr="image00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472" y="2450937"/>
            <a:ext cx="537252" cy="4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1" descr="image00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63" y="2427058"/>
            <a:ext cx="550396" cy="47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à coins arrondis 33"/>
          <p:cNvSpPr/>
          <p:nvPr/>
        </p:nvSpPr>
        <p:spPr>
          <a:xfrm>
            <a:off x="553879" y="2280024"/>
            <a:ext cx="2699456" cy="3485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Recycled plastics</a:t>
            </a:r>
            <a:endParaRPr lang="en-U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553879" y="3024128"/>
            <a:ext cx="1572348" cy="2847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Biorefinery</a:t>
            </a:r>
            <a:endParaRPr lang="en-U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553879" y="3331418"/>
            <a:ext cx="1572348" cy="3788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Bioplastics.</a:t>
            </a:r>
            <a:endParaRPr lang="en-U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553879" y="5131080"/>
            <a:ext cx="1572348" cy="329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BioTfueL</a:t>
            </a:r>
            <a:endParaRPr lang="en-U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4899191" y="1959500"/>
            <a:ext cx="3147294" cy="379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Refuse-derived fuels</a:t>
            </a:r>
            <a:endParaRPr lang="en-U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4899191" y="2978930"/>
            <a:ext cx="2773012" cy="346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Recycle more than 50% of our waste</a:t>
            </a:r>
            <a:endParaRPr lang="en-U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48640" y="1212271"/>
            <a:ext cx="3654095" cy="747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1200" b="1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Innovate to create low-carbon and environmentally responsible solutions</a:t>
            </a:r>
            <a:r>
              <a:rPr lang="en-US" sz="1200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,</a:t>
            </a:r>
            <a:br>
              <a:rPr lang="en-US" sz="1200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200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to keep up with our customers’ changing needs using </a:t>
            </a:r>
            <a:r>
              <a:rPr lang="en-US" sz="1200" b="1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eco-design</a:t>
            </a:r>
            <a:r>
              <a:rPr lang="en-US" sz="1200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 principles.</a:t>
            </a:r>
            <a:r>
              <a:rPr lang="en-US" sz="1200" b="1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endParaRPr lang="en-US" sz="1200" dirty="0" smtClean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4899191" y="3326194"/>
            <a:ext cx="3566532" cy="3857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Energy efficiency improvement plans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4899191" y="5165819"/>
            <a:ext cx="2796230" cy="4140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Regenerated asphalt</a:t>
            </a:r>
            <a:b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(recycling)</a:t>
            </a:r>
            <a:endParaRPr lang="en-U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Forme libre 47"/>
          <p:cNvSpPr/>
          <p:nvPr/>
        </p:nvSpPr>
        <p:spPr>
          <a:xfrm>
            <a:off x="674344" y="2033727"/>
            <a:ext cx="610118" cy="224138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orme libre 48"/>
          <p:cNvSpPr/>
          <p:nvPr/>
        </p:nvSpPr>
        <p:spPr>
          <a:xfrm>
            <a:off x="4941544" y="1676673"/>
            <a:ext cx="610118" cy="224138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54567" y="5877996"/>
            <a:ext cx="1791489" cy="319176"/>
          </a:xfrm>
          <a:prstGeom prst="rect">
            <a:avLst/>
          </a:prstGeom>
          <a:noFill/>
          <a:ln w="9525">
            <a:solidFill>
              <a:srgbClr val="004196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à coins arrondis 50"/>
          <p:cNvSpPr/>
          <p:nvPr/>
        </p:nvSpPr>
        <p:spPr>
          <a:xfrm>
            <a:off x="454568" y="5807076"/>
            <a:ext cx="1791488" cy="45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Sustainable procurement</a:t>
            </a:r>
            <a:endParaRPr lang="en-US" sz="1200" b="1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09492" y="5877996"/>
            <a:ext cx="6553023" cy="319176"/>
          </a:xfrm>
          <a:prstGeom prst="rect">
            <a:avLst/>
          </a:prstGeom>
          <a:noFill/>
          <a:ln w="9525">
            <a:solidFill>
              <a:srgbClr val="004196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à coins arrondis 53"/>
          <p:cNvSpPr/>
          <p:nvPr/>
        </p:nvSpPr>
        <p:spPr>
          <a:xfrm>
            <a:off x="2309493" y="5807076"/>
            <a:ext cx="6553021" cy="45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R&amp;D program under way: Carbon capture, utilization and storage (CCUS) and water reuse   </a:t>
            </a:r>
            <a:endParaRPr lang="en-US" sz="1000" b="1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00" y="3709667"/>
            <a:ext cx="922347" cy="450714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38772" y="4195676"/>
            <a:ext cx="617819" cy="664624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47305" y="4947295"/>
            <a:ext cx="688346" cy="68834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01159" y="4126513"/>
            <a:ext cx="690358" cy="681938"/>
          </a:xfrm>
          <a:prstGeom prst="rect">
            <a:avLst/>
          </a:prstGeom>
        </p:spPr>
      </p:pic>
      <p:sp>
        <p:nvSpPr>
          <p:cNvPr id="61" name="Triangle rectangle 60"/>
          <p:cNvSpPr/>
          <p:nvPr/>
        </p:nvSpPr>
        <p:spPr>
          <a:xfrm rot="13500000">
            <a:off x="382867" y="2732151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riangle rectangle 68"/>
          <p:cNvSpPr/>
          <p:nvPr/>
        </p:nvSpPr>
        <p:spPr>
          <a:xfrm rot="13500000">
            <a:off x="382867" y="3086311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riangle rectangle 69"/>
          <p:cNvSpPr/>
          <p:nvPr/>
        </p:nvSpPr>
        <p:spPr>
          <a:xfrm rot="13500000">
            <a:off x="382867" y="3429998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riangle rectangle 70"/>
          <p:cNvSpPr/>
          <p:nvPr/>
        </p:nvSpPr>
        <p:spPr>
          <a:xfrm rot="13500000">
            <a:off x="382867" y="3791472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riangle rectangle 71"/>
          <p:cNvSpPr/>
          <p:nvPr/>
        </p:nvSpPr>
        <p:spPr>
          <a:xfrm rot="13500000">
            <a:off x="382867" y="5229677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riangle rectangle 72"/>
          <p:cNvSpPr/>
          <p:nvPr/>
        </p:nvSpPr>
        <p:spPr>
          <a:xfrm rot="13500000">
            <a:off x="4714643" y="2068213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riangle rectangle 73"/>
          <p:cNvSpPr/>
          <p:nvPr/>
        </p:nvSpPr>
        <p:spPr>
          <a:xfrm rot="13500000">
            <a:off x="4714643" y="2502164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riangle rectangle 74"/>
          <p:cNvSpPr/>
          <p:nvPr/>
        </p:nvSpPr>
        <p:spPr>
          <a:xfrm rot="13500000">
            <a:off x="4714643" y="3075602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riangle rectangle 75"/>
          <p:cNvSpPr/>
          <p:nvPr/>
        </p:nvSpPr>
        <p:spPr>
          <a:xfrm rot="13500000">
            <a:off x="4714643" y="3439813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riangle rectangle 76"/>
          <p:cNvSpPr/>
          <p:nvPr/>
        </p:nvSpPr>
        <p:spPr>
          <a:xfrm rot="13500000">
            <a:off x="4714643" y="3819522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riangle rectangle 77"/>
          <p:cNvSpPr/>
          <p:nvPr/>
        </p:nvSpPr>
        <p:spPr>
          <a:xfrm rot="13500000">
            <a:off x="4714643" y="4361962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riangle rectangle 79"/>
          <p:cNvSpPr/>
          <p:nvPr/>
        </p:nvSpPr>
        <p:spPr>
          <a:xfrm rot="13500000">
            <a:off x="4714643" y="5206620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riangle rectangle 56"/>
          <p:cNvSpPr/>
          <p:nvPr/>
        </p:nvSpPr>
        <p:spPr>
          <a:xfrm rot="13500000">
            <a:off x="383760" y="2388504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33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631219"/>
            <a:ext cx="8760493" cy="1377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SPOTLIGHT ON WASTE MANAGEMENT</a:t>
            </a:r>
            <a:r>
              <a:rPr lang="fr-FR" sz="3200" b="1" spc="100" dirty="0">
                <a:solidFill>
                  <a:srgbClr val="004196"/>
                </a:solidFill>
                <a:latin typeface="Arial" charset="0"/>
                <a:cs typeface="Arial" charset="0"/>
              </a:rPr>
              <a:t>    </a:t>
            </a:r>
          </a:p>
          <a:p>
            <a:pPr algn="l"/>
            <a:r>
              <a:rPr lang="fr-FR" sz="3200" b="1" spc="100" dirty="0">
                <a:solidFill>
                  <a:srgbClr val="004196"/>
                </a:solidFill>
                <a:latin typeface="Arial" charset="0"/>
                <a:cs typeface="Arial" charset="0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667611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4167006"/>
            <a:ext cx="8159858" cy="1453108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308286"/>
            <a:ext cx="8760493" cy="84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WASTE MANAGEMENT  </a:t>
            </a:r>
            <a:endParaRPr lang="en-U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962198"/>
            <a:ext cx="8661400" cy="3860957"/>
          </a:xfrm>
          <a:prstGeom prst="rect">
            <a:avLst/>
          </a:prstGeom>
        </p:spPr>
      </p:pic>
      <p:sp>
        <p:nvSpPr>
          <p:cNvPr id="9" name="Espace réservé du text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54624" y="1791626"/>
            <a:ext cx="1658319" cy="373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Linear economy</a:t>
            </a:r>
            <a:endParaRPr lang="en-US" sz="1200" dirty="0" smtClean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49851" y="1791626"/>
            <a:ext cx="1658319" cy="373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Recycling economy</a:t>
            </a:r>
            <a:endParaRPr lang="en-US" sz="1200" dirty="0" smtClean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Espace réservé du text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269065" y="1791626"/>
            <a:ext cx="1658319" cy="373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US" sz="12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Circular economy</a:t>
            </a:r>
            <a:endParaRPr lang="en-US" sz="1200" dirty="0" smtClean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133958"/>
            <a:ext cx="8760493" cy="84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300" b="1" spc="100" dirty="0">
                <a:solidFill>
                  <a:srgbClr val="004196"/>
                </a:solidFill>
                <a:latin typeface="Arial" charset="0"/>
                <a:cs typeface="Arial" charset="0"/>
              </a:rPr>
              <a:t>REDUCE OUR WASTE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189589"/>
            <a:ext cx="5930897" cy="48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85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133958"/>
            <a:ext cx="8760493" cy="84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OUR WASTE MANAGEMENT POLICY</a:t>
            </a:r>
            <a:endParaRPr lang="en-U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983718"/>
            <a:ext cx="8051369" cy="857720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548037" y="979445"/>
            <a:ext cx="7873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B96CD"/>
                </a:solidFill>
                <a:latin typeface="Arial"/>
                <a:cs typeface="Arial"/>
              </a:rPr>
              <a:t>Minimize our waste production</a:t>
            </a:r>
            <a:br>
              <a:rPr lang="en-US" sz="2400" b="1" dirty="0" smtClean="0">
                <a:solidFill>
                  <a:srgbClr val="4B96CD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4B96CD"/>
                </a:solidFill>
                <a:latin typeface="Arial"/>
                <a:cs typeface="Arial"/>
              </a:rPr>
              <a:t>and adhere to the ranking of priorities. </a:t>
            </a:r>
            <a:endParaRPr lang="en-US" sz="2400" b="1" dirty="0">
              <a:solidFill>
                <a:srgbClr val="4B96CD"/>
              </a:solidFill>
              <a:latin typeface="Arial"/>
              <a:cs typeface="Arial"/>
            </a:endParaRPr>
          </a:p>
        </p:txBody>
      </p:sp>
      <p:pic>
        <p:nvPicPr>
          <p:cNvPr id="10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74" y="1052647"/>
            <a:ext cx="972402" cy="97240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40" y="2235200"/>
            <a:ext cx="7303680" cy="3838948"/>
          </a:xfrm>
          <a:prstGeom prst="rect">
            <a:avLst/>
          </a:prstGeom>
        </p:spPr>
      </p:pic>
      <p:sp>
        <p:nvSpPr>
          <p:cNvPr id="13" name="Espace réservé du text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413491" y="2536421"/>
            <a:ext cx="2101053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fr-FR" sz="14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Prevent</a:t>
            </a:r>
            <a:r>
              <a:rPr lang="fr-FR" sz="1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</a:t>
            </a:r>
            <a:r>
              <a:rPr lang="fr-FR" sz="14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avoid</a:t>
            </a:r>
            <a:endParaRPr lang="en-US" sz="1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634713" y="3001370"/>
            <a:ext cx="1658319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Minimize</a:t>
            </a:r>
            <a:endParaRPr lang="en-US" sz="1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Espace réservé du text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634713" y="3466319"/>
            <a:ext cx="1658319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Prepare for reuse</a:t>
            </a:r>
            <a:endParaRPr lang="en-US" sz="1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Espace réservé du text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634713" y="3923519"/>
            <a:ext cx="1658319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Recycle</a:t>
            </a:r>
            <a:endParaRPr lang="en-US" sz="1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Espace réservé du texte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634713" y="4372970"/>
            <a:ext cx="1658319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Recover</a:t>
            </a:r>
            <a:endParaRPr lang="en-US" sz="1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Espace réservé du texte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634713" y="4845669"/>
            <a:ext cx="1658319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Disposal</a:t>
            </a:r>
            <a:endParaRPr lang="en-US" sz="1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Espace réservé du texte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648640" y="2536421"/>
            <a:ext cx="2604207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Designing products and systems </a:t>
            </a:r>
            <a:b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a longer and higher-quality life</a:t>
            </a:r>
          </a:p>
        </p:txBody>
      </p:sp>
      <p:sp>
        <p:nvSpPr>
          <p:cNvPr id="26" name="Espace réservé du texte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344893" y="3009119"/>
            <a:ext cx="2604207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Using less material</a:t>
            </a:r>
            <a:b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 design and manufacture</a:t>
            </a:r>
          </a:p>
        </p:txBody>
      </p:sp>
      <p:sp>
        <p:nvSpPr>
          <p:cNvPr id="27" name="Espace réservé du texte 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065618" y="3466319"/>
            <a:ext cx="2604207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Cleaning, repairing or refurbishing </a:t>
            </a:r>
            <a:b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whole items or spare parts</a:t>
            </a:r>
          </a:p>
        </p:txBody>
      </p:sp>
      <p:sp>
        <p:nvSpPr>
          <p:cNvPr id="28" name="Espace réservé du texte 4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735766" y="3923519"/>
            <a:ext cx="2604207" cy="563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Turning unwanted items into new materials — includes composting </a:t>
            </a:r>
            <a:b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if it meets quality protocols</a:t>
            </a:r>
          </a:p>
        </p:txBody>
      </p:sp>
      <p:sp>
        <p:nvSpPr>
          <p:cNvPr id="29" name="Espace réservé du texte 4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371556" y="4543451"/>
            <a:ext cx="2604207" cy="727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Anaerobic digestion, incineration with recovery, gasification and pyrolysis, which produce energy/fuels, </a:t>
            </a:r>
            <a:b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some backfilling</a:t>
            </a:r>
          </a:p>
        </p:txBody>
      </p:sp>
      <p:sp>
        <p:nvSpPr>
          <p:cNvPr id="30" name="Espace réservé du texte 4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3960851" y="5271872"/>
            <a:ext cx="2604207" cy="551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Landfill and incineration</a:t>
            </a:r>
            <a:b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without energy recovery</a:t>
            </a:r>
          </a:p>
        </p:txBody>
      </p:sp>
      <p:sp>
        <p:nvSpPr>
          <p:cNvPr id="31" name="Down Arrow 18"/>
          <p:cNvSpPr/>
          <p:nvPr/>
        </p:nvSpPr>
        <p:spPr>
          <a:xfrm rot="10800000">
            <a:off x="498332" y="2536419"/>
            <a:ext cx="692683" cy="3287305"/>
          </a:xfrm>
          <a:prstGeom prst="downArrow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Ellipse 34"/>
          <p:cNvSpPr/>
          <p:nvPr/>
        </p:nvSpPr>
        <p:spPr>
          <a:xfrm>
            <a:off x="68973" y="3569951"/>
            <a:ext cx="1551403" cy="1551403"/>
          </a:xfrm>
          <a:prstGeom prst="ellipse">
            <a:avLst/>
          </a:prstGeom>
          <a:solidFill>
            <a:srgbClr val="EDEDE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Espace réservé du texte 4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80811" y="3975529"/>
            <a:ext cx="1539565" cy="740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US" sz="1400" b="1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Environmental</a:t>
            </a:r>
          </a:p>
          <a:p>
            <a:pPr marL="0" lvl="1" algn="ctr"/>
            <a:r>
              <a:rPr lang="en-US" sz="1400" b="1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&amp; Business Opportunities</a:t>
            </a:r>
            <a:endParaRPr lang="en-US" sz="1400" dirty="0" smtClean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98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08669"/>
            <a:ext cx="8760493" cy="1061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WASTE MANAGEMENT: </a:t>
            </a:r>
            <a:br>
              <a:rPr lang="en-US" sz="23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</a:br>
            <a:r>
              <a:rPr lang="en-US" sz="23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BASIC STEPS</a:t>
            </a:r>
            <a:endParaRPr lang="en-U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655935" y="4378374"/>
            <a:ext cx="1383516" cy="1498846"/>
          </a:xfrm>
          <a:prstGeom prst="rect">
            <a:avLst/>
          </a:prstGeom>
        </p:spPr>
        <p:txBody>
          <a:bodyPr lIns="0">
            <a:no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1050" dirty="0" smtClean="0">
                <a:latin typeface="Arial" charset="0"/>
                <a:ea typeface="Arial" charset="0"/>
                <a:cs typeface="Arial" charset="0"/>
              </a:rPr>
              <a:t>Archive the forms, logs, declarations, invoices and authorizations of the service providers who dispose of/treat the waste, </a:t>
            </a:r>
            <a:r>
              <a:rPr lang="en-US" sz="105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along with the treatment certificates. </a:t>
            </a:r>
            <a:endParaRPr lang="en-US" sz="105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Pentagone 1"/>
          <p:cNvSpPr/>
          <p:nvPr/>
        </p:nvSpPr>
        <p:spPr>
          <a:xfrm>
            <a:off x="457201" y="1488671"/>
            <a:ext cx="1436566" cy="576064"/>
          </a:xfrm>
          <a:prstGeom prst="homePlate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Identify</a:t>
            </a:r>
            <a:endParaRPr lang="en-US" sz="1400" b="1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199" y="4019640"/>
            <a:ext cx="8350465" cy="2727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Examples of best practice requirements</a:t>
            </a:r>
            <a:endParaRPr lang="en-US" sz="1400" b="1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69154" y="4378374"/>
            <a:ext cx="1531158" cy="193347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endParaRPr lang="en-US" sz="10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1753163" y="1488671"/>
            <a:ext cx="1559027" cy="576064"/>
          </a:xfrm>
          <a:prstGeom prst="chevron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Sort and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store</a:t>
            </a:r>
            <a:endParaRPr lang="en-US" sz="14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3189729" y="1490019"/>
            <a:ext cx="1800938" cy="576064"/>
          </a:xfrm>
          <a:prstGeom prst="chevron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Trace</a:t>
            </a:r>
            <a:endParaRPr lang="en-US" sz="1400" b="1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4875624" y="1488671"/>
            <a:ext cx="1972349" cy="576064"/>
          </a:xfrm>
          <a:prstGeom prst="chevron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Collect and transport</a:t>
            </a:r>
            <a:endParaRPr lang="en-US" sz="1400" b="1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6724470" y="1488671"/>
            <a:ext cx="1833898" cy="576064"/>
          </a:xfrm>
          <a:prstGeom prst="chevron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 smtClean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Treat</a:t>
            </a:r>
            <a:endParaRPr lang="en-US" sz="1400" b="1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2063812" y="4378374"/>
            <a:ext cx="1391453" cy="149884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en-US" sz="1050" dirty="0" smtClean="0">
                <a:latin typeface="Arial" charset="0"/>
                <a:ea typeface="Arial" charset="0"/>
                <a:cs typeface="Arial" charset="0"/>
              </a:rPr>
              <a:t>Sort (do not mix different types of waste).</a:t>
            </a:r>
          </a:p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en-US" sz="1050" dirty="0" smtClean="0">
                <a:latin typeface="Arial" charset="0"/>
                <a:ea typeface="Arial" charset="0"/>
                <a:cs typeface="Arial" charset="0"/>
              </a:rPr>
              <a:t>Proper storage</a:t>
            </a:r>
            <a:br>
              <a:rPr lang="en-US" sz="105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050" dirty="0" smtClean="0">
                <a:latin typeface="Arial" charset="0"/>
                <a:ea typeface="Arial" charset="0"/>
                <a:cs typeface="Arial" charset="0"/>
              </a:rPr>
              <a:t>(1 type of waste </a:t>
            </a:r>
            <a:br>
              <a:rPr lang="en-US" sz="105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050" dirty="0" smtClean="0">
                <a:latin typeface="Arial" charset="0"/>
                <a:ea typeface="Arial" charset="0"/>
                <a:cs typeface="Arial" charset="0"/>
              </a:rPr>
              <a:t>= 1 container).</a:t>
            </a:r>
            <a:endParaRPr lang="en-US" sz="1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69154" y="2115073"/>
            <a:ext cx="1255527" cy="71740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Waste </a:t>
            </a:r>
            <a:br>
              <a:rPr lang="en-US" sz="11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(category,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amount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).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4987753" y="2102262"/>
            <a:ext cx="1613131" cy="164106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Arrange for controlled collection, sorting and temporary storage on site.</a:t>
            </a:r>
          </a:p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Plan 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the movement of waste at the site.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6635215" y="2102262"/>
            <a:ext cx="2302953" cy="193705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Recycle or dispose of waste. </a:t>
            </a:r>
          </a:p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Make sure that the waste is sent to the appropriate place based on type and characteristics. Choose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processes 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suited to the waste and audit them.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6646230" y="4378374"/>
            <a:ext cx="2184405" cy="239439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Schedule an annual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inspection 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at the site.</a:t>
            </a:r>
          </a:p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If no local waste treatment option is acceptable, the waste will have to be exported to another country, in compliance with its specific regulations and the Basel and Bamako Conventions.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1759012" y="2131436"/>
            <a:ext cx="1412649" cy="113533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Collect, sort, </a:t>
            </a:r>
            <a:br>
              <a:rPr lang="en-US" sz="11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store and ship waste.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5082428" y="4378374"/>
            <a:ext cx="1601570" cy="9227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 smtClean="0">
                <a:latin typeface="Arial" charset="0"/>
                <a:ea typeface="Arial" charset="0"/>
                <a:cs typeface="Arial" charset="0"/>
              </a:rPr>
              <a:t>Get a </a:t>
            </a:r>
            <a:r>
              <a:rPr lang="en-US" sz="105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transportation permit (for </a:t>
            </a:r>
            <a:r>
              <a:rPr lang="en-US" sz="1050" dirty="0" smtClean="0">
                <a:latin typeface="Arial" charset="0"/>
                <a:ea typeface="Arial" charset="0"/>
                <a:cs typeface="Arial" charset="0"/>
              </a:rPr>
              <a:t>transporters).</a:t>
            </a:r>
            <a:endParaRPr lang="en-US" sz="1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3234433" y="2117445"/>
            <a:ext cx="1703356" cy="137804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From production to recycling or disposal.</a:t>
            </a:r>
          </a:p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Ensure that the waste’s movements can be traced on and off the site.</a:t>
            </a:r>
          </a:p>
        </p:txBody>
      </p:sp>
      <p:cxnSp>
        <p:nvCxnSpPr>
          <p:cNvPr id="41" name="Connecteur droit 40"/>
          <p:cNvCxnSpPr/>
          <p:nvPr/>
        </p:nvCxnSpPr>
        <p:spPr>
          <a:xfrm>
            <a:off x="457200" y="4005120"/>
            <a:ext cx="8260080" cy="0"/>
          </a:xfrm>
          <a:prstGeom prst="line">
            <a:avLst/>
          </a:prstGeom>
          <a:ln w="9525" cap="flat" cmpd="sng" algn="ctr">
            <a:solidFill>
              <a:srgbClr val="4B96C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457200" y="4312395"/>
            <a:ext cx="8260080" cy="0"/>
          </a:xfrm>
          <a:prstGeom prst="line">
            <a:avLst/>
          </a:prstGeom>
          <a:ln w="9525" cap="flat" cmpd="sng" algn="ctr">
            <a:solidFill>
              <a:srgbClr val="4B96C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batterie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3" y="2909089"/>
            <a:ext cx="690079" cy="678357"/>
          </a:xfrm>
          <a:prstGeom prst="rect">
            <a:avLst/>
          </a:prstGeom>
        </p:spPr>
      </p:pic>
      <p:pic>
        <p:nvPicPr>
          <p:cNvPr id="3" name="Image 2" descr="cartouches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83" y="3067049"/>
            <a:ext cx="376044" cy="369657"/>
          </a:xfrm>
          <a:prstGeom prst="rect">
            <a:avLst/>
          </a:prstGeom>
        </p:spPr>
      </p:pic>
      <p:pic>
        <p:nvPicPr>
          <p:cNvPr id="4" name="Image 3" descr="piles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03" y="3067049"/>
            <a:ext cx="398343" cy="391577"/>
          </a:xfrm>
          <a:prstGeom prst="rect">
            <a:avLst/>
          </a:prstGeom>
        </p:spPr>
      </p:pic>
      <p:pic>
        <p:nvPicPr>
          <p:cNvPr id="5" name="Image 4" descr="huilevidange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56" y="2998556"/>
            <a:ext cx="468021" cy="460070"/>
          </a:xfrm>
          <a:prstGeom prst="rect">
            <a:avLst/>
          </a:prstGeom>
        </p:spPr>
      </p:pic>
      <p:pic>
        <p:nvPicPr>
          <p:cNvPr id="6" name="Image 5" descr="carton.a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63" y="2998556"/>
            <a:ext cx="599066" cy="588889"/>
          </a:xfrm>
          <a:prstGeom prst="rect">
            <a:avLst/>
          </a:prstGeom>
        </p:spPr>
      </p:pic>
      <p:pic>
        <p:nvPicPr>
          <p:cNvPr id="7" name="Image 6" descr="bois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67" y="2998556"/>
            <a:ext cx="505523" cy="49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41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196216"/>
            <a:ext cx="8760493" cy="1061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3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WASTE MANAGEMENT:</a:t>
            </a:r>
            <a:br>
              <a:rPr lang="fr-FR" sz="23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</a:br>
            <a:r>
              <a:rPr lang="fr-FR" sz="23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THINGS WE DON’T WANT TO SEE ANYMORE!</a:t>
            </a:r>
            <a:endParaRPr lang="fr-FR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62365"/>
            <a:ext cx="4402712" cy="22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550" y="3981056"/>
            <a:ext cx="2823120" cy="189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9916" y="1562365"/>
            <a:ext cx="3448653" cy="22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1029" y="3981064"/>
            <a:ext cx="2727540" cy="189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8806" y="3981064"/>
            <a:ext cx="2150086" cy="189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970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41500" y="1395521"/>
            <a:ext cx="5664200" cy="1893779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33574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BACKGROUND</a:t>
            </a:r>
            <a:endParaRPr lang="en-U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object 34">
            <a:extLst>
              <a:ext uri="{FF2B5EF4-FFF2-40B4-BE49-F238E27FC236}">
                <a16:creationId xmlns="" xmlns:a16="http://schemas.microsoft.com/office/drawing/2014/main" id="{E427E9F0-32AA-42AE-B720-C48B978B634D}"/>
              </a:ext>
            </a:extLst>
          </p:cNvPr>
          <p:cNvSpPr txBox="1"/>
          <p:nvPr/>
        </p:nvSpPr>
        <p:spPr>
          <a:xfrm>
            <a:off x="474662" y="1357421"/>
            <a:ext cx="8328481" cy="3860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In 2030, the world’s population will be around 9 billion.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The planet’s resources are not unlimited</a:t>
            </a:r>
            <a:b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and climate change is forcing us to reduce</a:t>
            </a:r>
            <a:b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greenhouse gas emissions.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At the same time, the world produces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4 billion tons of waste each year.</a:t>
            </a:r>
          </a:p>
          <a:p>
            <a:pPr algn="ctr"/>
            <a:endParaRPr lang="en-US" sz="1600" dirty="0" smtClean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/>
            <a:endParaRPr lang="en-US" sz="1600" dirty="0" smtClean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/>
            <a:endParaRPr lang="en-US" sz="1600" dirty="0" smtClean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/>
            <a:endParaRPr lang="en-US" sz="3000" dirty="0" smtClean="0">
              <a:solidFill>
                <a:srgbClr val="004196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30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If we do nothing, the oceans will swim </a:t>
            </a:r>
          </a:p>
          <a:p>
            <a:pPr algn="ctr"/>
            <a:r>
              <a:rPr lang="en-US" sz="30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with more plastic than fish in 2050. </a:t>
            </a:r>
            <a:endParaRPr lang="en-US" sz="30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Forme libre 26"/>
          <p:cNvSpPr/>
          <p:nvPr/>
        </p:nvSpPr>
        <p:spPr>
          <a:xfrm>
            <a:off x="4333843" y="3462679"/>
            <a:ext cx="610118" cy="224138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75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34340"/>
            <a:ext cx="8760493" cy="1061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CONCLUSION</a:t>
            </a:r>
            <a:endParaRPr lang="en-U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608417" y="5073154"/>
            <a:ext cx="6238658" cy="10101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A pivotal initiative:</a:t>
            </a:r>
            <a:br>
              <a:rPr lang="en-US" sz="24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4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reducing and recycling our waste</a:t>
            </a:r>
            <a:endParaRPr lang="en-US" sz="24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2658008" y="751822"/>
            <a:ext cx="3840684" cy="3840684"/>
          </a:xfrm>
          <a:prstGeom prst="ellipse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959745" y="1210085"/>
            <a:ext cx="3237211" cy="12579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5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To move toward a circular economy</a:t>
            </a:r>
            <a:endParaRPr lang="en-US" sz="25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4273291" y="4720761"/>
            <a:ext cx="610118" cy="224138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27195" r="8620" b="17491"/>
          <a:stretch/>
        </p:blipFill>
        <p:spPr>
          <a:xfrm>
            <a:off x="3288928" y="1927576"/>
            <a:ext cx="2762248" cy="27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3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735891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APPENDIXES</a:t>
            </a:r>
            <a:endParaRPr lang="fr-FR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58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618976" y="1785105"/>
            <a:ext cx="2855771" cy="2855771"/>
          </a:xfrm>
          <a:prstGeom prst="ellipse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199234"/>
            <a:ext cx="8760493" cy="73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BEST PRACTICES TOOLBOX FOR THE WED</a:t>
            </a:r>
            <a:endParaRPr lang="en-U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2320" y="2849966"/>
            <a:ext cx="244908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Looking for ideas for your WED? </a:t>
            </a:r>
            <a:endParaRPr lang="en-US" sz="24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Forme libre 12"/>
          <p:cNvSpPr/>
          <p:nvPr/>
        </p:nvSpPr>
        <p:spPr>
          <a:xfrm rot="16200000">
            <a:off x="3667491" y="1791782"/>
            <a:ext cx="394671" cy="144990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58387" y="4592540"/>
            <a:ext cx="474009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700" dirty="0" smtClean="0">
                <a:latin typeface="Arial" charset="0"/>
                <a:ea typeface="Arial" charset="0"/>
                <a:cs typeface="Arial" charset="0"/>
              </a:rPr>
              <a:t>Quiz.</a:t>
            </a:r>
            <a:endParaRPr lang="en-US" sz="1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8387" y="1665214"/>
            <a:ext cx="473409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700" dirty="0" smtClean="0">
                <a:latin typeface="Arial" charset="0"/>
                <a:ea typeface="Arial" charset="0"/>
                <a:cs typeface="Arial" charset="0"/>
              </a:rPr>
              <a:t>Site 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tour </a:t>
            </a:r>
            <a:r>
              <a:rPr lang="en-US" sz="1700" dirty="0" smtClean="0">
                <a:latin typeface="Arial" charset="0"/>
                <a:ea typeface="Arial" charset="0"/>
                <a:cs typeface="Arial" charset="0"/>
              </a:rPr>
              <a:t>focusing on the environment/waste.</a:t>
            </a:r>
            <a:endParaRPr lang="en-US" sz="1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8387" y="2345709"/>
            <a:ext cx="343876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1700" dirty="0" smtClean="0">
                <a:latin typeface="Arial" charset="0"/>
                <a:ea typeface="Arial" charset="0"/>
                <a:cs typeface="Arial" charset="0"/>
              </a:rPr>
              <a:t>Audits of waste service providers.</a:t>
            </a:r>
            <a:endParaRPr lang="en-US" sz="1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8387" y="2916682"/>
            <a:ext cx="4572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US" sz="1700" dirty="0" smtClean="0">
                <a:latin typeface="Arial" charset="0"/>
                <a:ea typeface="Arial" charset="0"/>
                <a:cs typeface="Arial" charset="0"/>
              </a:rPr>
              <a:t>Workshops to share information about waste collection with employees, including hands-on exercises.</a:t>
            </a:r>
            <a:endParaRPr lang="en-US" sz="1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8387" y="3886415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US" sz="1700" dirty="0" smtClean="0">
                <a:latin typeface="Arial" charset="0"/>
                <a:ea typeface="Arial" charset="0"/>
                <a:cs typeface="Arial" charset="0"/>
              </a:rPr>
              <a:t>Talks/lectures by a waste treatment partner.</a:t>
            </a:r>
            <a:endParaRPr lang="en-US" sz="1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Forme libre 17"/>
          <p:cNvSpPr/>
          <p:nvPr/>
        </p:nvSpPr>
        <p:spPr>
          <a:xfrm rot="16200000">
            <a:off x="3667491" y="2450532"/>
            <a:ext cx="394671" cy="144990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rme libre 18"/>
          <p:cNvSpPr/>
          <p:nvPr/>
        </p:nvSpPr>
        <p:spPr>
          <a:xfrm rot="16200000">
            <a:off x="3667491" y="3180299"/>
            <a:ext cx="394671" cy="144990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rme libre 21"/>
          <p:cNvSpPr/>
          <p:nvPr/>
        </p:nvSpPr>
        <p:spPr>
          <a:xfrm rot="16200000">
            <a:off x="3667492" y="4033740"/>
            <a:ext cx="394671" cy="144990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rme libre 22"/>
          <p:cNvSpPr/>
          <p:nvPr/>
        </p:nvSpPr>
        <p:spPr>
          <a:xfrm rot="16200000">
            <a:off x="3667493" y="4653500"/>
            <a:ext cx="394671" cy="144990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199" y="5727135"/>
            <a:ext cx="8455351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lvl="1" indent="0">
              <a:buNone/>
            </a:pPr>
            <a:r>
              <a:rPr lang="en-US" sz="14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Share what you did on WAT Waste Management community </a:t>
            </a:r>
            <a:r>
              <a:rPr lang="en-US" sz="14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link</a:t>
            </a:r>
            <a:endParaRPr lang="en-US" sz="14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76" y="1042368"/>
            <a:ext cx="1987690" cy="1987690"/>
          </a:xfrm>
          <a:prstGeom prst="rect">
            <a:avLst/>
          </a:prstGeom>
        </p:spPr>
      </p:pic>
      <p:pic>
        <p:nvPicPr>
          <p:cNvPr id="27" name="Image 26" descr="idea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97" y="1531355"/>
            <a:ext cx="637540" cy="6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71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86102" y="3657717"/>
            <a:ext cx="3914503" cy="319235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586102" y="4118792"/>
            <a:ext cx="3914503" cy="319235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586102" y="4579867"/>
            <a:ext cx="3914503" cy="319235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86102" y="5040940"/>
            <a:ext cx="3914503" cy="319235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86102" y="3196642"/>
            <a:ext cx="3914503" cy="319235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llipse 9"/>
          <p:cNvSpPr/>
          <p:nvPr/>
        </p:nvSpPr>
        <p:spPr>
          <a:xfrm>
            <a:off x="4062979" y="1425224"/>
            <a:ext cx="1019990" cy="1019990"/>
          </a:xfrm>
          <a:prstGeom prst="ellipse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199234"/>
            <a:ext cx="8760493" cy="73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USEFUL LINKS</a:t>
            </a:r>
            <a:endParaRPr lang="en-U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Espace réservé du texte 4"/>
          <p:cNvSpPr txBox="1">
            <a:spLocks/>
          </p:cNvSpPr>
          <p:nvPr/>
        </p:nvSpPr>
        <p:spPr>
          <a:xfrm>
            <a:off x="433953" y="3235783"/>
            <a:ext cx="8218800" cy="2089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Waste Directive </a:t>
            </a:r>
            <a:r>
              <a:rPr lang="en-US" sz="15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link</a:t>
            </a:r>
            <a:r>
              <a:rPr lang="en-US" sz="15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endParaRPr lang="en-US" sz="15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Reference Document (circular economy) </a:t>
            </a:r>
            <a:r>
              <a:rPr lang="en-US" sz="15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link</a:t>
            </a:r>
            <a:endParaRPr lang="en-US" sz="15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15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Total </a:t>
            </a:r>
            <a:r>
              <a:rPr lang="en-US" sz="15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Ecosolutions</a:t>
            </a:r>
            <a:r>
              <a:rPr lang="en-US" sz="15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Internet link</a:t>
            </a:r>
            <a:endParaRPr lang="en-US" sz="15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15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WAT H3SEQ </a:t>
            </a:r>
            <a:r>
              <a:rPr lang="en-US" sz="15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link</a:t>
            </a:r>
            <a:endParaRPr lang="en-US" sz="15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15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HSE Toolbox - WED </a:t>
            </a:r>
            <a:r>
              <a:rPr lang="en-US" sz="15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link</a:t>
            </a:r>
            <a:endParaRPr lang="en-US" sz="15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4363" y="1596983"/>
            <a:ext cx="664474" cy="676472"/>
          </a:xfrm>
          <a:prstGeom prst="rect">
            <a:avLst/>
          </a:prstGeom>
        </p:spPr>
      </p:pic>
      <p:sp>
        <p:nvSpPr>
          <p:cNvPr id="11" name="Forme libre 10"/>
          <p:cNvSpPr/>
          <p:nvPr/>
        </p:nvSpPr>
        <p:spPr>
          <a:xfrm>
            <a:off x="4234363" y="2708859"/>
            <a:ext cx="610118" cy="224138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4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735891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CHALLENGES</a:t>
            </a:r>
            <a:endParaRPr lang="fr-FR" sz="32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2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7029" y="1645226"/>
            <a:ext cx="5608057" cy="2926774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Ellipse 1"/>
          <p:cNvSpPr/>
          <p:nvPr/>
        </p:nvSpPr>
        <p:spPr>
          <a:xfrm>
            <a:off x="2403244" y="2261574"/>
            <a:ext cx="2179119" cy="2179119"/>
          </a:xfrm>
          <a:prstGeom prst="ellipse">
            <a:avLst/>
          </a:prstGeom>
          <a:solidFill>
            <a:srgbClr val="4B96CD">
              <a:alpha val="7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Better manage natural resources</a:t>
            </a:r>
            <a:br>
              <a:rPr lang="en-US" sz="14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(water, raw materials)</a:t>
            </a:r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327496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CHALLENGES</a:t>
            </a:r>
            <a:endParaRPr lang="en-U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376853" y="2261574"/>
            <a:ext cx="2179119" cy="2179119"/>
          </a:xfrm>
          <a:prstGeom prst="ellipse">
            <a:avLst/>
          </a:prstGeom>
          <a:solidFill>
            <a:srgbClr val="4B96CD">
              <a:alpha val="7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Reduce the waste, greenhouse gas emissions and other impacts of our activities </a:t>
            </a:r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96200" y="1835071"/>
            <a:ext cx="517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Improve our environmental footprint: </a:t>
            </a:r>
          </a:p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3028950"/>
            <a:ext cx="1118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4196"/>
                </a:solidFill>
                <a:latin typeface="Arial"/>
                <a:cs typeface="Arial"/>
              </a:rPr>
              <a:t>Legislation</a:t>
            </a:r>
            <a:endParaRPr lang="en-US" sz="1400" dirty="0">
              <a:solidFill>
                <a:srgbClr val="004196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7467600" y="2724150"/>
            <a:ext cx="1118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4196"/>
                </a:solidFill>
                <a:latin typeface="Arial"/>
                <a:cs typeface="Arial"/>
              </a:rPr>
              <a:t>Access </a:t>
            </a:r>
            <a:br>
              <a:rPr lang="en-US" sz="1400" dirty="0" smtClean="0">
                <a:solidFill>
                  <a:srgbClr val="004196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4196"/>
                </a:solidFill>
                <a:latin typeface="Arial"/>
                <a:cs typeface="Arial"/>
              </a:rPr>
              <a:t>to raw materials</a:t>
            </a:r>
            <a:endParaRPr lang="en-US" dirty="0">
              <a:solidFill>
                <a:srgbClr val="004196"/>
              </a:solidFill>
            </a:endParaRPr>
          </a:p>
        </p:txBody>
      </p:sp>
      <p:sp>
        <p:nvSpPr>
          <p:cNvPr id="14" name="Triangle isocèle 13"/>
          <p:cNvSpPr/>
          <p:nvPr/>
        </p:nvSpPr>
        <p:spPr>
          <a:xfrm rot="10800000">
            <a:off x="4089399" y="1587499"/>
            <a:ext cx="767023" cy="268214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iangle isocèle 22"/>
          <p:cNvSpPr/>
          <p:nvPr/>
        </p:nvSpPr>
        <p:spPr>
          <a:xfrm rot="5400000">
            <a:off x="1434924" y="3045308"/>
            <a:ext cx="767023" cy="268214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riangle isocèle 24"/>
          <p:cNvSpPr/>
          <p:nvPr/>
        </p:nvSpPr>
        <p:spPr>
          <a:xfrm rot="16200000">
            <a:off x="6829467" y="3045309"/>
            <a:ext cx="767023" cy="268214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4657102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/>
                <a:cs typeface="Arial"/>
              </a:rPr>
              <a:t>Total sees the circular economy as an opportunity</a:t>
            </a:r>
            <a:br>
              <a:rPr lang="en-US" sz="1500" dirty="0" smtClean="0">
                <a:latin typeface="Arial"/>
                <a:cs typeface="Arial"/>
              </a:rPr>
            </a:br>
            <a:r>
              <a:rPr lang="en-US" sz="1500" dirty="0" smtClean="0">
                <a:latin typeface="Arial"/>
                <a:cs typeface="Arial"/>
              </a:rPr>
              <a:t>to improve our environmental </a:t>
            </a:r>
            <a:r>
              <a:rPr lang="en-US" sz="1500" dirty="0">
                <a:latin typeface="Arial"/>
                <a:cs typeface="Arial"/>
              </a:rPr>
              <a:t>footprint and our competitiveness</a:t>
            </a:r>
            <a:r>
              <a:rPr lang="en-US" sz="1500" dirty="0" smtClean="0">
                <a:latin typeface="Arial"/>
                <a:cs typeface="Arial"/>
              </a:rPr>
              <a:t>,</a:t>
            </a:r>
            <a:br>
              <a:rPr lang="en-US" sz="1500" dirty="0" smtClean="0">
                <a:latin typeface="Arial"/>
                <a:cs typeface="Arial"/>
              </a:rPr>
            </a:br>
            <a:r>
              <a:rPr lang="en-US" sz="1500" dirty="0" smtClean="0">
                <a:latin typeface="Arial"/>
                <a:cs typeface="Arial"/>
              </a:rPr>
              <a:t>while providing as </a:t>
            </a:r>
            <a:r>
              <a:rPr lang="en-US" sz="1500" dirty="0">
                <a:latin typeface="Arial"/>
                <a:cs typeface="Arial"/>
              </a:rPr>
              <a:t>many people as possible with access to cleaner energy. </a:t>
            </a:r>
          </a:p>
          <a:p>
            <a:pPr algn="ctr"/>
            <a:endParaRPr lang="en-US" sz="1500" dirty="0">
              <a:latin typeface="Arial"/>
              <a:cs typeface="Arial"/>
            </a:endParaRPr>
          </a:p>
          <a:p>
            <a:pPr algn="ctr"/>
            <a:endParaRPr lang="en-US" sz="1500" dirty="0" smtClean="0"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97028" y="1209675"/>
            <a:ext cx="5608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4196"/>
                </a:solidFill>
                <a:latin typeface="Arial"/>
                <a:cs typeface="Arial"/>
              </a:rPr>
              <a:t>Technology and Know-How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695" t="34209" r="73750" b="46770"/>
          <a:stretch/>
        </p:blipFill>
        <p:spPr>
          <a:xfrm>
            <a:off x="407677" y="5575510"/>
            <a:ext cx="3686166" cy="106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5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735891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DEFINITION</a:t>
            </a:r>
            <a:r>
              <a:rPr lang="fr-FR" sz="23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 </a:t>
            </a:r>
            <a:endParaRPr lang="fr-FR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5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33574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THE PHILOSOPHY OF THE CIRCULAR ECONOMY</a:t>
            </a:r>
            <a:endParaRPr lang="en-U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Image 3" descr="BULLE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1333500"/>
            <a:ext cx="4343400" cy="4343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ZoneTexte 4"/>
          <p:cNvSpPr txBox="1"/>
          <p:nvPr/>
        </p:nvSpPr>
        <p:spPr>
          <a:xfrm>
            <a:off x="2046685" y="1673977"/>
            <a:ext cx="38911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4196"/>
                </a:solidFill>
                <a:latin typeface="Arial"/>
                <a:cs typeface="Arial"/>
              </a:rPr>
              <a:t>What if we repaired, </a:t>
            </a:r>
          </a:p>
          <a:p>
            <a:pPr algn="r"/>
            <a:r>
              <a:rPr lang="en-US" sz="2400" b="1" dirty="0" smtClean="0">
                <a:solidFill>
                  <a:srgbClr val="004196"/>
                </a:solidFill>
                <a:latin typeface="Arial"/>
                <a:cs typeface="Arial"/>
              </a:rPr>
              <a:t>reused and recycled,</a:t>
            </a:r>
            <a:br>
              <a:rPr lang="en-US" sz="2400" b="1" dirty="0" smtClean="0">
                <a:solidFill>
                  <a:srgbClr val="004196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004196"/>
                </a:solidFill>
                <a:latin typeface="Arial"/>
                <a:cs typeface="Arial"/>
              </a:rPr>
              <a:t>instead of throwing </a:t>
            </a:r>
          </a:p>
          <a:p>
            <a:pPr algn="r"/>
            <a:r>
              <a:rPr lang="en-US" sz="2400" b="1" dirty="0" smtClean="0">
                <a:solidFill>
                  <a:srgbClr val="004196"/>
                </a:solidFill>
                <a:latin typeface="Arial"/>
                <a:cs typeface="Arial"/>
              </a:rPr>
              <a:t>things away? </a:t>
            </a:r>
          </a:p>
          <a:p>
            <a:pPr algn="r"/>
            <a:endParaRPr lang="en-US" sz="2400" b="1" dirty="0" smtClean="0">
              <a:solidFill>
                <a:srgbClr val="004196"/>
              </a:solidFill>
              <a:latin typeface="Arial"/>
              <a:cs typeface="Arial"/>
            </a:endParaRPr>
          </a:p>
          <a:p>
            <a:pPr algn="r"/>
            <a:r>
              <a:rPr lang="en-US" sz="2400" b="1" dirty="0" smtClean="0">
                <a:solidFill>
                  <a:srgbClr val="004196"/>
                </a:solidFill>
                <a:latin typeface="Arial"/>
                <a:cs typeface="Arial"/>
              </a:rPr>
              <a:t>That’s the </a:t>
            </a:r>
            <a:br>
              <a:rPr lang="en-US" sz="2400" b="1" dirty="0" smtClean="0">
                <a:solidFill>
                  <a:srgbClr val="004196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004196"/>
                </a:solidFill>
                <a:latin typeface="Arial"/>
                <a:cs typeface="Arial"/>
              </a:rPr>
              <a:t>philosophy</a:t>
            </a:r>
          </a:p>
          <a:p>
            <a:pPr algn="r"/>
            <a:r>
              <a:rPr lang="en-US" sz="2400" b="1" dirty="0" smtClean="0">
                <a:solidFill>
                  <a:srgbClr val="004196"/>
                </a:solidFill>
                <a:latin typeface="Arial"/>
                <a:cs typeface="Arial"/>
              </a:rPr>
              <a:t>of the circular </a:t>
            </a:r>
            <a:br>
              <a:rPr lang="en-US" sz="2400" b="1" dirty="0" smtClean="0">
                <a:solidFill>
                  <a:srgbClr val="004196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004196"/>
                </a:solidFill>
                <a:latin typeface="Arial"/>
                <a:cs typeface="Arial"/>
              </a:rPr>
              <a:t>economy! </a:t>
            </a:r>
          </a:p>
          <a:p>
            <a:pPr algn="r"/>
            <a:endParaRPr lang="en-US" dirty="0">
              <a:solidFill>
                <a:srgbClr val="004196"/>
              </a:solidFill>
              <a:latin typeface="Arial"/>
              <a:cs typeface="Arial"/>
            </a:endParaRPr>
          </a:p>
        </p:txBody>
      </p:sp>
      <p:pic>
        <p:nvPicPr>
          <p:cNvPr id="6" name="Image 5" descr="idea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29464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9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57201" y="1581056"/>
            <a:ext cx="3394720" cy="517519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57201" y="2643138"/>
            <a:ext cx="3394720" cy="3522050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33574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spc="100" dirty="0">
                <a:solidFill>
                  <a:srgbClr val="004196"/>
                </a:solidFill>
                <a:latin typeface="Arial" charset="0"/>
                <a:cs typeface="Arial" charset="0"/>
              </a:rPr>
              <a:t>WHAT IS THE CIRCULAR ECONOMY?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46375" y="3187700"/>
            <a:ext cx="30858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The circular economy breaks with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the traditional linear model (produce, use, throw away), replacing it with a “loop”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that optimizes value creation throughout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the life cycle.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This new approach aims to curtail environmental and social impacts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by limiting resource waste. One example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is recycling waste and end-of-life products as sources of existing raw materials.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It is based on smart, responsible use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of materials and energy.</a:t>
            </a:r>
            <a:endParaRPr lang="fr-FR" sz="1200" dirty="0">
              <a:latin typeface="Arial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47653" y="2794000"/>
            <a:ext cx="296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Circular economy</a:t>
            </a:r>
            <a:endParaRPr lang="en-US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7653" y="1653856"/>
            <a:ext cx="296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Linear economy</a:t>
            </a:r>
            <a:endParaRPr lang="en-US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68" y="1120044"/>
            <a:ext cx="4393737" cy="15611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42373" y="1121397"/>
            <a:ext cx="90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Natural resources</a:t>
            </a:r>
            <a:endParaRPr lang="fr-FR" sz="9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930523" y="1121397"/>
            <a:ext cx="904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6AB651"/>
                </a:solidFill>
                <a:latin typeface="Arial" charset="0"/>
                <a:ea typeface="Arial" charset="0"/>
                <a:cs typeface="Arial" charset="0"/>
              </a:rPr>
              <a:t>Take</a:t>
            </a:r>
            <a:endParaRPr lang="fr-FR" sz="900" b="1" dirty="0">
              <a:solidFill>
                <a:srgbClr val="6AB65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929764" y="1121397"/>
            <a:ext cx="904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b="1" dirty="0">
                <a:solidFill>
                  <a:srgbClr val="F59600"/>
                </a:solidFill>
                <a:latin typeface="Arial" charset="0"/>
                <a:ea typeface="Arial" charset="0"/>
                <a:cs typeface="Arial" charset="0"/>
              </a:rPr>
              <a:t>Make</a:t>
            </a:r>
            <a:endParaRPr lang="fr-FR" sz="900" b="1" dirty="0">
              <a:solidFill>
                <a:srgbClr val="F596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872445" y="1121397"/>
            <a:ext cx="904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E10032"/>
                </a:solidFill>
                <a:latin typeface="Arial" charset="0"/>
                <a:ea typeface="Arial" charset="0"/>
                <a:cs typeface="Arial" charset="0"/>
              </a:rPr>
              <a:t>Distribute</a:t>
            </a:r>
            <a:endParaRPr lang="fr-FR" sz="900" b="1" dirty="0">
              <a:solidFill>
                <a:srgbClr val="E100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980215" y="1704467"/>
            <a:ext cx="1147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WASTE</a:t>
            </a:r>
          </a:p>
          <a:p>
            <a:endParaRPr lang="fr-FR" sz="13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74" y="2577568"/>
            <a:ext cx="4656882" cy="37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5272390"/>
            <a:ext cx="8065347" cy="892798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33573"/>
            <a:ext cx="8760493" cy="103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THE THREE ASPECTS OF THE CIRCULAR ECONOMY</a:t>
            </a:r>
            <a:endParaRPr lang="en-U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7200" y="5360888"/>
            <a:ext cx="8065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Total’s sites and affiliates focus mainly on waste management and sustainable procurement. </a:t>
            </a:r>
            <a:endParaRPr lang="en-US" sz="20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22" y="1094411"/>
            <a:ext cx="4141478" cy="4165279"/>
          </a:xfrm>
          <a:prstGeom prst="rect">
            <a:avLst/>
          </a:prstGeom>
        </p:spPr>
      </p:pic>
      <p:sp>
        <p:nvSpPr>
          <p:cNvPr id="13" name="TextBox 20"/>
          <p:cNvSpPr txBox="1"/>
          <p:nvPr/>
        </p:nvSpPr>
        <p:spPr>
          <a:xfrm>
            <a:off x="1263655" y="1777542"/>
            <a:ext cx="1709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charset="0"/>
              <a:buChar char="•"/>
            </a:pPr>
            <a:r>
              <a:rPr lang="en-US" sz="1400" b="1" dirty="0" smtClean="0">
                <a:solidFill>
                  <a:srgbClr val="D91E43"/>
                </a:solidFill>
                <a:latin typeface="Arial" charset="0"/>
                <a:ea typeface="Arial" charset="0"/>
                <a:cs typeface="Arial" charset="0"/>
              </a:rPr>
              <a:t>RECYCLING </a:t>
            </a:r>
            <a:br>
              <a:rPr lang="en-US" sz="1400" b="1" dirty="0" smtClean="0">
                <a:solidFill>
                  <a:srgbClr val="D91E43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 smtClean="0">
                <a:solidFill>
                  <a:srgbClr val="D91E43"/>
                </a:solidFill>
                <a:latin typeface="Arial" charset="0"/>
                <a:ea typeface="Arial" charset="0"/>
                <a:cs typeface="Arial" charset="0"/>
              </a:rPr>
              <a:t>&amp; RECOVERY    </a:t>
            </a:r>
          </a:p>
          <a:p>
            <a:pPr marL="108000" indent="-108000">
              <a:buFont typeface="Arial" charset="0"/>
              <a:buChar char="•"/>
            </a:pPr>
            <a:r>
              <a:rPr lang="en-US" sz="1400" b="1" dirty="0" smtClean="0">
                <a:solidFill>
                  <a:srgbClr val="D91E43"/>
                </a:solidFill>
                <a:latin typeface="Arial" charset="0"/>
                <a:ea typeface="Arial" charset="0"/>
                <a:cs typeface="Arial" charset="0"/>
              </a:rPr>
              <a:t>WASTE-TO-ENERGY</a:t>
            </a:r>
          </a:p>
        </p:txBody>
      </p:sp>
      <p:sp>
        <p:nvSpPr>
          <p:cNvPr id="14" name="TextBox 20"/>
          <p:cNvSpPr txBox="1"/>
          <p:nvPr/>
        </p:nvSpPr>
        <p:spPr>
          <a:xfrm>
            <a:off x="6393329" y="1777542"/>
            <a:ext cx="23517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charset="0"/>
              <a:buChar char="•"/>
            </a:pPr>
            <a:r>
              <a:rPr lang="en-US" sz="1400" b="1" dirty="0" smtClean="0">
                <a:solidFill>
                  <a:srgbClr val="EFA92C"/>
                </a:solidFill>
                <a:latin typeface="Arial" charset="0"/>
                <a:ea typeface="Arial" charset="0"/>
                <a:cs typeface="Arial" charset="0"/>
              </a:rPr>
              <a:t>SUSTAINABLE SUPPLY</a:t>
            </a:r>
          </a:p>
          <a:p>
            <a:pPr marL="108000" indent="-108000">
              <a:buFont typeface="Arial" charset="0"/>
              <a:buChar char="•"/>
            </a:pPr>
            <a:r>
              <a:rPr lang="en-US" sz="1400" b="1" dirty="0" smtClean="0">
                <a:solidFill>
                  <a:srgbClr val="EFA92C"/>
                </a:solidFill>
                <a:latin typeface="Arial" charset="0"/>
                <a:ea typeface="Arial" charset="0"/>
                <a:cs typeface="Arial" charset="0"/>
              </a:rPr>
              <a:t>ECODESIGN &amp; ECOSOLUTIONS</a:t>
            </a:r>
          </a:p>
          <a:p>
            <a:pPr marL="108000" indent="-108000">
              <a:buFont typeface="Arial" charset="0"/>
              <a:buChar char="•"/>
            </a:pPr>
            <a:r>
              <a:rPr lang="en-US" sz="1400" b="1" dirty="0" smtClean="0">
                <a:solidFill>
                  <a:srgbClr val="EFA92C"/>
                </a:solidFill>
                <a:latin typeface="Arial" charset="0"/>
                <a:ea typeface="Arial" charset="0"/>
                <a:cs typeface="Arial" charset="0"/>
              </a:rPr>
              <a:t>INDUSTRIAL </a:t>
            </a:r>
            <a:br>
              <a:rPr lang="en-US" sz="1400" b="1" dirty="0" smtClean="0">
                <a:solidFill>
                  <a:srgbClr val="EFA92C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 smtClean="0">
                <a:solidFill>
                  <a:srgbClr val="EFA92C"/>
                </a:solidFill>
                <a:latin typeface="Arial" charset="0"/>
                <a:ea typeface="Arial" charset="0"/>
                <a:cs typeface="Arial" charset="0"/>
              </a:rPr>
              <a:t>AND TERRITORIAL ECOLOGY</a:t>
            </a:r>
          </a:p>
          <a:p>
            <a:pPr marL="108000" indent="-108000">
              <a:buFont typeface="Arial" charset="0"/>
              <a:buChar char="•"/>
            </a:pPr>
            <a:r>
              <a:rPr lang="en-US" sz="1400" b="1" dirty="0" smtClean="0">
                <a:solidFill>
                  <a:srgbClr val="EFA92C"/>
                </a:solidFill>
                <a:latin typeface="Arial" charset="0"/>
                <a:ea typeface="Arial" charset="0"/>
                <a:cs typeface="Arial" charset="0"/>
              </a:rPr>
              <a:t>SERVICE ECONOMY</a:t>
            </a:r>
          </a:p>
        </p:txBody>
      </p:sp>
      <p:sp>
        <p:nvSpPr>
          <p:cNvPr id="17" name="TextBox 20"/>
          <p:cNvSpPr txBox="1"/>
          <p:nvPr/>
        </p:nvSpPr>
        <p:spPr>
          <a:xfrm>
            <a:off x="6393329" y="4206015"/>
            <a:ext cx="2351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RESPONSIBLE CONSUMPTION</a:t>
            </a:r>
          </a:p>
          <a:p>
            <a:r>
              <a:rPr lang="en-US" sz="14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Sustainable procurement</a:t>
            </a:r>
            <a:endParaRPr lang="en-US" sz="14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1267665" y="4206015"/>
            <a:ext cx="2351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EXTENDING</a:t>
            </a:r>
            <a:br>
              <a:rPr lang="en-US" sz="14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THE PERIOD OF USE</a:t>
            </a:r>
          </a:p>
          <a:p>
            <a:r>
              <a:rPr lang="en-US" sz="1400" b="1" dirty="0" smtClean="0">
                <a:solidFill>
                  <a:srgbClr val="4B96CD"/>
                </a:solidFill>
                <a:latin typeface="Arial" charset="0"/>
                <a:ea typeface="Arial" charset="0"/>
                <a:cs typeface="Arial" charset="0"/>
              </a:rPr>
              <a:t>Reuse - Repair</a:t>
            </a:r>
            <a:endParaRPr lang="en-US" sz="14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3178041" y="2473979"/>
            <a:ext cx="135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WASTE MANAGEMENT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4638883" y="2473979"/>
            <a:ext cx="113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 BUSINESS</a:t>
            </a:r>
          </a:p>
          <a:p>
            <a:pPr lvl="0" algn="ctr"/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OFFERING</a:t>
            </a:r>
          </a:p>
          <a:p>
            <a:pPr lvl="0" algn="ctr"/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3810854" y="3685940"/>
            <a:ext cx="152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CONSUMER</a:t>
            </a:r>
          </a:p>
          <a:p>
            <a:pPr lvl="0" algn="ctr"/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EXPECTATIONS </a:t>
            </a:r>
            <a:b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&amp; BEHAVIOR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6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1" y="1608698"/>
            <a:ext cx="2993010" cy="3141101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33574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spc="100" dirty="0" smtClean="0">
                <a:solidFill>
                  <a:srgbClr val="004196"/>
                </a:solidFill>
                <a:latin typeface="Arial" charset="0"/>
                <a:cs typeface="Arial" charset="0"/>
              </a:rPr>
              <a:t>TOWARD NEW BUSINESSES</a:t>
            </a:r>
            <a:endParaRPr lang="en-U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7212" y="1752600"/>
            <a:ext cx="2827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The shift to a more circular economy could have advantages, notably improving environmental impacts (saving on resources and shrinking footprints), creating a more secure supply of raw materials and boosting competitiveness and innovation/differentiation.</a:t>
            </a: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sz="1200" dirty="0" smtClean="0">
                <a:latin typeface="Arial"/>
                <a:cs typeface="Arial"/>
              </a:rPr>
              <a:t>Plus, in a circular economy things once considered waste can be turned into a valuable resource.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7200" y="5290958"/>
            <a:ext cx="299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B96CD"/>
                </a:solidFill>
                <a:latin typeface="Arial"/>
                <a:cs typeface="Arial"/>
              </a:rPr>
              <a:t>Creating value</a:t>
            </a:r>
            <a:endParaRPr lang="en-US" sz="2400" b="1" dirty="0">
              <a:solidFill>
                <a:srgbClr val="4B96CD"/>
              </a:solidFill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418389" y="930542"/>
            <a:ext cx="156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B96CD"/>
                </a:solidFill>
                <a:latin typeface="Arial"/>
                <a:cs typeface="Arial"/>
              </a:rPr>
              <a:t>Taking less out</a:t>
            </a:r>
            <a:endParaRPr lang="en-US" sz="1400" b="1" dirty="0">
              <a:solidFill>
                <a:srgbClr val="4B96CD"/>
              </a:solidFill>
              <a:latin typeface="Arial"/>
              <a:cs typeface="Aria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815143" y="2612300"/>
            <a:ext cx="109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B96CD"/>
                </a:solidFill>
                <a:latin typeface="Arial"/>
                <a:cs typeface="Arial"/>
              </a:rPr>
              <a:t>Producing smarter</a:t>
            </a:r>
            <a:endParaRPr lang="en-US" sz="1400" b="1" dirty="0">
              <a:solidFill>
                <a:srgbClr val="4B96CD"/>
              </a:solidFill>
              <a:latin typeface="Arial"/>
              <a:cs typeface="Arial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805820" y="5051930"/>
            <a:ext cx="2652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B96CD"/>
                </a:solidFill>
                <a:latin typeface="Arial"/>
                <a:cs typeface="Arial"/>
              </a:rPr>
              <a:t>Using resources responsibly</a:t>
            </a:r>
            <a:endParaRPr lang="en-US" sz="1400" b="1" dirty="0">
              <a:solidFill>
                <a:srgbClr val="4B96CD"/>
              </a:solidFill>
              <a:latin typeface="Arial"/>
              <a:cs typeface="Arial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466954" y="2933768"/>
            <a:ext cx="110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B96CD"/>
                </a:solidFill>
                <a:latin typeface="Arial"/>
                <a:cs typeface="Arial"/>
              </a:rPr>
              <a:t>Adding</a:t>
            </a:r>
            <a:endParaRPr lang="en-US" sz="1400" b="1" dirty="0">
              <a:solidFill>
                <a:srgbClr val="4B96CD"/>
              </a:solidFill>
              <a:latin typeface="Arial"/>
              <a:cs typeface="Arial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32" y="1425201"/>
            <a:ext cx="3510268" cy="3530442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4620071" y="1147359"/>
            <a:ext cx="3158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Because resources are finite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796748" y="3099274"/>
            <a:ext cx="1178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Redesigning products to last or be recycled or composted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565690" y="3183944"/>
            <a:ext cx="117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Recycling &amp; composting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266433" y="5521791"/>
            <a:ext cx="1781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Repair &amp; reuse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Forme libre 30"/>
          <p:cNvSpPr/>
          <p:nvPr/>
        </p:nvSpPr>
        <p:spPr>
          <a:xfrm>
            <a:off x="1648647" y="4977197"/>
            <a:ext cx="610118" cy="224138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84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1099</Words>
  <Application>Microsoft Office PowerPoint</Application>
  <PresentationFormat>Affichage à l'écran (4:3)</PresentationFormat>
  <Paragraphs>243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Helvetica</vt:lpstr>
      <vt:lpstr>Lucida Grande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Aurelie</dc:creator>
  <cp:lastModifiedBy>Claire MAIRET</cp:lastModifiedBy>
  <cp:revision>138</cp:revision>
  <dcterms:created xsi:type="dcterms:W3CDTF">2018-04-16T15:28:29Z</dcterms:created>
  <dcterms:modified xsi:type="dcterms:W3CDTF">2018-05-24T16:14:22Z</dcterms:modified>
</cp:coreProperties>
</file>