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5"/>
  </p:notesMasterIdLst>
  <p:handoutMasterIdLst>
    <p:handoutMasterId r:id="rId16"/>
  </p:handoutMasterIdLst>
  <p:sldIdLst>
    <p:sldId id="256" r:id="rId5"/>
    <p:sldId id="314" r:id="rId6"/>
    <p:sldId id="320" r:id="rId7"/>
    <p:sldId id="326" r:id="rId8"/>
    <p:sldId id="329" r:id="rId9"/>
    <p:sldId id="330" r:id="rId10"/>
    <p:sldId id="331" r:id="rId11"/>
    <p:sldId id="328" r:id="rId12"/>
    <p:sldId id="333" r:id="rId13"/>
    <p:sldId id="332" r:id="rId14"/>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5"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2CE"/>
    <a:srgbClr val="376092"/>
    <a:srgbClr val="FFFF99"/>
    <a:srgbClr val="A90025"/>
    <a:srgbClr val="FF9900"/>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67" autoAdjust="0"/>
    <p:restoredTop sz="90935" autoAdjust="0"/>
  </p:normalViewPr>
  <p:slideViewPr>
    <p:cSldViewPr>
      <p:cViewPr varScale="1">
        <p:scale>
          <a:sx n="96" d="100"/>
          <a:sy n="96" d="100"/>
        </p:scale>
        <p:origin x="1356" y="90"/>
      </p:cViewPr>
      <p:guideLst>
        <p:guide orient="horz" pos="2160"/>
        <p:guide pos="3840"/>
      </p:guideLst>
    </p:cSldViewPr>
  </p:slideViewPr>
  <p:outlineViewPr>
    <p:cViewPr>
      <p:scale>
        <a:sx n="33" d="100"/>
        <a:sy n="33" d="100"/>
      </p:scale>
      <p:origin x="0" y="-3811"/>
    </p:cViewPr>
  </p:outlineViewPr>
  <p:notesTextViewPr>
    <p:cViewPr>
      <p:scale>
        <a:sx n="75" d="100"/>
        <a:sy n="75" d="100"/>
      </p:scale>
      <p:origin x="0" y="0"/>
    </p:cViewPr>
  </p:notesTextViewPr>
  <p:sorterViewPr>
    <p:cViewPr>
      <p:scale>
        <a:sx n="178" d="100"/>
        <a:sy n="178" d="100"/>
      </p:scale>
      <p:origin x="0" y="-17755"/>
    </p:cViewPr>
  </p:sorterViewPr>
  <p:notesViewPr>
    <p:cSldViewPr>
      <p:cViewPr varScale="1">
        <p:scale>
          <a:sx n="79" d="100"/>
          <a:sy n="79" d="100"/>
        </p:scale>
        <p:origin x="331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yril CHAMPIGNY" userId="8331ef57-2eda-4549-a9c3-149072f322d1" providerId="ADAL" clId="{C49A6899-713B-4B8E-9A29-AAE77BE2F0FC}"/>
    <pc:docChg chg="modSld">
      <pc:chgData name="Cyril CHAMPIGNY" userId="8331ef57-2eda-4549-a9c3-149072f322d1" providerId="ADAL" clId="{C49A6899-713B-4B8E-9A29-AAE77BE2F0FC}" dt="2020-10-13T12:01:14.590" v="8" actId="20577"/>
      <pc:docMkLst>
        <pc:docMk/>
      </pc:docMkLst>
      <pc:sldChg chg="modSp">
        <pc:chgData name="Cyril CHAMPIGNY" userId="8331ef57-2eda-4549-a9c3-149072f322d1" providerId="ADAL" clId="{C49A6899-713B-4B8E-9A29-AAE77BE2F0FC}" dt="2020-10-13T12:01:14.590" v="8" actId="20577"/>
        <pc:sldMkLst>
          <pc:docMk/>
          <pc:sldMk cId="0" sldId="256"/>
        </pc:sldMkLst>
        <pc:spChg chg="mod">
          <ac:chgData name="Cyril CHAMPIGNY" userId="8331ef57-2eda-4549-a9c3-149072f322d1" providerId="ADAL" clId="{C49A6899-713B-4B8E-9A29-AAE77BE2F0FC}" dt="2020-10-13T12:00:47.133" v="3" actId="20577"/>
          <ac:spMkLst>
            <pc:docMk/>
            <pc:sldMk cId="0" sldId="256"/>
            <ac:spMk id="5" creationId="{00000000-0000-0000-0000-000000000000}"/>
          </ac:spMkLst>
        </pc:spChg>
        <pc:spChg chg="mod">
          <ac:chgData name="Cyril CHAMPIGNY" userId="8331ef57-2eda-4549-a9c3-149072f322d1" providerId="ADAL" clId="{C49A6899-713B-4B8E-9A29-AAE77BE2F0FC}" dt="2020-10-13T12:01:14.590" v="8" actId="20577"/>
          <ac:spMkLst>
            <pc:docMk/>
            <pc:sldMk cId="0" sldId="256"/>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10/13/2020</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3244047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10/13/2020</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398293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6883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10</a:t>
            </a:fld>
            <a:endParaRPr lang="en-US"/>
          </a:p>
        </p:txBody>
      </p:sp>
    </p:spTree>
    <p:extLst>
      <p:ext uri="{BB962C8B-B14F-4D97-AF65-F5344CB8AC3E}">
        <p14:creationId xmlns:p14="http://schemas.microsoft.com/office/powerpoint/2010/main" val="1633941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dirty="0"/>
          </a:p>
        </p:txBody>
      </p:sp>
    </p:spTree>
    <p:extLst>
      <p:ext uri="{BB962C8B-B14F-4D97-AF65-F5344CB8AC3E}">
        <p14:creationId xmlns:p14="http://schemas.microsoft.com/office/powerpoint/2010/main" val="2331813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3</a:t>
            </a:fld>
            <a:endParaRPr lang="en-US"/>
          </a:p>
        </p:txBody>
      </p:sp>
    </p:spTree>
    <p:extLst>
      <p:ext uri="{BB962C8B-B14F-4D97-AF65-F5344CB8AC3E}">
        <p14:creationId xmlns:p14="http://schemas.microsoft.com/office/powerpoint/2010/main" val="41765268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4</a:t>
            </a:fld>
            <a:endParaRPr lang="en-US"/>
          </a:p>
        </p:txBody>
      </p:sp>
    </p:spTree>
    <p:extLst>
      <p:ext uri="{BB962C8B-B14F-4D97-AF65-F5344CB8AC3E}">
        <p14:creationId xmlns:p14="http://schemas.microsoft.com/office/powerpoint/2010/main" val="1310853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5</a:t>
            </a:fld>
            <a:endParaRPr lang="en-US"/>
          </a:p>
        </p:txBody>
      </p:sp>
    </p:spTree>
    <p:extLst>
      <p:ext uri="{BB962C8B-B14F-4D97-AF65-F5344CB8AC3E}">
        <p14:creationId xmlns:p14="http://schemas.microsoft.com/office/powerpoint/2010/main" val="710090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6</a:t>
            </a:fld>
            <a:endParaRPr lang="en-US"/>
          </a:p>
        </p:txBody>
      </p:sp>
    </p:spTree>
    <p:extLst>
      <p:ext uri="{BB962C8B-B14F-4D97-AF65-F5344CB8AC3E}">
        <p14:creationId xmlns:p14="http://schemas.microsoft.com/office/powerpoint/2010/main" val="250425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7</a:t>
            </a:fld>
            <a:endParaRPr lang="en-US"/>
          </a:p>
        </p:txBody>
      </p:sp>
    </p:spTree>
    <p:extLst>
      <p:ext uri="{BB962C8B-B14F-4D97-AF65-F5344CB8AC3E}">
        <p14:creationId xmlns:p14="http://schemas.microsoft.com/office/powerpoint/2010/main" val="1354446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8</a:t>
            </a:fld>
            <a:endParaRPr lang="en-US"/>
          </a:p>
        </p:txBody>
      </p:sp>
    </p:spTree>
    <p:extLst>
      <p:ext uri="{BB962C8B-B14F-4D97-AF65-F5344CB8AC3E}">
        <p14:creationId xmlns:p14="http://schemas.microsoft.com/office/powerpoint/2010/main" val="2018098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3"/>
          <p:cNvSpPr>
            <a:spLocks noGrp="1" noRot="1" noChangeAspect="1" noEditPoints="1"/>
          </p:cNvSpPr>
          <p:nvPr>
            <p:ph type="sldImg"/>
          </p:nvPr>
        </p:nvSpPr>
        <p:spPr/>
        <p:txBody>
          <a:bodyPr/>
          <a:lstStyle/>
          <a:p>
            <a:endParaRPr/>
          </a:p>
        </p:txBody>
      </p:sp>
      <p:sp>
        <p:nvSpPr>
          <p:cNvPr id="3" name="Espace réservé des commentaires 4"/>
          <p:cNvSpPr>
            <a:spLocks noGrp="1" noEditPoints="1"/>
          </p:cNvSpPr>
          <p:nvPr>
            <p:ph type="body" idx="3"/>
          </p:nvPr>
        </p:nvSpPr>
        <p:spPr/>
        <p:txBody>
          <a:bodyPr/>
          <a:lstStyle/>
          <a:p>
            <a:endParaRPr lang="en-US" dirty="0"/>
          </a:p>
        </p:txBody>
      </p:sp>
      <p:sp>
        <p:nvSpPr>
          <p:cNvPr id="4" name="Espace réservé du numéro de diapositive 6"/>
          <p:cNvSpPr>
            <a:spLocks noGrp="1" noEditPoints="1"/>
          </p:cNvSpPr>
          <p:nvPr>
            <p:ph type="sldNum" sz="quarter" idx="5"/>
          </p:nvPr>
        </p:nvSpPr>
        <p:spPr/>
        <p:txBody>
          <a:bodyPr/>
          <a:lstStyle/>
          <a:p>
            <a:fld id="{88686BF0-97CE-4AF3-9423-3886F07A0A52}" type="slidenum">
              <a:rPr lang="en-US" smtClean="0"/>
              <a:pPr/>
              <a:t>9</a:t>
            </a:fld>
            <a:endParaRPr lang="en-US"/>
          </a:p>
        </p:txBody>
      </p:sp>
    </p:spTree>
    <p:extLst>
      <p:ext uri="{BB962C8B-B14F-4D97-AF65-F5344CB8AC3E}">
        <p14:creationId xmlns:p14="http://schemas.microsoft.com/office/powerpoint/2010/main" val="3008421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13.xml"/><Relationship Id="rId7" Type="http://schemas.openxmlformats.org/officeDocument/2006/relationships/image" Target="../media/image4.png"/><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3.xml"/><Relationship Id="rId7" Type="http://schemas.openxmlformats.org/officeDocument/2006/relationships/image" Target="../media/image4.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
    <p:bg>
      <p:bgPr>
        <a:solidFill>
          <a:srgbClr val="A90025"/>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15" name="Espace réservé du texte 15"/>
          <p:cNvSpPr>
            <a:spLocks noGrp="1"/>
          </p:cNvSpPr>
          <p:nvPr>
            <p:ph type="body" sz="quarter" idx="10" hasCustomPrompt="1"/>
          </p:nvPr>
        </p:nvSpPr>
        <p:spPr>
          <a:xfrm>
            <a:off x="1188000" y="4077072"/>
            <a:ext cx="9372496" cy="2232248"/>
          </a:xfrm>
          <a:prstGeom prst="rect">
            <a:avLst/>
          </a:prstGeom>
        </p:spPr>
        <p:txBody>
          <a:bodyPr lIns="0" rIns="0">
            <a:noAutofit/>
          </a:bodyPr>
          <a:lstStyle>
            <a:lvl1pPr marL="0" indent="0">
              <a:spcAft>
                <a:spcPts val="600"/>
              </a:spcAft>
              <a:buNone/>
              <a:defRPr sz="1600">
                <a:solidFill>
                  <a:schemeClr val="bg1"/>
                </a:solidFill>
                <a:latin typeface="+mn-lt"/>
              </a:defRPr>
            </a:lvl1pPr>
          </a:lstStyle>
          <a:p>
            <a:pPr lvl="0"/>
            <a:r>
              <a:rPr lang="fr-FR" noProof="0" dirty="0" err="1"/>
              <a:t>Executive</a:t>
            </a:r>
            <a:r>
              <a:rPr lang="fr-FR" noProof="0" dirty="0"/>
              <a:t> </a:t>
            </a:r>
            <a:r>
              <a:rPr lang="fr-FR" noProof="0" dirty="0" err="1"/>
              <a:t>summary</a:t>
            </a:r>
            <a:endParaRPr lang="fr-FR" noProof="0" dirty="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pic>
        <p:nvPicPr>
          <p:cNvPr id="14338" name="Picture 2"/>
          <p:cNvPicPr>
            <a:picLocks noChangeAspect="1" noChangeArrowheads="1"/>
          </p:cNvPicPr>
          <p:nvPr userDrawn="1"/>
        </p:nvPicPr>
        <p:blipFill>
          <a:blip r:embed="rId4" cstate="print"/>
          <a:srcRect/>
          <a:stretch>
            <a:fillRect/>
          </a:stretch>
        </p:blipFill>
        <p:spPr bwMode="auto">
          <a:xfrm>
            <a:off x="1037083" y="3672830"/>
            <a:ext cx="9523413" cy="476250"/>
          </a:xfrm>
          <a:prstGeom prst="rect">
            <a:avLst/>
          </a:prstGeom>
          <a:noFill/>
          <a:ln w="9525">
            <a:noFill/>
            <a:miter lim="800000"/>
            <a:headEnd/>
            <a:tailEnd/>
          </a:ln>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3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GRP</a:t>
            </a:r>
            <a:endParaRPr lang="en-US" dirty="0"/>
          </a:p>
        </p:txBody>
      </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IMPLEMENTATION</a:t>
            </a:r>
            <a:endParaRPr lang="en-US" dirty="0"/>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DOCUMENTS USED FOR THE GAP ANALYSIS</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8"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7_1_">
    <p:spTree>
      <p:nvGrpSpPr>
        <p:cNvPr id="1" name=""/>
        <p:cNvGrpSpPr/>
        <p:nvPr/>
      </p:nvGrpSpPr>
      <p:grpSpPr>
        <a:xfrm>
          <a:off x="0" y="0"/>
          <a:ext cx="0" cy="0"/>
          <a:chOff x="0" y="0"/>
          <a:chExt cx="0" cy="0"/>
        </a:xfrm>
      </p:grpSpPr>
      <p:pic>
        <p:nvPicPr>
          <p:cNvPr id="11" name="Image 10" descr="Une image contenant personne, extérieur, homme, portant&#10;&#10;Description générée automatiquement">
            <a:extLst>
              <a:ext uri="{FF2B5EF4-FFF2-40B4-BE49-F238E27FC236}">
                <a16:creationId xmlns:a16="http://schemas.microsoft.com/office/drawing/2014/main" id="{01331BF5-730D-4B20-9D30-91E234A844DD}"/>
              </a:ext>
            </a:extLst>
          </p:cNvPr>
          <p:cNvPicPr>
            <a:picLocks noChangeAspect="1"/>
          </p:cNvPicPr>
          <p:nvPr userDrawn="1"/>
        </p:nvPicPr>
        <p:blipFill rotWithShape="1">
          <a:blip r:embed="rId2" cstate="print">
            <a:alphaModFix amt="70000"/>
            <a:extLst>
              <a:ext uri="{28A0092B-C50C-407E-A947-70E740481C1C}">
                <a14:useLocalDpi xmlns:a14="http://schemas.microsoft.com/office/drawing/2010/main" val="0"/>
              </a:ext>
            </a:extLst>
          </a:blip>
          <a:srcRect/>
          <a:stretch/>
        </p:blipFill>
        <p:spPr>
          <a:xfrm>
            <a:off x="0" y="0"/>
            <a:ext cx="12192000" cy="6858000"/>
          </a:xfrm>
          <a:prstGeom prst="rect">
            <a:avLst/>
          </a:prstGeom>
        </p:spPr>
      </p:pic>
      <p:pic>
        <p:nvPicPr>
          <p:cNvPr id="8" name="Picture 2"/>
          <p:cNvPicPr>
            <a:picLocks noChangeAspect="1" noChangeArrowheads="1"/>
          </p:cNvPicPr>
          <p:nvPr userDrawn="1"/>
        </p:nvPicPr>
        <p:blipFill>
          <a:blip r:embed="rId3" cstate="print"/>
          <a:srcRect/>
          <a:stretch>
            <a:fillRect/>
          </a:stretch>
        </p:blipFill>
        <p:spPr bwMode="auto">
          <a:xfrm>
            <a:off x="9538665" y="404664"/>
            <a:ext cx="2461991" cy="792088"/>
          </a:xfrm>
          <a:prstGeom prst="rect">
            <a:avLst/>
          </a:prstGeom>
          <a:noFill/>
          <a:ln w="9525">
            <a:noFill/>
            <a:miter lim="800000"/>
          </a:ln>
          <a:effectLst/>
        </p:spPr>
      </p:pic>
      <p:sp>
        <p:nvSpPr>
          <p:cNvPr id="5" name="Espace réservé du texte 16"/>
          <p:cNvSpPr>
            <a:spLocks noGrp="1" noEditPoints="1"/>
          </p:cNvSpPr>
          <p:nvPr>
            <p:ph type="body" sz="quarter" idx="11" hasCustomPrompt="1"/>
          </p:nvPr>
        </p:nvSpPr>
        <p:spPr>
          <a:xfrm>
            <a:off x="191344" y="404664"/>
            <a:ext cx="5616624" cy="5616624"/>
          </a:xfrm>
          <a:prstGeom prst="rect">
            <a:avLst/>
          </a:prstGeom>
          <a:solidFill>
            <a:schemeClr val="bg1">
              <a:alpha val="20000"/>
            </a:schemeClr>
          </a:solidFill>
        </p:spPr>
        <p:txBody>
          <a:bodyPr/>
          <a:lstStyle>
            <a:lvl1pPr marL="342900" indent="-342900">
              <a:buFont typeface="Wingdings" pitchFamily="2" charset="2"/>
              <a:buChar char="q"/>
              <a:defRPr sz="1600" b="0" baseline="0">
                <a:latin typeface="+mj-lt"/>
              </a:defRPr>
            </a:lvl1pPr>
            <a:lvl2pPr>
              <a:buFont typeface="Wingdings" pitchFamily="2" charset="2"/>
              <a:buChar char="q"/>
              <a:defRPr sz="1600"/>
            </a:lvl2pPr>
          </a:lstStyle>
          <a:p>
            <a:pPr lvl="0"/>
            <a:r>
              <a:rPr lang="fr-FR" dirty="0"/>
              <a:t>List </a:t>
            </a:r>
            <a:r>
              <a:rPr lang="fr-FR" dirty="0" err="1"/>
              <a:t>highlights</a:t>
            </a:r>
            <a:endParaRPr lang="fr-FR" dirty="0"/>
          </a:p>
          <a:p>
            <a:pPr lvl="0"/>
            <a:endParaRPr lang="fr-FR" dirty="0"/>
          </a:p>
          <a:p>
            <a:pPr lvl="1"/>
            <a:endParaRPr lang="en-US" dirty="0"/>
          </a:p>
        </p:txBody>
      </p:sp>
    </p:spTree>
    <p:extLst>
      <p:ext uri="{BB962C8B-B14F-4D97-AF65-F5344CB8AC3E}">
        <p14:creationId xmlns:p14="http://schemas.microsoft.com/office/powerpoint/2010/main" val="1698447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6_1_">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1845592"/>
            <a:ext cx="9372496" cy="1487487"/>
          </a:xfrm>
          <a:prstGeom prst="rect">
            <a:avLst/>
          </a:prstGeom>
        </p:spPr>
        <p:txBody>
          <a:bodyPr lIns="0" rIns="0" anchor="b">
            <a:noAutofit/>
          </a:bodyPr>
          <a:lstStyle>
            <a:lvl1pPr>
              <a:defRPr sz="3200" baseline="0">
                <a:solidFill>
                  <a:schemeClr val="bg1"/>
                </a:solidFill>
                <a:latin typeface="+mn-lt"/>
              </a:defRPr>
            </a:lvl1pPr>
          </a:lstStyle>
          <a:p>
            <a:r>
              <a:rPr lang="fr-FR" noProof="0" dirty="0"/>
              <a:t>COMPANY RULE TITLE</a:t>
            </a:r>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7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8"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SYNTHESIS OF CHANGES</a:t>
            </a:r>
            <a:endParaRPr lang="en-US" dirty="0"/>
          </a:p>
        </p:txBody>
      </p:sp>
      <p:grpSp>
        <p:nvGrpSpPr>
          <p:cNvPr id="14"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5"/>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grpSp>
        <p:nvGrpSpPr>
          <p:cNvPr id="17"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4"/>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grpSp>
        <p:nvGrpSpPr>
          <p:cNvPr id="21"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3"/>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grpSp>
        <p:nvGrpSpPr>
          <p:cNvPr id="25"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2"/>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grpSp>
        <p:nvGrpSpPr>
          <p:cNvPr id="32" name="Group 47"/>
          <p:cNvGrpSpPr/>
          <p:nvPr userDrawn="1"/>
        </p:nvGrpSpPr>
        <p:grpSpPr>
          <a:xfrm>
            <a:off x="11371622" y="548681"/>
            <a:ext cx="468802" cy="171450"/>
            <a:chOff x="9963489" y="2555193"/>
            <a:chExt cx="468802" cy="171450"/>
          </a:xfrm>
        </p:grpSpPr>
        <p:sp>
          <p:nvSpPr>
            <p:cNvPr id="33" name="RectangleLegend4"/>
            <p:cNvSpPr>
              <a:spLocks noChangeArrowheads="1"/>
            </p:cNvSpPr>
            <p:nvPr/>
          </p:nvSpPr>
          <p:spPr bwMode="gray">
            <a:xfrm>
              <a:off x="9963489" y="2566305"/>
              <a:ext cx="165100" cy="160338"/>
            </a:xfrm>
            <a:prstGeom prst="rect">
              <a:avLst/>
            </a:prstGeom>
            <a:solidFill>
              <a:srgbClr val="92D050"/>
            </a:solidFill>
            <a:ln w="9525">
              <a:noFill/>
              <a:miter lim="800000"/>
              <a:headEnd/>
              <a:tailEnd/>
            </a:ln>
            <a:effectLst/>
          </p:spPr>
          <p:txBody>
            <a:bodyPr wrap="none" anchor="ctr"/>
            <a:lstStyle/>
            <a:p>
              <a:endParaRPr lang="en-US" sz="1000" baseline="0" dirty="0">
                <a:latin typeface="+mn-lt"/>
                <a:ea typeface="+mn-ea"/>
              </a:endParaRPr>
            </a:p>
          </p:txBody>
        </p:sp>
        <p:sp>
          <p:nvSpPr>
            <p:cNvPr id="34" name="Legend4"/>
            <p:cNvSpPr>
              <a:spLocks noChangeArrowheads="1"/>
            </p:cNvSpPr>
            <p:nvPr>
              <p:custDataLst>
                <p:tags r:id="rId1"/>
              </p:custDataLst>
            </p:nvPr>
          </p:nvSpPr>
          <p:spPr bwMode="gray">
            <a:xfrm>
              <a:off x="10217489" y="2555193"/>
              <a:ext cx="214802"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GRP</a:t>
              </a:r>
            </a:p>
          </p:txBody>
        </p:sp>
      </p:gr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REQUIREMENTS REMOVED IN NEW RULE</a:t>
            </a:r>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9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GROUP</a:t>
            </a:r>
            <a:endParaRPr lang="en-US" dirty="0"/>
          </a:p>
        </p:txBody>
      </p:sp>
      <p:grpSp>
        <p:nvGrpSpPr>
          <p:cNvPr id="2" name="Group 43"/>
          <p:cNvGrpSpPr/>
          <p:nvPr userDrawn="1"/>
        </p:nvGrpSpPr>
        <p:grpSpPr>
          <a:xfrm>
            <a:off x="8760296" y="548680"/>
            <a:ext cx="581013" cy="171451"/>
            <a:chOff x="9219943" y="2346534"/>
            <a:chExt cx="581013" cy="171451"/>
          </a:xfrm>
        </p:grpSpPr>
        <p:sp>
          <p:nvSpPr>
            <p:cNvPr id="15" name="RectangleLegend1"/>
            <p:cNvSpPr>
              <a:spLocks noChangeArrowheads="1"/>
            </p:cNvSpPr>
            <p:nvPr/>
          </p:nvSpPr>
          <p:spPr bwMode="gray">
            <a:xfrm>
              <a:off x="9219943" y="2357647"/>
              <a:ext cx="165100" cy="160338"/>
            </a:xfrm>
            <a:prstGeom prst="rect">
              <a:avLst/>
            </a:prstGeom>
            <a:solidFill>
              <a:schemeClr val="bg1">
                <a:lumMod val="65000"/>
              </a:schemeClr>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16" name="Legend1"/>
            <p:cNvSpPr>
              <a:spLocks noChangeArrowheads="1"/>
            </p:cNvSpPr>
            <p:nvPr>
              <p:custDataLst>
                <p:tags r:id="rId1"/>
              </p:custDataLst>
            </p:nvPr>
          </p:nvSpPr>
          <p:spPr bwMode="gray">
            <a:xfrm>
              <a:off x="9473943" y="2346534"/>
              <a:ext cx="327013"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Group</a:t>
              </a:r>
            </a:p>
          </p:txBody>
        </p: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0_1_">
    <p:spTree>
      <p:nvGrpSpPr>
        <p:cNvPr id="1" name=""/>
        <p:cNvGrpSpPr/>
        <p:nvPr/>
      </p:nvGrpSpPr>
      <p:grpSpPr>
        <a:xfrm>
          <a:off x="0" y="0"/>
          <a:ext cx="0" cy="0"/>
          <a:chOff x="0" y="0"/>
          <a:chExt cx="0" cy="0"/>
        </a:xfrm>
      </p:grpSpPr>
      <p:cxnSp>
        <p:nvCxnSpPr>
          <p:cNvPr id="5" name="Connecteur droit 4"/>
          <p:cNvCxnSpPr/>
          <p:nvPr userDrawn="1"/>
        </p:nvCxnSpPr>
        <p:spPr>
          <a:xfrm>
            <a:off x="457200" y="6525344"/>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E&amp;P</a:t>
            </a:r>
            <a:endParaRPr lang="en-US" dirty="0"/>
          </a:p>
        </p:txBody>
      </p:sp>
      <p:grpSp>
        <p:nvGrpSpPr>
          <p:cNvPr id="3" name="Group 44"/>
          <p:cNvGrpSpPr/>
          <p:nvPr userDrawn="1"/>
        </p:nvGrpSpPr>
        <p:grpSpPr>
          <a:xfrm>
            <a:off x="9500438" y="548680"/>
            <a:ext cx="470406" cy="171451"/>
            <a:chOff x="9219943" y="2553779"/>
            <a:chExt cx="470406" cy="171451"/>
          </a:xfrm>
        </p:grpSpPr>
        <p:sp>
          <p:nvSpPr>
            <p:cNvPr id="18" name="RectangleLegend2"/>
            <p:cNvSpPr>
              <a:spLocks noChangeArrowheads="1"/>
            </p:cNvSpPr>
            <p:nvPr/>
          </p:nvSpPr>
          <p:spPr bwMode="gray">
            <a:xfrm>
              <a:off x="9219943" y="2564892"/>
              <a:ext cx="165100" cy="160338"/>
            </a:xfrm>
            <a:prstGeom prst="rect">
              <a:avLst/>
            </a:prstGeom>
            <a:solidFill>
              <a:srgbClr val="FF9900"/>
            </a:solidFill>
            <a:ln w="9525">
              <a:noFill/>
              <a:miter lim="800000"/>
              <a:headEnd/>
              <a:tailEnd/>
            </a:ln>
            <a:effectLst/>
          </p:spPr>
          <p:txBody>
            <a:bodyPr wrap="none" anchor="ctr"/>
            <a:lstStyle/>
            <a:p>
              <a:endParaRPr lang="en-US" sz="1000" baseline="0" dirty="0">
                <a:latin typeface="+mn-lt"/>
                <a:ea typeface="+mn-ea"/>
              </a:endParaRPr>
            </a:p>
          </p:txBody>
        </p:sp>
        <p:sp>
          <p:nvSpPr>
            <p:cNvPr id="20" name="Legend2"/>
            <p:cNvSpPr>
              <a:spLocks noChangeArrowheads="1"/>
            </p:cNvSpPr>
            <p:nvPr>
              <p:custDataLst>
                <p:tags r:id="rId1"/>
              </p:custDataLst>
            </p:nvPr>
          </p:nvSpPr>
          <p:spPr bwMode="gray">
            <a:xfrm>
              <a:off x="9473943" y="2553779"/>
              <a:ext cx="216406"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E&amp;P</a:t>
              </a:r>
            </a:p>
          </p:txBody>
        </p:sp>
      </p:gr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1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M&amp;S</a:t>
            </a:r>
            <a:endParaRPr lang="en-US" dirty="0"/>
          </a:p>
        </p:txBody>
      </p:sp>
      <p:grpSp>
        <p:nvGrpSpPr>
          <p:cNvPr id="4" name="Group 45"/>
          <p:cNvGrpSpPr/>
          <p:nvPr userDrawn="1"/>
        </p:nvGrpSpPr>
        <p:grpSpPr>
          <a:xfrm>
            <a:off x="10073290" y="548680"/>
            <a:ext cx="510480" cy="171451"/>
            <a:chOff x="9219943" y="2756349"/>
            <a:chExt cx="510480" cy="171451"/>
          </a:xfrm>
        </p:grpSpPr>
        <p:sp>
          <p:nvSpPr>
            <p:cNvPr id="22" name="RectangleLegend3"/>
            <p:cNvSpPr>
              <a:spLocks noChangeArrowheads="1"/>
            </p:cNvSpPr>
            <p:nvPr/>
          </p:nvSpPr>
          <p:spPr bwMode="gray">
            <a:xfrm>
              <a:off x="9219943" y="2767462"/>
              <a:ext cx="165100" cy="160338"/>
            </a:xfrm>
            <a:prstGeom prst="rect">
              <a:avLst/>
            </a:prstGeom>
            <a:solidFill>
              <a:srgbClr val="376092"/>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000" baseline="0" dirty="0">
                <a:latin typeface="+mn-lt"/>
                <a:ea typeface="+mn-ea"/>
              </a:endParaRPr>
            </a:p>
          </p:txBody>
        </p:sp>
        <p:sp>
          <p:nvSpPr>
            <p:cNvPr id="23" name="Legend3"/>
            <p:cNvSpPr>
              <a:spLocks noChangeArrowheads="1"/>
            </p:cNvSpPr>
            <p:nvPr>
              <p:custDataLst>
                <p:tags r:id="rId1"/>
              </p:custDataLst>
            </p:nvPr>
          </p:nvSpPr>
          <p:spPr bwMode="gray">
            <a:xfrm>
              <a:off x="9473943" y="2756349"/>
              <a:ext cx="256480"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M&amp;S</a:t>
              </a:r>
            </a:p>
          </p:txBody>
        </p:sp>
      </p:gr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2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4"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a:t>GAP ANALYSIS: R&amp;C</a:t>
            </a:r>
            <a:endParaRPr lang="en-US" dirty="0"/>
          </a:p>
        </p:txBody>
      </p:sp>
      <p:grpSp>
        <p:nvGrpSpPr>
          <p:cNvPr id="6" name="Group 46"/>
          <p:cNvGrpSpPr/>
          <p:nvPr userDrawn="1"/>
        </p:nvGrpSpPr>
        <p:grpSpPr>
          <a:xfrm>
            <a:off x="10724348" y="548681"/>
            <a:ext cx="480024" cy="171450"/>
            <a:chOff x="9963489" y="2348072"/>
            <a:chExt cx="480024" cy="171450"/>
          </a:xfrm>
        </p:grpSpPr>
        <p:sp>
          <p:nvSpPr>
            <p:cNvPr id="30" name="RectangleLegend4"/>
            <p:cNvSpPr>
              <a:spLocks noChangeArrowheads="1"/>
            </p:cNvSpPr>
            <p:nvPr/>
          </p:nvSpPr>
          <p:spPr bwMode="gray">
            <a:xfrm>
              <a:off x="9963489" y="2359184"/>
              <a:ext cx="165100" cy="160338"/>
            </a:xfrm>
            <a:prstGeom prst="rect">
              <a:avLst/>
            </a:prstGeom>
            <a:solidFill>
              <a:srgbClr val="7030A0"/>
            </a:solidFill>
            <a:ln w="9525">
              <a:noFill/>
              <a:miter lim="800000"/>
              <a:headEnd/>
              <a:tailEnd/>
            </a:ln>
            <a:effectLst/>
          </p:spPr>
          <p:txBody>
            <a:bodyPr wrap="none" anchor="ctr"/>
            <a:lstStyle/>
            <a:p>
              <a:endParaRPr lang="en-US" sz="1000" baseline="0" dirty="0">
                <a:latin typeface="+mn-lt"/>
                <a:ea typeface="+mn-ea"/>
              </a:endParaRPr>
            </a:p>
          </p:txBody>
        </p:sp>
        <p:sp>
          <p:nvSpPr>
            <p:cNvPr id="31" name="Legend4"/>
            <p:cNvSpPr>
              <a:spLocks noChangeArrowheads="1"/>
            </p:cNvSpPr>
            <p:nvPr>
              <p:custDataLst>
                <p:tags r:id="rId1"/>
              </p:custDataLst>
            </p:nvPr>
          </p:nvSpPr>
          <p:spPr bwMode="gray">
            <a:xfrm>
              <a:off x="10217489" y="2348072"/>
              <a:ext cx="22602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895350">
                <a:buClr>
                  <a:schemeClr val="tx2"/>
                </a:buClr>
              </a:pPr>
              <a:r>
                <a:rPr lang="en-US" sz="1000" baseline="0" dirty="0">
                  <a:latin typeface="+mn-lt"/>
                  <a:ea typeface="+mn-ea"/>
                </a:rPr>
                <a:t>R&amp;C</a:t>
              </a:r>
            </a:p>
          </p:txBody>
        </p:sp>
      </p:gr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6" r:id="rId1"/>
    <p:sldLayoutId id="2147483694" r:id="rId2"/>
    <p:sldLayoutId id="2147483667" r:id="rId3"/>
    <p:sldLayoutId id="2147483683" r:id="rId4"/>
    <p:sldLayoutId id="2147483684" r:id="rId5"/>
    <p:sldLayoutId id="2147483685" r:id="rId6"/>
    <p:sldLayoutId id="2147483686" r:id="rId7"/>
    <p:sldLayoutId id="2147483687" r:id="rId8"/>
    <p:sldLayoutId id="2147483688" r:id="rId9"/>
    <p:sldLayoutId id="2147483689" r:id="rId10"/>
    <p:sldLayoutId id="2147483693" r:id="rId11"/>
    <p:sldLayoutId id="2147483692" r:id="rId12"/>
    <p:sldLayoutId id="2147483695" r:id="rId1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p:nvPr>
        </p:nvSpPr>
        <p:spPr>
          <a:xfrm>
            <a:off x="1188000" y="1844824"/>
            <a:ext cx="9732536" cy="1748663"/>
          </a:xfrm>
        </p:spPr>
        <p:txBody>
          <a:bodyPr/>
          <a:lstStyle/>
          <a:p>
            <a:r>
              <a:rPr lang="fr-FR" dirty="0"/>
              <a:t>Exigences HSE pour la circulation sur site</a:t>
            </a:r>
            <a:br>
              <a:rPr lang="fr-FR" dirty="0"/>
            </a:br>
            <a:r>
              <a:rPr lang="fr-FR" sz="2000" dirty="0"/>
              <a:t>REGLE HSE GROUPE (CR-GR-HSE-418)</a:t>
            </a:r>
            <a:br>
              <a:rPr lang="fr-FR" dirty="0"/>
            </a:br>
            <a:endParaRPr lang="en-US" dirty="0"/>
          </a:p>
        </p:txBody>
      </p:sp>
      <p:sp>
        <p:nvSpPr>
          <p:cNvPr id="7" name="Espace réservé du texte 2"/>
          <p:cNvSpPr txBox="1">
            <a:spLocks/>
          </p:cNvSpPr>
          <p:nvPr/>
        </p:nvSpPr>
        <p:spPr>
          <a:xfrm>
            <a:off x="1115992" y="3212976"/>
            <a:ext cx="10380608" cy="3029760"/>
          </a:xfrm>
          <a:prstGeom prst="rect">
            <a:avLst/>
          </a:prstGeom>
        </p:spPr>
        <p:txBody>
          <a:bodyPr/>
          <a:lstStyle/>
          <a:p>
            <a:endParaRPr lang="en-US" dirty="0">
              <a:solidFill>
                <a:schemeClr val="bg1"/>
              </a:solidFill>
            </a:endParaRPr>
          </a:p>
          <a:p>
            <a:endParaRPr lang="en-US" dirty="0">
              <a:solidFill>
                <a:schemeClr val="bg1"/>
              </a:solidFill>
            </a:endParaRPr>
          </a:p>
          <a:p>
            <a:r>
              <a:rPr lang="en-GB" b="1" i="1" dirty="0">
                <a:solidFill>
                  <a:schemeClr val="bg1"/>
                </a:solidFill>
                <a:latin typeface="+mn-lt"/>
              </a:rPr>
              <a:t>SYNTHÈSE</a:t>
            </a:r>
          </a:p>
          <a:p>
            <a:endParaRPr lang="en-GB" sz="1400" b="1" i="1" dirty="0">
              <a:solidFill>
                <a:schemeClr val="bg1"/>
              </a:solidFill>
              <a:latin typeface="+mn-lt"/>
            </a:endParaRPr>
          </a:p>
          <a:p>
            <a:pPr algn="just"/>
            <a:r>
              <a:rPr lang="fr-FR" sz="1400" dirty="0">
                <a:solidFill>
                  <a:schemeClr val="bg1"/>
                </a:solidFill>
                <a:latin typeface="+mn-lt"/>
              </a:rPr>
              <a:t>La présente règle </a:t>
            </a:r>
            <a:r>
              <a:rPr lang="en-US" sz="1400" dirty="0" err="1">
                <a:solidFill>
                  <a:schemeClr val="bg1"/>
                </a:solidFill>
                <a:latin typeface="+mn-lt"/>
              </a:rPr>
              <a:t>définit</a:t>
            </a:r>
            <a:r>
              <a:rPr lang="en-US" sz="1400" dirty="0">
                <a:solidFill>
                  <a:schemeClr val="bg1"/>
                </a:solidFill>
                <a:latin typeface="+mn-lt"/>
              </a:rPr>
              <a:t> les </a:t>
            </a:r>
            <a:r>
              <a:rPr lang="en-US" sz="1400" dirty="0" err="1">
                <a:solidFill>
                  <a:schemeClr val="bg1"/>
                </a:solidFill>
                <a:latin typeface="+mn-lt"/>
              </a:rPr>
              <a:t>exigences</a:t>
            </a:r>
            <a:r>
              <a:rPr lang="en-US" sz="1400" dirty="0">
                <a:solidFill>
                  <a:schemeClr val="bg1"/>
                </a:solidFill>
                <a:latin typeface="+mn-lt"/>
              </a:rPr>
              <a:t> HSE </a:t>
            </a:r>
            <a:r>
              <a:rPr lang="en-US" sz="1400" dirty="0" err="1">
                <a:solidFill>
                  <a:schemeClr val="bg1"/>
                </a:solidFill>
                <a:latin typeface="+mn-lt"/>
              </a:rPr>
              <a:t>minimales</a:t>
            </a:r>
            <a:r>
              <a:rPr lang="en-US" sz="1400" dirty="0">
                <a:solidFill>
                  <a:schemeClr val="bg1"/>
                </a:solidFill>
                <a:latin typeface="+mn-lt"/>
              </a:rPr>
              <a:t> </a:t>
            </a:r>
            <a:r>
              <a:rPr lang="fr-FR" sz="1400" dirty="0">
                <a:solidFill>
                  <a:schemeClr val="bg1"/>
                </a:solidFill>
                <a:latin typeface="+mn-lt"/>
              </a:rPr>
              <a:t>à respecter en matière de gestion des risques liés à la circulation des véhicules, engins motorisés et piétons à l’intérieur des sites opérés y compris dans les bâtiments, les parkings et les chantiers.</a:t>
            </a:r>
            <a:endParaRPr lang="en-US" sz="1400" dirty="0">
              <a:solidFill>
                <a:schemeClr val="bg1"/>
              </a:solidFill>
              <a:latin typeface="+mn-lt"/>
            </a:endParaRPr>
          </a:p>
          <a:p>
            <a:pPr algn="just"/>
            <a:r>
              <a:rPr lang="fr-FR" sz="1400" dirty="0">
                <a:solidFill>
                  <a:schemeClr val="bg1"/>
                </a:solidFill>
                <a:latin typeface="+mn-lt"/>
              </a:rPr>
              <a:t>Elle ne traite pas les aspects spécifiques aux opérations de chargement / déchargement (CR-GR-HSE-431) et de levage (CR-GR-HSE-420).</a:t>
            </a:r>
          </a:p>
          <a:p>
            <a:pPr algn="just"/>
            <a:endParaRPr lang="en-US" sz="1600" dirty="0"/>
          </a:p>
          <a:p>
            <a:endParaRPr lang="en-US" dirty="0">
              <a:solidFill>
                <a:schemeClr val="bg1"/>
              </a:solidFill>
            </a:endParaRPr>
          </a:p>
          <a:p>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7" name="Tableau 6">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3418590940"/>
              </p:ext>
            </p:extLst>
          </p:nvPr>
        </p:nvGraphicFramePr>
        <p:xfrm>
          <a:off x="944813" y="620688"/>
          <a:ext cx="10302374" cy="5318760"/>
        </p:xfrm>
        <a:graphic>
          <a:graphicData uri="http://schemas.openxmlformats.org/drawingml/2006/table">
            <a:tbl>
              <a:tblPr firstRow="1" firstCol="1" bandRow="1"/>
              <a:tblGrid>
                <a:gridCol w="10302374">
                  <a:extLst>
                    <a:ext uri="{9D8B030D-6E8A-4147-A177-3AD203B41FA5}">
                      <a16:colId xmlns:a16="http://schemas.microsoft.com/office/drawing/2014/main" val="2553427521"/>
                    </a:ext>
                  </a:extLst>
                </a:gridCol>
              </a:tblGrid>
              <a:tr h="208823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Annexe 3: Dispositions minimales de sécurité pour les véhicules ou engins motorisés et leur utilisation sur site (hors véhicule du public en station-service, ainsi qu’aux véhicules accédant uniquement au(x) parking(s))</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600" b="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moyens de circulation autorisés sont les véhicules ou engins motorisés avec protection fixe du conducteur (ex. : cabine, arceau de sécurité, ROPS) et les bicyclettes sans assistance électrique. L'utilisation des autres deux roues motorisés est interdite </a:t>
                      </a:r>
                      <a:r>
                        <a:rPr lang="fr-FR" sz="1400" b="1">
                          <a:solidFill>
                            <a:srgbClr val="00B050"/>
                          </a:solidFill>
                        </a:rPr>
                        <a:t>NOUVEAU </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Tout véhicule / engin motorisé à conducteur porté assis est muni de ceintures de sécurité. Pour les chariots élévateurs en porte-à-faux cela s’applique, pour les autres types de chariots élévateurs dont le siège de l’opérateur est orienté de côté, l’absence éventuelle de ceinture est compensée par la mise en place de mesures organisationnelles pour limiter notamment les risques de collision </a:t>
                      </a:r>
                      <a:r>
                        <a:rPr lang="fr-FR" sz="1400" b="1" dirty="0">
                          <a:solidFill>
                            <a:srgbClr val="00B050"/>
                          </a:solidFill>
                        </a:rPr>
                        <a:t>NOUVEAU</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véhicules ou engins motorisés sont munis de dispositifs de protection du conducteur en fonction du risque auquel il est potentiellement exposé (FOPS, FGPS, etc.). Pour les chariots élévateurs, la protection du conducteur est obligatoire lorsque la hauteur de levée maximale est supérieure à 1,8m au-dessus du sol selon la norme ISO 3691-1 </a:t>
                      </a:r>
                      <a:r>
                        <a:rPr lang="fr-FR" sz="1400" b="1" dirty="0">
                          <a:solidFill>
                            <a:srgbClr val="00B050"/>
                          </a:solidFill>
                        </a:rPr>
                        <a:t> NOUVEAU</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L’utilisation des véhicules et engins motorisés respecte les consignes et notices d’utilisation prévues par le constructeur et les obligations règlementaires. Aucune modification technique n’est apportée sans l'autorisation du constructeur</a:t>
                      </a:r>
                      <a:r>
                        <a:rPr lang="fr-FR" sz="1400" b="1" dirty="0">
                          <a:solidFill>
                            <a:srgbClr val="00B050"/>
                          </a:solidFill>
                        </a:rPr>
                        <a:t> NOUVEAU</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véhicules ou engins motorisés ayant accès à une zone présentant un risque d’explosion/feu sont soumis à une autorisation spéciale tenant compte des mesures de prévention définies par l’entité ou la filiale (</a:t>
                      </a:r>
                      <a:r>
                        <a:rPr lang="fr-FR" sz="1400" u="sng" dirty="0">
                          <a:solidFill>
                            <a:srgbClr val="FF0000"/>
                          </a:solidFill>
                        </a:rPr>
                        <a:t>MS, EP, GRP: nouvelle exigence</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Une personne guidant les manœuvres et/ou des systèmes de prévention anticollision équivalents (ex. : dispositifs avertisseurs sonores et/ou visuels actionnés automatiquement par l’enclenchement de la marche arrière, systèmes de détection piétons) sont prévus lorsque :</a:t>
                      </a:r>
                    </a:p>
                    <a:p>
                      <a:pPr marL="900113"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400" b="0" dirty="0">
                          <a:solidFill>
                            <a:schemeClr val="tx1"/>
                          </a:solidFill>
                          <a:latin typeface="+mn-lt"/>
                          <a:ea typeface="+mn-ea"/>
                          <a:cs typeface="+mn-cs"/>
                        </a:rPr>
                        <a:t>le conducteur du véhicule ou de l’engin motorisé n’est pas en mesure de réaliser seul la manœuvre </a:t>
                      </a:r>
                      <a:endParaRPr lang="en-US" sz="1400" b="0" dirty="0">
                        <a:solidFill>
                          <a:schemeClr val="tx1"/>
                        </a:solidFill>
                        <a:latin typeface="+mn-lt"/>
                        <a:ea typeface="+mn-ea"/>
                        <a:cs typeface="+mn-cs"/>
                      </a:endParaRPr>
                    </a:p>
                    <a:p>
                      <a:pPr marL="900113"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400" b="0" dirty="0">
                          <a:solidFill>
                            <a:schemeClr val="tx1"/>
                          </a:solidFill>
                          <a:latin typeface="+mn-lt"/>
                          <a:ea typeface="+mn-ea"/>
                          <a:cs typeface="+mn-cs"/>
                        </a:rPr>
                        <a:t>la zone présente des risques associés à la manœuvre qui peuvent impacter les personnes ou les équipements ; ou </a:t>
                      </a:r>
                      <a:endParaRPr lang="en-US" sz="1400" b="0" dirty="0">
                        <a:solidFill>
                          <a:schemeClr val="tx1"/>
                        </a:solidFill>
                        <a:latin typeface="+mn-lt"/>
                        <a:ea typeface="+mn-ea"/>
                        <a:cs typeface="+mn-cs"/>
                      </a:endParaRPr>
                    </a:p>
                    <a:p>
                      <a:pPr marL="900113" marR="0" lvl="0" indent="-2857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400" b="0" dirty="0">
                          <a:solidFill>
                            <a:schemeClr val="tx1"/>
                          </a:solidFill>
                          <a:latin typeface="+mn-lt"/>
                          <a:ea typeface="+mn-ea"/>
                          <a:cs typeface="+mn-cs"/>
                        </a:rPr>
                        <a:t>un véhicule lourd ou de transport collectif de 9 personnes ou plus effectue toute marche arrière. </a:t>
                      </a:r>
                      <a:endParaRPr lang="en-US" sz="1400" b="0" dirty="0">
                        <a:solidFill>
                          <a:schemeClr val="tx1"/>
                        </a:solidFill>
                        <a:latin typeface="+mn-lt"/>
                        <a:ea typeface="+mn-ea"/>
                        <a:cs typeface="+mn-cs"/>
                      </a:endParaRPr>
                    </a:p>
                    <a:p>
                      <a:pPr marL="0" marR="0" lvl="0" indent="625475" defTabSz="914400" eaLnBrk="1" fontAlgn="auto" latinLnBrk="0" hangingPunct="1">
                        <a:lnSpc>
                          <a:spcPct val="100000"/>
                        </a:lnSpc>
                        <a:spcBef>
                          <a:spcPts val="0"/>
                        </a:spcBef>
                        <a:spcAft>
                          <a:spcPts val="600"/>
                        </a:spcAft>
                        <a:buClrTx/>
                        <a:buSzTx/>
                        <a:buFont typeface="Wingdings" panose="05000000000000000000" pitchFamily="2" charset="2"/>
                        <a:buNone/>
                        <a:tabLst/>
                        <a:defRPr/>
                      </a:pPr>
                      <a:r>
                        <a:rPr lang="fr-FR" sz="1400" b="0" dirty="0">
                          <a:solidFill>
                            <a:schemeClr val="tx1"/>
                          </a:solidFill>
                          <a:latin typeface="+mn-lt"/>
                          <a:ea typeface="+mn-ea"/>
                          <a:cs typeface="+mn-cs"/>
                        </a:rPr>
                        <a:t>Ces systèmes sont sélectionnés en tenant compte les conditions d'utilisation prévues </a:t>
                      </a:r>
                      <a:r>
                        <a:rPr lang="fr-FR" sz="1400" b="1" dirty="0">
                          <a:solidFill>
                            <a:srgbClr val="00B050"/>
                          </a:solidFill>
                        </a:rPr>
                        <a:t>NOUVEAU</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bicyclettes sont équipées d’éléments réfléchissants </a:t>
                      </a:r>
                      <a:r>
                        <a:rPr lang="fr-FR" sz="1400" b="1" dirty="0">
                          <a:solidFill>
                            <a:srgbClr val="00B050"/>
                          </a:solidFill>
                        </a:rPr>
                        <a:t>NOUVEAU</a:t>
                      </a:r>
                      <a:endParaRPr lang="en-US" sz="1400" b="0"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spTree>
    <p:extLst>
      <p:ext uri="{BB962C8B-B14F-4D97-AF65-F5344CB8AC3E}">
        <p14:creationId xmlns:p14="http://schemas.microsoft.com/office/powerpoint/2010/main" val="662848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1841" y="467702"/>
            <a:ext cx="6169849" cy="6390298"/>
          </a:xfrm>
          <a:solidFill>
            <a:schemeClr val="bg1">
              <a:alpha val="35000"/>
            </a:schemeClr>
          </a:solidFill>
        </p:spPr>
        <p:txBody>
          <a:bodyPr/>
          <a:lstStyle/>
          <a:p>
            <a:pPr>
              <a:spcBef>
                <a:spcPts val="1200"/>
              </a:spcBef>
            </a:pPr>
            <a:r>
              <a:rPr lang="fr-FR" sz="1500" b="1" dirty="0"/>
              <a:t>Contexte : </a:t>
            </a:r>
            <a:r>
              <a:rPr lang="fr-FR" sz="1500" dirty="0">
                <a:solidFill>
                  <a:schemeClr val="tx1"/>
                </a:solidFill>
              </a:rPr>
              <a:t>sur la période 2008-2018, pour le Groupe, 3% des décès (3) et des HIPO (46) au poste de travail sont liés à la circulation sur site</a:t>
            </a:r>
            <a:r>
              <a:rPr lang="fr-FR" sz="1500" dirty="0">
                <a:latin typeface="+mj-lt"/>
              </a:rPr>
              <a:t>.</a:t>
            </a:r>
          </a:p>
          <a:p>
            <a:pPr>
              <a:spcBef>
                <a:spcPts val="1200"/>
              </a:spcBef>
            </a:pPr>
            <a:r>
              <a:rPr lang="fr-FR" sz="1500" b="1" dirty="0"/>
              <a:t>Champ d’application </a:t>
            </a:r>
            <a:r>
              <a:rPr lang="fr-FR" sz="1500" dirty="0"/>
              <a:t>: à</a:t>
            </a:r>
            <a:r>
              <a:rPr lang="fr-FR" sz="1500" dirty="0">
                <a:solidFill>
                  <a:schemeClr val="tx1"/>
                </a:solidFill>
              </a:rPr>
              <a:t> l’intérieur des sites opérés par des entités ou filiales du Groupe, y compris dans les bâtiments, parkings et les chantiers.</a:t>
            </a:r>
            <a:endParaRPr lang="fr-FR" sz="1500" dirty="0"/>
          </a:p>
          <a:p>
            <a:pPr>
              <a:spcBef>
                <a:spcPts val="1200"/>
              </a:spcBef>
            </a:pPr>
            <a:r>
              <a:rPr lang="fr-FR" sz="1500" b="1" dirty="0"/>
              <a:t>7 exigences principales plus 3 annexes </a:t>
            </a:r>
            <a:r>
              <a:rPr lang="fr-FR" sz="1500" dirty="0"/>
              <a:t>qui définissent les exigences plus spécifiques concernant :</a:t>
            </a:r>
          </a:p>
          <a:p>
            <a:pPr marL="719138" lvl="2" indent="-363538">
              <a:spcBef>
                <a:spcPts val="300"/>
              </a:spcBef>
              <a:buFont typeface="Wingdings" panose="05000000000000000000" pitchFamily="2" charset="2"/>
              <a:buChar char="ü"/>
            </a:pPr>
            <a:r>
              <a:rPr lang="en-US" sz="1500" dirty="0">
                <a:latin typeface="+mj-lt"/>
              </a:rPr>
              <a:t>Les dispositions </a:t>
            </a:r>
            <a:r>
              <a:rPr lang="fr-FR" sz="1500" dirty="0">
                <a:latin typeface="+mj-lt"/>
              </a:rPr>
              <a:t>minimales</a:t>
            </a:r>
            <a:r>
              <a:rPr lang="en-US" sz="1500" dirty="0">
                <a:latin typeface="+mj-lt"/>
              </a:rPr>
              <a:t> à prendre </a:t>
            </a:r>
            <a:r>
              <a:rPr lang="fr-FR" sz="1500" dirty="0">
                <a:latin typeface="+mj-lt"/>
              </a:rPr>
              <a:t>en compte pour les règles de circulation sur site (hors stations-service en opération</a:t>
            </a:r>
            <a:r>
              <a:rPr lang="en-US" sz="1500" dirty="0">
                <a:latin typeface="+mj-lt"/>
              </a:rPr>
              <a:t>)</a:t>
            </a:r>
          </a:p>
          <a:p>
            <a:pPr marL="719138" lvl="2" indent="-363538">
              <a:spcBef>
                <a:spcPts val="300"/>
              </a:spcBef>
              <a:buFont typeface="Wingdings" panose="05000000000000000000" pitchFamily="2" charset="2"/>
              <a:buChar char="ü"/>
            </a:pPr>
            <a:r>
              <a:rPr lang="fr-FR" sz="1500" dirty="0">
                <a:latin typeface="+mj-lt"/>
              </a:rPr>
              <a:t>Les dispositions minimales pour les conducteurs de véhicules et engins motorisés circulant sur site (hors stations-service ainsi qu’aux véhicules accédant uniquement au(x) parking(s))</a:t>
            </a:r>
          </a:p>
          <a:p>
            <a:pPr marL="719138" lvl="2" indent="-363538">
              <a:spcBef>
                <a:spcPts val="300"/>
              </a:spcBef>
              <a:buFont typeface="Wingdings" panose="05000000000000000000" pitchFamily="2" charset="2"/>
              <a:buChar char="ü"/>
            </a:pPr>
            <a:r>
              <a:rPr lang="en-US" sz="1500" dirty="0">
                <a:latin typeface="+mj-lt"/>
              </a:rPr>
              <a:t>Les dispositions </a:t>
            </a:r>
            <a:r>
              <a:rPr lang="fr-FR" sz="1500" dirty="0">
                <a:latin typeface="+mj-lt"/>
              </a:rPr>
              <a:t>minimales de sécurité pour les véhicules ou engins motorisés et leur utilisation sur site (hors véhicule du public en station-service, ainsi qu’aux véhicules accédant uniquement au</a:t>
            </a:r>
            <a:r>
              <a:rPr lang="en-US" sz="1500" dirty="0">
                <a:latin typeface="+mj-lt"/>
              </a:rPr>
              <a:t>(x) parking(s))</a:t>
            </a:r>
            <a:endParaRPr lang="fr-FR" sz="1500" dirty="0">
              <a:latin typeface="+mj-lt"/>
            </a:endParaRPr>
          </a:p>
          <a:p>
            <a:pPr>
              <a:spcBef>
                <a:spcPts val="1200"/>
              </a:spcBef>
            </a:pPr>
            <a:r>
              <a:rPr lang="fr-FR" sz="1500" b="1" dirty="0"/>
              <a:t>Remplacement / modification des documents branches :</a:t>
            </a:r>
          </a:p>
          <a:p>
            <a:pPr marL="719138" lvl="2" indent="-363538">
              <a:spcBef>
                <a:spcPts val="300"/>
              </a:spcBef>
              <a:buFont typeface="Wingdings" panose="05000000000000000000" pitchFamily="2" charset="2"/>
              <a:buChar char="ü"/>
            </a:pPr>
            <a:r>
              <a:rPr lang="en-US" sz="1500" dirty="0">
                <a:latin typeface="+mj-lt"/>
              </a:rPr>
              <a:t>CR-RC-HSE-008  - </a:t>
            </a:r>
            <a:r>
              <a:rPr lang="fr-FR" sz="1500" dirty="0">
                <a:latin typeface="+mj-lt"/>
              </a:rPr>
              <a:t>Sécurité de la conduite automobile et règles de circulation</a:t>
            </a:r>
          </a:p>
          <a:p>
            <a:pPr marL="719138" lvl="2" indent="-363538">
              <a:spcBef>
                <a:spcPts val="300"/>
              </a:spcBef>
              <a:buFont typeface="Wingdings" panose="05000000000000000000" pitchFamily="2" charset="2"/>
              <a:buChar char="ü"/>
            </a:pPr>
            <a:r>
              <a:rPr lang="en-US" sz="1500" dirty="0">
                <a:latin typeface="+mj-lt"/>
              </a:rPr>
              <a:t>CR-MS-HSE-201 - </a:t>
            </a:r>
            <a:r>
              <a:rPr lang="fr-FR" sz="1500" dirty="0">
                <a:latin typeface="+mj-lt"/>
              </a:rPr>
              <a:t>Règles générales de sécurité </a:t>
            </a:r>
            <a:r>
              <a:rPr lang="en-US" sz="1500" dirty="0">
                <a:latin typeface="+mj-lt"/>
              </a:rPr>
              <a:t>- § 7</a:t>
            </a:r>
          </a:p>
          <a:p>
            <a:pPr marL="719138" lvl="2" indent="-363538">
              <a:spcBef>
                <a:spcPts val="300"/>
              </a:spcBef>
              <a:spcAft>
                <a:spcPts val="600"/>
              </a:spcAft>
              <a:buFont typeface="Wingdings" panose="05000000000000000000" pitchFamily="2" charset="2"/>
              <a:buChar char="ü"/>
            </a:pPr>
            <a:r>
              <a:rPr lang="fr-FR" sz="1500" dirty="0">
                <a:latin typeface="+mj-lt"/>
              </a:rPr>
              <a:t>CR-EP-LSO-061 - Véhicules et conduite (déjà supprimée)</a:t>
            </a:r>
          </a:p>
          <a:p>
            <a:pPr marL="357188" lvl="2" indent="-357188">
              <a:spcBef>
                <a:spcPts val="600"/>
              </a:spcBef>
              <a:buFont typeface="Wingdings" panose="05000000000000000000" pitchFamily="2" charset="2"/>
              <a:buChar char="q"/>
            </a:pPr>
            <a:r>
              <a:rPr lang="fr-FR" sz="1500" b="1" dirty="0">
                <a:latin typeface="+mj-lt"/>
              </a:rPr>
              <a:t>Date de publication dans REFLEX : 30/09/2020</a:t>
            </a:r>
          </a:p>
          <a:p>
            <a:pPr marL="357188" indent="-357188" algn="l">
              <a:spcBef>
                <a:spcPts val="1200"/>
              </a:spcBef>
            </a:pPr>
            <a:r>
              <a:rPr lang="fr-FR" sz="1500" b="1" dirty="0"/>
              <a:t>Date d’application : </a:t>
            </a:r>
            <a:r>
              <a:rPr lang="fr-FR" sz="1500" dirty="0"/>
              <a:t>9 mois après publication</a:t>
            </a:r>
          </a:p>
        </p:txBody>
      </p:sp>
      <p:sp>
        <p:nvSpPr>
          <p:cNvPr id="4" name="ZoneTexte 3"/>
          <p:cNvSpPr txBox="1"/>
          <p:nvPr/>
        </p:nvSpPr>
        <p:spPr>
          <a:xfrm>
            <a:off x="-1841" y="116632"/>
            <a:ext cx="6169849" cy="338554"/>
          </a:xfrm>
          <a:prstGeom prst="rect">
            <a:avLst/>
          </a:prstGeom>
          <a:solidFill>
            <a:schemeClr val="bg1">
              <a:alpha val="35000"/>
            </a:schemeClr>
          </a:solidFill>
        </p:spPr>
        <p:txBody>
          <a:bodyPr/>
          <a:lstStyle>
            <a:lvl1pPr marL="342900" indent="-342900">
              <a:spcBef>
                <a:spcPts val="1200"/>
              </a:spcBef>
              <a:buFont typeface="Wingdings" pitchFamily="2" charset="2"/>
              <a:buChar char="q"/>
              <a:defRPr sz="1600" b="0" baseline="0">
                <a:latin typeface="+mj-lt"/>
              </a:defRPr>
            </a:lvl1pPr>
            <a:lvl2pPr>
              <a:buFont typeface="Wingdings" pitchFamily="2" charset="2"/>
              <a:buChar char="q"/>
              <a:defRPr sz="1600"/>
            </a:lvl2pPr>
            <a:lvl3pPr marL="719138" lvl="2" indent="-363538">
              <a:spcBef>
                <a:spcPts val="300"/>
              </a:spcBef>
              <a:buFont typeface="Wingdings" panose="05000000000000000000" pitchFamily="2" charset="2"/>
              <a:buChar char="ü"/>
              <a:defRPr sz="1400">
                <a:latin typeface="+mj-lt"/>
              </a:defRPr>
            </a:lvl3pPr>
          </a:lstStyle>
          <a:p>
            <a:pPr marL="0" indent="0" algn="ctr">
              <a:buNone/>
            </a:pPr>
            <a:r>
              <a:rPr lang="fr-FR" sz="1800" b="1" dirty="0">
                <a:solidFill>
                  <a:schemeClr val="tx1"/>
                </a:solidFill>
              </a:rPr>
              <a:t>CR-GR-HSE-418</a:t>
            </a:r>
          </a:p>
        </p:txBody>
      </p:sp>
    </p:spTree>
    <p:extLst>
      <p:ext uri="{BB962C8B-B14F-4D97-AF65-F5344CB8AC3E}">
        <p14:creationId xmlns:p14="http://schemas.microsoft.com/office/powerpoint/2010/main" val="3984636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548305570"/>
              </p:ext>
            </p:extLst>
          </p:nvPr>
        </p:nvGraphicFramePr>
        <p:xfrm>
          <a:off x="1122218" y="782628"/>
          <a:ext cx="10158358" cy="2206310"/>
        </p:xfrm>
        <a:graphic>
          <a:graphicData uri="http://schemas.openxmlformats.org/drawingml/2006/table">
            <a:tbl>
              <a:tblPr firstRow="1" firstCol="1" bandRow="1"/>
              <a:tblGrid>
                <a:gridCol w="10158358">
                  <a:extLst>
                    <a:ext uri="{9D8B030D-6E8A-4147-A177-3AD203B41FA5}">
                      <a16:colId xmlns:a16="http://schemas.microsoft.com/office/drawing/2014/main" val="2553427521"/>
                    </a:ext>
                  </a:extLst>
                </a:gridCol>
              </a:tblGrid>
              <a:tr h="444583">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3.1.1 : </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identification et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analyse</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des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risques</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 la circulation</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761727">
                <a:tc>
                  <a:txBody>
                    <a:bodyPr/>
                    <a:lstStyle/>
                    <a:p>
                      <a:r>
                        <a:rPr lang="en-US" sz="1400" dirty="0" err="1">
                          <a:solidFill>
                            <a:schemeClr val="tx1"/>
                          </a:solidFill>
                          <a:effectLst/>
                          <a:latin typeface="+mn-lt"/>
                          <a:ea typeface="+mn-ea"/>
                          <a:cs typeface="+mn-cs"/>
                        </a:rPr>
                        <a:t>L’identification</a:t>
                      </a:r>
                      <a:r>
                        <a:rPr lang="en-US" sz="1400" dirty="0">
                          <a:solidFill>
                            <a:schemeClr val="tx1"/>
                          </a:solidFill>
                          <a:effectLst/>
                          <a:latin typeface="+mn-lt"/>
                          <a:ea typeface="+mn-ea"/>
                          <a:cs typeface="+mn-cs"/>
                        </a:rPr>
                        <a:t> et </a:t>
                      </a:r>
                      <a:r>
                        <a:rPr lang="en-US" sz="1400" dirty="0" err="1">
                          <a:solidFill>
                            <a:schemeClr val="tx1"/>
                          </a:solidFill>
                          <a:effectLst/>
                          <a:latin typeface="+mn-lt"/>
                          <a:ea typeface="+mn-ea"/>
                          <a:cs typeface="+mn-cs"/>
                        </a:rPr>
                        <a:t>l’analyse</a:t>
                      </a:r>
                      <a:r>
                        <a:rPr lang="en-US" sz="1400" dirty="0">
                          <a:solidFill>
                            <a:schemeClr val="tx1"/>
                          </a:solidFill>
                          <a:effectLst/>
                          <a:latin typeface="+mn-lt"/>
                          <a:ea typeface="+mn-ea"/>
                          <a:cs typeface="+mn-cs"/>
                        </a:rPr>
                        <a:t> des </a:t>
                      </a:r>
                      <a:r>
                        <a:rPr lang="en-US" sz="1400" dirty="0" err="1">
                          <a:solidFill>
                            <a:schemeClr val="tx1"/>
                          </a:solidFill>
                          <a:effectLst/>
                          <a:latin typeface="+mn-lt"/>
                          <a:ea typeface="+mn-ea"/>
                          <a:cs typeface="+mn-cs"/>
                        </a:rPr>
                        <a:t>risques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liés</a:t>
                      </a:r>
                      <a:r>
                        <a:rPr lang="en-US" sz="1400" dirty="0">
                          <a:solidFill>
                            <a:schemeClr val="tx1"/>
                          </a:solidFill>
                          <a:effectLst/>
                          <a:latin typeface="+mn-lt"/>
                          <a:ea typeface="+mn-ea"/>
                          <a:cs typeface="+mn-cs"/>
                        </a:rPr>
                        <a:t> à la circulation sur site </a:t>
                      </a:r>
                      <a:r>
                        <a:rPr lang="en-US" sz="1400" dirty="0" err="1">
                          <a:solidFill>
                            <a:schemeClr val="tx1"/>
                          </a:solidFill>
                          <a:effectLst/>
                          <a:latin typeface="+mn-lt"/>
                          <a:ea typeface="+mn-ea"/>
                          <a:cs typeface="+mn-cs"/>
                        </a:rPr>
                        <a:t>sont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réalisées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Elles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prennent</a:t>
                      </a:r>
                      <a:r>
                        <a:rPr lang="en-US" sz="1400" dirty="0">
                          <a:solidFill>
                            <a:schemeClr val="tx1"/>
                          </a:solidFill>
                          <a:effectLst/>
                          <a:latin typeface="+mn-lt"/>
                          <a:ea typeface="+mn-ea"/>
                          <a:cs typeface="+mn-cs"/>
                        </a:rPr>
                        <a:t> en </a:t>
                      </a:r>
                      <a:r>
                        <a:rPr lang="en-US" sz="1400" dirty="0" err="1">
                          <a:solidFill>
                            <a:schemeClr val="tx1"/>
                          </a:solidFill>
                          <a:effectLst/>
                          <a:latin typeface="+mn-lt"/>
                          <a:ea typeface="+mn-ea"/>
                          <a:cs typeface="+mn-cs"/>
                        </a:rPr>
                        <a:t>compte</a:t>
                      </a:r>
                      <a:r>
                        <a:rPr lang="en-US" sz="1400" dirty="0">
                          <a:solidFill>
                            <a:schemeClr val="tx1"/>
                          </a:solidFill>
                          <a:effectLst/>
                          <a:latin typeface="+mn-lt"/>
                          <a:ea typeface="+mn-ea"/>
                          <a:cs typeface="+mn-cs"/>
                        </a:rPr>
                        <a:t> au minimum :</a:t>
                      </a:r>
                    </a:p>
                    <a:p>
                      <a:pPr marL="536575" lvl="0" indent="-285750">
                        <a:buFont typeface="Wingdings" panose="05000000000000000000" pitchFamily="2" charset="2"/>
                        <a:buChar char="§"/>
                      </a:pPr>
                      <a:r>
                        <a:rPr lang="en-US" sz="1400" dirty="0">
                          <a:solidFill>
                            <a:schemeClr val="tx1"/>
                          </a:solidFill>
                          <a:effectLst/>
                          <a:latin typeface="+mn-lt"/>
                          <a:ea typeface="+mn-ea"/>
                          <a:cs typeface="+mn-cs"/>
                        </a:rPr>
                        <a:t>les </a:t>
                      </a:r>
                      <a:r>
                        <a:rPr lang="en-US" sz="1400" dirty="0" err="1">
                          <a:solidFill>
                            <a:schemeClr val="tx1"/>
                          </a:solidFill>
                          <a:effectLst/>
                          <a:latin typeface="+mn-lt"/>
                          <a:ea typeface="+mn-ea"/>
                          <a:cs typeface="+mn-cs"/>
                        </a:rPr>
                        <a:t>différents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moyens</a:t>
                      </a:r>
                      <a:r>
                        <a:rPr lang="en-US" sz="1400" dirty="0">
                          <a:solidFill>
                            <a:schemeClr val="tx1"/>
                          </a:solidFill>
                          <a:effectLst/>
                          <a:latin typeface="+mn-lt"/>
                          <a:ea typeface="+mn-ea"/>
                          <a:cs typeface="+mn-cs"/>
                        </a:rPr>
                        <a:t> de transport et de </a:t>
                      </a:r>
                      <a:r>
                        <a:rPr lang="en-US" sz="1400" dirty="0" err="1">
                          <a:solidFill>
                            <a:schemeClr val="tx1"/>
                          </a:solidFill>
                          <a:effectLst/>
                          <a:latin typeface="+mn-lt"/>
                          <a:ea typeface="+mn-ea"/>
                          <a:cs typeface="+mn-cs"/>
                        </a:rPr>
                        <a:t>déplacement</a:t>
                      </a:r>
                      <a:r>
                        <a:rPr lang="en-US" sz="1400" dirty="0">
                          <a:solidFill>
                            <a:schemeClr val="tx1"/>
                          </a:solidFill>
                          <a:effectLst/>
                          <a:latin typeface="+mn-lt"/>
                          <a:ea typeface="+mn-ea"/>
                          <a:cs typeface="+mn-cs"/>
                        </a:rPr>
                        <a:t> sur le site ;</a:t>
                      </a:r>
                    </a:p>
                    <a:p>
                      <a:pPr marL="536575" lvl="0" indent="-285750">
                        <a:buFont typeface="Wingdings" panose="05000000000000000000" pitchFamily="2" charset="2"/>
                        <a:buChar char="§"/>
                      </a:pPr>
                      <a:r>
                        <a:rPr lang="en-US" sz="1400" dirty="0">
                          <a:solidFill>
                            <a:schemeClr val="tx1"/>
                          </a:solidFill>
                          <a:effectLst/>
                          <a:latin typeface="+mn-lt"/>
                          <a:ea typeface="+mn-ea"/>
                          <a:cs typeface="+mn-cs"/>
                        </a:rPr>
                        <a:t>les </a:t>
                      </a:r>
                      <a:r>
                        <a:rPr lang="en-US" sz="1400" dirty="0" err="1">
                          <a:solidFill>
                            <a:schemeClr val="tx1"/>
                          </a:solidFill>
                          <a:effectLst/>
                          <a:latin typeface="+mn-lt"/>
                          <a:ea typeface="+mn-ea"/>
                          <a:cs typeface="+mn-cs"/>
                        </a:rPr>
                        <a:t>caractéristiques</a:t>
                      </a:r>
                      <a:r>
                        <a:rPr lang="en-US" sz="1400" dirty="0">
                          <a:solidFill>
                            <a:schemeClr val="tx1"/>
                          </a:solidFill>
                          <a:effectLst/>
                          <a:latin typeface="+mn-lt"/>
                          <a:ea typeface="+mn-ea"/>
                          <a:cs typeface="+mn-cs"/>
                        </a:rPr>
                        <a:t> techniques des </a:t>
                      </a:r>
                      <a:r>
                        <a:rPr lang="en-US" sz="1400" dirty="0" err="1">
                          <a:solidFill>
                            <a:schemeClr val="tx1"/>
                          </a:solidFill>
                          <a:effectLst/>
                          <a:latin typeface="+mn-lt"/>
                          <a:ea typeface="+mn-ea"/>
                          <a:cs typeface="+mn-cs"/>
                        </a:rPr>
                        <a:t>véhicules</a:t>
                      </a:r>
                      <a:r>
                        <a:rPr lang="en-US" sz="1400" dirty="0">
                          <a:solidFill>
                            <a:schemeClr val="tx1"/>
                          </a:solidFill>
                          <a:effectLst/>
                          <a:latin typeface="+mn-lt"/>
                          <a:ea typeface="+mn-ea"/>
                          <a:cs typeface="+mn-cs"/>
                        </a:rPr>
                        <a:t> et </a:t>
                      </a:r>
                      <a:r>
                        <a:rPr lang="en-US" sz="1400" dirty="0" err="1">
                          <a:solidFill>
                            <a:schemeClr val="tx1"/>
                          </a:solidFill>
                          <a:effectLst/>
                          <a:latin typeface="+mn-lt"/>
                          <a:ea typeface="+mn-ea"/>
                          <a:cs typeface="+mn-cs"/>
                        </a:rPr>
                        <a:t>engins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motorisés</a:t>
                      </a:r>
                      <a:r>
                        <a:rPr lang="en-US" sz="1400" dirty="0">
                          <a:solidFill>
                            <a:schemeClr val="tx1"/>
                          </a:solidFill>
                          <a:effectLst/>
                          <a:latin typeface="+mn-lt"/>
                          <a:ea typeface="+mn-ea"/>
                          <a:cs typeface="+mn-cs"/>
                        </a:rPr>
                        <a:t> ;</a:t>
                      </a:r>
                    </a:p>
                    <a:p>
                      <a:pPr marL="536575" lvl="0" indent="-285750">
                        <a:buFont typeface="Wingdings" panose="05000000000000000000" pitchFamily="2" charset="2"/>
                        <a:buChar char="§"/>
                      </a:pPr>
                      <a:r>
                        <a:rPr lang="en-US" sz="1400" dirty="0">
                          <a:solidFill>
                            <a:schemeClr val="tx1"/>
                          </a:solidFill>
                          <a:effectLst/>
                          <a:latin typeface="+mn-lt"/>
                          <a:ea typeface="+mn-ea"/>
                          <a:cs typeface="+mn-cs"/>
                        </a:rPr>
                        <a:t>les </a:t>
                      </a:r>
                      <a:r>
                        <a:rPr lang="en-US" sz="1400" dirty="0" err="1">
                          <a:solidFill>
                            <a:schemeClr val="tx1"/>
                          </a:solidFill>
                          <a:effectLst/>
                          <a:latin typeface="+mn-lt"/>
                          <a:ea typeface="+mn-ea"/>
                          <a:cs typeface="+mn-cs"/>
                        </a:rPr>
                        <a:t>contraintes</a:t>
                      </a:r>
                      <a:r>
                        <a:rPr lang="en-US" sz="1400" dirty="0">
                          <a:solidFill>
                            <a:schemeClr val="tx1"/>
                          </a:solidFill>
                          <a:effectLst/>
                          <a:latin typeface="+mn-lt"/>
                          <a:ea typeface="+mn-ea"/>
                          <a:cs typeface="+mn-cs"/>
                        </a:rPr>
                        <a:t> de circulation </a:t>
                      </a:r>
                      <a:r>
                        <a:rPr lang="en-US" sz="1400" dirty="0" err="1">
                          <a:solidFill>
                            <a:schemeClr val="tx1"/>
                          </a:solidFill>
                          <a:effectLst/>
                          <a:latin typeface="+mn-lt"/>
                          <a:ea typeface="+mn-ea"/>
                          <a:cs typeface="+mn-cs"/>
                        </a:rPr>
                        <a:t>générales</a:t>
                      </a:r>
                      <a:r>
                        <a:rPr lang="en-US" sz="1400" dirty="0">
                          <a:solidFill>
                            <a:schemeClr val="tx1"/>
                          </a:solidFill>
                          <a:effectLst/>
                          <a:latin typeface="+mn-lt"/>
                          <a:ea typeface="+mn-ea"/>
                          <a:cs typeface="+mn-cs"/>
                        </a:rPr>
                        <a:t> et </a:t>
                      </a:r>
                      <a:r>
                        <a:rPr lang="en-US" sz="1400" dirty="0" err="1">
                          <a:solidFill>
                            <a:schemeClr val="tx1"/>
                          </a:solidFill>
                          <a:effectLst/>
                          <a:latin typeface="+mn-lt"/>
                          <a:ea typeface="+mn-ea"/>
                          <a:cs typeface="+mn-cs"/>
                        </a:rPr>
                        <a:t>spécifiques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imposées</a:t>
                      </a:r>
                      <a:r>
                        <a:rPr lang="en-US" sz="1400" dirty="0">
                          <a:solidFill>
                            <a:schemeClr val="tx1"/>
                          </a:solidFill>
                          <a:effectLst/>
                          <a:latin typeface="+mn-lt"/>
                          <a:ea typeface="+mn-ea"/>
                          <a:cs typeface="+mn-cs"/>
                        </a:rPr>
                        <a:t> sur le site ;</a:t>
                      </a:r>
                    </a:p>
                    <a:p>
                      <a:pPr marL="536575" lvl="0" indent="-285750">
                        <a:buFont typeface="Wingdings" panose="05000000000000000000" pitchFamily="2" charset="2"/>
                        <a:buChar char="§"/>
                      </a:pPr>
                      <a:r>
                        <a:rPr lang="en-US" sz="1400" dirty="0">
                          <a:solidFill>
                            <a:schemeClr val="tx1"/>
                          </a:solidFill>
                          <a:effectLst/>
                          <a:latin typeface="+mn-lt"/>
                          <a:ea typeface="+mn-ea"/>
                          <a:cs typeface="+mn-cs"/>
                        </a:rPr>
                        <a:t>les </a:t>
                      </a:r>
                      <a:r>
                        <a:rPr lang="en-US" sz="1400" dirty="0" err="1">
                          <a:solidFill>
                            <a:schemeClr val="tx1"/>
                          </a:solidFill>
                          <a:effectLst/>
                          <a:latin typeface="+mn-lt"/>
                          <a:ea typeface="+mn-ea"/>
                          <a:cs typeface="+mn-cs"/>
                        </a:rPr>
                        <a:t>voies</a:t>
                      </a:r>
                      <a:r>
                        <a:rPr lang="en-US" sz="1400" dirty="0">
                          <a:solidFill>
                            <a:schemeClr val="tx1"/>
                          </a:solidFill>
                          <a:effectLst/>
                          <a:latin typeface="+mn-lt"/>
                          <a:ea typeface="+mn-ea"/>
                          <a:cs typeface="+mn-cs"/>
                        </a:rPr>
                        <a:t> de circulation et les restrictions </a:t>
                      </a:r>
                      <a:r>
                        <a:rPr lang="en-US" sz="1400" dirty="0" err="1">
                          <a:solidFill>
                            <a:schemeClr val="tx1"/>
                          </a:solidFill>
                          <a:effectLst/>
                          <a:latin typeface="+mn-lt"/>
                          <a:ea typeface="+mn-ea"/>
                          <a:cs typeface="+mn-cs"/>
                        </a:rPr>
                        <a:t>éventuelles</a:t>
                      </a:r>
                      <a:r>
                        <a:rPr lang="en-US" sz="1400" dirty="0">
                          <a:solidFill>
                            <a:schemeClr val="tx1"/>
                          </a:solidFill>
                          <a:effectLst/>
                          <a:latin typeface="+mn-lt"/>
                          <a:ea typeface="+mn-ea"/>
                          <a:cs typeface="+mn-cs"/>
                        </a:rPr>
                        <a:t> (ex. : </a:t>
                      </a:r>
                      <a:r>
                        <a:rPr lang="en-US" sz="1400" dirty="0" err="1">
                          <a:solidFill>
                            <a:schemeClr val="tx1"/>
                          </a:solidFill>
                          <a:effectLst/>
                          <a:latin typeface="+mn-lt"/>
                          <a:ea typeface="+mn-ea"/>
                          <a:cs typeface="+mn-cs"/>
                        </a:rPr>
                        <a:t>taille</a:t>
                      </a:r>
                      <a:r>
                        <a:rPr lang="en-US" sz="1400" dirty="0">
                          <a:solidFill>
                            <a:schemeClr val="tx1"/>
                          </a:solidFill>
                          <a:effectLst/>
                          <a:latin typeface="+mn-lt"/>
                          <a:ea typeface="+mn-ea"/>
                          <a:cs typeface="+mn-cs"/>
                        </a:rPr>
                        <a:t>, dimensions </a:t>
                      </a:r>
                      <a:r>
                        <a:rPr lang="en-US" sz="1400" dirty="0" err="1">
                          <a:solidFill>
                            <a:schemeClr val="tx1"/>
                          </a:solidFill>
                          <a:effectLst/>
                          <a:latin typeface="+mn-lt"/>
                          <a:ea typeface="+mn-ea"/>
                          <a:cs typeface="+mn-cs"/>
                        </a:rPr>
                        <a:t>ou</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poids</a:t>
                      </a:r>
                      <a:r>
                        <a:rPr lang="en-US" sz="1400" dirty="0">
                          <a:solidFill>
                            <a:schemeClr val="tx1"/>
                          </a:solidFill>
                          <a:effectLst/>
                          <a:latin typeface="+mn-lt"/>
                          <a:ea typeface="+mn-ea"/>
                          <a:cs typeface="+mn-cs"/>
                        </a:rPr>
                        <a:t> des </a:t>
                      </a:r>
                      <a:r>
                        <a:rPr lang="en-US" sz="1400" dirty="0" err="1">
                          <a:solidFill>
                            <a:schemeClr val="tx1"/>
                          </a:solidFill>
                          <a:effectLst/>
                          <a:latin typeface="+mn-lt"/>
                          <a:ea typeface="+mn-ea"/>
                          <a:cs typeface="+mn-cs"/>
                        </a:rPr>
                        <a:t>véhicules</a:t>
                      </a:r>
                      <a:r>
                        <a:rPr lang="en-US" sz="1400" dirty="0">
                          <a:solidFill>
                            <a:schemeClr val="tx1"/>
                          </a:solidFill>
                          <a:effectLst/>
                          <a:latin typeface="+mn-lt"/>
                          <a:ea typeface="+mn-ea"/>
                          <a:cs typeface="+mn-cs"/>
                        </a:rPr>
                        <a:t> et </a:t>
                      </a:r>
                      <a:r>
                        <a:rPr lang="en-US" sz="1400" dirty="0" err="1">
                          <a:solidFill>
                            <a:schemeClr val="tx1"/>
                          </a:solidFill>
                          <a:effectLst/>
                          <a:latin typeface="+mn-lt"/>
                          <a:ea typeface="+mn-ea"/>
                          <a:cs typeface="+mn-cs"/>
                        </a:rPr>
                        <a:t>engins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motorisés</a:t>
                      </a:r>
                      <a:r>
                        <a:rPr lang="en-US" sz="1400" dirty="0">
                          <a:solidFill>
                            <a:schemeClr val="tx1"/>
                          </a:solidFill>
                          <a:effectLst/>
                          <a:latin typeface="+mn-lt"/>
                          <a:ea typeface="+mn-ea"/>
                          <a:cs typeface="+mn-cs"/>
                        </a:rPr>
                        <a:t>) ;</a:t>
                      </a:r>
                    </a:p>
                    <a:p>
                      <a:pPr marL="536575" lvl="0" indent="-285750">
                        <a:buFont typeface="Wingdings" panose="05000000000000000000" pitchFamily="2" charset="2"/>
                        <a:buChar char="§"/>
                      </a:pPr>
                      <a:r>
                        <a:rPr lang="en-US" sz="1400" dirty="0">
                          <a:solidFill>
                            <a:schemeClr val="tx1"/>
                          </a:solidFill>
                          <a:effectLst/>
                          <a:latin typeface="+mn-lt"/>
                          <a:ea typeface="+mn-ea"/>
                          <a:cs typeface="+mn-cs"/>
                        </a:rPr>
                        <a:t>les flux de circulation ;</a:t>
                      </a:r>
                    </a:p>
                    <a:p>
                      <a:pPr marL="536575" lvl="0" indent="-285750">
                        <a:buFont typeface="Wingdings" panose="05000000000000000000" pitchFamily="2" charset="2"/>
                        <a:buChar char="§"/>
                      </a:pPr>
                      <a:r>
                        <a:rPr lang="en-US" sz="1400" dirty="0" err="1">
                          <a:solidFill>
                            <a:schemeClr val="tx1"/>
                          </a:solidFill>
                          <a:effectLst/>
                          <a:latin typeface="+mn-lt"/>
                          <a:ea typeface="+mn-ea"/>
                          <a:cs typeface="+mn-cs"/>
                        </a:rPr>
                        <a:t>l’historique</a:t>
                      </a:r>
                      <a:r>
                        <a:rPr lang="en-US" sz="1400" dirty="0">
                          <a:solidFill>
                            <a:schemeClr val="tx1"/>
                          </a:solidFill>
                          <a:effectLst/>
                          <a:latin typeface="+mn-lt"/>
                          <a:ea typeface="+mn-ea"/>
                          <a:cs typeface="+mn-cs"/>
                        </a:rPr>
                        <a:t> des accidents et les retours </a:t>
                      </a:r>
                      <a:r>
                        <a:rPr lang="en-US" sz="1400" dirty="0" err="1">
                          <a:solidFill>
                            <a:schemeClr val="tx1"/>
                          </a:solidFill>
                          <a:effectLst/>
                          <a:latin typeface="+mn-lt"/>
                          <a:ea typeface="+mn-ea"/>
                          <a:cs typeface="+mn-cs"/>
                        </a:rPr>
                        <a:t>d’expérience</a:t>
                      </a:r>
                      <a:r>
                        <a:rPr lang="en-US" sz="1400" dirty="0">
                          <a:solidFill>
                            <a:schemeClr val="tx1"/>
                          </a:solidFill>
                          <a:effectLst/>
                          <a:latin typeface="+mn-lt"/>
                          <a:ea typeface="+mn-ea"/>
                          <a:cs typeface="+mn-cs"/>
                        </a:rPr>
                        <a:t> (REX) </a:t>
                      </a:r>
                      <a:r>
                        <a:rPr lang="en-US" sz="1400" dirty="0" err="1">
                          <a:solidFill>
                            <a:schemeClr val="tx1"/>
                          </a:solidFill>
                          <a:effectLst/>
                          <a:latin typeface="+mn-lt"/>
                          <a:ea typeface="+mn-ea"/>
                          <a:cs typeface="+mn-cs"/>
                        </a:rPr>
                        <a:t>pertinents</a:t>
                      </a:r>
                      <a:r>
                        <a:rPr lang="en-US" sz="1400" dirty="0">
                          <a:solidFill>
                            <a:schemeClr val="tx1"/>
                          </a:solidFill>
                          <a:effectLst/>
                          <a:latin typeface="+mn-lt"/>
                          <a:ea typeface="+mn-ea"/>
                          <a:cs typeface="+mn-cs"/>
                        </a:rPr>
                        <a:t>.</a:t>
                      </a:r>
                    </a:p>
                    <a:p>
                      <a:r>
                        <a:rPr lang="en-US" sz="1400" dirty="0" err="1">
                          <a:solidFill>
                            <a:schemeClr val="tx1"/>
                          </a:solidFill>
                          <a:effectLst/>
                          <a:latin typeface="+mn-lt"/>
                          <a:ea typeface="+mn-ea"/>
                          <a:cs typeface="+mn-cs"/>
                        </a:rPr>
                        <a:t>Elles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sont</a:t>
                      </a:r>
                      <a:r>
                        <a:rPr lang="en-US" sz="1400" dirty="0">
                          <a:solidFill>
                            <a:schemeClr val="tx1"/>
                          </a:solidFill>
                          <a:effectLst/>
                          <a:latin typeface="+mn-lt"/>
                          <a:ea typeface="+mn-ea"/>
                          <a:cs typeface="+mn-cs"/>
                        </a:rPr>
                        <a:t> revues </a:t>
                      </a:r>
                      <a:r>
                        <a:rPr lang="en-US" sz="1400" dirty="0" err="1">
                          <a:solidFill>
                            <a:schemeClr val="tx1"/>
                          </a:solidFill>
                          <a:effectLst/>
                          <a:latin typeface="+mn-lt"/>
                          <a:ea typeface="+mn-ea"/>
                          <a:cs typeface="+mn-cs"/>
                        </a:rPr>
                        <a:t>régulièrement</a:t>
                      </a:r>
                      <a:r>
                        <a:rPr lang="en-US" sz="1400" dirty="0">
                          <a:solidFill>
                            <a:schemeClr val="tx1"/>
                          </a:solidFill>
                          <a:effectLst/>
                          <a:latin typeface="+mn-lt"/>
                          <a:ea typeface="+mn-ea"/>
                          <a:cs typeface="+mn-cs"/>
                        </a:rPr>
                        <a:t> et à </a:t>
                      </a:r>
                      <a:r>
                        <a:rPr lang="en-US" sz="1400" dirty="0" err="1">
                          <a:solidFill>
                            <a:schemeClr val="tx1"/>
                          </a:solidFill>
                          <a:effectLst/>
                          <a:latin typeface="+mn-lt"/>
                          <a:ea typeface="+mn-ea"/>
                          <a:cs typeface="+mn-cs"/>
                        </a:rPr>
                        <a:t>chaque</a:t>
                      </a:r>
                      <a:r>
                        <a:rPr lang="en-US" sz="1400" dirty="0">
                          <a:solidFill>
                            <a:schemeClr val="tx1"/>
                          </a:solidFill>
                          <a:effectLst/>
                          <a:latin typeface="+mn-lt"/>
                          <a:ea typeface="+mn-ea"/>
                          <a:cs typeface="+mn-cs"/>
                        </a:rPr>
                        <a:t> modification (</a:t>
                      </a:r>
                      <a:r>
                        <a:rPr lang="en-US" sz="1400" dirty="0" err="1">
                          <a:solidFill>
                            <a:schemeClr val="tx1"/>
                          </a:solidFill>
                          <a:effectLst/>
                          <a:latin typeface="+mn-lt"/>
                          <a:ea typeface="+mn-ea"/>
                          <a:cs typeface="+mn-cs"/>
                        </a:rPr>
                        <a:t>temporaire</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ou</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permanente</a:t>
                      </a:r>
                      <a:r>
                        <a:rPr lang="en-US" sz="1400" dirty="0">
                          <a:solidFill>
                            <a:schemeClr val="tx1"/>
                          </a:solidFill>
                          <a:effectLst/>
                          <a:latin typeface="+mn-lt"/>
                          <a:ea typeface="+mn-ea"/>
                          <a:cs typeface="+mn-cs"/>
                        </a:rPr>
                        <a:t>) d’un </a:t>
                      </a:r>
                      <a:r>
                        <a:rPr lang="en-US" sz="1400" dirty="0" err="1">
                          <a:solidFill>
                            <a:schemeClr val="tx1"/>
                          </a:solidFill>
                          <a:effectLst/>
                          <a:latin typeface="+mn-lt"/>
                          <a:ea typeface="+mn-ea"/>
                          <a:cs typeface="+mn-cs"/>
                        </a:rPr>
                        <a:t>ou</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plusieurs</a:t>
                      </a:r>
                      <a:r>
                        <a:rPr lang="en-US" sz="1400" dirty="0">
                          <a:solidFill>
                            <a:schemeClr val="tx1"/>
                          </a:solidFill>
                          <a:effectLst/>
                          <a:latin typeface="+mn-lt"/>
                          <a:ea typeface="+mn-ea"/>
                          <a:cs typeface="+mn-cs"/>
                        </a:rPr>
                        <a:t> des </a:t>
                      </a:r>
                      <a:r>
                        <a:rPr lang="en-US" sz="1400" dirty="0" err="1">
                          <a:solidFill>
                            <a:schemeClr val="tx1"/>
                          </a:solidFill>
                          <a:effectLst/>
                          <a:latin typeface="+mn-lt"/>
                          <a:ea typeface="+mn-ea"/>
                          <a:cs typeface="+mn-cs"/>
                        </a:rPr>
                        <a:t>éléments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cités</a:t>
                      </a:r>
                      <a:r>
                        <a:rPr lang="en-US" sz="1400" dirty="0">
                          <a:solidFill>
                            <a:schemeClr val="tx1"/>
                          </a:solidFill>
                          <a:effectLst/>
                          <a:latin typeface="+mn-lt"/>
                          <a:ea typeface="+mn-ea"/>
                          <a:cs typeface="+mn-cs"/>
                        </a:rPr>
                        <a:t> plus haut.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1" name="ZoneTexte 21">
            <a:extLst>
              <a:ext uri="{FF2B5EF4-FFF2-40B4-BE49-F238E27FC236}">
                <a16:creationId xmlns:a16="http://schemas.microsoft.com/office/drawing/2014/main" id="{17E9DFC9-C60F-4457-B3A2-CB22731FE3B8}"/>
              </a:ext>
            </a:extLst>
          </p:cNvPr>
          <p:cNvSpPr txBox="1"/>
          <p:nvPr/>
        </p:nvSpPr>
        <p:spPr>
          <a:xfrm rot="19448902">
            <a:off x="24787" y="1843822"/>
            <a:ext cx="1083951" cy="307777"/>
          </a:xfrm>
          <a:prstGeom prst="rect">
            <a:avLst/>
          </a:prstGeom>
          <a:noFill/>
        </p:spPr>
        <p:txBody>
          <a:bodyPr wrap="none" rtlCol="0">
            <a:spAutoFit/>
          </a:bodyPr>
          <a:lstStyle/>
          <a:p>
            <a:r>
              <a:rPr lang="fr-FR" sz="1400" b="1" dirty="0">
                <a:solidFill>
                  <a:srgbClr val="00B050"/>
                </a:solidFill>
              </a:rPr>
              <a:t>NOUVEAU</a:t>
            </a:r>
          </a:p>
        </p:txBody>
      </p:sp>
      <p:sp>
        <p:nvSpPr>
          <p:cNvPr id="17" name="Rectangle 16">
            <a:extLst>
              <a:ext uri="{FF2B5EF4-FFF2-40B4-BE49-F238E27FC236}">
                <a16:creationId xmlns:a16="http://schemas.microsoft.com/office/drawing/2014/main" id="{CEA46C25-C84C-41D7-8D85-5706EE014231}"/>
              </a:ext>
            </a:extLst>
          </p:cNvPr>
          <p:cNvSpPr/>
          <p:nvPr/>
        </p:nvSpPr>
        <p:spPr>
          <a:xfrm>
            <a:off x="1078134" y="3054413"/>
            <a:ext cx="9517349" cy="307777"/>
          </a:xfrm>
          <a:prstGeom prst="rect">
            <a:avLst/>
          </a:prstGeom>
        </p:spPr>
        <p:txBody>
          <a:bodyPr wrap="none">
            <a:spAutoFit/>
          </a:bodyPr>
          <a:lstStyle/>
          <a:p>
            <a:pPr algn="l">
              <a:spcBef>
                <a:spcPts val="600"/>
              </a:spcBef>
              <a:spcAft>
                <a:spcPts val="600"/>
              </a:spcAft>
            </a:pPr>
            <a:r>
              <a:rPr lang="fr-FR" sz="1400" b="0" u="sng" dirty="0">
                <a:solidFill>
                  <a:srgbClr val="FF0000"/>
                </a:solidFill>
              </a:rPr>
              <a:t>Nouvelle </a:t>
            </a:r>
            <a:r>
              <a:rPr lang="fr-FR" sz="1400" u="sng" dirty="0">
                <a:solidFill>
                  <a:srgbClr val="FF0000"/>
                </a:solidFill>
              </a:rPr>
              <a:t>exigence pour toutes les branches (analyse de risques systématique non formalisée dans les CR existantes)</a:t>
            </a:r>
          </a:p>
        </p:txBody>
      </p:sp>
      <p:graphicFrame>
        <p:nvGraphicFramePr>
          <p:cNvPr id="13" name="Tableau 12">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147430254"/>
              </p:ext>
            </p:extLst>
          </p:nvPr>
        </p:nvGraphicFramePr>
        <p:xfrm>
          <a:off x="1122218" y="3956262"/>
          <a:ext cx="10158358" cy="1497542"/>
        </p:xfrm>
        <a:graphic>
          <a:graphicData uri="http://schemas.openxmlformats.org/drawingml/2006/table">
            <a:tbl>
              <a:tblPr firstRow="1" firstCol="1" bandRow="1"/>
              <a:tblGrid>
                <a:gridCol w="10158358">
                  <a:extLst>
                    <a:ext uri="{9D8B030D-6E8A-4147-A177-3AD203B41FA5}">
                      <a16:colId xmlns:a16="http://schemas.microsoft.com/office/drawing/2014/main" val="2553427521"/>
                    </a:ext>
                  </a:extLst>
                </a:gridCol>
              </a:tblGrid>
              <a:tr h="430742">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3.1.2 : </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identification des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mesures</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maitrise</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risques</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259496">
                <a:tc>
                  <a:txBody>
                    <a:bodyPr/>
                    <a:lstStyle/>
                    <a:p>
                      <a:r>
                        <a:rPr lang="en-US" sz="1400" dirty="0">
                          <a:solidFill>
                            <a:schemeClr val="tx1"/>
                          </a:solidFill>
                          <a:effectLst/>
                          <a:latin typeface="+mn-lt"/>
                          <a:ea typeface="+mn-ea"/>
                          <a:cs typeface="+mn-cs"/>
                        </a:rPr>
                        <a:t>En </a:t>
                      </a:r>
                      <a:r>
                        <a:rPr lang="en-US" sz="1400" dirty="0" err="1">
                          <a:solidFill>
                            <a:schemeClr val="tx1"/>
                          </a:solidFill>
                          <a:effectLst/>
                          <a:latin typeface="+mn-lt"/>
                          <a:ea typeface="+mn-ea"/>
                          <a:cs typeface="+mn-cs"/>
                        </a:rPr>
                        <a:t>fonction</a:t>
                      </a:r>
                      <a:r>
                        <a:rPr lang="en-US" sz="1400" dirty="0">
                          <a:solidFill>
                            <a:schemeClr val="tx1"/>
                          </a:solidFill>
                          <a:effectLst/>
                          <a:latin typeface="+mn-lt"/>
                          <a:ea typeface="+mn-ea"/>
                          <a:cs typeface="+mn-cs"/>
                        </a:rPr>
                        <a:t> de </a:t>
                      </a:r>
                      <a:r>
                        <a:rPr lang="en-US" sz="1400" dirty="0" err="1">
                          <a:solidFill>
                            <a:schemeClr val="tx1"/>
                          </a:solidFill>
                          <a:effectLst/>
                          <a:latin typeface="+mn-lt"/>
                          <a:ea typeface="+mn-ea"/>
                          <a:cs typeface="+mn-cs"/>
                        </a:rPr>
                        <a:t>l’analyse</a:t>
                      </a:r>
                      <a:r>
                        <a:rPr lang="en-US" sz="1400" dirty="0">
                          <a:solidFill>
                            <a:schemeClr val="tx1"/>
                          </a:solidFill>
                          <a:effectLst/>
                          <a:latin typeface="+mn-lt"/>
                          <a:ea typeface="+mn-ea"/>
                          <a:cs typeface="+mn-cs"/>
                        </a:rPr>
                        <a:t> des </a:t>
                      </a:r>
                      <a:r>
                        <a:rPr lang="en-US" sz="1400" dirty="0" err="1">
                          <a:solidFill>
                            <a:schemeClr val="tx1"/>
                          </a:solidFill>
                          <a:effectLst/>
                          <a:latin typeface="+mn-lt"/>
                          <a:ea typeface="+mn-ea"/>
                          <a:cs typeface="+mn-cs"/>
                        </a:rPr>
                        <a:t>risques</a:t>
                      </a:r>
                      <a:r>
                        <a:rPr lang="en-US" sz="1400" dirty="0">
                          <a:solidFill>
                            <a:schemeClr val="tx1"/>
                          </a:solidFill>
                          <a:effectLst/>
                          <a:latin typeface="+mn-lt"/>
                          <a:ea typeface="+mn-ea"/>
                          <a:cs typeface="+mn-cs"/>
                        </a:rPr>
                        <a:t>, des </a:t>
                      </a:r>
                      <a:r>
                        <a:rPr lang="en-US" sz="1400" dirty="0" err="1">
                          <a:solidFill>
                            <a:schemeClr val="tx1"/>
                          </a:solidFill>
                          <a:effectLst/>
                          <a:latin typeface="+mn-lt"/>
                          <a:ea typeface="+mn-ea"/>
                          <a:cs typeface="+mn-cs"/>
                        </a:rPr>
                        <a:t>mesures</a:t>
                      </a:r>
                      <a:r>
                        <a:rPr lang="en-US" sz="1400" dirty="0">
                          <a:solidFill>
                            <a:schemeClr val="tx1"/>
                          </a:solidFill>
                          <a:effectLst/>
                          <a:latin typeface="+mn-lt"/>
                          <a:ea typeface="+mn-ea"/>
                          <a:cs typeface="+mn-cs"/>
                        </a:rPr>
                        <a:t> de </a:t>
                      </a:r>
                      <a:r>
                        <a:rPr lang="en-US" sz="1400" dirty="0" err="1">
                          <a:solidFill>
                            <a:schemeClr val="tx1"/>
                          </a:solidFill>
                          <a:effectLst/>
                          <a:latin typeface="+mn-lt"/>
                          <a:ea typeface="+mn-ea"/>
                          <a:cs typeface="+mn-cs"/>
                        </a:rPr>
                        <a:t>maitrise</a:t>
                      </a:r>
                      <a:r>
                        <a:rPr lang="en-US" sz="1400" dirty="0">
                          <a:solidFill>
                            <a:schemeClr val="tx1"/>
                          </a:solidFill>
                          <a:effectLst/>
                          <a:latin typeface="+mn-lt"/>
                          <a:ea typeface="+mn-ea"/>
                          <a:cs typeface="+mn-cs"/>
                        </a:rPr>
                        <a:t> des </a:t>
                      </a:r>
                      <a:r>
                        <a:rPr lang="en-US" sz="1400" dirty="0" err="1">
                          <a:solidFill>
                            <a:schemeClr val="tx1"/>
                          </a:solidFill>
                          <a:effectLst/>
                          <a:latin typeface="+mn-lt"/>
                          <a:ea typeface="+mn-ea"/>
                          <a:cs typeface="+mn-cs"/>
                        </a:rPr>
                        <a:t>risques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sont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mises</a:t>
                      </a:r>
                      <a:r>
                        <a:rPr lang="en-US" sz="1400" dirty="0">
                          <a:solidFill>
                            <a:schemeClr val="tx1"/>
                          </a:solidFill>
                          <a:effectLst/>
                          <a:latin typeface="+mn-lt"/>
                          <a:ea typeface="+mn-ea"/>
                          <a:cs typeface="+mn-cs"/>
                        </a:rPr>
                        <a:t> en </a:t>
                      </a:r>
                      <a:r>
                        <a:rPr lang="en-US" sz="1400" dirty="0" err="1">
                          <a:solidFill>
                            <a:schemeClr val="tx1"/>
                          </a:solidFill>
                          <a:effectLst/>
                          <a:latin typeface="+mn-lt"/>
                          <a:ea typeface="+mn-ea"/>
                          <a:cs typeface="+mn-cs"/>
                        </a:rPr>
                        <a:t>œuvre</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afin</a:t>
                      </a:r>
                      <a:r>
                        <a:rPr lang="en-US" sz="1400" dirty="0">
                          <a:solidFill>
                            <a:schemeClr val="tx1"/>
                          </a:solidFill>
                          <a:effectLst/>
                          <a:latin typeface="+mn-lt"/>
                          <a:ea typeface="+mn-ea"/>
                          <a:cs typeface="+mn-cs"/>
                        </a:rPr>
                        <a:t> de :</a:t>
                      </a:r>
                    </a:p>
                    <a:p>
                      <a:pPr lvl="0"/>
                      <a:r>
                        <a:rPr lang="en-US" sz="1400" dirty="0" err="1">
                          <a:solidFill>
                            <a:schemeClr val="tx1"/>
                          </a:solidFill>
                          <a:effectLst/>
                          <a:latin typeface="+mn-lt"/>
                          <a:ea typeface="+mn-ea"/>
                          <a:cs typeface="+mn-cs"/>
                        </a:rPr>
                        <a:t>réduire</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autant</a:t>
                      </a:r>
                      <a:r>
                        <a:rPr lang="en-US" sz="1400" dirty="0">
                          <a:solidFill>
                            <a:schemeClr val="tx1"/>
                          </a:solidFill>
                          <a:effectLst/>
                          <a:latin typeface="+mn-lt"/>
                          <a:ea typeface="+mn-ea"/>
                          <a:cs typeface="+mn-cs"/>
                        </a:rPr>
                        <a:t> que possible le </a:t>
                      </a:r>
                      <a:r>
                        <a:rPr lang="en-US" sz="1400" dirty="0" err="1">
                          <a:solidFill>
                            <a:schemeClr val="tx1"/>
                          </a:solidFill>
                          <a:effectLst/>
                          <a:latin typeface="+mn-lt"/>
                          <a:ea typeface="+mn-ea"/>
                          <a:cs typeface="+mn-cs"/>
                        </a:rPr>
                        <a:t>nombre</a:t>
                      </a:r>
                      <a:r>
                        <a:rPr lang="en-US" sz="1400" dirty="0">
                          <a:solidFill>
                            <a:schemeClr val="tx1"/>
                          </a:solidFill>
                          <a:effectLst/>
                          <a:latin typeface="+mn-lt"/>
                          <a:ea typeface="+mn-ea"/>
                          <a:cs typeface="+mn-cs"/>
                        </a:rPr>
                        <a:t> de </a:t>
                      </a:r>
                      <a:r>
                        <a:rPr lang="en-US" sz="1400" dirty="0" err="1">
                          <a:solidFill>
                            <a:schemeClr val="tx1"/>
                          </a:solidFill>
                          <a:effectLst/>
                          <a:latin typeface="+mn-lt"/>
                          <a:ea typeface="+mn-ea"/>
                          <a:cs typeface="+mn-cs"/>
                        </a:rPr>
                        <a:t>véhicules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autorisés</a:t>
                      </a:r>
                      <a:r>
                        <a:rPr lang="en-US" sz="1400" dirty="0">
                          <a:solidFill>
                            <a:schemeClr val="tx1"/>
                          </a:solidFill>
                          <a:effectLst/>
                          <a:latin typeface="+mn-lt"/>
                          <a:ea typeface="+mn-ea"/>
                          <a:cs typeface="+mn-cs"/>
                        </a:rPr>
                        <a:t> à </a:t>
                      </a:r>
                      <a:r>
                        <a:rPr lang="en-US" sz="1400" dirty="0" err="1">
                          <a:solidFill>
                            <a:schemeClr val="tx1"/>
                          </a:solidFill>
                          <a:effectLst/>
                          <a:latin typeface="+mn-lt"/>
                          <a:ea typeface="+mn-ea"/>
                          <a:cs typeface="+mn-cs"/>
                        </a:rPr>
                        <a:t>circuler</a:t>
                      </a:r>
                      <a:r>
                        <a:rPr lang="en-US" sz="1400" dirty="0">
                          <a:solidFill>
                            <a:schemeClr val="tx1"/>
                          </a:solidFill>
                          <a:effectLst/>
                          <a:latin typeface="+mn-lt"/>
                          <a:ea typeface="+mn-ea"/>
                          <a:cs typeface="+mn-cs"/>
                        </a:rPr>
                        <a:t> sur site ;</a:t>
                      </a:r>
                    </a:p>
                    <a:p>
                      <a:pPr marL="536575" lvl="0" indent="-285750">
                        <a:buFont typeface="Wingdings" panose="05000000000000000000" pitchFamily="2" charset="2"/>
                        <a:buChar char="§"/>
                      </a:pPr>
                      <a:r>
                        <a:rPr lang="en-US" sz="1400" dirty="0" err="1">
                          <a:solidFill>
                            <a:schemeClr val="tx1"/>
                          </a:solidFill>
                          <a:effectLst/>
                          <a:latin typeface="+mn-lt"/>
                          <a:ea typeface="+mn-ea"/>
                          <a:cs typeface="+mn-cs"/>
                        </a:rPr>
                        <a:t>optimiser</a:t>
                      </a:r>
                      <a:r>
                        <a:rPr lang="en-US" sz="1400" dirty="0">
                          <a:solidFill>
                            <a:schemeClr val="tx1"/>
                          </a:solidFill>
                          <a:effectLst/>
                          <a:latin typeface="+mn-lt"/>
                          <a:ea typeface="+mn-ea"/>
                          <a:cs typeface="+mn-cs"/>
                        </a:rPr>
                        <a:t> les flux de circulation (en </a:t>
                      </a:r>
                      <a:r>
                        <a:rPr lang="en-US" sz="1400" dirty="0" err="1">
                          <a:solidFill>
                            <a:schemeClr val="tx1"/>
                          </a:solidFill>
                          <a:effectLst/>
                          <a:latin typeface="+mn-lt"/>
                          <a:ea typeface="+mn-ea"/>
                          <a:cs typeface="+mn-cs"/>
                        </a:rPr>
                        <a:t>réduisant</a:t>
                      </a:r>
                      <a:r>
                        <a:rPr lang="en-US" sz="1400" dirty="0">
                          <a:solidFill>
                            <a:schemeClr val="tx1"/>
                          </a:solidFill>
                          <a:effectLst/>
                          <a:latin typeface="+mn-lt"/>
                          <a:ea typeface="+mn-ea"/>
                          <a:cs typeface="+mn-cs"/>
                        </a:rPr>
                        <a:t> en </a:t>
                      </a:r>
                      <a:r>
                        <a:rPr lang="en-US" sz="1400" dirty="0" err="1">
                          <a:solidFill>
                            <a:schemeClr val="tx1"/>
                          </a:solidFill>
                          <a:effectLst/>
                          <a:latin typeface="+mn-lt"/>
                          <a:ea typeface="+mn-ea"/>
                          <a:cs typeface="+mn-cs"/>
                        </a:rPr>
                        <a:t>particulier</a:t>
                      </a:r>
                      <a:r>
                        <a:rPr lang="en-US" sz="1400" dirty="0">
                          <a:solidFill>
                            <a:schemeClr val="tx1"/>
                          </a:solidFill>
                          <a:effectLst/>
                          <a:latin typeface="+mn-lt"/>
                          <a:ea typeface="+mn-ea"/>
                          <a:cs typeface="+mn-cs"/>
                        </a:rPr>
                        <a:t> les </a:t>
                      </a:r>
                      <a:r>
                        <a:rPr lang="en-US" sz="1400" dirty="0" err="1">
                          <a:solidFill>
                            <a:schemeClr val="tx1"/>
                          </a:solidFill>
                          <a:effectLst/>
                          <a:latin typeface="+mn-lt"/>
                          <a:ea typeface="+mn-ea"/>
                          <a:cs typeface="+mn-cs"/>
                        </a:rPr>
                        <a:t>croisements</a:t>
                      </a:r>
                      <a:r>
                        <a:rPr lang="en-US" sz="1400" dirty="0">
                          <a:solidFill>
                            <a:schemeClr val="tx1"/>
                          </a:solidFill>
                          <a:effectLst/>
                          <a:latin typeface="+mn-lt"/>
                          <a:ea typeface="+mn-ea"/>
                          <a:cs typeface="+mn-cs"/>
                        </a:rPr>
                        <a:t> et les distances </a:t>
                      </a:r>
                      <a:r>
                        <a:rPr lang="en-US" sz="1400" dirty="0" err="1">
                          <a:solidFill>
                            <a:schemeClr val="tx1"/>
                          </a:solidFill>
                          <a:effectLst/>
                          <a:latin typeface="+mn-lt"/>
                          <a:ea typeface="+mn-ea"/>
                          <a:cs typeface="+mn-cs"/>
                        </a:rPr>
                        <a:t>parcourues</a:t>
                      </a:r>
                      <a:r>
                        <a:rPr lang="en-US" sz="1400" dirty="0">
                          <a:solidFill>
                            <a:schemeClr val="tx1"/>
                          </a:solidFill>
                          <a:effectLst/>
                          <a:latin typeface="+mn-lt"/>
                          <a:ea typeface="+mn-ea"/>
                          <a:cs typeface="+mn-cs"/>
                        </a:rPr>
                        <a:t>) ;</a:t>
                      </a:r>
                    </a:p>
                    <a:p>
                      <a:pPr marL="536575" lvl="0" indent="-285750">
                        <a:buFont typeface="Wingdings" panose="05000000000000000000" pitchFamily="2" charset="2"/>
                        <a:buChar char="§"/>
                      </a:pPr>
                      <a:r>
                        <a:rPr lang="en-US" sz="1400" dirty="0" err="1">
                          <a:solidFill>
                            <a:schemeClr val="tx1"/>
                          </a:solidFill>
                          <a:effectLst/>
                          <a:latin typeface="+mn-lt"/>
                          <a:ea typeface="+mn-ea"/>
                          <a:cs typeface="+mn-cs"/>
                        </a:rPr>
                        <a:t>protéger</a:t>
                      </a:r>
                      <a:r>
                        <a:rPr lang="en-US" sz="1400" dirty="0">
                          <a:solidFill>
                            <a:schemeClr val="tx1"/>
                          </a:solidFill>
                          <a:effectLst/>
                          <a:latin typeface="+mn-lt"/>
                          <a:ea typeface="+mn-ea"/>
                          <a:cs typeface="+mn-cs"/>
                        </a:rPr>
                        <a:t> les parties des installations </a:t>
                      </a:r>
                      <a:r>
                        <a:rPr lang="en-US" sz="1400" dirty="0" err="1">
                          <a:solidFill>
                            <a:schemeClr val="tx1"/>
                          </a:solidFill>
                          <a:effectLst/>
                          <a:latin typeface="+mn-lt"/>
                          <a:ea typeface="+mn-ea"/>
                          <a:cs typeface="+mn-cs"/>
                        </a:rPr>
                        <a:t>exposées</a:t>
                      </a:r>
                      <a:r>
                        <a:rPr lang="en-US" sz="1400" dirty="0">
                          <a:solidFill>
                            <a:schemeClr val="tx1"/>
                          </a:solidFill>
                          <a:effectLst/>
                          <a:latin typeface="+mn-lt"/>
                          <a:ea typeface="+mn-ea"/>
                          <a:cs typeface="+mn-cs"/>
                        </a:rPr>
                        <a:t> aux </a:t>
                      </a:r>
                      <a:r>
                        <a:rPr lang="en-US" sz="1400" dirty="0" err="1">
                          <a:solidFill>
                            <a:schemeClr val="tx1"/>
                          </a:solidFill>
                          <a:effectLst/>
                          <a:latin typeface="+mn-lt"/>
                          <a:ea typeface="+mn-ea"/>
                          <a:cs typeface="+mn-cs"/>
                        </a:rPr>
                        <a:t>risques</a:t>
                      </a:r>
                      <a:r>
                        <a:rPr lang="en-US" sz="1400" dirty="0">
                          <a:solidFill>
                            <a:schemeClr val="tx1"/>
                          </a:solidFill>
                          <a:effectLst/>
                          <a:latin typeface="+mn-lt"/>
                          <a:ea typeface="+mn-ea"/>
                          <a:cs typeface="+mn-cs"/>
                        </a:rPr>
                        <a:t> ;</a:t>
                      </a:r>
                    </a:p>
                    <a:p>
                      <a:pPr marL="536575" indent="-285750">
                        <a:buFont typeface="Wingdings" panose="05000000000000000000" pitchFamily="2" charset="2"/>
                        <a:buChar char="§"/>
                      </a:pPr>
                      <a:r>
                        <a:rPr lang="en-US" sz="1400" dirty="0" err="1">
                          <a:solidFill>
                            <a:schemeClr val="tx1"/>
                          </a:solidFill>
                          <a:effectLst/>
                          <a:latin typeface="+mn-lt"/>
                          <a:ea typeface="+mn-ea"/>
                          <a:cs typeface="+mn-cs"/>
                        </a:rPr>
                        <a:t>définir</a:t>
                      </a:r>
                      <a:r>
                        <a:rPr lang="en-US" sz="1400" dirty="0">
                          <a:solidFill>
                            <a:schemeClr val="tx1"/>
                          </a:solidFill>
                          <a:effectLst/>
                          <a:latin typeface="+mn-lt"/>
                          <a:ea typeface="+mn-ea"/>
                          <a:cs typeface="+mn-cs"/>
                        </a:rPr>
                        <a:t> les </a:t>
                      </a:r>
                      <a:r>
                        <a:rPr lang="en-US" sz="1400" dirty="0" err="1">
                          <a:solidFill>
                            <a:schemeClr val="tx1"/>
                          </a:solidFill>
                          <a:effectLst/>
                          <a:latin typeface="+mn-lt"/>
                          <a:ea typeface="+mn-ea"/>
                          <a:cs typeface="+mn-cs"/>
                        </a:rPr>
                        <a:t>règles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concernant</a:t>
                      </a:r>
                      <a:r>
                        <a:rPr lang="en-US" sz="1400" dirty="0">
                          <a:solidFill>
                            <a:schemeClr val="tx1"/>
                          </a:solidFill>
                          <a:effectLst/>
                          <a:latin typeface="+mn-lt"/>
                          <a:ea typeface="+mn-ea"/>
                          <a:cs typeface="+mn-cs"/>
                        </a:rPr>
                        <a:t> les types et zones </a:t>
                      </a:r>
                      <a:r>
                        <a:rPr lang="en-US" sz="1400" dirty="0" err="1">
                          <a:solidFill>
                            <a:schemeClr val="tx1"/>
                          </a:solidFill>
                          <a:effectLst/>
                          <a:latin typeface="+mn-lt"/>
                          <a:ea typeface="+mn-ea"/>
                          <a:cs typeface="+mn-cs"/>
                        </a:rPr>
                        <a:t>d’utilisation</a:t>
                      </a:r>
                      <a:r>
                        <a:rPr lang="en-US" sz="1400" dirty="0">
                          <a:solidFill>
                            <a:schemeClr val="tx1"/>
                          </a:solidFill>
                          <a:effectLst/>
                          <a:latin typeface="+mn-lt"/>
                          <a:ea typeface="+mn-ea"/>
                          <a:cs typeface="+mn-cs"/>
                        </a:rPr>
                        <a:t> des </a:t>
                      </a:r>
                      <a:r>
                        <a:rPr lang="en-US" sz="1400" dirty="0" err="1">
                          <a:solidFill>
                            <a:schemeClr val="tx1"/>
                          </a:solidFill>
                          <a:effectLst/>
                          <a:latin typeface="+mn-lt"/>
                          <a:ea typeface="+mn-ea"/>
                          <a:cs typeface="+mn-cs"/>
                        </a:rPr>
                        <a:t>véhicules</a:t>
                      </a:r>
                      <a:r>
                        <a:rPr lang="en-US" sz="1400" dirty="0">
                          <a:solidFill>
                            <a:schemeClr val="tx1"/>
                          </a:solidFill>
                          <a:effectLst/>
                          <a:latin typeface="+mn-lt"/>
                          <a:ea typeface="+mn-ea"/>
                          <a:cs typeface="+mn-cs"/>
                        </a:rPr>
                        <a:t> et </a:t>
                      </a:r>
                      <a:r>
                        <a:rPr lang="en-US" sz="1400" dirty="0" err="1">
                          <a:solidFill>
                            <a:schemeClr val="tx1"/>
                          </a:solidFill>
                          <a:effectLst/>
                          <a:latin typeface="+mn-lt"/>
                          <a:ea typeface="+mn-ea"/>
                          <a:cs typeface="+mn-cs"/>
                        </a:rPr>
                        <a:t>engins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motorisés</a:t>
                      </a:r>
                      <a:r>
                        <a:rPr lang="en-US" sz="1400" dirty="0">
                          <a:solidFill>
                            <a:schemeClr val="tx1"/>
                          </a:solidFill>
                          <a:effectLst/>
                          <a:latin typeface="+mn-lt"/>
                          <a:ea typeface="+mn-ea"/>
                          <a:cs typeface="+mn-cs"/>
                        </a:rPr>
                        <a:t>.</a:t>
                      </a:r>
                      <a:endParaRPr lang="fr-FR" sz="1400" dirty="0">
                        <a:solidFill>
                          <a:schemeClr val="tx1"/>
                        </a:solidFill>
                        <a:effectLst/>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20" name="ZoneTexte 21">
            <a:extLst>
              <a:ext uri="{FF2B5EF4-FFF2-40B4-BE49-F238E27FC236}">
                <a16:creationId xmlns:a16="http://schemas.microsoft.com/office/drawing/2014/main" id="{17E9DFC9-C60F-4457-B3A2-CB22731FE3B8}"/>
              </a:ext>
            </a:extLst>
          </p:cNvPr>
          <p:cNvSpPr txBox="1"/>
          <p:nvPr/>
        </p:nvSpPr>
        <p:spPr>
          <a:xfrm rot="19448902">
            <a:off x="10320" y="4763351"/>
            <a:ext cx="1083951" cy="307777"/>
          </a:xfrm>
          <a:prstGeom prst="rect">
            <a:avLst/>
          </a:prstGeom>
          <a:noFill/>
        </p:spPr>
        <p:txBody>
          <a:bodyPr wrap="none" rtlCol="0">
            <a:spAutoFit/>
          </a:bodyPr>
          <a:lstStyle/>
          <a:p>
            <a:r>
              <a:rPr lang="fr-FR" sz="1400" b="1" dirty="0">
                <a:solidFill>
                  <a:srgbClr val="00B050"/>
                </a:solidFill>
              </a:rPr>
              <a:t>NOUVEAU</a:t>
            </a:r>
          </a:p>
        </p:txBody>
      </p:sp>
      <p:sp>
        <p:nvSpPr>
          <p:cNvPr id="21" name="Rectangle 20">
            <a:extLst>
              <a:ext uri="{FF2B5EF4-FFF2-40B4-BE49-F238E27FC236}">
                <a16:creationId xmlns:a16="http://schemas.microsoft.com/office/drawing/2014/main" id="{CEA46C25-C84C-41D7-8D85-5706EE014231}"/>
              </a:ext>
            </a:extLst>
          </p:cNvPr>
          <p:cNvSpPr/>
          <p:nvPr/>
        </p:nvSpPr>
        <p:spPr>
          <a:xfrm>
            <a:off x="1078134" y="5522492"/>
            <a:ext cx="7635424" cy="307777"/>
          </a:xfrm>
          <a:prstGeom prst="rect">
            <a:avLst/>
          </a:prstGeom>
        </p:spPr>
        <p:txBody>
          <a:bodyPr wrap="none">
            <a:spAutoFit/>
          </a:bodyPr>
          <a:lstStyle/>
          <a:p>
            <a:pPr algn="l">
              <a:spcBef>
                <a:spcPts val="600"/>
              </a:spcBef>
              <a:spcAft>
                <a:spcPts val="600"/>
              </a:spcAft>
            </a:pPr>
            <a:r>
              <a:rPr lang="fr-FR" sz="1400" b="0" u="sng" dirty="0">
                <a:solidFill>
                  <a:srgbClr val="FF0000"/>
                </a:solidFill>
              </a:rPr>
              <a:t>Nouvelle exigence pour toutes les branches </a:t>
            </a:r>
            <a:r>
              <a:rPr lang="fr-FR" sz="1400" u="sng" dirty="0">
                <a:solidFill>
                  <a:srgbClr val="FF0000"/>
                </a:solidFill>
              </a:rPr>
              <a:t>(formalisation du processus d’analyse de risques)</a:t>
            </a:r>
          </a:p>
        </p:txBody>
      </p:sp>
    </p:spTree>
    <p:extLst>
      <p:ext uri="{BB962C8B-B14F-4D97-AF65-F5344CB8AC3E}">
        <p14:creationId xmlns:p14="http://schemas.microsoft.com/office/powerpoint/2010/main" val="3205347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10" name="Tableau 9">
            <a:extLst>
              <a:ext uri="{FF2B5EF4-FFF2-40B4-BE49-F238E27FC236}">
                <a16:creationId xmlns:a16="http://schemas.microsoft.com/office/drawing/2014/main" id="{D57D23BC-8A76-4A13-BA3F-018B7EB681B9}"/>
              </a:ext>
            </a:extLst>
          </p:cNvPr>
          <p:cNvGraphicFramePr>
            <a:graphicFrameLocks noGrp="1"/>
          </p:cNvGraphicFramePr>
          <p:nvPr>
            <p:extLst>
              <p:ext uri="{D42A27DB-BD31-4B8C-83A1-F6EECF244321}">
                <p14:modId xmlns:p14="http://schemas.microsoft.com/office/powerpoint/2010/main" val="4037491944"/>
              </p:ext>
            </p:extLst>
          </p:nvPr>
        </p:nvGraphicFramePr>
        <p:xfrm>
          <a:off x="374396" y="636580"/>
          <a:ext cx="11089231" cy="1136235"/>
        </p:xfrm>
        <a:graphic>
          <a:graphicData uri="http://schemas.openxmlformats.org/drawingml/2006/table">
            <a:tbl>
              <a:tblPr firstRow="1" firstCol="1" bandRow="1"/>
              <a:tblGrid>
                <a:gridCol w="11089231">
                  <a:extLst>
                    <a:ext uri="{9D8B030D-6E8A-4147-A177-3AD203B41FA5}">
                      <a16:colId xmlns:a16="http://schemas.microsoft.com/office/drawing/2014/main" val="2553427521"/>
                    </a:ext>
                  </a:extLst>
                </a:gridCol>
              </a:tblGrid>
              <a:tr h="374912">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3.1.3 : </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plan et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règles</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 circulation sur site</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761323">
                <a:tc>
                  <a:txBody>
                    <a:bodyPr/>
                    <a:lstStyle/>
                    <a:p>
                      <a:r>
                        <a:rPr lang="en-US" sz="1400" dirty="0">
                          <a:solidFill>
                            <a:schemeClr val="tx1"/>
                          </a:solidFill>
                          <a:effectLst/>
                          <a:latin typeface="+mj-lt"/>
                          <a:ea typeface="+mn-ea"/>
                          <a:cs typeface="+mn-cs"/>
                        </a:rPr>
                        <a:t>Le</a:t>
                      </a:r>
                      <a:r>
                        <a:rPr lang="en-US" sz="1800" dirty="0">
                          <a:solidFill>
                            <a:schemeClr val="tx1"/>
                          </a:solidFill>
                          <a:effectLst/>
                          <a:latin typeface="+mj-lt"/>
                          <a:ea typeface="+mn-ea"/>
                          <a:cs typeface="+mn-cs"/>
                        </a:rPr>
                        <a:t> </a:t>
                      </a:r>
                      <a:r>
                        <a:rPr lang="en-US" sz="1400" dirty="0">
                          <a:solidFill>
                            <a:srgbClr val="000000"/>
                          </a:solidFill>
                          <a:effectLst/>
                          <a:latin typeface="+mj-lt"/>
                          <a:ea typeface="Times New Roman" panose="02020603050405020304" pitchFamily="18" charset="0"/>
                          <a:cs typeface="Times New Roman" panose="02020603050405020304" pitchFamily="18" charset="0"/>
                        </a:rPr>
                        <a:t>plan et les </a:t>
                      </a:r>
                      <a:r>
                        <a:rPr lang="en-US" sz="1400" dirty="0" err="1">
                          <a:solidFill>
                            <a:srgbClr val="000000"/>
                          </a:solidFill>
                          <a:effectLst/>
                          <a:latin typeface="+mj-lt"/>
                          <a:ea typeface="Times New Roman" panose="02020603050405020304" pitchFamily="18" charset="0"/>
                          <a:cs typeface="Times New Roman" panose="02020603050405020304" pitchFamily="18" charset="0"/>
                        </a:rPr>
                        <a:t>règles</a:t>
                      </a:r>
                      <a:r>
                        <a:rPr lang="en-US" sz="1400" dirty="0">
                          <a:solidFill>
                            <a:srgbClr val="000000"/>
                          </a:solidFill>
                          <a:effectLst/>
                          <a:latin typeface="+mj-lt"/>
                          <a:ea typeface="Times New Roman" panose="02020603050405020304" pitchFamily="18" charset="0"/>
                          <a:cs typeface="Times New Roman" panose="02020603050405020304" pitchFamily="18" charset="0"/>
                        </a:rPr>
                        <a:t> de circulation </a:t>
                      </a:r>
                      <a:r>
                        <a:rPr lang="en-US" sz="1400" dirty="0" err="1">
                          <a:solidFill>
                            <a:srgbClr val="000000"/>
                          </a:solidFill>
                          <a:effectLst/>
                          <a:latin typeface="+mj-lt"/>
                          <a:ea typeface="Times New Roman" panose="02020603050405020304" pitchFamily="18" charset="0"/>
                          <a:cs typeface="Times New Roman" panose="02020603050405020304" pitchFamily="18" charset="0"/>
                        </a:rPr>
                        <a:t>sont</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définis</a:t>
                      </a:r>
                      <a:r>
                        <a:rPr lang="en-US" sz="1400" dirty="0">
                          <a:solidFill>
                            <a:srgbClr val="000000"/>
                          </a:solidFill>
                          <a:effectLst/>
                          <a:latin typeface="+mj-lt"/>
                          <a:ea typeface="Times New Roman" panose="02020603050405020304" pitchFamily="18" charset="0"/>
                          <a:cs typeface="Times New Roman" panose="02020603050405020304" pitchFamily="18" charset="0"/>
                        </a:rPr>
                        <a:t> en tenant </a:t>
                      </a:r>
                      <a:r>
                        <a:rPr lang="en-US" sz="1400" dirty="0" err="1">
                          <a:solidFill>
                            <a:srgbClr val="000000"/>
                          </a:solidFill>
                          <a:effectLst/>
                          <a:latin typeface="+mj-lt"/>
                          <a:ea typeface="Times New Roman" panose="02020603050405020304" pitchFamily="18" charset="0"/>
                          <a:cs typeface="Times New Roman" panose="02020603050405020304" pitchFamily="18" charset="0"/>
                        </a:rPr>
                        <a:t>compte</a:t>
                      </a:r>
                      <a:r>
                        <a:rPr lang="en-US" sz="1400" dirty="0">
                          <a:solidFill>
                            <a:srgbClr val="000000"/>
                          </a:solidFill>
                          <a:effectLst/>
                          <a:latin typeface="+mj-lt"/>
                          <a:ea typeface="Times New Roman" panose="02020603050405020304" pitchFamily="18" charset="0"/>
                          <a:cs typeface="Times New Roman" panose="02020603050405020304" pitchFamily="18" charset="0"/>
                        </a:rPr>
                        <a:t> de </a:t>
                      </a:r>
                      <a:r>
                        <a:rPr lang="en-US" sz="1400" dirty="0" err="1">
                          <a:solidFill>
                            <a:srgbClr val="000000"/>
                          </a:solidFill>
                          <a:effectLst/>
                          <a:latin typeface="+mj-lt"/>
                          <a:ea typeface="Times New Roman" panose="02020603050405020304" pitchFamily="18" charset="0"/>
                          <a:cs typeface="Times New Roman" panose="02020603050405020304" pitchFamily="18" charset="0"/>
                        </a:rPr>
                        <a:t>l’analyse</a:t>
                      </a:r>
                      <a:r>
                        <a:rPr lang="en-US" sz="1400" dirty="0">
                          <a:solidFill>
                            <a:srgbClr val="000000"/>
                          </a:solidFill>
                          <a:effectLst/>
                          <a:latin typeface="+mj-lt"/>
                          <a:ea typeface="Times New Roman" panose="02020603050405020304" pitchFamily="18" charset="0"/>
                          <a:cs typeface="Times New Roman" panose="02020603050405020304" pitchFamily="18" charset="0"/>
                        </a:rPr>
                        <a:t> des </a:t>
                      </a:r>
                      <a:r>
                        <a:rPr lang="en-US" sz="1400" dirty="0" err="1">
                          <a:solidFill>
                            <a:srgbClr val="000000"/>
                          </a:solidFill>
                          <a:effectLst/>
                          <a:latin typeface="+mj-lt"/>
                          <a:ea typeface="Times New Roman" panose="02020603050405020304" pitchFamily="18" charset="0"/>
                          <a:cs typeface="Times New Roman" panose="02020603050405020304" pitchFamily="18" charset="0"/>
                        </a:rPr>
                        <a:t>risques</a:t>
                      </a:r>
                      <a:r>
                        <a:rPr lang="en-US" sz="1400" dirty="0">
                          <a:solidFill>
                            <a:srgbClr val="000000"/>
                          </a:solidFill>
                          <a:effectLst/>
                          <a:latin typeface="+mj-lt"/>
                          <a:ea typeface="Times New Roman" panose="02020603050405020304" pitchFamily="18" charset="0"/>
                          <a:cs typeface="Times New Roman" panose="02020603050405020304" pitchFamily="18" charset="0"/>
                        </a:rPr>
                        <a:t> et des </a:t>
                      </a:r>
                      <a:r>
                        <a:rPr lang="en-US" sz="1400" dirty="0" err="1">
                          <a:solidFill>
                            <a:srgbClr val="000000"/>
                          </a:solidFill>
                          <a:effectLst/>
                          <a:latin typeface="+mj-lt"/>
                          <a:ea typeface="Times New Roman" panose="02020603050405020304" pitchFamily="18" charset="0"/>
                          <a:cs typeface="Times New Roman" panose="02020603050405020304" pitchFamily="18" charset="0"/>
                        </a:rPr>
                        <a:t>mesures</a:t>
                      </a:r>
                      <a:r>
                        <a:rPr lang="en-US" sz="1400" dirty="0">
                          <a:solidFill>
                            <a:srgbClr val="000000"/>
                          </a:solidFill>
                          <a:effectLst/>
                          <a:latin typeface="+mj-lt"/>
                          <a:ea typeface="Times New Roman" panose="02020603050405020304" pitchFamily="18" charset="0"/>
                          <a:cs typeface="Times New Roman" panose="02020603050405020304" pitchFamily="18" charset="0"/>
                        </a:rPr>
                        <a:t> de </a:t>
                      </a:r>
                      <a:r>
                        <a:rPr lang="en-US" sz="1400" dirty="0" err="1">
                          <a:solidFill>
                            <a:srgbClr val="000000"/>
                          </a:solidFill>
                          <a:effectLst/>
                          <a:latin typeface="+mj-lt"/>
                          <a:ea typeface="Times New Roman" panose="02020603050405020304" pitchFamily="18" charset="0"/>
                          <a:cs typeface="Times New Roman" panose="02020603050405020304" pitchFamily="18" charset="0"/>
                        </a:rPr>
                        <a:t>maîtrise</a:t>
                      </a:r>
                      <a:r>
                        <a:rPr lang="en-US" sz="1400" dirty="0">
                          <a:solidFill>
                            <a:srgbClr val="000000"/>
                          </a:solidFill>
                          <a:effectLst/>
                          <a:latin typeface="+mj-lt"/>
                          <a:ea typeface="Times New Roman" panose="02020603050405020304" pitchFamily="18" charset="0"/>
                          <a:cs typeface="Times New Roman" panose="02020603050405020304" pitchFamily="18" charset="0"/>
                        </a:rPr>
                        <a:t> de </a:t>
                      </a:r>
                      <a:r>
                        <a:rPr lang="en-US" sz="1400" dirty="0" err="1">
                          <a:solidFill>
                            <a:srgbClr val="000000"/>
                          </a:solidFill>
                          <a:effectLst/>
                          <a:latin typeface="+mj-lt"/>
                          <a:ea typeface="Times New Roman" panose="02020603050405020304" pitchFamily="18" charset="0"/>
                          <a:cs typeface="Times New Roman" panose="02020603050405020304" pitchFamily="18" charset="0"/>
                        </a:rPr>
                        <a:t>risques</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identifiées</a:t>
                      </a:r>
                      <a:r>
                        <a:rPr lang="en-US" sz="1400" dirty="0">
                          <a:solidFill>
                            <a:srgbClr val="000000"/>
                          </a:solidFill>
                          <a:effectLst/>
                          <a:latin typeface="+mj-lt"/>
                          <a:ea typeface="Times New Roman" panose="02020603050405020304" pitchFamily="18" charset="0"/>
                          <a:cs typeface="Times New Roman" panose="02020603050405020304" pitchFamily="18" charset="0"/>
                        </a:rPr>
                        <a:t>.</a:t>
                      </a:r>
                    </a:p>
                    <a:p>
                      <a:r>
                        <a:rPr lang="en-US" sz="1400" dirty="0">
                          <a:solidFill>
                            <a:srgbClr val="000000"/>
                          </a:solidFill>
                          <a:effectLst/>
                          <a:latin typeface="+mj-lt"/>
                          <a:ea typeface="Times New Roman" panose="02020603050405020304" pitchFamily="18" charset="0"/>
                          <a:cs typeface="Times New Roman" panose="02020603050405020304" pitchFamily="18" charset="0"/>
                        </a:rPr>
                        <a:t>A minima, les dispositions de </a:t>
                      </a:r>
                      <a:r>
                        <a:rPr lang="en-US" sz="1400" dirty="0" err="1">
                          <a:solidFill>
                            <a:srgbClr val="000000"/>
                          </a:solidFill>
                          <a:effectLst/>
                          <a:latin typeface="+mj-lt"/>
                          <a:ea typeface="Times New Roman" panose="02020603050405020304" pitchFamily="18" charset="0"/>
                          <a:cs typeface="Times New Roman" panose="02020603050405020304" pitchFamily="18" charset="0"/>
                        </a:rPr>
                        <a:t>l’</a:t>
                      </a:r>
                      <a:r>
                        <a:rPr lang="en-US" sz="1400" b="1" dirty="0" err="1">
                          <a:solidFill>
                            <a:srgbClr val="000000"/>
                          </a:solidFill>
                          <a:effectLst/>
                          <a:latin typeface="+mj-lt"/>
                          <a:ea typeface="Times New Roman" panose="02020603050405020304" pitchFamily="18" charset="0"/>
                          <a:cs typeface="Times New Roman" panose="02020603050405020304" pitchFamily="18" charset="0"/>
                        </a:rPr>
                        <a:t>annexe</a:t>
                      </a:r>
                      <a:r>
                        <a:rPr lang="en-US" sz="1400" b="1" dirty="0">
                          <a:solidFill>
                            <a:srgbClr val="000000"/>
                          </a:solidFill>
                          <a:effectLst/>
                          <a:latin typeface="+mj-lt"/>
                          <a:ea typeface="Times New Roman" panose="02020603050405020304" pitchFamily="18" charset="0"/>
                          <a:cs typeface="Times New Roman" panose="02020603050405020304" pitchFamily="18" charset="0"/>
                        </a:rPr>
                        <a:t> 1 et 2 </a:t>
                      </a:r>
                      <a:r>
                        <a:rPr lang="en-US" sz="1400" dirty="0" err="1">
                          <a:solidFill>
                            <a:srgbClr val="000000"/>
                          </a:solidFill>
                          <a:effectLst/>
                          <a:latin typeface="+mj-lt"/>
                          <a:ea typeface="Times New Roman" panose="02020603050405020304" pitchFamily="18" charset="0"/>
                          <a:cs typeface="Times New Roman" panose="02020603050405020304" pitchFamily="18" charset="0"/>
                        </a:rPr>
                        <a:t>sont</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prises</a:t>
                      </a:r>
                      <a:r>
                        <a:rPr lang="en-US" sz="1400" dirty="0">
                          <a:solidFill>
                            <a:srgbClr val="000000"/>
                          </a:solidFill>
                          <a:effectLst/>
                          <a:latin typeface="+mj-lt"/>
                          <a:ea typeface="Times New Roman" panose="02020603050405020304" pitchFamily="18" charset="0"/>
                          <a:cs typeface="Times New Roman" panose="02020603050405020304" pitchFamily="18" charset="0"/>
                        </a:rPr>
                        <a:t> en </a:t>
                      </a:r>
                      <a:r>
                        <a:rPr lang="en-US" sz="1400" dirty="0" err="1">
                          <a:solidFill>
                            <a:srgbClr val="000000"/>
                          </a:solidFill>
                          <a:effectLst/>
                          <a:latin typeface="+mj-lt"/>
                          <a:ea typeface="Times New Roman" panose="02020603050405020304" pitchFamily="18" charset="0"/>
                          <a:cs typeface="Times New Roman" panose="02020603050405020304" pitchFamily="18" charset="0"/>
                        </a:rPr>
                        <a:t>compte</a:t>
                      </a:r>
                      <a:r>
                        <a:rPr lang="en-US" sz="1400" dirty="0">
                          <a:solidFill>
                            <a:srgbClr val="000000"/>
                          </a:solidFill>
                          <a:effectLst/>
                          <a:latin typeface="+mj-lt"/>
                          <a:ea typeface="Times New Roman" panose="02020603050405020304" pitchFamily="18" charset="0"/>
                          <a:cs typeface="Times New Roman" panose="02020603050405020304" pitchFamily="18" charset="0"/>
                        </a:rPr>
                        <a:t> pour </a:t>
                      </a:r>
                      <a:r>
                        <a:rPr lang="en-US" sz="1400" dirty="0" err="1">
                          <a:solidFill>
                            <a:srgbClr val="000000"/>
                          </a:solidFill>
                          <a:effectLst/>
                          <a:latin typeface="+mj-lt"/>
                          <a:ea typeface="Times New Roman" panose="02020603050405020304" pitchFamily="18" charset="0"/>
                          <a:cs typeface="Times New Roman" panose="02020603050405020304" pitchFamily="18" charset="0"/>
                        </a:rPr>
                        <a:t>établir</a:t>
                      </a:r>
                      <a:r>
                        <a:rPr lang="en-US" sz="1400" dirty="0">
                          <a:solidFill>
                            <a:srgbClr val="000000"/>
                          </a:solidFill>
                          <a:effectLst/>
                          <a:latin typeface="+mj-lt"/>
                          <a:ea typeface="Times New Roman" panose="02020603050405020304" pitchFamily="18" charset="0"/>
                          <a:cs typeface="Times New Roman" panose="02020603050405020304" pitchFamily="18" charset="0"/>
                        </a:rPr>
                        <a:t> les </a:t>
                      </a:r>
                      <a:r>
                        <a:rPr lang="en-US" sz="1400" dirty="0" err="1">
                          <a:solidFill>
                            <a:srgbClr val="000000"/>
                          </a:solidFill>
                          <a:effectLst/>
                          <a:latin typeface="+mj-lt"/>
                          <a:ea typeface="Times New Roman" panose="02020603050405020304" pitchFamily="18" charset="0"/>
                          <a:cs typeface="Times New Roman" panose="02020603050405020304" pitchFamily="18" charset="0"/>
                        </a:rPr>
                        <a:t>règles</a:t>
                      </a:r>
                      <a:r>
                        <a:rPr lang="en-US" sz="1400" dirty="0">
                          <a:solidFill>
                            <a:srgbClr val="000000"/>
                          </a:solidFill>
                          <a:effectLst/>
                          <a:latin typeface="+mj-lt"/>
                          <a:ea typeface="Times New Roman" panose="02020603050405020304" pitchFamily="18" charset="0"/>
                          <a:cs typeface="Times New Roman" panose="02020603050405020304" pitchFamily="18" charset="0"/>
                        </a:rPr>
                        <a:t> de circulation du site.</a:t>
                      </a:r>
                    </a:p>
                    <a:p>
                      <a:r>
                        <a:rPr lang="en-US" sz="1400" dirty="0">
                          <a:solidFill>
                            <a:srgbClr val="000000"/>
                          </a:solidFill>
                          <a:effectLst/>
                          <a:latin typeface="+mj-lt"/>
                          <a:ea typeface="Times New Roman" panose="02020603050405020304" pitchFamily="18" charset="0"/>
                          <a:cs typeface="Times New Roman" panose="02020603050405020304" pitchFamily="18" charset="0"/>
                        </a:rPr>
                        <a:t>Le plan de circulation </a:t>
                      </a:r>
                      <a:r>
                        <a:rPr lang="en-US" sz="1400" dirty="0" err="1">
                          <a:solidFill>
                            <a:srgbClr val="000000"/>
                          </a:solidFill>
                          <a:effectLst/>
                          <a:latin typeface="+mj-lt"/>
                          <a:ea typeface="Times New Roman" panose="02020603050405020304" pitchFamily="18" charset="0"/>
                          <a:cs typeface="Times New Roman" panose="02020603050405020304" pitchFamily="18" charset="0"/>
                        </a:rPr>
                        <a:t>est</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matérialisé</a:t>
                      </a:r>
                      <a:r>
                        <a:rPr lang="en-US" sz="1400" dirty="0">
                          <a:solidFill>
                            <a:srgbClr val="000000"/>
                          </a:solidFill>
                          <a:effectLst/>
                          <a:latin typeface="+mj-lt"/>
                          <a:ea typeface="Times New Roman" panose="02020603050405020304" pitchFamily="18" charset="0"/>
                          <a:cs typeface="Times New Roman" panose="02020603050405020304" pitchFamily="18" charset="0"/>
                        </a:rPr>
                        <a:t> sur site de manière visible et </a:t>
                      </a:r>
                      <a:r>
                        <a:rPr lang="en-US" sz="1400" dirty="0" err="1">
                          <a:solidFill>
                            <a:srgbClr val="000000"/>
                          </a:solidFill>
                          <a:effectLst/>
                          <a:latin typeface="+mj-lt"/>
                          <a:ea typeface="Times New Roman" panose="02020603050405020304" pitchFamily="18" charset="0"/>
                          <a:cs typeface="Times New Roman" panose="02020603050405020304" pitchFamily="18" charset="0"/>
                        </a:rPr>
                        <a:t>compréhensible</a:t>
                      </a:r>
                      <a:r>
                        <a:rPr lang="en-US" sz="1400" dirty="0">
                          <a:solidFill>
                            <a:srgbClr val="000000"/>
                          </a:solidFill>
                          <a:effectLst/>
                          <a:latin typeface="+mj-lt"/>
                          <a:ea typeface="Times New Roman" panose="02020603050405020304" pitchFamily="18" charset="0"/>
                          <a:cs typeface="Times New Roman" panose="02020603050405020304" pitchFamily="18" charset="0"/>
                        </a:rPr>
                        <a:t>.</a:t>
                      </a:r>
                      <a:endParaRPr lang="fr-FR" sz="1400" dirty="0">
                        <a:solidFill>
                          <a:srgbClr val="000000"/>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8" name="Rectangle 17">
            <a:extLst>
              <a:ext uri="{FF2B5EF4-FFF2-40B4-BE49-F238E27FC236}">
                <a16:creationId xmlns:a16="http://schemas.microsoft.com/office/drawing/2014/main" id="{E377A463-457F-494E-BCCA-C429ABF6A7CC}"/>
              </a:ext>
            </a:extLst>
          </p:cNvPr>
          <p:cNvSpPr/>
          <p:nvPr/>
        </p:nvSpPr>
        <p:spPr>
          <a:xfrm>
            <a:off x="397788" y="1825078"/>
            <a:ext cx="2545890" cy="307777"/>
          </a:xfrm>
          <a:prstGeom prst="rect">
            <a:avLst/>
          </a:prstGeom>
        </p:spPr>
        <p:txBody>
          <a:bodyPr wrap="none">
            <a:spAutoFit/>
          </a:bodyPr>
          <a:lstStyle/>
          <a:p>
            <a:pPr algn="l">
              <a:spcBef>
                <a:spcPts val="600"/>
              </a:spcBef>
              <a:spcAft>
                <a:spcPts val="600"/>
              </a:spcAft>
            </a:pPr>
            <a:r>
              <a:rPr lang="fr-FR" sz="1400" u="sng" dirty="0">
                <a:solidFill>
                  <a:srgbClr val="FF0000"/>
                </a:solidFill>
              </a:rPr>
              <a:t>EP, GRP : nouvelle exigence </a:t>
            </a:r>
          </a:p>
        </p:txBody>
      </p:sp>
      <p:graphicFrame>
        <p:nvGraphicFramePr>
          <p:cNvPr id="12" name="Tableau 11">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2845773505"/>
              </p:ext>
            </p:extLst>
          </p:nvPr>
        </p:nvGraphicFramePr>
        <p:xfrm>
          <a:off x="374395" y="2492896"/>
          <a:ext cx="11089232" cy="3844502"/>
        </p:xfrm>
        <a:graphic>
          <a:graphicData uri="http://schemas.openxmlformats.org/drawingml/2006/table">
            <a:tbl>
              <a:tblPr firstRow="1" firstCol="1" bandRow="1"/>
              <a:tblGrid>
                <a:gridCol w="11089232">
                  <a:extLst>
                    <a:ext uri="{9D8B030D-6E8A-4147-A177-3AD203B41FA5}">
                      <a16:colId xmlns:a16="http://schemas.microsoft.com/office/drawing/2014/main" val="2553427521"/>
                    </a:ext>
                  </a:extLst>
                </a:gridCol>
              </a:tblGrid>
              <a:tr h="430742">
                <a:tc>
                  <a:txBody>
                    <a:bodyPr/>
                    <a:lstStyle/>
                    <a:p>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Annexe 1: Dispositions générales minimales pour la circulation sur site</a:t>
                      </a:r>
                      <a:endPar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389696">
                <a:tc>
                  <a:txBody>
                    <a:bodyPr/>
                    <a:lstStyle/>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exigences du code de la route local sont applicables (</a:t>
                      </a:r>
                      <a:r>
                        <a:rPr lang="fr-FR" sz="1400" u="sng" dirty="0">
                          <a:solidFill>
                            <a:srgbClr val="FF0000"/>
                          </a:solidFill>
                        </a:rPr>
                        <a:t>MS, GRP : nouvelle exigence</a:t>
                      </a:r>
                      <a:r>
                        <a:rPr lang="fr-FR" sz="1400" b="0" dirty="0">
                          <a:solidFill>
                            <a:schemeClr val="tx1"/>
                          </a:solidFill>
                          <a:latin typeface="+mn-lt"/>
                          <a:ea typeface="+mn-ea"/>
                          <a:cs typeface="+mn-cs"/>
                        </a:rPr>
                        <a:t>)</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Seuls les véhicules autorisés peuvent pénétrer dans le site (hors parking extérieur non clôturé). Les véhicules privés ne sont pas autorisés à la circulation sur site</a:t>
                      </a:r>
                      <a:r>
                        <a:rPr lang="fr-FR" sz="1400" b="0" baseline="0" dirty="0">
                          <a:solidFill>
                            <a:schemeClr val="tx1"/>
                          </a:solidFill>
                          <a:latin typeface="+mn-lt"/>
                          <a:ea typeface="+mn-ea"/>
                          <a:cs typeface="+mn-cs"/>
                        </a:rPr>
                        <a:t> </a:t>
                      </a:r>
                      <a:r>
                        <a:rPr lang="fr-FR" sz="1400" b="1" dirty="0">
                          <a:solidFill>
                            <a:srgbClr val="00B050"/>
                          </a:solidFill>
                        </a:rPr>
                        <a:t>NOUVEAU</a:t>
                      </a:r>
                      <a:endParaRPr lang="fr-FR"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La séparation entre des voies de circulation des véhicules motorisés et celles des piétons ou des bicyclettes est privilégiée et le nombre de croisements est minimisé </a:t>
                      </a:r>
                      <a:r>
                        <a:rPr lang="fr-FR" sz="1400" b="1" dirty="0">
                          <a:solidFill>
                            <a:srgbClr val="00B050"/>
                          </a:solidFill>
                        </a:rPr>
                        <a:t>NOUVEAU</a:t>
                      </a:r>
                      <a:endParaRPr lang="fr-FR"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voies de circulation avec un flux de piétons important sont au minimum signalées ou délimitées par un marquage au sol  (</a:t>
                      </a:r>
                      <a:r>
                        <a:rPr lang="fr-FR" sz="1400" u="sng" dirty="0">
                          <a:solidFill>
                            <a:srgbClr val="FF0000"/>
                          </a:solidFill>
                        </a:rPr>
                        <a:t>EP, GRP,</a:t>
                      </a:r>
                      <a:r>
                        <a:rPr lang="fr-FR" sz="1400" u="sng" baseline="0" dirty="0">
                          <a:solidFill>
                            <a:srgbClr val="FF0000"/>
                          </a:solidFill>
                        </a:rPr>
                        <a:t> RC</a:t>
                      </a:r>
                      <a:r>
                        <a:rPr lang="fr-FR" sz="1400" u="sng" dirty="0">
                          <a:solidFill>
                            <a:srgbClr val="FF0000"/>
                          </a:solidFill>
                        </a:rPr>
                        <a:t>: nouvelle exigence</a:t>
                      </a:r>
                      <a:r>
                        <a:rPr lang="fr-FR" sz="1400" b="0" dirty="0">
                          <a:solidFill>
                            <a:schemeClr val="tx1"/>
                          </a:solidFill>
                          <a:latin typeface="+mn-lt"/>
                          <a:ea typeface="+mn-ea"/>
                          <a:cs typeface="+mn-cs"/>
                        </a:rPr>
                        <a:t>)</a:t>
                      </a: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Limites de vitesse:(</a:t>
                      </a:r>
                      <a:r>
                        <a:rPr lang="fr-FR" sz="1400" u="sng" dirty="0">
                          <a:solidFill>
                            <a:srgbClr val="FF0000"/>
                          </a:solidFill>
                        </a:rPr>
                        <a:t>GRP, EP: nouvelle exigence. Pour MS limite actuelle</a:t>
                      </a:r>
                      <a:r>
                        <a:rPr lang="fr-FR" sz="1400" u="sng" baseline="0" dirty="0">
                          <a:solidFill>
                            <a:srgbClr val="FF0000"/>
                          </a:solidFill>
                        </a:rPr>
                        <a:t> était de 25 km/h)</a:t>
                      </a:r>
                      <a:endParaRPr lang="en-US" sz="1400" b="0" dirty="0">
                        <a:solidFill>
                          <a:schemeClr val="tx1"/>
                        </a:solidFill>
                        <a:latin typeface="+mn-lt"/>
                        <a:ea typeface="+mn-ea"/>
                        <a:cs typeface="+mn-cs"/>
                      </a:endParaRPr>
                    </a:p>
                    <a:p>
                      <a:pPr marL="822325" lvl="1" indent="-285750">
                        <a:buFont typeface="Wingdings" panose="05000000000000000000" pitchFamily="2" charset="2"/>
                        <a:buChar char="§"/>
                      </a:pPr>
                      <a:r>
                        <a:rPr lang="fr-FR" sz="1400" b="0" i="0" dirty="0">
                          <a:solidFill>
                            <a:schemeClr val="tx1"/>
                          </a:solidFill>
                          <a:latin typeface="+mn-lt"/>
                          <a:ea typeface="+mn-ea"/>
                          <a:cs typeface="+mn-cs"/>
                        </a:rPr>
                        <a:t>30 km/h (18 miles/h) sur les voies de circulation libre (à l’exclusion des routes de connexion reliant des sites distincts) et ;</a:t>
                      </a:r>
                      <a:endParaRPr lang="en-US" sz="1400" b="0" i="0" dirty="0">
                        <a:solidFill>
                          <a:schemeClr val="tx1"/>
                        </a:solidFill>
                        <a:latin typeface="+mn-lt"/>
                        <a:ea typeface="+mn-ea"/>
                        <a:cs typeface="+mn-cs"/>
                      </a:endParaRPr>
                    </a:p>
                    <a:p>
                      <a:pPr marL="822325" indent="-285750">
                        <a:buFont typeface="Wingdings" panose="05000000000000000000" pitchFamily="2" charset="2"/>
                        <a:buChar char="§"/>
                      </a:pPr>
                      <a:r>
                        <a:rPr lang="fr-FR" sz="1400" b="0" i="0" dirty="0">
                          <a:solidFill>
                            <a:schemeClr val="tx1"/>
                          </a:solidFill>
                          <a:latin typeface="+mn-lt"/>
                          <a:ea typeface="+mn-ea"/>
                          <a:cs typeface="+mn-cs"/>
                        </a:rPr>
                        <a:t>10 km/h (6 miles/h) sur les voies réglementées soumises à autorisation ainsi que dans les aires de travaux et les zones où coexistent des piétons </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La ceinture de sécurité est attachée par tous les occupants lorsque le véhicule ou l’engin motorisé se déplace </a:t>
                      </a:r>
                      <a:r>
                        <a:rPr lang="fr-FR" sz="1400" b="1" dirty="0">
                          <a:solidFill>
                            <a:srgbClr val="00B050"/>
                          </a:solidFill>
                        </a:rPr>
                        <a:t>NOUVEAU (l’exigence s’applique aussi aux engins)</a:t>
                      </a:r>
                      <a:r>
                        <a:rPr lang="fr-FR" sz="1400" b="0" i="1" dirty="0">
                          <a:solidFill>
                            <a:schemeClr val="tx1"/>
                          </a:solidFill>
                          <a:latin typeface="+mn-lt"/>
                          <a:ea typeface="+mn-ea"/>
                          <a:cs typeface="+mn-cs"/>
                        </a:rPr>
                        <a:t> ;</a:t>
                      </a:r>
                      <a:endParaRPr lang="en-US" sz="1400" b="0" i="1"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L’utilisation des systèmes de liaison radios, walkies-talkies (à l’exception du mode écoute) et/ou des téléphones mobiles avec ou sans dispositif mains-libres (kit mains libres, Bluetooth, etc.) est interdite en conduisant (l’utilisation active de liaison radios ou walkies-talkies est permise en situations d’urgences) (</a:t>
                      </a:r>
                      <a:r>
                        <a:rPr lang="fr-FR" sz="1400" u="sng" dirty="0">
                          <a:solidFill>
                            <a:srgbClr val="FF0000"/>
                          </a:solidFill>
                        </a:rPr>
                        <a:t>MS, GRP:  nouvelle exigence</a:t>
                      </a:r>
                      <a:r>
                        <a:rPr lang="fr-FR" sz="1400" b="0" dirty="0">
                          <a:solidFill>
                            <a:schemeClr val="tx1"/>
                          </a:solidFill>
                          <a:latin typeface="+mn-lt"/>
                          <a:ea typeface="+mn-ea"/>
                          <a:cs typeface="+mn-cs"/>
                        </a:rPr>
                        <a:t>)</a:t>
                      </a:r>
                      <a:endParaRPr lang="fr-FR" sz="1400" b="0" i="1"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Tree>
    <p:extLst>
      <p:ext uri="{BB962C8B-B14F-4D97-AF65-F5344CB8AC3E}">
        <p14:creationId xmlns:p14="http://schemas.microsoft.com/office/powerpoint/2010/main" val="2900524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12" name="Tableau 11">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2085559211"/>
              </p:ext>
            </p:extLst>
          </p:nvPr>
        </p:nvGraphicFramePr>
        <p:xfrm>
          <a:off x="1122218" y="620688"/>
          <a:ext cx="10158358" cy="1872208"/>
        </p:xfrm>
        <a:graphic>
          <a:graphicData uri="http://schemas.openxmlformats.org/drawingml/2006/table">
            <a:tbl>
              <a:tblPr firstRow="1" firstCol="1" bandRow="1"/>
              <a:tblGrid>
                <a:gridCol w="10158358">
                  <a:extLst>
                    <a:ext uri="{9D8B030D-6E8A-4147-A177-3AD203B41FA5}">
                      <a16:colId xmlns:a16="http://schemas.microsoft.com/office/drawing/2014/main" val="2553427521"/>
                    </a:ext>
                  </a:extLst>
                </a:gridCol>
              </a:tblGrid>
              <a:tr h="1872208">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Annexe 1: Dispositions générales minimales pour le stationnement sur site</a:t>
                      </a: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véhicules sont stationnés exclusivement sur les emplacements réservés à cet effet (</a:t>
                      </a:r>
                      <a:r>
                        <a:rPr lang="fr-FR" sz="1400" u="sng" dirty="0">
                          <a:solidFill>
                            <a:srgbClr val="FF0000"/>
                          </a:solidFill>
                        </a:rPr>
                        <a:t>GRP, EP, MS : nouvelle exigence</a:t>
                      </a:r>
                      <a:r>
                        <a:rPr lang="fr-FR" sz="1400" b="0" dirty="0">
                          <a:solidFill>
                            <a:schemeClr val="tx1"/>
                          </a:solidFill>
                          <a:latin typeface="+mn-lt"/>
                          <a:ea typeface="+mn-ea"/>
                          <a:cs typeface="+mn-cs"/>
                        </a:rPr>
                        <a:t>)</a:t>
                      </a:r>
                      <a:r>
                        <a:rPr lang="fr-FR" sz="1400" b="0" baseline="0" dirty="0">
                          <a:solidFill>
                            <a:schemeClr val="tx1"/>
                          </a:solidFill>
                          <a:latin typeface="+mn-lt"/>
                          <a:ea typeface="+mn-ea"/>
                          <a:cs typeface="+mn-cs"/>
                        </a:rPr>
                        <a:t> </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véhicules / engins motorisés ne sont pas stationnés devant un accès à un bâtiment ou unité de production, devant les accès et passerelles, ou à proximité des moyens de lutte incendie (</a:t>
                      </a:r>
                      <a:r>
                        <a:rPr lang="fr-FR" sz="1400" u="sng" dirty="0">
                          <a:solidFill>
                            <a:srgbClr val="FF0000"/>
                          </a:solidFill>
                        </a:rPr>
                        <a:t>GRP, EP, MS : nouvelle exigence</a:t>
                      </a:r>
                      <a:r>
                        <a:rPr lang="fr-FR" sz="1400" b="0" dirty="0">
                          <a:solidFill>
                            <a:schemeClr val="tx1"/>
                          </a:solidFill>
                          <a:latin typeface="+mn-lt"/>
                          <a:ea typeface="+mn-ea"/>
                          <a:cs typeface="+mn-cs"/>
                        </a:rPr>
                        <a:t>)</a:t>
                      </a:r>
                      <a:r>
                        <a:rPr lang="fr-FR" sz="1400" b="0" baseline="0" dirty="0">
                          <a:solidFill>
                            <a:schemeClr val="tx1"/>
                          </a:solidFill>
                          <a:latin typeface="+mn-lt"/>
                          <a:ea typeface="+mn-ea"/>
                          <a:cs typeface="+mn-cs"/>
                        </a:rPr>
                        <a:t> </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véhicules sont stationnés de manière à pouvoir leur faire quitter les emplacements de stationnement en marche avant. Lors du stationnement, le frein de parking est activé (</a:t>
                      </a:r>
                      <a:r>
                        <a:rPr lang="fr-FR" sz="1400" u="sng" dirty="0">
                          <a:solidFill>
                            <a:srgbClr val="FF0000"/>
                          </a:solidFill>
                        </a:rPr>
                        <a:t>GRP : nouvelle exigence</a:t>
                      </a:r>
                      <a:r>
                        <a:rPr lang="fr-FR" sz="1400" b="0" dirty="0">
                          <a:solidFill>
                            <a:schemeClr val="tx1"/>
                          </a:solidFill>
                          <a:latin typeface="+mn-lt"/>
                          <a:ea typeface="+mn-ea"/>
                          <a:cs typeface="+mn-cs"/>
                        </a:rPr>
                        <a:t>)</a:t>
                      </a: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véhicules / engins motorisés stationnant en zone règlementée ne sont pas fermés à clef. Les clefs et les éventuels codes de démarrage sont placés de manière visible (</a:t>
                      </a:r>
                      <a:r>
                        <a:rPr lang="fr-FR" sz="1400" u="sng" dirty="0">
                          <a:solidFill>
                            <a:srgbClr val="FF0000"/>
                          </a:solidFill>
                        </a:rPr>
                        <a:t>MS, GRP, EP : nouvelle exigence</a:t>
                      </a:r>
                      <a:r>
                        <a:rPr lang="fr-FR" sz="1400" b="0" dirty="0">
                          <a:solidFill>
                            <a:schemeClr val="tx1"/>
                          </a:solidFill>
                          <a:latin typeface="+mn-lt"/>
                          <a:ea typeface="+mn-ea"/>
                          <a:cs typeface="+mn-cs"/>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graphicFrame>
        <p:nvGraphicFramePr>
          <p:cNvPr id="7" name="Tableau 6">
            <a:extLst>
              <a:ext uri="{FF2B5EF4-FFF2-40B4-BE49-F238E27FC236}">
                <a16:creationId xmlns:a16="http://schemas.microsoft.com/office/drawing/2014/main" id="{9E48740B-6903-46F6-9434-DED5666A3F5A}"/>
              </a:ext>
            </a:extLst>
          </p:cNvPr>
          <p:cNvGraphicFramePr>
            <a:graphicFrameLocks noGrp="1"/>
          </p:cNvGraphicFramePr>
          <p:nvPr>
            <p:extLst>
              <p:ext uri="{D42A27DB-BD31-4B8C-83A1-F6EECF244321}">
                <p14:modId xmlns:p14="http://schemas.microsoft.com/office/powerpoint/2010/main" val="464821865"/>
              </p:ext>
            </p:extLst>
          </p:nvPr>
        </p:nvGraphicFramePr>
        <p:xfrm>
          <a:off x="1117418" y="2708920"/>
          <a:ext cx="10158358" cy="3657600"/>
        </p:xfrm>
        <a:graphic>
          <a:graphicData uri="http://schemas.openxmlformats.org/drawingml/2006/table">
            <a:tbl>
              <a:tblPr firstRow="1" firstCol="1" bandRow="1"/>
              <a:tblGrid>
                <a:gridCol w="10158358">
                  <a:extLst>
                    <a:ext uri="{9D8B030D-6E8A-4147-A177-3AD203B41FA5}">
                      <a16:colId xmlns:a16="http://schemas.microsoft.com/office/drawing/2014/main" val="2553427521"/>
                    </a:ext>
                  </a:extLst>
                </a:gridCol>
              </a:tblGrid>
              <a:tr h="352839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Annexe 1: Dispositions spécifiques aux engins motorisés et notamment aux chariots élévateurs</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engins motorisés ne sont pas déplacés si leurs équipements sont déployés en position haute ou non sécurisée </a:t>
                      </a:r>
                      <a:r>
                        <a:rPr lang="fr-FR" sz="1400" b="1" dirty="0">
                          <a:solidFill>
                            <a:srgbClr val="00B050"/>
                          </a:solidFill>
                        </a:rPr>
                        <a:t>NOUVEAU (l’exigence  existe</a:t>
                      </a:r>
                      <a:r>
                        <a:rPr lang="fr-FR" sz="1400" b="1" baseline="0" dirty="0">
                          <a:solidFill>
                            <a:srgbClr val="00B050"/>
                          </a:solidFill>
                        </a:rPr>
                        <a:t> pour MS mais que pour les chariots)</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engins motorisés à moteur thermique (ex. : essence, diesel, GPL, notamment les chariots élévateurs) ne circulent pas à l’intérieur de locaux dont le volume, l’aération ou la ventilation ne suffisent pas à éliminer les risques liés aux gaz d’échappement (</a:t>
                      </a:r>
                      <a:r>
                        <a:rPr lang="fr-FR" sz="1400" u="sng" dirty="0">
                          <a:solidFill>
                            <a:srgbClr val="FF0000"/>
                          </a:solidFill>
                        </a:rPr>
                        <a:t>RC, GRP, EP : nouvelle exigence</a:t>
                      </a:r>
                      <a:r>
                        <a:rPr lang="fr-FR" sz="1400" b="0" dirty="0">
                          <a:solidFill>
                            <a:schemeClr val="tx1"/>
                          </a:solidFill>
                          <a:latin typeface="+mn-lt"/>
                          <a:ea typeface="+mn-ea"/>
                          <a:cs typeface="+mn-cs"/>
                        </a:rPr>
                        <a:t>)</a:t>
                      </a: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La vitesse des chariots élévateurs est limitée à 12 km/h (7 miles/h). Cette vitesse est limitée à 8 km/h (5 miles/h) dans les zones mixtes chariots  élévateurs et piétons. En fonction de l’analyse de risque et en prenant en compte l’environnement (ex. : intérieur de bâtiment/atelier) et le type de chariot élévateurs utilisé, des vitesses inférieures peuvent être définies </a:t>
                      </a:r>
                      <a:r>
                        <a:rPr lang="fr-FR" sz="1400" b="1" dirty="0">
                          <a:solidFill>
                            <a:srgbClr val="00B050"/>
                          </a:solidFill>
                        </a:rPr>
                        <a:t>NOUVEAU (l’exigence  existe</a:t>
                      </a:r>
                      <a:r>
                        <a:rPr lang="fr-FR" sz="1400" b="1" baseline="0" dirty="0">
                          <a:solidFill>
                            <a:srgbClr val="00B050"/>
                          </a:solidFill>
                        </a:rPr>
                        <a:t> pour MS mais vitesse limité à 15 km/h)</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conducteurs portent des vêtements à haute-visibilité  (</a:t>
                      </a:r>
                      <a:r>
                        <a:rPr lang="fr-FR" sz="1400" u="sng" dirty="0">
                          <a:solidFill>
                            <a:srgbClr val="FF0000"/>
                          </a:solidFill>
                        </a:rPr>
                        <a:t>RC, GRP, EP : nouvelle exigence</a:t>
                      </a:r>
                      <a:r>
                        <a:rPr lang="fr-FR" sz="1400" b="0" dirty="0">
                          <a:solidFill>
                            <a:schemeClr val="tx1"/>
                          </a:solidFill>
                          <a:latin typeface="+mn-lt"/>
                          <a:ea typeface="+mn-ea"/>
                          <a:cs typeface="+mn-cs"/>
                        </a:rPr>
                        <a:t>) .</a:t>
                      </a:r>
                      <a:endParaRPr lang="en-US" sz="1400" b="0" dirty="0">
                        <a:solidFill>
                          <a:schemeClr val="tx1"/>
                        </a:solidFill>
                        <a:latin typeface="+mn-lt"/>
                        <a:ea typeface="+mn-ea"/>
                        <a:cs typeface="+mn-cs"/>
                      </a:endParaRPr>
                    </a:p>
                    <a:p>
                      <a:pPr marL="285750"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Lorsque le chariot élévateur est garé, le conducteur repose les fourches à plat au sol. Si cela n’est pas possible, les fourches sont levées à plus de 2 mètres du sol et sans charge  (</a:t>
                      </a:r>
                      <a:r>
                        <a:rPr lang="fr-FR" sz="1400" u="sng" dirty="0">
                          <a:solidFill>
                            <a:srgbClr val="FF0000"/>
                          </a:solidFill>
                        </a:rPr>
                        <a:t>RC, GRP, EP : nouvelle exigence</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Lorsque la visibilité en marche avant est insuffisante du fait de l’encombrement de la charge, la circulation est guidée par un « suiveur » ou réalisée en marche arrière. Cette manœuvre est limitée autant que possible et pour de courtes distances en mettant en place des mesures appropriées sur la base d’une analyse de risques (telles que suiveur, dispositifs d’aide à la conduite, etc.) </a:t>
                      </a:r>
                      <a:r>
                        <a:rPr lang="fr-FR" sz="1400" b="1" dirty="0">
                          <a:solidFill>
                            <a:srgbClr val="00B050"/>
                          </a:solidFill>
                        </a:rPr>
                        <a:t>NOUVEAU</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fr-FR" sz="1400" b="0"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spTree>
    <p:extLst>
      <p:ext uri="{BB962C8B-B14F-4D97-AF65-F5344CB8AC3E}">
        <p14:creationId xmlns:p14="http://schemas.microsoft.com/office/powerpoint/2010/main" val="3833195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5" name="Tableau 4">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2643916144"/>
              </p:ext>
            </p:extLst>
          </p:nvPr>
        </p:nvGraphicFramePr>
        <p:xfrm>
          <a:off x="1102768" y="813506"/>
          <a:ext cx="10177808" cy="1607382"/>
        </p:xfrm>
        <a:graphic>
          <a:graphicData uri="http://schemas.openxmlformats.org/drawingml/2006/table">
            <a:tbl>
              <a:tblPr firstRow="1" firstCol="1" bandRow="1"/>
              <a:tblGrid>
                <a:gridCol w="10177808">
                  <a:extLst>
                    <a:ext uri="{9D8B030D-6E8A-4147-A177-3AD203B41FA5}">
                      <a16:colId xmlns:a16="http://schemas.microsoft.com/office/drawing/2014/main" val="2553427521"/>
                    </a:ext>
                  </a:extLst>
                </a:gridCol>
              </a:tblGrid>
              <a:tr h="160738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Annexe 1: Dispositions spécifiques pour les piétons et les cyclistes</a:t>
                      </a:r>
                      <a:endPar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Les piétons empruntent les voies qui leur sont dédiées et tiennent la rampe dans les escaliers </a:t>
                      </a:r>
                      <a:r>
                        <a:rPr lang="fr-FR" sz="1400" b="1" dirty="0">
                          <a:solidFill>
                            <a:srgbClr val="00B050"/>
                          </a:solidFill>
                        </a:rPr>
                        <a:t>NOUVEAU</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 personnel désigné comme « suiveur » ou aide au trafic, les piétons et les cyclistes amenés à se déplacer dans ou à proximité des zones de circulation intense (ex. zones de chargement/déchargement, zone de circulation régulière des chariots élévateurs) portent des vêtements à haute-visibilité </a:t>
                      </a:r>
                      <a:r>
                        <a:rPr lang="fr-FR" sz="1400" b="1" dirty="0">
                          <a:solidFill>
                            <a:srgbClr val="00B050"/>
                          </a:solidFill>
                        </a:rPr>
                        <a:t>NOUVEAU </a:t>
                      </a:r>
                      <a:endParaRPr lang="en-US" sz="1400" b="0" dirty="0">
                        <a:solidFill>
                          <a:schemeClr val="tx1"/>
                        </a:solidFill>
                        <a:latin typeface="+mn-lt"/>
                        <a:ea typeface="+mn-ea"/>
                        <a:cs typeface="+mn-cs"/>
                      </a:endParaRPr>
                    </a:p>
                    <a:p>
                      <a:pPr marL="285750"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Le personnel désigné comme « suiveur » ou aide au trafic est identifiable et peut communiquer efficacement avec le conducteur </a:t>
                      </a:r>
                      <a:r>
                        <a:rPr lang="fr-FR" sz="1400" b="1" dirty="0">
                          <a:solidFill>
                            <a:srgbClr val="00B050"/>
                          </a:solidFill>
                        </a:rPr>
                        <a:t>NOUVEAU</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spTree>
    <p:extLst>
      <p:ext uri="{BB962C8B-B14F-4D97-AF65-F5344CB8AC3E}">
        <p14:creationId xmlns:p14="http://schemas.microsoft.com/office/powerpoint/2010/main" val="1727093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6" name="Tableau 5">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2437236570"/>
              </p:ext>
            </p:extLst>
          </p:nvPr>
        </p:nvGraphicFramePr>
        <p:xfrm>
          <a:off x="1122218" y="620688"/>
          <a:ext cx="10230366" cy="2682240"/>
        </p:xfrm>
        <a:graphic>
          <a:graphicData uri="http://schemas.openxmlformats.org/drawingml/2006/table">
            <a:tbl>
              <a:tblPr firstRow="1" firstCol="1" bandRow="1"/>
              <a:tblGrid>
                <a:gridCol w="10230366">
                  <a:extLst>
                    <a:ext uri="{9D8B030D-6E8A-4147-A177-3AD203B41FA5}">
                      <a16:colId xmlns:a16="http://schemas.microsoft.com/office/drawing/2014/main" val="2553427521"/>
                    </a:ext>
                  </a:extLst>
                </a:gridCol>
              </a:tblGrid>
              <a:tr h="2088232">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Annexe 2: Dispositions minimales pour les conducteurs de véhicules et engins motorisés circulant sur site (hors véhicule du public en station-service ainsi qu’aux véhicules accédant uniquement au(x) parking(s))</a:t>
                      </a:r>
                      <a:endPar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fr-FR" sz="1400" dirty="0">
                          <a:solidFill>
                            <a:schemeClr val="tx1"/>
                          </a:solidFill>
                          <a:effectLst/>
                          <a:latin typeface="+mn-lt"/>
                          <a:ea typeface="+mn-ea"/>
                          <a:cs typeface="+mn-cs"/>
                        </a:rPr>
                        <a:t>Les conducteurs :</a:t>
                      </a:r>
                      <a:endParaRPr lang="en-US" sz="1400" dirty="0">
                        <a:solidFill>
                          <a:schemeClr val="tx1"/>
                        </a:solidFill>
                        <a:effectLst/>
                        <a:latin typeface="+mn-lt"/>
                        <a:ea typeface="+mn-ea"/>
                        <a:cs typeface="+mn-cs"/>
                      </a:endParaRPr>
                    </a:p>
                    <a:p>
                      <a:pPr marL="536575"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effectuent une vérification quotidienne visuelle de l’état général des véhicules et engins motorisés avant première utilisation (ou à la prise de poste) </a:t>
                      </a:r>
                      <a:r>
                        <a:rPr lang="fr-FR" sz="1400" b="1" dirty="0">
                          <a:solidFill>
                            <a:srgbClr val="00B050"/>
                          </a:solidFill>
                        </a:rPr>
                        <a:t>NOUVEAU</a:t>
                      </a:r>
                      <a:endParaRPr lang="en-US" sz="1400" b="0" dirty="0">
                        <a:solidFill>
                          <a:schemeClr val="tx1"/>
                        </a:solidFill>
                        <a:latin typeface="+mn-lt"/>
                        <a:ea typeface="+mn-ea"/>
                        <a:cs typeface="+mn-cs"/>
                      </a:endParaRPr>
                    </a:p>
                    <a:p>
                      <a:pPr marL="536575" marR="0" lvl="0" indent="-285750" algn="l"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ne transportent que le nombre de passagers autorisés (</a:t>
                      </a:r>
                      <a:r>
                        <a:rPr lang="fr-FR" sz="1400" u="sng" dirty="0">
                          <a:solidFill>
                            <a:srgbClr val="FF0000"/>
                          </a:solidFill>
                        </a:rPr>
                        <a:t>MS, GRP: nouvelle exigence</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536575"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s’ils transportent des charges, s’assurent que celles-ci sont correctement équilibrées et immobilisées pour éviter tout déplacement, basculement ou chute de ces charges au cours de leur déplacement </a:t>
                      </a:r>
                      <a:r>
                        <a:rPr lang="fr-FR" sz="1400" b="1" dirty="0">
                          <a:solidFill>
                            <a:srgbClr val="00B050"/>
                          </a:solidFill>
                        </a:rPr>
                        <a:t>NOUVEAU </a:t>
                      </a:r>
                      <a:r>
                        <a:rPr lang="fr-FR" sz="1400" b="0" dirty="0">
                          <a:solidFill>
                            <a:schemeClr val="tx1"/>
                          </a:solidFill>
                          <a:latin typeface="+mn-lt"/>
                          <a:ea typeface="+mn-ea"/>
                          <a:cs typeface="+mn-cs"/>
                        </a:rPr>
                        <a:t>;</a:t>
                      </a:r>
                      <a:endParaRPr lang="en-US" sz="1400" b="0" dirty="0">
                        <a:solidFill>
                          <a:schemeClr val="tx1"/>
                        </a:solidFill>
                        <a:latin typeface="+mn-lt"/>
                        <a:ea typeface="+mn-ea"/>
                        <a:cs typeface="+mn-cs"/>
                      </a:endParaRPr>
                    </a:p>
                    <a:p>
                      <a:pPr marL="536575" marR="0" lvl="0" indent="-28575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400" b="0" dirty="0">
                          <a:solidFill>
                            <a:schemeClr val="tx1"/>
                          </a:solidFill>
                          <a:latin typeface="+mn-lt"/>
                          <a:ea typeface="+mn-ea"/>
                          <a:cs typeface="+mn-cs"/>
                        </a:rPr>
                        <a:t>gardent l'habitacle libre de tout objet susceptible de devenir un projectile dangereux en cas de renversement ou de manœuvre brusque </a:t>
                      </a:r>
                      <a:r>
                        <a:rPr lang="fr-FR" sz="1400" b="1" dirty="0">
                          <a:solidFill>
                            <a:srgbClr val="00B050"/>
                          </a:solidFill>
                        </a:rPr>
                        <a:t>NOUVEAU </a:t>
                      </a:r>
                      <a:r>
                        <a:rPr lang="fr-FR" sz="1400" b="0" dirty="0">
                          <a:solidFill>
                            <a:schemeClr val="tx1"/>
                          </a:solidFill>
                          <a:latin typeface="+mn-lt"/>
                          <a:ea typeface="+mn-ea"/>
                          <a:cs typeface="+mn-cs"/>
                        </a:rPr>
                        <a:t> </a:t>
                      </a:r>
                      <a:endParaRPr lang="en-US" sz="1400" b="0"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bl>
          </a:graphicData>
        </a:graphic>
      </p:graphicFrame>
    </p:spTree>
    <p:extLst>
      <p:ext uri="{BB962C8B-B14F-4D97-AF65-F5344CB8AC3E}">
        <p14:creationId xmlns:p14="http://schemas.microsoft.com/office/powerpoint/2010/main" val="1750792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1475151074"/>
              </p:ext>
            </p:extLst>
          </p:nvPr>
        </p:nvGraphicFramePr>
        <p:xfrm>
          <a:off x="1122218" y="820422"/>
          <a:ext cx="10158358" cy="964157"/>
        </p:xfrm>
        <a:graphic>
          <a:graphicData uri="http://schemas.openxmlformats.org/drawingml/2006/table">
            <a:tbl>
              <a:tblPr firstRow="1" firstCol="1" bandRow="1"/>
              <a:tblGrid>
                <a:gridCol w="10158358">
                  <a:extLst>
                    <a:ext uri="{9D8B030D-6E8A-4147-A177-3AD203B41FA5}">
                      <a16:colId xmlns:a16="http://schemas.microsoft.com/office/drawing/2014/main" val="2553427521"/>
                    </a:ext>
                  </a:extLst>
                </a:gridCol>
              </a:tblGrid>
              <a:tr h="484340">
                <a:tc>
                  <a:txBody>
                    <a:bodyPr/>
                    <a:lstStyle/>
                    <a:p>
                      <a:pPr marL="0" marR="58420" indent="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3.1.4 : </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communication</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479817">
                <a:tc>
                  <a:txBody>
                    <a:bodyPr/>
                    <a:lstStyle/>
                    <a:p>
                      <a:pPr>
                        <a:spcBef>
                          <a:spcPts val="600"/>
                        </a:spcBef>
                        <a:spcAft>
                          <a:spcPts val="600"/>
                        </a:spcAft>
                      </a:pPr>
                      <a:r>
                        <a:rPr lang="en-US" sz="1400" b="0" dirty="0">
                          <a:solidFill>
                            <a:schemeClr val="tx1"/>
                          </a:solidFill>
                          <a:latin typeface="+mn-lt"/>
                          <a:ea typeface="+mn-ea"/>
                          <a:cs typeface="+mn-cs"/>
                        </a:rPr>
                        <a:t>Les </a:t>
                      </a:r>
                      <a:r>
                        <a:rPr lang="en-US" sz="1400" b="0" dirty="0" err="1">
                          <a:solidFill>
                            <a:schemeClr val="tx1"/>
                          </a:solidFill>
                          <a:latin typeface="+mn-lt"/>
                          <a:ea typeface="+mn-ea"/>
                          <a:cs typeface="+mn-cs"/>
                        </a:rPr>
                        <a:t>consignes</a:t>
                      </a:r>
                      <a:r>
                        <a:rPr lang="en-US" sz="1400" b="0" dirty="0">
                          <a:solidFill>
                            <a:schemeClr val="tx1"/>
                          </a:solidFill>
                          <a:latin typeface="+mn-lt"/>
                          <a:ea typeface="+mn-ea"/>
                          <a:cs typeface="+mn-cs"/>
                        </a:rPr>
                        <a:t> </a:t>
                      </a:r>
                      <a:r>
                        <a:rPr lang="en-US" sz="1400" b="0" dirty="0" err="1">
                          <a:solidFill>
                            <a:schemeClr val="tx1"/>
                          </a:solidFill>
                          <a:latin typeface="+mn-lt"/>
                          <a:ea typeface="+mn-ea"/>
                          <a:cs typeface="+mn-cs"/>
                        </a:rPr>
                        <a:t>générales</a:t>
                      </a:r>
                      <a:r>
                        <a:rPr lang="en-US" sz="1400" b="0" dirty="0">
                          <a:solidFill>
                            <a:schemeClr val="tx1"/>
                          </a:solidFill>
                          <a:latin typeface="+mn-lt"/>
                          <a:ea typeface="+mn-ea"/>
                          <a:cs typeface="+mn-cs"/>
                        </a:rPr>
                        <a:t> de </a:t>
                      </a:r>
                      <a:r>
                        <a:rPr lang="en-US" sz="1400" b="0" dirty="0" err="1">
                          <a:solidFill>
                            <a:schemeClr val="tx1"/>
                          </a:solidFill>
                          <a:latin typeface="+mn-lt"/>
                          <a:ea typeface="+mn-ea"/>
                          <a:cs typeface="+mn-cs"/>
                        </a:rPr>
                        <a:t>sécurité</a:t>
                      </a:r>
                      <a:r>
                        <a:rPr lang="en-US" sz="1400" b="0" dirty="0">
                          <a:solidFill>
                            <a:schemeClr val="tx1"/>
                          </a:solidFill>
                          <a:latin typeface="+mn-lt"/>
                          <a:ea typeface="+mn-ea"/>
                          <a:cs typeface="+mn-cs"/>
                        </a:rPr>
                        <a:t>, y </a:t>
                      </a:r>
                      <a:r>
                        <a:rPr lang="en-US" sz="1400" b="0" dirty="0" err="1">
                          <a:solidFill>
                            <a:schemeClr val="tx1"/>
                          </a:solidFill>
                          <a:latin typeface="+mn-lt"/>
                          <a:ea typeface="+mn-ea"/>
                          <a:cs typeface="+mn-cs"/>
                        </a:rPr>
                        <a:t>compris</a:t>
                      </a:r>
                      <a:r>
                        <a:rPr lang="en-US" sz="1400" b="0" dirty="0">
                          <a:solidFill>
                            <a:schemeClr val="tx1"/>
                          </a:solidFill>
                          <a:latin typeface="+mn-lt"/>
                          <a:ea typeface="+mn-ea"/>
                          <a:cs typeface="+mn-cs"/>
                        </a:rPr>
                        <a:t> la </a:t>
                      </a:r>
                      <a:r>
                        <a:rPr lang="en-US" sz="1400" b="0" dirty="0" err="1">
                          <a:solidFill>
                            <a:schemeClr val="tx1"/>
                          </a:solidFill>
                          <a:latin typeface="+mn-lt"/>
                          <a:ea typeface="+mn-ea"/>
                          <a:cs typeface="+mn-cs"/>
                        </a:rPr>
                        <a:t>conduite</a:t>
                      </a:r>
                      <a:r>
                        <a:rPr lang="en-US" sz="1400" b="0" dirty="0">
                          <a:solidFill>
                            <a:schemeClr val="tx1"/>
                          </a:solidFill>
                          <a:latin typeface="+mn-lt"/>
                          <a:ea typeface="+mn-ea"/>
                          <a:cs typeface="+mn-cs"/>
                        </a:rPr>
                        <a:t> à </a:t>
                      </a:r>
                      <a:r>
                        <a:rPr lang="en-US" sz="1400" b="0" dirty="0" err="1">
                          <a:solidFill>
                            <a:schemeClr val="tx1"/>
                          </a:solidFill>
                          <a:latin typeface="+mn-lt"/>
                          <a:ea typeface="+mn-ea"/>
                          <a:cs typeface="+mn-cs"/>
                        </a:rPr>
                        <a:t>tenir</a:t>
                      </a:r>
                      <a:r>
                        <a:rPr lang="en-US" sz="1400" b="0" dirty="0">
                          <a:solidFill>
                            <a:schemeClr val="tx1"/>
                          </a:solidFill>
                          <a:latin typeface="+mn-lt"/>
                          <a:ea typeface="+mn-ea"/>
                          <a:cs typeface="+mn-cs"/>
                        </a:rPr>
                        <a:t> en </a:t>
                      </a:r>
                      <a:r>
                        <a:rPr lang="en-US" sz="1400" b="0" dirty="0" err="1">
                          <a:solidFill>
                            <a:schemeClr val="tx1"/>
                          </a:solidFill>
                          <a:latin typeface="+mn-lt"/>
                          <a:ea typeface="+mn-ea"/>
                          <a:cs typeface="+mn-cs"/>
                        </a:rPr>
                        <a:t>cas</a:t>
                      </a:r>
                      <a:r>
                        <a:rPr lang="en-US" sz="1400" b="0" dirty="0">
                          <a:solidFill>
                            <a:schemeClr val="tx1"/>
                          </a:solidFill>
                          <a:latin typeface="+mn-lt"/>
                          <a:ea typeface="+mn-ea"/>
                          <a:cs typeface="+mn-cs"/>
                        </a:rPr>
                        <a:t> </a:t>
                      </a:r>
                      <a:r>
                        <a:rPr lang="en-US" sz="1400" b="0" dirty="0" err="1">
                          <a:solidFill>
                            <a:schemeClr val="tx1"/>
                          </a:solidFill>
                          <a:latin typeface="+mn-lt"/>
                          <a:ea typeface="+mn-ea"/>
                          <a:cs typeface="+mn-cs"/>
                        </a:rPr>
                        <a:t>d’incident</a:t>
                      </a:r>
                      <a:r>
                        <a:rPr lang="en-US" sz="1400" b="0" dirty="0">
                          <a:solidFill>
                            <a:schemeClr val="tx1"/>
                          </a:solidFill>
                          <a:latin typeface="+mn-lt"/>
                          <a:ea typeface="+mn-ea"/>
                          <a:cs typeface="+mn-cs"/>
                        </a:rPr>
                        <a:t> </a:t>
                      </a:r>
                      <a:r>
                        <a:rPr lang="en-US" sz="1400" b="0" dirty="0" err="1">
                          <a:solidFill>
                            <a:schemeClr val="tx1"/>
                          </a:solidFill>
                          <a:latin typeface="+mn-lt"/>
                          <a:ea typeface="+mn-ea"/>
                          <a:cs typeface="+mn-cs"/>
                        </a:rPr>
                        <a:t>ou</a:t>
                      </a:r>
                      <a:r>
                        <a:rPr lang="en-US" sz="1400" b="0" dirty="0">
                          <a:solidFill>
                            <a:schemeClr val="tx1"/>
                          </a:solidFill>
                          <a:latin typeface="+mn-lt"/>
                          <a:ea typeface="+mn-ea"/>
                          <a:cs typeface="+mn-cs"/>
                        </a:rPr>
                        <a:t> </a:t>
                      </a:r>
                      <a:r>
                        <a:rPr lang="en-US" sz="1400" b="0" dirty="0" err="1">
                          <a:solidFill>
                            <a:schemeClr val="tx1"/>
                          </a:solidFill>
                          <a:latin typeface="+mn-lt"/>
                          <a:ea typeface="+mn-ea"/>
                          <a:cs typeface="+mn-cs"/>
                        </a:rPr>
                        <a:t>urgence</a:t>
                      </a:r>
                      <a:r>
                        <a:rPr lang="en-US" sz="1400" b="0" dirty="0">
                          <a:solidFill>
                            <a:schemeClr val="tx1"/>
                          </a:solidFill>
                          <a:latin typeface="+mn-lt"/>
                          <a:ea typeface="+mn-ea"/>
                          <a:cs typeface="+mn-cs"/>
                        </a:rPr>
                        <a:t> (</a:t>
                      </a:r>
                      <a:r>
                        <a:rPr lang="en-US" sz="1400" b="0" dirty="0" err="1">
                          <a:solidFill>
                            <a:schemeClr val="tx1"/>
                          </a:solidFill>
                          <a:latin typeface="+mn-lt"/>
                          <a:ea typeface="+mn-ea"/>
                          <a:cs typeface="+mn-cs"/>
                        </a:rPr>
                        <a:t>évacuation</a:t>
                      </a:r>
                      <a:r>
                        <a:rPr lang="en-US" sz="1400" b="0" dirty="0">
                          <a:solidFill>
                            <a:schemeClr val="tx1"/>
                          </a:solidFill>
                          <a:latin typeface="+mn-lt"/>
                          <a:ea typeface="+mn-ea"/>
                          <a:cs typeface="+mn-cs"/>
                        </a:rPr>
                        <a:t>, </a:t>
                      </a:r>
                      <a:r>
                        <a:rPr lang="en-US" sz="1400" b="0" dirty="0" err="1">
                          <a:solidFill>
                            <a:schemeClr val="tx1"/>
                          </a:solidFill>
                          <a:latin typeface="+mn-lt"/>
                          <a:ea typeface="+mn-ea"/>
                          <a:cs typeface="+mn-cs"/>
                        </a:rPr>
                        <a:t>rassemblement</a:t>
                      </a:r>
                      <a:r>
                        <a:rPr lang="en-US" sz="1400" b="0" dirty="0">
                          <a:solidFill>
                            <a:schemeClr val="tx1"/>
                          </a:solidFill>
                          <a:latin typeface="+mn-lt"/>
                          <a:ea typeface="+mn-ea"/>
                          <a:cs typeface="+mn-cs"/>
                        </a:rPr>
                        <a:t>, etc.), </a:t>
                      </a:r>
                      <a:r>
                        <a:rPr lang="en-US" sz="1400" b="0" dirty="0" err="1">
                          <a:solidFill>
                            <a:schemeClr val="tx1"/>
                          </a:solidFill>
                          <a:latin typeface="+mn-lt"/>
                          <a:ea typeface="+mn-ea"/>
                          <a:cs typeface="+mn-cs"/>
                        </a:rPr>
                        <a:t>ainsi</a:t>
                      </a:r>
                      <a:r>
                        <a:rPr lang="en-US" sz="1400" b="0" dirty="0">
                          <a:solidFill>
                            <a:schemeClr val="tx1"/>
                          </a:solidFill>
                          <a:latin typeface="+mn-lt"/>
                          <a:ea typeface="+mn-ea"/>
                          <a:cs typeface="+mn-cs"/>
                        </a:rPr>
                        <a:t> que le plan et les </a:t>
                      </a:r>
                      <a:r>
                        <a:rPr lang="en-US" sz="1400" b="0" dirty="0" err="1">
                          <a:solidFill>
                            <a:schemeClr val="tx1"/>
                          </a:solidFill>
                          <a:latin typeface="+mn-lt"/>
                          <a:ea typeface="+mn-ea"/>
                          <a:cs typeface="+mn-cs"/>
                        </a:rPr>
                        <a:t>règles</a:t>
                      </a:r>
                      <a:r>
                        <a:rPr lang="en-US" sz="1400" b="0" dirty="0">
                          <a:solidFill>
                            <a:schemeClr val="tx1"/>
                          </a:solidFill>
                          <a:latin typeface="+mn-lt"/>
                          <a:ea typeface="+mn-ea"/>
                          <a:cs typeface="+mn-cs"/>
                        </a:rPr>
                        <a:t> de circulation </a:t>
                      </a:r>
                      <a:r>
                        <a:rPr lang="en-US" sz="1400" b="0" dirty="0" err="1">
                          <a:solidFill>
                            <a:schemeClr val="tx1"/>
                          </a:solidFill>
                          <a:latin typeface="+mn-lt"/>
                          <a:ea typeface="+mn-ea"/>
                          <a:cs typeface="+mn-cs"/>
                        </a:rPr>
                        <a:t>sont</a:t>
                      </a:r>
                      <a:r>
                        <a:rPr lang="en-US" sz="1400" b="0" dirty="0">
                          <a:solidFill>
                            <a:schemeClr val="tx1"/>
                          </a:solidFill>
                          <a:latin typeface="+mn-lt"/>
                          <a:ea typeface="+mn-ea"/>
                          <a:cs typeface="+mn-cs"/>
                        </a:rPr>
                        <a:t> communiqués à </a:t>
                      </a:r>
                      <a:r>
                        <a:rPr lang="en-US" sz="1400" b="0" dirty="0" err="1">
                          <a:solidFill>
                            <a:schemeClr val="tx1"/>
                          </a:solidFill>
                          <a:latin typeface="+mn-lt"/>
                          <a:ea typeface="+mn-ea"/>
                          <a:cs typeface="+mn-cs"/>
                        </a:rPr>
                        <a:t>toutes</a:t>
                      </a:r>
                      <a:r>
                        <a:rPr lang="en-US" sz="1400" b="0" dirty="0">
                          <a:solidFill>
                            <a:schemeClr val="tx1"/>
                          </a:solidFill>
                          <a:latin typeface="+mn-lt"/>
                          <a:ea typeface="+mn-ea"/>
                          <a:cs typeface="+mn-cs"/>
                        </a:rPr>
                        <a:t> </a:t>
                      </a:r>
                      <a:r>
                        <a:rPr lang="en-US" sz="1400" b="0" dirty="0" err="1">
                          <a:solidFill>
                            <a:schemeClr val="tx1"/>
                          </a:solidFill>
                          <a:latin typeface="+mn-lt"/>
                          <a:ea typeface="+mn-ea"/>
                          <a:cs typeface="+mn-cs"/>
                        </a:rPr>
                        <a:t>personnes</a:t>
                      </a:r>
                      <a:r>
                        <a:rPr lang="en-US" sz="1400" b="0" dirty="0">
                          <a:solidFill>
                            <a:schemeClr val="tx1"/>
                          </a:solidFill>
                          <a:latin typeface="+mn-lt"/>
                          <a:ea typeface="+mn-ea"/>
                          <a:cs typeface="+mn-cs"/>
                        </a:rPr>
                        <a:t> </a:t>
                      </a:r>
                      <a:r>
                        <a:rPr lang="en-US" sz="1400" b="0" dirty="0" err="1">
                          <a:solidFill>
                            <a:schemeClr val="tx1"/>
                          </a:solidFill>
                          <a:latin typeface="+mn-lt"/>
                          <a:ea typeface="+mn-ea"/>
                          <a:cs typeface="+mn-cs"/>
                        </a:rPr>
                        <a:t>accédant</a:t>
                      </a:r>
                      <a:r>
                        <a:rPr lang="en-US" sz="1400" b="0" dirty="0">
                          <a:solidFill>
                            <a:schemeClr val="tx1"/>
                          </a:solidFill>
                          <a:latin typeface="+mn-lt"/>
                          <a:ea typeface="+mn-ea"/>
                          <a:cs typeface="+mn-cs"/>
                        </a:rPr>
                        <a:t> au site.</a:t>
                      </a:r>
                      <a:endParaRPr lang="fr-FR" sz="1400" b="0" dirty="0">
                        <a:solidFill>
                          <a:schemeClr val="tx1"/>
                        </a:solidFill>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0" name="Rectangle 9">
            <a:extLst>
              <a:ext uri="{FF2B5EF4-FFF2-40B4-BE49-F238E27FC236}">
                <a16:creationId xmlns:a16="http://schemas.microsoft.com/office/drawing/2014/main" id="{E377A463-457F-494E-BCCA-C429ABF6A7CC}"/>
              </a:ext>
            </a:extLst>
          </p:cNvPr>
          <p:cNvSpPr/>
          <p:nvPr/>
        </p:nvSpPr>
        <p:spPr>
          <a:xfrm>
            <a:off x="1055440" y="1819872"/>
            <a:ext cx="2545890" cy="307777"/>
          </a:xfrm>
          <a:prstGeom prst="rect">
            <a:avLst/>
          </a:prstGeom>
        </p:spPr>
        <p:txBody>
          <a:bodyPr wrap="none">
            <a:spAutoFit/>
          </a:bodyPr>
          <a:lstStyle/>
          <a:p>
            <a:pPr algn="l">
              <a:spcBef>
                <a:spcPts val="600"/>
              </a:spcBef>
              <a:spcAft>
                <a:spcPts val="600"/>
              </a:spcAft>
            </a:pPr>
            <a:r>
              <a:rPr lang="fr-FR" sz="1400" u="sng" dirty="0">
                <a:solidFill>
                  <a:srgbClr val="FF0000"/>
                </a:solidFill>
              </a:rPr>
              <a:t>EP, GRP: nouvelle exigence </a:t>
            </a:r>
          </a:p>
        </p:txBody>
      </p:sp>
      <p:graphicFrame>
        <p:nvGraphicFramePr>
          <p:cNvPr id="13" name="Tableau 12">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3408014737"/>
              </p:ext>
            </p:extLst>
          </p:nvPr>
        </p:nvGraphicFramePr>
        <p:xfrm>
          <a:off x="1122219" y="2451016"/>
          <a:ext cx="10158358" cy="1626056"/>
        </p:xfrm>
        <a:graphic>
          <a:graphicData uri="http://schemas.openxmlformats.org/drawingml/2006/table">
            <a:tbl>
              <a:tblPr firstRow="1" firstCol="1" bandRow="1"/>
              <a:tblGrid>
                <a:gridCol w="10158358">
                  <a:extLst>
                    <a:ext uri="{9D8B030D-6E8A-4147-A177-3AD203B41FA5}">
                      <a16:colId xmlns:a16="http://schemas.microsoft.com/office/drawing/2014/main" val="2553427521"/>
                    </a:ext>
                  </a:extLst>
                </a:gridCol>
              </a:tblGrid>
              <a:tr h="467707">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3.2.1 : a</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utorisation</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conduite</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des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engins</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motorisés</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sur site</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1158349">
                <a:tc>
                  <a:txBody>
                    <a:bodyPr/>
                    <a:lstStyle/>
                    <a:p>
                      <a:r>
                        <a:rPr lang="en-US" sz="1400" dirty="0">
                          <a:solidFill>
                            <a:srgbClr val="000000"/>
                          </a:solidFill>
                          <a:effectLst/>
                          <a:latin typeface="+mj-lt"/>
                          <a:ea typeface="Times New Roman" panose="02020603050405020304" pitchFamily="18" charset="0"/>
                          <a:cs typeface="Times New Roman" panose="02020603050405020304" pitchFamily="18" charset="0"/>
                        </a:rPr>
                        <a:t>Les </a:t>
                      </a:r>
                      <a:r>
                        <a:rPr lang="en-US" sz="1400" dirty="0" err="1">
                          <a:solidFill>
                            <a:srgbClr val="000000"/>
                          </a:solidFill>
                          <a:effectLst/>
                          <a:latin typeface="+mj-lt"/>
                          <a:ea typeface="Times New Roman" panose="02020603050405020304" pitchFamily="18" charset="0"/>
                          <a:cs typeface="Times New Roman" panose="02020603050405020304" pitchFamily="18" charset="0"/>
                        </a:rPr>
                        <a:t>conducteurs</a:t>
                      </a:r>
                      <a:r>
                        <a:rPr lang="en-US" sz="1400" dirty="0">
                          <a:solidFill>
                            <a:srgbClr val="000000"/>
                          </a:solidFill>
                          <a:effectLst/>
                          <a:latin typeface="+mj-lt"/>
                          <a:ea typeface="Times New Roman" panose="02020603050405020304" pitchFamily="18" charset="0"/>
                          <a:cs typeface="Times New Roman" panose="02020603050405020304" pitchFamily="18" charset="0"/>
                        </a:rPr>
                        <a:t> des </a:t>
                      </a:r>
                      <a:r>
                        <a:rPr lang="en-US" sz="1400" dirty="0" err="1">
                          <a:solidFill>
                            <a:srgbClr val="000000"/>
                          </a:solidFill>
                          <a:effectLst/>
                          <a:latin typeface="+mj-lt"/>
                          <a:ea typeface="Times New Roman" panose="02020603050405020304" pitchFamily="18" charset="0"/>
                          <a:cs typeface="Times New Roman" panose="02020603050405020304" pitchFamily="18" charset="0"/>
                        </a:rPr>
                        <a:t>engins</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motorisés</a:t>
                      </a:r>
                      <a:r>
                        <a:rPr lang="en-US" sz="1400" dirty="0">
                          <a:solidFill>
                            <a:srgbClr val="000000"/>
                          </a:solidFill>
                          <a:effectLst/>
                          <a:latin typeface="+mj-lt"/>
                          <a:ea typeface="Times New Roman" panose="02020603050405020304" pitchFamily="18" charset="0"/>
                          <a:cs typeface="Times New Roman" panose="02020603050405020304" pitchFamily="18" charset="0"/>
                        </a:rPr>
                        <a:t> et </a:t>
                      </a:r>
                      <a:r>
                        <a:rPr lang="en-US" sz="1400" dirty="0" err="1">
                          <a:solidFill>
                            <a:srgbClr val="000000"/>
                          </a:solidFill>
                          <a:effectLst/>
                          <a:latin typeface="+mj-lt"/>
                          <a:ea typeface="Times New Roman" panose="02020603050405020304" pitchFamily="18" charset="0"/>
                          <a:cs typeface="Times New Roman" panose="02020603050405020304" pitchFamily="18" charset="0"/>
                        </a:rPr>
                        <a:t>notamment</a:t>
                      </a:r>
                      <a:r>
                        <a:rPr lang="en-US" sz="1400" dirty="0">
                          <a:solidFill>
                            <a:srgbClr val="000000"/>
                          </a:solidFill>
                          <a:effectLst/>
                          <a:latin typeface="+mj-lt"/>
                          <a:ea typeface="Times New Roman" panose="02020603050405020304" pitchFamily="18" charset="0"/>
                          <a:cs typeface="Times New Roman" panose="02020603050405020304" pitchFamily="18" charset="0"/>
                        </a:rPr>
                        <a:t> des chariots </a:t>
                      </a:r>
                      <a:r>
                        <a:rPr lang="en-US" sz="1400" dirty="0" err="1">
                          <a:solidFill>
                            <a:srgbClr val="000000"/>
                          </a:solidFill>
                          <a:effectLst/>
                          <a:latin typeface="+mj-lt"/>
                          <a:ea typeface="Times New Roman" panose="02020603050405020304" pitchFamily="18" charset="0"/>
                          <a:cs typeface="Times New Roman" panose="02020603050405020304" pitchFamily="18" charset="0"/>
                        </a:rPr>
                        <a:t>élévateurs</a:t>
                      </a:r>
                      <a:r>
                        <a:rPr lang="en-US" sz="1400" dirty="0">
                          <a:solidFill>
                            <a:srgbClr val="000000"/>
                          </a:solidFill>
                          <a:effectLst/>
                          <a:latin typeface="+mj-lt"/>
                          <a:ea typeface="Times New Roman" panose="02020603050405020304" pitchFamily="18" charset="0"/>
                          <a:cs typeface="Times New Roman" panose="02020603050405020304" pitchFamily="18" charset="0"/>
                        </a:rPr>
                        <a:t> (avec </a:t>
                      </a:r>
                      <a:r>
                        <a:rPr lang="en-US" sz="1400" dirty="0" err="1">
                          <a:solidFill>
                            <a:srgbClr val="000000"/>
                          </a:solidFill>
                          <a:effectLst/>
                          <a:latin typeface="+mj-lt"/>
                          <a:ea typeface="Times New Roman" panose="02020603050405020304" pitchFamily="18" charset="0"/>
                          <a:cs typeface="Times New Roman" panose="02020603050405020304" pitchFamily="18" charset="0"/>
                        </a:rPr>
                        <a:t>conducteurs</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portés</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sont</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formellement</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autorisés</a:t>
                      </a:r>
                      <a:r>
                        <a:rPr lang="en-US" sz="1400" dirty="0">
                          <a:solidFill>
                            <a:srgbClr val="000000"/>
                          </a:solidFill>
                          <a:effectLst/>
                          <a:latin typeface="+mj-lt"/>
                          <a:ea typeface="Times New Roman" panose="02020603050405020304" pitchFamily="18" charset="0"/>
                          <a:cs typeface="Times New Roman" panose="02020603050405020304" pitchFamily="18" charset="0"/>
                        </a:rPr>
                        <a:t> par </a:t>
                      </a:r>
                      <a:r>
                        <a:rPr lang="en-US" sz="1400" dirty="0" err="1">
                          <a:solidFill>
                            <a:srgbClr val="000000"/>
                          </a:solidFill>
                          <a:effectLst/>
                          <a:latin typeface="+mj-lt"/>
                          <a:ea typeface="Times New Roman" panose="02020603050405020304" pitchFamily="18" charset="0"/>
                          <a:cs typeface="Times New Roman" panose="02020603050405020304" pitchFamily="18" charset="0"/>
                        </a:rPr>
                        <a:t>leur</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employeur</a:t>
                      </a:r>
                      <a:r>
                        <a:rPr lang="en-US" sz="1400" dirty="0">
                          <a:solidFill>
                            <a:srgbClr val="000000"/>
                          </a:solidFill>
                          <a:effectLst/>
                          <a:latin typeface="+mj-lt"/>
                          <a:ea typeface="Times New Roman" panose="02020603050405020304" pitchFamily="18" charset="0"/>
                          <a:cs typeface="Times New Roman" panose="02020603050405020304" pitchFamily="18" charset="0"/>
                        </a:rPr>
                        <a:t> à </a:t>
                      </a:r>
                      <a:r>
                        <a:rPr lang="en-US" sz="1400" dirty="0" err="1">
                          <a:solidFill>
                            <a:srgbClr val="000000"/>
                          </a:solidFill>
                          <a:effectLst/>
                          <a:latin typeface="+mj-lt"/>
                          <a:ea typeface="Times New Roman" panose="02020603050405020304" pitchFamily="18" charset="0"/>
                          <a:cs typeface="Times New Roman" panose="02020603050405020304" pitchFamily="18" charset="0"/>
                        </a:rPr>
                        <a:t>conduire</a:t>
                      </a:r>
                      <a:r>
                        <a:rPr lang="en-US" sz="1400" dirty="0">
                          <a:solidFill>
                            <a:srgbClr val="000000"/>
                          </a:solidFill>
                          <a:effectLst/>
                          <a:latin typeface="+mj-lt"/>
                          <a:ea typeface="Times New Roman" panose="02020603050405020304" pitchFamily="18" charset="0"/>
                          <a:cs typeface="Times New Roman" panose="02020603050405020304" pitchFamily="18" charset="0"/>
                        </a:rPr>
                        <a:t> sur la base de :</a:t>
                      </a:r>
                    </a:p>
                    <a:p>
                      <a:pPr marL="285750" lvl="0" indent="-285750">
                        <a:buFont typeface="Wingdings" panose="05000000000000000000" pitchFamily="2" charset="2"/>
                        <a:buChar char="§"/>
                      </a:pPr>
                      <a:r>
                        <a:rPr lang="en-US" sz="1400" dirty="0">
                          <a:solidFill>
                            <a:srgbClr val="000000"/>
                          </a:solidFill>
                          <a:effectLst/>
                          <a:latin typeface="+mj-lt"/>
                          <a:ea typeface="Times New Roman" panose="02020603050405020304" pitchFamily="18" charset="0"/>
                          <a:cs typeface="Times New Roman" panose="02020603050405020304" pitchFamily="18" charset="0"/>
                        </a:rPr>
                        <a:t>la validation de </a:t>
                      </a:r>
                      <a:r>
                        <a:rPr lang="en-US" sz="1400" dirty="0" err="1">
                          <a:solidFill>
                            <a:srgbClr val="000000"/>
                          </a:solidFill>
                          <a:effectLst/>
                          <a:latin typeface="+mj-lt"/>
                          <a:ea typeface="Times New Roman" panose="02020603050405020304" pitchFamily="18" charset="0"/>
                          <a:cs typeface="Times New Roman" panose="02020603050405020304" pitchFamily="18" charset="0"/>
                        </a:rPr>
                        <a:t>leur</a:t>
                      </a:r>
                      <a:r>
                        <a:rPr lang="en-US" sz="1400" dirty="0">
                          <a:solidFill>
                            <a:srgbClr val="000000"/>
                          </a:solidFill>
                          <a:effectLst/>
                          <a:latin typeface="+mj-lt"/>
                          <a:ea typeface="Times New Roman" panose="02020603050405020304" pitchFamily="18" charset="0"/>
                          <a:cs typeface="Times New Roman" panose="02020603050405020304" pitchFamily="18" charset="0"/>
                        </a:rPr>
                        <a:t> aptitude </a:t>
                      </a:r>
                      <a:r>
                        <a:rPr lang="en-US" sz="1400" dirty="0" err="1">
                          <a:solidFill>
                            <a:srgbClr val="000000"/>
                          </a:solidFill>
                          <a:effectLst/>
                          <a:latin typeface="+mj-lt"/>
                          <a:ea typeface="Times New Roman" panose="02020603050405020304" pitchFamily="18" charset="0"/>
                          <a:cs typeface="Times New Roman" panose="02020603050405020304" pitchFamily="18" charset="0"/>
                        </a:rPr>
                        <a:t>médicale</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p>
                    <a:p>
                      <a:pPr marL="285750" lvl="0" indent="-285750">
                        <a:buFont typeface="Wingdings" panose="05000000000000000000" pitchFamily="2" charset="2"/>
                        <a:buChar char="§"/>
                      </a:pPr>
                      <a:r>
                        <a:rPr lang="en-US" sz="1400" dirty="0" err="1">
                          <a:solidFill>
                            <a:srgbClr val="000000"/>
                          </a:solidFill>
                          <a:effectLst/>
                          <a:latin typeface="+mj-lt"/>
                          <a:ea typeface="Times New Roman" panose="02020603050405020304" pitchFamily="18" charset="0"/>
                          <a:cs typeface="Times New Roman" panose="02020603050405020304" pitchFamily="18" charset="0"/>
                        </a:rPr>
                        <a:t>leur</a:t>
                      </a:r>
                      <a:r>
                        <a:rPr lang="en-US" sz="1400" dirty="0">
                          <a:solidFill>
                            <a:srgbClr val="000000"/>
                          </a:solidFill>
                          <a:effectLst/>
                          <a:latin typeface="+mj-lt"/>
                          <a:ea typeface="Times New Roman" panose="02020603050405020304" pitchFamily="18" charset="0"/>
                          <a:cs typeface="Times New Roman" panose="02020603050405020304" pitchFamily="18" charset="0"/>
                        </a:rPr>
                        <a:t> formation à la </a:t>
                      </a:r>
                      <a:r>
                        <a:rPr lang="en-US" sz="1400" dirty="0" err="1">
                          <a:solidFill>
                            <a:srgbClr val="000000"/>
                          </a:solidFill>
                          <a:effectLst/>
                          <a:latin typeface="+mj-lt"/>
                          <a:ea typeface="Times New Roman" panose="02020603050405020304" pitchFamily="18" charset="0"/>
                          <a:cs typeface="Times New Roman" panose="02020603050405020304" pitchFamily="18" charset="0"/>
                        </a:rPr>
                        <a:t>conduite</a:t>
                      </a:r>
                      <a:r>
                        <a:rPr lang="en-US" sz="1400" dirty="0">
                          <a:solidFill>
                            <a:srgbClr val="000000"/>
                          </a:solidFill>
                          <a:effectLst/>
                          <a:latin typeface="+mj-lt"/>
                          <a:ea typeface="Times New Roman" panose="02020603050405020304" pitchFamily="18" charset="0"/>
                          <a:cs typeface="Times New Roman" panose="02020603050405020304" pitchFamily="18" charset="0"/>
                        </a:rPr>
                        <a:t> de </a:t>
                      </a:r>
                      <a:r>
                        <a:rPr lang="en-US" sz="1400" dirty="0" err="1">
                          <a:solidFill>
                            <a:srgbClr val="000000"/>
                          </a:solidFill>
                          <a:effectLst/>
                          <a:latin typeface="+mj-lt"/>
                          <a:ea typeface="Times New Roman" panose="02020603050405020304" pitchFamily="18" charset="0"/>
                          <a:cs typeface="Times New Roman" panose="02020603050405020304" pitchFamily="18" charset="0"/>
                        </a:rPr>
                        <a:t>l’engin</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motorisé</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p>
                    <a:p>
                      <a:pPr marL="285750" indent="-285750">
                        <a:buFont typeface="Wingdings" panose="05000000000000000000" pitchFamily="2" charset="2"/>
                        <a:buChar char="§"/>
                      </a:pPr>
                      <a:r>
                        <a:rPr lang="en-US" sz="1400" dirty="0" err="1">
                          <a:solidFill>
                            <a:srgbClr val="000000"/>
                          </a:solidFill>
                          <a:effectLst/>
                          <a:latin typeface="+mj-lt"/>
                          <a:ea typeface="Times New Roman" panose="02020603050405020304" pitchFamily="18" charset="0"/>
                          <a:cs typeface="Times New Roman" panose="02020603050405020304" pitchFamily="18" charset="0"/>
                        </a:rPr>
                        <a:t>leur</a:t>
                      </a:r>
                      <a:r>
                        <a:rPr lang="en-US" sz="1400" dirty="0">
                          <a:solidFill>
                            <a:srgbClr val="000000"/>
                          </a:solidFill>
                          <a:effectLst/>
                          <a:latin typeface="+mj-lt"/>
                          <a:ea typeface="Times New Roman" panose="02020603050405020304" pitchFamily="18" charset="0"/>
                          <a:cs typeface="Times New Roman" panose="02020603050405020304" pitchFamily="18" charset="0"/>
                        </a:rPr>
                        <a:t> </a:t>
                      </a:r>
                      <a:r>
                        <a:rPr lang="en-US" sz="1400" dirty="0" err="1">
                          <a:solidFill>
                            <a:srgbClr val="000000"/>
                          </a:solidFill>
                          <a:effectLst/>
                          <a:latin typeface="+mj-lt"/>
                          <a:ea typeface="Times New Roman" panose="02020603050405020304" pitchFamily="18" charset="0"/>
                          <a:cs typeface="Times New Roman" panose="02020603050405020304" pitchFamily="18" charset="0"/>
                        </a:rPr>
                        <a:t>connaissance</a:t>
                      </a:r>
                      <a:r>
                        <a:rPr lang="en-US" sz="1400" dirty="0">
                          <a:solidFill>
                            <a:srgbClr val="000000"/>
                          </a:solidFill>
                          <a:effectLst/>
                          <a:latin typeface="+mj-lt"/>
                          <a:ea typeface="Times New Roman" panose="02020603050405020304" pitchFamily="18" charset="0"/>
                          <a:cs typeface="Times New Roman" panose="02020603050405020304" pitchFamily="18" charset="0"/>
                        </a:rPr>
                        <a:t> des </a:t>
                      </a:r>
                      <a:r>
                        <a:rPr lang="en-US" sz="1400" dirty="0" err="1">
                          <a:solidFill>
                            <a:srgbClr val="000000"/>
                          </a:solidFill>
                          <a:effectLst/>
                          <a:latin typeface="+mj-lt"/>
                          <a:ea typeface="Times New Roman" panose="02020603050405020304" pitchFamily="18" charset="0"/>
                          <a:cs typeface="Times New Roman" panose="02020603050405020304" pitchFamily="18" charset="0"/>
                        </a:rPr>
                        <a:t>règles</a:t>
                      </a:r>
                      <a:r>
                        <a:rPr lang="en-US" sz="1400" dirty="0">
                          <a:solidFill>
                            <a:srgbClr val="000000"/>
                          </a:solidFill>
                          <a:effectLst/>
                          <a:latin typeface="+mj-lt"/>
                          <a:ea typeface="Times New Roman" panose="02020603050405020304" pitchFamily="18" charset="0"/>
                          <a:cs typeface="Times New Roman" panose="02020603050405020304" pitchFamily="18" charset="0"/>
                        </a:rPr>
                        <a:t> de circulation du site.</a:t>
                      </a:r>
                      <a:endParaRPr lang="fr-FR" sz="1400" dirty="0">
                        <a:solidFill>
                          <a:srgbClr val="000000"/>
                        </a:solidFill>
                        <a:effectLst/>
                        <a:latin typeface="+mj-lt"/>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4" name="Rectangle 13">
            <a:extLst>
              <a:ext uri="{FF2B5EF4-FFF2-40B4-BE49-F238E27FC236}">
                <a16:creationId xmlns:a16="http://schemas.microsoft.com/office/drawing/2014/main" id="{E377A463-457F-494E-BCCA-C429ABF6A7CC}"/>
              </a:ext>
            </a:extLst>
          </p:cNvPr>
          <p:cNvSpPr/>
          <p:nvPr/>
        </p:nvSpPr>
        <p:spPr>
          <a:xfrm>
            <a:off x="1055440" y="4110639"/>
            <a:ext cx="2855269" cy="307777"/>
          </a:xfrm>
          <a:prstGeom prst="rect">
            <a:avLst/>
          </a:prstGeom>
        </p:spPr>
        <p:txBody>
          <a:bodyPr wrap="none">
            <a:spAutoFit/>
          </a:bodyPr>
          <a:lstStyle/>
          <a:p>
            <a:pPr algn="l">
              <a:spcBef>
                <a:spcPts val="600"/>
              </a:spcBef>
              <a:spcAft>
                <a:spcPts val="600"/>
              </a:spcAft>
            </a:pPr>
            <a:r>
              <a:rPr lang="fr-FR" sz="1400" u="sng" dirty="0">
                <a:solidFill>
                  <a:srgbClr val="FF0000"/>
                </a:solidFill>
              </a:rPr>
              <a:t>RC, EP, GRP: nouvelle exigence </a:t>
            </a:r>
          </a:p>
        </p:txBody>
      </p:sp>
    </p:spTree>
    <p:extLst>
      <p:ext uri="{BB962C8B-B14F-4D97-AF65-F5344CB8AC3E}">
        <p14:creationId xmlns:p14="http://schemas.microsoft.com/office/powerpoint/2010/main" val="91175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6"/>
          <p:cNvSpPr>
            <a:spLocks noGrp="1" noEditPoints="1"/>
          </p:cNvSpPr>
          <p:nvPr>
            <p:ph type="body" sz="quarter" idx="11"/>
          </p:nvPr>
        </p:nvSpPr>
        <p:spPr>
          <a:xfrm>
            <a:off x="0" y="0"/>
            <a:ext cx="6312024" cy="404664"/>
          </a:xfrm>
        </p:spPr>
        <p:txBody>
          <a:bodyPr/>
          <a:lstStyle/>
          <a:p>
            <a:r>
              <a:rPr lang="fr-FR" dirty="0"/>
              <a:t>REVUE DES EXIGENCES</a:t>
            </a:r>
          </a:p>
        </p:txBody>
      </p:sp>
      <p:graphicFrame>
        <p:nvGraphicFramePr>
          <p:cNvPr id="8" name="Tableau 7">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2255693460"/>
              </p:ext>
            </p:extLst>
          </p:nvPr>
        </p:nvGraphicFramePr>
        <p:xfrm>
          <a:off x="1122218" y="766192"/>
          <a:ext cx="10192698" cy="1395145"/>
        </p:xfrm>
        <a:graphic>
          <a:graphicData uri="http://schemas.openxmlformats.org/drawingml/2006/table">
            <a:tbl>
              <a:tblPr firstRow="1" firstCol="1" bandRow="1"/>
              <a:tblGrid>
                <a:gridCol w="10192698">
                  <a:extLst>
                    <a:ext uri="{9D8B030D-6E8A-4147-A177-3AD203B41FA5}">
                      <a16:colId xmlns:a16="http://schemas.microsoft.com/office/drawing/2014/main" val="2553427521"/>
                    </a:ext>
                  </a:extLst>
                </a:gridCol>
              </a:tblGrid>
              <a:tr h="467961">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3.2.2 :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spécifications</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sécurité</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et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entretien</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des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véhicules</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et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engins</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motorisés</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927184">
                <a:tc>
                  <a:txBody>
                    <a:bodyPr/>
                    <a:lstStyle/>
                    <a:p>
                      <a:r>
                        <a:rPr lang="en-US" sz="1400" dirty="0">
                          <a:solidFill>
                            <a:schemeClr val="tx1"/>
                          </a:solidFill>
                          <a:effectLst/>
                          <a:latin typeface="+mn-lt"/>
                          <a:ea typeface="+mn-ea"/>
                          <a:cs typeface="+mn-cs"/>
                        </a:rPr>
                        <a:t>Les </a:t>
                      </a:r>
                      <a:r>
                        <a:rPr lang="en-US" sz="1400" dirty="0" err="1">
                          <a:solidFill>
                            <a:schemeClr val="tx1"/>
                          </a:solidFill>
                          <a:effectLst/>
                          <a:latin typeface="+mn-lt"/>
                          <a:ea typeface="+mn-ea"/>
                          <a:cs typeface="+mn-cs"/>
                        </a:rPr>
                        <a:t>véhicules</a:t>
                      </a:r>
                      <a:r>
                        <a:rPr lang="en-US" sz="1400" dirty="0">
                          <a:solidFill>
                            <a:schemeClr val="tx1"/>
                          </a:solidFill>
                          <a:effectLst/>
                          <a:latin typeface="+mn-lt"/>
                          <a:ea typeface="+mn-ea"/>
                          <a:cs typeface="+mn-cs"/>
                        </a:rPr>
                        <a:t> et les </a:t>
                      </a:r>
                      <a:r>
                        <a:rPr lang="en-US" sz="1400" dirty="0" err="1">
                          <a:solidFill>
                            <a:schemeClr val="tx1"/>
                          </a:solidFill>
                          <a:effectLst/>
                          <a:latin typeface="+mn-lt"/>
                          <a:ea typeface="+mn-ea"/>
                          <a:cs typeface="+mn-cs"/>
                        </a:rPr>
                        <a:t>engins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motorisés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utilisés</a:t>
                      </a:r>
                      <a:r>
                        <a:rPr lang="en-US" sz="1400" dirty="0">
                          <a:solidFill>
                            <a:schemeClr val="tx1"/>
                          </a:solidFill>
                          <a:effectLst/>
                          <a:latin typeface="+mn-lt"/>
                          <a:ea typeface="+mn-ea"/>
                          <a:cs typeface="+mn-cs"/>
                        </a:rPr>
                        <a:t> sur site </a:t>
                      </a:r>
                      <a:r>
                        <a:rPr lang="en-US" sz="1400" dirty="0" err="1">
                          <a:solidFill>
                            <a:schemeClr val="tx1"/>
                          </a:solidFill>
                          <a:effectLst/>
                          <a:latin typeface="+mn-lt"/>
                          <a:ea typeface="+mn-ea"/>
                          <a:cs typeface="+mn-cs"/>
                        </a:rPr>
                        <a:t>sont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conformes</a:t>
                      </a:r>
                      <a:r>
                        <a:rPr lang="en-US" sz="1400" dirty="0">
                          <a:solidFill>
                            <a:schemeClr val="tx1"/>
                          </a:solidFill>
                          <a:effectLst/>
                          <a:latin typeface="+mn-lt"/>
                          <a:ea typeface="+mn-ea"/>
                          <a:cs typeface="+mn-cs"/>
                        </a:rPr>
                        <a:t> a minima aux </a:t>
                      </a:r>
                      <a:r>
                        <a:rPr lang="en-US" sz="1400" dirty="0" err="1">
                          <a:solidFill>
                            <a:schemeClr val="tx1"/>
                          </a:solidFill>
                          <a:effectLst/>
                          <a:latin typeface="+mn-lt"/>
                          <a:ea typeface="+mn-ea"/>
                          <a:cs typeface="+mn-cs"/>
                        </a:rPr>
                        <a:t>spécifications</a:t>
                      </a:r>
                      <a:r>
                        <a:rPr lang="en-US" sz="1400" dirty="0">
                          <a:solidFill>
                            <a:schemeClr val="tx1"/>
                          </a:solidFill>
                          <a:effectLst/>
                          <a:latin typeface="+mn-lt"/>
                          <a:ea typeface="+mn-ea"/>
                          <a:cs typeface="+mn-cs"/>
                        </a:rPr>
                        <a:t> de </a:t>
                      </a:r>
                      <a:r>
                        <a:rPr lang="en-US" sz="1400" dirty="0" err="1">
                          <a:solidFill>
                            <a:schemeClr val="tx1"/>
                          </a:solidFill>
                          <a:effectLst/>
                          <a:latin typeface="+mn-lt"/>
                          <a:ea typeface="+mn-ea"/>
                          <a:cs typeface="+mn-cs"/>
                        </a:rPr>
                        <a:t>sécurité</a:t>
                      </a:r>
                      <a:r>
                        <a:rPr lang="en-US" sz="1400" dirty="0">
                          <a:solidFill>
                            <a:schemeClr val="tx1"/>
                          </a:solidFill>
                          <a:effectLst/>
                          <a:latin typeface="+mn-lt"/>
                          <a:ea typeface="+mn-ea"/>
                          <a:cs typeface="+mn-cs"/>
                        </a:rPr>
                        <a:t> de </a:t>
                      </a:r>
                      <a:r>
                        <a:rPr lang="en-US" sz="1400" b="1" dirty="0" err="1">
                          <a:solidFill>
                            <a:schemeClr val="tx1"/>
                          </a:solidFill>
                          <a:effectLst/>
                          <a:latin typeface="+mn-lt"/>
                          <a:ea typeface="+mn-ea"/>
                          <a:cs typeface="+mn-cs"/>
                        </a:rPr>
                        <a:t>l’annexe</a:t>
                      </a:r>
                      <a:r>
                        <a:rPr lang="en-US" sz="1400" b="1" dirty="0">
                          <a:solidFill>
                            <a:schemeClr val="tx1"/>
                          </a:solidFill>
                          <a:effectLst/>
                          <a:latin typeface="+mn-lt"/>
                          <a:ea typeface="+mn-ea"/>
                          <a:cs typeface="+mn-cs"/>
                        </a:rPr>
                        <a:t> 3</a:t>
                      </a:r>
                      <a:r>
                        <a:rPr lang="en-US" sz="1400" dirty="0">
                          <a:solidFill>
                            <a:schemeClr val="tx1"/>
                          </a:solidFill>
                          <a:effectLst/>
                          <a:latin typeface="+mn-lt"/>
                          <a:ea typeface="+mn-ea"/>
                          <a:cs typeface="+mn-cs"/>
                        </a:rPr>
                        <a:t>.</a:t>
                      </a:r>
                    </a:p>
                    <a:p>
                      <a:r>
                        <a:rPr lang="en-US" sz="1400" dirty="0" err="1">
                          <a:solidFill>
                            <a:schemeClr val="tx1"/>
                          </a:solidFill>
                          <a:effectLst/>
                          <a:latin typeface="+mn-lt"/>
                          <a:ea typeface="+mn-ea"/>
                          <a:cs typeface="+mn-cs"/>
                        </a:rPr>
                        <a:t>Ils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sont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entretenus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régulièrement</a:t>
                      </a:r>
                      <a:r>
                        <a:rPr lang="en-US" sz="1400" dirty="0">
                          <a:solidFill>
                            <a:schemeClr val="tx1"/>
                          </a:solidFill>
                          <a:effectLst/>
                          <a:latin typeface="+mn-lt"/>
                          <a:ea typeface="+mn-ea"/>
                          <a:cs typeface="+mn-cs"/>
                        </a:rPr>
                        <a:t> et </a:t>
                      </a:r>
                      <a:r>
                        <a:rPr lang="en-US" sz="1400" dirty="0" err="1">
                          <a:solidFill>
                            <a:schemeClr val="tx1"/>
                          </a:solidFill>
                          <a:effectLst/>
                          <a:latin typeface="+mn-lt"/>
                          <a:ea typeface="+mn-ea"/>
                          <a:cs typeface="+mn-cs"/>
                        </a:rPr>
                        <a:t>maintenus</a:t>
                      </a:r>
                      <a:r>
                        <a:rPr lang="en-US" sz="1400" dirty="0">
                          <a:solidFill>
                            <a:schemeClr val="tx1"/>
                          </a:solidFill>
                          <a:effectLst/>
                          <a:latin typeface="+mn-lt"/>
                          <a:ea typeface="+mn-ea"/>
                          <a:cs typeface="+mn-cs"/>
                        </a:rPr>
                        <a:t> en bonne condition de service.</a:t>
                      </a:r>
                    </a:p>
                    <a:p>
                      <a:r>
                        <a:rPr lang="en-US" sz="1400" dirty="0" err="1">
                          <a:solidFill>
                            <a:schemeClr val="tx1"/>
                          </a:solidFill>
                          <a:effectLst/>
                          <a:latin typeface="+mn-lt"/>
                          <a:ea typeface="+mn-ea"/>
                          <a:cs typeface="+mn-cs"/>
                        </a:rPr>
                        <a:t>Ils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sont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soumis</a:t>
                      </a:r>
                      <a:r>
                        <a:rPr lang="en-US" sz="1400" dirty="0">
                          <a:solidFill>
                            <a:schemeClr val="tx1"/>
                          </a:solidFill>
                          <a:effectLst/>
                          <a:latin typeface="+mn-lt"/>
                          <a:ea typeface="+mn-ea"/>
                          <a:cs typeface="+mn-cs"/>
                        </a:rPr>
                        <a:t> à </a:t>
                      </a:r>
                      <a:r>
                        <a:rPr lang="en-US" sz="1400" dirty="0" err="1">
                          <a:solidFill>
                            <a:schemeClr val="tx1"/>
                          </a:solidFill>
                          <a:effectLst/>
                          <a:latin typeface="+mn-lt"/>
                          <a:ea typeface="+mn-ea"/>
                          <a:cs typeface="+mn-cs"/>
                        </a:rPr>
                        <a:t>une</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vérification</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visuelle</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quotidienne</a:t>
                      </a:r>
                      <a:r>
                        <a:rPr lang="en-US" sz="1400" dirty="0">
                          <a:solidFill>
                            <a:schemeClr val="tx1"/>
                          </a:solidFill>
                          <a:effectLst/>
                          <a:latin typeface="+mn-lt"/>
                          <a:ea typeface="+mn-ea"/>
                          <a:cs typeface="+mn-cs"/>
                        </a:rPr>
                        <a:t> de </a:t>
                      </a:r>
                      <a:r>
                        <a:rPr lang="en-US" sz="1400" dirty="0" err="1">
                          <a:solidFill>
                            <a:schemeClr val="tx1"/>
                          </a:solidFill>
                          <a:effectLst/>
                          <a:latin typeface="+mn-lt"/>
                          <a:ea typeface="+mn-ea"/>
                          <a:cs typeface="+mn-cs"/>
                        </a:rPr>
                        <a:t>leur</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état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général</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avant</a:t>
                      </a:r>
                      <a:r>
                        <a:rPr lang="en-US" sz="1400" dirty="0">
                          <a:solidFill>
                            <a:schemeClr val="tx1"/>
                          </a:solidFill>
                          <a:effectLst/>
                          <a:latin typeface="+mn-lt"/>
                          <a:ea typeface="+mn-ea"/>
                          <a:cs typeface="+mn-cs"/>
                        </a:rPr>
                        <a:t> la première </a:t>
                      </a:r>
                      <a:r>
                        <a:rPr lang="en-US" sz="1400" dirty="0" err="1">
                          <a:solidFill>
                            <a:schemeClr val="tx1"/>
                          </a:solidFill>
                          <a:effectLst/>
                          <a:latin typeface="+mn-lt"/>
                          <a:ea typeface="+mn-ea"/>
                          <a:cs typeface="+mn-cs"/>
                        </a:rPr>
                        <a:t>utilisation</a:t>
                      </a:r>
                      <a:r>
                        <a:rPr lang="en-US" sz="1400" dirty="0">
                          <a:solidFill>
                            <a:schemeClr val="tx1"/>
                          </a:solidFill>
                          <a:effectLst/>
                          <a:latin typeface="+mn-lt"/>
                          <a:ea typeface="+mn-ea"/>
                          <a:cs typeface="+mn-cs"/>
                        </a:rPr>
                        <a:t> par les </a:t>
                      </a:r>
                      <a:r>
                        <a:rPr lang="en-US" sz="1400" dirty="0" err="1">
                          <a:solidFill>
                            <a:schemeClr val="tx1"/>
                          </a:solidFill>
                          <a:effectLst/>
                          <a:latin typeface="+mn-lt"/>
                          <a:ea typeface="+mn-ea"/>
                          <a:cs typeface="+mn-cs"/>
                        </a:rPr>
                        <a:t>conducteurs</a:t>
                      </a:r>
                      <a:r>
                        <a:rPr lang="en-US" sz="1400" dirty="0">
                          <a:solidFill>
                            <a:schemeClr val="tx1"/>
                          </a:solidFill>
                          <a:effectLst/>
                          <a:latin typeface="+mn-lt"/>
                          <a:ea typeface="+mn-ea"/>
                          <a:cs typeface="+mn-cs"/>
                        </a:rPr>
                        <a:t> et </a:t>
                      </a:r>
                      <a:r>
                        <a:rPr lang="en-US" sz="1400" dirty="0" err="1">
                          <a:solidFill>
                            <a:schemeClr val="tx1"/>
                          </a:solidFill>
                          <a:effectLst/>
                          <a:latin typeface="+mn-lt"/>
                          <a:ea typeface="+mn-ea"/>
                          <a:cs typeface="+mn-cs"/>
                        </a:rPr>
                        <a:t>cyclistes</a:t>
                      </a:r>
                      <a:r>
                        <a:rPr lang="en-US" sz="1400" dirty="0">
                          <a:solidFill>
                            <a:schemeClr val="tx1"/>
                          </a:solidFill>
                          <a:effectLst/>
                          <a:latin typeface="+mn-lt"/>
                          <a:ea typeface="+mn-ea"/>
                          <a:cs typeface="+mn-cs"/>
                        </a:rPr>
                        <a:t>.</a:t>
                      </a:r>
                    </a:p>
                    <a:p>
                      <a:r>
                        <a:rPr lang="en-US" sz="1400" dirty="0">
                          <a:solidFill>
                            <a:schemeClr val="tx1"/>
                          </a:solidFill>
                          <a:effectLst/>
                          <a:latin typeface="+mn-lt"/>
                          <a:ea typeface="+mn-ea"/>
                          <a:cs typeface="+mn-cs"/>
                        </a:rPr>
                        <a:t>En </a:t>
                      </a:r>
                      <a:r>
                        <a:rPr lang="en-US" sz="1400" dirty="0" err="1">
                          <a:solidFill>
                            <a:schemeClr val="tx1"/>
                          </a:solidFill>
                          <a:effectLst/>
                          <a:latin typeface="+mn-lt"/>
                          <a:ea typeface="+mn-ea"/>
                          <a:cs typeface="+mn-cs"/>
                        </a:rPr>
                        <a:t>cas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d’anomalie</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détectée</a:t>
                      </a:r>
                      <a:r>
                        <a:rPr lang="en-US" sz="1400" dirty="0">
                          <a:solidFill>
                            <a:schemeClr val="tx1"/>
                          </a:solidFill>
                          <a:effectLst/>
                          <a:latin typeface="+mn-lt"/>
                          <a:ea typeface="+mn-ea"/>
                          <a:cs typeface="+mn-cs"/>
                        </a:rPr>
                        <a:t>, le </a:t>
                      </a:r>
                      <a:r>
                        <a:rPr lang="en-US" sz="1400" dirty="0" err="1">
                          <a:solidFill>
                            <a:schemeClr val="tx1"/>
                          </a:solidFill>
                          <a:effectLst/>
                          <a:latin typeface="+mn-lt"/>
                          <a:ea typeface="+mn-ea"/>
                          <a:cs typeface="+mn-cs"/>
                        </a:rPr>
                        <a:t>véhicule</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ou</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l’engin</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motorisé</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est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consigné</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jusqu’à</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sa</a:t>
                      </a:r>
                      <a:r>
                        <a:rPr lang="en-US" sz="1400" dirty="0">
                          <a:solidFill>
                            <a:schemeClr val="tx1"/>
                          </a:solidFill>
                          <a:effectLst/>
                          <a:latin typeface="+mn-lt"/>
                          <a:ea typeface="+mn-ea"/>
                          <a:cs typeface="+mn-cs"/>
                        </a:rPr>
                        <a:t> remise en </a:t>
                      </a:r>
                      <a:r>
                        <a:rPr lang="en-US" sz="1400" dirty="0" err="1">
                          <a:solidFill>
                            <a:schemeClr val="tx1"/>
                          </a:solidFill>
                          <a:effectLst/>
                          <a:latin typeface="+mn-lt"/>
                          <a:ea typeface="+mn-ea"/>
                          <a:cs typeface="+mn-cs"/>
                        </a:rPr>
                        <a:t>état</a:t>
                      </a:r>
                      <a:r>
                        <a:rPr lang="en-US" sz="1400" dirty="0">
                          <a:solidFill>
                            <a:schemeClr val="tx1"/>
                          </a:solidFill>
                          <a:effectLst/>
                          <a:latin typeface="+mn-lt"/>
                          <a:ea typeface="+mn-ea"/>
                          <a:cs typeface="+mn-cs"/>
                        </a:rPr>
                        <a:t>.</a:t>
                      </a: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0" name="Rectangle 9">
            <a:extLst>
              <a:ext uri="{FF2B5EF4-FFF2-40B4-BE49-F238E27FC236}">
                <a16:creationId xmlns:a16="http://schemas.microsoft.com/office/drawing/2014/main" id="{E377A463-457F-494E-BCCA-C429ABF6A7CC}"/>
              </a:ext>
            </a:extLst>
          </p:cNvPr>
          <p:cNvSpPr/>
          <p:nvPr/>
        </p:nvSpPr>
        <p:spPr>
          <a:xfrm>
            <a:off x="1055440" y="2204864"/>
            <a:ext cx="2855269" cy="307777"/>
          </a:xfrm>
          <a:prstGeom prst="rect">
            <a:avLst/>
          </a:prstGeom>
        </p:spPr>
        <p:txBody>
          <a:bodyPr wrap="none">
            <a:spAutoFit/>
          </a:bodyPr>
          <a:lstStyle/>
          <a:p>
            <a:pPr algn="l">
              <a:spcBef>
                <a:spcPts val="600"/>
              </a:spcBef>
              <a:spcAft>
                <a:spcPts val="600"/>
              </a:spcAft>
            </a:pPr>
            <a:r>
              <a:rPr lang="fr-FR" sz="1400" u="sng" dirty="0">
                <a:solidFill>
                  <a:srgbClr val="FF0000"/>
                </a:solidFill>
              </a:rPr>
              <a:t>RC, EP, GRP: nouvelle exigence </a:t>
            </a:r>
          </a:p>
        </p:txBody>
      </p:sp>
      <p:graphicFrame>
        <p:nvGraphicFramePr>
          <p:cNvPr id="9" name="Tableau 8">
            <a:extLst>
              <a:ext uri="{FF2B5EF4-FFF2-40B4-BE49-F238E27FC236}">
                <a16:creationId xmlns:a16="http://schemas.microsoft.com/office/drawing/2014/main" id="{AB714005-CC36-4217-9B25-76007DEE7825}"/>
              </a:ext>
            </a:extLst>
          </p:cNvPr>
          <p:cNvGraphicFramePr>
            <a:graphicFrameLocks noGrp="1"/>
          </p:cNvGraphicFramePr>
          <p:nvPr>
            <p:extLst>
              <p:ext uri="{D42A27DB-BD31-4B8C-83A1-F6EECF244321}">
                <p14:modId xmlns:p14="http://schemas.microsoft.com/office/powerpoint/2010/main" val="3814036434"/>
              </p:ext>
            </p:extLst>
          </p:nvPr>
        </p:nvGraphicFramePr>
        <p:xfrm>
          <a:off x="1122218" y="3063433"/>
          <a:ext cx="10158358" cy="1062601"/>
        </p:xfrm>
        <a:graphic>
          <a:graphicData uri="http://schemas.openxmlformats.org/drawingml/2006/table">
            <a:tbl>
              <a:tblPr firstRow="1" firstCol="1" bandRow="1"/>
              <a:tblGrid>
                <a:gridCol w="10158358">
                  <a:extLst>
                    <a:ext uri="{9D8B030D-6E8A-4147-A177-3AD203B41FA5}">
                      <a16:colId xmlns:a16="http://schemas.microsoft.com/office/drawing/2014/main" val="2553427521"/>
                    </a:ext>
                  </a:extLst>
                </a:gridCol>
              </a:tblGrid>
              <a:tr h="504607">
                <a:tc>
                  <a:txBody>
                    <a:bodyPr/>
                    <a:lstStyle/>
                    <a:p>
                      <a:pPr marR="58420" algn="just">
                        <a:lnSpc>
                          <a:spcPct val="115000"/>
                        </a:lnSpc>
                        <a:spcBef>
                          <a:spcPts val="600"/>
                        </a:spcBef>
                        <a:spcAft>
                          <a:spcPts val="300"/>
                        </a:spcAft>
                      </a:pPr>
                      <a:r>
                        <a:rPr lang="fr-FR" sz="3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3.3.1 :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entretien</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des </a:t>
                      </a:r>
                      <a:r>
                        <a:rPr lang="en-US" sz="1600" b="1" dirty="0" err="1">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voies</a:t>
                      </a:r>
                      <a:r>
                        <a:rPr lang="en-US"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 circulation</a:t>
                      </a:r>
                      <a:endPar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94484040"/>
                  </a:ext>
                </a:extLst>
              </a:tr>
              <a:tr h="557994">
                <a:tc>
                  <a:txBody>
                    <a:bodyPr/>
                    <a:lstStyle/>
                    <a:p>
                      <a:pPr marR="58420" algn="just">
                        <a:lnSpc>
                          <a:spcPct val="115000"/>
                        </a:lnSpc>
                        <a:spcBef>
                          <a:spcPts val="600"/>
                        </a:spcBef>
                        <a:spcAft>
                          <a:spcPts val="600"/>
                        </a:spcAft>
                      </a:pPr>
                      <a:r>
                        <a:rPr lang="en-US" sz="1400" dirty="0">
                          <a:solidFill>
                            <a:schemeClr val="tx1"/>
                          </a:solidFill>
                          <a:effectLst/>
                          <a:latin typeface="+mn-lt"/>
                          <a:ea typeface="+mn-ea"/>
                          <a:cs typeface="+mn-cs"/>
                        </a:rPr>
                        <a:t>Les </a:t>
                      </a:r>
                      <a:r>
                        <a:rPr lang="en-US" sz="1400" dirty="0" err="1">
                          <a:solidFill>
                            <a:schemeClr val="tx1"/>
                          </a:solidFill>
                          <a:effectLst/>
                          <a:latin typeface="+mn-lt"/>
                          <a:ea typeface="+mn-ea"/>
                          <a:cs typeface="+mn-cs"/>
                        </a:rPr>
                        <a:t>voies</a:t>
                      </a:r>
                      <a:r>
                        <a:rPr lang="en-US" sz="1400" dirty="0">
                          <a:solidFill>
                            <a:schemeClr val="tx1"/>
                          </a:solidFill>
                          <a:effectLst/>
                          <a:latin typeface="+mn-lt"/>
                          <a:ea typeface="+mn-ea"/>
                          <a:cs typeface="+mn-cs"/>
                        </a:rPr>
                        <a:t> de circulation </a:t>
                      </a:r>
                      <a:r>
                        <a:rPr lang="en-US" sz="1400" dirty="0" err="1">
                          <a:solidFill>
                            <a:schemeClr val="tx1"/>
                          </a:solidFill>
                          <a:effectLst/>
                          <a:latin typeface="+mn-lt"/>
                          <a:ea typeface="+mn-ea"/>
                          <a:cs typeface="+mn-cs"/>
                        </a:rPr>
                        <a:t>restent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dégagées</a:t>
                      </a:r>
                      <a:r>
                        <a:rPr lang="en-US" sz="1400" dirty="0">
                          <a:solidFill>
                            <a:schemeClr val="tx1"/>
                          </a:solidFill>
                          <a:effectLst/>
                          <a:latin typeface="+mn-lt"/>
                          <a:ea typeface="+mn-ea"/>
                          <a:cs typeface="+mn-cs"/>
                        </a:rPr>
                        <a:t> en permanence ; le </a:t>
                      </a:r>
                      <a:r>
                        <a:rPr lang="en-US" sz="1400" dirty="0" err="1">
                          <a:solidFill>
                            <a:schemeClr val="tx1"/>
                          </a:solidFill>
                          <a:effectLst/>
                          <a:latin typeface="+mn-lt"/>
                          <a:ea typeface="+mn-ea"/>
                          <a:cs typeface="+mn-cs"/>
                        </a:rPr>
                        <a:t>cas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échéant</a:t>
                      </a:r>
                      <a:r>
                        <a:rPr lang="en-US" sz="1400" dirty="0">
                          <a:solidFill>
                            <a:schemeClr val="tx1"/>
                          </a:solidFill>
                          <a:effectLst/>
                          <a:latin typeface="+mn-lt"/>
                          <a:ea typeface="+mn-ea"/>
                          <a:cs typeface="+mn-cs"/>
                        </a:rPr>
                        <a:t>, tout obstacle </a:t>
                      </a:r>
                      <a:r>
                        <a:rPr lang="en-US" sz="1400" dirty="0" err="1">
                          <a:solidFill>
                            <a:schemeClr val="tx1"/>
                          </a:solidFill>
                          <a:effectLst/>
                          <a:latin typeface="+mn-lt"/>
                          <a:ea typeface="+mn-ea"/>
                          <a:cs typeface="+mn-cs"/>
                        </a:rPr>
                        <a:t>est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signalé</a:t>
                      </a:r>
                      <a:r>
                        <a:rPr lang="en-US" sz="1400" dirty="0">
                          <a:solidFill>
                            <a:schemeClr val="tx1"/>
                          </a:solidFill>
                          <a:effectLst/>
                          <a:latin typeface="+mn-lt"/>
                          <a:ea typeface="+mn-ea"/>
                          <a:cs typeface="+mn-cs"/>
                        </a:rPr>
                        <a:t> de </a:t>
                      </a:r>
                      <a:r>
                        <a:rPr lang="en-US" sz="1400" dirty="0" err="1">
                          <a:solidFill>
                            <a:schemeClr val="tx1"/>
                          </a:solidFill>
                          <a:effectLst/>
                          <a:latin typeface="+mn-lt"/>
                          <a:ea typeface="+mn-ea"/>
                          <a:cs typeface="+mn-cs"/>
                        </a:rPr>
                        <a:t>façon</a:t>
                      </a:r>
                      <a:r>
                        <a:rPr lang="en-US" sz="1400" dirty="0">
                          <a:solidFill>
                            <a:schemeClr val="tx1"/>
                          </a:solidFill>
                          <a:effectLst/>
                          <a:latin typeface="+mn-lt"/>
                          <a:ea typeface="+mn-ea"/>
                          <a:cs typeface="+mn-cs"/>
                        </a:rPr>
                        <a:t> visible de </a:t>
                      </a:r>
                      <a:r>
                        <a:rPr lang="en-US" sz="1400" dirty="0" err="1">
                          <a:solidFill>
                            <a:schemeClr val="tx1"/>
                          </a:solidFill>
                          <a:effectLst/>
                          <a:latin typeface="+mn-lt"/>
                          <a:ea typeface="+mn-ea"/>
                          <a:cs typeface="+mn-cs"/>
                        </a:rPr>
                        <a:t>nuit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comme</a:t>
                      </a:r>
                      <a:r>
                        <a:rPr lang="en-US" sz="1400" dirty="0">
                          <a:solidFill>
                            <a:schemeClr val="tx1"/>
                          </a:solidFill>
                          <a:effectLst/>
                          <a:latin typeface="+mn-lt"/>
                          <a:ea typeface="+mn-ea"/>
                          <a:cs typeface="+mn-cs"/>
                        </a:rPr>
                        <a:t> de jour. Les </a:t>
                      </a:r>
                      <a:r>
                        <a:rPr lang="en-US" sz="1400" dirty="0" err="1">
                          <a:solidFill>
                            <a:schemeClr val="tx1"/>
                          </a:solidFill>
                          <a:effectLst/>
                          <a:latin typeface="+mn-lt"/>
                          <a:ea typeface="+mn-ea"/>
                          <a:cs typeface="+mn-cs"/>
                        </a:rPr>
                        <a:t>voies</a:t>
                      </a:r>
                      <a:r>
                        <a:rPr lang="en-US" sz="1400" dirty="0">
                          <a:solidFill>
                            <a:schemeClr val="tx1"/>
                          </a:solidFill>
                          <a:effectLst/>
                          <a:latin typeface="+mn-lt"/>
                          <a:ea typeface="+mn-ea"/>
                          <a:cs typeface="+mn-cs"/>
                        </a:rPr>
                        <a:t> de circulation </a:t>
                      </a:r>
                      <a:r>
                        <a:rPr lang="en-US" sz="1400" dirty="0" err="1">
                          <a:solidFill>
                            <a:schemeClr val="tx1"/>
                          </a:solidFill>
                          <a:effectLst/>
                          <a:latin typeface="+mn-lt"/>
                          <a:ea typeface="+mn-ea"/>
                          <a:cs typeface="+mn-cs"/>
                        </a:rPr>
                        <a:t>ainsi</a:t>
                      </a:r>
                      <a:r>
                        <a:rPr lang="en-US" sz="1400" dirty="0">
                          <a:solidFill>
                            <a:schemeClr val="tx1"/>
                          </a:solidFill>
                          <a:effectLst/>
                          <a:latin typeface="+mn-lt"/>
                          <a:ea typeface="+mn-ea"/>
                          <a:cs typeface="+mn-cs"/>
                        </a:rPr>
                        <a:t> que les </a:t>
                      </a:r>
                      <a:r>
                        <a:rPr lang="en-US" sz="1400" dirty="0" err="1">
                          <a:solidFill>
                            <a:schemeClr val="tx1"/>
                          </a:solidFill>
                          <a:effectLst/>
                          <a:latin typeface="+mn-lt"/>
                          <a:ea typeface="+mn-ea"/>
                          <a:cs typeface="+mn-cs"/>
                        </a:rPr>
                        <a:t>éléments</a:t>
                      </a:r>
                      <a:r>
                        <a:rPr lang="en-US" sz="1400" dirty="0">
                          <a:solidFill>
                            <a:schemeClr val="tx1"/>
                          </a:solidFill>
                          <a:effectLst/>
                          <a:latin typeface="+mn-lt"/>
                          <a:ea typeface="+mn-ea"/>
                          <a:cs typeface="+mn-cs"/>
                        </a:rPr>
                        <a:t> de </a:t>
                      </a:r>
                      <a:r>
                        <a:rPr lang="en-US" sz="1400" dirty="0" err="1">
                          <a:solidFill>
                            <a:schemeClr val="tx1"/>
                          </a:solidFill>
                          <a:effectLst/>
                          <a:latin typeface="+mn-lt"/>
                          <a:ea typeface="+mn-ea"/>
                          <a:cs typeface="+mn-cs"/>
                        </a:rPr>
                        <a:t>matérialisation</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sont</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inspectés</a:t>
                      </a:r>
                      <a:r>
                        <a:rPr lang="en-US" sz="1400" dirty="0">
                          <a:solidFill>
                            <a:schemeClr val="tx1"/>
                          </a:solidFill>
                          <a:effectLst/>
                          <a:latin typeface="+mn-lt"/>
                          <a:ea typeface="+mn-ea"/>
                          <a:cs typeface="+mn-cs"/>
                        </a:rPr>
                        <a:t> et </a:t>
                      </a:r>
                      <a:r>
                        <a:rPr lang="en-US" sz="1400" dirty="0" err="1">
                          <a:solidFill>
                            <a:schemeClr val="tx1"/>
                          </a:solidFill>
                          <a:effectLst/>
                          <a:latin typeface="+mn-lt"/>
                          <a:ea typeface="+mn-ea"/>
                          <a:cs typeface="+mn-cs"/>
                        </a:rPr>
                        <a:t>entretenus</a:t>
                      </a:r>
                      <a:r>
                        <a:rPr lang="en-US" sz="1400" dirty="0">
                          <a:solidFill>
                            <a:schemeClr val="tx1"/>
                          </a:solidFill>
                          <a:effectLst/>
                          <a:latin typeface="+mn-lt"/>
                          <a:ea typeface="+mn-ea"/>
                          <a:cs typeface="+mn-cs"/>
                        </a:rPr>
                        <a:t> </a:t>
                      </a:r>
                      <a:r>
                        <a:rPr lang="en-US" sz="1400" dirty="0" err="1">
                          <a:solidFill>
                            <a:schemeClr val="tx1"/>
                          </a:solidFill>
                          <a:effectLst/>
                          <a:latin typeface="+mn-lt"/>
                          <a:ea typeface="+mn-ea"/>
                          <a:cs typeface="+mn-cs"/>
                        </a:rPr>
                        <a:t>régulièrement</a:t>
                      </a:r>
                      <a:r>
                        <a:rPr lang="en-US" sz="1400" dirty="0">
                          <a:solidFill>
                            <a:schemeClr val="tx1"/>
                          </a:solidFill>
                          <a:effectLst/>
                          <a:latin typeface="+mn-lt"/>
                          <a:ea typeface="+mn-ea"/>
                          <a:cs typeface="+mn-cs"/>
                        </a:rPr>
                        <a:t>.</a:t>
                      </a:r>
                      <a:endParaRPr lang="fr-FR" sz="1400" dirty="0">
                        <a:solidFill>
                          <a:schemeClr val="tx1"/>
                        </a:solidFill>
                        <a:effectLst/>
                        <a:latin typeface="+mn-lt"/>
                        <a:ea typeface="+mn-ea"/>
                        <a:cs typeface="+mn-cs"/>
                      </a:endParaRPr>
                    </a:p>
                  </a:txBody>
                  <a:tcPr marL="68580" marR="68580" marT="0" marB="0">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7681309"/>
                  </a:ext>
                </a:extLst>
              </a:tr>
            </a:tbl>
          </a:graphicData>
        </a:graphic>
      </p:graphicFrame>
      <p:sp>
        <p:nvSpPr>
          <p:cNvPr id="11" name="Rectangle 10">
            <a:extLst>
              <a:ext uri="{FF2B5EF4-FFF2-40B4-BE49-F238E27FC236}">
                <a16:creationId xmlns:a16="http://schemas.microsoft.com/office/drawing/2014/main" id="{CEA46C25-C84C-41D7-8D85-5706EE014231}"/>
              </a:ext>
            </a:extLst>
          </p:cNvPr>
          <p:cNvSpPr/>
          <p:nvPr/>
        </p:nvSpPr>
        <p:spPr>
          <a:xfrm>
            <a:off x="1055440" y="4179400"/>
            <a:ext cx="2496196" cy="307777"/>
          </a:xfrm>
          <a:prstGeom prst="rect">
            <a:avLst/>
          </a:prstGeom>
        </p:spPr>
        <p:txBody>
          <a:bodyPr wrap="none">
            <a:spAutoFit/>
          </a:bodyPr>
          <a:lstStyle/>
          <a:p>
            <a:pPr marL="0" indent="0" algn="l">
              <a:spcBef>
                <a:spcPts val="600"/>
              </a:spcBef>
              <a:spcAft>
                <a:spcPts val="600"/>
              </a:spcAft>
            </a:pPr>
            <a:r>
              <a:rPr lang="fr-FR" sz="1400" u="sng" dirty="0">
                <a:solidFill>
                  <a:srgbClr val="FF0000"/>
                </a:solidFill>
              </a:rPr>
              <a:t>EP, GRP : nouvelle exigence</a:t>
            </a:r>
          </a:p>
        </p:txBody>
      </p:sp>
    </p:spTree>
    <p:extLst>
      <p:ext uri="{BB962C8B-B14F-4D97-AF65-F5344CB8AC3E}">
        <p14:creationId xmlns:p14="http://schemas.microsoft.com/office/powerpoint/2010/main" val="253326956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EGEND" val="true"/>
</p:tagLst>
</file>

<file path=ppt/tags/tag10.xml><?xml version="1.0" encoding="utf-8"?>
<p:tagLst xmlns:a="http://schemas.openxmlformats.org/drawingml/2006/main" xmlns:r="http://schemas.openxmlformats.org/officeDocument/2006/relationships" xmlns:p="http://schemas.openxmlformats.org/presentationml/2006/main">
  <p:tag name="ISLEGEND" val="true"/>
</p:tagLst>
</file>

<file path=ppt/tags/tag11.xml><?xml version="1.0" encoding="utf-8"?>
<p:tagLst xmlns:a="http://schemas.openxmlformats.org/drawingml/2006/main" xmlns:r="http://schemas.openxmlformats.org/officeDocument/2006/relationships" xmlns:p="http://schemas.openxmlformats.org/presentationml/2006/main">
  <p:tag name="ISLEGEND" val="true"/>
</p:tagLst>
</file>

<file path=ppt/tags/tag12.xml><?xml version="1.0" encoding="utf-8"?>
<p:tagLst xmlns:a="http://schemas.openxmlformats.org/drawingml/2006/main" xmlns:r="http://schemas.openxmlformats.org/officeDocument/2006/relationships" xmlns:p="http://schemas.openxmlformats.org/presentationml/2006/main">
  <p:tag name="ISLEGEND" val="true"/>
</p:tagLst>
</file>

<file path=ppt/tags/tag13.xml><?xml version="1.0" encoding="utf-8"?>
<p:tagLst xmlns:a="http://schemas.openxmlformats.org/drawingml/2006/main" xmlns:r="http://schemas.openxmlformats.org/officeDocument/2006/relationships" xmlns:p="http://schemas.openxmlformats.org/presentationml/2006/main">
  <p:tag name="ISLEGEND" val="true"/>
</p:tagLst>
</file>

<file path=ppt/tags/tag14.xml><?xml version="1.0" encoding="utf-8"?>
<p:tagLst xmlns:a="http://schemas.openxmlformats.org/drawingml/2006/main" xmlns:r="http://schemas.openxmlformats.org/officeDocument/2006/relationships" xmlns:p="http://schemas.openxmlformats.org/presentationml/2006/main">
  <p:tag name="ISLEGEND" val="true"/>
</p:tagLst>
</file>

<file path=ppt/tags/tag15.xml><?xml version="1.0" encoding="utf-8"?>
<p:tagLst xmlns:a="http://schemas.openxmlformats.org/drawingml/2006/main" xmlns:r="http://schemas.openxmlformats.org/officeDocument/2006/relationships" xmlns:p="http://schemas.openxmlformats.org/presentationml/2006/main">
  <p:tag name="ISLEGEND" val="true"/>
</p:tagLst>
</file>

<file path=ppt/tags/tag2.xml><?xml version="1.0" encoding="utf-8"?>
<p:tagLst xmlns:a="http://schemas.openxmlformats.org/drawingml/2006/main" xmlns:r="http://schemas.openxmlformats.org/officeDocument/2006/relationships" xmlns:p="http://schemas.openxmlformats.org/presentationml/2006/main">
  <p:tag name="ISLEGEND" val="true"/>
</p:tagLst>
</file>

<file path=ppt/tags/tag3.xml><?xml version="1.0" encoding="utf-8"?>
<p:tagLst xmlns:a="http://schemas.openxmlformats.org/drawingml/2006/main" xmlns:r="http://schemas.openxmlformats.org/officeDocument/2006/relationships" xmlns:p="http://schemas.openxmlformats.org/presentationml/2006/main">
  <p:tag name="ISLEGEND" val="true"/>
</p:tagLst>
</file>

<file path=ppt/tags/tag4.xml><?xml version="1.0" encoding="utf-8"?>
<p:tagLst xmlns:a="http://schemas.openxmlformats.org/drawingml/2006/main" xmlns:r="http://schemas.openxmlformats.org/officeDocument/2006/relationships" xmlns:p="http://schemas.openxmlformats.org/presentationml/2006/main">
  <p:tag name="ISLEGEND" val="true"/>
</p:tagLst>
</file>

<file path=ppt/tags/tag5.xml><?xml version="1.0" encoding="utf-8"?>
<p:tagLst xmlns:a="http://schemas.openxmlformats.org/drawingml/2006/main" xmlns:r="http://schemas.openxmlformats.org/officeDocument/2006/relationships" xmlns:p="http://schemas.openxmlformats.org/presentationml/2006/main">
  <p:tag name="ISLEGEND" val="true"/>
</p:tagLst>
</file>

<file path=ppt/tags/tag6.xml><?xml version="1.0" encoding="utf-8"?>
<p:tagLst xmlns:a="http://schemas.openxmlformats.org/drawingml/2006/main" xmlns:r="http://schemas.openxmlformats.org/officeDocument/2006/relationships" xmlns:p="http://schemas.openxmlformats.org/presentationml/2006/main">
  <p:tag name="ISLEGEND" val="true"/>
</p:tagLst>
</file>

<file path=ppt/tags/tag7.xml><?xml version="1.0" encoding="utf-8"?>
<p:tagLst xmlns:a="http://schemas.openxmlformats.org/drawingml/2006/main" xmlns:r="http://schemas.openxmlformats.org/officeDocument/2006/relationships" xmlns:p="http://schemas.openxmlformats.org/presentationml/2006/main">
  <p:tag name="ISLEGEND" val="true"/>
</p:tagLst>
</file>

<file path=ppt/tags/tag8.xml><?xml version="1.0" encoding="utf-8"?>
<p:tagLst xmlns:a="http://schemas.openxmlformats.org/drawingml/2006/main" xmlns:r="http://schemas.openxmlformats.org/officeDocument/2006/relationships" xmlns:p="http://schemas.openxmlformats.org/presentationml/2006/main">
  <p:tag name="ISLEGEND" val="true"/>
</p:tagLst>
</file>

<file path=ppt/tags/tag9.xml><?xml version="1.0" encoding="utf-8"?>
<p:tagLst xmlns:a="http://schemas.openxmlformats.org/drawingml/2006/main" xmlns:r="http://schemas.openxmlformats.org/officeDocument/2006/relationships" xmlns:p="http://schemas.openxmlformats.org/presentationml/2006/main">
  <p:tag name="ISLEGEND" val="true"/>
</p:tagLst>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35F59FDF42DE547BFD6E5891ADB92C9" ma:contentTypeVersion="6" ma:contentTypeDescription="Crée un document." ma:contentTypeScope="" ma:versionID="ec53d225e463ae41cf26e3885372c36a">
  <xsd:schema xmlns:xsd="http://www.w3.org/2001/XMLSchema" xmlns:xs="http://www.w3.org/2001/XMLSchema" xmlns:p="http://schemas.microsoft.com/office/2006/metadata/properties" xmlns:ns2="21704ee1-111b-490d-a76d-d2c364ee5600" xmlns:ns3="4b50f26b-75a6-4d91-ac13-e98b30e4ed8a" targetNamespace="http://schemas.microsoft.com/office/2006/metadata/properties" ma:root="true" ma:fieldsID="965c4a813544da05d279c142f4041175" ns2:_="" ns3:_="">
    <xsd:import namespace="21704ee1-111b-490d-a76d-d2c364ee5600"/>
    <xsd:import namespace="4b50f26b-75a6-4d91-ac13-e98b30e4ed8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704ee1-111b-490d-a76d-d2c364ee56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b50f26b-75a6-4d91-ac13-e98b30e4ed8a"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D88F68-0A51-4E62-AAE4-E730753D5837}">
  <ds:schemaRefs>
    <ds:schemaRef ds:uri="http://schemas.microsoft.com/sharepoint/v3/contenttype/forms"/>
  </ds:schemaRefs>
</ds:datastoreItem>
</file>

<file path=customXml/itemProps2.xml><?xml version="1.0" encoding="utf-8"?>
<ds:datastoreItem xmlns:ds="http://schemas.openxmlformats.org/officeDocument/2006/customXml" ds:itemID="{E99F6862-519E-4D3B-959E-8B8E74B90771}">
  <ds:schemaRefs>
    <ds:schemaRef ds:uri="http://schemas.microsoft.com/office/2006/metadata/properties"/>
    <ds:schemaRef ds:uri="21704ee1-111b-490d-a76d-d2c364ee5600"/>
    <ds:schemaRef ds:uri="http://schemas.microsoft.com/office/infopath/2007/PartnerControls"/>
    <ds:schemaRef ds:uri="http://purl.org/dc/elements/1.1/"/>
    <ds:schemaRef ds:uri="http://purl.org/dc/terms/"/>
    <ds:schemaRef ds:uri="http://schemas.microsoft.com/office/2006/documentManagement/types"/>
    <ds:schemaRef ds:uri="http://schemas.openxmlformats.org/package/2006/metadata/core-properties"/>
    <ds:schemaRef ds:uri="4b50f26b-75a6-4d91-ac13-e98b30e4ed8a"/>
    <ds:schemaRef ds:uri="http://www.w3.org/XML/1998/namespace"/>
    <ds:schemaRef ds:uri="http://purl.org/dc/dcmitype/"/>
  </ds:schemaRefs>
</ds:datastoreItem>
</file>

<file path=customXml/itemProps3.xml><?xml version="1.0" encoding="utf-8"?>
<ds:datastoreItem xmlns:ds="http://schemas.openxmlformats.org/officeDocument/2006/customXml" ds:itemID="{F7B56BBF-1159-4787-89D5-F6ED4EF43C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704ee1-111b-490d-a76d-d2c364ee5600"/>
    <ds:schemaRef ds:uri="4b50f26b-75a6-4d91-ac13-e98b30e4ed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95</TotalTime>
  <Words>2344</Words>
  <Application>Microsoft Office PowerPoint</Application>
  <PresentationFormat>Grand écran</PresentationFormat>
  <Paragraphs>127</Paragraphs>
  <Slides>10</Slides>
  <Notes>10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Wingdings</vt:lpstr>
      <vt:lpstr/>
      <vt:lpstr>Exigences HSE pour la circulation sur site REGLE HSE GROUPE (CR-GR-HSE-418)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Cyril CHAMPIGNY</cp:lastModifiedBy>
  <cp:revision>357</cp:revision>
  <cp:lastPrinted>2019-06-19T14:48:18Z</cp:lastPrinted>
  <dcterms:modified xsi:type="dcterms:W3CDTF">2020-10-13T12:01:23Z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0x010100035F59FDF42DE547BFD6E5891ADB92C9</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Metier">
    <vt:lpwstr>5;#H3SEQ|1a49191b-7ec0-475b-ba04-e5bafe48b8b4</vt:lpwstr>
  </property>
  <property fmtid="{D5CDD505-2E9C-101B-9397-08002B2CF9AE}" pid="6" name="Site">
    <vt:lpwstr>3;#Tous les sites|26f15989-d479-4e08-b5e6-c4ab22359765</vt:lpwstr>
  </property>
  <property fmtid="{D5CDD505-2E9C-101B-9397-08002B2CF9AE}" pid="7" name="Country">
    <vt:lpwstr>4;#Tous les pays|de099b83-0153-463f-a92c-1666929f7084</vt:lpwstr>
  </property>
  <property fmtid="{D5CDD505-2E9C-101B-9397-08002B2CF9AE}" pid="8" name="Order">
    <vt:r8>110800</vt:r8>
  </property>
  <property fmtid="{D5CDD505-2E9C-101B-9397-08002B2CF9AE}" pid="9" name="xd_Signature">
    <vt:bool>false</vt:bool>
  </property>
  <property fmtid="{D5CDD505-2E9C-101B-9397-08002B2CF9AE}" pid="10" name="xd_ProgID">
    <vt:lpwstr/>
  </property>
  <property fmtid="{D5CDD505-2E9C-101B-9397-08002B2CF9AE}" pid="11" name="ComplianceAssetId">
    <vt:lpwstr/>
  </property>
  <property fmtid="{D5CDD505-2E9C-101B-9397-08002B2CF9AE}" pid="12" name="TemplateUrl">
    <vt:lpwstr/>
  </property>
  <property fmtid="{D5CDD505-2E9C-101B-9397-08002B2CF9AE}" pid="13" name="MSIP_Label_2b30ed1b-e95f-40b5-af89-828263f287a7_Enabled">
    <vt:lpwstr>True</vt:lpwstr>
  </property>
  <property fmtid="{D5CDD505-2E9C-101B-9397-08002B2CF9AE}" pid="14" name="MSIP_Label_2b30ed1b-e95f-40b5-af89-828263f287a7_SiteId">
    <vt:lpwstr>329e91b0-e21f-48fb-a071-456717ecc28e</vt:lpwstr>
  </property>
  <property fmtid="{D5CDD505-2E9C-101B-9397-08002B2CF9AE}" pid="15" name="MSIP_Label_2b30ed1b-e95f-40b5-af89-828263f287a7_Owner">
    <vt:lpwstr>cyril.champigny@total.com</vt:lpwstr>
  </property>
  <property fmtid="{D5CDD505-2E9C-101B-9397-08002B2CF9AE}" pid="16" name="MSIP_Label_2b30ed1b-e95f-40b5-af89-828263f287a7_SetDate">
    <vt:lpwstr>2020-08-12T16:07:23.6592600Z</vt:lpwstr>
  </property>
  <property fmtid="{D5CDD505-2E9C-101B-9397-08002B2CF9AE}" pid="17" name="MSIP_Label_2b30ed1b-e95f-40b5-af89-828263f287a7_Name">
    <vt:lpwstr>Restricted</vt:lpwstr>
  </property>
  <property fmtid="{D5CDD505-2E9C-101B-9397-08002B2CF9AE}" pid="18" name="MSIP_Label_2b30ed1b-e95f-40b5-af89-828263f287a7_Application">
    <vt:lpwstr>Microsoft Azure Information Protection</vt:lpwstr>
  </property>
  <property fmtid="{D5CDD505-2E9C-101B-9397-08002B2CF9AE}" pid="19" name="MSIP_Label_2b30ed1b-e95f-40b5-af89-828263f287a7_ActionId">
    <vt:lpwstr>27e5d86e-46b5-4318-81ab-591e385958b7</vt:lpwstr>
  </property>
  <property fmtid="{D5CDD505-2E9C-101B-9397-08002B2CF9AE}" pid="20" name="MSIP_Label_2b30ed1b-e95f-40b5-af89-828263f287a7_Extended_MSFT_Method">
    <vt:lpwstr>Automatic</vt:lpwstr>
  </property>
  <property fmtid="{D5CDD505-2E9C-101B-9397-08002B2CF9AE}" pid="21" name="Sensitivity">
    <vt:lpwstr>Restricted</vt:lpwstr>
  </property>
</Properties>
</file>