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1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4"/>
  </p:sldMasterIdLst>
  <p:notesMasterIdLst>
    <p:notesMasterId r:id="rId7"/>
  </p:notesMasterIdLst>
  <p:handoutMasterIdLst>
    <p:handoutMasterId r:id="rId8"/>
  </p:handoutMasterIdLst>
  <p:sldIdLst>
    <p:sldId id="288" r:id="rId5"/>
    <p:sldId id="286" r:id="rId6"/>
  </p:sldIdLst>
  <p:sldSz cx="6858000" cy="9906000" type="A4"/>
  <p:notesSz cx="10234613" cy="70993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9" userDrawn="1">
          <p15:clr>
            <a:srgbClr val="A4A3A4"/>
          </p15:clr>
        </p15:guide>
        <p15:guide id="2" pos="346" userDrawn="1">
          <p15:clr>
            <a:srgbClr val="A4A3A4"/>
          </p15:clr>
        </p15:guide>
        <p15:guide id="3" pos="397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entin" initials="Co" lastIdx="1" clrIdx="0">
    <p:extLst>
      <p:ext uri="{19B8F6BF-5375-455C-9EA6-DF929625EA0E}">
        <p15:presenceInfo xmlns:p15="http://schemas.microsoft.com/office/powerpoint/2012/main" userId="S::corentin_studio-axiome.com#ext#@totalworkplace.onmicrosoft.com::d481c7a5-dcb9-4d98-91cd-831328c742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4141"/>
    <a:srgbClr val="F7941D"/>
    <a:srgbClr val="4495D1"/>
    <a:srgbClr val="034EA2"/>
    <a:srgbClr val="4A96CD"/>
    <a:srgbClr val="E20031"/>
    <a:srgbClr val="133C75"/>
    <a:srgbClr val="FFFFFF"/>
    <a:srgbClr val="B12F87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7" autoAdjust="0"/>
    <p:restoredTop sz="92350" autoAdjust="0"/>
  </p:normalViewPr>
  <p:slideViewPr>
    <p:cSldViewPr snapToGrid="0">
      <p:cViewPr varScale="1">
        <p:scale>
          <a:sx n="71" d="100"/>
          <a:sy n="71" d="100"/>
        </p:scale>
        <p:origin x="3228" y="66"/>
      </p:cViewPr>
      <p:guideLst>
        <p:guide orient="horz" pos="739"/>
        <p:guide pos="346"/>
        <p:guide pos="3974"/>
      </p:guideLst>
    </p:cSldViewPr>
  </p:slideViewPr>
  <p:outlineViewPr>
    <p:cViewPr>
      <p:scale>
        <a:sx n="33" d="100"/>
        <a:sy n="33" d="100"/>
      </p:scale>
      <p:origin x="0" y="-167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1469" y="-61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1468821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97245" y="0"/>
            <a:ext cx="4434999" cy="1468821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38026C1A-E9C0-3649-8DE0-0F721770D521}" type="datetimeFigureOut">
              <a:rPr lang="fr-FR" smtClean="0"/>
              <a:pPr/>
              <a:t>01/06/2021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27902495"/>
            <a:ext cx="4434999" cy="1468821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97245" y="27902495"/>
            <a:ext cx="4434999" cy="1468821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1468821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97245" y="0"/>
            <a:ext cx="4434999" cy="1468821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B7B6820A-C1B1-9944-A68D-DA5B884778EE}" type="datetimeFigureOut">
              <a:rPr lang="fr-FR" smtClean="0"/>
              <a:pPr/>
              <a:t>01/06/2021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04925" y="2203450"/>
            <a:ext cx="7624763" cy="11017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4779" tIns="87390" rIns="174779" bIns="8739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23462" y="13953797"/>
            <a:ext cx="8187690" cy="13219387"/>
          </a:xfrm>
          <a:prstGeom prst="rect">
            <a:avLst/>
          </a:prstGeom>
        </p:spPr>
        <p:txBody>
          <a:bodyPr vert="horz" lIns="174779" tIns="87390" rIns="174779" bIns="8739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27902495"/>
            <a:ext cx="4434999" cy="1468821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97245" y="27902495"/>
            <a:ext cx="4434999" cy="1468821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04925" y="2203450"/>
            <a:ext cx="7624763" cy="1101725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560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04925" y="2203450"/>
            <a:ext cx="7624763" cy="1101725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5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 band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 descr="897_reduc.jpg"/>
          <p:cNvPicPr>
            <a:picLocks noChangeAspect="1"/>
          </p:cNvPicPr>
          <p:nvPr userDrawn="1"/>
        </p:nvPicPr>
        <p:blipFill rotWithShape="1">
          <a:blip r:embed="rId2"/>
          <a:srcRect l="20176" r="40535"/>
          <a:stretch/>
        </p:blipFill>
        <p:spPr>
          <a:xfrm>
            <a:off x="-1" y="-1152444"/>
            <a:ext cx="6858001" cy="10902444"/>
          </a:xfrm>
          <a:prstGeom prst="rect">
            <a:avLst/>
          </a:prstGeom>
        </p:spPr>
      </p:pic>
      <p:sp>
        <p:nvSpPr>
          <p:cNvPr id="14" name="Titre 4"/>
          <p:cNvSpPr>
            <a:spLocks noGrp="1"/>
          </p:cNvSpPr>
          <p:nvPr>
            <p:ph type="title" hasCustomPrompt="1"/>
          </p:nvPr>
        </p:nvSpPr>
        <p:spPr>
          <a:xfrm>
            <a:off x="0" y="7207028"/>
            <a:ext cx="6846186" cy="1428645"/>
          </a:xfrm>
          <a:prstGeom prst="rect">
            <a:avLst/>
          </a:prstGeom>
          <a:gradFill>
            <a:gsLst>
              <a:gs pos="7000">
                <a:schemeClr val="bg1"/>
              </a:gs>
              <a:gs pos="100000">
                <a:srgbClr val="E0E7F3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vert="horz" lIns="1188000" tIns="360000" rIns="144000" bIns="45720" rtlCol="0" anchor="t">
            <a:noAutofit/>
          </a:bodyPr>
          <a:lstStyle>
            <a:lvl1pPr algn="l" defTabSz="257178" rtl="0" eaLnBrk="1" latinLnBrk="0" hangingPunct="1">
              <a:spcBef>
                <a:spcPct val="0"/>
              </a:spcBef>
              <a:buNone/>
              <a:defRPr kumimoji="0" lang="fr-FR" sz="1688" b="1" i="0" u="none" strike="noStrike" kern="1200" cap="all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25717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noProof="0"/>
              <a:t>Cliquez et </a:t>
            </a:r>
            <a:br>
              <a:rPr lang="fr-FR" noProof="0"/>
            </a:br>
            <a:r>
              <a:rPr lang="fr-FR" noProof="0"/>
              <a:t>modifiez le titre</a:t>
            </a:r>
          </a:p>
        </p:txBody>
      </p:sp>
      <p:sp>
        <p:nvSpPr>
          <p:cNvPr id="10" name="Sous-titre 2"/>
          <p:cNvSpPr>
            <a:spLocks noGrp="1"/>
          </p:cNvSpPr>
          <p:nvPr>
            <p:ph type="subTitle" idx="1"/>
          </p:nvPr>
        </p:nvSpPr>
        <p:spPr>
          <a:xfrm>
            <a:off x="891000" y="7315905"/>
            <a:ext cx="5669756" cy="105848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 algn="l">
              <a:buNone/>
              <a:defRPr>
                <a:solidFill>
                  <a:schemeClr val="accent4"/>
                </a:solidFill>
                <a:latin typeface="Arial"/>
                <a:cs typeface="Arial"/>
              </a:defRPr>
            </a:lvl1pPr>
            <a:lvl2pPr marL="2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11815" y="8713673"/>
            <a:ext cx="253916" cy="767198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r>
              <a:rPr lang="fr-FR" sz="450">
                <a:solidFill>
                  <a:schemeClr val="bg1"/>
                </a:solidFill>
              </a:rPr>
              <a:t>© Thierry Gonzales / Total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9750000"/>
            <a:ext cx="6858000" cy="156000"/>
          </a:xfrm>
          <a:prstGeom prst="rect">
            <a:avLst/>
          </a:prstGeom>
          <a:solidFill>
            <a:srgbClr val="13317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pic>
        <p:nvPicPr>
          <p:cNvPr id="8" name="Image 7" descr="TOTAL_logo_RVB_fond_transparent_powerpoint.psd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800"/>
            <a:ext cx="7231962" cy="6701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fr-FR"/>
              <a:t>GT JMS 2019 – Atelier animation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A31F1B-2C20-4512-9CAA-F744ED919D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900" y="3089189"/>
            <a:ext cx="2979738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1A8BE10B-0ED0-47FE-89B3-8E2FD01D03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36950" y="3089189"/>
            <a:ext cx="2987675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7" name="Titre 16">
            <a:extLst>
              <a:ext uri="{FF2B5EF4-FFF2-40B4-BE49-F238E27FC236}">
                <a16:creationId xmlns:a16="http://schemas.microsoft.com/office/drawing/2014/main" id="{94A02776-E773-478F-8007-D8D6F8DF6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41" userDrawn="1">
          <p15:clr>
            <a:srgbClr val="FBAE40"/>
          </p15:clr>
        </p15:guide>
        <p15:guide id="2" orient="horz" pos="5842" userDrawn="1">
          <p15:clr>
            <a:srgbClr val="FBAE40"/>
          </p15:clr>
        </p15:guide>
        <p15:guide id="3" pos="142" userDrawn="1">
          <p15:clr>
            <a:srgbClr val="FBAE40"/>
          </p15:clr>
        </p15:guide>
        <p15:guide id="4" pos="2092" userDrawn="1">
          <p15:clr>
            <a:srgbClr val="FBAE40"/>
          </p15:clr>
        </p15:guide>
        <p15:guide id="5" pos="2228" userDrawn="1">
          <p15:clr>
            <a:srgbClr val="FBAE40"/>
          </p15:clr>
        </p15:guide>
        <p15:guide id="6" pos="4178" userDrawn="1">
          <p15:clr>
            <a:srgbClr val="FBAE40"/>
          </p15:clr>
        </p15:guide>
        <p15:guide id="7" pos="2183" userDrawn="1">
          <p15:clr>
            <a:srgbClr val="FBAE40"/>
          </p15:clr>
        </p15:guide>
        <p15:guide id="8" pos="422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328799-B30C-4C1F-B4C3-7964A5B12703}"/>
              </a:ext>
            </a:extLst>
          </p:cNvPr>
          <p:cNvSpPr/>
          <p:nvPr userDrawn="1"/>
        </p:nvSpPr>
        <p:spPr>
          <a:xfrm>
            <a:off x="-158" y="0"/>
            <a:ext cx="6858158" cy="445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noProof="0"/>
              <a:t>GT JMS 2019 – Atelier animation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6239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84" userDrawn="1">
          <p15:clr>
            <a:srgbClr val="FBAE40"/>
          </p15:clr>
        </p15:guide>
        <p15:guide id="2" orient="horz" pos="5842">
          <p15:clr>
            <a:srgbClr val="FBAE40"/>
          </p15:clr>
        </p15:guide>
        <p15:guide id="3" pos="210">
          <p15:clr>
            <a:srgbClr val="FBAE40"/>
          </p15:clr>
        </p15:guide>
        <p15:guide id="4" pos="2092">
          <p15:clr>
            <a:srgbClr val="FBAE40"/>
          </p15:clr>
        </p15:guide>
        <p15:guide id="5" pos="2228">
          <p15:clr>
            <a:srgbClr val="FBAE40"/>
          </p15:clr>
        </p15:guide>
        <p15:guide id="6" pos="41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42900" y="9509301"/>
            <a:ext cx="4171950" cy="279762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marL="0" marR="0" indent="0" algn="l" defTabSz="257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1"/>
                </a:solidFill>
                <a:latin typeface="+mn-lt"/>
                <a:cs typeface="Helvetica"/>
              </a:defRPr>
            </a:lvl1pPr>
          </a:lstStyle>
          <a:p>
            <a:r>
              <a:rPr lang="fr-FR">
                <a:solidFill>
                  <a:prstClr val="black"/>
                </a:solidFill>
              </a:rPr>
              <a:t>GT JMS 2019 – Atelier animation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601200"/>
            <a:ext cx="544116" cy="1878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  <a:latin typeface="+mn-lt"/>
                <a:cs typeface="Helvetica"/>
              </a:defRPr>
            </a:lvl1pPr>
          </a:lstStyle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>
            <a:off x="342900" y="9495013"/>
            <a:ext cx="6515100" cy="2294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cxnSpLocks/>
          </p:cNvCxnSpPr>
          <p:nvPr/>
        </p:nvCxnSpPr>
        <p:spPr>
          <a:xfrm>
            <a:off x="5637016" y="9601200"/>
            <a:ext cx="1" cy="189008"/>
          </a:xfrm>
          <a:prstGeom prst="line">
            <a:avLst/>
          </a:prstGeom>
          <a:ln w="6350" cap="flat" cmpd="sng" algn="ctr">
            <a:solidFill>
              <a:schemeClr val="tx1">
                <a:alpha val="7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342900" y="2829697"/>
            <a:ext cx="6164100" cy="6019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pic>
        <p:nvPicPr>
          <p:cNvPr id="13" name="Image 12" descr="TOTAL_logo_RVB_powerpoint.psd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814" y="9541466"/>
            <a:ext cx="878084" cy="307330"/>
          </a:xfrm>
          <a:prstGeom prst="rect">
            <a:avLst/>
          </a:prstGeom>
        </p:spPr>
      </p:pic>
      <p:sp>
        <p:nvSpPr>
          <p:cNvPr id="19" name="Espace réservé du titre 1">
            <a:extLst>
              <a:ext uri="{FF2B5EF4-FFF2-40B4-BE49-F238E27FC236}">
                <a16:creationId xmlns:a16="http://schemas.microsoft.com/office/drawing/2014/main" id="{D4F8EF53-5355-41E2-BD83-319C97C82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560617"/>
            <a:ext cx="6164100" cy="4801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noProof="0"/>
              <a:t>Cliquez et modifiez le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1" r:id="rId2"/>
    <p:sldLayoutId id="2147483697" r:id="rId3"/>
  </p:sldLayoutIdLst>
  <p:hf sldNum="0" hdr="0" ftr="0" dt="0"/>
  <p:txStyles>
    <p:titleStyle>
      <a:lvl1pPr marL="0" algn="ctr" defTabSz="257178" rtl="0" eaLnBrk="1" latinLnBrk="0" hangingPunct="1">
        <a:spcBef>
          <a:spcPct val="0"/>
        </a:spcBef>
        <a:buNone/>
        <a:defRPr lang="fr-FR" sz="2800" b="1" i="0" kern="1200" cap="all" noProof="0">
          <a:solidFill>
            <a:schemeClr val="bg1"/>
          </a:solidFill>
          <a:latin typeface="+mj-lt"/>
          <a:ea typeface="+mj-ea"/>
          <a:cs typeface="Arial"/>
        </a:defRPr>
      </a:lvl1pPr>
    </p:titleStyle>
    <p:bodyStyle>
      <a:lvl1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20000"/>
        <a:buFont typeface="Lucida Grande"/>
        <a:buNone/>
        <a:defRPr sz="1200" b="1" kern="1200">
          <a:solidFill>
            <a:schemeClr val="accent4"/>
          </a:solidFill>
          <a:latin typeface="+mn-lt"/>
          <a:ea typeface="+mn-ea"/>
          <a:cs typeface="Arial"/>
        </a:defRPr>
      </a:lvl1pPr>
      <a:lvl2pPr marL="0" indent="0" algn="l" defTabSz="300042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2pPr>
      <a:lvl3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00000"/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3pPr>
      <a:lvl4pPr marL="607508" indent="-101251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80000"/>
        <a:buFont typeface="Lucida Grande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Helvetica"/>
        </a:defRPr>
      </a:lvl4pPr>
      <a:lvl5pPr marL="708759" indent="-101799" algn="l" defTabSz="198241" rtl="0" eaLnBrk="1" latinLnBrk="0" hangingPunct="1">
        <a:spcBef>
          <a:spcPts val="169"/>
        </a:spcBef>
        <a:spcAft>
          <a:spcPts val="169"/>
        </a:spcAft>
        <a:buClr>
          <a:srgbClr val="133C75"/>
        </a:buClr>
        <a:buSzPct val="100000"/>
        <a:buFont typeface="Lucida Grande"/>
        <a:buNone/>
        <a:defRPr sz="900" kern="1200">
          <a:solidFill>
            <a:schemeClr val="tx1"/>
          </a:solidFill>
          <a:latin typeface="+mn-lt"/>
          <a:ea typeface="+mn-ea"/>
          <a:cs typeface="Helvetica"/>
        </a:defRPr>
      </a:lvl5pPr>
      <a:lvl6pPr marL="759385" indent="0" algn="l" defTabSz="257178" rtl="0" eaLnBrk="1" latinLnBrk="0" hangingPunct="1">
        <a:spcBef>
          <a:spcPct val="20000"/>
        </a:spcBef>
        <a:buFontTx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858154" indent="0" algn="l" defTabSz="257178" rtl="0" eaLnBrk="1" latinLnBrk="0" hangingPunct="1">
        <a:spcBef>
          <a:spcPct val="20000"/>
        </a:spcBef>
        <a:buFont typeface="Arial"/>
        <a:buNone/>
        <a:defRPr sz="788" kern="1200">
          <a:solidFill>
            <a:schemeClr val="tx1"/>
          </a:solidFill>
          <a:latin typeface="+mn-lt"/>
          <a:ea typeface="+mn-ea"/>
          <a:cs typeface="+mn-cs"/>
        </a:defRPr>
      </a:lvl7pPr>
      <a:lvl8pPr marL="1928837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6015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35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13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91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69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4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2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image" Target="../media/image6.png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image" Target="../media/image5.png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image" Target="../media/image4.pn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notesSlide" Target="../notesSlides/notesSlide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9.xml"/><Relationship Id="rId3" Type="http://schemas.openxmlformats.org/officeDocument/2006/relationships/tags" Target="../tags/tag24.xml"/><Relationship Id="rId7" Type="http://schemas.openxmlformats.org/officeDocument/2006/relationships/tags" Target="../tags/tag28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11" Type="http://schemas.openxmlformats.org/officeDocument/2006/relationships/image" Target="../media/image4.png"/><Relationship Id="rId5" Type="http://schemas.openxmlformats.org/officeDocument/2006/relationships/tags" Target="../tags/tag26.xml"/><Relationship Id="rId10" Type="http://schemas.openxmlformats.org/officeDocument/2006/relationships/notesSlide" Target="../notesSlides/notesSlide2.xml"/><Relationship Id="rId4" Type="http://schemas.openxmlformats.org/officeDocument/2006/relationships/tags" Target="../tags/tag25.xml"/><Relationship Id="rId9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ounded Rectangle 15">
            <a:extLst>
              <a:ext uri="{FF2B5EF4-FFF2-40B4-BE49-F238E27FC236}">
                <a16:creationId xmlns:a16="http://schemas.microsoft.com/office/drawing/2014/main" id="{295CDF0D-CCDD-4B3B-98A4-2534D06A3B66}"/>
              </a:ext>
            </a:extLst>
          </p:cNvPr>
          <p:cNvSpPr/>
          <p:nvPr/>
        </p:nvSpPr>
        <p:spPr>
          <a:xfrm>
            <a:off x="152398" y="7422988"/>
            <a:ext cx="3168651" cy="1874210"/>
          </a:xfrm>
          <a:prstGeom prst="roundRect">
            <a:avLst>
              <a:gd name="adj" fmla="val 12146"/>
            </a:avLst>
          </a:prstGeom>
          <a:solidFill>
            <a:srgbClr val="C00000">
              <a:alpha val="10001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6" name="Rounded Rectangle 15">
            <a:extLst>
              <a:ext uri="{FF2B5EF4-FFF2-40B4-BE49-F238E27FC236}">
                <a16:creationId xmlns:a16="http://schemas.microsoft.com/office/drawing/2014/main" id="{7846F06C-DF3E-4439-9AA2-F9BA257A3E62}"/>
              </a:ext>
            </a:extLst>
          </p:cNvPr>
          <p:cNvSpPr/>
          <p:nvPr/>
        </p:nvSpPr>
        <p:spPr>
          <a:xfrm>
            <a:off x="152398" y="5317420"/>
            <a:ext cx="3168651" cy="2052198"/>
          </a:xfrm>
          <a:prstGeom prst="roundRect">
            <a:avLst>
              <a:gd name="adj" fmla="val 12146"/>
            </a:avLst>
          </a:prstGeom>
          <a:solidFill>
            <a:srgbClr val="00B050">
              <a:alpha val="10001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9" name="Rounded Rectangle 88">
            <a:extLst>
              <a:ext uri="{FF2B5EF4-FFF2-40B4-BE49-F238E27FC236}">
                <a16:creationId xmlns:a16="http://schemas.microsoft.com/office/drawing/2014/main" id="{0458769F-6304-0A47-A1A1-875BC7349220}"/>
              </a:ext>
            </a:extLst>
          </p:cNvPr>
          <p:cNvSpPr/>
          <p:nvPr/>
        </p:nvSpPr>
        <p:spPr>
          <a:xfrm>
            <a:off x="3462122" y="2564823"/>
            <a:ext cx="3243478" cy="357630"/>
          </a:xfrm>
          <a:prstGeom prst="roundRect">
            <a:avLst>
              <a:gd name="adj" fmla="val 50000"/>
            </a:avLst>
          </a:prstGeom>
          <a:solidFill>
            <a:srgbClr val="034EA2">
              <a:alpha val="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F49D7F20-5D0E-6849-A6E4-B60B3DA66738}"/>
              </a:ext>
            </a:extLst>
          </p:cNvPr>
          <p:cNvSpPr/>
          <p:nvPr/>
        </p:nvSpPr>
        <p:spPr>
          <a:xfrm>
            <a:off x="3462122" y="4421401"/>
            <a:ext cx="3243478" cy="915767"/>
          </a:xfrm>
          <a:prstGeom prst="roundRect">
            <a:avLst>
              <a:gd name="adj" fmla="val 13089"/>
            </a:avLst>
          </a:prstGeom>
          <a:solidFill>
            <a:srgbClr val="034EA2">
              <a:alpha val="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6C0E308E-83FE-4A42-AA42-6C4CE79EDDD3}"/>
              </a:ext>
            </a:extLst>
          </p:cNvPr>
          <p:cNvSpPr/>
          <p:nvPr/>
        </p:nvSpPr>
        <p:spPr>
          <a:xfrm>
            <a:off x="3462122" y="3001274"/>
            <a:ext cx="3243478" cy="1341306"/>
          </a:xfrm>
          <a:prstGeom prst="roundRect">
            <a:avLst>
              <a:gd name="adj" fmla="val 13089"/>
            </a:avLst>
          </a:prstGeom>
          <a:solidFill>
            <a:srgbClr val="034EA2">
              <a:alpha val="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70" name="Rounded Rectangle 69">
            <a:extLst>
              <a:ext uri="{FF2B5EF4-FFF2-40B4-BE49-F238E27FC236}">
                <a16:creationId xmlns:a16="http://schemas.microsoft.com/office/drawing/2014/main" id="{C7B54972-F818-484D-A32C-68B4FE453D67}"/>
              </a:ext>
            </a:extLst>
          </p:cNvPr>
          <p:cNvSpPr/>
          <p:nvPr/>
        </p:nvSpPr>
        <p:spPr>
          <a:xfrm>
            <a:off x="3462122" y="5412368"/>
            <a:ext cx="3243478" cy="1457739"/>
          </a:xfrm>
          <a:prstGeom prst="roundRect">
            <a:avLst>
              <a:gd name="adj" fmla="val 13089"/>
            </a:avLst>
          </a:prstGeom>
          <a:solidFill>
            <a:srgbClr val="034EA2">
              <a:alpha val="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877D6568-558A-2745-994C-FE881FA51691}"/>
              </a:ext>
            </a:extLst>
          </p:cNvPr>
          <p:cNvSpPr/>
          <p:nvPr/>
        </p:nvSpPr>
        <p:spPr>
          <a:xfrm>
            <a:off x="3462122" y="6936402"/>
            <a:ext cx="3243478" cy="1054256"/>
          </a:xfrm>
          <a:prstGeom prst="roundRect">
            <a:avLst>
              <a:gd name="adj" fmla="val 13089"/>
            </a:avLst>
          </a:prstGeom>
          <a:solidFill>
            <a:srgbClr val="034EA2">
              <a:alpha val="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33618E5D-DA50-DD44-B620-F234E404248A}"/>
              </a:ext>
            </a:extLst>
          </p:cNvPr>
          <p:cNvSpPr/>
          <p:nvPr/>
        </p:nvSpPr>
        <p:spPr>
          <a:xfrm>
            <a:off x="3462122" y="8060805"/>
            <a:ext cx="3243478" cy="1236393"/>
          </a:xfrm>
          <a:prstGeom prst="roundRect">
            <a:avLst>
              <a:gd name="adj" fmla="val 13089"/>
            </a:avLst>
          </a:prstGeom>
          <a:solidFill>
            <a:srgbClr val="034EA2">
              <a:alpha val="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66" name="Freeform 65">
            <a:extLst>
              <a:ext uri="{FF2B5EF4-FFF2-40B4-BE49-F238E27FC236}">
                <a16:creationId xmlns:a16="http://schemas.microsoft.com/office/drawing/2014/main" id="{0013F4F9-D528-7746-BA45-FE7D4612AD33}"/>
              </a:ext>
            </a:extLst>
          </p:cNvPr>
          <p:cNvSpPr/>
          <p:nvPr/>
        </p:nvSpPr>
        <p:spPr>
          <a:xfrm>
            <a:off x="-12330" y="2452497"/>
            <a:ext cx="3222151" cy="485220"/>
          </a:xfrm>
          <a:custGeom>
            <a:avLst/>
            <a:gdLst>
              <a:gd name="connsiteX0" fmla="*/ 0 w 3222151"/>
              <a:gd name="connsiteY0" fmla="*/ 0 h 485220"/>
              <a:gd name="connsiteX1" fmla="*/ 3222151 w 3222151"/>
              <a:gd name="connsiteY1" fmla="*/ 0 h 485220"/>
              <a:gd name="connsiteX2" fmla="*/ 3100846 w 3222151"/>
              <a:gd name="connsiteY2" fmla="*/ 485220 h 485220"/>
              <a:gd name="connsiteX3" fmla="*/ 0 w 3222151"/>
              <a:gd name="connsiteY3" fmla="*/ 485220 h 485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22151" h="485220">
                <a:moveTo>
                  <a:pt x="0" y="0"/>
                </a:moveTo>
                <a:lnTo>
                  <a:pt x="3222151" y="0"/>
                </a:lnTo>
                <a:lnTo>
                  <a:pt x="3100846" y="485220"/>
                </a:lnTo>
                <a:lnTo>
                  <a:pt x="0" y="48522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A1DC3F9-2C59-4E02-8E5C-1614257154A0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20676" y="3187266"/>
            <a:ext cx="2989146" cy="888279"/>
          </a:xfrm>
          <a:prstGeom prst="rect">
            <a:avLst/>
          </a:prstGeom>
          <a:noFill/>
          <a:ln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F821F3-55DF-4546-B014-8818EDC12A3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209821" y="1452100"/>
            <a:ext cx="344819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221" lvl="2" algn="ctr">
              <a:spcAft>
                <a:spcPts val="113"/>
              </a:spcAft>
            </a:pPr>
            <a:r>
              <a:rPr lang="es-ES" sz="1100" b="1">
                <a:solidFill>
                  <a:srgbClr val="F7941D"/>
                </a:solidFill>
              </a:rPr>
              <a:t>La seguridad es un valor primordial del Grupo.</a:t>
            </a:r>
            <a:br>
              <a:rPr lang="es-ES" sz="1100" b="1">
                <a:solidFill>
                  <a:srgbClr val="F7941D"/>
                </a:solidFill>
              </a:rPr>
            </a:br>
            <a:r>
              <a:rPr lang="es-ES" sz="1100" b="1">
                <a:solidFill>
                  <a:srgbClr val="414141"/>
                </a:solidFill>
              </a:rPr>
              <a:t>Debe integrarse en todas nuestras acciones con el fin de evitar accidentes.</a:t>
            </a:r>
          </a:p>
        </p:txBody>
      </p:sp>
      <p:sp>
        <p:nvSpPr>
          <p:cNvPr id="52" name="Espace réservé du texte 54">
            <a:extLst>
              <a:ext uri="{FF2B5EF4-FFF2-40B4-BE49-F238E27FC236}">
                <a16:creationId xmlns:a16="http://schemas.microsoft.com/office/drawing/2014/main" id="{F23A9F66-DF66-47C8-8564-BD23B3D9F730}"/>
              </a:ext>
            </a:extLst>
          </p:cNvPr>
          <p:cNvSpPr>
            <a:spLocks noGrp="1"/>
          </p:cNvSpPr>
          <p:nvPr>
            <p:ph type="body" sz="quarter" idx="13"/>
            <p:custDataLst>
              <p:tags r:id="rId3"/>
            </p:custDataLst>
          </p:nvPr>
        </p:nvSpPr>
        <p:spPr>
          <a:xfrm>
            <a:off x="230081" y="4476078"/>
            <a:ext cx="3098119" cy="836126"/>
          </a:xfrm>
        </p:spPr>
        <p:txBody>
          <a:bodyPr lIns="0">
            <a:spAutoFit/>
          </a:bodyPr>
          <a:lstStyle/>
          <a:p>
            <a:pPr marL="180000" lvl="1" indent="-85725">
              <a:spcBef>
                <a:spcPts val="100"/>
              </a:spcBef>
              <a:spcAft>
                <a:spcPts val="1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s-ES" sz="900">
                <a:solidFill>
                  <a:srgbClr val="414141"/>
                </a:solidFill>
              </a:rPr>
              <a:t>Consultar el catálogo de incidentes y elegir uno para describirlo y discutirlo.</a:t>
            </a:r>
          </a:p>
          <a:p>
            <a:pPr marL="180000" lvl="1" indent="-85725">
              <a:spcBef>
                <a:spcPts val="100"/>
              </a:spcBef>
              <a:spcAft>
                <a:spcPts val="1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900">
                <a:solidFill>
                  <a:srgbClr val="414141"/>
                </a:solidFill>
              </a:rPr>
              <a:t>Para elegirlo, basarse en la relevancia del caso</a:t>
            </a:r>
            <a:br>
              <a:rPr lang="es-ES" sz="900">
                <a:solidFill>
                  <a:srgbClr val="414141"/>
                </a:solidFill>
              </a:rPr>
            </a:br>
            <a:r>
              <a:rPr lang="es-ES" sz="900">
                <a:solidFill>
                  <a:srgbClr val="414141"/>
                </a:solidFill>
              </a:rPr>
              <a:t>desde el punto de vista de las actividades locales.</a:t>
            </a:r>
          </a:p>
          <a:p>
            <a:pPr marL="180000" lvl="1" indent="-85725">
              <a:spcBef>
                <a:spcPts val="100"/>
              </a:spcBef>
              <a:spcAft>
                <a:spcPts val="1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900">
                <a:solidFill>
                  <a:srgbClr val="414141"/>
                </a:solidFill>
              </a:rPr>
              <a:t>Este incidente servirá de punto de partida para el debate.</a:t>
            </a:r>
          </a:p>
        </p:txBody>
      </p:sp>
      <p:sp>
        <p:nvSpPr>
          <p:cNvPr id="53" name="Espace réservé du texte 55">
            <a:extLst>
              <a:ext uri="{FF2B5EF4-FFF2-40B4-BE49-F238E27FC236}">
                <a16:creationId xmlns:a16="http://schemas.microsoft.com/office/drawing/2014/main" id="{B89DA5A7-4183-4475-9470-4A68C045FD26}"/>
              </a:ext>
            </a:extLst>
          </p:cNvPr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3715441" y="3275789"/>
            <a:ext cx="2911542" cy="1028778"/>
          </a:xfrm>
        </p:spPr>
        <p:txBody>
          <a:bodyPr lIns="0"/>
          <a:lstStyle/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s-ES" sz="900">
                <a:solidFill>
                  <a:srgbClr val="414141"/>
                </a:solidFill>
              </a:rPr>
              <a:t>Presentarse y agradecer a los participantes por su asistencia.</a:t>
            </a:r>
          </a:p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s-ES" sz="900">
                <a:solidFill>
                  <a:srgbClr val="414141"/>
                </a:solidFill>
              </a:rPr>
              <a:t>Explicar los objetivos de la actividad.</a:t>
            </a:r>
          </a:p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s-ES" sz="900">
                <a:solidFill>
                  <a:srgbClr val="414141"/>
                </a:solidFill>
              </a:rPr>
              <a:t>Recordar algunas reglas: no usar el celular, no criticar, escuchar a los demás.</a:t>
            </a:r>
          </a:p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s-ES" sz="900">
                <a:solidFill>
                  <a:srgbClr val="414141"/>
                </a:solidFill>
              </a:rPr>
              <a:t>Explicar que las opiniones expresadas se tratarán de manera anónima.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7495666-CD41-4983-BD09-DC8AA6C8B1BD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670361" y="2609493"/>
            <a:ext cx="2200950" cy="268288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s-ES" sz="1200" b="1">
                <a:solidFill>
                  <a:srgbClr val="034EA2"/>
                </a:solidFill>
                <a:cs typeface="Arial"/>
              </a:rPr>
              <a:t>SECUENCIA DEL TALLER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630B43E-55A1-4ACD-BAA9-EA2D92603CA6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496413" y="3066927"/>
            <a:ext cx="2458678" cy="268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s-ES" sz="1200" b="1">
                <a:solidFill>
                  <a:srgbClr val="034EA2"/>
                </a:solidFill>
                <a:cs typeface="Arial"/>
              </a:rPr>
              <a:t>COMO INSTRUCTOR</a:t>
            </a:r>
          </a:p>
        </p:txBody>
      </p:sp>
      <p:sp>
        <p:nvSpPr>
          <p:cNvPr id="69" name="Parallelogram 68">
            <a:extLst>
              <a:ext uri="{FF2B5EF4-FFF2-40B4-BE49-F238E27FC236}">
                <a16:creationId xmlns:a16="http://schemas.microsoft.com/office/drawing/2014/main" id="{40B12E71-D19F-4149-83AE-1D142037619F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5889694" y="3065559"/>
            <a:ext cx="634931" cy="194945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900"/>
              <a:t>5 min</a:t>
            </a:r>
          </a:p>
        </p:txBody>
      </p:sp>
      <p:sp>
        <p:nvSpPr>
          <p:cNvPr id="72" name="Parallelogram 71">
            <a:extLst>
              <a:ext uri="{FF2B5EF4-FFF2-40B4-BE49-F238E27FC236}">
                <a16:creationId xmlns:a16="http://schemas.microsoft.com/office/drawing/2014/main" id="{0714D958-0AB3-4B72-86F7-261F9EE533CA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5889694" y="4483592"/>
            <a:ext cx="634931" cy="194945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900"/>
              <a:t>5-10 min</a:t>
            </a:r>
          </a:p>
        </p:txBody>
      </p:sp>
      <p:sp>
        <p:nvSpPr>
          <p:cNvPr id="73" name="Parallelogram 72">
            <a:extLst>
              <a:ext uri="{FF2B5EF4-FFF2-40B4-BE49-F238E27FC236}">
                <a16:creationId xmlns:a16="http://schemas.microsoft.com/office/drawing/2014/main" id="{870D0D45-D599-4EBA-811A-4CE6BC20B1FB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5889694" y="5473646"/>
            <a:ext cx="634931" cy="194945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900" dirty="0"/>
              <a:t>25-30 min</a:t>
            </a: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6332FFED-ADD6-47EA-A7CE-48FC4BE4E93D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5889694" y="6997000"/>
            <a:ext cx="634931" cy="194945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900"/>
              <a:t>5-10 min</a:t>
            </a:r>
          </a:p>
        </p:txBody>
      </p:sp>
      <p:sp>
        <p:nvSpPr>
          <p:cNvPr id="76" name="Parallelogram 75">
            <a:extLst>
              <a:ext uri="{FF2B5EF4-FFF2-40B4-BE49-F238E27FC236}">
                <a16:creationId xmlns:a16="http://schemas.microsoft.com/office/drawing/2014/main" id="{4CD74A09-B3D8-4A86-92FD-0B3B6D230EB5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5889693" y="2609493"/>
            <a:ext cx="634931" cy="268288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900">
                <a:solidFill>
                  <a:schemeClr val="lt1"/>
                </a:solidFill>
              </a:rPr>
              <a:t>Duración</a:t>
            </a:r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CF274029-CE00-433F-9224-239341DBAE20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506495" y="3040515"/>
            <a:ext cx="216887" cy="216887"/>
          </a:xfrm>
          <a:prstGeom prst="ellipse">
            <a:avLst/>
          </a:prstGeom>
          <a:solidFill>
            <a:schemeClr val="accent4"/>
          </a:solidFill>
          <a:ln w="285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900" b="1"/>
              <a:t>1</a:t>
            </a:r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7E291F39-4BB9-4FBF-980C-1FEA7961DE51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506495" y="5455130"/>
            <a:ext cx="216887" cy="216887"/>
          </a:xfrm>
          <a:prstGeom prst="ellipse">
            <a:avLst/>
          </a:prstGeom>
          <a:solidFill>
            <a:schemeClr val="accent4"/>
          </a:solidFill>
          <a:ln w="285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900" b="1"/>
              <a:t>3</a:t>
            </a:r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18A3F0AE-69D1-41D3-B15E-A6AB4F3606BC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3506495" y="6976405"/>
            <a:ext cx="216887" cy="216887"/>
          </a:xfrm>
          <a:prstGeom prst="ellipse">
            <a:avLst/>
          </a:prstGeom>
          <a:solidFill>
            <a:schemeClr val="accent4"/>
          </a:solidFill>
          <a:ln w="285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900" b="1"/>
              <a:t>4</a:t>
            </a:r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75275C92-D5B0-4D19-BFEB-EE44EEFF28D2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3506495" y="4452449"/>
            <a:ext cx="216887" cy="216887"/>
          </a:xfrm>
          <a:prstGeom prst="ellipse">
            <a:avLst/>
          </a:prstGeom>
          <a:solidFill>
            <a:schemeClr val="accent4"/>
          </a:solidFill>
          <a:ln w="285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900" b="1"/>
              <a:t>2</a:t>
            </a:r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16CA3BAD-77A2-4F39-8CD4-CF7E7217ADAE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3506495" y="8115730"/>
            <a:ext cx="216887" cy="216887"/>
          </a:xfrm>
          <a:prstGeom prst="ellipse">
            <a:avLst/>
          </a:prstGeom>
          <a:solidFill>
            <a:schemeClr val="accent4"/>
          </a:solidFill>
          <a:ln w="285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900" b="1"/>
              <a:t>5</a:t>
            </a:r>
          </a:p>
        </p:txBody>
      </p:sp>
      <p:sp>
        <p:nvSpPr>
          <p:cNvPr id="87" name="Parallelogram 86">
            <a:extLst>
              <a:ext uri="{FF2B5EF4-FFF2-40B4-BE49-F238E27FC236}">
                <a16:creationId xmlns:a16="http://schemas.microsoft.com/office/drawing/2014/main" id="{C8971835-0A19-4DDB-B798-1B4A3B41238B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5871310" y="8125273"/>
            <a:ext cx="634931" cy="194945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900"/>
              <a:t>5 min</a:t>
            </a: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9791F29E-9F29-074E-978A-CF10B57EBAC7}"/>
              </a:ext>
            </a:extLst>
          </p:cNvPr>
          <p:cNvSpPr/>
          <p:nvPr/>
        </p:nvSpPr>
        <p:spPr>
          <a:xfrm>
            <a:off x="2" y="0"/>
            <a:ext cx="6362499" cy="451946"/>
          </a:xfrm>
          <a:custGeom>
            <a:avLst/>
            <a:gdLst>
              <a:gd name="connsiteX0" fmla="*/ 0 w 6362499"/>
              <a:gd name="connsiteY0" fmla="*/ 0 h 451946"/>
              <a:gd name="connsiteX1" fmla="*/ 6362499 w 6362499"/>
              <a:gd name="connsiteY1" fmla="*/ 0 h 451946"/>
              <a:gd name="connsiteX2" fmla="*/ 6249512 w 6362499"/>
              <a:gd name="connsiteY2" fmla="*/ 451946 h 451946"/>
              <a:gd name="connsiteX3" fmla="*/ 0 w 6362499"/>
              <a:gd name="connsiteY3" fmla="*/ 451946 h 451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62499" h="451946">
                <a:moveTo>
                  <a:pt x="0" y="0"/>
                </a:moveTo>
                <a:lnTo>
                  <a:pt x="6362499" y="0"/>
                </a:lnTo>
                <a:lnTo>
                  <a:pt x="6249512" y="451946"/>
                </a:lnTo>
                <a:lnTo>
                  <a:pt x="0" y="451946"/>
                </a:lnTo>
                <a:close/>
              </a:path>
            </a:pathLst>
          </a:cu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E824D396-E9E7-3344-A00B-A50EA27F8A00}"/>
              </a:ext>
            </a:extLst>
          </p:cNvPr>
          <p:cNvSpPr/>
          <p:nvPr/>
        </p:nvSpPr>
        <p:spPr>
          <a:xfrm>
            <a:off x="1" y="271487"/>
            <a:ext cx="5889692" cy="778933"/>
          </a:xfrm>
          <a:custGeom>
            <a:avLst/>
            <a:gdLst>
              <a:gd name="connsiteX0" fmla="*/ 0 w 5889692"/>
              <a:gd name="connsiteY0" fmla="*/ 0 h 778933"/>
              <a:gd name="connsiteX1" fmla="*/ 5889692 w 5889692"/>
              <a:gd name="connsiteY1" fmla="*/ 0 h 778933"/>
              <a:gd name="connsiteX2" fmla="*/ 5694959 w 5889692"/>
              <a:gd name="connsiteY2" fmla="*/ 778933 h 778933"/>
              <a:gd name="connsiteX3" fmla="*/ 0 w 5889692"/>
              <a:gd name="connsiteY3" fmla="*/ 778933 h 77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9692" h="778933">
                <a:moveTo>
                  <a:pt x="0" y="0"/>
                </a:moveTo>
                <a:lnTo>
                  <a:pt x="5889692" y="0"/>
                </a:lnTo>
                <a:lnTo>
                  <a:pt x="5694959" y="778933"/>
                </a:lnTo>
                <a:lnTo>
                  <a:pt x="0" y="778933"/>
                </a:lnTo>
                <a:close/>
              </a:path>
            </a:pathLst>
          </a:custGeom>
          <a:solidFill>
            <a:srgbClr val="4495D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8" name="Titre 1">
            <a:extLst>
              <a:ext uri="{FF2B5EF4-FFF2-40B4-BE49-F238E27FC236}">
                <a16:creationId xmlns:a16="http://schemas.microsoft.com/office/drawing/2014/main" id="{EF1D0E97-7005-4AB9-8A46-5D258644ED8A}"/>
              </a:ext>
            </a:extLst>
          </p:cNvPr>
          <p:cNvSpPr>
            <a:spLocks noGrp="1"/>
          </p:cNvSpPr>
          <p:nvPr>
            <p:ph type="title"/>
            <p:custDataLst>
              <p:tags r:id="rId18"/>
            </p:custDataLst>
          </p:nvPr>
        </p:nvSpPr>
        <p:spPr>
          <a:xfrm>
            <a:off x="990996" y="462414"/>
            <a:ext cx="6164100" cy="305623"/>
          </a:xfrm>
        </p:spPr>
        <p:txBody>
          <a:bodyPr/>
          <a:lstStyle/>
          <a:p>
            <a:pPr algn="l"/>
            <a:r>
              <a:rPr lang="es-ES" sz="2200"/>
              <a:t>TALLER CHARLA DE SEGURIDAD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F5CBB4-6EF9-124D-9B5C-BDB16A4D9014}"/>
              </a:ext>
            </a:extLst>
          </p:cNvPr>
          <p:cNvSpPr txBox="1"/>
          <p:nvPr/>
        </p:nvSpPr>
        <p:spPr>
          <a:xfrm>
            <a:off x="230081" y="3344179"/>
            <a:ext cx="2980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 defTabSz="300042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</a:pPr>
            <a:r>
              <a:rPr lang="es-ES" sz="1200">
                <a:solidFill>
                  <a:srgbClr val="414141"/>
                </a:solidFill>
                <a:cs typeface="Arial"/>
              </a:rPr>
              <a:t>Su función consiste en iniciar y animar un debate centrado en la seguridad vial.</a:t>
            </a:r>
          </a:p>
        </p:txBody>
      </p:sp>
      <p:sp>
        <p:nvSpPr>
          <p:cNvPr id="44" name="Flèche : chevron 14">
            <a:extLst>
              <a:ext uri="{FF2B5EF4-FFF2-40B4-BE49-F238E27FC236}">
                <a16:creationId xmlns:a16="http://schemas.microsoft.com/office/drawing/2014/main" id="{F808332E-74AD-F045-A9B4-7AE53F396D01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289900" y="2467897"/>
            <a:ext cx="2218595" cy="480142"/>
          </a:xfrm>
          <a:prstGeom prst="chevron">
            <a:avLst>
              <a:gd name="adj" fmla="val 0"/>
            </a:avLst>
          </a:prstGeom>
          <a:noFill/>
          <a:ln w="571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1350" b="1">
                <a:solidFill>
                  <a:schemeClr val="bg1"/>
                </a:solidFill>
                <a:latin typeface="HelveticaNeueLT Std Med Cn" panose="020B0606030502030204" pitchFamily="34" charset="0"/>
              </a:rPr>
              <a:t>GUÍA DEL INSTRUCTOR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81CAED-488A-C24D-BF11-9820D9824727}"/>
              </a:ext>
            </a:extLst>
          </p:cNvPr>
          <p:cNvSpPr/>
          <p:nvPr/>
        </p:nvSpPr>
        <p:spPr>
          <a:xfrm>
            <a:off x="230082" y="4150602"/>
            <a:ext cx="3090968" cy="246221"/>
          </a:xfrm>
          <a:prstGeom prst="rect">
            <a:avLst/>
          </a:prstGeom>
        </p:spPr>
        <p:txBody>
          <a:bodyPr wrap="square" lIns="108000">
            <a:spAutoFit/>
          </a:bodyPr>
          <a:lstStyle/>
          <a:p>
            <a:pPr lvl="0" defTabSz="257178">
              <a:spcBef>
                <a:spcPts val="100"/>
              </a:spcBef>
              <a:spcAft>
                <a:spcPts val="100"/>
              </a:spcAft>
              <a:buClr>
                <a:srgbClr val="004494"/>
              </a:buClr>
              <a:buSzPct val="120000"/>
            </a:pPr>
            <a:r>
              <a:rPr lang="es-ES" sz="10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ELEGIR UN CASO PARA DESCRIBIRLO Y DISCUTIRLO: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218CE9-8C7A-184A-8163-550849C59964}"/>
              </a:ext>
            </a:extLst>
          </p:cNvPr>
          <p:cNvSpPr/>
          <p:nvPr/>
        </p:nvSpPr>
        <p:spPr>
          <a:xfrm>
            <a:off x="230082" y="5285878"/>
            <a:ext cx="3090968" cy="246221"/>
          </a:xfrm>
          <a:prstGeom prst="rect">
            <a:avLst/>
          </a:prstGeom>
        </p:spPr>
        <p:txBody>
          <a:bodyPr wrap="square" lIns="108000">
            <a:spAutoFit/>
          </a:bodyPr>
          <a:lstStyle/>
          <a:p>
            <a:pPr lvl="0" defTabSz="257178">
              <a:spcBef>
                <a:spcPts val="100"/>
              </a:spcBef>
              <a:spcAft>
                <a:spcPts val="100"/>
              </a:spcAft>
              <a:buClr>
                <a:srgbClr val="004494"/>
              </a:buClr>
              <a:buSzPct val="120000"/>
            </a:pPr>
            <a:r>
              <a:rPr lang="es-ES" sz="10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QUÉ DEBE HACER</a:t>
            </a:r>
            <a:r>
              <a:rPr lang="es-ES" sz="1000" b="1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2AC03E-3E6C-6146-96F5-3045DB1221C1}"/>
              </a:ext>
            </a:extLst>
          </p:cNvPr>
          <p:cNvSpPr/>
          <p:nvPr/>
        </p:nvSpPr>
        <p:spPr>
          <a:xfrm>
            <a:off x="230082" y="7407284"/>
            <a:ext cx="3090968" cy="246221"/>
          </a:xfrm>
          <a:prstGeom prst="rect">
            <a:avLst/>
          </a:prstGeom>
        </p:spPr>
        <p:txBody>
          <a:bodyPr wrap="square" lIns="108000">
            <a:spAutoFit/>
          </a:bodyPr>
          <a:lstStyle/>
          <a:p>
            <a:pPr lvl="0" defTabSz="257178">
              <a:spcBef>
                <a:spcPts val="100"/>
              </a:spcBef>
              <a:spcAft>
                <a:spcPts val="100"/>
              </a:spcAft>
              <a:buClr>
                <a:srgbClr val="004494"/>
              </a:buClr>
              <a:buSzPct val="120000"/>
            </a:pPr>
            <a:r>
              <a:rPr lang="es-ES" sz="1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QUÉ DEBE EVITAR: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2ED118D-3835-C44B-A254-B8AA06E0E3F7}"/>
              </a:ext>
            </a:extLst>
          </p:cNvPr>
          <p:cNvSpPr/>
          <p:nvPr/>
        </p:nvSpPr>
        <p:spPr>
          <a:xfrm>
            <a:off x="222932" y="7615430"/>
            <a:ext cx="3098118" cy="1744067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900">
                <a:solidFill>
                  <a:srgbClr val="414141"/>
                </a:solidFill>
                <a:cs typeface="Arial"/>
              </a:rPr>
              <a:t>Hacer juicios de valor, tomar partido.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900">
                <a:solidFill>
                  <a:srgbClr val="414141"/>
                </a:solidFill>
                <a:cs typeface="Arial"/>
              </a:rPr>
              <a:t>Dar su propio punto de vista o sus propias soluciones.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900">
                <a:solidFill>
                  <a:srgbClr val="414141"/>
                </a:solidFill>
                <a:cs typeface="Arial"/>
              </a:rPr>
              <a:t>Apresurarse a plantear planes de acción sin escuchar primero las situaciones.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900">
                <a:solidFill>
                  <a:srgbClr val="414141"/>
                </a:solidFill>
                <a:cs typeface="Arial"/>
              </a:rPr>
              <a:t>Centrarse solo en la información "positiva" e ignorar las malas noticias.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900">
                <a:solidFill>
                  <a:srgbClr val="414141"/>
                </a:solidFill>
                <a:cs typeface="Arial"/>
              </a:rPr>
              <a:t>Intentar que se llegue a un consenso general.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900">
                <a:solidFill>
                  <a:srgbClr val="414141"/>
                </a:solidFill>
                <a:cs typeface="Arial"/>
              </a:rPr>
              <a:t>Señalar con el dedo, culpar a la gente o considerar la aplicación de sanciones a partir de las opiniones expresadas en el taller.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4F33776-ACE2-4940-A922-C5B83EA9F7AA}"/>
              </a:ext>
            </a:extLst>
          </p:cNvPr>
          <p:cNvSpPr/>
          <p:nvPr/>
        </p:nvSpPr>
        <p:spPr>
          <a:xfrm>
            <a:off x="230083" y="5489126"/>
            <a:ext cx="2894118" cy="1933863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900">
                <a:solidFill>
                  <a:srgbClr val="414141"/>
                </a:solidFill>
                <a:cs typeface="Arial"/>
              </a:rPr>
              <a:t>Explicar que las opiniones expresadas se tratarán de manera anónima.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900">
                <a:solidFill>
                  <a:srgbClr val="414141"/>
                </a:solidFill>
                <a:cs typeface="Arial"/>
              </a:rPr>
              <a:t>Mantenerse neutral y amable.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900">
                <a:solidFill>
                  <a:srgbClr val="414141"/>
                </a:solidFill>
                <a:cs typeface="Arial"/>
              </a:rPr>
              <a:t>Crear un clima de confianza en el que los participantes puedan compartir sus problemas sin temor a consecuencias desfavorables.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900">
                <a:solidFill>
                  <a:srgbClr val="414141"/>
                </a:solidFill>
                <a:cs typeface="Arial"/>
              </a:rPr>
              <a:t>Animar a cada participante a expresarse y a compartir su opinión con el resto.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900">
                <a:solidFill>
                  <a:srgbClr val="414141"/>
                </a:solidFill>
                <a:cs typeface="Arial"/>
              </a:rPr>
              <a:t>Reformular las ideas: "Si entendí bien,…".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900">
                <a:solidFill>
                  <a:srgbClr val="414141"/>
                </a:solidFill>
                <a:cs typeface="Arial"/>
              </a:rPr>
              <a:t>Un instructor toma notas mientras el otro anima el debate.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900">
                <a:solidFill>
                  <a:srgbClr val="414141"/>
                </a:solidFill>
                <a:cs typeface="Arial"/>
              </a:rPr>
              <a:t>Hacer de abogado del diablo.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9B02B9-46C2-0541-8786-040FBC9A6A86}"/>
              </a:ext>
            </a:extLst>
          </p:cNvPr>
          <p:cNvSpPr/>
          <p:nvPr/>
        </p:nvSpPr>
        <p:spPr>
          <a:xfrm>
            <a:off x="3715764" y="8091940"/>
            <a:ext cx="2089716" cy="261610"/>
          </a:xfrm>
          <a:prstGeom prst="rect">
            <a:avLst/>
          </a:prstGeom>
        </p:spPr>
        <p:txBody>
          <a:bodyPr wrap="square" lIns="108000">
            <a:spAutoFit/>
          </a:bodyPr>
          <a:lstStyle/>
          <a:p>
            <a:pPr marL="0" lvl="1" algn="ctr" defTabSz="300042">
              <a:buClr>
                <a:srgbClr val="004494"/>
              </a:buClr>
              <a:buSzPct val="120000"/>
              <a:defRPr/>
            </a:pPr>
            <a:r>
              <a:rPr lang="es-ES" sz="1100" b="1">
                <a:solidFill>
                  <a:srgbClr val="004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CONCLUSIÓN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B99D20-3EEE-9648-A278-C314A61BA9FA}"/>
              </a:ext>
            </a:extLst>
          </p:cNvPr>
          <p:cNvSpPr/>
          <p:nvPr/>
        </p:nvSpPr>
        <p:spPr>
          <a:xfrm>
            <a:off x="3715764" y="6963667"/>
            <a:ext cx="2089716" cy="261610"/>
          </a:xfrm>
          <a:prstGeom prst="rect">
            <a:avLst/>
          </a:prstGeom>
        </p:spPr>
        <p:txBody>
          <a:bodyPr wrap="square" lIns="108000">
            <a:spAutoFit/>
          </a:bodyPr>
          <a:lstStyle/>
          <a:p>
            <a:pPr marL="0" lvl="1" algn="ctr" defTabSz="300042">
              <a:buClr>
                <a:srgbClr val="004494"/>
              </a:buClr>
              <a:buSzPct val="120000"/>
              <a:defRPr/>
            </a:pPr>
            <a:r>
              <a:rPr lang="es-ES" sz="1100" b="1" dirty="0">
                <a:solidFill>
                  <a:srgbClr val="004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RESUMIR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4FB1A12-707D-1649-91F0-58EC7B20263C}"/>
              </a:ext>
            </a:extLst>
          </p:cNvPr>
          <p:cNvSpPr/>
          <p:nvPr/>
        </p:nvSpPr>
        <p:spPr>
          <a:xfrm>
            <a:off x="3715764" y="5440313"/>
            <a:ext cx="2089720" cy="261610"/>
          </a:xfrm>
          <a:prstGeom prst="rect">
            <a:avLst/>
          </a:prstGeom>
        </p:spPr>
        <p:txBody>
          <a:bodyPr wrap="square" lIns="108000">
            <a:spAutoFit/>
          </a:bodyPr>
          <a:lstStyle/>
          <a:p>
            <a:pPr marL="0" lvl="1" algn="ctr" defTabSz="300042">
              <a:buClr>
                <a:srgbClr val="004494"/>
              </a:buClr>
              <a:buSzPct val="120000"/>
              <a:defRPr/>
            </a:pPr>
            <a:r>
              <a:rPr lang="es-ES" sz="1100" b="1">
                <a:solidFill>
                  <a:srgbClr val="004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INCENTIVAR AL GRUPO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C171930-8A26-1741-85D7-EEA189A479CB}"/>
              </a:ext>
            </a:extLst>
          </p:cNvPr>
          <p:cNvSpPr/>
          <p:nvPr/>
        </p:nvSpPr>
        <p:spPr>
          <a:xfrm>
            <a:off x="3637811" y="4450259"/>
            <a:ext cx="2321029" cy="253916"/>
          </a:xfrm>
          <a:prstGeom prst="rect">
            <a:avLst/>
          </a:prstGeom>
        </p:spPr>
        <p:txBody>
          <a:bodyPr wrap="square" lIns="108000">
            <a:spAutoFit/>
          </a:bodyPr>
          <a:lstStyle/>
          <a:p>
            <a:pPr marL="0" lvl="1" algn="ctr">
              <a:spcBef>
                <a:spcPts val="0"/>
              </a:spcBef>
              <a:spcAft>
                <a:spcPts val="0"/>
              </a:spcAft>
              <a:buClr>
                <a:srgbClr val="004494"/>
              </a:buClr>
              <a:buSzPct val="120000"/>
              <a:defRPr/>
            </a:pPr>
            <a:r>
              <a:rPr lang="es-ES" sz="105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PROPORCIONAR INFORMACIÓN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A8B1A37-8053-7949-BFC0-DB71777C0325}"/>
              </a:ext>
            </a:extLst>
          </p:cNvPr>
          <p:cNvSpPr/>
          <p:nvPr/>
        </p:nvSpPr>
        <p:spPr>
          <a:xfrm>
            <a:off x="3715764" y="3032226"/>
            <a:ext cx="2089720" cy="261610"/>
          </a:xfrm>
          <a:prstGeom prst="rect">
            <a:avLst/>
          </a:prstGeom>
        </p:spPr>
        <p:txBody>
          <a:bodyPr wrap="square" lIns="108000">
            <a:spAutoFit/>
          </a:bodyPr>
          <a:lstStyle/>
          <a:p>
            <a:pPr lvl="0" algn="ctr" defTabSz="257178">
              <a:buClr>
                <a:srgbClr val="004494"/>
              </a:buClr>
              <a:buSzPct val="120000"/>
            </a:pPr>
            <a:r>
              <a:rPr lang="es-ES" sz="1100" b="1">
                <a:solidFill>
                  <a:srgbClr val="004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F2A79D3-3D35-2049-93BE-FCD269016FF7}"/>
              </a:ext>
            </a:extLst>
          </p:cNvPr>
          <p:cNvSpPr/>
          <p:nvPr/>
        </p:nvSpPr>
        <p:spPr>
          <a:xfrm>
            <a:off x="3715764" y="8333156"/>
            <a:ext cx="2942247" cy="923330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s-ES" sz="900" dirty="0">
                <a:solidFill>
                  <a:srgbClr val="414141"/>
                </a:solidFill>
              </a:rPr>
              <a:t>Recordar la importancia del trabajo de los conductores y de la función que cumplen para Total.</a:t>
            </a:r>
          </a:p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s-ES" sz="900" dirty="0">
                <a:solidFill>
                  <a:srgbClr val="414141"/>
                </a:solidFill>
              </a:rPr>
              <a:t>Recordar a los participantes la importancia de trabajar mano a mano con los transportistas. </a:t>
            </a:r>
          </a:p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s-ES" sz="900" dirty="0">
                <a:solidFill>
                  <a:srgbClr val="414141"/>
                </a:solidFill>
              </a:rPr>
              <a:t>Agradecer a los asistentes por su participación y cerrar la sesión.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5857BBA-2614-B744-A88C-1777FBA5E8F5}"/>
              </a:ext>
            </a:extLst>
          </p:cNvPr>
          <p:cNvSpPr/>
          <p:nvPr/>
        </p:nvSpPr>
        <p:spPr>
          <a:xfrm>
            <a:off x="3715764" y="7198737"/>
            <a:ext cx="2916811" cy="784830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marL="178775" lvl="1" indent="-86400" defTabSz="300042"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s-ES" sz="900">
                <a:solidFill>
                  <a:srgbClr val="414141"/>
                </a:solidFill>
                <a:cs typeface="Arial"/>
              </a:rPr>
              <a:t>Reformular ante el grupo las principales ideas que se plantearon: "Si entendí bien,…".</a:t>
            </a:r>
          </a:p>
          <a:p>
            <a:pPr marL="178775" lvl="1" indent="-86400" defTabSz="300042"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s-ES" sz="900">
                <a:solidFill>
                  <a:srgbClr val="414141"/>
                </a:solidFill>
                <a:cs typeface="Arial"/>
              </a:rPr>
              <a:t>Hacer una lista de las propuestas realizadas durante el debate.</a:t>
            </a:r>
          </a:p>
          <a:p>
            <a:pPr marL="178775" lvl="1" indent="-86400" defTabSz="300042"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s-ES" sz="900">
                <a:solidFill>
                  <a:srgbClr val="414141"/>
                </a:solidFill>
                <a:cs typeface="Arial"/>
              </a:rPr>
              <a:t>Pedir a los participantes que digan qué preguntas les gustaría hacer sobre seguridad.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DD79441-F96C-0443-90EF-0AC1BE657CEB}"/>
              </a:ext>
            </a:extLst>
          </p:cNvPr>
          <p:cNvSpPr/>
          <p:nvPr/>
        </p:nvSpPr>
        <p:spPr>
          <a:xfrm>
            <a:off x="3715764" y="5672263"/>
            <a:ext cx="2916811" cy="1200329"/>
          </a:xfrm>
          <a:prstGeom prst="rect">
            <a:avLst/>
          </a:prstGeom>
        </p:spPr>
        <p:txBody>
          <a:bodyPr wrap="square" lIns="0" tIns="45720" rIns="91440" bIns="45720" anchor="t">
            <a:spAutoFit/>
          </a:bodyPr>
          <a:lstStyle/>
          <a:p>
            <a:pPr marL="178435" lvl="1" indent="-8636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s-ES" sz="900">
                <a:solidFill>
                  <a:srgbClr val="414141"/>
                </a:solidFill>
              </a:rPr>
              <a:t>Solicitar la opinión de los participantes: "¿Qué piensan de este accidente? ".</a:t>
            </a:r>
          </a:p>
          <a:p>
            <a:pPr marL="178435" lvl="1" indent="-8636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s-ES" sz="900">
                <a:solidFill>
                  <a:srgbClr val="414141"/>
                </a:solidFill>
              </a:rPr>
              <a:t>Plantear varias veces la pregunta "¿Esto podría ocurrirnos a nosotros? ".</a:t>
            </a:r>
          </a:p>
          <a:p>
            <a:pPr marL="178435" lvl="1" indent="-8636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s-ES" sz="900">
                <a:solidFill>
                  <a:srgbClr val="414141"/>
                </a:solidFill>
              </a:rPr>
              <a:t>Utilizar preguntas orientadas a animar el debate.</a:t>
            </a:r>
          </a:p>
          <a:p>
            <a:pPr marL="178435" lvl="1" indent="-86360"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s-ES" sz="900">
                <a:solidFill>
                  <a:srgbClr val="414141"/>
                </a:solidFill>
              </a:rPr>
              <a:t>Tomar notas de las ideas claves y de las principales sugerencias que se formulen.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869B6CC-3DA1-524B-8599-C67AC0D40F00}"/>
              </a:ext>
            </a:extLst>
          </p:cNvPr>
          <p:cNvSpPr/>
          <p:nvPr/>
        </p:nvSpPr>
        <p:spPr>
          <a:xfrm>
            <a:off x="3715494" y="4690837"/>
            <a:ext cx="2912423" cy="64633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s-ES" sz="900" dirty="0">
                <a:solidFill>
                  <a:srgbClr val="414141"/>
                </a:solidFill>
              </a:rPr>
              <a:t>Presentar detalladamente el accidente vial elegido del catálogo de incidentes.</a:t>
            </a:r>
          </a:p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s-ES" sz="900" dirty="0">
                <a:solidFill>
                  <a:srgbClr val="414141"/>
                </a:solidFill>
              </a:rPr>
              <a:t>Responder a las preguntas que se planteen cuando sea necesario.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C20EDC3-FB7D-964D-925C-5B0B21FCD632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225425" y="1839599"/>
            <a:ext cx="28130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spcAft>
                <a:spcPts val="113"/>
              </a:spcAft>
            </a:pPr>
            <a:r>
              <a:rPr lang="es-ES" sz="1400">
                <a:solidFill>
                  <a:srgbClr val="414141"/>
                </a:solidFill>
              </a:rPr>
              <a:t>Para mí, para ti, para todos.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E625B53-76B1-3D4E-9CE0-C90727CD5B21}"/>
              </a:ext>
            </a:extLst>
          </p:cNvPr>
          <p:cNvSpPr txBox="1"/>
          <p:nvPr/>
        </p:nvSpPr>
        <p:spPr>
          <a:xfrm>
            <a:off x="225424" y="1354417"/>
            <a:ext cx="3102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OBJETIVO:</a:t>
            </a:r>
          </a:p>
          <a:p>
            <a:r>
              <a:rPr lang="es-ES" sz="14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CERO ACCIDENTES MORTALES</a:t>
            </a:r>
          </a:p>
        </p:txBody>
      </p:sp>
      <p:grpSp>
        <p:nvGrpSpPr>
          <p:cNvPr id="93" name="Groupe 15">
            <a:extLst>
              <a:ext uri="{FF2B5EF4-FFF2-40B4-BE49-F238E27FC236}">
                <a16:creationId xmlns:a16="http://schemas.microsoft.com/office/drawing/2014/main" id="{11DE4AA1-A1D1-FC4B-849B-79C5D60B4FC7}"/>
              </a:ext>
            </a:extLst>
          </p:cNvPr>
          <p:cNvGrpSpPr/>
          <p:nvPr>
            <p:custDataLst>
              <p:tags r:id="rId21"/>
            </p:custDataLst>
          </p:nvPr>
        </p:nvGrpSpPr>
        <p:grpSpPr>
          <a:xfrm>
            <a:off x="166421" y="332863"/>
            <a:ext cx="658156" cy="658155"/>
            <a:chOff x="5210919" y="1621609"/>
            <a:chExt cx="1512000" cy="1512000"/>
          </a:xfrm>
        </p:grpSpPr>
        <p:sp>
          <p:nvSpPr>
            <p:cNvPr id="94" name="Ellipse 16">
              <a:extLst>
                <a:ext uri="{FF2B5EF4-FFF2-40B4-BE49-F238E27FC236}">
                  <a16:creationId xmlns:a16="http://schemas.microsoft.com/office/drawing/2014/main" id="{09004D61-6204-F342-954F-BCFCA2A341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10919" y="1621609"/>
              <a:ext cx="1512000" cy="151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013"/>
            </a:p>
          </p:txBody>
        </p:sp>
        <p:pic>
          <p:nvPicPr>
            <p:cNvPr id="95" name="Image 17" descr="Une image contenant signe&#10;&#10;Description générée avec un niveau de confiance très élevé">
              <a:extLst>
                <a:ext uri="{FF2B5EF4-FFF2-40B4-BE49-F238E27FC236}">
                  <a16:creationId xmlns:a16="http://schemas.microsoft.com/office/drawing/2014/main" id="{6306682C-EB25-2C45-81D5-DC90D5AA77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/>
            <a:stretch>
              <a:fillRect/>
            </a:stretch>
          </p:blipFill>
          <p:spPr>
            <a:xfrm>
              <a:off x="5255867" y="1666557"/>
              <a:ext cx="1422105" cy="1422105"/>
            </a:xfrm>
            <a:prstGeom prst="rect">
              <a:avLst/>
            </a:prstGeom>
          </p:spPr>
        </p:pic>
      </p:grpSp>
      <p:grpSp>
        <p:nvGrpSpPr>
          <p:cNvPr id="63" name="Groupe 21">
            <a:extLst>
              <a:ext uri="{FF2B5EF4-FFF2-40B4-BE49-F238E27FC236}">
                <a16:creationId xmlns:a16="http://schemas.microsoft.com/office/drawing/2014/main" id="{092D3169-3B6D-4B25-BE52-0E16092AB419}"/>
              </a:ext>
            </a:extLst>
          </p:cNvPr>
          <p:cNvGrpSpPr/>
          <p:nvPr/>
        </p:nvGrpSpPr>
        <p:grpSpPr>
          <a:xfrm>
            <a:off x="2877828" y="5321830"/>
            <a:ext cx="229865" cy="245955"/>
            <a:chOff x="280983" y="941033"/>
            <a:chExt cx="762138" cy="774389"/>
          </a:xfrm>
        </p:grpSpPr>
        <p:sp>
          <p:nvSpPr>
            <p:cNvPr id="65" name="Ellipse 22">
              <a:extLst>
                <a:ext uri="{FF2B5EF4-FFF2-40B4-BE49-F238E27FC236}">
                  <a16:creationId xmlns:a16="http://schemas.microsoft.com/office/drawing/2014/main" id="{4377F641-E0F0-48CF-A805-7DE735119626}"/>
                </a:ext>
              </a:extLst>
            </p:cNvPr>
            <p:cNvSpPr/>
            <p:nvPr/>
          </p:nvSpPr>
          <p:spPr>
            <a:xfrm>
              <a:off x="280983" y="941033"/>
              <a:ext cx="762138" cy="774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pic>
          <p:nvPicPr>
            <p:cNvPr id="80" name="Image 23">
              <a:extLst>
                <a:ext uri="{FF2B5EF4-FFF2-40B4-BE49-F238E27FC236}">
                  <a16:creationId xmlns:a16="http://schemas.microsoft.com/office/drawing/2014/main" id="{B08720E8-32EE-4C8F-BB9B-73C2AD5C49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617" y="1003792"/>
              <a:ext cx="648871" cy="648871"/>
            </a:xfrm>
            <a:prstGeom prst="rect">
              <a:avLst/>
            </a:prstGeom>
          </p:spPr>
        </p:pic>
      </p:grpSp>
      <p:grpSp>
        <p:nvGrpSpPr>
          <p:cNvPr id="85" name="Groupe 84">
            <a:extLst>
              <a:ext uri="{FF2B5EF4-FFF2-40B4-BE49-F238E27FC236}">
                <a16:creationId xmlns:a16="http://schemas.microsoft.com/office/drawing/2014/main" id="{47B3B7D8-A4D0-462C-81D6-877681D4FCAB}"/>
              </a:ext>
            </a:extLst>
          </p:cNvPr>
          <p:cNvGrpSpPr/>
          <p:nvPr/>
        </p:nvGrpSpPr>
        <p:grpSpPr>
          <a:xfrm>
            <a:off x="2913973" y="7435354"/>
            <a:ext cx="246373" cy="252227"/>
            <a:chOff x="4707374" y="719535"/>
            <a:chExt cx="762138" cy="774389"/>
          </a:xfrm>
        </p:grpSpPr>
        <p:sp>
          <p:nvSpPr>
            <p:cNvPr id="90" name="Ellipse 89">
              <a:extLst>
                <a:ext uri="{FF2B5EF4-FFF2-40B4-BE49-F238E27FC236}">
                  <a16:creationId xmlns:a16="http://schemas.microsoft.com/office/drawing/2014/main" id="{8030C4B1-3D30-4430-B801-146CD8067CFB}"/>
                </a:ext>
              </a:extLst>
            </p:cNvPr>
            <p:cNvSpPr/>
            <p:nvPr/>
          </p:nvSpPr>
          <p:spPr>
            <a:xfrm>
              <a:off x="4707374" y="719535"/>
              <a:ext cx="762138" cy="774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pic>
          <p:nvPicPr>
            <p:cNvPr id="91" name="Image 90" descr="C:\Users\J0034661\Downloads\cancel (1).png">
              <a:extLst>
                <a:ext uri="{FF2B5EF4-FFF2-40B4-BE49-F238E27FC236}">
                  <a16:creationId xmlns:a16="http://schemas.microsoft.com/office/drawing/2014/main" id="{BBFFE7A0-6881-4E9C-ABC6-FB6119A07A3D}"/>
                </a:ext>
              </a:extLst>
            </p:cNvPr>
            <p:cNvPicPr/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4407" y="782294"/>
              <a:ext cx="648072" cy="64887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702362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94E94DEC-1A7C-054C-A322-77D6F86F9EE0}"/>
              </a:ext>
            </a:extLst>
          </p:cNvPr>
          <p:cNvSpPr/>
          <p:nvPr/>
        </p:nvSpPr>
        <p:spPr>
          <a:xfrm>
            <a:off x="345712" y="8227872"/>
            <a:ext cx="6174860" cy="1055488"/>
          </a:xfrm>
          <a:prstGeom prst="roundRect">
            <a:avLst>
              <a:gd name="adj" fmla="val 29797"/>
            </a:avLst>
          </a:prstGeom>
          <a:solidFill>
            <a:srgbClr val="034EA2">
              <a:alpha val="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FDAD7C6-F62C-894F-9FD3-7E76A9439B66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345712" y="5504018"/>
            <a:ext cx="6174861" cy="2445956"/>
          </a:xfrm>
          <a:prstGeom prst="rect">
            <a:avLst/>
          </a:prstGeom>
          <a:noFill/>
          <a:ln w="1270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08000" lvl="1" indent="-108000">
              <a:buClr>
                <a:srgbClr val="034EA2"/>
              </a:buClr>
              <a:buSzPct val="90000"/>
              <a:buFont typeface="Lucida Grande" panose="020B0600040502020204" pitchFamily="34" charset="0"/>
              <a:buChar char="●"/>
            </a:pPr>
            <a:endParaRPr lang="fr-FR" sz="1200" i="1" dirty="0">
              <a:solidFill>
                <a:srgbClr val="4141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" lvl="1" indent="-108000">
              <a:buClr>
                <a:srgbClr val="034EA2"/>
              </a:buClr>
              <a:buSzPct val="90000"/>
              <a:buFont typeface="Lucida Grande" panose="020B0600040502020204" pitchFamily="34" charset="0"/>
              <a:buChar char="●"/>
            </a:pPr>
            <a:r>
              <a:rPr lang="fr-FR" sz="1200" i="1" dirty="0" err="1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Sugerencia</a:t>
            </a:r>
            <a:r>
              <a:rPr lang="fr-FR" sz="1200" i="1" dirty="0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  <a:p>
            <a:pPr marL="108000" lvl="1" indent="-108000">
              <a:buClr>
                <a:srgbClr val="034EA2"/>
              </a:buClr>
              <a:buSzPct val="90000"/>
              <a:buFont typeface="Lucida Grande" panose="020B0600040502020204" pitchFamily="34" charset="0"/>
              <a:buChar char="●"/>
            </a:pPr>
            <a:r>
              <a:rPr lang="fr-FR" sz="1200" i="1" dirty="0" err="1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Sugerencia</a:t>
            </a:r>
            <a:r>
              <a:rPr lang="fr-FR" sz="1200" i="1" dirty="0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  <a:p>
            <a:pPr marL="108000" lvl="1" indent="-108000">
              <a:buClr>
                <a:srgbClr val="034EA2"/>
              </a:buClr>
              <a:buSzPct val="90000"/>
              <a:buFont typeface="Lucida Grande" panose="020B0600040502020204" pitchFamily="34" charset="0"/>
              <a:buChar char="●"/>
            </a:pPr>
            <a:r>
              <a:rPr lang="fr-FR" sz="1200" i="1" dirty="0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fr-FR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8F07821-0D77-D54B-A255-579C7AC9E00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93577" y="1638334"/>
            <a:ext cx="2423221" cy="353300"/>
          </a:xfrm>
          <a:prstGeom prst="rect">
            <a:avLst/>
          </a:prstGeom>
          <a:noFill/>
          <a:ln w="1270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sz="1200" dirty="0">
                <a:solidFill>
                  <a:schemeClr val="tx1"/>
                </a:solidFill>
              </a:rPr>
              <a:t>DD/MM/AA</a:t>
            </a:r>
            <a:endParaRPr lang="fr-FR" sz="12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2684C3E-D096-DD45-9BCC-09D738DABEBD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496690" y="2106095"/>
            <a:ext cx="1820108" cy="353300"/>
          </a:xfrm>
          <a:prstGeom prst="rect">
            <a:avLst/>
          </a:prstGeom>
          <a:noFill/>
          <a:ln w="1270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 Nombre </a:t>
            </a:r>
            <a:r>
              <a:rPr lang="fr-FR" sz="1200" dirty="0" err="1">
                <a:solidFill>
                  <a:schemeClr val="tx1"/>
                </a:solidFill>
              </a:rPr>
              <a:t>del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sitio</a:t>
            </a:r>
            <a:endParaRPr lang="fr-FR" sz="12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CFDD2AC-27D9-FE4E-BB69-D3F2284B263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4645185" y="1638334"/>
            <a:ext cx="1883492" cy="353300"/>
          </a:xfrm>
          <a:prstGeom prst="rect">
            <a:avLst/>
          </a:prstGeom>
          <a:noFill/>
          <a:ln w="1270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  </a:t>
            </a:r>
            <a:r>
              <a:rPr lang="fr-FR" sz="1200" dirty="0" err="1">
                <a:solidFill>
                  <a:schemeClr val="tx1"/>
                </a:solidFill>
              </a:rPr>
              <a:t>Apellidos</a:t>
            </a:r>
            <a:endParaRPr lang="fr-FR" sz="12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D61DDA2-E938-1A43-9E98-7D003B1C4620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5081953" y="2106095"/>
            <a:ext cx="1446723" cy="353300"/>
          </a:xfrm>
          <a:prstGeom prst="rect">
            <a:avLst/>
          </a:prstGeom>
          <a:noFill/>
          <a:ln w="1270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  </a:t>
            </a:r>
            <a:r>
              <a:rPr lang="fr-FR" sz="1200" dirty="0" err="1">
                <a:solidFill>
                  <a:schemeClr val="tx1"/>
                </a:solidFill>
              </a:rPr>
              <a:t>Cantidad</a:t>
            </a:r>
            <a:endParaRPr lang="fr-FR" sz="12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A349099-CD3D-264E-8F4D-6EF423B6BD28}"/>
              </a:ext>
            </a:extLst>
          </p:cNvPr>
          <p:cNvSpPr/>
          <p:nvPr/>
        </p:nvSpPr>
        <p:spPr>
          <a:xfrm>
            <a:off x="549275" y="8676630"/>
            <a:ext cx="5759450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 defTabSz="300042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1000">
                <a:solidFill>
                  <a:srgbClr val="414141"/>
                </a:solidFill>
                <a:cs typeface="Arial"/>
              </a:rPr>
              <a:t>Consolidar las observaciones realizadas e identificar tendencias o temas recurrentes.</a:t>
            </a:r>
          </a:p>
          <a:p>
            <a:pPr marL="171450" lvl="1" indent="-171450" defTabSz="300042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sz="1000">
                <a:solidFill>
                  <a:srgbClr val="414141"/>
                </a:solidFill>
                <a:cs typeface="Arial"/>
              </a:rPr>
              <a:t>Difundir los resultados consolidados en la filial y/o en la zona si se considera necesario.</a:t>
            </a:r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2A83FCDA-6786-2A49-B8C2-2D0F5A069500}"/>
              </a:ext>
            </a:extLst>
          </p:cNvPr>
          <p:cNvSpPr/>
          <p:nvPr/>
        </p:nvSpPr>
        <p:spPr>
          <a:xfrm>
            <a:off x="2" y="0"/>
            <a:ext cx="6362499" cy="451946"/>
          </a:xfrm>
          <a:custGeom>
            <a:avLst/>
            <a:gdLst>
              <a:gd name="connsiteX0" fmla="*/ 0 w 6362499"/>
              <a:gd name="connsiteY0" fmla="*/ 0 h 451946"/>
              <a:gd name="connsiteX1" fmla="*/ 6362499 w 6362499"/>
              <a:gd name="connsiteY1" fmla="*/ 0 h 451946"/>
              <a:gd name="connsiteX2" fmla="*/ 6249512 w 6362499"/>
              <a:gd name="connsiteY2" fmla="*/ 451946 h 451946"/>
              <a:gd name="connsiteX3" fmla="*/ 0 w 6362499"/>
              <a:gd name="connsiteY3" fmla="*/ 451946 h 451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62499" h="451946">
                <a:moveTo>
                  <a:pt x="0" y="0"/>
                </a:moveTo>
                <a:lnTo>
                  <a:pt x="6362499" y="0"/>
                </a:lnTo>
                <a:lnTo>
                  <a:pt x="6249512" y="451946"/>
                </a:lnTo>
                <a:lnTo>
                  <a:pt x="0" y="451946"/>
                </a:lnTo>
                <a:close/>
              </a:path>
            </a:pathLst>
          </a:cu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9" name="Freeform 48">
            <a:extLst>
              <a:ext uri="{FF2B5EF4-FFF2-40B4-BE49-F238E27FC236}">
                <a16:creationId xmlns:a16="http://schemas.microsoft.com/office/drawing/2014/main" id="{C2D36C30-B7CC-4C4D-9722-C95055B732EE}"/>
              </a:ext>
            </a:extLst>
          </p:cNvPr>
          <p:cNvSpPr/>
          <p:nvPr/>
        </p:nvSpPr>
        <p:spPr>
          <a:xfrm>
            <a:off x="1" y="271487"/>
            <a:ext cx="5889692" cy="778933"/>
          </a:xfrm>
          <a:custGeom>
            <a:avLst/>
            <a:gdLst>
              <a:gd name="connsiteX0" fmla="*/ 0 w 5889692"/>
              <a:gd name="connsiteY0" fmla="*/ 0 h 778933"/>
              <a:gd name="connsiteX1" fmla="*/ 5889692 w 5889692"/>
              <a:gd name="connsiteY1" fmla="*/ 0 h 778933"/>
              <a:gd name="connsiteX2" fmla="*/ 5694959 w 5889692"/>
              <a:gd name="connsiteY2" fmla="*/ 778933 h 778933"/>
              <a:gd name="connsiteX3" fmla="*/ 0 w 5889692"/>
              <a:gd name="connsiteY3" fmla="*/ 778933 h 77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9692" h="778933">
                <a:moveTo>
                  <a:pt x="0" y="0"/>
                </a:moveTo>
                <a:lnTo>
                  <a:pt x="5889692" y="0"/>
                </a:lnTo>
                <a:lnTo>
                  <a:pt x="5694959" y="778933"/>
                </a:lnTo>
                <a:lnTo>
                  <a:pt x="0" y="778933"/>
                </a:lnTo>
                <a:close/>
              </a:path>
            </a:pathLst>
          </a:custGeom>
          <a:solidFill>
            <a:srgbClr val="4495D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46E8BAE-EDE8-934B-8F30-330C2F760B8B}"/>
              </a:ext>
            </a:extLst>
          </p:cNvPr>
          <p:cNvSpPr txBox="1"/>
          <p:nvPr/>
        </p:nvSpPr>
        <p:spPr>
          <a:xfrm>
            <a:off x="329323" y="1173163"/>
            <a:ext cx="5065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SÍNTESIS DEL DEBATE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7EC143A-6B18-E04A-B057-CD885660F70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45712" y="2758172"/>
            <a:ext cx="6174861" cy="2445956"/>
          </a:xfrm>
          <a:prstGeom prst="rect">
            <a:avLst/>
          </a:prstGeom>
          <a:noFill/>
          <a:ln w="1270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08000" lvl="1" indent="-108000">
              <a:buClr>
                <a:srgbClr val="034EA2"/>
              </a:buClr>
              <a:buSzPct val="90000"/>
              <a:buFont typeface="Lucida Grande" panose="020B0600040502020204" pitchFamily="34" charset="0"/>
              <a:buChar char="●"/>
            </a:pPr>
            <a:endParaRPr lang="fr-FR" sz="1200" i="1" dirty="0">
              <a:solidFill>
                <a:srgbClr val="4141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" lvl="1" indent="-108000">
              <a:buClr>
                <a:srgbClr val="034EA2"/>
              </a:buClr>
              <a:buSzPct val="90000"/>
              <a:buFont typeface="Lucida Grande" panose="020B0600040502020204" pitchFamily="34" charset="0"/>
              <a:buChar char="●"/>
            </a:pPr>
            <a:r>
              <a:rPr lang="fr-FR" sz="1200" i="1" dirty="0" err="1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</a:t>
            </a:r>
            <a:r>
              <a:rPr lang="fr-FR" sz="1200" i="1" dirty="0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  <a:p>
            <a:pPr marL="108000" lvl="1" indent="-108000">
              <a:buClr>
                <a:srgbClr val="034EA2"/>
              </a:buClr>
              <a:buSzPct val="90000"/>
              <a:buFont typeface="Lucida Grande" panose="020B0600040502020204" pitchFamily="34" charset="0"/>
              <a:buChar char="●"/>
            </a:pPr>
            <a:r>
              <a:rPr lang="fr-FR" sz="1200" i="1" dirty="0" err="1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</a:t>
            </a:r>
            <a:r>
              <a:rPr lang="fr-FR" sz="1200" i="1" dirty="0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  <a:p>
            <a:pPr marL="108000" lvl="1" indent="-108000">
              <a:buClr>
                <a:srgbClr val="034EA2"/>
              </a:buClr>
              <a:buSzPct val="90000"/>
              <a:buFont typeface="Lucida Grande" panose="020B0600040502020204" pitchFamily="34" charset="0"/>
              <a:buChar char="●"/>
            </a:pPr>
            <a:r>
              <a:rPr lang="fr-FR" sz="1200" i="1" dirty="0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114FBBB-6A75-4947-974C-BF1DD4632D18}"/>
              </a:ext>
            </a:extLst>
          </p:cNvPr>
          <p:cNvSpPr txBox="1"/>
          <p:nvPr/>
        </p:nvSpPr>
        <p:spPr>
          <a:xfrm>
            <a:off x="2192848" y="2553315"/>
            <a:ext cx="22479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Ideas claves mencionadas</a:t>
            </a:r>
            <a:br>
              <a:rPr lang="es-ES" sz="12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2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los participantes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E64D332-70C8-BD49-BFA8-E228708FEFE1}"/>
              </a:ext>
            </a:extLst>
          </p:cNvPr>
          <p:cNvSpPr txBox="1"/>
          <p:nvPr/>
        </p:nvSpPr>
        <p:spPr>
          <a:xfrm>
            <a:off x="1562911" y="5242408"/>
            <a:ext cx="351904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b="1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Principales sugerencias mencionadas</a:t>
            </a:r>
            <a:br>
              <a:rPr lang="es-ES" sz="1400" b="1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400" b="1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los participantes</a:t>
            </a:r>
          </a:p>
        </p:txBody>
      </p:sp>
      <p:sp>
        <p:nvSpPr>
          <p:cNvPr id="55" name="Parallelogram 54">
            <a:extLst>
              <a:ext uri="{FF2B5EF4-FFF2-40B4-BE49-F238E27FC236}">
                <a16:creationId xmlns:a16="http://schemas.microsoft.com/office/drawing/2014/main" id="{3E8D67B1-07D1-A945-8D51-A2C38ADDA4E2}"/>
              </a:ext>
            </a:extLst>
          </p:cNvPr>
          <p:cNvSpPr/>
          <p:nvPr/>
        </p:nvSpPr>
        <p:spPr>
          <a:xfrm>
            <a:off x="329323" y="1661096"/>
            <a:ext cx="700000" cy="307777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900" dirty="0"/>
              <a:t>Fecha</a:t>
            </a:r>
          </a:p>
        </p:txBody>
      </p:sp>
      <p:sp>
        <p:nvSpPr>
          <p:cNvPr id="56" name="Parallelogram 55">
            <a:extLst>
              <a:ext uri="{FF2B5EF4-FFF2-40B4-BE49-F238E27FC236}">
                <a16:creationId xmlns:a16="http://schemas.microsoft.com/office/drawing/2014/main" id="{E2BF81FB-9AF3-2249-8F20-AD15C8C97D31}"/>
              </a:ext>
            </a:extLst>
          </p:cNvPr>
          <p:cNvSpPr/>
          <p:nvPr/>
        </p:nvSpPr>
        <p:spPr>
          <a:xfrm>
            <a:off x="345712" y="2128857"/>
            <a:ext cx="1291231" cy="307777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1200"/>
              <a:t>Ubicación</a:t>
            </a:r>
          </a:p>
        </p:txBody>
      </p:sp>
      <p:sp>
        <p:nvSpPr>
          <p:cNvPr id="57" name="Parallelogram 56">
            <a:extLst>
              <a:ext uri="{FF2B5EF4-FFF2-40B4-BE49-F238E27FC236}">
                <a16:creationId xmlns:a16="http://schemas.microsoft.com/office/drawing/2014/main" id="{E672D10B-260D-CB45-AECF-DEE5A76BB086}"/>
              </a:ext>
            </a:extLst>
          </p:cNvPr>
          <p:cNvSpPr/>
          <p:nvPr/>
        </p:nvSpPr>
        <p:spPr>
          <a:xfrm>
            <a:off x="3541203" y="1661096"/>
            <a:ext cx="1281593" cy="307777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1200" dirty="0"/>
              <a:t>Instructores</a:t>
            </a:r>
          </a:p>
        </p:txBody>
      </p:sp>
      <p:sp>
        <p:nvSpPr>
          <p:cNvPr id="58" name="Parallelogram 57">
            <a:extLst>
              <a:ext uri="{FF2B5EF4-FFF2-40B4-BE49-F238E27FC236}">
                <a16:creationId xmlns:a16="http://schemas.microsoft.com/office/drawing/2014/main" id="{2C5DFE6C-6AE2-8140-B442-A9ACFC3822EE}"/>
              </a:ext>
            </a:extLst>
          </p:cNvPr>
          <p:cNvSpPr/>
          <p:nvPr/>
        </p:nvSpPr>
        <p:spPr>
          <a:xfrm>
            <a:off x="3536950" y="2128857"/>
            <a:ext cx="1707877" cy="307777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1000" dirty="0" err="1"/>
              <a:t>Cant</a:t>
            </a:r>
            <a:r>
              <a:rPr lang="es-ES" sz="1000" dirty="0"/>
              <a:t>. </a:t>
            </a:r>
            <a:r>
              <a:rPr lang="es-ES" sz="1000" dirty="0" err="1"/>
              <a:t>est</a:t>
            </a:r>
            <a:r>
              <a:rPr lang="es-ES" sz="1000" dirty="0"/>
              <a:t>. participantes</a:t>
            </a:r>
          </a:p>
        </p:txBody>
      </p:sp>
      <p:sp>
        <p:nvSpPr>
          <p:cNvPr id="59" name="Rectangle à coins arrondis 11">
            <a:extLst>
              <a:ext uri="{FF2B5EF4-FFF2-40B4-BE49-F238E27FC236}">
                <a16:creationId xmlns:a16="http://schemas.microsoft.com/office/drawing/2014/main" id="{7F6E4FE5-34C8-3C40-B72F-97E6888FED28}"/>
              </a:ext>
            </a:extLst>
          </p:cNvPr>
          <p:cNvSpPr/>
          <p:nvPr/>
        </p:nvSpPr>
        <p:spPr>
          <a:xfrm>
            <a:off x="345712" y="8348973"/>
            <a:ext cx="6174861" cy="285329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anchor="t" anchorCtr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es-ES" sz="1400" b="1">
                <a:solidFill>
                  <a:srgbClr val="034EA2"/>
                </a:solidFill>
              </a:rPr>
              <a:t>¿Y AHORA?</a:t>
            </a:r>
          </a:p>
        </p:txBody>
      </p:sp>
      <p:sp>
        <p:nvSpPr>
          <p:cNvPr id="60" name="Titre 1">
            <a:extLst>
              <a:ext uri="{FF2B5EF4-FFF2-40B4-BE49-F238E27FC236}">
                <a16:creationId xmlns:a16="http://schemas.microsoft.com/office/drawing/2014/main" id="{8DFBF254-9B1C-A444-86FD-80F94AAAE75D}"/>
              </a:ext>
            </a:extLst>
          </p:cNvPr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990996" y="462414"/>
            <a:ext cx="6164100" cy="305623"/>
          </a:xfrm>
          <a:prstGeom prst="rect">
            <a:avLst/>
          </a:prstGeom>
        </p:spPr>
        <p:txBody>
          <a:bodyPr/>
          <a:lstStyle>
            <a:lvl1pPr marL="0" algn="ctr" defTabSz="257178" rtl="0" eaLnBrk="1" latinLnBrk="0" hangingPunct="1">
              <a:spcBef>
                <a:spcPct val="0"/>
              </a:spcBef>
              <a:buNone/>
              <a:defRPr lang="fr-FR" sz="2800" b="1" i="0" kern="1200" cap="all" noProof="0">
                <a:solidFill>
                  <a:schemeClr val="bg1"/>
                </a:solidFill>
                <a:latin typeface="+mj-lt"/>
                <a:ea typeface="+mj-ea"/>
                <a:cs typeface="Arial"/>
              </a:defRPr>
            </a:lvl1pPr>
          </a:lstStyle>
          <a:p>
            <a:pPr algn="l"/>
            <a:r>
              <a:rPr lang="es-ES" sz="2200"/>
              <a:t>TALLER CHARLA DE SEGURIDAD</a:t>
            </a:r>
          </a:p>
        </p:txBody>
      </p:sp>
      <p:grpSp>
        <p:nvGrpSpPr>
          <p:cNvPr id="61" name="Groupe 15">
            <a:extLst>
              <a:ext uri="{FF2B5EF4-FFF2-40B4-BE49-F238E27FC236}">
                <a16:creationId xmlns:a16="http://schemas.microsoft.com/office/drawing/2014/main" id="{E6A752BD-B91C-B845-B62C-4919B259DA4F}"/>
              </a:ext>
            </a:extLst>
          </p:cNvPr>
          <p:cNvGrpSpPr/>
          <p:nvPr>
            <p:custDataLst>
              <p:tags r:id="rId8"/>
            </p:custDataLst>
          </p:nvPr>
        </p:nvGrpSpPr>
        <p:grpSpPr>
          <a:xfrm>
            <a:off x="166421" y="332863"/>
            <a:ext cx="658156" cy="658155"/>
            <a:chOff x="5210919" y="1621609"/>
            <a:chExt cx="1512000" cy="1512000"/>
          </a:xfrm>
        </p:grpSpPr>
        <p:sp>
          <p:nvSpPr>
            <p:cNvPr id="62" name="Ellipse 16">
              <a:extLst>
                <a:ext uri="{FF2B5EF4-FFF2-40B4-BE49-F238E27FC236}">
                  <a16:creationId xmlns:a16="http://schemas.microsoft.com/office/drawing/2014/main" id="{E6844423-9916-CC48-BD95-FA4B25A730C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10919" y="1621609"/>
              <a:ext cx="1512000" cy="151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013"/>
            </a:p>
          </p:txBody>
        </p:sp>
        <p:pic>
          <p:nvPicPr>
            <p:cNvPr id="63" name="Image 17" descr="Une image contenant signe&#10;&#10;Description générée avec un niveau de confiance très élevé">
              <a:extLst>
                <a:ext uri="{FF2B5EF4-FFF2-40B4-BE49-F238E27FC236}">
                  <a16:creationId xmlns:a16="http://schemas.microsoft.com/office/drawing/2014/main" id="{DC08AD43-9450-914C-AA9A-B1311281A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5255867" y="1666557"/>
              <a:ext cx="1422105" cy="14221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540357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heme/theme1.xml><?xml version="1.0" encoding="utf-8"?>
<a:theme xmlns:a="http://schemas.openxmlformats.org/drawingml/2006/main" name="fr_total_modele_bleu-visuel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955F575E6FBF488A25E5A5323B8B7E" ma:contentTypeVersion="10" ma:contentTypeDescription="Crée un document." ma:contentTypeScope="" ma:versionID="9ff54c3f43e8d115f6d91d67b5014544">
  <xsd:schema xmlns:xsd="http://www.w3.org/2001/XMLSchema" xmlns:xs="http://www.w3.org/2001/XMLSchema" xmlns:p="http://schemas.microsoft.com/office/2006/metadata/properties" xmlns:ns2="5ba28ff4-885b-4ccb-b726-6c5540a883ee" targetNamespace="http://schemas.microsoft.com/office/2006/metadata/properties" ma:root="true" ma:fieldsID="414cf9932a6406a38c7734a29aac8fb5" ns2:_="">
    <xsd:import namespace="5ba28ff4-885b-4ccb-b726-6c5540a883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a28ff4-885b-4ccb-b726-6c5540a883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2983EB-130C-4079-8101-6343AB16E1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034926-5BE6-4106-94AF-050F8BF56E0D}">
  <ds:schemaRefs>
    <ds:schemaRef ds:uri="http://purl.org/dc/elements/1.1/"/>
    <ds:schemaRef ds:uri="http://schemas.microsoft.com/office/2006/metadata/properties"/>
    <ds:schemaRef ds:uri="5ba28ff4-885b-4ccb-b726-6c5540a883e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CF65C19-D11F-48B6-95AD-266D51374B33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5ba28ff4-885b-4ccb-b726-6c5540a883e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fr_total_modele_bleu-visuel</Template>
  <TotalTime>1603</TotalTime>
  <Words>595</Words>
  <Application>Microsoft Office PowerPoint</Application>
  <PresentationFormat>Format A4 (210 x 297 mm)</PresentationFormat>
  <Paragraphs>85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HelveticaNeueLT Std Med Cn</vt:lpstr>
      <vt:lpstr>Lucida Grande</vt:lpstr>
      <vt:lpstr>fr_total_modele_bleu-visuel</vt:lpstr>
      <vt:lpstr>TALLER CHARLA DE SEGURIDAD</vt:lpstr>
      <vt:lpstr>Présentation PowerPoint</vt:lpstr>
    </vt:vector>
  </TitlesOfParts>
  <Company>TOTAL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JMS 2019</dc:title>
  <dc:creator>Nicolas FOREST</dc:creator>
  <cp:lastModifiedBy>Raphael WAXIN</cp:lastModifiedBy>
  <cp:revision>318</cp:revision>
  <cp:lastPrinted>2019-03-27T08:56:06Z</cp:lastPrinted>
  <dcterms:created xsi:type="dcterms:W3CDTF">2019-03-06T16:25:49Z</dcterms:created>
  <dcterms:modified xsi:type="dcterms:W3CDTF">2021-06-01T10:32:53Z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0x0101002E955F575E6FBF488A25E5A5323B8B7E</vt:lpwstr>
  </property>
  <property fmtid="{D5CDD505-2E9C-101B-9397-08002B2CF9AE}" pid="3" name="MSIP_Label_2b30ed1b-e95f-40b5-af89-828263f287a7_Enabled">
    <vt:lpwstr>true</vt:lpwstr>
  </property>
  <property fmtid="{D5CDD505-2E9C-101B-9397-08002B2CF9AE}" pid="4" name="MSIP_Label_2b30ed1b-e95f-40b5-af89-828263f287a7_SetDate">
    <vt:lpwstr>2021-06-01T10:01:58Z</vt:lpwstr>
  </property>
  <property fmtid="{D5CDD505-2E9C-101B-9397-08002B2CF9AE}" pid="5" name="MSIP_Label_2b30ed1b-e95f-40b5-af89-828263f287a7_Method">
    <vt:lpwstr>Standard</vt:lpwstr>
  </property>
  <property fmtid="{D5CDD505-2E9C-101B-9397-08002B2CF9AE}" pid="6" name="MSIP_Label_2b30ed1b-e95f-40b5-af89-828263f287a7_Name">
    <vt:lpwstr>2b30ed1b-e95f-40b5-af89-828263f287a7</vt:lpwstr>
  </property>
  <property fmtid="{D5CDD505-2E9C-101B-9397-08002B2CF9AE}" pid="7" name="MSIP_Label_2b30ed1b-e95f-40b5-af89-828263f287a7_SiteId">
    <vt:lpwstr>329e91b0-e21f-48fb-a071-456717ecc28e</vt:lpwstr>
  </property>
  <property fmtid="{D5CDD505-2E9C-101B-9397-08002B2CF9AE}" pid="8" name="MSIP_Label_2b30ed1b-e95f-40b5-af89-828263f287a7_ActionId">
    <vt:lpwstr>6f9d3d64-5f76-4f58-b544-aa38ee32523c</vt:lpwstr>
  </property>
  <property fmtid="{D5CDD505-2E9C-101B-9397-08002B2CF9AE}" pid="9" name="MSIP_Label_2b30ed1b-e95f-40b5-af89-828263f287a7_ContentBits">
    <vt:lpwstr>0</vt:lpwstr>
  </property>
</Properties>
</file>