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handoutMasterIdLst>
    <p:handoutMasterId r:id="rId13"/>
  </p:handoutMasterIdLst>
  <p:sldIdLst>
    <p:sldId id="273" r:id="rId5"/>
    <p:sldId id="436" r:id="rId6"/>
    <p:sldId id="427" r:id="rId7"/>
    <p:sldId id="428" r:id="rId8"/>
    <p:sldId id="429" r:id="rId9"/>
    <p:sldId id="439" r:id="rId10"/>
    <p:sldId id="437" r:id="rId11"/>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 id="2" name="Tiffanie BILLEY" initials="TB" lastIdx="2" clrIdx="1">
    <p:extLst>
      <p:ext uri="{19B8F6BF-5375-455C-9EA6-DF929625EA0E}">
        <p15:presenceInfo xmlns:p15="http://schemas.microsoft.com/office/powerpoint/2012/main" userId="S-1-5-21-1688137703-1013256711-2629252250-67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8" autoAdjust="0"/>
    <p:restoredTop sz="95405" autoAdjust="0"/>
  </p:normalViewPr>
  <p:slideViewPr>
    <p:cSldViewPr>
      <p:cViewPr varScale="1">
        <p:scale>
          <a:sx n="82" d="100"/>
          <a:sy n="82" d="100"/>
        </p:scale>
        <p:origin x="178" y="62"/>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11/21/2018</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11/21/2018</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232766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32661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9792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a:p>
        </p:txBody>
      </p:sp>
    </p:spTree>
    <p:extLst>
      <p:ext uri="{BB962C8B-B14F-4D97-AF65-F5344CB8AC3E}">
        <p14:creationId xmlns:p14="http://schemas.microsoft.com/office/powerpoint/2010/main" val="3149236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err="1" smtClean="0"/>
              <a:t>Stakeholder</a:t>
            </a:r>
            <a:r>
              <a:rPr lang="fr-FR" dirty="0" smtClean="0"/>
              <a:t> and Local Impact </a:t>
            </a:r>
            <a:r>
              <a:rPr lang="fr-FR" dirty="0" err="1" smtClean="0"/>
              <a:t>Assessment</a:t>
            </a:r>
            <a:r>
              <a:rPr lang="fr-FR" dirty="0" smtClean="0"/>
              <a:t/>
            </a:r>
            <a:br>
              <a:rPr lang="fr-FR" dirty="0" smtClean="0"/>
            </a:br>
            <a:r>
              <a:rPr lang="fr-FR" sz="2000" dirty="0" smtClean="0"/>
              <a:t>GROUP HSE RULE (CR-GR-HSE-412)</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9732536" cy="3029760"/>
          </a:xfrm>
        </p:spPr>
        <p:txBody>
          <a:bodyPr/>
          <a:lstStyle/>
          <a:p>
            <a:endParaRPr lang="en-US" dirty="0" smtClean="0"/>
          </a:p>
          <a:p>
            <a:endParaRPr lang="en-US" dirty="0"/>
          </a:p>
          <a:p>
            <a:pPr>
              <a:spcAft>
                <a:spcPts val="600"/>
              </a:spcAft>
            </a:pPr>
            <a:r>
              <a:rPr lang="en-GB" b="1" i="1" dirty="0" smtClean="0"/>
              <a:t>Executive Summary</a:t>
            </a:r>
          </a:p>
          <a:p>
            <a:pPr algn="just"/>
            <a:r>
              <a:rPr lang="en-GB" sz="1600" dirty="0"/>
              <a:t>This rule describes the </a:t>
            </a:r>
            <a:r>
              <a:rPr lang="en-GB" sz="1600" dirty="0" smtClean="0"/>
              <a:t>requirements </a:t>
            </a:r>
            <a:r>
              <a:rPr lang="en-GB" sz="1600" dirty="0"/>
              <a:t>for operational societal management by the Group's entities and affiliates</a:t>
            </a:r>
            <a:r>
              <a:rPr lang="fr-FR" sz="1600" dirty="0" smtClean="0"/>
              <a:t>. K</a:t>
            </a:r>
            <a:r>
              <a:rPr lang="en-GB" sz="1600" dirty="0" err="1" smtClean="0"/>
              <a:t>nowledge</a:t>
            </a:r>
            <a:r>
              <a:rPr lang="en-GB" sz="1600" dirty="0" smtClean="0"/>
              <a:t> </a:t>
            </a:r>
            <a:r>
              <a:rPr lang="en-GB" sz="1600" dirty="0"/>
              <a:t>of the societal context (sensitivity of the socio-economic and cultural environment), the impacts related to the operations, and location of the entity or affiliate, is an essential prerequisite for the responsible management of stakeholder relationships.</a:t>
            </a:r>
            <a:endParaRPr lang="en-US" sz="1600" dirty="0"/>
          </a:p>
          <a:p>
            <a:pPr algn="l"/>
            <a:r>
              <a:rPr lang="fr-FR" sz="1600" dirty="0" smtClean="0"/>
              <a:t>The </a:t>
            </a:r>
            <a:r>
              <a:rPr lang="fr-FR" sz="1600" dirty="0" err="1" smtClean="0"/>
              <a:t>Group’s</a:t>
            </a:r>
            <a:r>
              <a:rPr lang="fr-FR" sz="1600" dirty="0" smtClean="0"/>
              <a:t> </a:t>
            </a:r>
            <a:r>
              <a:rPr lang="fr-FR" sz="1600" dirty="0" err="1" smtClean="0"/>
              <a:t>integration</a:t>
            </a:r>
            <a:r>
              <a:rPr lang="fr-FR" sz="1600" dirty="0" smtClean="0"/>
              <a:t> in the locations where </a:t>
            </a:r>
            <a:r>
              <a:rPr lang="fr-FR" sz="1600" dirty="0" err="1" smtClean="0"/>
              <a:t>it</a:t>
            </a:r>
            <a:r>
              <a:rPr lang="fr-FR" sz="1600" dirty="0" smtClean="0"/>
              <a:t> </a:t>
            </a:r>
            <a:r>
              <a:rPr lang="fr-FR" sz="1600" dirty="0" err="1" smtClean="0"/>
              <a:t>operates</a:t>
            </a:r>
            <a:r>
              <a:rPr lang="fr-FR" sz="1600" dirty="0" smtClean="0"/>
              <a:t> is </a:t>
            </a:r>
            <a:r>
              <a:rPr lang="fr-FR" sz="1600" dirty="0" err="1" smtClean="0"/>
              <a:t>based</a:t>
            </a:r>
            <a:r>
              <a:rPr lang="fr-FR" sz="1600" dirty="0" smtClean="0"/>
              <a:t> on </a:t>
            </a:r>
            <a:r>
              <a:rPr lang="fr-FR" sz="1600" dirty="0" err="1" smtClean="0"/>
              <a:t>three</a:t>
            </a:r>
            <a:r>
              <a:rPr lang="fr-FR" sz="1600" dirty="0" smtClean="0"/>
              <a:t> levers: </a:t>
            </a:r>
            <a:endParaRPr lang="fr-FR" sz="1600" dirty="0"/>
          </a:p>
          <a:p>
            <a:pPr marL="285750" indent="-285750" algn="just">
              <a:buFont typeface="Arial" panose="020B0604020202020204" pitchFamily="34" charset="0"/>
              <a:buChar char="•"/>
            </a:pPr>
            <a:r>
              <a:rPr lang="fr-FR" sz="1600" dirty="0" smtClean="0"/>
              <a:t>Regular dialogue with </a:t>
            </a:r>
            <a:r>
              <a:rPr lang="fr-FR" sz="1600" dirty="0" err="1" smtClean="0"/>
              <a:t>stakeholders</a:t>
            </a:r>
            <a:r>
              <a:rPr lang="fr-FR" sz="1600" dirty="0" smtClean="0"/>
              <a:t>; </a:t>
            </a:r>
            <a:endParaRPr lang="fr-FR" sz="1600" dirty="0"/>
          </a:p>
          <a:p>
            <a:pPr marL="285750" indent="-285750" algn="just">
              <a:buFont typeface="Arial" panose="020B0604020202020204" pitchFamily="34" charset="0"/>
              <a:buChar char="•"/>
            </a:pPr>
            <a:r>
              <a:rPr lang="fr-FR" sz="1600" dirty="0" err="1" smtClean="0"/>
              <a:t>Responsible</a:t>
            </a:r>
            <a:r>
              <a:rPr lang="fr-FR" sz="1600" dirty="0" smtClean="0"/>
              <a:t> management of </a:t>
            </a:r>
            <a:r>
              <a:rPr lang="fr-FR" sz="1600" dirty="0" err="1" smtClean="0"/>
              <a:t>negative</a:t>
            </a:r>
            <a:r>
              <a:rPr lang="fr-FR" sz="1600" dirty="0" smtClean="0"/>
              <a:t> impacts </a:t>
            </a:r>
            <a:r>
              <a:rPr lang="fr-FR" sz="1600" dirty="0" err="1" smtClean="0"/>
              <a:t>related</a:t>
            </a:r>
            <a:r>
              <a:rPr lang="fr-FR" sz="1600" dirty="0" smtClean="0"/>
              <a:t> to </a:t>
            </a:r>
            <a:r>
              <a:rPr lang="fr-FR" sz="1600" dirty="0" err="1" smtClean="0"/>
              <a:t>its</a:t>
            </a:r>
            <a:r>
              <a:rPr lang="fr-FR" sz="1600" dirty="0" smtClean="0"/>
              <a:t> </a:t>
            </a:r>
            <a:r>
              <a:rPr lang="fr-FR" sz="1600" dirty="0" err="1" smtClean="0"/>
              <a:t>operational</a:t>
            </a:r>
            <a:r>
              <a:rPr lang="fr-FR" sz="1600" dirty="0" smtClean="0"/>
              <a:t> </a:t>
            </a:r>
            <a:r>
              <a:rPr lang="fr-FR" sz="1600" dirty="0" err="1" smtClean="0"/>
              <a:t>activities</a:t>
            </a:r>
            <a:r>
              <a:rPr lang="fr-FR" sz="1600" dirty="0" smtClean="0"/>
              <a:t>;</a:t>
            </a:r>
          </a:p>
          <a:p>
            <a:pPr marL="285750" indent="-285750" algn="just">
              <a:buFont typeface="Arial" panose="020B0604020202020204" pitchFamily="34" charset="0"/>
              <a:buChar char="•"/>
            </a:pPr>
            <a:r>
              <a:rPr lang="fr-FR" sz="1600" dirty="0" smtClean="0"/>
              <a:t>Contribution to local socio-</a:t>
            </a:r>
            <a:r>
              <a:rPr lang="fr-FR" sz="1600" dirty="0" err="1" smtClean="0"/>
              <a:t>economi</a:t>
            </a:r>
            <a:r>
              <a:rPr lang="fr-FR" sz="1600" dirty="0" smtClean="0"/>
              <a:t> and cultural </a:t>
            </a:r>
            <a:r>
              <a:rPr lang="fr-FR" sz="1600" dirty="0" err="1" smtClean="0"/>
              <a:t>development</a:t>
            </a:r>
            <a:r>
              <a:rPr lang="fr-FR" sz="1600" dirty="0" smtClean="0"/>
              <a:t>.</a:t>
            </a:r>
            <a:endParaRPr lang="fr-FR" sz="1600" dirty="0"/>
          </a:p>
          <a:p>
            <a:endParaRPr lang="en-US" dirty="0" smtClean="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764704"/>
            <a:ext cx="5904657" cy="5256584"/>
          </a:xfrm>
        </p:spPr>
        <p:txBody>
          <a:bodyPr/>
          <a:lstStyle/>
          <a:p>
            <a:pPr>
              <a:lnSpc>
                <a:spcPct val="150000"/>
              </a:lnSpc>
            </a:pPr>
            <a:r>
              <a:rPr lang="en-GB" dirty="0" smtClean="0"/>
              <a:t>Scope of application: The entire </a:t>
            </a:r>
            <a:r>
              <a:rPr lang="en-GB" b="1" dirty="0" smtClean="0"/>
              <a:t>operated </a:t>
            </a:r>
            <a:r>
              <a:rPr lang="en-GB" b="1" dirty="0" err="1" smtClean="0"/>
              <a:t>domaine</a:t>
            </a:r>
            <a:endParaRPr lang="en-GB" b="1" dirty="0" smtClean="0"/>
          </a:p>
          <a:p>
            <a:pPr>
              <a:lnSpc>
                <a:spcPct val="150000"/>
              </a:lnSpc>
            </a:pPr>
            <a:r>
              <a:rPr lang="en-GB" dirty="0" smtClean="0"/>
              <a:t>GR-HSE-412 </a:t>
            </a:r>
            <a:r>
              <a:rPr lang="en-GB" b="1" dirty="0" smtClean="0"/>
              <a:t>replaces 5 similar rules and one policy</a:t>
            </a:r>
            <a:r>
              <a:rPr lang="en-GB" dirty="0" smtClean="0"/>
              <a:t>:</a:t>
            </a:r>
          </a:p>
          <a:p>
            <a:pPr marL="354013" indent="368300">
              <a:buFont typeface="Wingdings" pitchFamily="2" charset="2"/>
              <a:buChar char="ü"/>
            </a:pPr>
            <a:r>
              <a:rPr lang="en-GB" sz="1400" b="1" dirty="0" smtClean="0"/>
              <a:t>HD -  </a:t>
            </a:r>
            <a:r>
              <a:rPr lang="en-US" sz="1400" b="1" i="1" dirty="0" smtClean="0"/>
              <a:t>DIR-GR-SBS-001</a:t>
            </a:r>
            <a:r>
              <a:rPr lang="en-US" sz="1400" i="1" dirty="0" smtClean="0"/>
              <a:t> Societal Directive</a:t>
            </a:r>
            <a:endParaRPr lang="fr-FR" sz="1400" dirty="0" smtClean="0"/>
          </a:p>
          <a:p>
            <a:pPr marL="354013" indent="368300">
              <a:buFont typeface="Wingdings" pitchFamily="2" charset="2"/>
              <a:buChar char="ü"/>
            </a:pPr>
            <a:r>
              <a:rPr lang="en-US" sz="1400" b="1" dirty="0" smtClean="0"/>
              <a:t>E&amp;P - </a:t>
            </a:r>
            <a:r>
              <a:rPr lang="en-US" sz="1400" b="1" i="1" dirty="0" smtClean="0"/>
              <a:t>CR-EP-HSE-130</a:t>
            </a:r>
            <a:r>
              <a:rPr lang="en-US" sz="1400" i="1" dirty="0" smtClean="0"/>
              <a:t> Integrating Societal into E&amp;P Activities </a:t>
            </a:r>
            <a:endParaRPr lang="fr-FR" sz="1400" dirty="0" smtClean="0"/>
          </a:p>
          <a:p>
            <a:pPr marL="354013" indent="368300">
              <a:buFont typeface="Wingdings" pitchFamily="2" charset="2"/>
              <a:buChar char="ü"/>
            </a:pPr>
            <a:r>
              <a:rPr lang="en-US" sz="1400" b="1" dirty="0" smtClean="0"/>
              <a:t>R&amp;C - </a:t>
            </a:r>
            <a:r>
              <a:rPr lang="en-US" sz="1400" b="1" i="1" dirty="0" smtClean="0"/>
              <a:t>CR-RC-HSE-117 </a:t>
            </a:r>
            <a:r>
              <a:rPr lang="en-US" sz="1400" i="1" dirty="0" smtClean="0"/>
              <a:t>Societal Approach</a:t>
            </a:r>
            <a:endParaRPr lang="fr-FR" sz="1400" dirty="0" smtClean="0"/>
          </a:p>
          <a:p>
            <a:pPr marL="354013" indent="368300">
              <a:buFont typeface="Wingdings" pitchFamily="2" charset="2"/>
              <a:buChar char="ü"/>
            </a:pPr>
            <a:r>
              <a:rPr lang="en-US" sz="1400" b="1" dirty="0" smtClean="0"/>
              <a:t>M&amp;S - </a:t>
            </a:r>
            <a:r>
              <a:rPr lang="en-US" sz="1400" b="1" i="1" dirty="0" smtClean="0"/>
              <a:t>CR-MS-DD-001</a:t>
            </a:r>
            <a:r>
              <a:rPr lang="en-US" sz="1400" i="1" dirty="0" smtClean="0"/>
              <a:t> Societal Approach</a:t>
            </a:r>
            <a:endParaRPr lang="fr-FR" sz="1400" dirty="0" smtClean="0"/>
          </a:p>
          <a:p>
            <a:pPr marL="354013" indent="368300">
              <a:buFont typeface="Wingdings" pitchFamily="2" charset="2"/>
              <a:buChar char="ü"/>
            </a:pPr>
            <a:r>
              <a:rPr lang="en-US" sz="1400" b="1" dirty="0" smtClean="0"/>
              <a:t>GRP - </a:t>
            </a:r>
            <a:r>
              <a:rPr lang="en-US" sz="1400" b="1" i="1" dirty="0" smtClean="0"/>
              <a:t>CR G&amp;P HSE 024</a:t>
            </a:r>
            <a:r>
              <a:rPr lang="en-US" sz="1400" i="1" dirty="0" smtClean="0"/>
              <a:t> Societal Approach</a:t>
            </a:r>
            <a:endParaRPr lang="en-US" sz="1400" i="1" dirty="0"/>
          </a:p>
          <a:p>
            <a:pPr marL="354013" indent="368300">
              <a:buFont typeface="Wingdings" pitchFamily="2" charset="2"/>
              <a:buChar char="ü"/>
            </a:pPr>
            <a:r>
              <a:rPr lang="en-GB" sz="1400" b="1" i="1" dirty="0" smtClean="0"/>
              <a:t>POL-GR-SBS-001 </a:t>
            </a:r>
            <a:r>
              <a:rPr lang="en-GB" sz="1400" i="1" dirty="0" err="1" smtClean="0"/>
              <a:t>Politique</a:t>
            </a:r>
            <a:r>
              <a:rPr lang="en-GB" sz="1400" i="1" dirty="0" smtClean="0"/>
              <a:t> </a:t>
            </a:r>
            <a:r>
              <a:rPr lang="en-GB" sz="1400" i="1" dirty="0" err="1" smtClean="0"/>
              <a:t>Sociétale</a:t>
            </a:r>
            <a:endParaRPr lang="en-GB" sz="1400" b="1" i="1" dirty="0" smtClean="0">
              <a:latin typeface="+mn-lt"/>
            </a:endParaRPr>
          </a:p>
          <a:p>
            <a:pPr lvl="0">
              <a:spcBef>
                <a:spcPts val="600"/>
              </a:spcBef>
            </a:pPr>
            <a:r>
              <a:rPr lang="fr-FR" dirty="0" smtClean="0"/>
              <a:t>A </a:t>
            </a:r>
            <a:r>
              <a:rPr lang="fr-FR" b="1" dirty="0" err="1" smtClean="0"/>
              <a:t>grievance</a:t>
            </a:r>
            <a:r>
              <a:rPr lang="fr-FR" b="1" dirty="0" smtClean="0"/>
              <a:t> </a:t>
            </a:r>
            <a:r>
              <a:rPr lang="fr-FR" b="1" dirty="0" err="1" smtClean="0"/>
              <a:t>mechanism</a:t>
            </a:r>
            <a:r>
              <a:rPr lang="fr-FR" dirty="0" smtClean="0"/>
              <a:t> </a:t>
            </a:r>
            <a:r>
              <a:rPr lang="fr-FR" dirty="0" smtClean="0"/>
              <a:t>is </a:t>
            </a:r>
            <a:r>
              <a:rPr lang="fr-FR" dirty="0" err="1" smtClean="0"/>
              <a:t>now</a:t>
            </a:r>
            <a:r>
              <a:rPr lang="fr-FR" dirty="0" smtClean="0"/>
              <a:t> </a:t>
            </a:r>
            <a:r>
              <a:rPr lang="fr-FR" dirty="0" err="1" smtClean="0"/>
              <a:t>required</a:t>
            </a:r>
            <a:r>
              <a:rPr lang="fr-FR" dirty="0" smtClean="0"/>
              <a:t> for all 4 branches (new requirement for R&amp;C et GRP).</a:t>
            </a:r>
          </a:p>
          <a:p>
            <a:pPr lvl="0">
              <a:spcBef>
                <a:spcPts val="600"/>
              </a:spcBef>
            </a:pPr>
            <a:r>
              <a:rPr lang="fr-FR" dirty="0" smtClean="0"/>
              <a:t>For the </a:t>
            </a:r>
            <a:r>
              <a:rPr lang="fr-FR" dirty="0" err="1" smtClean="0"/>
              <a:t>rest</a:t>
            </a:r>
            <a:r>
              <a:rPr lang="fr-FR" dirty="0" smtClean="0"/>
              <a:t> of the rule, </a:t>
            </a:r>
            <a:r>
              <a:rPr lang="fr-FR" dirty="0" err="1" smtClean="0"/>
              <a:t>there</a:t>
            </a:r>
            <a:r>
              <a:rPr lang="fr-FR" dirty="0" smtClean="0"/>
              <a:t> was a </a:t>
            </a:r>
            <a:r>
              <a:rPr lang="fr-FR" dirty="0" err="1" smtClean="0"/>
              <a:t>harmonization</a:t>
            </a:r>
            <a:r>
              <a:rPr lang="fr-FR" dirty="0" smtClean="0"/>
              <a:t> and </a:t>
            </a:r>
            <a:r>
              <a:rPr lang="fr-FR" dirty="0" smtClean="0"/>
              <a:t>clarification </a:t>
            </a:r>
            <a:r>
              <a:rPr lang="fr-FR" dirty="0" smtClean="0"/>
              <a:t>of requirements that applied to all branches. </a:t>
            </a:r>
          </a:p>
          <a:p>
            <a:pPr algn="l">
              <a:spcBef>
                <a:spcPts val="600"/>
              </a:spcBef>
            </a:pPr>
            <a:r>
              <a:rPr lang="fr-FR" dirty="0" smtClean="0"/>
              <a:t>REFLEX publication date: </a:t>
            </a:r>
            <a:r>
              <a:rPr lang="fr-FR" dirty="0"/>
              <a:t>26/11/2018</a:t>
            </a:r>
          </a:p>
          <a:p>
            <a:pPr algn="l">
              <a:spcBef>
                <a:spcPts val="600"/>
              </a:spcBef>
              <a:spcAft>
                <a:spcPts val="600"/>
              </a:spcAft>
            </a:pPr>
            <a:r>
              <a:rPr lang="fr-FR" dirty="0" smtClean="0"/>
              <a:t>Effective date: </a:t>
            </a:r>
            <a:r>
              <a:rPr lang="fr-FR" dirty="0"/>
              <a:t>3 </a:t>
            </a:r>
            <a:r>
              <a:rPr lang="fr-FR" dirty="0" smtClean="0"/>
              <a:t>months following date of publication.</a:t>
            </a:r>
            <a:endParaRPr lang="fr-FR" dirty="0"/>
          </a:p>
          <a:p>
            <a:pPr marL="0" lvl="0" indent="0">
              <a:spcBef>
                <a:spcPts val="600"/>
              </a:spcBef>
              <a:buNone/>
            </a:pPr>
            <a:r>
              <a:rPr lang="fr-FR" sz="1400" u="sng" dirty="0" smtClean="0"/>
              <a:t>Note</a:t>
            </a:r>
            <a:r>
              <a:rPr lang="fr-FR" sz="1400" dirty="0" smtClean="0"/>
              <a:t>: The </a:t>
            </a:r>
            <a:r>
              <a:rPr lang="fr-FR" sz="1400" dirty="0" err="1" smtClean="0"/>
              <a:t>societal</a:t>
            </a:r>
            <a:r>
              <a:rPr lang="fr-FR" sz="1400" dirty="0" smtClean="0"/>
              <a:t> aspects of new </a:t>
            </a:r>
            <a:r>
              <a:rPr lang="fr-FR" sz="1400" dirty="0" err="1" smtClean="0"/>
              <a:t>projects</a:t>
            </a:r>
            <a:r>
              <a:rPr lang="fr-FR" sz="1400" dirty="0" smtClean="0"/>
              <a:t> or acquisitions are not a topic of </a:t>
            </a:r>
            <a:r>
              <a:rPr lang="fr-FR" sz="1400" dirty="0" err="1" smtClean="0"/>
              <a:t>this</a:t>
            </a:r>
            <a:r>
              <a:rPr lang="fr-FR" sz="1400" dirty="0" smtClean="0"/>
              <a:t> rule, as </a:t>
            </a:r>
            <a:r>
              <a:rPr lang="fr-FR" sz="1400" dirty="0" err="1" smtClean="0"/>
              <a:t>they</a:t>
            </a:r>
            <a:r>
              <a:rPr lang="fr-FR" sz="1400" dirty="0" smtClean="0"/>
              <a:t> </a:t>
            </a:r>
            <a:r>
              <a:rPr lang="fr-FR" sz="1400" dirty="0" err="1" smtClean="0"/>
              <a:t>will</a:t>
            </a:r>
            <a:r>
              <a:rPr lang="fr-FR" sz="1400" dirty="0" smtClean="0"/>
              <a:t> be specified in an </a:t>
            </a:r>
            <a:r>
              <a:rPr lang="fr-FR" sz="1400" dirty="0" err="1" smtClean="0"/>
              <a:t>upcoming</a:t>
            </a:r>
            <a:r>
              <a:rPr lang="fr-FR" sz="1400" dirty="0" smtClean="0"/>
              <a:t> </a:t>
            </a:r>
            <a:r>
              <a:rPr lang="fr-FR" sz="1400" dirty="0" smtClean="0"/>
              <a:t>rule: CR GR HSE </a:t>
            </a:r>
            <a:r>
              <a:rPr lang="fr-FR" sz="1400" dirty="0" smtClean="0"/>
              <a:t>307 </a:t>
            </a:r>
            <a:r>
              <a:rPr lang="fr-FR" sz="1400" i="1" dirty="0" smtClean="0"/>
              <a:t>(</a:t>
            </a:r>
            <a:r>
              <a:rPr lang="fr-FR" sz="1400" i="1" dirty="0" err="1" smtClean="0"/>
              <a:t>Environmental</a:t>
            </a:r>
            <a:r>
              <a:rPr lang="fr-FR" sz="1400" i="1" dirty="0" smtClean="0"/>
              <a:t> and </a:t>
            </a:r>
            <a:r>
              <a:rPr lang="fr-FR" sz="1400" i="1" dirty="0" err="1" smtClean="0"/>
              <a:t>Societal</a:t>
            </a:r>
            <a:r>
              <a:rPr lang="fr-FR" sz="1400" i="1" dirty="0" smtClean="0"/>
              <a:t> Aspects of a New Project or Acquisition)</a:t>
            </a:r>
            <a:r>
              <a:rPr lang="fr-FR" dirty="0" smtClean="0"/>
              <a:t>. </a:t>
            </a:r>
            <a:endParaRPr lang="en-US" dirty="0"/>
          </a:p>
        </p:txBody>
      </p:sp>
      <p:pic>
        <p:nvPicPr>
          <p:cNvPr id="5" name="Picture 4"/>
          <p:cNvPicPr>
            <a:picLocks noChangeAspect="1"/>
          </p:cNvPicPr>
          <p:nvPr/>
        </p:nvPicPr>
        <p:blipFill>
          <a:blip r:embed="rId3"/>
          <a:stretch>
            <a:fillRect/>
          </a:stretch>
        </p:blipFill>
        <p:spPr>
          <a:xfrm>
            <a:off x="191343" y="260648"/>
            <a:ext cx="5688633" cy="447814"/>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smtClean="0"/>
              <a:t>REQUIREMENT OVERVIEW</a:t>
            </a:r>
            <a:endParaRPr lang="en-GB" dirty="0"/>
          </a:p>
        </p:txBody>
      </p:sp>
      <p:sp>
        <p:nvSpPr>
          <p:cNvPr id="11" name="Espace réservé du texte 1"/>
          <p:cNvSpPr txBox="1">
            <a:spLocks/>
          </p:cNvSpPr>
          <p:nvPr/>
        </p:nvSpPr>
        <p:spPr>
          <a:xfrm>
            <a:off x="407368" y="548679"/>
            <a:ext cx="11161240" cy="273630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err="1" smtClean="0">
                <a:solidFill>
                  <a:schemeClr val="tx1"/>
                </a:solidFill>
              </a:rPr>
              <a:t>Roles</a:t>
            </a:r>
            <a:r>
              <a:rPr lang="fr-FR" u="sng" dirty="0" smtClean="0">
                <a:solidFill>
                  <a:schemeClr val="tx1"/>
                </a:solidFill>
              </a:rPr>
              <a:t> and </a:t>
            </a:r>
            <a:r>
              <a:rPr lang="fr-FR" u="sng" dirty="0" err="1" smtClean="0">
                <a:solidFill>
                  <a:schemeClr val="tx1"/>
                </a:solidFill>
              </a:rPr>
              <a:t>Responsibilities</a:t>
            </a:r>
            <a:r>
              <a:rPr lang="fr-FR" u="sng" dirty="0" smtClean="0">
                <a:solidFill>
                  <a:schemeClr val="tx1"/>
                </a:solidFill>
              </a:rPr>
              <a:t> (Requirement 3.1.1)</a:t>
            </a:r>
            <a:endParaRPr lang="fr-FR" u="sng" dirty="0">
              <a:solidFill>
                <a:schemeClr val="tx1"/>
              </a:solidFill>
            </a:endParaRPr>
          </a:p>
          <a:p>
            <a:pPr>
              <a:spcAft>
                <a:spcPts val="600"/>
              </a:spcAft>
            </a:pPr>
            <a:r>
              <a:rPr lang="en-US" sz="1600" dirty="0">
                <a:solidFill>
                  <a:schemeClr val="tx1"/>
                </a:solidFill>
              </a:rPr>
              <a:t>Societal management governance is formalized and the necessary organizational means and resources are </a:t>
            </a:r>
            <a:r>
              <a:rPr lang="en-US" sz="1600" dirty="0" smtClean="0">
                <a:solidFill>
                  <a:schemeClr val="tx1"/>
                </a:solidFill>
              </a:rPr>
              <a:t>assigned to: </a:t>
            </a:r>
            <a:endParaRPr lang="en-US" sz="1600" dirty="0" smtClean="0"/>
          </a:p>
          <a:p>
            <a:pPr marL="285750" lvl="0" indent="-285750" algn="l">
              <a:spcAft>
                <a:spcPts val="600"/>
              </a:spcAft>
              <a:buFont typeface="Arial" panose="020B0604020202020204" pitchFamily="34" charset="0"/>
              <a:buChar char="•"/>
            </a:pPr>
            <a:r>
              <a:rPr lang="en-US" sz="1400" b="0" dirty="0">
                <a:solidFill>
                  <a:prstClr val="black"/>
                </a:solidFill>
                <a:ea typeface="+mn-ea"/>
                <a:cs typeface="+mn-cs"/>
              </a:rPr>
              <a:t>Design, deploy, coordinate and report on societal actions;</a:t>
            </a:r>
          </a:p>
          <a:p>
            <a:pPr marL="285750" indent="-285750" algn="l">
              <a:spcAft>
                <a:spcPts val="600"/>
              </a:spcAft>
              <a:buFont typeface="Arial" panose="020B0604020202020204" pitchFamily="34" charset="0"/>
              <a:buChar char="•"/>
            </a:pPr>
            <a:r>
              <a:rPr lang="en-US" sz="1400" b="0" dirty="0">
                <a:solidFill>
                  <a:prstClr val="black"/>
                </a:solidFill>
                <a:ea typeface="+mn-ea"/>
                <a:cs typeface="+mn-cs"/>
              </a:rPr>
              <a:t>Ensure an interface with the Group HSE </a:t>
            </a:r>
            <a:r>
              <a:rPr lang="en-US" sz="1400" b="0" dirty="0" smtClean="0">
                <a:solidFill>
                  <a:prstClr val="black"/>
                </a:solidFill>
                <a:ea typeface="+mn-ea"/>
                <a:cs typeface="+mn-cs"/>
              </a:rPr>
              <a:t>direction.</a:t>
            </a:r>
            <a:r>
              <a:rPr lang="en-US" sz="1400" dirty="0" smtClean="0"/>
              <a:t>.</a:t>
            </a:r>
          </a:p>
          <a:p>
            <a:pPr marL="0" indent="0" algn="l">
              <a:spcBef>
                <a:spcPts val="600"/>
              </a:spcBef>
              <a:spcAft>
                <a:spcPts val="600"/>
              </a:spcAft>
            </a:pPr>
            <a:r>
              <a:rPr lang="en-US" sz="1400" dirty="0" smtClean="0"/>
              <a:t> </a:t>
            </a:r>
            <a:r>
              <a:rPr lang="fr-FR" sz="1400" b="0" u="sng" dirty="0" smtClean="0">
                <a:solidFill>
                  <a:srgbClr val="FF0000"/>
                </a:solidFill>
                <a:latin typeface="+mn-lt"/>
              </a:rPr>
              <a:t>No change</a:t>
            </a:r>
            <a:endParaRPr lang="en-US" sz="1400" b="0" u="sng" dirty="0" smtClean="0">
              <a:solidFill>
                <a:srgbClr val="FF0000"/>
              </a:solidFill>
              <a:latin typeface="+mn-lt"/>
            </a:endParaRPr>
          </a:p>
        </p:txBody>
      </p:sp>
      <p:sp>
        <p:nvSpPr>
          <p:cNvPr id="7" name="Espace réservé du texte 1"/>
          <p:cNvSpPr txBox="1">
            <a:spLocks/>
          </p:cNvSpPr>
          <p:nvPr/>
        </p:nvSpPr>
        <p:spPr>
          <a:xfrm>
            <a:off x="407368" y="3501008"/>
            <a:ext cx="11161240" cy="284664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err="1" smtClean="0">
                <a:solidFill>
                  <a:schemeClr val="tx1"/>
                </a:solidFill>
              </a:rPr>
              <a:t>Context</a:t>
            </a:r>
            <a:r>
              <a:rPr lang="fr-FR" u="sng" dirty="0" smtClean="0">
                <a:solidFill>
                  <a:schemeClr val="tx1"/>
                </a:solidFill>
              </a:rPr>
              <a:t> and </a:t>
            </a:r>
            <a:r>
              <a:rPr lang="fr-FR" u="sng" dirty="0" err="1" smtClean="0">
                <a:solidFill>
                  <a:schemeClr val="tx1"/>
                </a:solidFill>
              </a:rPr>
              <a:t>Societal</a:t>
            </a:r>
            <a:r>
              <a:rPr lang="fr-FR" u="sng" dirty="0" smtClean="0">
                <a:solidFill>
                  <a:schemeClr val="tx1"/>
                </a:solidFill>
              </a:rPr>
              <a:t> </a:t>
            </a:r>
            <a:r>
              <a:rPr lang="fr-FR" u="sng" dirty="0" err="1" smtClean="0">
                <a:solidFill>
                  <a:schemeClr val="tx1"/>
                </a:solidFill>
              </a:rPr>
              <a:t>Risk</a:t>
            </a:r>
            <a:r>
              <a:rPr lang="fr-FR" u="sng" dirty="0" smtClean="0">
                <a:solidFill>
                  <a:schemeClr val="tx1"/>
                </a:solidFill>
              </a:rPr>
              <a:t> </a:t>
            </a:r>
            <a:r>
              <a:rPr lang="fr-FR" u="sng" dirty="0" err="1" smtClean="0">
                <a:solidFill>
                  <a:schemeClr val="tx1"/>
                </a:solidFill>
              </a:rPr>
              <a:t>Assessment</a:t>
            </a:r>
            <a:r>
              <a:rPr lang="fr-FR" u="sng" dirty="0" smtClean="0">
                <a:solidFill>
                  <a:schemeClr val="tx1"/>
                </a:solidFill>
              </a:rPr>
              <a:t> (Requirement 3.2.1</a:t>
            </a:r>
            <a:r>
              <a:rPr lang="fr-FR" u="sng" dirty="0">
                <a:solidFill>
                  <a:schemeClr val="tx1"/>
                </a:solidFill>
              </a:rPr>
              <a:t>)</a:t>
            </a:r>
          </a:p>
          <a:p>
            <a:pPr marL="0" indent="0" algn="l">
              <a:spcAft>
                <a:spcPts val="600"/>
              </a:spcAft>
            </a:pPr>
            <a:r>
              <a:rPr lang="en-US" sz="1600" dirty="0">
                <a:solidFill>
                  <a:schemeClr val="tx1"/>
                </a:solidFill>
              </a:rPr>
              <a:t>The societal risk assessment within the local context in terms of the entity’s or affiliate’s exposure and the impacts of its activities on stakeholders is carried out and reviewed at minimum every five years. It takes into </a:t>
            </a:r>
            <a:r>
              <a:rPr lang="en-US" sz="1600" dirty="0" smtClean="0">
                <a:solidFill>
                  <a:schemeClr val="tx1"/>
                </a:solidFill>
              </a:rPr>
              <a:t>account:</a:t>
            </a:r>
          </a:p>
          <a:p>
            <a:pPr marL="285750" indent="-285750" algn="l">
              <a:spcAft>
                <a:spcPts val="6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sensitivity of the human, social, economic and cultural environment;</a:t>
            </a:r>
          </a:p>
          <a:p>
            <a:pPr marL="285750" indent="-285750" algn="l">
              <a:spcAft>
                <a:spcPts val="600"/>
              </a:spcAft>
              <a:buFont typeface="Arial" panose="020B0604020202020204" pitchFamily="34" charset="0"/>
              <a:buChar char="•"/>
            </a:pPr>
            <a:r>
              <a:rPr lang="en-US" sz="1400" b="0" dirty="0">
                <a:solidFill>
                  <a:prstClr val="black"/>
                </a:solidFill>
                <a:ea typeface="+mn-ea"/>
                <a:cs typeface="+mn-cs"/>
              </a:rPr>
              <a:t>The societal impacts (including human rights) related to the operations and the presence of the entity or affiliate. </a:t>
            </a:r>
          </a:p>
          <a:p>
            <a:pPr marL="0" indent="0" algn="l">
              <a:spcAft>
                <a:spcPts val="600"/>
              </a:spcAft>
            </a:pPr>
            <a:r>
              <a:rPr lang="en-GB" sz="1400" b="0" u="sng" dirty="0" smtClean="0">
                <a:solidFill>
                  <a:srgbClr val="FF0000"/>
                </a:solidFill>
              </a:rPr>
              <a:t>Comment:</a:t>
            </a:r>
            <a:endParaRPr lang="en-US" sz="1400" b="0" u="sng" dirty="0">
              <a:solidFill>
                <a:srgbClr val="FF0000"/>
              </a:solidFill>
            </a:endParaRPr>
          </a:p>
          <a:p>
            <a:pPr marL="285750" indent="-285750" algn="l">
              <a:spcAft>
                <a:spcPts val="600"/>
              </a:spcAft>
              <a:buFont typeface="Arial" panose="020B0604020202020204" pitchFamily="34" charset="0"/>
              <a:buChar char="•"/>
            </a:pPr>
            <a:r>
              <a:rPr lang="en-GB" sz="1400" b="0" i="1" dirty="0" smtClean="0">
                <a:solidFill>
                  <a:schemeClr val="tx1"/>
                </a:solidFill>
              </a:rPr>
              <a:t>This rule summarises all the methodological steps of SRM+ via the requirements, however the SRM+ </a:t>
            </a:r>
            <a:r>
              <a:rPr lang="en-GB" sz="1400" b="0" i="1" dirty="0" smtClean="0">
                <a:solidFill>
                  <a:schemeClr val="tx1"/>
                </a:solidFill>
              </a:rPr>
              <a:t>as a tool </a:t>
            </a:r>
            <a:r>
              <a:rPr lang="en-GB" sz="1400" b="0" i="1" dirty="0" smtClean="0">
                <a:solidFill>
                  <a:schemeClr val="tx1"/>
                </a:solidFill>
              </a:rPr>
              <a:t>is not specifically mentioned in this rule. </a:t>
            </a:r>
            <a:endParaRPr lang="en-GB" sz="1400" b="0" i="1" dirty="0">
              <a:solidFill>
                <a:schemeClr val="tx1"/>
              </a:solidFill>
            </a:endParaRPr>
          </a:p>
          <a:p>
            <a:pPr marL="285750" indent="-285750" algn="l">
              <a:spcAft>
                <a:spcPts val="600"/>
              </a:spcAft>
              <a:buFont typeface="Arial" panose="020B0604020202020204" pitchFamily="34" charset="0"/>
              <a:buChar char="•"/>
            </a:pPr>
            <a:endParaRPr lang="fr-FR" sz="1400" b="0" i="1" dirty="0">
              <a:solidFill>
                <a:schemeClr val="tx1"/>
              </a:solidFill>
            </a:endParaRPr>
          </a:p>
        </p:txBody>
      </p:sp>
      <p:cxnSp>
        <p:nvCxnSpPr>
          <p:cNvPr id="10" name="Connecteur droit 9"/>
          <p:cNvCxnSpPr/>
          <p:nvPr/>
        </p:nvCxnSpPr>
        <p:spPr>
          <a:xfrm>
            <a:off x="263352" y="3284985"/>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407368" y="692696"/>
            <a:ext cx="11161240" cy="561662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Dialogue with Stakeholders (Requirement 3.3.1)</a:t>
            </a:r>
            <a:endParaRPr lang="fr-FR" u="sng" dirty="0">
              <a:solidFill>
                <a:schemeClr val="tx1"/>
              </a:solidFill>
            </a:endParaRPr>
          </a:p>
          <a:p>
            <a:pPr marL="0" indent="0" algn="l">
              <a:spcBef>
                <a:spcPts val="1200"/>
              </a:spcBef>
              <a:spcAft>
                <a:spcPts val="600"/>
              </a:spcAft>
            </a:pPr>
            <a:r>
              <a:rPr lang="en-US" sz="1600" dirty="0">
                <a:solidFill>
                  <a:schemeClr val="tx1"/>
                </a:solidFill>
              </a:rPr>
              <a:t>Stakeholders are identified, mapped and prioritized according to the level of their expectations and their potential influence</a:t>
            </a:r>
            <a:r>
              <a:rPr lang="en-US" sz="1600" dirty="0" smtClean="0">
                <a:solidFill>
                  <a:schemeClr val="tx1"/>
                </a:solidFill>
              </a:rPr>
              <a:t>.</a:t>
            </a:r>
            <a:endParaRPr lang="en-GB" sz="1600" dirty="0" smtClean="0">
              <a:solidFill>
                <a:schemeClr val="tx1"/>
              </a:solidFill>
            </a:endParaRPr>
          </a:p>
          <a:p>
            <a:pPr marL="0" indent="0" algn="l">
              <a:spcAft>
                <a:spcPts val="1200"/>
              </a:spcAft>
            </a:pPr>
            <a:r>
              <a:rPr lang="en-GB" sz="1600" dirty="0">
                <a:solidFill>
                  <a:schemeClr val="tx1"/>
                </a:solidFill>
              </a:rPr>
              <a:t>A structured dialogue process is initiated and maintained with the stakeholders</a:t>
            </a:r>
            <a:r>
              <a:rPr lang="en-GB" sz="1600" dirty="0" smtClean="0">
                <a:solidFill>
                  <a:schemeClr val="tx1"/>
                </a:solidFill>
              </a:rPr>
              <a:t>, and includes the following 3 steps:</a:t>
            </a:r>
            <a:endParaRPr lang="fr-FR" sz="1600" dirty="0">
              <a:solidFill>
                <a:schemeClr val="tx1"/>
              </a:solidFill>
            </a:endParaRPr>
          </a:p>
          <a:p>
            <a:pPr algn="l">
              <a:spcAft>
                <a:spcPts val="600"/>
              </a:spcAft>
              <a:buFont typeface="+mj-lt"/>
              <a:buAutoNum type="arabicParenR"/>
            </a:pPr>
            <a:r>
              <a:rPr lang="en-GB" sz="1400" b="0" dirty="0">
                <a:solidFill>
                  <a:schemeClr val="tx1"/>
                </a:solidFill>
              </a:rPr>
              <a:t>Information about the negative impacts and the benefits generated by current or planned activities of the entity or affiliate and about the actions taken to avoid, reduce or mitigate the impacts</a:t>
            </a:r>
            <a:r>
              <a:rPr lang="en-GB" sz="1400" b="0" dirty="0" smtClean="0">
                <a:solidFill>
                  <a:schemeClr val="tx1"/>
                </a:solidFill>
              </a:rPr>
              <a:t>;</a:t>
            </a:r>
            <a:endParaRPr lang="fr-FR" sz="1400" b="0" dirty="0" smtClean="0">
              <a:solidFill>
                <a:schemeClr val="tx1"/>
              </a:solidFill>
            </a:endParaRPr>
          </a:p>
          <a:p>
            <a:pPr algn="l">
              <a:spcAft>
                <a:spcPts val="600"/>
              </a:spcAft>
              <a:buFont typeface="+mj-lt"/>
              <a:buAutoNum type="arabicParenR"/>
            </a:pPr>
            <a:r>
              <a:rPr lang="en-GB" sz="1400" b="0" dirty="0" smtClean="0">
                <a:solidFill>
                  <a:schemeClr val="tx1"/>
                </a:solidFill>
              </a:rPr>
              <a:t>Consultation </a:t>
            </a:r>
            <a:r>
              <a:rPr lang="en-GB" sz="1400" b="0" dirty="0">
                <a:solidFill>
                  <a:schemeClr val="tx1"/>
                </a:solidFill>
              </a:rPr>
              <a:t>to listen to </a:t>
            </a:r>
            <a:r>
              <a:rPr lang="en-GB" sz="1400" b="0" u="dotted" dirty="0">
                <a:solidFill>
                  <a:schemeClr val="tx1"/>
                </a:solidFill>
              </a:rPr>
              <a:t>stakeholder’s</a:t>
            </a:r>
            <a:r>
              <a:rPr lang="en-GB" sz="1400" b="0" dirty="0">
                <a:solidFill>
                  <a:schemeClr val="tx1"/>
                </a:solidFill>
              </a:rPr>
              <a:t> opinions, concerns, perceptions and expectations;</a:t>
            </a:r>
            <a:endParaRPr lang="en-US" sz="1400" b="0" dirty="0">
              <a:solidFill>
                <a:schemeClr val="tx1"/>
              </a:solidFill>
            </a:endParaRPr>
          </a:p>
          <a:p>
            <a:pPr algn="l">
              <a:spcAft>
                <a:spcPts val="600"/>
              </a:spcAft>
              <a:buFont typeface="+mj-lt"/>
              <a:buAutoNum type="arabicParenR"/>
            </a:pPr>
            <a:r>
              <a:rPr lang="en-GB" sz="1400" b="0" dirty="0" smtClean="0">
                <a:solidFill>
                  <a:schemeClr val="tx1"/>
                </a:solidFill>
              </a:rPr>
              <a:t>Feedback </a:t>
            </a:r>
            <a:r>
              <a:rPr lang="en-GB" sz="1400" b="0" dirty="0">
                <a:solidFill>
                  <a:schemeClr val="tx1"/>
                </a:solidFill>
              </a:rPr>
              <a:t>to the stakeholders on the actions taken. </a:t>
            </a:r>
            <a:endParaRPr lang="en-GB" sz="1400" b="0" dirty="0" smtClean="0">
              <a:solidFill>
                <a:schemeClr val="tx1"/>
              </a:solidFill>
            </a:endParaRPr>
          </a:p>
          <a:p>
            <a:pPr marL="0" indent="0" algn="l">
              <a:spcBef>
                <a:spcPts val="1200"/>
              </a:spcBef>
              <a:spcAft>
                <a:spcPts val="600"/>
              </a:spcAft>
            </a:pPr>
            <a:r>
              <a:rPr lang="en-GB" sz="1400" b="0" u="sng" dirty="0" smtClean="0">
                <a:solidFill>
                  <a:srgbClr val="FF0000"/>
                </a:solidFill>
              </a:rPr>
              <a:t>No change</a:t>
            </a:r>
            <a:endParaRPr lang="en-US" sz="1400" b="0" u="sng" dirty="0" smtClean="0">
              <a:solidFill>
                <a:srgbClr val="FF0000"/>
              </a:solidFill>
            </a:endParaRPr>
          </a:p>
          <a:p>
            <a:pPr marL="285750" indent="-285750" algn="l">
              <a:spcAft>
                <a:spcPts val="600"/>
              </a:spcAft>
              <a:buFont typeface="Arial" panose="020B0604020202020204" pitchFamily="34" charset="0"/>
              <a:buChar char="•"/>
            </a:pPr>
            <a:endParaRPr lang="fr-FR" sz="1400" b="0" i="1" dirty="0">
              <a:solidFill>
                <a:schemeClr val="tx1"/>
              </a:solidFill>
            </a:endParaRPr>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418416" y="620688"/>
            <a:ext cx="11424592" cy="295156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Local </a:t>
            </a:r>
            <a:r>
              <a:rPr lang="en-GB" u="sng" dirty="0">
                <a:solidFill>
                  <a:schemeClr val="tx1"/>
                </a:solidFill>
              </a:rPr>
              <a:t>S</a:t>
            </a:r>
            <a:r>
              <a:rPr lang="en-GB" u="sng" dirty="0" smtClean="0">
                <a:solidFill>
                  <a:schemeClr val="tx1"/>
                </a:solidFill>
              </a:rPr>
              <a:t>ocietal Strategy (Requirement 3.4.1)</a:t>
            </a:r>
            <a:endParaRPr lang="fr-FR" u="sng" dirty="0">
              <a:solidFill>
                <a:schemeClr val="tx1"/>
              </a:solidFill>
            </a:endParaRPr>
          </a:p>
          <a:p>
            <a:pPr marL="0" indent="0" algn="l">
              <a:spcBef>
                <a:spcPts val="600"/>
              </a:spcBef>
              <a:spcAft>
                <a:spcPts val="1200"/>
              </a:spcAft>
            </a:pPr>
            <a:r>
              <a:rPr lang="en-GB" sz="1600" dirty="0">
                <a:solidFill>
                  <a:schemeClr val="tx1"/>
                </a:solidFill>
              </a:rPr>
              <a:t>A local </a:t>
            </a:r>
            <a:r>
              <a:rPr lang="en-GB" sz="1600" u="dotted" dirty="0">
                <a:solidFill>
                  <a:schemeClr val="tx1"/>
                </a:solidFill>
              </a:rPr>
              <a:t>societal</a:t>
            </a:r>
            <a:r>
              <a:rPr lang="en-GB" sz="1600" dirty="0">
                <a:solidFill>
                  <a:schemeClr val="tx1"/>
                </a:solidFill>
              </a:rPr>
              <a:t> strategy (integrated into the operations) is defined along with short and long-term objectives. It takes into account</a:t>
            </a:r>
            <a:r>
              <a:rPr lang="en-GB" sz="1600" dirty="0" smtClean="0">
                <a:solidFill>
                  <a:schemeClr val="tx1"/>
                </a:solidFill>
              </a:rPr>
              <a:t>:</a:t>
            </a:r>
            <a:endParaRPr lang="fr-FR" sz="1600" dirty="0">
              <a:solidFill>
                <a:schemeClr val="tx1"/>
              </a:solidFill>
            </a:endParaRP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Regulatory and contractual frameworks as well as applicable standards;</a:t>
            </a:r>
            <a:endParaRPr lang="en-US" sz="1400" b="0" dirty="0">
              <a:solidFill>
                <a:prstClr val="black"/>
              </a:solidFill>
              <a:ea typeface="+mn-ea"/>
              <a:cs typeface="+mn-cs"/>
            </a:endParaRP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Stakeholder concerns and expectations regarding social, economic and environmental matters;</a:t>
            </a:r>
            <a:endParaRPr lang="en-US" sz="1400" b="0" dirty="0">
              <a:solidFill>
                <a:prstClr val="black"/>
              </a:solidFill>
              <a:ea typeface="+mn-ea"/>
              <a:cs typeface="+mn-cs"/>
            </a:endParaRP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The societal assessment in terms of risks and impacts;</a:t>
            </a:r>
            <a:endParaRPr lang="en-US" sz="1400" b="0" dirty="0">
              <a:solidFill>
                <a:prstClr val="black"/>
              </a:solidFill>
              <a:ea typeface="+mn-ea"/>
              <a:cs typeface="+mn-cs"/>
            </a:endParaRPr>
          </a:p>
          <a:p>
            <a:pPr marL="285750" indent="-285750" algn="l">
              <a:spcAft>
                <a:spcPts val="600"/>
              </a:spcAft>
              <a:buFont typeface="Arial" panose="020B0604020202020204" pitchFamily="34" charset="0"/>
              <a:buChar char="•"/>
            </a:pPr>
            <a:r>
              <a:rPr lang="en-GB" sz="1400" b="0" dirty="0">
                <a:solidFill>
                  <a:prstClr val="black"/>
                </a:solidFill>
                <a:ea typeface="+mn-ea"/>
                <a:cs typeface="+mn-cs"/>
              </a:rPr>
              <a:t>The Group's voluntary commitments regarding civil society. </a:t>
            </a:r>
          </a:p>
          <a:p>
            <a:pPr>
              <a:spcBef>
                <a:spcPts val="1200"/>
              </a:spcBef>
            </a:pPr>
            <a:r>
              <a:rPr lang="fr-FR" sz="1400" b="0" u="sng" dirty="0" smtClean="0">
                <a:solidFill>
                  <a:srgbClr val="FF0000"/>
                </a:solidFill>
              </a:rPr>
              <a:t>Comment:</a:t>
            </a:r>
            <a:endParaRPr lang="fr-FR" sz="1400" b="0" u="sng" dirty="0">
              <a:solidFill>
                <a:srgbClr val="FF0000"/>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This new rule </a:t>
            </a:r>
            <a:r>
              <a:rPr lang="fr-FR" sz="1400" b="0" i="1" dirty="0" err="1" smtClean="0">
                <a:solidFill>
                  <a:schemeClr val="tx1"/>
                </a:solidFill>
              </a:rPr>
              <a:t>clearly</a:t>
            </a:r>
            <a:r>
              <a:rPr lang="fr-FR" sz="1400" b="0" i="1" dirty="0" smtClean="0">
                <a:solidFill>
                  <a:schemeClr val="tx1"/>
                </a:solidFill>
              </a:rPr>
              <a:t> </a:t>
            </a:r>
            <a:r>
              <a:rPr lang="fr-FR" sz="1400" b="0" i="1" dirty="0" err="1" smtClean="0">
                <a:solidFill>
                  <a:schemeClr val="tx1"/>
                </a:solidFill>
              </a:rPr>
              <a:t>defines</a:t>
            </a:r>
            <a:r>
              <a:rPr lang="fr-FR" sz="1400" b="0" i="1" dirty="0" smtClean="0">
                <a:solidFill>
                  <a:schemeClr val="tx1"/>
                </a:solidFill>
              </a:rPr>
              <a:t> the components of the local </a:t>
            </a:r>
            <a:r>
              <a:rPr lang="fr-FR" sz="1400" b="0" i="1" dirty="0" err="1" smtClean="0">
                <a:solidFill>
                  <a:schemeClr val="tx1"/>
                </a:solidFill>
              </a:rPr>
              <a:t>strategy</a:t>
            </a:r>
            <a:r>
              <a:rPr lang="fr-FR" sz="1400" b="0" i="1" dirty="0" smtClean="0">
                <a:solidFill>
                  <a:schemeClr val="tx1"/>
                </a:solidFill>
              </a:rPr>
              <a:t>. </a:t>
            </a:r>
            <a:endParaRPr lang="fr-FR" sz="1400" b="0" i="1" dirty="0">
              <a:solidFill>
                <a:schemeClr val="tx1"/>
              </a:solidFill>
            </a:endParaRPr>
          </a:p>
        </p:txBody>
      </p:sp>
    </p:spTree>
    <p:extLst>
      <p:ext uri="{BB962C8B-B14F-4D97-AF65-F5344CB8AC3E}">
        <p14:creationId xmlns:p14="http://schemas.microsoft.com/office/powerpoint/2010/main" val="338518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7" name="Espace réservé du texte 1"/>
          <p:cNvSpPr txBox="1">
            <a:spLocks/>
          </p:cNvSpPr>
          <p:nvPr/>
        </p:nvSpPr>
        <p:spPr>
          <a:xfrm>
            <a:off x="263352" y="692696"/>
            <a:ext cx="11449272" cy="316835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Societal Action Plan (Requirement  3.5.1</a:t>
            </a:r>
            <a:r>
              <a:rPr lang="en-GB" u="sng" dirty="0">
                <a:solidFill>
                  <a:schemeClr val="tx1"/>
                </a:solidFill>
              </a:rPr>
              <a:t>)</a:t>
            </a:r>
            <a:endParaRPr lang="fr-FR" u="sng" dirty="0">
              <a:solidFill>
                <a:schemeClr val="tx1"/>
              </a:solidFill>
            </a:endParaRPr>
          </a:p>
          <a:p>
            <a:pPr marL="0" indent="0" algn="l" fontAlgn="t">
              <a:spcBef>
                <a:spcPts val="600"/>
              </a:spcBef>
              <a:spcAft>
                <a:spcPts val="600"/>
              </a:spcAft>
            </a:pPr>
            <a:r>
              <a:rPr lang="en-GB" sz="1600" dirty="0">
                <a:solidFill>
                  <a:schemeClr val="tx1"/>
                </a:solidFill>
              </a:rPr>
              <a:t>A societal action plan is formalized to implement the strategy giving priority to cooperation, partnerships and skills development. The plan is structured around 3 </a:t>
            </a:r>
            <a:r>
              <a:rPr lang="en-GB" sz="1600" dirty="0" smtClean="0">
                <a:solidFill>
                  <a:schemeClr val="tx1"/>
                </a:solidFill>
              </a:rPr>
              <a:t>levers:</a:t>
            </a: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Constructive dialogue and stakeholder engagement;</a:t>
            </a:r>
            <a:endParaRPr lang="en-US" sz="1400" b="0" dirty="0">
              <a:solidFill>
                <a:prstClr val="black"/>
              </a:solidFill>
              <a:ea typeface="+mn-ea"/>
              <a:cs typeface="+mn-cs"/>
            </a:endParaRP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Mitigation of negative societal impacts related to entity or affiliate activities;</a:t>
            </a:r>
            <a:endParaRPr lang="en-US" sz="1400" b="0" dirty="0">
              <a:solidFill>
                <a:prstClr val="black"/>
              </a:solidFill>
              <a:ea typeface="+mn-ea"/>
              <a:cs typeface="+mn-cs"/>
            </a:endParaRPr>
          </a:p>
          <a:p>
            <a:pPr marL="285750" indent="-285750" algn="l">
              <a:spcAft>
                <a:spcPts val="600"/>
              </a:spcAft>
              <a:buFont typeface="Arial" panose="020B0604020202020204" pitchFamily="34" charset="0"/>
              <a:buChar char="•"/>
            </a:pPr>
            <a:r>
              <a:rPr lang="en-GB" sz="1400" b="0" dirty="0">
                <a:solidFill>
                  <a:prstClr val="black"/>
                </a:solidFill>
                <a:ea typeface="+mn-ea"/>
                <a:cs typeface="+mn-cs"/>
              </a:rPr>
              <a:t>The contribution to local human, social, economic and cultural development, in line with the priority themes and axes of the Total </a:t>
            </a:r>
            <a:r>
              <a:rPr lang="en-GB" sz="1400" b="0" dirty="0" smtClean="0">
                <a:solidFill>
                  <a:prstClr val="black"/>
                </a:solidFill>
                <a:ea typeface="+mn-ea"/>
                <a:cs typeface="+mn-cs"/>
              </a:rPr>
              <a:t>Foundation.</a:t>
            </a:r>
            <a:r>
              <a:rPr lang="en-GB" sz="1400" dirty="0" smtClean="0"/>
              <a:t> </a:t>
            </a:r>
          </a:p>
          <a:p>
            <a:endParaRPr lang="en-GB" sz="1400" b="0" u="sng" dirty="0">
              <a:solidFill>
                <a:srgbClr val="FF0000"/>
              </a:solidFill>
            </a:endParaRPr>
          </a:p>
          <a:p>
            <a:r>
              <a:rPr lang="fr-FR" sz="1400" b="0" u="sng" dirty="0" smtClean="0">
                <a:solidFill>
                  <a:srgbClr val="FF0000"/>
                </a:solidFill>
              </a:rPr>
              <a:t>Changes:</a:t>
            </a:r>
            <a:endParaRPr lang="fr-FR" sz="1400" b="0" u="sng" dirty="0">
              <a:solidFill>
                <a:srgbClr val="FF0000"/>
              </a:solidFill>
            </a:endParaRPr>
          </a:p>
          <a:p>
            <a:pPr marL="285750" indent="-285750" algn="l">
              <a:spcBef>
                <a:spcPts val="600"/>
              </a:spcBef>
              <a:spcAft>
                <a:spcPts val="600"/>
              </a:spcAft>
              <a:buFont typeface="Arial" panose="020B0604020202020204" pitchFamily="34" charset="0"/>
              <a:buChar char="•"/>
            </a:pPr>
            <a:r>
              <a:rPr lang="en-GB" sz="1400" b="0" i="1" dirty="0" smtClean="0">
                <a:solidFill>
                  <a:schemeClr val="tx1"/>
                </a:solidFill>
              </a:rPr>
              <a:t>The structure of the action plan is specified through application of the 3 levers. </a:t>
            </a:r>
          </a:p>
          <a:p>
            <a:pPr marL="285750" indent="-285750" algn="l">
              <a:spcAft>
                <a:spcPts val="600"/>
              </a:spcAft>
              <a:buFont typeface="Arial" panose="020B0604020202020204" pitchFamily="34" charset="0"/>
              <a:buChar char="•"/>
              <a:defRPr/>
            </a:pPr>
            <a:r>
              <a:rPr lang="en-GB" sz="1400" b="0" i="1" dirty="0" smtClean="0">
                <a:solidFill>
                  <a:schemeClr val="tx1"/>
                </a:solidFill>
              </a:rPr>
              <a:t>The priorities were previously defined in the policy POL-GR-SBS-001 and are now replaced by the 4 new priority themes of the Total Foundation. </a:t>
            </a:r>
            <a:endParaRPr lang="en-GB" sz="1400" b="0" i="1" dirty="0">
              <a:solidFill>
                <a:schemeClr val="tx1"/>
              </a:solidFill>
            </a:endParaRPr>
          </a:p>
        </p:txBody>
      </p:sp>
    </p:spTree>
    <p:extLst>
      <p:ext uri="{BB962C8B-B14F-4D97-AF65-F5344CB8AC3E}">
        <p14:creationId xmlns:p14="http://schemas.microsoft.com/office/powerpoint/2010/main" val="112369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a:t>
            </a:r>
          </a:p>
        </p:txBody>
      </p:sp>
      <p:sp>
        <p:nvSpPr>
          <p:cNvPr id="11" name="Espace réservé du texte 1"/>
          <p:cNvSpPr txBox="1">
            <a:spLocks/>
          </p:cNvSpPr>
          <p:nvPr/>
        </p:nvSpPr>
        <p:spPr>
          <a:xfrm>
            <a:off x="418416" y="475907"/>
            <a:ext cx="11424592" cy="3096345"/>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Grievance Management (Requirement 3.6.1)</a:t>
            </a:r>
            <a:endParaRPr lang="fr-FR" u="sng" dirty="0">
              <a:solidFill>
                <a:schemeClr val="tx1"/>
              </a:solidFill>
            </a:endParaRPr>
          </a:p>
          <a:p>
            <a:pPr marL="0" indent="0">
              <a:spcAft>
                <a:spcPts val="900"/>
              </a:spcAft>
            </a:pPr>
            <a:r>
              <a:rPr lang="en-GB" sz="1600" dirty="0">
                <a:solidFill>
                  <a:schemeClr val="tx1"/>
                </a:solidFill>
              </a:rPr>
              <a:t>A process is put in place to manage stakeholder grievances related to entity or affiliate activities (apart from commercial claims) and those of its contractors. This consists of:</a:t>
            </a:r>
            <a:endParaRPr lang="en-US" sz="1600" dirty="0">
              <a:solidFill>
                <a:schemeClr val="tx1"/>
              </a:solidFill>
            </a:endParaRPr>
          </a:p>
          <a:p>
            <a:pPr marL="285750" lvl="0" indent="-285750" algn="l">
              <a:spcAft>
                <a:spcPts val="600"/>
              </a:spcAft>
              <a:buFont typeface="Arial" panose="020B0604020202020204" pitchFamily="34" charset="0"/>
              <a:buChar char="•"/>
            </a:pPr>
            <a:r>
              <a:rPr lang="en-US" sz="1400" b="0" dirty="0">
                <a:solidFill>
                  <a:prstClr val="black"/>
                </a:solidFill>
                <a:ea typeface="+mn-ea"/>
                <a:cs typeface="+mn-cs"/>
              </a:rPr>
              <a:t>Receiving and registering grievances;</a:t>
            </a:r>
          </a:p>
          <a:p>
            <a:pPr marL="285750" lvl="0" indent="-285750" algn="l">
              <a:spcAft>
                <a:spcPts val="600"/>
              </a:spcAft>
              <a:buFont typeface="Arial" panose="020B0604020202020204" pitchFamily="34" charset="0"/>
              <a:buChar char="•"/>
            </a:pPr>
            <a:r>
              <a:rPr lang="en-US" sz="1400" b="0" dirty="0">
                <a:solidFill>
                  <a:prstClr val="black"/>
                </a:solidFill>
                <a:ea typeface="+mn-ea"/>
                <a:cs typeface="+mn-cs"/>
              </a:rPr>
              <a:t>Acknowledgement of grievances received and informing stakeholders about the follow-up actions; </a:t>
            </a:r>
          </a:p>
          <a:p>
            <a:pPr marL="285750" lvl="0" indent="-285750" algn="l">
              <a:spcAft>
                <a:spcPts val="600"/>
              </a:spcAft>
              <a:buFont typeface="Arial" panose="020B0604020202020204" pitchFamily="34" charset="0"/>
              <a:buChar char="•"/>
            </a:pPr>
            <a:r>
              <a:rPr lang="en-US" sz="1400" b="0" dirty="0">
                <a:solidFill>
                  <a:prstClr val="black"/>
                </a:solidFill>
                <a:ea typeface="+mn-ea"/>
                <a:cs typeface="+mn-cs"/>
              </a:rPr>
              <a:t>Following internal analysis, as necessary, proposing settlement of grievances in collaboration with the stakeholders;</a:t>
            </a:r>
          </a:p>
          <a:p>
            <a:pPr marL="285750" indent="-285750" algn="l">
              <a:spcAft>
                <a:spcPts val="600"/>
              </a:spcAft>
              <a:buFont typeface="Arial" panose="020B0604020202020204" pitchFamily="34" charset="0"/>
              <a:buChar char="•"/>
            </a:pPr>
            <a:r>
              <a:rPr lang="en-US" sz="1400" b="0" dirty="0">
                <a:solidFill>
                  <a:prstClr val="black"/>
                </a:solidFill>
                <a:ea typeface="+mn-ea"/>
                <a:cs typeface="+mn-cs"/>
              </a:rPr>
              <a:t>Monitoring and ensuring the traceability of the entire process and analyzing the process to identify improvements to be put in </a:t>
            </a:r>
            <a:r>
              <a:rPr lang="en-US" sz="1400" b="0" dirty="0" smtClean="0">
                <a:solidFill>
                  <a:prstClr val="black"/>
                </a:solidFill>
                <a:ea typeface="+mn-ea"/>
                <a:cs typeface="+mn-cs"/>
              </a:rPr>
              <a:t>place.</a:t>
            </a:r>
            <a:endParaRPr lang="en-US" sz="1400" b="0" dirty="0">
              <a:solidFill>
                <a:prstClr val="black"/>
              </a:solidFill>
              <a:ea typeface="+mn-ea"/>
              <a:cs typeface="+mn-cs"/>
            </a:endParaRPr>
          </a:p>
          <a:p>
            <a:pPr marL="0" indent="0" algn="l">
              <a:spcAft>
                <a:spcPts val="600"/>
              </a:spcAft>
            </a:pPr>
            <a:r>
              <a:rPr lang="fr-FR" sz="1400" b="0" u="sng" dirty="0" smtClean="0">
                <a:solidFill>
                  <a:srgbClr val="FF0000"/>
                </a:solidFill>
              </a:rPr>
              <a:t>Changes:</a:t>
            </a:r>
            <a:r>
              <a:rPr lang="fr-FR" sz="1400" b="0" dirty="0" smtClean="0">
                <a:solidFill>
                  <a:srgbClr val="FF0000"/>
                </a:solidFill>
              </a:rPr>
              <a:t> </a:t>
            </a:r>
            <a:endParaRPr lang="en-US" sz="1400" b="0" u="sng" dirty="0">
              <a:solidFill>
                <a:srgbClr val="FF0000"/>
              </a:solidFill>
            </a:endParaRPr>
          </a:p>
          <a:p>
            <a:pPr marL="285750" indent="-285750" algn="l">
              <a:spcAft>
                <a:spcPts val="400"/>
              </a:spcAft>
              <a:buFont typeface="Arial" panose="020B0604020202020204" pitchFamily="34" charset="0"/>
              <a:buChar char="•"/>
            </a:pPr>
            <a:r>
              <a:rPr lang="en-GB" sz="1400" b="0" i="1" dirty="0" smtClean="0">
                <a:solidFill>
                  <a:schemeClr val="tx1"/>
                </a:solidFill>
              </a:rPr>
              <a:t>Previously, only E&amp;P </a:t>
            </a:r>
            <a:r>
              <a:rPr lang="en-GB" sz="1400" b="0" i="1" dirty="0" smtClean="0">
                <a:solidFill>
                  <a:schemeClr val="tx1"/>
                </a:solidFill>
              </a:rPr>
              <a:t>had </a:t>
            </a:r>
            <a:r>
              <a:rPr lang="en-GB" sz="1400" b="0" i="1" dirty="0" smtClean="0">
                <a:solidFill>
                  <a:schemeClr val="tx1"/>
                </a:solidFill>
              </a:rPr>
              <a:t>this requirement, however the objective was to deploy a similar procedure to all branches and for each branch to have an adapted guide.  </a:t>
            </a:r>
            <a:endParaRPr lang="en-GB" sz="1400" b="0" i="1" dirty="0">
              <a:solidFill>
                <a:schemeClr val="tx1"/>
              </a:solidFill>
            </a:endParaRPr>
          </a:p>
          <a:p>
            <a:pPr marL="285750" indent="-285750" algn="l">
              <a:spcAft>
                <a:spcPts val="400"/>
              </a:spcAft>
              <a:buFont typeface="Arial" panose="020B0604020202020204" pitchFamily="34" charset="0"/>
              <a:buChar char="•"/>
            </a:pPr>
            <a:r>
              <a:rPr lang="fr-FR" sz="1400" b="0" i="1" dirty="0" smtClean="0">
                <a:solidFill>
                  <a:schemeClr val="tx1"/>
                </a:solidFill>
                <a:latin typeface="+mn-lt"/>
              </a:rPr>
              <a:t>R&amp;C</a:t>
            </a:r>
            <a:r>
              <a:rPr lang="fr-FR" sz="1400" b="0" i="1" dirty="0">
                <a:solidFill>
                  <a:schemeClr val="tx1"/>
                </a:solidFill>
                <a:latin typeface="+mn-lt"/>
              </a:rPr>
              <a:t>, </a:t>
            </a:r>
            <a:r>
              <a:rPr lang="fr-FR" sz="1400" b="0" i="1" dirty="0" smtClean="0">
                <a:solidFill>
                  <a:schemeClr val="tx1"/>
                </a:solidFill>
                <a:latin typeface="+mn-lt"/>
              </a:rPr>
              <a:t>M&amp;S, GRP</a:t>
            </a:r>
            <a:r>
              <a:rPr lang="fr-FR" sz="1400" b="0" i="1" dirty="0" smtClean="0">
                <a:solidFill>
                  <a:schemeClr val="tx1"/>
                </a:solidFill>
                <a:latin typeface="+mn-lt"/>
              </a:rPr>
              <a:t>: new </a:t>
            </a:r>
            <a:r>
              <a:rPr lang="fr-FR" sz="1400" b="0" i="1" dirty="0" smtClean="0">
                <a:solidFill>
                  <a:schemeClr val="tx1"/>
                </a:solidFill>
                <a:latin typeface="+mn-lt"/>
              </a:rPr>
              <a:t>requirement. </a:t>
            </a:r>
            <a:endParaRPr lang="fr-FR" sz="1400" b="0" i="1" dirty="0">
              <a:solidFill>
                <a:schemeClr val="tx1"/>
              </a:solidFill>
              <a:latin typeface="+mn-lt"/>
            </a:endParaRPr>
          </a:p>
        </p:txBody>
      </p:sp>
      <p:sp>
        <p:nvSpPr>
          <p:cNvPr id="7" name="Espace réservé du texte 1"/>
          <p:cNvSpPr txBox="1">
            <a:spLocks/>
          </p:cNvSpPr>
          <p:nvPr/>
        </p:nvSpPr>
        <p:spPr>
          <a:xfrm>
            <a:off x="407368" y="4116309"/>
            <a:ext cx="11521280" cy="232988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GB" u="sng" dirty="0" smtClean="0">
                <a:solidFill>
                  <a:schemeClr val="tx1"/>
                </a:solidFill>
              </a:rPr>
              <a:t>Reporting (Requirement 3.7.1</a:t>
            </a:r>
            <a:r>
              <a:rPr lang="en-GB" u="sng" dirty="0">
                <a:solidFill>
                  <a:schemeClr val="tx1"/>
                </a:solidFill>
              </a:rPr>
              <a:t>)</a:t>
            </a:r>
            <a:endParaRPr lang="fr-FR" u="sng" dirty="0">
              <a:solidFill>
                <a:schemeClr val="tx1"/>
              </a:solidFill>
            </a:endParaRPr>
          </a:p>
          <a:p>
            <a:pPr>
              <a:spcAft>
                <a:spcPts val="900"/>
              </a:spcAft>
            </a:pPr>
            <a:r>
              <a:rPr lang="en-US" sz="1600" u="dotted" dirty="0">
                <a:solidFill>
                  <a:schemeClr val="tx1"/>
                </a:solidFill>
              </a:rPr>
              <a:t>Societal</a:t>
            </a:r>
            <a:r>
              <a:rPr lang="en-US" sz="1600" dirty="0">
                <a:solidFill>
                  <a:schemeClr val="tx1"/>
                </a:solidFill>
              </a:rPr>
              <a:t> reporting is carried out at least once a year and allows measurement of:</a:t>
            </a: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The progress of the societal action plan;</a:t>
            </a:r>
            <a:endParaRPr lang="en-US" sz="1400" b="0" dirty="0">
              <a:solidFill>
                <a:prstClr val="black"/>
              </a:solidFill>
              <a:ea typeface="+mn-ea"/>
              <a:cs typeface="+mn-cs"/>
            </a:endParaRP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The performance of the societal approach based on key performance indicators (KPIs);</a:t>
            </a:r>
            <a:endParaRPr lang="en-US" sz="1400" b="0" dirty="0">
              <a:solidFill>
                <a:prstClr val="black"/>
              </a:solidFill>
              <a:ea typeface="+mn-ea"/>
              <a:cs typeface="+mn-cs"/>
            </a:endParaRPr>
          </a:p>
          <a:p>
            <a:pPr marL="285750" lvl="0" indent="-285750" algn="l">
              <a:spcAft>
                <a:spcPts val="600"/>
              </a:spcAft>
              <a:buFont typeface="Arial" panose="020B0604020202020204" pitchFamily="34" charset="0"/>
              <a:buChar char="•"/>
            </a:pPr>
            <a:r>
              <a:rPr lang="en-GB" sz="1400" b="0" dirty="0">
                <a:solidFill>
                  <a:prstClr val="black"/>
                </a:solidFill>
                <a:ea typeface="+mn-ea"/>
                <a:cs typeface="+mn-cs"/>
              </a:rPr>
              <a:t>The contribution to the Group's voluntary commitments regarding civil society.</a:t>
            </a:r>
            <a:endParaRPr lang="en-US" sz="1400" b="0" dirty="0">
              <a:solidFill>
                <a:prstClr val="black"/>
              </a:solidFill>
              <a:ea typeface="+mn-ea"/>
              <a:cs typeface="+mn-cs"/>
            </a:endParaRPr>
          </a:p>
          <a:p>
            <a:pPr marL="0" indent="0" algn="l">
              <a:spcAft>
                <a:spcPts val="600"/>
              </a:spcAft>
            </a:pPr>
            <a:r>
              <a:rPr lang="en-GB" sz="1400" b="0" dirty="0">
                <a:solidFill>
                  <a:prstClr val="black"/>
                </a:solidFill>
                <a:ea typeface="+mn-ea"/>
                <a:cs typeface="+mn-cs"/>
              </a:rPr>
              <a:t>Based on this reporting, a review of the societal performance is conducted at least once a year to assess and adapt the strategy. </a:t>
            </a:r>
          </a:p>
          <a:p>
            <a:r>
              <a:rPr lang="en-GB" sz="1400" b="0" u="sng" dirty="0" smtClean="0">
                <a:solidFill>
                  <a:srgbClr val="FF0000"/>
                </a:solidFill>
              </a:rPr>
              <a:t>No change</a:t>
            </a:r>
            <a:endParaRPr lang="en-US" sz="1400" b="0" u="sng" dirty="0">
              <a:solidFill>
                <a:srgbClr val="FF0000"/>
              </a:solidFill>
            </a:endParaRPr>
          </a:p>
          <a:p>
            <a:pPr marL="0" indent="0" algn="l">
              <a:spcAft>
                <a:spcPts val="600"/>
              </a:spcAft>
            </a:pPr>
            <a:endParaRPr lang="fr-FR" sz="1400" b="0" i="1" dirty="0">
              <a:solidFill>
                <a:schemeClr val="tx1"/>
              </a:solidFill>
            </a:endParaRPr>
          </a:p>
        </p:txBody>
      </p:sp>
      <p:cxnSp>
        <p:nvCxnSpPr>
          <p:cNvPr id="10" name="Connecteur droit 9"/>
          <p:cNvCxnSpPr/>
          <p:nvPr/>
        </p:nvCxnSpPr>
        <p:spPr>
          <a:xfrm>
            <a:off x="407368" y="3933056"/>
            <a:ext cx="1142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583963"/>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ce0d2fcb-c8f5-47e8-81f0-48c3b5d16f0b</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4a020b67-22b9-486a-9745-455bc3682046</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2018-11-23T16:02:22+00:00</PublishingStartDate>
    <TaxCatchAll xmlns="6976bd83-f208-4589-bff3-a75963e94f6e">
      <Value>5</Value>
      <Value>4</Value>
      <Value>3</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26BA1-78A3-453B-9FBD-D496DF888812}">
  <ds:schemaRef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21704ee1-111b-490d-a76d-d2c364ee5600"/>
  </ds:schemaRefs>
</ds:datastoreItem>
</file>

<file path=customXml/itemProps2.xml><?xml version="1.0" encoding="utf-8"?>
<ds:datastoreItem xmlns:ds="http://schemas.openxmlformats.org/officeDocument/2006/customXml" ds:itemID="{D2547161-B2CD-49D9-874D-D390F2BC24BA}"/>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
      <vt:lpstr>Stakeholder and Local Impact Assessment GROUP HSE RULE (CR-GR-HSE-412)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341</cp:revision>
  <cp:lastPrinted>2018-11-20T10:51:24Z</cp:lastPrinted>
  <dcterms:modified xsi:type="dcterms:W3CDTF">2018-11-21T15:39:28Z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Site">
    <vt:lpwstr>3;#Tous les sites|26f15989-d479-4e08-b5e6-c4ab22359765</vt:lpwstr>
  </property>
  <property fmtid="{D5CDD505-2E9C-101B-9397-08002B2CF9AE}" pid="6" name="Country">
    <vt:lpwstr>4;#Tous les pays|de099b83-0153-463f-a92c-1666929f7084</vt:lpwstr>
  </property>
  <property fmtid="{D5CDD505-2E9C-101B-9397-08002B2CF9AE}" pid="7" name="Metier">
    <vt:lpwstr>5;#H3SEQ|1a49191b-7ec0-475b-ba04-e5bafe48b8b4</vt:lpwstr>
  </property>
</Properties>
</file>