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5"/>
  </p:notesMasterIdLst>
  <p:handoutMasterIdLst>
    <p:handoutMasterId r:id="rId36"/>
  </p:handoutMasterIdLst>
  <p:sldIdLst>
    <p:sldId id="256" r:id="rId2"/>
    <p:sldId id="297" r:id="rId3"/>
    <p:sldId id="311" r:id="rId4"/>
    <p:sldId id="312" r:id="rId5"/>
    <p:sldId id="313" r:id="rId6"/>
    <p:sldId id="308" r:id="rId7"/>
    <p:sldId id="314" r:id="rId8"/>
    <p:sldId id="271" r:id="rId9"/>
    <p:sldId id="315" r:id="rId10"/>
    <p:sldId id="316" r:id="rId11"/>
    <p:sldId id="341" r:id="rId12"/>
    <p:sldId id="318" r:id="rId13"/>
    <p:sldId id="319" r:id="rId14"/>
    <p:sldId id="320" r:id="rId15"/>
    <p:sldId id="321" r:id="rId16"/>
    <p:sldId id="322" r:id="rId17"/>
    <p:sldId id="323" r:id="rId18"/>
    <p:sldId id="324" r:id="rId19"/>
    <p:sldId id="325" r:id="rId20"/>
    <p:sldId id="326" r:id="rId21"/>
    <p:sldId id="345" r:id="rId22"/>
    <p:sldId id="328" r:id="rId23"/>
    <p:sldId id="329" r:id="rId24"/>
    <p:sldId id="330" r:id="rId25"/>
    <p:sldId id="331" r:id="rId26"/>
    <p:sldId id="342" r:id="rId27"/>
    <p:sldId id="333" r:id="rId28"/>
    <p:sldId id="334" r:id="rId29"/>
    <p:sldId id="335" r:id="rId30"/>
    <p:sldId id="343" r:id="rId31"/>
    <p:sldId id="337" r:id="rId32"/>
    <p:sldId id="338" r:id="rId33"/>
    <p:sldId id="340" r:id="rId3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0">
          <p15:clr>
            <a:srgbClr val="A4A3A4"/>
          </p15:clr>
        </p15:guide>
        <p15:guide id="2" orient="horz" pos="3412">
          <p15:clr>
            <a:srgbClr val="A4A3A4"/>
          </p15:clr>
        </p15:guide>
        <p15:guide id="3" orient="horz" pos="2251">
          <p15:clr>
            <a:srgbClr val="A4A3A4"/>
          </p15:clr>
        </p15:guide>
        <p15:guide id="4" orient="horz" pos="709">
          <p15:clr>
            <a:srgbClr val="A4A3A4"/>
          </p15:clr>
        </p15:guide>
        <p15:guide id="5" orient="horz" pos="2296">
          <p15:clr>
            <a:srgbClr val="A4A3A4"/>
          </p15:clr>
        </p15:guide>
        <p15:guide id="6" pos="703">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DICKINSON" initials="SD" lastIdx="3" clrIdx="0">
    <p:extLst/>
  </p:cmAuthor>
  <p:cmAuthor id="2" name="Lamia HAMIDI" initials="LH" lastIdx="1" clrIdx="1">
    <p:extLst/>
  </p:cmAuthor>
  <p:cmAuthor id="3" name="Clara TIMCOWSKY" initials="CT" lastIdx="9" clrIdx="2">
    <p:extLst>
      <p:ext uri="{19B8F6BF-5375-455C-9EA6-DF929625EA0E}">
        <p15:presenceInfo xmlns:p15="http://schemas.microsoft.com/office/powerpoint/2012/main" userId="S-1-5-21-1688137703-1013256711-2629252250-145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84D"/>
    <a:srgbClr val="449959"/>
    <a:srgbClr val="94EB5F"/>
    <a:srgbClr val="0D5B1D"/>
    <a:srgbClr val="F0F0F0"/>
    <a:srgbClr val="7E6F66"/>
    <a:srgbClr val="FFD719"/>
    <a:srgbClr val="FFD74D"/>
    <a:srgbClr val="7D9899"/>
    <a:srgbClr val="6EE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9" autoAdjust="0"/>
    <p:restoredTop sz="97801" autoAdjust="0"/>
  </p:normalViewPr>
  <p:slideViewPr>
    <p:cSldViewPr snapToGrid="0" snapToObjects="1" showGuides="1">
      <p:cViewPr varScale="1">
        <p:scale>
          <a:sx n="99" d="100"/>
          <a:sy n="99" d="100"/>
        </p:scale>
        <p:origin x="96" y="132"/>
      </p:cViewPr>
      <p:guideLst>
        <p:guide orient="horz" pos="1330"/>
        <p:guide orient="horz" pos="3412"/>
        <p:guide orient="horz" pos="2251"/>
        <p:guide orient="horz" pos="709"/>
        <p:guide orient="horz" pos="2296"/>
        <p:guide pos="703"/>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38026C1A-E9C0-3649-8DE0-0F721770D521}" type="datetimeFigureOut">
              <a:rPr lang="fr-FR" smtClean="0"/>
              <a:pPr/>
              <a:t>14/05/2019</a:t>
            </a:fld>
            <a:endParaRPr lang="fr-FR" dirty="0"/>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dirty="0"/>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B7B6820A-C1B1-9944-A68D-DA5B884778EE}" type="datetimeFigureOut">
              <a:rPr lang="fr-FR" smtClean="0"/>
              <a:pPr/>
              <a:t>14/05/2019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dirty="0"/>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a:t>
            </a:fld>
            <a:endParaRPr lang="fr-FR" dirty="0"/>
          </a:p>
        </p:txBody>
      </p:sp>
    </p:spTree>
    <p:extLst>
      <p:ext uri="{BB962C8B-B14F-4D97-AF65-F5344CB8AC3E}">
        <p14:creationId xmlns:p14="http://schemas.microsoft.com/office/powerpoint/2010/main" val="1763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12</a:t>
            </a:fld>
            <a:endParaRPr lang="fr-FR" dirty="0"/>
          </a:p>
        </p:txBody>
      </p:sp>
    </p:spTree>
    <p:extLst>
      <p:ext uri="{BB962C8B-B14F-4D97-AF65-F5344CB8AC3E}">
        <p14:creationId xmlns:p14="http://schemas.microsoft.com/office/powerpoint/2010/main" val="166116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13</a:t>
            </a:fld>
            <a:endParaRPr lang="fr-FR" dirty="0"/>
          </a:p>
        </p:txBody>
      </p:sp>
    </p:spTree>
    <p:extLst>
      <p:ext uri="{BB962C8B-B14F-4D97-AF65-F5344CB8AC3E}">
        <p14:creationId xmlns:p14="http://schemas.microsoft.com/office/powerpoint/2010/main" val="104138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14</a:t>
            </a:fld>
            <a:endParaRPr lang="fr-FR" dirty="0"/>
          </a:p>
        </p:txBody>
      </p:sp>
    </p:spTree>
    <p:extLst>
      <p:ext uri="{BB962C8B-B14F-4D97-AF65-F5344CB8AC3E}">
        <p14:creationId xmlns:p14="http://schemas.microsoft.com/office/powerpoint/2010/main" val="184407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15</a:t>
            </a:fld>
            <a:endParaRPr lang="fr-FR" dirty="0"/>
          </a:p>
        </p:txBody>
      </p:sp>
    </p:spTree>
    <p:extLst>
      <p:ext uri="{BB962C8B-B14F-4D97-AF65-F5344CB8AC3E}">
        <p14:creationId xmlns:p14="http://schemas.microsoft.com/office/powerpoint/2010/main" val="148887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16</a:t>
            </a:fld>
            <a:endParaRPr lang="fr-FR" dirty="0"/>
          </a:p>
        </p:txBody>
      </p:sp>
    </p:spTree>
    <p:extLst>
      <p:ext uri="{BB962C8B-B14F-4D97-AF65-F5344CB8AC3E}">
        <p14:creationId xmlns:p14="http://schemas.microsoft.com/office/powerpoint/2010/main" val="77421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17</a:t>
            </a:fld>
            <a:endParaRPr lang="fr-FR" dirty="0"/>
          </a:p>
        </p:txBody>
      </p:sp>
    </p:spTree>
    <p:extLst>
      <p:ext uri="{BB962C8B-B14F-4D97-AF65-F5344CB8AC3E}">
        <p14:creationId xmlns:p14="http://schemas.microsoft.com/office/powerpoint/2010/main" val="90455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18</a:t>
            </a:fld>
            <a:endParaRPr lang="fr-FR" dirty="0"/>
          </a:p>
        </p:txBody>
      </p:sp>
    </p:spTree>
    <p:extLst>
      <p:ext uri="{BB962C8B-B14F-4D97-AF65-F5344CB8AC3E}">
        <p14:creationId xmlns:p14="http://schemas.microsoft.com/office/powerpoint/2010/main" val="103714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19</a:t>
            </a:fld>
            <a:endParaRPr lang="fr-FR" dirty="0"/>
          </a:p>
        </p:txBody>
      </p:sp>
    </p:spTree>
    <p:extLst>
      <p:ext uri="{BB962C8B-B14F-4D97-AF65-F5344CB8AC3E}">
        <p14:creationId xmlns:p14="http://schemas.microsoft.com/office/powerpoint/2010/main" val="143004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20</a:t>
            </a:fld>
            <a:endParaRPr lang="fr-FR" dirty="0"/>
          </a:p>
        </p:txBody>
      </p:sp>
    </p:spTree>
    <p:extLst>
      <p:ext uri="{BB962C8B-B14F-4D97-AF65-F5344CB8AC3E}">
        <p14:creationId xmlns:p14="http://schemas.microsoft.com/office/powerpoint/2010/main" val="181604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21</a:t>
            </a:fld>
            <a:endParaRPr lang="fr-FR" dirty="0"/>
          </a:p>
        </p:txBody>
      </p:sp>
    </p:spTree>
    <p:extLst>
      <p:ext uri="{BB962C8B-B14F-4D97-AF65-F5344CB8AC3E}">
        <p14:creationId xmlns:p14="http://schemas.microsoft.com/office/powerpoint/2010/main" val="192434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a:t>
            </a:fld>
            <a:endParaRPr lang="fr-FR" dirty="0"/>
          </a:p>
        </p:txBody>
      </p:sp>
    </p:spTree>
    <p:extLst>
      <p:ext uri="{BB962C8B-B14F-4D97-AF65-F5344CB8AC3E}">
        <p14:creationId xmlns:p14="http://schemas.microsoft.com/office/powerpoint/2010/main" val="322084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22</a:t>
            </a:fld>
            <a:endParaRPr lang="fr-FR" dirty="0"/>
          </a:p>
        </p:txBody>
      </p:sp>
    </p:spTree>
    <p:extLst>
      <p:ext uri="{BB962C8B-B14F-4D97-AF65-F5344CB8AC3E}">
        <p14:creationId xmlns:p14="http://schemas.microsoft.com/office/powerpoint/2010/main" val="270351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23</a:t>
            </a:fld>
            <a:endParaRPr lang="fr-FR" dirty="0"/>
          </a:p>
        </p:txBody>
      </p:sp>
    </p:spTree>
    <p:extLst>
      <p:ext uri="{BB962C8B-B14F-4D97-AF65-F5344CB8AC3E}">
        <p14:creationId xmlns:p14="http://schemas.microsoft.com/office/powerpoint/2010/main" val="186854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24</a:t>
            </a:fld>
            <a:endParaRPr lang="fr-FR" dirty="0"/>
          </a:p>
        </p:txBody>
      </p:sp>
    </p:spTree>
    <p:extLst>
      <p:ext uri="{BB962C8B-B14F-4D97-AF65-F5344CB8AC3E}">
        <p14:creationId xmlns:p14="http://schemas.microsoft.com/office/powerpoint/2010/main" val="2017543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25</a:t>
            </a:fld>
            <a:endParaRPr lang="fr-FR" dirty="0"/>
          </a:p>
        </p:txBody>
      </p:sp>
    </p:spTree>
    <p:extLst>
      <p:ext uri="{BB962C8B-B14F-4D97-AF65-F5344CB8AC3E}">
        <p14:creationId xmlns:p14="http://schemas.microsoft.com/office/powerpoint/2010/main" val="1725916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27</a:t>
            </a:fld>
            <a:endParaRPr lang="fr-FR" dirty="0"/>
          </a:p>
        </p:txBody>
      </p:sp>
    </p:spTree>
    <p:extLst>
      <p:ext uri="{BB962C8B-B14F-4D97-AF65-F5344CB8AC3E}">
        <p14:creationId xmlns:p14="http://schemas.microsoft.com/office/powerpoint/2010/main" val="2241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28</a:t>
            </a:fld>
            <a:endParaRPr lang="fr-FR" dirty="0"/>
          </a:p>
        </p:txBody>
      </p:sp>
    </p:spTree>
    <p:extLst>
      <p:ext uri="{BB962C8B-B14F-4D97-AF65-F5344CB8AC3E}">
        <p14:creationId xmlns:p14="http://schemas.microsoft.com/office/powerpoint/2010/main" val="113289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29</a:t>
            </a:fld>
            <a:endParaRPr lang="fr-FR" dirty="0"/>
          </a:p>
        </p:txBody>
      </p:sp>
    </p:spTree>
    <p:extLst>
      <p:ext uri="{BB962C8B-B14F-4D97-AF65-F5344CB8AC3E}">
        <p14:creationId xmlns:p14="http://schemas.microsoft.com/office/powerpoint/2010/main" val="1877087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31</a:t>
            </a:fld>
            <a:endParaRPr lang="fr-FR" dirty="0"/>
          </a:p>
        </p:txBody>
      </p:sp>
    </p:spTree>
    <p:extLst>
      <p:ext uri="{BB962C8B-B14F-4D97-AF65-F5344CB8AC3E}">
        <p14:creationId xmlns:p14="http://schemas.microsoft.com/office/powerpoint/2010/main" val="580499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32</a:t>
            </a:fld>
            <a:endParaRPr lang="fr-FR" dirty="0"/>
          </a:p>
        </p:txBody>
      </p:sp>
    </p:spTree>
    <p:extLst>
      <p:ext uri="{BB962C8B-B14F-4D97-AF65-F5344CB8AC3E}">
        <p14:creationId xmlns:p14="http://schemas.microsoft.com/office/powerpoint/2010/main" val="198074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33</a:t>
            </a:fld>
            <a:endParaRPr lang="fr-FR" dirty="0"/>
          </a:p>
        </p:txBody>
      </p:sp>
    </p:spTree>
    <p:extLst>
      <p:ext uri="{BB962C8B-B14F-4D97-AF65-F5344CB8AC3E}">
        <p14:creationId xmlns:p14="http://schemas.microsoft.com/office/powerpoint/2010/main" val="179299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a:t>
            </a:fld>
            <a:endParaRPr lang="fr-FR" dirty="0"/>
          </a:p>
        </p:txBody>
      </p:sp>
    </p:spTree>
    <p:extLst>
      <p:ext uri="{BB962C8B-B14F-4D97-AF65-F5344CB8AC3E}">
        <p14:creationId xmlns:p14="http://schemas.microsoft.com/office/powerpoint/2010/main" val="181045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4</a:t>
            </a:fld>
            <a:endParaRPr lang="fr-FR" dirty="0"/>
          </a:p>
        </p:txBody>
      </p:sp>
    </p:spTree>
    <p:extLst>
      <p:ext uri="{BB962C8B-B14F-4D97-AF65-F5344CB8AC3E}">
        <p14:creationId xmlns:p14="http://schemas.microsoft.com/office/powerpoint/2010/main" val="202181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5</a:t>
            </a:fld>
            <a:endParaRPr lang="fr-FR" dirty="0"/>
          </a:p>
        </p:txBody>
      </p:sp>
    </p:spTree>
    <p:extLst>
      <p:ext uri="{BB962C8B-B14F-4D97-AF65-F5344CB8AC3E}">
        <p14:creationId xmlns:p14="http://schemas.microsoft.com/office/powerpoint/2010/main" val="191373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7</a:t>
            </a:fld>
            <a:endParaRPr lang="fr-FR" dirty="0"/>
          </a:p>
        </p:txBody>
      </p:sp>
    </p:spTree>
    <p:extLst>
      <p:ext uri="{BB962C8B-B14F-4D97-AF65-F5344CB8AC3E}">
        <p14:creationId xmlns:p14="http://schemas.microsoft.com/office/powerpoint/2010/main" val="4906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8</a:t>
            </a:fld>
            <a:endParaRPr lang="fr-FR" dirty="0"/>
          </a:p>
        </p:txBody>
      </p:sp>
    </p:spTree>
    <p:extLst>
      <p:ext uri="{BB962C8B-B14F-4D97-AF65-F5344CB8AC3E}">
        <p14:creationId xmlns:p14="http://schemas.microsoft.com/office/powerpoint/2010/main" val="24499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9</a:t>
            </a:fld>
            <a:endParaRPr lang="fr-FR" dirty="0"/>
          </a:p>
        </p:txBody>
      </p:sp>
    </p:spTree>
    <p:extLst>
      <p:ext uri="{BB962C8B-B14F-4D97-AF65-F5344CB8AC3E}">
        <p14:creationId xmlns:p14="http://schemas.microsoft.com/office/powerpoint/2010/main" val="24679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10</a:t>
            </a:fld>
            <a:endParaRPr lang="fr-FR" dirty="0"/>
          </a:p>
        </p:txBody>
      </p:sp>
    </p:spTree>
    <p:extLst>
      <p:ext uri="{BB962C8B-B14F-4D97-AF65-F5344CB8AC3E}">
        <p14:creationId xmlns:p14="http://schemas.microsoft.com/office/powerpoint/2010/main" val="624977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Titre 4"/>
          <p:cNvSpPr>
            <a:spLocks noGrp="1"/>
          </p:cNvSpPr>
          <p:nvPr>
            <p:ph type="title"/>
          </p:nvPr>
        </p:nvSpPr>
        <p:spPr>
          <a:xfrm>
            <a:off x="1188000" y="2106612"/>
            <a:ext cx="7276629" cy="1487487"/>
          </a:xfrm>
        </p:spPr>
        <p:txBody>
          <a:bodyPr lIns="0" rIns="0" anchor="b">
            <a:noAutofit/>
          </a:bodyPr>
          <a:lstStyle>
            <a:lvl1pPr>
              <a:defRPr sz="3200"/>
            </a:lvl1pPr>
          </a:lstStyle>
          <a:p>
            <a:r>
              <a:rPr lang="fr-FR" noProof="0"/>
              <a:t>Modifiez le style du titre</a:t>
            </a:r>
            <a:endParaRPr lang="fr-FR" noProof="0" dirty="0"/>
          </a:p>
        </p:txBody>
      </p:sp>
      <p:sp>
        <p:nvSpPr>
          <p:cNvPr id="16" name="Espace réservé du texte 15"/>
          <p:cNvSpPr>
            <a:spLocks noGrp="1"/>
          </p:cNvSpPr>
          <p:nvPr>
            <p:ph type="body" sz="quarter" idx="10" hasCustomPrompt="1"/>
          </p:nvPr>
        </p:nvSpPr>
        <p:spPr>
          <a:xfrm>
            <a:off x="1188000" y="3638550"/>
            <a:ext cx="7276629" cy="1778000"/>
          </a:xfrm>
        </p:spPr>
        <p:txBody>
          <a:bodyPr lIns="0" rIns="0">
            <a:noAutofit/>
          </a:bodyPr>
          <a:lstStyle>
            <a:lvl1pPr marL="0" indent="0">
              <a:buNone/>
              <a:defRPr>
                <a:solidFill>
                  <a:schemeClr val="accent5">
                    <a:lumMod val="75000"/>
                  </a:schemeClr>
                </a:solidFill>
              </a:defRPr>
            </a:lvl1pPr>
          </a:lstStyle>
          <a:p>
            <a:pPr lvl="0"/>
            <a:r>
              <a:rPr lang="fr-FR" noProof="0" dirty="0"/>
              <a:t>Cliquez pour modifier les styles des sous-titres du masque</a:t>
            </a:r>
          </a:p>
        </p:txBody>
      </p:sp>
      <p:pic>
        <p:nvPicPr>
          <p:cNvPr id="8" name="Imag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885"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
        <p:nvSpPr>
          <p:cNvPr id="2" name="Titre 1"/>
          <p:cNvSpPr>
            <a:spLocks noGrp="1"/>
          </p:cNvSpPr>
          <p:nvPr>
            <p:ph type="title"/>
          </p:nvPr>
        </p:nvSpPr>
        <p:spPr>
          <a:xfrm>
            <a:off x="0" y="1862049"/>
            <a:ext cx="9144000" cy="1362075"/>
          </a:xfrm>
        </p:spPr>
        <p:txBody>
          <a:bodyPr anchor="ctr">
            <a:noAutofit/>
          </a:bodyPr>
          <a:lstStyle>
            <a:lvl1pPr algn="ctr">
              <a:defRPr sz="4400" b="1" cap="all">
                <a:solidFill>
                  <a:schemeClr val="bg1"/>
                </a:solidFill>
              </a:defRPr>
            </a:lvl1pPr>
          </a:lstStyle>
          <a:p>
            <a:r>
              <a:rPr lang="fr-FR" noProof="0" dirty="0"/>
              <a:t>Modifiez le style du titre</a:t>
            </a:r>
          </a:p>
        </p:txBody>
      </p:sp>
      <p:sp>
        <p:nvSpPr>
          <p:cNvPr id="5" name="Espace réservé du pied de page 4"/>
          <p:cNvSpPr>
            <a:spLocks noGrp="1"/>
          </p:cNvSpPr>
          <p:nvPr>
            <p:ph type="ftr" sz="quarter" idx="11"/>
          </p:nvPr>
        </p:nvSpPr>
        <p:spPr/>
        <p:txBody>
          <a:bodyPr/>
          <a:lstStyle/>
          <a:p>
            <a:r>
              <a:rPr lang="fr-FR" noProof="0" dirty="0"/>
              <a:t>Kit de support à l'animation de la JME 2019 : "Nos succès en matière de Biodiversité"</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sec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843851"/>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3925229" y="3938704"/>
            <a:ext cx="1338190" cy="1338190"/>
          </a:xfrm>
          <a:prstGeom prst="rect">
            <a:avLst/>
          </a:prstGeom>
        </p:spPr>
      </p:pic>
      <p:sp>
        <p:nvSpPr>
          <p:cNvPr id="2" name="Titre 1"/>
          <p:cNvSpPr>
            <a:spLocks noGrp="1"/>
          </p:cNvSpPr>
          <p:nvPr>
            <p:ph type="title"/>
          </p:nvPr>
        </p:nvSpPr>
        <p:spPr>
          <a:xfrm>
            <a:off x="0" y="1862049"/>
            <a:ext cx="9144000" cy="1362075"/>
          </a:xfrm>
        </p:spPr>
        <p:txBody>
          <a:bodyPr anchor="ctr">
            <a:noAutofit/>
          </a:bodyPr>
          <a:lstStyle>
            <a:lvl1pPr algn="ctr">
              <a:defRPr sz="4400" b="1" cap="all">
                <a:solidFill>
                  <a:schemeClr val="bg1"/>
                </a:solidFill>
              </a:defRPr>
            </a:lvl1pPr>
          </a:lstStyle>
          <a:p>
            <a:r>
              <a:rPr lang="fr-FR" noProof="0" dirty="0"/>
              <a:t>Modifiez le style du titre</a:t>
            </a:r>
          </a:p>
        </p:txBody>
      </p:sp>
      <p:sp>
        <p:nvSpPr>
          <p:cNvPr id="5" name="Espace réservé du pied de page 4"/>
          <p:cNvSpPr>
            <a:spLocks noGrp="1"/>
          </p:cNvSpPr>
          <p:nvPr>
            <p:ph type="ftr" sz="quarter" idx="11"/>
          </p:nvPr>
        </p:nvSpPr>
        <p:spPr/>
        <p:txBody>
          <a:bodyPr/>
          <a:lstStyle/>
          <a:p>
            <a:r>
              <a:rPr lang="fr-FR" noProof="0" dirty="0"/>
              <a:t>Kit de support à l'animation de la JME 2019 : "Nos succès en matière de Biodiversité"</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2B84D"/>
                </a:solidFill>
              </a:defRPr>
            </a:lvl1pPr>
          </a:lstStyle>
          <a:p>
            <a:r>
              <a:rPr lang="fr-FR" noProof="0" dirty="0"/>
              <a:t>Modifiez le style du titre</a:t>
            </a:r>
          </a:p>
        </p:txBody>
      </p:sp>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6" name="Espace réservé du texte 5"/>
          <p:cNvSpPr>
            <a:spLocks noGrp="1"/>
          </p:cNvSpPr>
          <p:nvPr>
            <p:ph type="body" sz="quarter" idx="12" hasCustomPrompt="1"/>
          </p:nvPr>
        </p:nvSpPr>
        <p:spPr>
          <a:xfrm>
            <a:off x="457200" y="1125538"/>
            <a:ext cx="8218800" cy="5040311"/>
          </a:xfrm>
        </p:spPr>
        <p:txBody>
          <a:bodyPr/>
          <a:lstStyle>
            <a:lvl1pPr marL="285750" indent="-285750">
              <a:buClr>
                <a:srgbClr val="0F5A1F"/>
              </a:buClr>
              <a:buFontTx/>
              <a:buBlip>
                <a:blip r:embed="rId2"/>
              </a:buBlip>
              <a:defRPr/>
            </a:lvl1pPr>
            <a:lvl2pPr marL="609600" indent="-342900">
              <a:buClr>
                <a:srgbClr val="0F5A1F"/>
              </a:buClr>
              <a:buFont typeface="+mj-lt"/>
              <a:buAutoNum type="arabicPeriod"/>
              <a:defRPr/>
            </a:lvl2pPr>
            <a:lvl3pPr marL="625475" indent="0">
              <a:buClr>
                <a:srgbClr val="0F5A1F"/>
              </a:buClr>
              <a:buFontTx/>
              <a:buNone/>
              <a:defRPr/>
            </a:lvl3pPr>
            <a:lvl4pPr marL="904875" indent="0">
              <a:buClr>
                <a:srgbClr val="0F5A1F"/>
              </a:buClr>
              <a:buFontTx/>
              <a:buNone/>
              <a:defRPr/>
            </a:lvl4pPr>
            <a:lvl5pPr marL="1260000">
              <a:buNone/>
              <a:defRPr/>
            </a:lvl5pPr>
          </a:lstStyle>
          <a:p>
            <a:pPr lvl="0"/>
            <a:r>
              <a:rPr lang="fr-FR" noProof="0" dirty="0" smtClean="0"/>
              <a:t>   Modifiez </a:t>
            </a:r>
            <a:r>
              <a:rPr lang="fr-FR" noProof="0" dirty="0"/>
              <a:t>les styles du texte du masque</a:t>
            </a:r>
          </a:p>
          <a:p>
            <a:pPr lvl="1"/>
            <a:r>
              <a:rPr lang="fr-FR" noProof="0" dirty="0"/>
              <a:t>Deuxième niveau</a:t>
            </a:r>
          </a:p>
          <a:p>
            <a:pPr lvl="2"/>
            <a:r>
              <a:rPr lang="fr-FR" noProof="0" dirty="0"/>
              <a:t>Troisième niveau</a:t>
            </a:r>
          </a:p>
          <a:p>
            <a:pPr lvl="3"/>
            <a:r>
              <a:rPr lang="fr-FR" noProof="0" dirty="0"/>
              <a:t>Quatrième niveau</a:t>
            </a:r>
          </a:p>
        </p:txBody>
      </p:sp>
    </p:spTree>
    <p:extLst>
      <p:ext uri="{BB962C8B-B14F-4D97-AF65-F5344CB8AC3E}">
        <p14:creationId xmlns:p14="http://schemas.microsoft.com/office/powerpoint/2010/main" val="3658184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a:t>Cliquez et modifiez le titre</a:t>
            </a:r>
          </a:p>
        </p:txBody>
      </p:sp>
      <p:sp>
        <p:nvSpPr>
          <p:cNvPr id="5" name="Espace réservé du pied de page 4"/>
          <p:cNvSpPr>
            <a:spLocks noGrp="1"/>
          </p:cNvSpPr>
          <p:nvPr>
            <p:ph type="ftr" sz="quarter" idx="3"/>
          </p:nvPr>
        </p:nvSpPr>
        <p:spPr>
          <a:xfrm>
            <a:off x="5209813" y="6309320"/>
            <a:ext cx="3465875" cy="365125"/>
          </a:xfrm>
          <a:prstGeom prst="rect">
            <a:avLst/>
          </a:prstGeom>
        </p:spPr>
        <p:txBody>
          <a:bodyPr vert="horz" lIns="0" tIns="45720" rIns="91440" bIns="45720" rtlCol="0" anchor="ctr"/>
          <a:lstStyle>
            <a:lvl1pPr algn="l">
              <a:defRPr sz="700">
                <a:solidFill>
                  <a:schemeClr val="tx1"/>
                </a:solidFill>
                <a:latin typeface="+mn-lt"/>
                <a:cs typeface="Helvetica"/>
              </a:defRPr>
            </a:lvl1pPr>
          </a:lstStyle>
          <a:p>
            <a:r>
              <a:rPr lang="fr-FR" dirty="0" smtClean="0"/>
              <a:t>Kit de support à l'animation de la JME 2019 : "Nos succès en matière de Biodiversité"</a:t>
            </a:r>
            <a:endParaRPr lang="fr-FR" dirty="0"/>
          </a:p>
        </p:txBody>
      </p:sp>
      <p:sp>
        <p:nvSpPr>
          <p:cNvPr id="4" name="Espace réservé du texte 3"/>
          <p:cNvSpPr>
            <a:spLocks noGrp="1"/>
          </p:cNvSpPr>
          <p:nvPr>
            <p:ph type="body" idx="1"/>
          </p:nvPr>
        </p:nvSpPr>
        <p:spPr>
          <a:xfrm>
            <a:off x="457200" y="1124744"/>
            <a:ext cx="8218488" cy="4345744"/>
          </a:xfrm>
          <a:prstGeom prst="rect">
            <a:avLst/>
          </a:prstGeom>
        </p:spPr>
        <p:txBody>
          <a:bodyPr vert="horz" lIns="91440" tIns="45720" rIns="91440" bIns="45720" rtlCol="0">
            <a:norm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p:txBody>
      </p:sp>
      <p:pic>
        <p:nvPicPr>
          <p:cNvPr id="3" name="Image 2" descr="TOTAL_logo_RVB_powerpoint.psd"/>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9512" y="6307578"/>
            <a:ext cx="936104" cy="327636"/>
          </a:xfrm>
          <a:prstGeom prst="rect">
            <a:avLst/>
          </a:prstGeom>
        </p:spPr>
      </p:pic>
      <p:sp>
        <p:nvSpPr>
          <p:cNvPr id="10" name="Espace réservé du numéro de diapositive 3">
            <a:extLst>
              <a:ext uri="{FF2B5EF4-FFF2-40B4-BE49-F238E27FC236}">
                <a16:creationId xmlns:a16="http://schemas.microsoft.com/office/drawing/2014/main" xmlns="" id="{3625B033-05A2-4834-903A-D7CFAD3FD75F}"/>
              </a:ext>
            </a:extLst>
          </p:cNvPr>
          <p:cNvSpPr txBox="1">
            <a:spLocks/>
          </p:cNvSpPr>
          <p:nvPr userDrawn="1"/>
        </p:nvSpPr>
        <p:spPr>
          <a:xfrm>
            <a:off x="8833296" y="6433805"/>
            <a:ext cx="112210" cy="123111"/>
          </a:xfrm>
          <a:prstGeom prst="rect">
            <a:avLst/>
          </a:prstGeom>
          <a:noFill/>
        </p:spPr>
        <p:txBody>
          <a:bodyPr wrap="none" lIns="0" tIns="0" rIns="0" bIns="0" rtlCol="0">
            <a:spAutoFit/>
          </a:bodyPr>
          <a:lstStyle>
            <a:defPPr>
              <a:defRPr lang="fr-FR"/>
            </a:defPPr>
            <a:lvl1pPr marL="0" algn="l" defTabSz="457200" rtl="0" eaLnBrk="1" latinLnBrk="0" hangingPunct="1">
              <a:defRPr lang="fr-FR" sz="900" kern="1200" smtClean="0">
                <a:solidFill>
                  <a:schemeClr val="tx2">
                    <a:lumMod val="50000"/>
                  </a:schemeClr>
                </a:solidFill>
                <a:latin typeface="Helvetica Neue Light" charset="0"/>
                <a:ea typeface="Helvetica Neue Light" charset="0"/>
                <a:cs typeface="Helvetica Neue Ligh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1F90BE8-D879-4F46-ACF9-7BCC67DCFB75}" type="slidenum">
              <a:rPr lang="uk-UA" sz="800" smtClean="0">
                <a:solidFill>
                  <a:srgbClr val="E10032"/>
                </a:solidFill>
              </a:rPr>
              <a:pPr algn="r"/>
              <a:t>‹N°›</a:t>
            </a:fld>
            <a:endParaRPr lang="uk-UA" sz="800" dirty="0">
              <a:solidFill>
                <a:srgbClr val="E10032"/>
              </a:solidFill>
            </a:endParaRPr>
          </a:p>
        </p:txBody>
      </p:sp>
      <p:sp>
        <p:nvSpPr>
          <p:cNvPr id="11" name="Rectangle 10">
            <a:extLst>
              <a:ext uri="{FF2B5EF4-FFF2-40B4-BE49-F238E27FC236}">
                <a16:creationId xmlns:a16="http://schemas.microsoft.com/office/drawing/2014/main" xmlns="" id="{1EC04590-1622-42F0-A36A-AC6851C19ABA}"/>
              </a:ext>
            </a:extLst>
          </p:cNvPr>
          <p:cNvSpPr/>
          <p:nvPr userDrawn="1"/>
        </p:nvSpPr>
        <p:spPr>
          <a:xfrm>
            <a:off x="0" y="6772313"/>
            <a:ext cx="9144000" cy="113071"/>
          </a:xfrm>
          <a:prstGeom prst="rect">
            <a:avLst/>
          </a:prstGeom>
          <a:solidFill>
            <a:srgbClr val="E100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cSld>
  <p:clrMap bg1="lt1" tx1="dk1" bg2="lt2" tx2="dk2" accent1="accent1" accent2="accent2" accent3="accent3" accent4="accent4" accent5="accent5" accent6="accent6" hlink="hlink" folHlink="folHlink"/>
  <p:sldLayoutIdLst>
    <p:sldLayoutId id="2147483673" r:id="rId1"/>
    <p:sldLayoutId id="2147483658" r:id="rId2"/>
    <p:sldLayoutId id="2147483691" r:id="rId3"/>
    <p:sldLayoutId id="2147483690" r:id="rId4"/>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at.corp.local/sites/s215/fr-FR/Pages/environnement/biodiversite%202018.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at.corp.local/sites/s275/fr-FR/Documents/DECOUVRIR%20LE%20SITE/Biodiversit&#233;/plaquettes%20biodiversit&#233;%20v3.pdf#search=biodiversit%C3%A9%20plaquette%20v3"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hyperlink" Target="http://wat-social.corp.local/sites/c1b77864-0e46-4078-9ad0-d5828db07599_EN-US/SitePages/Share%20and%20learn%20vid%C3%A9o%20biodiversit%C3%A9%20Feyzin%20(avec%20sous-titres%20ENG).aspx"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13.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20.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10.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at.corp.local/sites/s215/fr-FR/Pages/environnement/Carte%20int&#233;ractive%20Env/Carte-int&#233;ractive-ENV.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hyperlink" Target="mailto:steven.dickinson@total.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at-social.corp.local/sites/00ab523a-ea12-4d42-9e65-32b7bea63018_EN-US" TargetMode="External"/><Relationship Id="rId5" Type="http://schemas.openxmlformats.org/officeDocument/2006/relationships/hyperlink" Target="mailto:steven.dickinson@total.com" TargetMode="Externa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wat.corp.local/sites/s215/fr-FR/Pages/environnement/biodiversite%202018.aspx" TargetMode="Externa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hyperlink" Target="https://www.total.com/sites/default/files/atoms/files/hd_biodiversite_18071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00400" y="3276600"/>
            <a:ext cx="184666" cy="369332"/>
          </a:xfrm>
          <a:prstGeom prst="rect">
            <a:avLst/>
          </a:prstGeom>
          <a:noFill/>
        </p:spPr>
        <p:txBody>
          <a:bodyPr wrap="none" rtlCol="0">
            <a:spAutoFit/>
          </a:bodyPr>
          <a:lstStyle/>
          <a:p>
            <a:endParaRPr lang="fr-FR" dirty="0"/>
          </a:p>
        </p:txBody>
      </p:sp>
      <p:sp>
        <p:nvSpPr>
          <p:cNvPr id="3" name="Rectangle 2"/>
          <p:cNvSpPr/>
          <p:nvPr/>
        </p:nvSpPr>
        <p:spPr>
          <a:xfrm>
            <a:off x="467544" y="6093296"/>
            <a:ext cx="2376264" cy="307777"/>
          </a:xfrm>
          <a:prstGeom prst="rect">
            <a:avLst/>
          </a:prstGeom>
        </p:spPr>
        <p:txBody>
          <a:bodyPr wrap="square">
            <a:spAutoFit/>
          </a:bodyPr>
          <a:lstStyle/>
          <a:p>
            <a:r>
              <a:rPr lang="fr-FR" sz="1400" b="1" dirty="0">
                <a:solidFill>
                  <a:srgbClr val="0F5A1F"/>
                </a:solidFill>
              </a:rPr>
              <a:t>Kit </a:t>
            </a:r>
            <a:r>
              <a:rPr lang="fr-FR" sz="1400" b="1" dirty="0" smtClean="0">
                <a:solidFill>
                  <a:srgbClr val="0F5A1F"/>
                </a:solidFill>
              </a:rPr>
              <a:t>d’animation</a:t>
            </a:r>
            <a:endParaRPr lang="fr-FR" sz="1400" b="1" dirty="0">
              <a:solidFill>
                <a:srgbClr val="0F5A1F"/>
              </a:solidFill>
            </a:endParaRPr>
          </a:p>
        </p:txBody>
      </p:sp>
      <p:pic>
        <p:nvPicPr>
          <p:cNvPr id="5" name="Image 4" descr="TOTAL_Logo_Horizontal_Bandeau_Transparent_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800"/>
            <a:ext cx="9144000" cy="807838"/>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560" y="2492896"/>
            <a:ext cx="3612180" cy="1367313"/>
          </a:xfrm>
          <a:prstGeom prst="rect">
            <a:avLst/>
          </a:prstGeom>
        </p:spPr>
      </p:pic>
      <p:sp>
        <p:nvSpPr>
          <p:cNvPr id="8" name="Rectangle 7"/>
          <p:cNvSpPr/>
          <p:nvPr/>
        </p:nvSpPr>
        <p:spPr>
          <a:xfrm>
            <a:off x="7740352" y="6093296"/>
            <a:ext cx="1220607" cy="307777"/>
          </a:xfrm>
          <a:prstGeom prst="rect">
            <a:avLst/>
          </a:prstGeom>
        </p:spPr>
        <p:txBody>
          <a:bodyPr wrap="square">
            <a:spAutoFit/>
          </a:bodyPr>
          <a:lstStyle/>
          <a:p>
            <a:pPr algn="r"/>
            <a:r>
              <a:rPr lang="fr-FR" sz="1400" b="1" dirty="0">
                <a:solidFill>
                  <a:srgbClr val="0F5A1F"/>
                </a:solidFill>
              </a:rPr>
              <a:t>05 juin 2019</a:t>
            </a:r>
          </a:p>
        </p:txBody>
      </p:sp>
    </p:spTree>
    <p:extLst>
      <p:ext uri="{BB962C8B-B14F-4D97-AF65-F5344CB8AC3E}">
        <p14:creationId xmlns:p14="http://schemas.microsoft.com/office/powerpoint/2010/main" val="47052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6 engagements biodiversité individuels en résumé</a:t>
            </a:r>
            <a:endParaRPr lang="en-US" dirty="0">
              <a:solidFill>
                <a:srgbClr val="72B84D"/>
              </a:solidFill>
            </a:endParaRPr>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291587"/>
            <a:ext cx="216024" cy="113155"/>
          </a:xfrm>
          <a:prstGeom prst="rect">
            <a:avLst/>
          </a:prstGeom>
        </p:spPr>
      </p:pic>
      <p:sp>
        <p:nvSpPr>
          <p:cNvPr id="2" name="Rectangle 1"/>
          <p:cNvSpPr/>
          <p:nvPr/>
        </p:nvSpPr>
        <p:spPr>
          <a:xfrm>
            <a:off x="678437" y="2204864"/>
            <a:ext cx="3389508" cy="3785652"/>
          </a:xfrm>
          <a:prstGeom prst="rect">
            <a:avLst/>
          </a:prstGeom>
        </p:spPr>
        <p:txBody>
          <a:bodyPr wrap="square">
            <a:spAutoFit/>
          </a:bodyPr>
          <a:lstStyle/>
          <a:p>
            <a:pPr lvl="0">
              <a:lnSpc>
                <a:spcPts val="1640"/>
              </a:lnSpc>
            </a:pPr>
            <a:r>
              <a:rPr lang="fr-FR" sz="1200" dirty="0" smtClean="0"/>
              <a:t>Éviter les sites naturels classés par l’ </a:t>
            </a:r>
            <a:r>
              <a:rPr lang="fr-FR" sz="1200" dirty="0"/>
              <a:t>UNESCO, sites naturels, </a:t>
            </a:r>
            <a:r>
              <a:rPr lang="fr-FR" sz="1200" dirty="0" smtClean="0"/>
              <a:t>reconduits (EP)</a:t>
            </a:r>
            <a:endParaRPr lang="fr-FR" sz="1200" dirty="0"/>
          </a:p>
          <a:p>
            <a:pPr lvl="0">
              <a:lnSpc>
                <a:spcPts val="1640"/>
              </a:lnSpc>
            </a:pPr>
            <a:endParaRPr lang="fr-FR" sz="1200" dirty="0" smtClean="0"/>
          </a:p>
          <a:p>
            <a:pPr lvl="0">
              <a:lnSpc>
                <a:spcPts val="1640"/>
              </a:lnSpc>
            </a:pPr>
            <a:r>
              <a:rPr lang="fr-FR" sz="1200" dirty="0" smtClean="0"/>
              <a:t>Éviter la zone </a:t>
            </a:r>
            <a:r>
              <a:rPr lang="fr-FR" sz="1200" dirty="0"/>
              <a:t>banquise </a:t>
            </a:r>
            <a:r>
              <a:rPr lang="fr-FR" sz="1200" dirty="0" smtClean="0"/>
              <a:t>arctique (EP)</a:t>
            </a:r>
            <a:endParaRPr lang="fr-FR" sz="1200" dirty="0"/>
          </a:p>
          <a:p>
            <a:pPr lvl="0">
              <a:lnSpc>
                <a:spcPts val="1640"/>
              </a:lnSpc>
            </a:pPr>
            <a:endParaRPr lang="fr-FR" sz="1200" dirty="0" smtClean="0"/>
          </a:p>
          <a:p>
            <a:pPr lvl="0">
              <a:lnSpc>
                <a:spcPts val="1640"/>
              </a:lnSpc>
            </a:pPr>
            <a:r>
              <a:rPr lang="fr-FR" sz="1200" dirty="0" smtClean="0"/>
              <a:t>Mettre en place des plans </a:t>
            </a:r>
            <a:r>
              <a:rPr lang="fr-FR" sz="1200" dirty="0"/>
              <a:t>d’Actions Biodiversité </a:t>
            </a:r>
            <a:r>
              <a:rPr lang="fr-FR" sz="1200" dirty="0" smtClean="0"/>
              <a:t>sur les sites de production </a:t>
            </a:r>
            <a:endParaRPr lang="fr-FR" sz="1200" strike="sngStrike" dirty="0">
              <a:highlight>
                <a:srgbClr val="FFFF00"/>
              </a:highlight>
            </a:endParaRPr>
          </a:p>
          <a:p>
            <a:pPr lvl="0">
              <a:lnSpc>
                <a:spcPts val="1640"/>
              </a:lnSpc>
            </a:pPr>
            <a:endParaRPr lang="fr-FR" sz="1200" dirty="0" smtClean="0"/>
          </a:p>
          <a:p>
            <a:pPr lvl="0">
              <a:lnSpc>
                <a:spcPts val="1640"/>
              </a:lnSpc>
            </a:pPr>
            <a:r>
              <a:rPr lang="fr-FR" sz="1200" dirty="0" smtClean="0"/>
              <a:t>Le Groupe s’engage à mettre en œuvre un </a:t>
            </a:r>
            <a:r>
              <a:rPr lang="fr-FR" sz="1200" dirty="0"/>
              <a:t>p</a:t>
            </a:r>
            <a:r>
              <a:rPr lang="fr-FR" sz="1200" dirty="0" smtClean="0"/>
              <a:t>rogramme mondial pour la préservation </a:t>
            </a:r>
            <a:r>
              <a:rPr lang="fr-FR" sz="1200" dirty="0"/>
              <a:t>des forêts </a:t>
            </a:r>
          </a:p>
          <a:p>
            <a:pPr lvl="0">
              <a:lnSpc>
                <a:spcPts val="1640"/>
              </a:lnSpc>
            </a:pPr>
            <a:endParaRPr lang="fr-FR" sz="1200" dirty="0" smtClean="0"/>
          </a:p>
          <a:p>
            <a:pPr lvl="0">
              <a:lnSpc>
                <a:spcPts val="1640"/>
              </a:lnSpc>
            </a:pPr>
            <a:r>
              <a:rPr lang="fr-FR" sz="1200" dirty="0" smtClean="0"/>
              <a:t>Partager </a:t>
            </a:r>
            <a:r>
              <a:rPr lang="fr-FR" sz="1200" dirty="0"/>
              <a:t>des </a:t>
            </a:r>
            <a:r>
              <a:rPr lang="fr-FR" sz="1200" dirty="0" smtClean="0"/>
              <a:t>données avec les organismes spécialisés </a:t>
            </a:r>
            <a:r>
              <a:rPr lang="fr-FR" sz="1200" dirty="0"/>
              <a:t>et </a:t>
            </a:r>
            <a:r>
              <a:rPr lang="fr-FR" sz="1200" dirty="0" smtClean="0"/>
              <a:t>participer au développement </a:t>
            </a:r>
            <a:r>
              <a:rPr lang="fr-FR" sz="1200" dirty="0"/>
              <a:t>d’outils biodiversité</a:t>
            </a:r>
            <a:endParaRPr lang="en-US" sz="1200" dirty="0"/>
          </a:p>
          <a:p>
            <a:pPr lvl="0">
              <a:lnSpc>
                <a:spcPts val="1640"/>
              </a:lnSpc>
            </a:pPr>
            <a:endParaRPr lang="fr-FR" sz="1200" dirty="0" smtClean="0"/>
          </a:p>
          <a:p>
            <a:pPr lvl="0">
              <a:lnSpc>
                <a:spcPts val="1640"/>
              </a:lnSpc>
            </a:pPr>
            <a:r>
              <a:rPr lang="fr-FR" sz="1200" dirty="0" smtClean="0"/>
              <a:t>Sensibiliser nos salariés sur les sujets biodiversité</a:t>
            </a:r>
            <a:endParaRPr lang="fr-FR" sz="1200" dirty="0"/>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893400"/>
            <a:ext cx="216024" cy="113155"/>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303656"/>
            <a:ext cx="216024" cy="113155"/>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906420"/>
            <a:ext cx="216024" cy="113155"/>
          </a:xfrm>
          <a:prstGeom prst="rect">
            <a:avLst/>
          </a:prstGeom>
        </p:spPr>
      </p:pic>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720938"/>
            <a:ext cx="216024" cy="113155"/>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5543293"/>
            <a:ext cx="216024" cy="113155"/>
          </a:xfrm>
          <a:prstGeom prst="rect">
            <a:avLst/>
          </a:prstGeom>
        </p:spPr>
      </p:pic>
      <p:pic>
        <p:nvPicPr>
          <p:cNvPr id="4" name="Imag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9952" y="1836096"/>
            <a:ext cx="5004048" cy="3401595"/>
          </a:xfrm>
          <a:prstGeom prst="rect">
            <a:avLst/>
          </a:prstGeom>
        </p:spPr>
      </p:pic>
    </p:spTree>
    <p:extLst>
      <p:ext uri="{BB962C8B-B14F-4D97-AF65-F5344CB8AC3E}">
        <p14:creationId xmlns:p14="http://schemas.microsoft.com/office/powerpoint/2010/main" val="581149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1" y="1590566"/>
            <a:ext cx="9144000" cy="1223342"/>
          </a:xfrm>
        </p:spPr>
        <p:txBody>
          <a:bodyPr>
            <a:noAutofit/>
          </a:bodyPr>
          <a:lstStyle/>
          <a:p>
            <a:pPr marL="0" indent="0" algn="ctr">
              <a:buNone/>
            </a:pPr>
            <a:r>
              <a:rPr lang="fr-FR" sz="4600" b="1" dirty="0" smtClean="0">
                <a:solidFill>
                  <a:schemeClr val="bg1"/>
                </a:solidFill>
              </a:rPr>
              <a:t>NOS ACTIONS</a:t>
            </a:r>
          </a:p>
          <a:p>
            <a:pPr marL="0" indent="0" algn="ctr">
              <a:buNone/>
            </a:pPr>
            <a:r>
              <a:rPr lang="fr-FR" sz="4600" b="1" dirty="0" smtClean="0">
                <a:solidFill>
                  <a:schemeClr val="bg1"/>
                </a:solidFill>
              </a:rPr>
              <a:t>BIODIVERSITÉ</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Tree>
    <p:extLst>
      <p:ext uri="{BB962C8B-B14F-4D97-AF65-F5344CB8AC3E}">
        <p14:creationId xmlns:p14="http://schemas.microsoft.com/office/powerpoint/2010/main" val="178269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ÉVITER LES ZONES SENSIBLES</a:t>
            </a:r>
            <a:br>
              <a:rPr lang="fr-FR" dirty="0" smtClean="0">
                <a:solidFill>
                  <a:srgbClr val="72B84D"/>
                </a:solidFill>
              </a:rPr>
            </a:br>
            <a:r>
              <a:rPr lang="fr-FR" dirty="0" smtClean="0">
                <a:solidFill>
                  <a:srgbClr val="72B84D"/>
                </a:solidFill>
              </a:rPr>
              <a:t>À L’ECHELLE RÉGIONALE</a:t>
            </a:r>
            <a:endParaRPr lang="en-US" dirty="0">
              <a:solidFill>
                <a:srgbClr val="72B84D"/>
              </a:solidFill>
            </a:endParaRPr>
          </a:p>
        </p:txBody>
      </p:sp>
      <p:sp>
        <p:nvSpPr>
          <p:cNvPr id="2" name="Rectangle 1"/>
          <p:cNvSpPr/>
          <p:nvPr/>
        </p:nvSpPr>
        <p:spPr>
          <a:xfrm>
            <a:off x="323527" y="2204864"/>
            <a:ext cx="4253604" cy="3301353"/>
          </a:xfrm>
          <a:prstGeom prst="rect">
            <a:avLst/>
          </a:prstGeom>
        </p:spPr>
        <p:txBody>
          <a:bodyPr wrap="square">
            <a:spAutoFit/>
          </a:bodyPr>
          <a:lstStyle/>
          <a:p>
            <a:pPr>
              <a:lnSpc>
                <a:spcPts val="1840"/>
              </a:lnSpc>
            </a:pPr>
            <a:r>
              <a:rPr lang="fr-FR" sz="1200" dirty="0"/>
              <a:t>Total ne conduit pas d’activité d’exploration ou de production dans les sites naturels classés au patrimoine mondial de l’UNESCO et exclut toute activité d’exploration de champs pétroliers en zone de banquise arctique</a:t>
            </a:r>
            <a:r>
              <a:rPr lang="fr-FR" sz="1200" dirty="0" smtClean="0"/>
              <a:t>.</a:t>
            </a:r>
          </a:p>
          <a:p>
            <a:pPr>
              <a:lnSpc>
                <a:spcPts val="1840"/>
              </a:lnSpc>
            </a:pPr>
            <a:endParaRPr lang="fr-FR" sz="1200" dirty="0"/>
          </a:p>
          <a:p>
            <a:pPr>
              <a:lnSpc>
                <a:spcPts val="1840"/>
              </a:lnSpc>
            </a:pPr>
            <a:r>
              <a:rPr lang="fr-FR" sz="1200" b="1" dirty="0"/>
              <a:t>En République Démocratique du Congo</a:t>
            </a:r>
            <a:r>
              <a:rPr lang="fr-FR" sz="1200" dirty="0"/>
              <a:t>, en 2012, a été attribué au Groupe, le permis d’exploration du bloc III du Graben Albertine dont un tiers de la surface est situé dans le Parc National des Virunga. Total s’est engagé à ne pas travailler sur la partie située dans le parc. Et, depuis 2013, Total vérifie systématiquement que tout nouveau projet d’exploration ou d’extraction ne recouvre pas le périmètre des sites naturels inscrits sur la liste du patrimoine mondial de l’UNESCO</a:t>
            </a:r>
            <a:r>
              <a:rPr lang="fr-FR" sz="1200" dirty="0" smtClean="0"/>
              <a:t>.</a:t>
            </a:r>
            <a:endParaRPr lang="fr-FR" sz="1200" dirty="0"/>
          </a:p>
        </p:txBody>
      </p:sp>
      <p:pic>
        <p:nvPicPr>
          <p:cNvPr id="6" name="Imag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419872" y="1124744"/>
            <a:ext cx="5724128" cy="4436296"/>
          </a:xfrm>
          <a:prstGeom prst="rect">
            <a:avLst/>
          </a:prstGeom>
        </p:spPr>
      </p:pic>
    </p:spTree>
    <p:extLst>
      <p:ext uri="{BB962C8B-B14F-4D97-AF65-F5344CB8AC3E}">
        <p14:creationId xmlns:p14="http://schemas.microsoft.com/office/powerpoint/2010/main" val="1236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4" y="368140"/>
            <a:ext cx="89106" cy="1020153"/>
          </a:xfrm>
          <a:prstGeom prst="rect">
            <a:avLst/>
          </a:prstGeom>
        </p:spPr>
      </p:pic>
      <p:sp>
        <p:nvSpPr>
          <p:cNvPr id="26" name="Titre 1"/>
          <p:cNvSpPr>
            <a:spLocks noGrp="1"/>
          </p:cNvSpPr>
          <p:nvPr>
            <p:ph type="title"/>
          </p:nvPr>
        </p:nvSpPr>
        <p:spPr>
          <a:xfrm>
            <a:off x="3862179" y="476672"/>
            <a:ext cx="4886285" cy="911622"/>
          </a:xfrm>
        </p:spPr>
        <p:txBody>
          <a:bodyPr/>
          <a:lstStyle/>
          <a:p>
            <a:pPr algn="r"/>
            <a:r>
              <a:rPr lang="fr-FR" dirty="0" smtClean="0">
                <a:solidFill>
                  <a:srgbClr val="72B84D"/>
                </a:solidFill>
              </a:rPr>
              <a:t>ÉVITER LES ZONES SENSIBLES</a:t>
            </a:r>
            <a:br>
              <a:rPr lang="fr-FR" dirty="0" smtClean="0">
                <a:solidFill>
                  <a:srgbClr val="72B84D"/>
                </a:solidFill>
              </a:rPr>
            </a:br>
            <a:r>
              <a:rPr lang="fr-FR" dirty="0" smtClean="0">
                <a:solidFill>
                  <a:srgbClr val="72B84D"/>
                </a:solidFill>
              </a:rPr>
              <a:t>À L’ECHELLE RÉGIONALE</a:t>
            </a:r>
            <a:endParaRPr lang="en-US" dirty="0">
              <a:solidFill>
                <a:srgbClr val="72B84D"/>
              </a:solidFill>
            </a:endParaRPr>
          </a:p>
        </p:txBody>
      </p:sp>
      <p:sp>
        <p:nvSpPr>
          <p:cNvPr id="2" name="Rectangle 1"/>
          <p:cNvSpPr/>
          <p:nvPr/>
        </p:nvSpPr>
        <p:spPr>
          <a:xfrm>
            <a:off x="5439623" y="2924944"/>
            <a:ext cx="3000184" cy="1223861"/>
          </a:xfrm>
          <a:prstGeom prst="rect">
            <a:avLst/>
          </a:prstGeom>
        </p:spPr>
        <p:txBody>
          <a:bodyPr wrap="square">
            <a:spAutoFit/>
          </a:bodyPr>
          <a:lstStyle/>
          <a:p>
            <a:pPr>
              <a:lnSpc>
                <a:spcPts val="1840"/>
              </a:lnSpc>
            </a:pPr>
            <a:r>
              <a:rPr lang="fr-FR" sz="1200" b="1" dirty="0" smtClean="0"/>
              <a:t>En </a:t>
            </a:r>
            <a:r>
              <a:rPr lang="fr-FR" sz="1200" b="1" dirty="0"/>
              <a:t>zone de banquise arctique</a:t>
            </a:r>
            <a:r>
              <a:rPr lang="fr-FR" sz="1200" dirty="0"/>
              <a:t>, Total exclut toute activité d’exploration de champs pétroliers et le démontre en publiant sur son site internet la liste de ses licences dans cette zone.</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196752"/>
            <a:ext cx="5521517" cy="4896544"/>
          </a:xfrm>
          <a:prstGeom prst="rect">
            <a:avLst/>
          </a:prstGeom>
        </p:spPr>
      </p:pic>
    </p:spTree>
    <p:extLst>
      <p:ext uri="{BB962C8B-B14F-4D97-AF65-F5344CB8AC3E}">
        <p14:creationId xmlns:p14="http://schemas.microsoft.com/office/powerpoint/2010/main" val="80401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ÉVITER LES ZONES SENSIBLES</a:t>
            </a:r>
            <a:br>
              <a:rPr lang="fr-FR" dirty="0" smtClean="0">
                <a:solidFill>
                  <a:srgbClr val="72B84D"/>
                </a:solidFill>
              </a:rPr>
            </a:br>
            <a:r>
              <a:rPr lang="fr-FR" dirty="0" smtClean="0">
                <a:solidFill>
                  <a:srgbClr val="72B84D"/>
                </a:solidFill>
              </a:rPr>
              <a:t>À L’ECHELLE locale</a:t>
            </a:r>
            <a:endParaRPr lang="en-US" dirty="0">
              <a:solidFill>
                <a:srgbClr val="72B84D"/>
              </a:solidFill>
            </a:endParaRPr>
          </a:p>
        </p:txBody>
      </p:sp>
      <p:sp>
        <p:nvSpPr>
          <p:cNvPr id="2" name="Rectangle 1"/>
          <p:cNvSpPr/>
          <p:nvPr/>
        </p:nvSpPr>
        <p:spPr>
          <a:xfrm>
            <a:off x="323527" y="1988840"/>
            <a:ext cx="3816425" cy="3093154"/>
          </a:xfrm>
          <a:prstGeom prst="rect">
            <a:avLst/>
          </a:prstGeom>
        </p:spPr>
        <p:txBody>
          <a:bodyPr wrap="square">
            <a:spAutoFit/>
          </a:bodyPr>
          <a:lstStyle/>
          <a:p>
            <a:pPr>
              <a:lnSpc>
                <a:spcPts val="1840"/>
              </a:lnSpc>
            </a:pPr>
            <a:r>
              <a:rPr lang="fr-FR" sz="1200" dirty="0"/>
              <a:t>Nous prenons en compte la sensibilité des écosystèmes à plus petite échelle.</a:t>
            </a:r>
          </a:p>
          <a:p>
            <a:pPr>
              <a:lnSpc>
                <a:spcPts val="1840"/>
              </a:lnSpc>
            </a:pPr>
            <a:endParaRPr lang="fr-FR" sz="1200" dirty="0"/>
          </a:p>
          <a:p>
            <a:pPr>
              <a:lnSpc>
                <a:spcPts val="1840"/>
              </a:lnSpc>
            </a:pPr>
            <a:r>
              <a:rPr lang="fr-FR" sz="1200" b="1" dirty="0"/>
              <a:t>En Ouganda</a:t>
            </a:r>
            <a:r>
              <a:rPr lang="fr-FR" sz="1200" dirty="0"/>
              <a:t>, un bloc d’exploration du Groupe se situe en partie dans le Parc National Murchison </a:t>
            </a:r>
            <a:r>
              <a:rPr lang="fr-FR" sz="1200" dirty="0" err="1"/>
              <a:t>Falls</a:t>
            </a:r>
            <a:r>
              <a:rPr lang="fr-FR" sz="1200" dirty="0"/>
              <a:t>. Avant le début des opérations, les lieux de reproduction des mammifères, les points d’eau et les axes de passage de la faune ont été recensés afin de délimiter les zones sensibles à éviter. Cet inventaire a permis non seulement de ne pas impacter les zones circonscrites, mais aussi d’identifier la saison la plus favorable aux travaux de façon à ne pas gêner la biodiversité environnante.</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9832" y="692696"/>
            <a:ext cx="6084168" cy="5567792"/>
          </a:xfrm>
          <a:prstGeom prst="rect">
            <a:avLst/>
          </a:prstGeom>
        </p:spPr>
      </p:pic>
    </p:spTree>
    <p:extLst>
      <p:ext uri="{BB962C8B-B14F-4D97-AF65-F5344CB8AC3E}">
        <p14:creationId xmlns:p14="http://schemas.microsoft.com/office/powerpoint/2010/main" val="13963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8"/>
            <a:ext cx="4175696" cy="6227159"/>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4894" y="368140"/>
            <a:ext cx="89106" cy="1020153"/>
          </a:xfrm>
          <a:prstGeom prst="rect">
            <a:avLst/>
          </a:prstGeom>
        </p:spPr>
      </p:pic>
      <p:sp>
        <p:nvSpPr>
          <p:cNvPr id="26" name="Titre 1"/>
          <p:cNvSpPr>
            <a:spLocks noGrp="1"/>
          </p:cNvSpPr>
          <p:nvPr>
            <p:ph type="title"/>
          </p:nvPr>
        </p:nvSpPr>
        <p:spPr>
          <a:xfrm>
            <a:off x="3862179" y="620688"/>
            <a:ext cx="4886285" cy="497659"/>
          </a:xfrm>
        </p:spPr>
        <p:txBody>
          <a:bodyPr/>
          <a:lstStyle/>
          <a:p>
            <a:pPr algn="r"/>
            <a:r>
              <a:rPr lang="fr-FR" dirty="0" smtClean="0">
                <a:solidFill>
                  <a:srgbClr val="72B84D"/>
                </a:solidFill>
              </a:rPr>
              <a:t>Réduire les impacts</a:t>
            </a:r>
            <a:endParaRPr lang="en-US" dirty="0">
              <a:solidFill>
                <a:srgbClr val="72B84D"/>
              </a:solidFill>
            </a:endParaRPr>
          </a:p>
        </p:txBody>
      </p:sp>
      <p:sp>
        <p:nvSpPr>
          <p:cNvPr id="2" name="Rectangle 1"/>
          <p:cNvSpPr/>
          <p:nvPr/>
        </p:nvSpPr>
        <p:spPr>
          <a:xfrm>
            <a:off x="4571232" y="1388293"/>
            <a:ext cx="4104456" cy="4651081"/>
          </a:xfrm>
          <a:prstGeom prst="rect">
            <a:avLst/>
          </a:prstGeom>
        </p:spPr>
        <p:txBody>
          <a:bodyPr wrap="square">
            <a:spAutoFit/>
          </a:bodyPr>
          <a:lstStyle/>
          <a:p>
            <a:pPr>
              <a:lnSpc>
                <a:spcPts val="1740"/>
              </a:lnSpc>
            </a:pPr>
            <a:r>
              <a:rPr lang="fr-FR" sz="1200" dirty="0"/>
              <a:t>Nous nous appliquons à minimiser les impacts de nos activités sur la biodiversité, durant toute la durée de vie de nos projets. </a:t>
            </a:r>
          </a:p>
          <a:p>
            <a:pPr>
              <a:lnSpc>
                <a:spcPts val="1740"/>
              </a:lnSpc>
            </a:pPr>
            <a:endParaRPr lang="fr-FR" sz="1200" b="1" dirty="0" smtClean="0"/>
          </a:p>
          <a:p>
            <a:pPr>
              <a:lnSpc>
                <a:spcPts val="1740"/>
              </a:lnSpc>
            </a:pPr>
            <a:r>
              <a:rPr lang="fr-FR" sz="1200" b="1" dirty="0" smtClean="0"/>
              <a:t>Au </a:t>
            </a:r>
            <a:r>
              <a:rPr lang="fr-FR" sz="1200" b="1" dirty="0"/>
              <a:t>Yémen</a:t>
            </a:r>
            <a:r>
              <a:rPr lang="fr-FR" sz="1200" dirty="0"/>
              <a:t>, dans le cadre de l’étude préalable à l’usine de </a:t>
            </a:r>
            <a:r>
              <a:rPr lang="fr-FR" sz="1200" dirty="0" err="1"/>
              <a:t>Balhaf</a:t>
            </a:r>
            <a:r>
              <a:rPr lang="fr-FR" sz="1200" dirty="0"/>
              <a:t> (liquéfaction de gaz naturel), au sud du pays,</a:t>
            </a:r>
          </a:p>
          <a:p>
            <a:pPr>
              <a:lnSpc>
                <a:spcPts val="1740"/>
              </a:lnSpc>
            </a:pPr>
            <a:r>
              <a:rPr lang="fr-FR" sz="1200" dirty="0"/>
              <a:t>Total a découvert de riches récifs coralliens. Pour limiter l’impact du projet sur la biodiversité marine, le Groupe a modifié les plans de ses installations, mis en place des mesures pour confiner les particules fines et la turbidité liées aux travaux, et déplacé certaines colonies de coraux de manière à ce qu’elles s’épanouissent dans des conditions similaires à celles de leur habitat d’origine. Le projet a aussi été suivi par un comité scientifique de la biodiversité, dans lequel siégeait notamment l’UICN (Union Internationale pour la Conservation de la Nature).</a:t>
            </a:r>
          </a:p>
          <a:p>
            <a:pPr>
              <a:lnSpc>
                <a:spcPts val="1740"/>
              </a:lnSpc>
            </a:pPr>
            <a:endParaRPr lang="fr-FR" sz="1200" b="1" dirty="0" smtClean="0"/>
          </a:p>
          <a:p>
            <a:pPr>
              <a:lnSpc>
                <a:spcPts val="1740"/>
              </a:lnSpc>
            </a:pPr>
            <a:r>
              <a:rPr lang="fr-FR" sz="1200" b="1" dirty="0" smtClean="0"/>
              <a:t>En </a:t>
            </a:r>
            <a:r>
              <a:rPr lang="fr-FR" sz="1200" b="1" dirty="0"/>
              <a:t>Ouganda et en Tanzanie</a:t>
            </a:r>
            <a:r>
              <a:rPr lang="fr-FR" sz="1200" dirty="0"/>
              <a:t>, Total a optimisé le tracé d’un pipeline de 1 500 kilomètres afin d’éviter certaines zones sensibles, avant de rejoindre le port de Dar-Es-Salam.</a:t>
            </a:r>
          </a:p>
        </p:txBody>
      </p:sp>
      <p:sp>
        <p:nvSpPr>
          <p:cNvPr id="8" name="Rectangle 7"/>
          <p:cNvSpPr/>
          <p:nvPr/>
        </p:nvSpPr>
        <p:spPr>
          <a:xfrm>
            <a:off x="7452320" y="0"/>
            <a:ext cx="1691680" cy="61653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7526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373718"/>
            <a:ext cx="4886285" cy="911622"/>
          </a:xfrm>
        </p:spPr>
        <p:txBody>
          <a:bodyPr/>
          <a:lstStyle/>
          <a:p>
            <a:r>
              <a:rPr lang="fr-FR" smtClean="0">
                <a:solidFill>
                  <a:srgbClr val="72B84D"/>
                </a:solidFill>
              </a:rPr>
              <a:t>Restaurer</a:t>
            </a:r>
            <a:endParaRPr lang="en-US" dirty="0">
              <a:solidFill>
                <a:srgbClr val="72B84D"/>
              </a:solidFill>
            </a:endParaRPr>
          </a:p>
        </p:txBody>
      </p:sp>
      <p:sp>
        <p:nvSpPr>
          <p:cNvPr id="2" name="Rectangle 1"/>
          <p:cNvSpPr/>
          <p:nvPr/>
        </p:nvSpPr>
        <p:spPr>
          <a:xfrm>
            <a:off x="323527" y="1087378"/>
            <a:ext cx="4320481" cy="5016758"/>
          </a:xfrm>
          <a:prstGeom prst="rect">
            <a:avLst/>
          </a:prstGeom>
        </p:spPr>
        <p:txBody>
          <a:bodyPr wrap="square">
            <a:spAutoFit/>
          </a:bodyPr>
          <a:lstStyle/>
          <a:p>
            <a:pPr>
              <a:lnSpc>
                <a:spcPts val="1640"/>
              </a:lnSpc>
            </a:pPr>
            <a:r>
              <a:rPr lang="fr-FR" sz="1200" dirty="0"/>
              <a:t>Afin de favoriser la pérennité des habitats écologiques dans lesquels nous opérons, nous anticipons leur restauration dès le début de chaque projet et nous contribuons aussi à la réhabilitation des milieux naturels dégradés.</a:t>
            </a:r>
          </a:p>
          <a:p>
            <a:pPr>
              <a:lnSpc>
                <a:spcPts val="1640"/>
              </a:lnSpc>
            </a:pPr>
            <a:r>
              <a:rPr lang="fr-FR" sz="1200" b="1" dirty="0"/>
              <a:t>En Écosse</a:t>
            </a:r>
            <a:r>
              <a:rPr lang="fr-FR" sz="1200" dirty="0"/>
              <a:t>, lors de la construction de son site industriel situé aux îles Shetland, Total a conservé la tourbe excavée. Celle-ci est actuellement stockée de manière à prévenir sa décomposition. Nous prévoyons de la remettre en place au moment de la fermeture du site.</a:t>
            </a:r>
          </a:p>
          <a:p>
            <a:pPr>
              <a:lnSpc>
                <a:spcPts val="1640"/>
              </a:lnSpc>
            </a:pPr>
            <a:r>
              <a:rPr lang="fr-FR" sz="1200" b="1" dirty="0"/>
              <a:t>En Indonésie</a:t>
            </a:r>
            <a:r>
              <a:rPr lang="fr-FR" sz="1200" dirty="0"/>
              <a:t>, Total a opéré jusqu’en 2017 dans le delta de la rivière Mahakam où l’activité humaine avait entraîné la déforestation de la mangrove. En réponse, le Groupe a planté plus de 12 millions de plantules de palétuviers</a:t>
            </a:r>
            <a:r>
              <a:rPr lang="fr-FR" sz="1200" dirty="0" smtClean="0"/>
              <a:t>.</a:t>
            </a:r>
          </a:p>
          <a:p>
            <a:pPr>
              <a:lnSpc>
                <a:spcPts val="1640"/>
              </a:lnSpc>
            </a:pPr>
            <a:endParaRPr lang="fr-FR" sz="1200" b="1" dirty="0" smtClean="0"/>
          </a:p>
          <a:p>
            <a:pPr>
              <a:lnSpc>
                <a:spcPts val="1640"/>
              </a:lnSpc>
            </a:pPr>
            <a:r>
              <a:rPr lang="fr-FR" sz="1200" b="1" dirty="0" smtClean="0"/>
              <a:t>Zoom </a:t>
            </a:r>
            <a:r>
              <a:rPr lang="fr-FR" sz="1200" b="1" dirty="0"/>
              <a:t>R&amp;D</a:t>
            </a:r>
          </a:p>
          <a:p>
            <a:pPr>
              <a:lnSpc>
                <a:spcPts val="1640"/>
              </a:lnSpc>
            </a:pPr>
            <a:r>
              <a:rPr lang="fr-FR" sz="1200" dirty="0"/>
              <a:t>Pour de futurs projets de reforestation de mangroves, les équipes de R&amp;D du Groupe, en partenariat avec une société spécialisée, ont mis au point des supports artificiels permettant de retenir les sédiments et favorisant le développement des palétuviers. Avec le même partenaire, le Groupe a aussi développé une technologie d’impression 3D de socles de récifs coralliens pour faciliter l’implantation naturelle de nouveaux récifs.</a:t>
            </a:r>
          </a:p>
          <a:p>
            <a:pPr>
              <a:lnSpc>
                <a:spcPts val="1640"/>
              </a:lnSpc>
            </a:pPr>
            <a:endParaRPr lang="fr-FR" sz="1200" dirty="0"/>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8304" y="-858"/>
            <a:ext cx="4175696" cy="6227159"/>
          </a:xfrm>
          <a:prstGeom prst="rect">
            <a:avLst/>
          </a:prstGeom>
        </p:spPr>
      </p:pic>
      <p:pic>
        <p:nvPicPr>
          <p:cNvPr id="4" name="Imag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68304" y="0"/>
            <a:ext cx="4175696" cy="6226301"/>
          </a:xfrm>
          <a:prstGeom prst="rect">
            <a:avLst/>
          </a:prstGeom>
        </p:spPr>
      </p:pic>
    </p:spTree>
    <p:extLst>
      <p:ext uri="{BB962C8B-B14F-4D97-AF65-F5344CB8AC3E}">
        <p14:creationId xmlns:p14="http://schemas.microsoft.com/office/powerpoint/2010/main" val="183563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5652120" cy="6021288"/>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4895" y="112005"/>
            <a:ext cx="89106" cy="1020153"/>
          </a:xfrm>
          <a:prstGeom prst="rect">
            <a:avLst/>
          </a:prstGeom>
        </p:spPr>
      </p:pic>
      <p:sp>
        <p:nvSpPr>
          <p:cNvPr id="26" name="Titre 1"/>
          <p:cNvSpPr>
            <a:spLocks noGrp="1"/>
          </p:cNvSpPr>
          <p:nvPr>
            <p:ph type="title"/>
          </p:nvPr>
        </p:nvSpPr>
        <p:spPr>
          <a:xfrm>
            <a:off x="4718243" y="373718"/>
            <a:ext cx="4038252" cy="911622"/>
          </a:xfrm>
        </p:spPr>
        <p:txBody>
          <a:bodyPr/>
          <a:lstStyle/>
          <a:p>
            <a:pPr algn="r"/>
            <a:r>
              <a:rPr lang="fr-FR" dirty="0" smtClean="0">
                <a:solidFill>
                  <a:srgbClr val="72B84D"/>
                </a:solidFill>
              </a:rPr>
              <a:t>Compenser</a:t>
            </a:r>
            <a:endParaRPr lang="en-US" dirty="0">
              <a:solidFill>
                <a:srgbClr val="72B84D"/>
              </a:solidFill>
            </a:endParaRPr>
          </a:p>
        </p:txBody>
      </p:sp>
      <p:sp>
        <p:nvSpPr>
          <p:cNvPr id="2" name="Rectangle 1"/>
          <p:cNvSpPr/>
          <p:nvPr/>
        </p:nvSpPr>
        <p:spPr>
          <a:xfrm>
            <a:off x="5209813" y="1087378"/>
            <a:ext cx="3600401" cy="4247317"/>
          </a:xfrm>
          <a:prstGeom prst="rect">
            <a:avLst/>
          </a:prstGeom>
        </p:spPr>
        <p:txBody>
          <a:bodyPr wrap="square">
            <a:spAutoFit/>
          </a:bodyPr>
          <a:lstStyle/>
          <a:p>
            <a:pPr>
              <a:lnSpc>
                <a:spcPts val="1840"/>
              </a:lnSpc>
            </a:pPr>
            <a:r>
              <a:rPr lang="fr-FR" sz="1200" dirty="0"/>
              <a:t>Nos programmes de compensation peuvent avoir deux types d’objectifs : assurer l’absence de perte nette de biodiversité dans les habitats naturels ou, pour certains de nos projets, contribuer à un gain net de biodiversité</a:t>
            </a:r>
            <a:r>
              <a:rPr lang="fr-FR" sz="1200" dirty="0" smtClean="0"/>
              <a:t>.</a:t>
            </a:r>
          </a:p>
          <a:p>
            <a:pPr>
              <a:lnSpc>
                <a:spcPts val="1840"/>
              </a:lnSpc>
            </a:pPr>
            <a:endParaRPr lang="fr-FR" sz="1200" dirty="0"/>
          </a:p>
          <a:p>
            <a:pPr>
              <a:lnSpc>
                <a:spcPts val="1840"/>
              </a:lnSpc>
            </a:pPr>
            <a:r>
              <a:rPr lang="fr-FR" sz="1200" b="1" dirty="0"/>
              <a:t>En Ouganda</a:t>
            </a:r>
            <a:r>
              <a:rPr lang="fr-FR" sz="1200" dirty="0"/>
              <a:t>, Total opère le projet </a:t>
            </a:r>
            <a:r>
              <a:rPr lang="fr-FR" sz="1200" dirty="0" err="1"/>
              <a:t>Tilenga</a:t>
            </a:r>
            <a:r>
              <a:rPr lang="fr-FR" sz="1200" dirty="0"/>
              <a:t> situé dans une zone particulièrement sensible pour la biodiversité qui, sous pression anthropique (braconnage, etc.), a tendance à se dégrader. Dans ce contexte, le Groupe a identifié des actions à mener en partenariat avec des organismes spécialisés locaux et internationaux. Ces actions contribueront à stabiliser la situation, voire à inverser la tendance actuelle en favorisant la croissance d’espèces prioritaires et la protection d’habitats critiques, afin d’atteindre un objectif </a:t>
            </a:r>
            <a:r>
              <a:rPr lang="nl-NL" sz="1200" dirty="0"/>
              <a:t>de </a:t>
            </a:r>
            <a:r>
              <a:rPr lang="fr-FR" sz="1200" dirty="0" smtClean="0"/>
              <a:t>gain net de biodiversité</a:t>
            </a:r>
            <a:r>
              <a:rPr lang="nl-NL" sz="1200" dirty="0" smtClean="0"/>
              <a:t>.</a:t>
            </a:r>
            <a:endParaRPr lang="fr-FR" sz="1200" dirty="0"/>
          </a:p>
        </p:txBody>
      </p:sp>
    </p:spTree>
    <p:extLst>
      <p:ext uri="{BB962C8B-B14F-4D97-AF65-F5344CB8AC3E}">
        <p14:creationId xmlns:p14="http://schemas.microsoft.com/office/powerpoint/2010/main" val="408800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245492"/>
            <a:ext cx="4886285" cy="911622"/>
          </a:xfrm>
        </p:spPr>
        <p:txBody>
          <a:bodyPr/>
          <a:lstStyle/>
          <a:p>
            <a:r>
              <a:rPr lang="fr-FR" dirty="0" smtClean="0">
                <a:solidFill>
                  <a:srgbClr val="72B84D"/>
                </a:solidFill>
              </a:rPr>
              <a:t>Évaluer les services écosystémiques</a:t>
            </a:r>
            <a:endParaRPr lang="en-US" dirty="0">
              <a:solidFill>
                <a:srgbClr val="72B84D"/>
              </a:solidFill>
            </a:endParaRPr>
          </a:p>
        </p:txBody>
      </p:sp>
      <p:sp>
        <p:nvSpPr>
          <p:cNvPr id="2" name="Rectangle 1"/>
          <p:cNvSpPr/>
          <p:nvPr/>
        </p:nvSpPr>
        <p:spPr>
          <a:xfrm>
            <a:off x="323527" y="1772816"/>
            <a:ext cx="3816425" cy="3323987"/>
          </a:xfrm>
          <a:prstGeom prst="rect">
            <a:avLst/>
          </a:prstGeom>
        </p:spPr>
        <p:txBody>
          <a:bodyPr wrap="square">
            <a:spAutoFit/>
          </a:bodyPr>
          <a:lstStyle/>
          <a:p>
            <a:pPr>
              <a:lnSpc>
                <a:spcPts val="1840"/>
              </a:lnSpc>
            </a:pPr>
            <a:r>
              <a:rPr lang="fr-FR" sz="1200" dirty="0"/>
              <a:t>Évaluer les services que procure la nature aux communautés locales nous permet d’apporter une réponse appropriée à chaque situation</a:t>
            </a:r>
            <a:r>
              <a:rPr lang="fr-FR" sz="1200" dirty="0" smtClean="0"/>
              <a:t>.</a:t>
            </a:r>
          </a:p>
          <a:p>
            <a:pPr>
              <a:lnSpc>
                <a:spcPts val="1840"/>
              </a:lnSpc>
            </a:pPr>
            <a:endParaRPr lang="fr-FR" sz="1200" dirty="0"/>
          </a:p>
          <a:p>
            <a:pPr>
              <a:lnSpc>
                <a:spcPts val="1840"/>
              </a:lnSpc>
            </a:pPr>
            <a:r>
              <a:rPr lang="fr-FR" sz="1200" b="1" dirty="0"/>
              <a:t>En Bolivie</a:t>
            </a:r>
            <a:r>
              <a:rPr lang="fr-FR" sz="1200" dirty="0"/>
              <a:t>, lors d’une campagne d’exploration menée dans la </a:t>
            </a:r>
            <a:r>
              <a:rPr lang="fr-FR" sz="1200" dirty="0" smtClean="0"/>
              <a:t>montagne d’</a:t>
            </a:r>
            <a:r>
              <a:rPr lang="fr-FR" sz="1200" dirty="0" err="1" smtClean="0"/>
              <a:t>Incahuasi</a:t>
            </a:r>
            <a:r>
              <a:rPr lang="fr-FR" sz="1200" dirty="0"/>
              <a:t>, Total a évalué les services rendus aux communautés locales par les écosystèmes environnants : eau, nourriture, plantes médicinales, etc. Différentes méthodes ont été utilisées pour établir un inventaire et retenir les actions qui garantissent la pérennité des services écosystémiques. Une des routes d’accès au site a par exemple été construite de façon à éviter tout impact sur les ressources en eau des communautés.</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7943" y="-1"/>
            <a:ext cx="5076057" cy="5517233"/>
          </a:xfrm>
          <a:prstGeom prst="rect">
            <a:avLst/>
          </a:prstGeom>
        </p:spPr>
      </p:pic>
    </p:spTree>
    <p:extLst>
      <p:ext uri="{BB962C8B-B14F-4D97-AF65-F5344CB8AC3E}">
        <p14:creationId xmlns:p14="http://schemas.microsoft.com/office/powerpoint/2010/main" val="157793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5" y="112005"/>
            <a:ext cx="89106" cy="1020153"/>
          </a:xfrm>
          <a:prstGeom prst="rect">
            <a:avLst/>
          </a:prstGeom>
        </p:spPr>
      </p:pic>
      <p:sp>
        <p:nvSpPr>
          <p:cNvPr id="26" name="Titre 1"/>
          <p:cNvSpPr>
            <a:spLocks noGrp="1"/>
          </p:cNvSpPr>
          <p:nvPr>
            <p:ph type="title"/>
          </p:nvPr>
        </p:nvSpPr>
        <p:spPr>
          <a:xfrm>
            <a:off x="4718243" y="220536"/>
            <a:ext cx="4038252" cy="911622"/>
          </a:xfrm>
        </p:spPr>
        <p:txBody>
          <a:bodyPr/>
          <a:lstStyle/>
          <a:p>
            <a:pPr algn="r"/>
            <a:r>
              <a:rPr lang="fr-FR" dirty="0" smtClean="0">
                <a:solidFill>
                  <a:srgbClr val="72B84D"/>
                </a:solidFill>
              </a:rPr>
              <a:t>Établir des plans d’action biodiversité</a:t>
            </a:r>
            <a:endParaRPr lang="en-US" dirty="0">
              <a:solidFill>
                <a:srgbClr val="72B84D"/>
              </a:solidFill>
            </a:endParaRPr>
          </a:p>
        </p:txBody>
      </p:sp>
      <p:sp>
        <p:nvSpPr>
          <p:cNvPr id="2" name="Rectangle 1"/>
          <p:cNvSpPr/>
          <p:nvPr/>
        </p:nvSpPr>
        <p:spPr>
          <a:xfrm>
            <a:off x="4283969" y="1478961"/>
            <a:ext cx="4526246" cy="4455515"/>
          </a:xfrm>
          <a:prstGeom prst="rect">
            <a:avLst/>
          </a:prstGeom>
        </p:spPr>
        <p:txBody>
          <a:bodyPr wrap="square">
            <a:spAutoFit/>
          </a:bodyPr>
          <a:lstStyle/>
          <a:p>
            <a:pPr>
              <a:lnSpc>
                <a:spcPts val="1840"/>
              </a:lnSpc>
            </a:pPr>
            <a:r>
              <a:rPr lang="fr-FR" sz="1200" dirty="0"/>
              <a:t>Nos sites industriels situés en partie ou en totalité dans des zones protégées correspondant aux catégories I à IV de l’UICN (Union Internationale pour la Conservation de la Nature) ou à des zones humides relevant de la Convention de </a:t>
            </a:r>
            <a:r>
              <a:rPr lang="fr-FR" sz="1200" dirty="0" err="1"/>
              <a:t>Ramsar</a:t>
            </a:r>
            <a:r>
              <a:rPr lang="fr-FR" sz="1200" dirty="0"/>
              <a:t> sont dotés d’un Plan d’Action Biodiversité (PAB). Ces PAB nous permettent d’établir des objectifs prioritaires, de les mettre en œuvre avec nos équipes dédiées et de rendre compte à nos parties prenantes</a:t>
            </a:r>
            <a:r>
              <a:rPr lang="fr-FR" sz="1200" dirty="0" smtClean="0"/>
              <a:t>.</a:t>
            </a:r>
          </a:p>
          <a:p>
            <a:pPr>
              <a:lnSpc>
                <a:spcPts val="1840"/>
              </a:lnSpc>
            </a:pPr>
            <a:endParaRPr lang="fr-FR" sz="1200" dirty="0"/>
          </a:p>
          <a:p>
            <a:pPr>
              <a:lnSpc>
                <a:spcPts val="1840"/>
              </a:lnSpc>
            </a:pPr>
            <a:r>
              <a:rPr lang="fr-FR" sz="1200" b="1" dirty="0"/>
              <a:t>Au Gabon</a:t>
            </a:r>
            <a:r>
              <a:rPr lang="fr-FR" sz="1200" dirty="0"/>
              <a:t>, l’ancien site </a:t>
            </a:r>
            <a:r>
              <a:rPr lang="fr-FR" sz="1200" dirty="0" err="1"/>
              <a:t>Atora</a:t>
            </a:r>
            <a:r>
              <a:rPr lang="fr-FR" sz="1200" dirty="0"/>
              <a:t> de Total recouvrait des zones protégées mondialement reconnues comme prioritaires pour les chimpanzés, les gorilles des plaines, les éléphants et les hippopotames, entre autres. Notre Plan d’Action Biodiversité comprenait l’adoption de règles et bonnes pratiques pour protéger les primates, limiter les perturbations pour la biodiversité liées au bruit et à la lumière ainsi qu’aux allées et venues de nos collaborateurs et de nos sous-traitants. Nous avons aussi aidé la lutte anti-braconnage et restauré nos zones d’activité avec des espèces végétales locales.</a:t>
            </a:r>
          </a:p>
        </p:txBody>
      </p:sp>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063" y="252761"/>
            <a:ext cx="3783981" cy="5606164"/>
          </a:xfrm>
          <a:prstGeom prst="rect">
            <a:avLst/>
          </a:prstGeom>
        </p:spPr>
      </p:pic>
    </p:spTree>
    <p:extLst>
      <p:ext uri="{BB962C8B-B14F-4D97-AF65-F5344CB8AC3E}">
        <p14:creationId xmlns:p14="http://schemas.microsoft.com/office/powerpoint/2010/main" val="203691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0195"/>
            <a:ext cx="3811239" cy="5869405"/>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4716016" y="1087538"/>
            <a:ext cx="4104456" cy="5040311"/>
          </a:xfrm>
        </p:spPr>
        <p:txBody>
          <a:bodyPr>
            <a:normAutofit/>
          </a:bodyPr>
          <a:lstStyle/>
          <a:p>
            <a:pPr marL="0" indent="0">
              <a:buNone/>
            </a:pPr>
            <a:r>
              <a:rPr lang="fr-FR" sz="1200" b="1" dirty="0" smtClean="0"/>
              <a:t>Prendre conscience / </a:t>
            </a:r>
            <a:r>
              <a:rPr lang="fr-FR" sz="1200" b="1" dirty="0"/>
              <a:t>connaissance </a:t>
            </a:r>
            <a:r>
              <a:rPr lang="fr-FR" sz="1200" dirty="0"/>
              <a:t>de nos engagements Biodiversité et les diffuser ;</a:t>
            </a:r>
          </a:p>
          <a:p>
            <a:pPr marL="0" indent="0">
              <a:buNone/>
            </a:pPr>
            <a:endParaRPr lang="fr-FR" sz="1200" b="1" dirty="0" smtClean="0"/>
          </a:p>
          <a:p>
            <a:pPr marL="0" indent="0">
              <a:buNone/>
            </a:pPr>
            <a:r>
              <a:rPr lang="fr-FR" sz="1200" b="1" dirty="0" smtClean="0"/>
              <a:t>Poursuivre </a:t>
            </a:r>
            <a:r>
              <a:rPr lang="fr-FR" sz="1200" b="1" dirty="0"/>
              <a:t>la valorisation </a:t>
            </a:r>
            <a:r>
              <a:rPr lang="fr-FR" sz="1200" dirty="0"/>
              <a:t>de vos activités existantes en terme de biodiversité selon ces nouveaux engagements (voir Registre des Actions Biodiversité, cf. planche 25) ;</a:t>
            </a:r>
          </a:p>
          <a:p>
            <a:pPr marL="0" indent="0">
              <a:buNone/>
            </a:pPr>
            <a:endParaRPr lang="fr-FR" sz="1200" b="1" dirty="0" smtClean="0"/>
          </a:p>
          <a:p>
            <a:pPr marL="0" indent="0">
              <a:buNone/>
            </a:pPr>
            <a:r>
              <a:rPr lang="fr-FR" sz="1200" b="1" dirty="0" smtClean="0"/>
              <a:t>Inscrire </a:t>
            </a:r>
            <a:r>
              <a:rPr lang="fr-FR" sz="1200" b="1" dirty="0"/>
              <a:t>vos futures activités </a:t>
            </a:r>
            <a:r>
              <a:rPr lang="fr-FR" sz="1200" dirty="0"/>
              <a:t>en terme de biodiversité en cohérence avec nos 16 engagements via le reporting dédié ;</a:t>
            </a:r>
          </a:p>
          <a:p>
            <a:pPr marL="0" indent="0">
              <a:buNone/>
            </a:pPr>
            <a:endParaRPr lang="fr-FR" sz="1200" dirty="0" smtClean="0"/>
          </a:p>
          <a:p>
            <a:pPr marL="0" indent="0">
              <a:buNone/>
            </a:pPr>
            <a:r>
              <a:rPr lang="fr-FR" sz="1200" dirty="0" smtClean="0"/>
              <a:t>Vous </a:t>
            </a:r>
            <a:r>
              <a:rPr lang="fr-FR" sz="1200" dirty="0"/>
              <a:t>questionner sur les </a:t>
            </a:r>
            <a:r>
              <a:rPr lang="fr-FR" sz="1200" b="1" dirty="0"/>
              <a:t>attentes</a:t>
            </a:r>
            <a:r>
              <a:rPr lang="fr-FR" sz="1200" dirty="0"/>
              <a:t> de vos parties prenantes locales en matière de biodiversité et identifier les opportunités que celles-ci représentent (ex. : facteur de cohésion entre le site et ses riverains) ;</a:t>
            </a:r>
          </a:p>
          <a:p>
            <a:pPr marL="0" indent="0">
              <a:buNone/>
            </a:pPr>
            <a:endParaRPr lang="fr-FR" sz="1200" dirty="0" smtClean="0"/>
          </a:p>
          <a:p>
            <a:pPr marL="0" indent="0">
              <a:buNone/>
            </a:pPr>
            <a:r>
              <a:rPr lang="fr-FR" sz="1200" dirty="0" smtClean="0"/>
              <a:t>Apprendre </a:t>
            </a:r>
            <a:r>
              <a:rPr lang="fr-FR" sz="1200" dirty="0"/>
              <a:t>à identifier et gérer les </a:t>
            </a:r>
            <a:r>
              <a:rPr lang="fr-FR" sz="1200" b="1" dirty="0"/>
              <a:t>sensibilités en terme de biodiversité sur et autour de vos sites</a:t>
            </a:r>
            <a:r>
              <a:rPr lang="fr-FR" sz="1200" dirty="0"/>
              <a:t> (</a:t>
            </a:r>
            <a:r>
              <a:rPr lang="fr-FR" sz="1200" dirty="0">
                <a:hlinkClick r:id="rId4" invalidUrl="http://wat.corp.local/sites/s215/fr-FR/Pages/environnement/biodiversite 2018.aspx"/>
              </a:rPr>
              <a:t>cf. outils, REX et liens utiles</a:t>
            </a:r>
            <a:r>
              <a:rPr lang="fr-FR" sz="1200" dirty="0"/>
              <a:t>).</a:t>
            </a:r>
          </a:p>
          <a:p>
            <a:pPr marL="0" indent="0">
              <a:buNone/>
            </a:pPr>
            <a:endParaRPr lang="fr-FR" sz="1200" dirty="0"/>
          </a:p>
          <a:p>
            <a:pPr marL="0" indent="0">
              <a:buNone/>
            </a:pPr>
            <a:endParaRPr lang="en-US" sz="1200" dirty="0"/>
          </a:p>
        </p:txBody>
      </p:sp>
      <p:pic>
        <p:nvPicPr>
          <p:cNvPr id="10" name="Imag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1162645"/>
            <a:ext cx="216024" cy="113155"/>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1864074"/>
            <a:ext cx="216024" cy="113155"/>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2759031"/>
            <a:ext cx="216024" cy="113155"/>
          </a:xfrm>
          <a:prstGeom prst="rect">
            <a:avLst/>
          </a:prstGeom>
        </p:spPr>
      </p:pic>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3635399"/>
            <a:ext cx="216024" cy="113155"/>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4705894"/>
            <a:ext cx="216024" cy="113155"/>
          </a:xfrm>
          <a:prstGeom prst="rect">
            <a:avLst/>
          </a:prstGeom>
        </p:spPr>
      </p:pic>
      <p:sp>
        <p:nvSpPr>
          <p:cNvPr id="2" name="Titre 1"/>
          <p:cNvSpPr>
            <a:spLocks noGrp="1"/>
          </p:cNvSpPr>
          <p:nvPr>
            <p:ph type="title"/>
          </p:nvPr>
        </p:nvSpPr>
        <p:spPr>
          <a:xfrm>
            <a:off x="611560" y="1017237"/>
            <a:ext cx="3046040" cy="2008460"/>
          </a:xfrm>
        </p:spPr>
        <p:txBody>
          <a:bodyPr/>
          <a:lstStyle/>
          <a:p>
            <a:r>
              <a:rPr lang="fr-FR" sz="4000" dirty="0">
                <a:solidFill>
                  <a:schemeClr val="bg1"/>
                </a:solidFill>
              </a:rPr>
              <a:t>Objectifs de la JME </a:t>
            </a:r>
            <a:r>
              <a:rPr lang="fr-FR" sz="4000" dirty="0" smtClean="0">
                <a:solidFill>
                  <a:schemeClr val="bg1"/>
                </a:solidFill>
              </a:rPr>
              <a:t>2019</a:t>
            </a:r>
            <a:endParaRPr lang="en-US" sz="4000" dirty="0">
              <a:solidFill>
                <a:schemeClr val="bg1"/>
              </a:solidFill>
            </a:endParaRPr>
          </a:p>
        </p:txBody>
      </p:sp>
      <p:pic>
        <p:nvPicPr>
          <p:cNvPr id="15" name="Imag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432" y="2945548"/>
            <a:ext cx="981001" cy="981001"/>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037" y="3739375"/>
            <a:ext cx="2473589" cy="1876115"/>
          </a:xfrm>
          <a:prstGeom prst="rect">
            <a:avLst/>
          </a:prstGeom>
        </p:spPr>
      </p:pic>
    </p:spTree>
    <p:extLst>
      <p:ext uri="{BB962C8B-B14F-4D97-AF65-F5344CB8AC3E}">
        <p14:creationId xmlns:p14="http://schemas.microsoft.com/office/powerpoint/2010/main" val="1730881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245492"/>
            <a:ext cx="4886285" cy="911622"/>
          </a:xfrm>
        </p:spPr>
        <p:txBody>
          <a:bodyPr/>
          <a:lstStyle/>
          <a:p>
            <a:r>
              <a:rPr lang="fr-FR" dirty="0" smtClean="0">
                <a:solidFill>
                  <a:srgbClr val="72B84D"/>
                </a:solidFill>
              </a:rPr>
              <a:t>Prendre soin de la biodiversité au quotidien</a:t>
            </a:r>
            <a:endParaRPr lang="en-US" dirty="0">
              <a:solidFill>
                <a:srgbClr val="72B84D"/>
              </a:solidFill>
            </a:endParaRPr>
          </a:p>
        </p:txBody>
      </p:sp>
      <p:sp>
        <p:nvSpPr>
          <p:cNvPr id="2" name="Rectangle 1"/>
          <p:cNvSpPr/>
          <p:nvPr/>
        </p:nvSpPr>
        <p:spPr>
          <a:xfrm>
            <a:off x="323527" y="1263310"/>
            <a:ext cx="4680521" cy="4939814"/>
          </a:xfrm>
          <a:prstGeom prst="rect">
            <a:avLst/>
          </a:prstGeom>
        </p:spPr>
        <p:txBody>
          <a:bodyPr wrap="square">
            <a:spAutoFit/>
          </a:bodyPr>
          <a:lstStyle/>
          <a:p>
            <a:pPr>
              <a:lnSpc>
                <a:spcPts val="1840"/>
              </a:lnSpc>
            </a:pPr>
            <a:r>
              <a:rPr lang="fr-FR" sz="1200" dirty="0"/>
              <a:t>Nous adoptons une approche et des principes d’actions pour protéger la biodiversité et favoriser son maintien sur nos sites </a:t>
            </a:r>
            <a:r>
              <a:rPr lang="fr-FR" sz="1200" dirty="0" smtClean="0"/>
              <a:t>industriels</a:t>
            </a:r>
            <a:r>
              <a:rPr lang="fr-FR" sz="1200" dirty="0"/>
              <a:t>.</a:t>
            </a:r>
            <a:endParaRPr lang="fr-FR" sz="1200" dirty="0" smtClean="0"/>
          </a:p>
          <a:p>
            <a:pPr>
              <a:lnSpc>
                <a:spcPts val="1840"/>
              </a:lnSpc>
            </a:pPr>
            <a:endParaRPr lang="fr-FR" sz="1200" dirty="0"/>
          </a:p>
          <a:p>
            <a:pPr>
              <a:lnSpc>
                <a:spcPts val="1840"/>
              </a:lnSpc>
            </a:pPr>
            <a:r>
              <a:rPr lang="fr-FR" sz="1200" b="1" dirty="0"/>
              <a:t>En France</a:t>
            </a:r>
            <a:r>
              <a:rPr lang="fr-FR" sz="1200" dirty="0"/>
              <a:t>, dans sa raffinerie de Feyzin, près de Lyon, Total a établi une cartographie minutieuse de la flore afin de définir une gestion différenciée entre les espaces périphériques (une seule fauche annuelle), les zones enherbées (deux fauches annuelles et surveillance des arbres et arbustes) et les zones de production du site. Environ un quart de la parcelle est disponible pour le développement de la biodiversité locale.</a:t>
            </a:r>
          </a:p>
          <a:p>
            <a:pPr>
              <a:lnSpc>
                <a:spcPts val="1840"/>
              </a:lnSpc>
            </a:pPr>
            <a:r>
              <a:rPr lang="fr-FR" sz="1200" b="1" dirty="0"/>
              <a:t>En France</a:t>
            </a:r>
            <a:r>
              <a:rPr lang="fr-FR" sz="1200" dirty="0"/>
              <a:t>, sur le site pétrochimique de Carling, Total agit pour la protection des amphibiens en favorisant la création de zones humides, leur habitat naturel</a:t>
            </a:r>
            <a:r>
              <a:rPr lang="fr-FR" sz="1200" dirty="0" smtClean="0"/>
              <a:t>.</a:t>
            </a:r>
          </a:p>
          <a:p>
            <a:pPr>
              <a:lnSpc>
                <a:spcPts val="1840"/>
              </a:lnSpc>
            </a:pPr>
            <a:endParaRPr lang="fr-FR" sz="1200" dirty="0"/>
          </a:p>
          <a:p>
            <a:pPr>
              <a:lnSpc>
                <a:spcPts val="1840"/>
              </a:lnSpc>
            </a:pPr>
            <a:r>
              <a:rPr lang="fr-FR" sz="1200" b="1" dirty="0"/>
              <a:t>Dans plusieurs pays où Total est présent grâce à son réseau de stations-service</a:t>
            </a:r>
            <a:r>
              <a:rPr lang="fr-FR" sz="1200" dirty="0"/>
              <a:t>, le Groupe mène de nombreuses actions de sensibilisation pour la protection de la biodiversité. Exemple : organisation de sorties pédagogiques afin de découvrir les écosystèmes locaux (mangroves, récifs et forêts) et les bienfaits qu’ils apportent.</a:t>
            </a:r>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6894" y="260648"/>
            <a:ext cx="3810103" cy="5867201"/>
          </a:xfrm>
          <a:prstGeom prst="rect">
            <a:avLst/>
          </a:prstGeom>
        </p:spPr>
      </p:pic>
    </p:spTree>
    <p:extLst>
      <p:ext uri="{BB962C8B-B14F-4D97-AF65-F5344CB8AC3E}">
        <p14:creationId xmlns:p14="http://schemas.microsoft.com/office/powerpoint/2010/main" val="2025696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Exemple branche RC</a:t>
            </a:r>
            <a:endParaRPr lang="en-US" dirty="0">
              <a:solidFill>
                <a:srgbClr val="72B84D"/>
              </a:solidFill>
            </a:endParaRPr>
          </a:p>
        </p:txBody>
      </p:sp>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872" y="2204864"/>
            <a:ext cx="4201768" cy="2537456"/>
          </a:xfrm>
          <a:prstGeom prst="rect">
            <a:avLst/>
          </a:prstGeom>
        </p:spPr>
      </p:pic>
      <p:sp>
        <p:nvSpPr>
          <p:cNvPr id="4" name="Rectangle 3"/>
          <p:cNvSpPr/>
          <p:nvPr/>
        </p:nvSpPr>
        <p:spPr>
          <a:xfrm>
            <a:off x="775966" y="4653136"/>
            <a:ext cx="3240360" cy="1015663"/>
          </a:xfrm>
          <a:prstGeom prst="rect">
            <a:avLst/>
          </a:prstGeom>
        </p:spPr>
        <p:txBody>
          <a:bodyPr wrap="square">
            <a:spAutoFit/>
          </a:bodyPr>
          <a:lstStyle/>
          <a:p>
            <a:r>
              <a:rPr lang="fr-FR" sz="1200" u="sng" dirty="0">
                <a:solidFill>
                  <a:srgbClr val="72B84D"/>
                </a:solidFill>
                <a:hlinkClick r:id="rId5"/>
              </a:rPr>
              <a:t>http://wat-social.corp.local/sites/c1b77864-0e46-4078-9ad0-d5828db07599_EN-US/SitePages/Share%20and%20learn%20vid%C3%A9o%20biodiversit%C3%A9%20Feyzin%20(avec%20sous-titres%20ENG).aspx</a:t>
            </a:r>
            <a:endParaRPr lang="en-US" sz="1200" dirty="0">
              <a:solidFill>
                <a:srgbClr val="72B84D"/>
              </a:solidFill>
            </a:endParaRPr>
          </a:p>
        </p:txBody>
      </p:sp>
      <p:sp>
        <p:nvSpPr>
          <p:cNvPr id="14" name="Rectangle 13"/>
          <p:cNvSpPr/>
          <p:nvPr/>
        </p:nvSpPr>
        <p:spPr>
          <a:xfrm>
            <a:off x="4733884" y="260648"/>
            <a:ext cx="4253113"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5" name="Imag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3698" y="2205160"/>
            <a:ext cx="3938103" cy="3922689"/>
          </a:xfrm>
          <a:prstGeom prst="rect">
            <a:avLst/>
          </a:prstGeom>
        </p:spPr>
      </p:pic>
      <p:sp>
        <p:nvSpPr>
          <p:cNvPr id="18" name="Rectangle 17"/>
          <p:cNvSpPr/>
          <p:nvPr/>
        </p:nvSpPr>
        <p:spPr>
          <a:xfrm>
            <a:off x="5145542" y="1144928"/>
            <a:ext cx="3610659" cy="830997"/>
          </a:xfrm>
          <a:prstGeom prst="rect">
            <a:avLst/>
          </a:prstGeom>
        </p:spPr>
        <p:txBody>
          <a:bodyPr wrap="square">
            <a:spAutoFit/>
          </a:bodyPr>
          <a:lstStyle/>
          <a:p>
            <a:r>
              <a:rPr lang="fr-FR" sz="1200" u="sng" dirty="0">
                <a:hlinkClick r:id="rId7"/>
              </a:rPr>
              <a:t>http://wat.corp.local/sites/s275/fr-FR/Documents/DECOUVRIR%20LE%20SITE/Biodiversité/plaquettes%20biodiversité%20v3.pdf#search=biodiversit%C3%A9%20plaquette%20v3</a:t>
            </a:r>
            <a:endParaRPr lang="en-US" sz="1200" dirty="0"/>
          </a:p>
        </p:txBody>
      </p:sp>
    </p:spTree>
    <p:extLst>
      <p:ext uri="{BB962C8B-B14F-4D97-AF65-F5344CB8AC3E}">
        <p14:creationId xmlns:p14="http://schemas.microsoft.com/office/powerpoint/2010/main" val="3298516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Exemple branche M&amp;S</a:t>
            </a:r>
            <a:endParaRPr lang="en-US" dirty="0">
              <a:solidFill>
                <a:srgbClr val="72B84D"/>
              </a:solidFill>
            </a:endParaRPr>
          </a:p>
        </p:txBody>
      </p:sp>
      <p:sp>
        <p:nvSpPr>
          <p:cNvPr id="6" name="Rectangle 5"/>
          <p:cNvSpPr/>
          <p:nvPr/>
        </p:nvSpPr>
        <p:spPr>
          <a:xfrm>
            <a:off x="407517" y="1340768"/>
            <a:ext cx="6468739" cy="784830"/>
          </a:xfrm>
          <a:prstGeom prst="rect">
            <a:avLst/>
          </a:prstGeom>
        </p:spPr>
        <p:txBody>
          <a:bodyPr wrap="square">
            <a:spAutoFit/>
          </a:bodyPr>
          <a:lstStyle/>
          <a:p>
            <a:pPr>
              <a:lnSpc>
                <a:spcPts val="1840"/>
              </a:lnSpc>
            </a:pPr>
            <a:r>
              <a:rPr lang="fr-FR" sz="1200" dirty="0"/>
              <a:t>Le site industriel MS </a:t>
            </a:r>
            <a:r>
              <a:rPr lang="fr-FR" sz="1200" dirty="0" err="1"/>
              <a:t>Ertvelde</a:t>
            </a:r>
            <a:r>
              <a:rPr lang="fr-FR" sz="1200" dirty="0"/>
              <a:t> </a:t>
            </a:r>
            <a:r>
              <a:rPr lang="fr-FR" sz="1200" dirty="0" err="1"/>
              <a:t>lub</a:t>
            </a:r>
            <a:r>
              <a:rPr lang="fr-FR" sz="1200" dirty="0"/>
              <a:t> est un autre exemple de site industriel prenant des mesures en faveur de la biodiversité (réduction de l’utilisation de produits </a:t>
            </a:r>
            <a:r>
              <a:rPr lang="fr-FR" sz="1200" dirty="0" err="1"/>
              <a:t>phytochimiques</a:t>
            </a:r>
            <a:r>
              <a:rPr lang="fr-FR" sz="1200" dirty="0"/>
              <a:t>, inventaires sur site et jonction du site à la ceinture verte locale).</a:t>
            </a:r>
          </a:p>
        </p:txBody>
      </p:sp>
      <p:sp>
        <p:nvSpPr>
          <p:cNvPr id="15" name="Rectangle 14"/>
          <p:cNvSpPr/>
          <p:nvPr/>
        </p:nvSpPr>
        <p:spPr>
          <a:xfrm>
            <a:off x="528108" y="2547519"/>
            <a:ext cx="8615891" cy="323165"/>
          </a:xfrm>
          <a:prstGeom prst="rect">
            <a:avLst/>
          </a:prstGeom>
        </p:spPr>
        <p:txBody>
          <a:bodyPr wrap="square">
            <a:spAutoFit/>
          </a:bodyPr>
          <a:lstStyle/>
          <a:p>
            <a:pPr>
              <a:lnSpc>
                <a:spcPts val="1840"/>
              </a:lnSpc>
            </a:pPr>
            <a:r>
              <a:rPr lang="fr-FR" sz="1600" b="1" dirty="0" smtClean="0">
                <a:solidFill>
                  <a:srgbClr val="0D5B1D"/>
                </a:solidFill>
              </a:rPr>
              <a:t>SDG </a:t>
            </a:r>
            <a:r>
              <a:rPr lang="fr-FR" sz="1600" b="1" dirty="0" err="1" smtClean="0">
                <a:solidFill>
                  <a:srgbClr val="0D5B1D"/>
                </a:solidFill>
              </a:rPr>
              <a:t>Mapping</a:t>
            </a:r>
            <a:r>
              <a:rPr lang="fr-FR" sz="1600" b="1" dirty="0" smtClean="0">
                <a:solidFill>
                  <a:srgbClr val="0D5B1D"/>
                </a:solidFill>
              </a:rPr>
              <a:t> Total </a:t>
            </a:r>
            <a:r>
              <a:rPr lang="fr-FR" sz="1600" b="1" dirty="0" err="1" smtClean="0">
                <a:solidFill>
                  <a:srgbClr val="0D5B1D"/>
                </a:solidFill>
              </a:rPr>
              <a:t>Ertvelde</a:t>
            </a:r>
            <a:endParaRPr lang="fr-FR" sz="1600" b="1" dirty="0">
              <a:solidFill>
                <a:srgbClr val="0D5B1D"/>
              </a:solidFill>
            </a:endParaRPr>
          </a:p>
        </p:txBody>
      </p:sp>
      <p:cxnSp>
        <p:nvCxnSpPr>
          <p:cNvPr id="8" name="Connecteur droit 7"/>
          <p:cNvCxnSpPr/>
          <p:nvPr/>
        </p:nvCxnSpPr>
        <p:spPr>
          <a:xfrm>
            <a:off x="528109" y="2996952"/>
            <a:ext cx="814757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528109" y="4005064"/>
            <a:ext cx="814757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528109" y="5013176"/>
            <a:ext cx="8110823"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9" name="Grouper 38"/>
          <p:cNvGrpSpPr/>
          <p:nvPr/>
        </p:nvGrpSpPr>
        <p:grpSpPr>
          <a:xfrm>
            <a:off x="2673201" y="3226813"/>
            <a:ext cx="5965731" cy="2566580"/>
            <a:chOff x="1185253" y="3226813"/>
            <a:chExt cx="5965731" cy="2566580"/>
          </a:xfrm>
        </p:grpSpPr>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2673" y="3226813"/>
              <a:ext cx="543433" cy="534101"/>
            </a:xfrm>
            <a:prstGeom prst="rect">
              <a:avLst/>
            </a:prstGeom>
          </p:spPr>
        </p:pic>
        <p:pic>
          <p:nvPicPr>
            <p:cNvPr id="16" name="Imag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7908" y="3226813"/>
              <a:ext cx="543433" cy="534101"/>
            </a:xfrm>
            <a:prstGeom prst="rect">
              <a:avLst/>
            </a:prstGeom>
          </p:spPr>
        </p:pic>
        <p:pic>
          <p:nvPicPr>
            <p:cNvPr id="17" name="Imag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9563" y="3226814"/>
              <a:ext cx="543434" cy="534102"/>
            </a:xfrm>
            <a:prstGeom prst="rect">
              <a:avLst/>
            </a:prstGeom>
          </p:spPr>
        </p:pic>
        <p:pic>
          <p:nvPicPr>
            <p:cNvPr id="20" name="Imag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1909" y="4233107"/>
              <a:ext cx="548251" cy="538836"/>
            </a:xfrm>
            <a:prstGeom prst="rect">
              <a:avLst/>
            </a:prstGeom>
          </p:spPr>
        </p:pic>
        <p:pic>
          <p:nvPicPr>
            <p:cNvPr id="21" name="Imag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87908" y="4241532"/>
              <a:ext cx="548227" cy="538812"/>
            </a:xfrm>
            <a:prstGeom prst="rect">
              <a:avLst/>
            </a:prstGeom>
          </p:spPr>
        </p:pic>
        <p:pic>
          <p:nvPicPr>
            <p:cNvPr id="22" name="Imag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69921" y="4233107"/>
              <a:ext cx="552055" cy="542574"/>
            </a:xfrm>
            <a:prstGeom prst="rect">
              <a:avLst/>
            </a:prstGeom>
          </p:spPr>
        </p:pic>
        <p:pic>
          <p:nvPicPr>
            <p:cNvPr id="23" name="Image 2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85253" y="4241681"/>
              <a:ext cx="552054" cy="542574"/>
            </a:xfrm>
            <a:prstGeom prst="rect">
              <a:avLst/>
            </a:prstGeom>
          </p:spPr>
        </p:pic>
        <p:pic>
          <p:nvPicPr>
            <p:cNvPr id="24" name="Image 2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05968" y="4233106"/>
              <a:ext cx="545016" cy="535657"/>
            </a:xfrm>
            <a:prstGeom prst="rect">
              <a:avLst/>
            </a:prstGeom>
          </p:spPr>
        </p:pic>
        <p:pic>
          <p:nvPicPr>
            <p:cNvPr id="25" name="Image 2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76573" y="4246194"/>
              <a:ext cx="538739" cy="529487"/>
            </a:xfrm>
            <a:prstGeom prst="rect">
              <a:avLst/>
            </a:prstGeom>
          </p:spPr>
        </p:pic>
        <p:pic>
          <p:nvPicPr>
            <p:cNvPr id="26" name="Image 2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00895" y="4233106"/>
              <a:ext cx="547031" cy="537637"/>
            </a:xfrm>
            <a:prstGeom prst="rect">
              <a:avLst/>
            </a:prstGeom>
          </p:spPr>
        </p:pic>
        <p:pic>
          <p:nvPicPr>
            <p:cNvPr id="27" name="Image 2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77842" y="4242707"/>
              <a:ext cx="547031" cy="537637"/>
            </a:xfrm>
            <a:prstGeom prst="rect">
              <a:avLst/>
            </a:prstGeom>
          </p:spPr>
        </p:pic>
        <p:pic>
          <p:nvPicPr>
            <p:cNvPr id="28" name="Image 2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88202" y="4233107"/>
              <a:ext cx="547031" cy="537637"/>
            </a:xfrm>
            <a:prstGeom prst="rect">
              <a:avLst/>
            </a:prstGeom>
          </p:spPr>
        </p:pic>
        <p:pic>
          <p:nvPicPr>
            <p:cNvPr id="29" name="Image 2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386598" y="4242707"/>
              <a:ext cx="547031" cy="537637"/>
            </a:xfrm>
            <a:prstGeom prst="rect">
              <a:avLst/>
            </a:prstGeom>
          </p:spPr>
        </p:pic>
        <p:pic>
          <p:nvPicPr>
            <p:cNvPr id="31" name="Image 3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85254" y="5241218"/>
              <a:ext cx="547744" cy="538337"/>
            </a:xfrm>
            <a:prstGeom prst="rect">
              <a:avLst/>
            </a:prstGeom>
          </p:spPr>
        </p:pic>
        <p:pic>
          <p:nvPicPr>
            <p:cNvPr id="32" name="Imag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87908" y="5241218"/>
              <a:ext cx="552054" cy="542574"/>
            </a:xfrm>
            <a:prstGeom prst="rect">
              <a:avLst/>
            </a:prstGeom>
          </p:spPr>
        </p:pic>
        <p:pic>
          <p:nvPicPr>
            <p:cNvPr id="33" name="Image 3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392240" y="5234026"/>
              <a:ext cx="558267" cy="548680"/>
            </a:xfrm>
            <a:prstGeom prst="rect">
              <a:avLst/>
            </a:prstGeom>
          </p:spPr>
        </p:pic>
        <p:pic>
          <p:nvPicPr>
            <p:cNvPr id="34" name="Image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9204" y="5229200"/>
              <a:ext cx="543434" cy="534102"/>
            </a:xfrm>
            <a:prstGeom prst="rect">
              <a:avLst/>
            </a:prstGeom>
          </p:spPr>
        </p:pic>
        <p:pic>
          <p:nvPicPr>
            <p:cNvPr id="35" name="Image 3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591335" y="5229200"/>
              <a:ext cx="550204" cy="540755"/>
            </a:xfrm>
            <a:prstGeom prst="rect">
              <a:avLst/>
            </a:prstGeom>
          </p:spPr>
        </p:pic>
        <p:pic>
          <p:nvPicPr>
            <p:cNvPr id="36" name="Imag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90236" y="5241218"/>
              <a:ext cx="552055" cy="542574"/>
            </a:xfrm>
            <a:prstGeom prst="rect">
              <a:avLst/>
            </a:prstGeom>
          </p:spPr>
        </p:pic>
        <p:pic>
          <p:nvPicPr>
            <p:cNvPr id="37" name="Image 3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394001" y="5241219"/>
              <a:ext cx="561822" cy="552174"/>
            </a:xfrm>
            <a:prstGeom prst="rect">
              <a:avLst/>
            </a:prstGeom>
          </p:spPr>
        </p:pic>
        <p:pic>
          <p:nvPicPr>
            <p:cNvPr id="38" name="Image 3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778123" y="5243376"/>
              <a:ext cx="552037" cy="542557"/>
            </a:xfrm>
            <a:prstGeom prst="rect">
              <a:avLst/>
            </a:prstGeom>
          </p:spPr>
        </p:pic>
      </p:grpSp>
      <p:pic>
        <p:nvPicPr>
          <p:cNvPr id="40" name="Image 3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93730" y="5370760"/>
            <a:ext cx="343615" cy="290488"/>
          </a:xfrm>
          <a:prstGeom prst="rect">
            <a:avLst/>
          </a:prstGeom>
        </p:spPr>
      </p:pic>
      <p:pic>
        <p:nvPicPr>
          <p:cNvPr id="41" name="Image 40"/>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14282" y="4349242"/>
            <a:ext cx="362496" cy="360264"/>
          </a:xfrm>
          <a:prstGeom prst="rect">
            <a:avLst/>
          </a:prstGeom>
        </p:spPr>
      </p:pic>
      <p:pic>
        <p:nvPicPr>
          <p:cNvPr id="42" name="Image 4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flipH="1">
            <a:off x="614282" y="3357746"/>
            <a:ext cx="355368" cy="355368"/>
          </a:xfrm>
          <a:prstGeom prst="rect">
            <a:avLst/>
          </a:prstGeom>
        </p:spPr>
      </p:pic>
      <p:sp>
        <p:nvSpPr>
          <p:cNvPr id="43" name="Rectangle 42"/>
          <p:cNvSpPr/>
          <p:nvPr/>
        </p:nvSpPr>
        <p:spPr>
          <a:xfrm>
            <a:off x="1037325" y="3313626"/>
            <a:ext cx="1521922" cy="477054"/>
          </a:xfrm>
          <a:prstGeom prst="rect">
            <a:avLst/>
          </a:prstGeom>
        </p:spPr>
        <p:txBody>
          <a:bodyPr wrap="square">
            <a:spAutoFit/>
          </a:bodyPr>
          <a:lstStyle/>
          <a:p>
            <a:pPr>
              <a:lnSpc>
                <a:spcPts val="1540"/>
              </a:lnSpc>
            </a:pPr>
            <a:r>
              <a:rPr lang="fr-FR" sz="1200" b="1" dirty="0" smtClean="0">
                <a:solidFill>
                  <a:srgbClr val="72B84D"/>
                </a:solidFill>
              </a:rPr>
              <a:t>Product/service</a:t>
            </a:r>
          </a:p>
          <a:p>
            <a:pPr>
              <a:lnSpc>
                <a:spcPts val="1540"/>
              </a:lnSpc>
            </a:pPr>
            <a:r>
              <a:rPr lang="fr-FR" sz="1200" b="1" dirty="0" smtClean="0">
                <a:solidFill>
                  <a:srgbClr val="72B84D"/>
                </a:solidFill>
              </a:rPr>
              <a:t>excellence</a:t>
            </a:r>
            <a:endParaRPr lang="fr-FR" sz="1200" b="1" dirty="0">
              <a:solidFill>
                <a:srgbClr val="72B84D"/>
              </a:solidFill>
            </a:endParaRPr>
          </a:p>
        </p:txBody>
      </p:sp>
      <p:sp>
        <p:nvSpPr>
          <p:cNvPr id="45" name="Rectangle 44"/>
          <p:cNvSpPr/>
          <p:nvPr/>
        </p:nvSpPr>
        <p:spPr>
          <a:xfrm>
            <a:off x="1037325" y="4293096"/>
            <a:ext cx="1521922" cy="477054"/>
          </a:xfrm>
          <a:prstGeom prst="rect">
            <a:avLst/>
          </a:prstGeom>
        </p:spPr>
        <p:txBody>
          <a:bodyPr wrap="square">
            <a:spAutoFit/>
          </a:bodyPr>
          <a:lstStyle/>
          <a:p>
            <a:pPr>
              <a:lnSpc>
                <a:spcPts val="1540"/>
              </a:lnSpc>
            </a:pPr>
            <a:r>
              <a:rPr lang="fr-FR" sz="1200" b="1" dirty="0" err="1" smtClean="0">
                <a:solidFill>
                  <a:srgbClr val="6EE5F8"/>
                </a:solidFill>
              </a:rPr>
              <a:t>Operational</a:t>
            </a:r>
            <a:endParaRPr lang="fr-FR" sz="1200" b="1" dirty="0" smtClean="0">
              <a:solidFill>
                <a:srgbClr val="6EE5F8"/>
              </a:solidFill>
            </a:endParaRPr>
          </a:p>
          <a:p>
            <a:pPr>
              <a:lnSpc>
                <a:spcPts val="1540"/>
              </a:lnSpc>
            </a:pPr>
            <a:r>
              <a:rPr lang="fr-FR" sz="1200" b="1" dirty="0" smtClean="0">
                <a:solidFill>
                  <a:srgbClr val="6EE5F8"/>
                </a:solidFill>
              </a:rPr>
              <a:t>excellence</a:t>
            </a:r>
            <a:endParaRPr lang="fr-FR" sz="1200" b="1" dirty="0">
              <a:solidFill>
                <a:srgbClr val="6EE5F8"/>
              </a:solidFill>
            </a:endParaRPr>
          </a:p>
        </p:txBody>
      </p:sp>
      <p:sp>
        <p:nvSpPr>
          <p:cNvPr id="46" name="Rectangle 45"/>
          <p:cNvSpPr/>
          <p:nvPr/>
        </p:nvSpPr>
        <p:spPr>
          <a:xfrm>
            <a:off x="1037325" y="5277477"/>
            <a:ext cx="1521922" cy="477054"/>
          </a:xfrm>
          <a:prstGeom prst="rect">
            <a:avLst/>
          </a:prstGeom>
        </p:spPr>
        <p:txBody>
          <a:bodyPr wrap="square">
            <a:spAutoFit/>
          </a:bodyPr>
          <a:lstStyle/>
          <a:p>
            <a:pPr>
              <a:lnSpc>
                <a:spcPts val="1540"/>
              </a:lnSpc>
            </a:pPr>
            <a:r>
              <a:rPr lang="fr-FR" sz="1200" b="1" dirty="0" err="1" smtClean="0">
                <a:solidFill>
                  <a:srgbClr val="7D9899"/>
                </a:solidFill>
              </a:rPr>
              <a:t>Organisational</a:t>
            </a:r>
            <a:endParaRPr lang="fr-FR" sz="1200" b="1" dirty="0" smtClean="0">
              <a:solidFill>
                <a:srgbClr val="7D9899"/>
              </a:solidFill>
            </a:endParaRPr>
          </a:p>
          <a:p>
            <a:pPr>
              <a:lnSpc>
                <a:spcPts val="1540"/>
              </a:lnSpc>
            </a:pPr>
            <a:r>
              <a:rPr lang="fr-FR" sz="1200" b="1" dirty="0" smtClean="0">
                <a:solidFill>
                  <a:srgbClr val="7D9899"/>
                </a:solidFill>
              </a:rPr>
              <a:t>excellence</a:t>
            </a:r>
            <a:endParaRPr lang="fr-FR" sz="1200" b="1" dirty="0">
              <a:solidFill>
                <a:srgbClr val="7D9899"/>
              </a:solidFill>
            </a:endParaRPr>
          </a:p>
        </p:txBody>
      </p:sp>
    </p:spTree>
    <p:extLst>
      <p:ext uri="{BB962C8B-B14F-4D97-AF65-F5344CB8AC3E}">
        <p14:creationId xmlns:p14="http://schemas.microsoft.com/office/powerpoint/2010/main" val="1284519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Exemple branche GRP</a:t>
            </a:r>
            <a:endParaRPr lang="en-US" dirty="0">
              <a:solidFill>
                <a:srgbClr val="72B84D"/>
              </a:solidFill>
            </a:endParaRPr>
          </a:p>
        </p:txBody>
      </p:sp>
      <p:sp>
        <p:nvSpPr>
          <p:cNvPr id="10" name="Rectangle 9"/>
          <p:cNvSpPr/>
          <p:nvPr/>
        </p:nvSpPr>
        <p:spPr>
          <a:xfrm>
            <a:off x="323528" y="1556792"/>
            <a:ext cx="6912767" cy="784830"/>
          </a:xfrm>
          <a:prstGeom prst="rect">
            <a:avLst/>
          </a:prstGeom>
        </p:spPr>
        <p:txBody>
          <a:bodyPr wrap="square">
            <a:spAutoFit/>
          </a:bodyPr>
          <a:lstStyle/>
          <a:p>
            <a:pPr>
              <a:lnSpc>
                <a:spcPts val="1840"/>
              </a:lnSpc>
            </a:pPr>
            <a:r>
              <a:rPr lang="fr-FR" sz="1200" dirty="0"/>
              <a:t>GRP intègre également la biodiversité dans ses procédés comme ici à </a:t>
            </a:r>
            <a:r>
              <a:rPr lang="fr-FR" sz="1200" dirty="0" err="1" smtClean="0"/>
              <a:t>Osato</a:t>
            </a:r>
            <a:r>
              <a:rPr lang="fr-FR" sz="1200" dirty="0" smtClean="0"/>
              <a:t>,</a:t>
            </a:r>
          </a:p>
          <a:p>
            <a:pPr>
              <a:lnSpc>
                <a:spcPts val="1840"/>
              </a:lnSpc>
            </a:pPr>
            <a:r>
              <a:rPr lang="fr-FR" sz="1200" dirty="0" smtClean="0"/>
              <a:t>une </a:t>
            </a:r>
            <a:r>
              <a:rPr lang="fr-FR" sz="1200" dirty="0"/>
              <a:t>nouvelle centrale solaire au Japon où la stratégie d’atténuation a été appliquée.</a:t>
            </a:r>
          </a:p>
          <a:p>
            <a:pPr>
              <a:lnSpc>
                <a:spcPts val="1840"/>
              </a:lnSpc>
            </a:pPr>
            <a:endParaRPr lang="fr-FR" sz="1200" dirty="0"/>
          </a:p>
        </p:txBody>
      </p:sp>
      <p:pic>
        <p:nvPicPr>
          <p:cNvPr id="11" name="Image 10"/>
          <p:cNvPicPr/>
          <p:nvPr/>
        </p:nvPicPr>
        <p:blipFill>
          <a:blip r:embed="rId4" cstate="screen">
            <a:extLst>
              <a:ext uri="{28A0092B-C50C-407E-A947-70E740481C1C}">
                <a14:useLocalDpi xmlns:a14="http://schemas.microsoft.com/office/drawing/2010/main"/>
              </a:ext>
            </a:extLst>
          </a:blip>
          <a:stretch>
            <a:fillRect/>
          </a:stretch>
        </p:blipFill>
        <p:spPr>
          <a:xfrm>
            <a:off x="420260" y="2685808"/>
            <a:ext cx="3195245" cy="3415611"/>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3928" y="2685808"/>
            <a:ext cx="4608512" cy="3415611"/>
          </a:xfrm>
          <a:prstGeom prst="rect">
            <a:avLst/>
          </a:prstGeom>
        </p:spPr>
      </p:pic>
    </p:spTree>
    <p:extLst>
      <p:ext uri="{BB962C8B-B14F-4D97-AF65-F5344CB8AC3E}">
        <p14:creationId xmlns:p14="http://schemas.microsoft.com/office/powerpoint/2010/main" val="443611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33884" y="260648"/>
            <a:ext cx="4253113"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353149"/>
            <a:ext cx="4320480"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Démarcation &amp; </a:t>
            </a:r>
            <a:r>
              <a:rPr lang="fr-FR" smtClean="0">
                <a:solidFill>
                  <a:srgbClr val="72B84D"/>
                </a:solidFill>
              </a:rPr>
              <a:t>relocalisation - phase </a:t>
            </a:r>
            <a:r>
              <a:rPr lang="fr-FR" dirty="0" smtClean="0">
                <a:solidFill>
                  <a:srgbClr val="72B84D"/>
                </a:solidFill>
              </a:rPr>
              <a:t>de construction</a:t>
            </a:r>
            <a:endParaRPr lang="en-US" dirty="0">
              <a:solidFill>
                <a:srgbClr val="72B84D"/>
              </a:solidFill>
            </a:endParaRP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666" y="3068960"/>
            <a:ext cx="4154968" cy="2619519"/>
          </a:xfrm>
          <a:prstGeom prst="rect">
            <a:avLst/>
          </a:prstGeom>
          <a:noFill/>
          <a:ln w="9525">
            <a:noFill/>
            <a:miter lim="800000"/>
            <a:headEnd/>
            <a:tailEnd/>
          </a:ln>
        </p:spPr>
      </p:pic>
      <p:pic>
        <p:nvPicPr>
          <p:cNvPr id="16" name="Imag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66" y="2112419"/>
            <a:ext cx="216024" cy="113155"/>
          </a:xfrm>
          <a:prstGeom prst="rect">
            <a:avLst/>
          </a:prstGeom>
        </p:spPr>
      </p:pic>
      <p:sp>
        <p:nvSpPr>
          <p:cNvPr id="17" name="Rectangle 16"/>
          <p:cNvSpPr/>
          <p:nvPr/>
        </p:nvSpPr>
        <p:spPr>
          <a:xfrm>
            <a:off x="678437" y="2016071"/>
            <a:ext cx="3389508" cy="281295"/>
          </a:xfrm>
          <a:prstGeom prst="rect">
            <a:avLst/>
          </a:prstGeom>
        </p:spPr>
        <p:txBody>
          <a:bodyPr wrap="square">
            <a:spAutoFit/>
          </a:bodyPr>
          <a:lstStyle/>
          <a:p>
            <a:pPr lvl="0">
              <a:lnSpc>
                <a:spcPts val="1640"/>
              </a:lnSpc>
            </a:pPr>
            <a:r>
              <a:rPr lang="fr-FR" sz="1200" b="1" dirty="0" err="1" smtClean="0"/>
              <a:t>Aloe</a:t>
            </a:r>
            <a:r>
              <a:rPr lang="fr-FR" sz="1200" b="1" dirty="0" smtClean="0"/>
              <a:t> </a:t>
            </a:r>
            <a:r>
              <a:rPr lang="fr-FR" sz="1200" b="1" dirty="0" err="1" smtClean="0"/>
              <a:t>claviflora</a:t>
            </a:r>
            <a:r>
              <a:rPr lang="fr-FR" sz="1200" b="1" dirty="0" smtClean="0"/>
              <a:t> </a:t>
            </a:r>
            <a:r>
              <a:rPr lang="fr-FR" sz="1200" dirty="0" smtClean="0"/>
              <a:t>- Espèce protégée.</a:t>
            </a:r>
            <a:endParaRPr lang="fr-FR" sz="1200" dirty="0"/>
          </a:p>
        </p:txBody>
      </p:sp>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66" y="2714232"/>
            <a:ext cx="216024" cy="113155"/>
          </a:xfrm>
          <a:prstGeom prst="rect">
            <a:avLst/>
          </a:prstGeom>
        </p:spPr>
      </p:pic>
      <p:pic>
        <p:nvPicPr>
          <p:cNvPr id="19" name="Imag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5479" y="830150"/>
            <a:ext cx="216024" cy="113155"/>
          </a:xfrm>
          <a:prstGeom prst="rect">
            <a:avLst/>
          </a:prstGeom>
        </p:spPr>
      </p:pic>
      <p:sp>
        <p:nvSpPr>
          <p:cNvPr id="20" name="Rectangle 19"/>
          <p:cNvSpPr/>
          <p:nvPr/>
        </p:nvSpPr>
        <p:spPr>
          <a:xfrm>
            <a:off x="678437" y="2612487"/>
            <a:ext cx="3389508" cy="281295"/>
          </a:xfrm>
          <a:prstGeom prst="rect">
            <a:avLst/>
          </a:prstGeom>
        </p:spPr>
        <p:txBody>
          <a:bodyPr wrap="square">
            <a:spAutoFit/>
          </a:bodyPr>
          <a:lstStyle/>
          <a:p>
            <a:pPr lvl="0">
              <a:lnSpc>
                <a:spcPts val="1640"/>
              </a:lnSpc>
            </a:pPr>
            <a:r>
              <a:rPr lang="fr-FR" sz="1200" b="1" dirty="0" smtClean="0"/>
              <a:t>Démarcation des no-go areas</a:t>
            </a:r>
            <a:endParaRPr lang="fr-FR" sz="1200" b="1" dirty="0"/>
          </a:p>
        </p:txBody>
      </p:sp>
      <p:sp>
        <p:nvSpPr>
          <p:cNvPr id="21" name="Rectangle 20"/>
          <p:cNvSpPr/>
          <p:nvPr/>
        </p:nvSpPr>
        <p:spPr>
          <a:xfrm>
            <a:off x="5286180" y="722218"/>
            <a:ext cx="3389508" cy="1015663"/>
          </a:xfrm>
          <a:prstGeom prst="rect">
            <a:avLst/>
          </a:prstGeom>
        </p:spPr>
        <p:txBody>
          <a:bodyPr wrap="square">
            <a:spAutoFit/>
          </a:bodyPr>
          <a:lstStyle/>
          <a:p>
            <a:pPr>
              <a:lnSpc>
                <a:spcPts val="1840"/>
              </a:lnSpc>
            </a:pPr>
            <a:r>
              <a:rPr lang="fr-FR" sz="1200" b="1" dirty="0"/>
              <a:t>Relocalisation : </a:t>
            </a:r>
            <a:r>
              <a:rPr lang="fr-FR" sz="1200" dirty="0"/>
              <a:t>les plantes rencontrées pendant la phase de construction doivent être transférées dans un milieu similaire non affecté par la </a:t>
            </a:r>
            <a:r>
              <a:rPr lang="fr-FR" sz="1200" dirty="0" smtClean="0"/>
              <a:t>construction.</a:t>
            </a:r>
            <a:endParaRPr lang="en-US" sz="1200" dirty="0"/>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088" y="1890480"/>
            <a:ext cx="2093421" cy="1233623"/>
          </a:xfrm>
          <a:prstGeom prst="rect">
            <a:avLst/>
          </a:prstGeom>
        </p:spPr>
      </p:pic>
      <p:pic>
        <p:nvPicPr>
          <p:cNvPr id="4" name="Imag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6216" y="3182170"/>
            <a:ext cx="2099117" cy="1244477"/>
          </a:xfrm>
          <a:prstGeom prst="rect">
            <a:avLst/>
          </a:prstGeom>
        </p:spPr>
      </p:pic>
      <p:pic>
        <p:nvPicPr>
          <p:cNvPr id="5" name="Imag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54795" y="4471118"/>
            <a:ext cx="2102714" cy="1217361"/>
          </a:xfrm>
          <a:prstGeom prst="rect">
            <a:avLst/>
          </a:prstGeom>
        </p:spPr>
      </p:pic>
    </p:spTree>
    <p:extLst>
      <p:ext uri="{BB962C8B-B14F-4D97-AF65-F5344CB8AC3E}">
        <p14:creationId xmlns:p14="http://schemas.microsoft.com/office/powerpoint/2010/main" val="1045943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2" name="Image 21"/>
          <p:cNvPicPr>
            <a:picLocks noChangeAspect="1"/>
          </p:cNvPicPr>
          <p:nvPr/>
        </p:nvPicPr>
        <p:blipFill rotWithShape="1">
          <a:blip r:embed="rId3" cstate="screen">
            <a:extLst>
              <a:ext uri="{28A0092B-C50C-407E-A947-70E740481C1C}">
                <a14:useLocalDpi xmlns:a14="http://schemas.microsoft.com/office/drawing/2010/main"/>
              </a:ext>
            </a:extLst>
          </a:blip>
          <a:srcRect r="412"/>
          <a:stretch/>
        </p:blipFill>
        <p:spPr>
          <a:xfrm>
            <a:off x="899592" y="53463"/>
            <a:ext cx="7600596" cy="5665133"/>
          </a:xfrm>
          <a:prstGeom prst="rect">
            <a:avLst/>
          </a:prstGeom>
        </p:spPr>
      </p:pic>
      <p:sp>
        <p:nvSpPr>
          <p:cNvPr id="23" name="Rectangle 22"/>
          <p:cNvSpPr/>
          <p:nvPr/>
        </p:nvSpPr>
        <p:spPr>
          <a:xfrm>
            <a:off x="0" y="5805264"/>
            <a:ext cx="9144000" cy="276999"/>
          </a:xfrm>
          <a:prstGeom prst="rect">
            <a:avLst/>
          </a:prstGeom>
        </p:spPr>
        <p:txBody>
          <a:bodyPr wrap="square">
            <a:spAutoFit/>
          </a:bodyPr>
          <a:lstStyle/>
          <a:p>
            <a:pPr algn="ctr"/>
            <a:r>
              <a:rPr lang="en-US" sz="1200" dirty="0">
                <a:hlinkClick r:id="rId4" invalidUrl="http://wat.corp.local/sites/s215/fr-FR/Pages/environnement/Carte intéractive Env/Carte-intéractive-ENV.aspx"/>
              </a:rPr>
              <a:t>Lien vers la carte interactive des actions Biodiversité du Groupe</a:t>
            </a:r>
            <a:endParaRPr lang="en-US" sz="1200" dirty="0"/>
          </a:p>
        </p:txBody>
      </p:sp>
    </p:spTree>
    <p:extLst>
      <p:ext uri="{BB962C8B-B14F-4D97-AF65-F5344CB8AC3E}">
        <p14:creationId xmlns:p14="http://schemas.microsoft.com/office/powerpoint/2010/main" val="13311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1" y="1590566"/>
            <a:ext cx="9144000" cy="1223342"/>
          </a:xfrm>
        </p:spPr>
        <p:txBody>
          <a:bodyPr>
            <a:noAutofit/>
          </a:bodyPr>
          <a:lstStyle/>
          <a:p>
            <a:pPr marL="0" indent="0" algn="ctr">
              <a:buNone/>
            </a:pPr>
            <a:r>
              <a:rPr lang="fr-FR" sz="4600" b="1" dirty="0" smtClean="0">
                <a:solidFill>
                  <a:schemeClr val="bg1"/>
                </a:solidFill>
              </a:rPr>
              <a:t>POUR EN</a:t>
            </a:r>
          </a:p>
          <a:p>
            <a:pPr marL="0" indent="0" algn="ctr">
              <a:buNone/>
            </a:pPr>
            <a:r>
              <a:rPr lang="fr-FR" sz="4600" b="1" dirty="0" smtClean="0">
                <a:solidFill>
                  <a:schemeClr val="bg1"/>
                </a:solidFill>
              </a:rPr>
              <a:t>SAVOIR PLUS</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79231"/>
            <a:ext cx="1338190" cy="1338190"/>
          </a:xfrm>
          <a:prstGeom prst="rect">
            <a:avLst/>
          </a:prstGeom>
        </p:spPr>
      </p:pic>
    </p:spTree>
    <p:extLst>
      <p:ext uri="{BB962C8B-B14F-4D97-AF65-F5344CB8AC3E}">
        <p14:creationId xmlns:p14="http://schemas.microsoft.com/office/powerpoint/2010/main" val="193449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548680"/>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Votre </a:t>
            </a:r>
            <a:r>
              <a:rPr lang="fr-FR" smtClean="0">
                <a:solidFill>
                  <a:srgbClr val="72B84D"/>
                </a:solidFill>
              </a:rPr>
              <a:t>contact Biodiversité</a:t>
            </a:r>
            <a:endParaRPr lang="en-US" dirty="0">
              <a:solidFill>
                <a:srgbClr val="72B84D"/>
              </a:solidFill>
            </a:endParaRPr>
          </a:p>
        </p:txBody>
      </p:sp>
      <p:sp>
        <p:nvSpPr>
          <p:cNvPr id="10" name="Rectangle 9"/>
          <p:cNvSpPr/>
          <p:nvPr/>
        </p:nvSpPr>
        <p:spPr>
          <a:xfrm>
            <a:off x="323528" y="1556792"/>
            <a:ext cx="6912767" cy="531364"/>
          </a:xfrm>
          <a:prstGeom prst="rect">
            <a:avLst/>
          </a:prstGeom>
        </p:spPr>
        <p:txBody>
          <a:bodyPr wrap="square">
            <a:spAutoFit/>
          </a:bodyPr>
          <a:lstStyle/>
          <a:p>
            <a:pPr>
              <a:lnSpc>
                <a:spcPts val="1840"/>
              </a:lnSpc>
            </a:pPr>
            <a:r>
              <a:rPr lang="fr-FR" sz="1200" dirty="0" smtClean="0"/>
              <a:t>Un groupe de travail Biodiversité interne existe et se réunit une fois par trimestre.</a:t>
            </a:r>
          </a:p>
          <a:p>
            <a:pPr>
              <a:lnSpc>
                <a:spcPts val="1840"/>
              </a:lnSpc>
            </a:pPr>
            <a:r>
              <a:rPr lang="fr-FR" sz="1200" dirty="0" smtClean="0"/>
              <a:t>Pour le rejoindre, contactez Steven Dickinson : </a:t>
            </a:r>
            <a:r>
              <a:rPr lang="fr-FR" sz="1200" dirty="0" smtClean="0">
                <a:hlinkClick r:id="rId4"/>
              </a:rPr>
              <a:t>steven.dickinson@total.com</a:t>
            </a:r>
            <a:endParaRPr lang="fr-FR" sz="1200" dirty="0"/>
          </a:p>
        </p:txBody>
      </p:sp>
      <p:pic>
        <p:nvPicPr>
          <p:cNvPr id="8" name="Imag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536" y="2332653"/>
            <a:ext cx="8280920" cy="3610948"/>
          </a:xfrm>
          <a:prstGeom prst="rect">
            <a:avLst/>
          </a:prstGeom>
        </p:spPr>
      </p:pic>
      <p:sp>
        <p:nvSpPr>
          <p:cNvPr id="14" name="Titre 1"/>
          <p:cNvSpPr txBox="1">
            <a:spLocks/>
          </p:cNvSpPr>
          <p:nvPr/>
        </p:nvSpPr>
        <p:spPr>
          <a:xfrm>
            <a:off x="5868144" y="4725144"/>
            <a:ext cx="2808312" cy="1224136"/>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FFD719"/>
                </a:solidFill>
              </a:rPr>
              <a:t>Réunion réseau biodiversité</a:t>
            </a:r>
          </a:p>
          <a:p>
            <a:r>
              <a:rPr lang="fr-FR" sz="1400" dirty="0" smtClean="0">
                <a:solidFill>
                  <a:srgbClr val="FFD719"/>
                </a:solidFill>
              </a:rPr>
              <a:t>12 avril 2018</a:t>
            </a:r>
            <a:endParaRPr lang="en-US" sz="1400" dirty="0">
              <a:solidFill>
                <a:srgbClr val="FFD719"/>
              </a:solidFill>
            </a:endParaRPr>
          </a:p>
        </p:txBody>
      </p:sp>
    </p:spTree>
    <p:extLst>
      <p:ext uri="{BB962C8B-B14F-4D97-AF65-F5344CB8AC3E}">
        <p14:creationId xmlns:p14="http://schemas.microsoft.com/office/powerpoint/2010/main" val="949100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692696"/>
            <a:ext cx="5688632"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smtClean="0">
                <a:solidFill>
                  <a:srgbClr val="72B84D"/>
                </a:solidFill>
              </a:rPr>
              <a:t>Communauté biodiversité</a:t>
            </a:r>
            <a:endParaRPr lang="en-US" dirty="0">
              <a:solidFill>
                <a:srgbClr val="72B84D"/>
              </a:solidFill>
            </a:endParaRPr>
          </a:p>
        </p:txBody>
      </p:sp>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83769" y="1556792"/>
            <a:ext cx="6660232" cy="5090032"/>
          </a:xfrm>
          <a:prstGeom prst="rect">
            <a:avLst/>
          </a:prstGeom>
        </p:spPr>
      </p:pic>
      <p:sp>
        <p:nvSpPr>
          <p:cNvPr id="10" name="Rectangle 9"/>
          <p:cNvSpPr/>
          <p:nvPr/>
        </p:nvSpPr>
        <p:spPr>
          <a:xfrm>
            <a:off x="323529" y="2564904"/>
            <a:ext cx="3168352" cy="2431435"/>
          </a:xfrm>
          <a:prstGeom prst="rect">
            <a:avLst/>
          </a:prstGeom>
        </p:spPr>
        <p:txBody>
          <a:bodyPr wrap="square">
            <a:spAutoFit/>
          </a:bodyPr>
          <a:lstStyle/>
          <a:p>
            <a:pPr>
              <a:lnSpc>
                <a:spcPts val="1840"/>
              </a:lnSpc>
            </a:pPr>
            <a:r>
              <a:rPr lang="fr-FR" sz="1200" b="1" dirty="0" smtClean="0"/>
              <a:t>Nous avons une Communauté Biodiversité (privée) que vous pouvez rejoindre à tout moment.</a:t>
            </a:r>
          </a:p>
          <a:p>
            <a:pPr>
              <a:lnSpc>
                <a:spcPts val="1840"/>
              </a:lnSpc>
            </a:pPr>
            <a:endParaRPr lang="fr-FR" sz="1200" dirty="0" smtClean="0"/>
          </a:p>
          <a:p>
            <a:pPr>
              <a:lnSpc>
                <a:spcPts val="1840"/>
              </a:lnSpc>
            </a:pPr>
            <a:r>
              <a:rPr lang="fr-FR" sz="1200" dirty="0" smtClean="0"/>
              <a:t>Contactez Steven Dickinson : </a:t>
            </a:r>
            <a:r>
              <a:rPr lang="en-US" sz="1200" dirty="0" smtClean="0">
                <a:hlinkClick r:id="rId5"/>
              </a:rPr>
              <a:t>steven.dickinson@total.com</a:t>
            </a:r>
            <a:endParaRPr lang="en-US" sz="1200" dirty="0" smtClean="0"/>
          </a:p>
          <a:p>
            <a:pPr>
              <a:lnSpc>
                <a:spcPts val="1840"/>
              </a:lnSpc>
            </a:pPr>
            <a:endParaRPr lang="en-US" sz="1200" dirty="0"/>
          </a:p>
          <a:p>
            <a:pPr>
              <a:lnSpc>
                <a:spcPts val="1840"/>
              </a:lnSpc>
            </a:pPr>
            <a:r>
              <a:rPr lang="fr-FR" sz="1200" dirty="0">
                <a:hlinkClick r:id="rId6"/>
              </a:rPr>
              <a:t>Lien vers notre Communauté Biodiversité sur le WAT</a:t>
            </a:r>
            <a:endParaRPr lang="fr-FR" sz="1200" dirty="0"/>
          </a:p>
          <a:p>
            <a:pPr>
              <a:lnSpc>
                <a:spcPts val="1840"/>
              </a:lnSpc>
            </a:pPr>
            <a:endParaRPr lang="en-US" sz="1200" dirty="0"/>
          </a:p>
        </p:txBody>
      </p:sp>
    </p:spTree>
    <p:extLst>
      <p:ext uri="{BB962C8B-B14F-4D97-AF65-F5344CB8AC3E}">
        <p14:creationId xmlns:p14="http://schemas.microsoft.com/office/powerpoint/2010/main" val="1755926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4" y="422406"/>
            <a:ext cx="89106" cy="1020153"/>
          </a:xfrm>
          <a:prstGeom prst="rect">
            <a:avLst/>
          </a:prstGeom>
        </p:spPr>
      </p:pic>
      <p:sp>
        <p:nvSpPr>
          <p:cNvPr id="13" name="Titre 1"/>
          <p:cNvSpPr txBox="1">
            <a:spLocks/>
          </p:cNvSpPr>
          <p:nvPr/>
        </p:nvSpPr>
        <p:spPr>
          <a:xfrm>
            <a:off x="3949010" y="692696"/>
            <a:ext cx="4701349"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pPr algn="r"/>
            <a:r>
              <a:rPr lang="fr-FR" dirty="0" smtClean="0">
                <a:solidFill>
                  <a:srgbClr val="72B84D"/>
                </a:solidFill>
              </a:rPr>
              <a:t>Page </a:t>
            </a:r>
            <a:r>
              <a:rPr lang="fr-FR" dirty="0" err="1" smtClean="0">
                <a:solidFill>
                  <a:srgbClr val="72B84D"/>
                </a:solidFill>
              </a:rPr>
              <a:t>wat</a:t>
            </a:r>
            <a:endParaRPr lang="en-US" dirty="0">
              <a:solidFill>
                <a:srgbClr val="72B84D"/>
              </a:solidFill>
            </a:endParaRPr>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40768"/>
            <a:ext cx="6804248" cy="5044350"/>
          </a:xfrm>
          <a:prstGeom prst="rect">
            <a:avLst/>
          </a:prstGeom>
        </p:spPr>
      </p:pic>
      <p:sp>
        <p:nvSpPr>
          <p:cNvPr id="10" name="Rectangle 9"/>
          <p:cNvSpPr/>
          <p:nvPr/>
        </p:nvSpPr>
        <p:spPr>
          <a:xfrm>
            <a:off x="6084168" y="2564904"/>
            <a:ext cx="3168352" cy="2077492"/>
          </a:xfrm>
          <a:prstGeom prst="rect">
            <a:avLst/>
          </a:prstGeom>
        </p:spPr>
        <p:txBody>
          <a:bodyPr wrap="square">
            <a:spAutoFit/>
          </a:bodyPr>
          <a:lstStyle/>
          <a:p>
            <a:pPr>
              <a:lnSpc>
                <a:spcPts val="1840"/>
              </a:lnSpc>
            </a:pPr>
            <a:r>
              <a:rPr lang="fr-FR" sz="1200" b="1" dirty="0" smtClean="0"/>
              <a:t>Nous </a:t>
            </a:r>
            <a:r>
              <a:rPr lang="fr-FR" sz="1200" b="1" dirty="0"/>
              <a:t>avons une page WAT Environnement contenant des informations sur la Biodiversité</a:t>
            </a:r>
          </a:p>
          <a:p>
            <a:pPr>
              <a:lnSpc>
                <a:spcPts val="1840"/>
              </a:lnSpc>
            </a:pPr>
            <a:r>
              <a:rPr lang="fr-FR" sz="1200" b="1" dirty="0"/>
              <a:t>chez Total (Règles Groupe, REX, </a:t>
            </a:r>
            <a:r>
              <a:rPr lang="fr-FR" sz="1200" b="1" dirty="0" smtClean="0"/>
              <a:t>Documentation)</a:t>
            </a:r>
            <a:endParaRPr lang="en-GB" sz="1200" b="1" dirty="0"/>
          </a:p>
          <a:p>
            <a:pPr>
              <a:lnSpc>
                <a:spcPts val="1840"/>
              </a:lnSpc>
            </a:pPr>
            <a:endParaRPr lang="en-US" sz="1200" dirty="0" smtClean="0"/>
          </a:p>
          <a:p>
            <a:r>
              <a:rPr lang="en-US" sz="1200" dirty="0">
                <a:hlinkClick r:id="rId5" invalidUrl="http://wat.corp.local/sites/s215/fr-FR/Pages/environnement/biodiversite 2018.aspx"/>
              </a:rPr>
              <a:t>Lien vers la Page Métier </a:t>
            </a:r>
            <a:r>
              <a:rPr lang="en-US" sz="1200" dirty="0" smtClean="0">
                <a:hlinkClick r:id="rId5" invalidUrl="http://wat.corp.local/sites/s215/fr-FR/Pages/environnement/biodiversite 2018.aspx"/>
              </a:rPr>
              <a:t>Biodiversité</a:t>
            </a:r>
          </a:p>
          <a:p>
            <a:r>
              <a:rPr lang="en-US" sz="1200" dirty="0" smtClean="0">
                <a:hlinkClick r:id="rId5" invalidUrl="http://wat.corp.local/sites/s215/fr-FR/Pages/environnement/biodiversite 2018.aspx"/>
              </a:rPr>
              <a:t>sur </a:t>
            </a:r>
            <a:r>
              <a:rPr lang="en-US" sz="1200" dirty="0">
                <a:hlinkClick r:id="rId5" invalidUrl="http://wat.corp.local/sites/s215/fr-FR/Pages/environnement/biodiversite 2018.aspx"/>
              </a:rPr>
              <a:t>le WAT</a:t>
            </a:r>
            <a:endParaRPr lang="en-US" sz="1200" dirty="0"/>
          </a:p>
          <a:p>
            <a:pPr>
              <a:lnSpc>
                <a:spcPts val="1840"/>
              </a:lnSpc>
            </a:pPr>
            <a:endParaRPr lang="en-US" sz="1200" dirty="0"/>
          </a:p>
        </p:txBody>
      </p:sp>
    </p:spTree>
    <p:extLst>
      <p:ext uri="{BB962C8B-B14F-4D97-AF65-F5344CB8AC3E}">
        <p14:creationId xmlns:p14="http://schemas.microsoft.com/office/powerpoint/2010/main" val="120117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15516" y="260648"/>
            <a:ext cx="3816424"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4452122" y="1008011"/>
            <a:ext cx="4512366" cy="2298236"/>
          </a:xfrm>
        </p:spPr>
        <p:txBody>
          <a:bodyPr>
            <a:normAutofit/>
          </a:bodyPr>
          <a:lstStyle/>
          <a:p>
            <a:pPr marL="0" indent="0">
              <a:lnSpc>
                <a:spcPts val="1820"/>
              </a:lnSpc>
              <a:buNone/>
            </a:pPr>
            <a:r>
              <a:rPr lang="fr-FR" b="1" dirty="0">
                <a:solidFill>
                  <a:srgbClr val="7E6F66"/>
                </a:solidFill>
              </a:rPr>
              <a:t>La </a:t>
            </a:r>
            <a:r>
              <a:rPr lang="fr-FR" b="1" dirty="0" smtClean="0">
                <a:solidFill>
                  <a:srgbClr val="7E6F66"/>
                </a:solidFill>
              </a:rPr>
              <a:t>biodiversité</a:t>
            </a:r>
          </a:p>
          <a:p>
            <a:pPr marL="0" indent="0">
              <a:lnSpc>
                <a:spcPts val="1820"/>
              </a:lnSpc>
              <a:buNone/>
            </a:pPr>
            <a:r>
              <a:rPr lang="fr-FR" b="1" dirty="0" smtClean="0">
                <a:solidFill>
                  <a:srgbClr val="7E6F66"/>
                </a:solidFill>
              </a:rPr>
              <a:t>et </a:t>
            </a:r>
            <a:r>
              <a:rPr lang="fr-FR" b="1" dirty="0">
                <a:solidFill>
                  <a:srgbClr val="7E6F66"/>
                </a:solidFill>
              </a:rPr>
              <a:t>ses </a:t>
            </a:r>
            <a:r>
              <a:rPr lang="fr-FR" b="1" dirty="0" smtClean="0">
                <a:solidFill>
                  <a:srgbClr val="7E6F66"/>
                </a:solidFill>
              </a:rPr>
              <a:t>composantes</a:t>
            </a:r>
          </a:p>
          <a:p>
            <a:pPr marL="0" indent="0">
              <a:lnSpc>
                <a:spcPts val="840"/>
              </a:lnSpc>
              <a:buNone/>
            </a:pPr>
            <a:endParaRPr lang="en-US" sz="1200" b="1" dirty="0" smtClean="0">
              <a:solidFill>
                <a:srgbClr val="7E6F66"/>
              </a:solidFill>
            </a:endParaRPr>
          </a:p>
          <a:p>
            <a:pPr marL="0" indent="0">
              <a:buNone/>
            </a:pPr>
            <a:r>
              <a:rPr lang="fr-FR" sz="1200" b="1" dirty="0" smtClean="0"/>
              <a:t>3 niveaux interdépendants de biodiversité :</a:t>
            </a:r>
          </a:p>
          <a:p>
            <a:pPr marL="360000" indent="0">
              <a:buNone/>
            </a:pPr>
            <a:r>
              <a:rPr lang="fr-FR" sz="1200" dirty="0" smtClean="0"/>
              <a:t>La </a:t>
            </a:r>
            <a:r>
              <a:rPr lang="fr-FR" sz="1200" b="1" dirty="0"/>
              <a:t>diversité spécifique </a:t>
            </a:r>
            <a:r>
              <a:rPr lang="fr-FR" sz="1200" dirty="0"/>
              <a:t>: les espèces animales ou végétales ;</a:t>
            </a:r>
          </a:p>
          <a:p>
            <a:pPr marL="360000" indent="0">
              <a:buNone/>
            </a:pPr>
            <a:r>
              <a:rPr lang="fr-FR" sz="1200" dirty="0"/>
              <a:t>La </a:t>
            </a:r>
            <a:r>
              <a:rPr lang="fr-FR" sz="1200" b="1" dirty="0"/>
              <a:t>diversité génétique </a:t>
            </a:r>
            <a:r>
              <a:rPr lang="fr-FR" sz="1200" dirty="0"/>
              <a:t>au sein de chaque espèce ;</a:t>
            </a:r>
          </a:p>
          <a:p>
            <a:pPr marL="360000" indent="0">
              <a:buNone/>
            </a:pPr>
            <a:r>
              <a:rPr lang="fr-FR" sz="1200" dirty="0" smtClean="0"/>
              <a:t>La </a:t>
            </a:r>
            <a:r>
              <a:rPr lang="fr-FR" sz="1200" b="1" dirty="0"/>
              <a:t>diversité des écosystèmes </a:t>
            </a:r>
          </a:p>
          <a:p>
            <a:pPr marL="360000" indent="0">
              <a:lnSpc>
                <a:spcPts val="1040"/>
              </a:lnSpc>
              <a:buNone/>
            </a:pPr>
            <a:r>
              <a:rPr lang="fr-FR" sz="1200" dirty="0" smtClean="0"/>
              <a:t>	+ </a:t>
            </a:r>
            <a:r>
              <a:rPr lang="fr-FR" sz="1200" dirty="0"/>
              <a:t>Les </a:t>
            </a:r>
            <a:r>
              <a:rPr lang="fr-FR" sz="1200" u="sng" dirty="0"/>
              <a:t>interactions</a:t>
            </a:r>
            <a:r>
              <a:rPr lang="fr-FR" sz="1200" dirty="0"/>
              <a:t> entre ces niveaux.</a:t>
            </a:r>
          </a:p>
          <a:p>
            <a:pPr marL="0" indent="0">
              <a:lnSpc>
                <a:spcPts val="1820"/>
              </a:lnSpc>
              <a:buNone/>
            </a:pPr>
            <a:endParaRPr lang="en-US" sz="1200" b="1" dirty="0">
              <a:solidFill>
                <a:srgbClr val="7E6F66"/>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516" y="260648"/>
            <a:ext cx="89106" cy="1020153"/>
          </a:xfrm>
          <a:prstGeom prst="rect">
            <a:avLst/>
          </a:prstGeom>
        </p:spPr>
      </p:pic>
      <p:sp>
        <p:nvSpPr>
          <p:cNvPr id="2" name="Titre 1"/>
          <p:cNvSpPr>
            <a:spLocks noGrp="1"/>
          </p:cNvSpPr>
          <p:nvPr>
            <p:ph type="title"/>
          </p:nvPr>
        </p:nvSpPr>
        <p:spPr>
          <a:xfrm>
            <a:off x="611560" y="429146"/>
            <a:ext cx="2952328" cy="911622"/>
          </a:xfrm>
        </p:spPr>
        <p:txBody>
          <a:bodyPr/>
          <a:lstStyle/>
          <a:p>
            <a:r>
              <a:rPr lang="fr-FR" dirty="0" smtClean="0">
                <a:solidFill>
                  <a:srgbClr val="72B84D"/>
                </a:solidFill>
              </a:rPr>
              <a:t>Qu’est-ce que la biodiversité ?</a:t>
            </a:r>
            <a:endParaRPr lang="en-US" dirty="0">
              <a:solidFill>
                <a:srgbClr val="72B84D"/>
              </a:solidFill>
            </a:endParaRPr>
          </a:p>
        </p:txBody>
      </p:sp>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5663" y="548680"/>
            <a:ext cx="672554" cy="672554"/>
          </a:xfrm>
          <a:prstGeom prst="rect">
            <a:avLst/>
          </a:prstGeom>
        </p:spPr>
      </p:pic>
      <p:pic>
        <p:nvPicPr>
          <p:cNvPr id="17" name="Imag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125998"/>
            <a:ext cx="216024" cy="113155"/>
          </a:xfrm>
          <a:prstGeom prst="rect">
            <a:avLst/>
          </a:prstGeom>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564930"/>
            <a:ext cx="216024" cy="113155"/>
          </a:xfrm>
          <a:prstGeom prst="rect">
            <a:avLst/>
          </a:prstGeom>
        </p:spPr>
      </p:pic>
      <p:pic>
        <p:nvPicPr>
          <p:cNvPr id="19" name="Imag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827031"/>
            <a:ext cx="216024" cy="113155"/>
          </a:xfrm>
          <a:prstGeom prst="rect">
            <a:avLst/>
          </a:prstGeom>
        </p:spPr>
      </p:pic>
      <p:sp>
        <p:nvSpPr>
          <p:cNvPr id="20" name="Espace réservé du texte 4"/>
          <p:cNvSpPr txBox="1">
            <a:spLocks/>
          </p:cNvSpPr>
          <p:nvPr/>
        </p:nvSpPr>
        <p:spPr>
          <a:xfrm>
            <a:off x="4452122" y="3829613"/>
            <a:ext cx="4512366" cy="2298236"/>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20"/>
              </a:lnSpc>
              <a:buFont typeface="Lucida Grande"/>
              <a:buNone/>
            </a:pPr>
            <a:r>
              <a:rPr lang="fr-FR" b="1" dirty="0" smtClean="0">
                <a:solidFill>
                  <a:srgbClr val="7E6F66"/>
                </a:solidFill>
              </a:rPr>
              <a:t>Services rendus par la nature</a:t>
            </a:r>
          </a:p>
          <a:p>
            <a:pPr marL="0" indent="0">
              <a:lnSpc>
                <a:spcPts val="840"/>
              </a:lnSpc>
              <a:buFont typeface="Lucida Grande"/>
              <a:buNone/>
            </a:pPr>
            <a:endParaRPr lang="en-US" sz="1200" b="1" dirty="0" smtClean="0">
              <a:solidFill>
                <a:srgbClr val="7E6F66"/>
              </a:solidFill>
            </a:endParaRPr>
          </a:p>
          <a:p>
            <a:pPr marL="0" indent="0">
              <a:buNone/>
            </a:pPr>
            <a:r>
              <a:rPr lang="fr-FR" sz="1200" b="1" dirty="0"/>
              <a:t>4 types de « services écosystémiques » :</a:t>
            </a:r>
          </a:p>
          <a:p>
            <a:pPr marL="360000" indent="0">
              <a:buNone/>
            </a:pPr>
            <a:r>
              <a:rPr lang="fr-FR" sz="1200" b="1" dirty="0"/>
              <a:t>Support</a:t>
            </a:r>
            <a:r>
              <a:rPr lang="fr-FR" sz="1200" dirty="0"/>
              <a:t> au développement de la vie (production d’oxygène, formation des sols, etc.) ;</a:t>
            </a:r>
          </a:p>
          <a:p>
            <a:pPr marL="360000" indent="0">
              <a:buNone/>
            </a:pPr>
            <a:r>
              <a:rPr lang="fr-FR" sz="1200" b="1" dirty="0"/>
              <a:t>Approvisionnement</a:t>
            </a:r>
            <a:r>
              <a:rPr lang="fr-FR" sz="1200" dirty="0"/>
              <a:t> (eau, nourriture, etc.) ;</a:t>
            </a:r>
          </a:p>
          <a:p>
            <a:pPr marL="360000" indent="0">
              <a:buNone/>
            </a:pPr>
            <a:r>
              <a:rPr lang="fr-FR" sz="1200" b="1" dirty="0"/>
              <a:t>Régulation</a:t>
            </a:r>
            <a:r>
              <a:rPr lang="fr-FR" sz="1200" dirty="0"/>
              <a:t> (climat, équilibres écologiques, etc.) ;</a:t>
            </a:r>
          </a:p>
          <a:p>
            <a:pPr marL="360000" indent="0">
              <a:buNone/>
            </a:pPr>
            <a:r>
              <a:rPr lang="fr-FR" sz="1200" b="1" dirty="0"/>
              <a:t>Services éco-culturels </a:t>
            </a:r>
            <a:r>
              <a:rPr lang="fr-FR" sz="1200" dirty="0"/>
              <a:t>(vie spirituelle, agrément, etc.).</a:t>
            </a:r>
            <a:endParaRPr lang="en-US" sz="1200" dirty="0"/>
          </a:p>
          <a:p>
            <a:pPr marL="0" indent="0">
              <a:lnSpc>
                <a:spcPts val="1820"/>
              </a:lnSpc>
              <a:buFont typeface="Lucida Grande"/>
              <a:buNone/>
            </a:pPr>
            <a:endParaRPr lang="en-US" sz="1200" b="1" dirty="0">
              <a:solidFill>
                <a:srgbClr val="7E6F66"/>
              </a:solidFill>
            </a:endParaRPr>
          </a:p>
        </p:txBody>
      </p:sp>
      <p:pic>
        <p:nvPicPr>
          <p:cNvPr id="21" name="Imag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4648674"/>
            <a:ext cx="216024" cy="113155"/>
          </a:xfrm>
          <a:prstGeom prst="rect">
            <a:avLst/>
          </a:prstGeom>
        </p:spPr>
      </p:pic>
      <p:pic>
        <p:nvPicPr>
          <p:cNvPr id="22" name="Imag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5105855"/>
            <a:ext cx="216024" cy="113155"/>
          </a:xfrm>
          <a:prstGeom prst="rect">
            <a:avLst/>
          </a:prstGeom>
        </p:spPr>
      </p:pic>
      <p:pic>
        <p:nvPicPr>
          <p:cNvPr id="23" name="Imag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5347518"/>
            <a:ext cx="216024" cy="113155"/>
          </a:xfrm>
          <a:prstGeom prst="rect">
            <a:avLst/>
          </a:prstGeom>
        </p:spPr>
      </p:pic>
      <p:pic>
        <p:nvPicPr>
          <p:cNvPr id="24" name="Imag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5609619"/>
            <a:ext cx="216024" cy="113155"/>
          </a:xfrm>
          <a:prstGeom prst="rect">
            <a:avLst/>
          </a:prstGeom>
        </p:spPr>
      </p:pic>
      <p:pic>
        <p:nvPicPr>
          <p:cNvPr id="4" name="Imag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352" y="1772816"/>
            <a:ext cx="3062109" cy="3764843"/>
          </a:xfrm>
          <a:prstGeom prst="rect">
            <a:avLst/>
          </a:prstGeom>
        </p:spPr>
      </p:pic>
    </p:spTree>
    <p:extLst>
      <p:ext uri="{BB962C8B-B14F-4D97-AF65-F5344CB8AC3E}">
        <p14:creationId xmlns:p14="http://schemas.microsoft.com/office/powerpoint/2010/main" val="466224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843851"/>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1" y="1992009"/>
            <a:ext cx="9144000" cy="743756"/>
          </a:xfrm>
        </p:spPr>
        <p:txBody>
          <a:bodyPr>
            <a:noAutofit/>
          </a:bodyPr>
          <a:lstStyle/>
          <a:p>
            <a:pPr marL="0" indent="0" algn="ctr">
              <a:buNone/>
            </a:pPr>
            <a:r>
              <a:rPr lang="fr-FR" sz="4600" b="1" smtClean="0">
                <a:solidFill>
                  <a:schemeClr val="bg1"/>
                </a:solidFill>
              </a:rPr>
              <a:t>ANNEXES</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5229" y="3938704"/>
            <a:ext cx="1338190" cy="1338190"/>
          </a:xfrm>
          <a:prstGeom prst="rect">
            <a:avLst/>
          </a:prstGeom>
        </p:spPr>
      </p:pic>
    </p:spTree>
    <p:extLst>
      <p:ext uri="{BB962C8B-B14F-4D97-AF65-F5344CB8AC3E}">
        <p14:creationId xmlns:p14="http://schemas.microsoft.com/office/powerpoint/2010/main" val="1419540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13" name="Titre 1"/>
          <p:cNvSpPr txBox="1">
            <a:spLocks/>
          </p:cNvSpPr>
          <p:nvPr/>
        </p:nvSpPr>
        <p:spPr>
          <a:xfrm>
            <a:off x="323528" y="129580"/>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E6F66"/>
                </a:solidFill>
              </a:rPr>
              <a:t>10 engagements  communs détaillés </a:t>
            </a:r>
            <a:r>
              <a:rPr lang="fr-FR" b="0" i="1" dirty="0" smtClean="0">
                <a:solidFill>
                  <a:srgbClr val="7E6F66"/>
                </a:solidFill>
              </a:rPr>
              <a:t>(1/2)</a:t>
            </a:r>
            <a:endParaRPr lang="en-US" b="0" i="1" dirty="0">
              <a:solidFill>
                <a:srgbClr val="7E6F66"/>
              </a:solidFill>
            </a:endParaRPr>
          </a:p>
        </p:txBody>
      </p:sp>
      <p:sp>
        <p:nvSpPr>
          <p:cNvPr id="10" name="Rectangle 9"/>
          <p:cNvSpPr/>
          <p:nvPr/>
        </p:nvSpPr>
        <p:spPr>
          <a:xfrm>
            <a:off x="368133" y="1348636"/>
            <a:ext cx="7920940" cy="4478149"/>
          </a:xfrm>
          <a:prstGeom prst="rect">
            <a:avLst/>
          </a:prstGeom>
        </p:spPr>
        <p:txBody>
          <a:bodyPr wrap="square">
            <a:spAutoFit/>
          </a:bodyPr>
          <a:lstStyle/>
          <a:p>
            <a:pPr marL="355600" indent="-355600">
              <a:lnSpc>
                <a:spcPts val="1840"/>
              </a:lnSpc>
              <a:buAutoNum type="arabicPeriod"/>
            </a:pPr>
            <a:r>
              <a:rPr lang="fr-FR" sz="1200" b="1" dirty="0"/>
              <a:t>Intégrer la biodiversité dans notre stratégie d’entreprise </a:t>
            </a:r>
            <a:r>
              <a:rPr lang="fr-FR" sz="1200" dirty="0"/>
              <a:t>en se fondant sur les connaissances scientifiques </a:t>
            </a:r>
            <a:r>
              <a:rPr lang="fr-FR" sz="1200" dirty="0" smtClean="0"/>
              <a:t>disponibles ;</a:t>
            </a:r>
          </a:p>
          <a:p>
            <a:pPr marL="355600" indent="-355600">
              <a:lnSpc>
                <a:spcPts val="1840"/>
              </a:lnSpc>
              <a:buAutoNum type="arabicPeriod"/>
            </a:pPr>
            <a:endParaRPr lang="fr-FR" sz="1200" dirty="0">
              <a:highlight>
                <a:srgbClr val="FFFF00"/>
              </a:highlight>
            </a:endParaRPr>
          </a:p>
          <a:p>
            <a:pPr marL="355600" indent="-355600">
              <a:lnSpc>
                <a:spcPts val="1840"/>
              </a:lnSpc>
              <a:buAutoNum type="arabicPeriod"/>
            </a:pPr>
            <a:r>
              <a:rPr lang="fr-FR" sz="1200" b="1" dirty="0"/>
              <a:t>Dialoguer avec l’ensemble de nos parties prenantes </a:t>
            </a:r>
            <a:r>
              <a:rPr lang="fr-FR" sz="1200" dirty="0"/>
              <a:t>sur leurs attentes, nos impacts, nos actions et nos </a:t>
            </a:r>
            <a:r>
              <a:rPr lang="fr-FR" sz="1200" dirty="0" smtClean="0"/>
              <a:t>progrès ;</a:t>
            </a:r>
          </a:p>
          <a:p>
            <a:pPr marL="355600" indent="-355600">
              <a:lnSpc>
                <a:spcPts val="1840"/>
              </a:lnSpc>
              <a:buAutoNum type="arabicPeriod"/>
            </a:pPr>
            <a:endParaRPr lang="fr-FR" sz="1200" dirty="0">
              <a:highlight>
                <a:srgbClr val="FFFF00"/>
              </a:highlight>
            </a:endParaRPr>
          </a:p>
          <a:p>
            <a:pPr marL="355600" indent="-355600">
              <a:lnSpc>
                <a:spcPts val="1840"/>
              </a:lnSpc>
              <a:buFont typeface="+mj-lt"/>
              <a:buAutoNum type="arabicPeriod"/>
            </a:pPr>
            <a:r>
              <a:rPr lang="fr-FR" sz="1200" b="1" dirty="0"/>
              <a:t>Évaluer les différentes composantes de la biodiversité qui nous concernent </a:t>
            </a:r>
            <a:r>
              <a:rPr lang="fr-FR" sz="1200" dirty="0"/>
              <a:t>par des indicateurs d’impacts directs et indirects, de risques et de progrès, et, lorsque c’est pertinent pour la prise de décision, évaluer économiquement nos impacts et notre dépendance au bon fonctionnement des écosystèmes </a:t>
            </a:r>
            <a:r>
              <a:rPr lang="fr-FR" sz="1200" dirty="0" smtClean="0"/>
              <a:t>;</a:t>
            </a:r>
          </a:p>
          <a:p>
            <a:pPr marL="355600" indent="-355600">
              <a:lnSpc>
                <a:spcPts val="1840"/>
              </a:lnSpc>
              <a:buFont typeface="+mj-lt"/>
              <a:buAutoNum type="arabicPeriod"/>
            </a:pPr>
            <a:endParaRPr lang="fr-FR" sz="1200" dirty="0"/>
          </a:p>
          <a:p>
            <a:pPr marL="355600" indent="-355600">
              <a:lnSpc>
                <a:spcPts val="1840"/>
              </a:lnSpc>
              <a:buFont typeface="+mj-lt"/>
              <a:buAutoNum type="arabicPeriod"/>
            </a:pPr>
            <a:r>
              <a:rPr lang="fr-FR" sz="1200" b="1" dirty="0"/>
              <a:t>Promouvoir l’intégration progressive de la biodiversité dans les décisions tout au long de nos chaînes de valeur</a:t>
            </a:r>
            <a:r>
              <a:rPr lang="fr-FR" sz="1200" dirty="0"/>
              <a:t>, de la production des matières premières naturelles jusqu’à la fin de vie des produits après usage par les </a:t>
            </a:r>
            <a:r>
              <a:rPr lang="fr-FR" sz="1200" dirty="0" smtClean="0"/>
              <a:t>consommateurs ;</a:t>
            </a:r>
          </a:p>
          <a:p>
            <a:pPr marL="355600" indent="-355600">
              <a:lnSpc>
                <a:spcPts val="1840"/>
              </a:lnSpc>
              <a:buFont typeface="+mj-lt"/>
              <a:buAutoNum type="arabicPeriod"/>
            </a:pPr>
            <a:endParaRPr lang="fr-FR" sz="1200" dirty="0"/>
          </a:p>
          <a:p>
            <a:pPr marL="355600" indent="-355600">
              <a:lnSpc>
                <a:spcPts val="1840"/>
              </a:lnSpc>
              <a:buFont typeface="+mj-lt"/>
              <a:buAutoNum type="arabicPeriod"/>
            </a:pPr>
            <a:r>
              <a:rPr lang="fr-FR" sz="1200" b="1" dirty="0"/>
              <a:t>Éviter en premier lieu, réduire et en dernier lieu compenser nos impacts, en visant au cas par cas au moins une absence de perte nette, voire un gain net de </a:t>
            </a:r>
            <a:r>
              <a:rPr lang="fr-FR" sz="1200" b="1" dirty="0" smtClean="0"/>
              <a:t>biodiversité</a:t>
            </a:r>
            <a:r>
              <a:rPr lang="fr-FR" sz="1200" dirty="0" smtClean="0"/>
              <a:t>, </a:t>
            </a:r>
            <a:r>
              <a:rPr lang="fr-FR" sz="1200" dirty="0"/>
              <a:t>dans nos activités et zones géographiques d’influence, et en prenant en compte les besoins d’adaptation des écosystèmes au changement </a:t>
            </a:r>
            <a:r>
              <a:rPr lang="fr-FR" sz="1200" dirty="0" smtClean="0"/>
              <a:t>climatique ;</a:t>
            </a:r>
            <a:endParaRPr lang="fr-FR" sz="1200" dirty="0">
              <a:highlight>
                <a:srgbClr val="FFFF00"/>
              </a:highlight>
            </a:endParaRPr>
          </a:p>
          <a:p>
            <a:pPr marL="342900" indent="-342900">
              <a:lnSpc>
                <a:spcPts val="1840"/>
              </a:lnSpc>
              <a:buFont typeface="+mj-lt"/>
              <a:buAutoNum type="arabicPeriod"/>
            </a:pP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1359157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13" name="Titre 1"/>
          <p:cNvSpPr txBox="1">
            <a:spLocks/>
          </p:cNvSpPr>
          <p:nvPr/>
        </p:nvSpPr>
        <p:spPr>
          <a:xfrm>
            <a:off x="323528" y="129580"/>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E6F66"/>
                </a:solidFill>
              </a:rPr>
              <a:t>10 engagements  communs détaillés </a:t>
            </a:r>
            <a:r>
              <a:rPr lang="fr-FR" b="0" i="1" dirty="0" smtClean="0">
                <a:solidFill>
                  <a:srgbClr val="7E6F66"/>
                </a:solidFill>
              </a:rPr>
              <a:t>(2/2)</a:t>
            </a:r>
            <a:endParaRPr lang="en-US" b="0" i="1" dirty="0">
              <a:solidFill>
                <a:srgbClr val="7E6F66"/>
              </a:solidFill>
            </a:endParaRPr>
          </a:p>
        </p:txBody>
      </p:sp>
      <p:sp>
        <p:nvSpPr>
          <p:cNvPr id="10" name="Rectangle 9"/>
          <p:cNvSpPr/>
          <p:nvPr/>
        </p:nvSpPr>
        <p:spPr>
          <a:xfrm>
            <a:off x="368132" y="1393241"/>
            <a:ext cx="8166267" cy="4224683"/>
          </a:xfrm>
          <a:prstGeom prst="rect">
            <a:avLst/>
          </a:prstGeom>
        </p:spPr>
        <p:txBody>
          <a:bodyPr wrap="square" lIns="90000">
            <a:spAutoFit/>
          </a:bodyPr>
          <a:lstStyle/>
          <a:p>
            <a:pPr marL="355600" indent="-355600">
              <a:lnSpc>
                <a:spcPts val="1840"/>
              </a:lnSpc>
              <a:buFont typeface="+mj-lt"/>
              <a:buAutoNum type="arabicPeriod" startAt="6"/>
            </a:pPr>
            <a:r>
              <a:rPr lang="fr-FR" sz="1200" b="1" dirty="0" smtClean="0"/>
              <a:t>Développer </a:t>
            </a:r>
            <a:r>
              <a:rPr lang="fr-FR" sz="1200" b="1" dirty="0"/>
              <a:t>en priorité des Solutions Fondées sur la </a:t>
            </a:r>
            <a:r>
              <a:rPr lang="fr-FR" sz="1200" b="1" dirty="0" smtClean="0"/>
              <a:t>Nature</a:t>
            </a:r>
            <a:r>
              <a:rPr lang="fr-FR" sz="1200" dirty="0" smtClean="0"/>
              <a:t>, </a:t>
            </a:r>
            <a:r>
              <a:rPr lang="fr-FR" sz="1200" dirty="0"/>
              <a:t>en nous assurant que leur mise en œuvre est conduite de façon scientifiquement fondée et bénéfique pour la biodiversité, notamment en promouvant une certaine variété dans ces solutions </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fr-FR" sz="1200" b="1" dirty="0" smtClean="0"/>
              <a:t>Intégrer </a:t>
            </a:r>
            <a:r>
              <a:rPr lang="fr-FR" sz="1200" b="1" dirty="0"/>
              <a:t>la biodiversité dans notre dialogue avec les pouvoirs publics</a:t>
            </a:r>
            <a:r>
              <a:rPr lang="fr-FR" sz="1200" dirty="0"/>
              <a:t>, de manière à appuyer la prise en compte de cet enjeu dans les politiques publiques ; </a:t>
            </a:r>
            <a:r>
              <a:rPr lang="fr-FR" sz="1200" b="1" dirty="0"/>
              <a:t>lorsque nous y sommes invités, contribuer aux stratégies nationales pour la biodiversité </a:t>
            </a:r>
            <a:r>
              <a:rPr lang="fr-FR" sz="1200" dirty="0"/>
              <a:t>des pays dans lesquels nous intervenons </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fr-FR" sz="1200" b="1" dirty="0" smtClean="0"/>
              <a:t>Sensibiliser </a:t>
            </a:r>
            <a:r>
              <a:rPr lang="fr-FR" sz="1200" b="1" dirty="0"/>
              <a:t>et former nos collaborateurs </a:t>
            </a:r>
            <a:r>
              <a:rPr lang="fr-FR" sz="1200" dirty="0"/>
              <a:t>à la biodiversité et à sa relation avec leurs métiers ; </a:t>
            </a:r>
            <a:r>
              <a:rPr lang="fr-FR" sz="1200" b="1" dirty="0"/>
              <a:t>promouvoir et encourager leurs initiatives </a:t>
            </a:r>
            <a:r>
              <a:rPr lang="fr-FR" sz="1200" dirty="0"/>
              <a:t>en faveur de la nature et </a:t>
            </a:r>
            <a:r>
              <a:rPr lang="fr-FR" sz="1200" b="1" dirty="0"/>
              <a:t>accorder une reconnaissance </a:t>
            </a:r>
            <a:r>
              <a:rPr lang="fr-FR" sz="1200" dirty="0"/>
              <a:t>à ces actions et pratiques </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fr-FR" sz="1200" b="1" dirty="0" smtClean="0"/>
              <a:t>Mobiliser </a:t>
            </a:r>
            <a:r>
              <a:rPr lang="fr-FR" sz="1200" b="1" dirty="0"/>
              <a:t>les ressources </a:t>
            </a:r>
            <a:r>
              <a:rPr lang="fr-FR" sz="1200" dirty="0"/>
              <a:t>et établir les partenariats appropriés pour soutenir nos actions concrètes et en assurer le suivi </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fr-FR" sz="1200" b="1" dirty="0" smtClean="0"/>
              <a:t>Rendre </a:t>
            </a:r>
            <a:r>
              <a:rPr lang="fr-FR" sz="1200" b="1" dirty="0"/>
              <a:t>compte publiquement de la mise en œuvre de ces engagements </a:t>
            </a:r>
            <a:r>
              <a:rPr lang="fr-FR" sz="1200" dirty="0"/>
              <a:t>et de nos engagements individuels détaillés à la page suivante.</a:t>
            </a:r>
          </a:p>
          <a:p>
            <a:pPr marL="228600" indent="-228600">
              <a:lnSpc>
                <a:spcPts val="1840"/>
              </a:lnSpc>
              <a:buFont typeface="+mj-lt"/>
              <a:buAutoNum type="arabicPeriod" startAt="6"/>
            </a:pP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03579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13" name="Titre 1"/>
          <p:cNvSpPr txBox="1">
            <a:spLocks/>
          </p:cNvSpPr>
          <p:nvPr/>
        </p:nvSpPr>
        <p:spPr>
          <a:xfrm>
            <a:off x="323528" y="129580"/>
            <a:ext cx="4382288"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E6F66"/>
                </a:solidFill>
              </a:rPr>
              <a:t>6 engagements spécifiques détaillés</a:t>
            </a:r>
            <a:endParaRPr lang="en-US" b="0" i="1" dirty="0">
              <a:solidFill>
                <a:srgbClr val="7E6F66"/>
              </a:solidFill>
            </a:endParaRPr>
          </a:p>
        </p:txBody>
      </p:sp>
      <p:sp>
        <p:nvSpPr>
          <p:cNvPr id="10" name="Rectangle 9"/>
          <p:cNvSpPr/>
          <p:nvPr/>
        </p:nvSpPr>
        <p:spPr>
          <a:xfrm>
            <a:off x="368132" y="1147913"/>
            <a:ext cx="8166267" cy="5355312"/>
          </a:xfrm>
          <a:prstGeom prst="rect">
            <a:avLst/>
          </a:prstGeom>
        </p:spPr>
        <p:txBody>
          <a:bodyPr wrap="square" lIns="90000">
            <a:spAutoFit/>
          </a:bodyPr>
          <a:lstStyle/>
          <a:p>
            <a:pPr marL="355600" indent="-355600" algn="just">
              <a:lnSpc>
                <a:spcPts val="1840"/>
              </a:lnSpc>
              <a:buFont typeface="+mj-lt"/>
              <a:buAutoNum type="arabicPeriod"/>
            </a:pPr>
            <a:r>
              <a:rPr lang="fr-FR" sz="1200" dirty="0"/>
              <a:t>Total ne conduit </a:t>
            </a:r>
            <a:r>
              <a:rPr lang="fr-FR" sz="1200" b="1" dirty="0"/>
              <a:t>pas d’activité d’exploration ou d’extraction de pétrole ou de gaz dans le périmètre des sites naturels inscrits sur la liste du patrimoine mondial de l’UNESCO </a:t>
            </a:r>
            <a:r>
              <a:rPr lang="fr-FR" sz="1200" dirty="0"/>
              <a:t>(au 31 décembre 2017) </a:t>
            </a:r>
            <a:r>
              <a:rPr lang="fr-FR" sz="1200" dirty="0" smtClean="0"/>
              <a:t>;</a:t>
            </a:r>
          </a:p>
          <a:p>
            <a:pPr marL="355600" indent="-355600" algn="just">
              <a:lnSpc>
                <a:spcPts val="1840"/>
              </a:lnSpc>
              <a:buFont typeface="+mj-lt"/>
              <a:buAutoNum type="arabicPeriod"/>
            </a:pPr>
            <a:endParaRPr lang="fr-FR" sz="1200" dirty="0"/>
          </a:p>
          <a:p>
            <a:pPr marL="355600" indent="-355600" algn="just">
              <a:lnSpc>
                <a:spcPts val="1840"/>
              </a:lnSpc>
              <a:buFont typeface="+mj-lt"/>
              <a:buAutoNum type="arabicPeriod"/>
            </a:pPr>
            <a:r>
              <a:rPr lang="fr-FR" sz="1200" dirty="0"/>
              <a:t>Total ne conduit </a:t>
            </a:r>
            <a:r>
              <a:rPr lang="fr-FR" sz="1200" b="1" dirty="0"/>
              <a:t>pas d’activité d’exploration des champs pétroliers en zone de banquise arctique </a:t>
            </a:r>
            <a:r>
              <a:rPr lang="fr-FR" sz="1200" dirty="0" smtClean="0"/>
              <a:t>;</a:t>
            </a:r>
          </a:p>
          <a:p>
            <a:pPr marL="355600" indent="-355600" algn="just">
              <a:lnSpc>
                <a:spcPts val="1840"/>
              </a:lnSpc>
              <a:buFont typeface="+mj-lt"/>
              <a:buAutoNum type="arabicPeriod"/>
            </a:pPr>
            <a:endParaRPr lang="fr-FR" sz="1200" dirty="0"/>
          </a:p>
          <a:p>
            <a:pPr marL="355600" indent="-355600" algn="just">
              <a:lnSpc>
                <a:spcPts val="1840"/>
              </a:lnSpc>
              <a:buFont typeface="+mj-lt"/>
              <a:buAutoNum type="arabicPeriod"/>
            </a:pPr>
            <a:r>
              <a:rPr lang="fr-FR" sz="1200" dirty="0"/>
              <a:t>Total met en place des </a:t>
            </a:r>
            <a:r>
              <a:rPr lang="fr-FR" sz="1200" b="1" dirty="0"/>
              <a:t>plans d’actions biodiversité sur les sites de production opérés dans les zones protégées les plus sensibles </a:t>
            </a:r>
            <a:r>
              <a:rPr lang="fr-FR" sz="1200" dirty="0"/>
              <a:t>correspondant aux aires protégées UICN (Union Internationale pour la Conservation de la Nature) I à IV et </a:t>
            </a:r>
            <a:r>
              <a:rPr lang="fr-FR" sz="1200" dirty="0" err="1"/>
              <a:t>Ramsar</a:t>
            </a:r>
            <a:r>
              <a:rPr lang="fr-FR" sz="1200" dirty="0"/>
              <a:t> </a:t>
            </a:r>
            <a:r>
              <a:rPr lang="fr-FR" sz="1200" dirty="0" smtClean="0"/>
              <a:t>;</a:t>
            </a:r>
          </a:p>
          <a:p>
            <a:pPr marL="355600" indent="-355600" algn="just">
              <a:lnSpc>
                <a:spcPts val="1840"/>
              </a:lnSpc>
              <a:buFont typeface="+mj-lt"/>
              <a:buAutoNum type="arabicPeriod"/>
            </a:pPr>
            <a:endParaRPr lang="fr-FR" sz="1200" dirty="0"/>
          </a:p>
          <a:p>
            <a:pPr marL="355600" indent="-355600" algn="just">
              <a:lnSpc>
                <a:spcPts val="1840"/>
              </a:lnSpc>
              <a:buFont typeface="+mj-lt"/>
              <a:buAutoNum type="arabicPeriod"/>
            </a:pPr>
            <a:r>
              <a:rPr lang="fr-FR" sz="1200" dirty="0" smtClean="0"/>
              <a:t>Total s’engage à mettre en œuvre, dans le cadre de Total </a:t>
            </a:r>
            <a:r>
              <a:rPr lang="fr-FR" sz="1200" dirty="0" err="1" smtClean="0"/>
              <a:t>Foundation</a:t>
            </a:r>
            <a:r>
              <a:rPr lang="fr-FR" sz="1200" dirty="0" smtClean="0"/>
              <a:t>, </a:t>
            </a:r>
            <a:r>
              <a:rPr lang="fr-FR" sz="1200" b="1" dirty="0" smtClean="0"/>
              <a:t>un programme mondial pour la préservation des forêts, des mangroves et des zones humides, ainsi que des projets de restauration des terres dégradées </a:t>
            </a:r>
            <a:r>
              <a:rPr lang="fr-FR" sz="1200" dirty="0" smtClean="0"/>
              <a:t>permettant de concilier développement de l’agriculture et préservation des forêts, basé sur des partenariats, et qui intègre des actions d’éducation et de sensibilisation des jeunes ;</a:t>
            </a:r>
            <a:endParaRPr lang="fr-FR" sz="1200" dirty="0"/>
          </a:p>
          <a:p>
            <a:pPr marL="355600" indent="-355600" algn="just">
              <a:lnSpc>
                <a:spcPts val="1840"/>
              </a:lnSpc>
              <a:buFont typeface="+mj-lt"/>
              <a:buAutoNum type="arabicPeriod"/>
            </a:pPr>
            <a:endParaRPr lang="fr-FR" sz="1200" dirty="0" smtClean="0"/>
          </a:p>
          <a:p>
            <a:pPr marL="355600" indent="-355600" algn="just">
              <a:lnSpc>
                <a:spcPts val="1840"/>
              </a:lnSpc>
              <a:buFont typeface="+mj-lt"/>
              <a:buAutoNum type="arabicPeriod"/>
            </a:pPr>
            <a:r>
              <a:rPr lang="fr-FR" sz="1200" dirty="0" smtClean="0"/>
              <a:t>Total</a:t>
            </a:r>
            <a:r>
              <a:rPr lang="fr-FR" sz="1200" dirty="0"/>
              <a:t>, en partenariat avec des organismes spécialisés, tels que l’UN-</a:t>
            </a:r>
            <a:r>
              <a:rPr lang="fr-FR" sz="1200" dirty="0" err="1"/>
              <a:t>Environment</a:t>
            </a:r>
            <a:r>
              <a:rPr lang="fr-FR" sz="1200" dirty="0"/>
              <a:t> World Conservation Monitoring Centre, développe des </a:t>
            </a:r>
            <a:r>
              <a:rPr lang="fr-FR" sz="1200" b="1" dirty="0"/>
              <a:t>outils et méthodes innovants pour l’analyse et la modélisation des données biodiversité </a:t>
            </a:r>
            <a:r>
              <a:rPr lang="fr-FR" sz="1200" dirty="0"/>
              <a:t>collectées dans le cadre de ses études d’état initial et favorise leur </a:t>
            </a:r>
            <a:r>
              <a:rPr lang="fr-FR" sz="1200" b="1" dirty="0"/>
              <a:t>partage avec la communauté scientifique </a:t>
            </a:r>
            <a:r>
              <a:rPr lang="fr-FR" sz="1200" dirty="0" smtClean="0"/>
              <a:t>;</a:t>
            </a:r>
          </a:p>
          <a:p>
            <a:pPr marL="355600" indent="-355600" algn="just">
              <a:lnSpc>
                <a:spcPts val="1840"/>
              </a:lnSpc>
              <a:buFont typeface="+mj-lt"/>
              <a:buAutoNum type="arabicPeriod"/>
            </a:pPr>
            <a:endParaRPr lang="fr-FR" sz="1200" dirty="0"/>
          </a:p>
          <a:p>
            <a:pPr marL="355600" indent="-355600" algn="just">
              <a:lnSpc>
                <a:spcPts val="1840"/>
              </a:lnSpc>
              <a:buFont typeface="+mj-lt"/>
              <a:buAutoNum type="arabicPeriod"/>
            </a:pPr>
            <a:r>
              <a:rPr lang="fr-FR" sz="1200" dirty="0" smtClean="0"/>
              <a:t>Total </a:t>
            </a:r>
            <a:r>
              <a:rPr lang="fr-FR" sz="1200" dirty="0"/>
              <a:t>promeut la </a:t>
            </a:r>
            <a:r>
              <a:rPr lang="fr-FR" sz="1200" b="1" dirty="0"/>
              <a:t>sensibilisation de ses salariés sur les sujets biodiversité </a:t>
            </a:r>
            <a:r>
              <a:rPr lang="fr-FR" sz="1200" dirty="0"/>
              <a:t>par des actions favorisant la diversité biologique au niveau de ses immeubles de bureaux.</a:t>
            </a:r>
          </a:p>
          <a:p>
            <a:endParaRPr lang="fr-FR" sz="1200" dirty="0"/>
          </a:p>
          <a:p>
            <a:pPr marL="342900" indent="-342900" algn="just">
              <a:lnSpc>
                <a:spcPts val="1840"/>
              </a:lnSpc>
              <a:buFont typeface="+mj-lt"/>
              <a:buAutoNum type="arabicPeriod"/>
            </a:pP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74796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27447" y="-465523"/>
            <a:ext cx="89106" cy="1020153"/>
          </a:xfrm>
          <a:prstGeom prst="rect">
            <a:avLst/>
          </a:prstGeom>
        </p:spPr>
      </p:pic>
      <p:sp>
        <p:nvSpPr>
          <p:cNvPr id="2" name="Titre 1"/>
          <p:cNvSpPr>
            <a:spLocks noGrp="1"/>
          </p:cNvSpPr>
          <p:nvPr>
            <p:ph type="title"/>
          </p:nvPr>
        </p:nvSpPr>
        <p:spPr>
          <a:xfrm>
            <a:off x="0" y="292129"/>
            <a:ext cx="9144000" cy="410438"/>
          </a:xfrm>
        </p:spPr>
        <p:txBody>
          <a:bodyPr/>
          <a:lstStyle/>
          <a:p>
            <a:pPr algn="ctr"/>
            <a:r>
              <a:rPr lang="fr-FR" dirty="0" smtClean="0">
                <a:solidFill>
                  <a:srgbClr val="72B84D"/>
                </a:solidFill>
              </a:rPr>
              <a:t>Une biodiversité menacée</a:t>
            </a:r>
            <a:endParaRPr lang="en-US" dirty="0">
              <a:solidFill>
                <a:srgbClr val="72B84D"/>
              </a:solidFill>
            </a:endParaRPr>
          </a:p>
        </p:txBody>
      </p:sp>
      <p:sp>
        <p:nvSpPr>
          <p:cNvPr id="7" name="Rectangle 6"/>
          <p:cNvSpPr/>
          <p:nvPr/>
        </p:nvSpPr>
        <p:spPr>
          <a:xfrm>
            <a:off x="3471375" y="4427828"/>
            <a:ext cx="2201250" cy="784830"/>
          </a:xfrm>
          <a:prstGeom prst="rect">
            <a:avLst/>
          </a:prstGeom>
        </p:spPr>
        <p:txBody>
          <a:bodyPr wrap="square">
            <a:spAutoFit/>
          </a:bodyPr>
          <a:lstStyle/>
          <a:p>
            <a:pPr algn="ctr">
              <a:lnSpc>
                <a:spcPts val="1820"/>
              </a:lnSpc>
            </a:pPr>
            <a:r>
              <a:rPr lang="fr-FR" sz="1400" dirty="0">
                <a:solidFill>
                  <a:srgbClr val="7E6F66"/>
                </a:solidFill>
              </a:rPr>
              <a:t>Sur</a:t>
            </a:r>
            <a:r>
              <a:rPr lang="fr-FR" sz="1400" b="1" dirty="0">
                <a:solidFill>
                  <a:srgbClr val="7E6F66"/>
                </a:solidFill>
              </a:rPr>
              <a:t> 93 577 espèces </a:t>
            </a:r>
            <a:r>
              <a:rPr lang="fr-FR" sz="1400" dirty="0" smtClean="0">
                <a:solidFill>
                  <a:srgbClr val="7E6F66"/>
                </a:solidFill>
              </a:rPr>
              <a:t>étudiées</a:t>
            </a:r>
            <a:r>
              <a:rPr lang="fr-FR" sz="1400" b="1" dirty="0" smtClean="0">
                <a:solidFill>
                  <a:srgbClr val="7E6F66"/>
                </a:solidFill>
              </a:rPr>
              <a:t>, 26 </a:t>
            </a:r>
            <a:r>
              <a:rPr lang="fr-FR" sz="1400" b="1" dirty="0">
                <a:solidFill>
                  <a:srgbClr val="7E6F66"/>
                </a:solidFill>
              </a:rPr>
              <a:t>197 </a:t>
            </a:r>
            <a:r>
              <a:rPr lang="fr-FR" sz="1400" dirty="0">
                <a:solidFill>
                  <a:srgbClr val="7E6F66"/>
                </a:solidFill>
              </a:rPr>
              <a:t>sont classées </a:t>
            </a:r>
            <a:r>
              <a:rPr lang="fr-FR" sz="1400" b="1" dirty="0">
                <a:solidFill>
                  <a:srgbClr val="7E6F66"/>
                </a:solidFill>
              </a:rPr>
              <a:t>menacées</a:t>
            </a:r>
            <a:endParaRPr lang="en-US" sz="1400" b="1" dirty="0">
              <a:solidFill>
                <a:srgbClr val="7E6F66"/>
              </a:solidFill>
            </a:endParaRPr>
          </a:p>
        </p:txBody>
      </p:sp>
      <p:sp>
        <p:nvSpPr>
          <p:cNvPr id="27" name="Rectangle 26"/>
          <p:cNvSpPr/>
          <p:nvPr/>
        </p:nvSpPr>
        <p:spPr>
          <a:xfrm>
            <a:off x="5833240" y="4597845"/>
            <a:ext cx="2699792" cy="1066959"/>
          </a:xfrm>
          <a:prstGeom prst="rect">
            <a:avLst/>
          </a:prstGeom>
        </p:spPr>
        <p:txBody>
          <a:bodyPr wrap="square">
            <a:spAutoFit/>
          </a:bodyPr>
          <a:lstStyle/>
          <a:p>
            <a:pPr algn="ctr">
              <a:lnSpc>
                <a:spcPts val="1880"/>
              </a:lnSpc>
            </a:pPr>
            <a:r>
              <a:rPr lang="fr-FR" sz="1400" dirty="0">
                <a:solidFill>
                  <a:srgbClr val="7E6F66"/>
                </a:solidFill>
              </a:rPr>
              <a:t>Selon certaines </a:t>
            </a:r>
            <a:r>
              <a:rPr lang="fr-FR" sz="1400" dirty="0" smtClean="0">
                <a:solidFill>
                  <a:srgbClr val="7E6F66"/>
                </a:solidFill>
              </a:rPr>
              <a:t>études,</a:t>
            </a:r>
          </a:p>
          <a:p>
            <a:pPr algn="ctr">
              <a:lnSpc>
                <a:spcPts val="1880"/>
              </a:lnSpc>
            </a:pPr>
            <a:r>
              <a:rPr lang="fr-FR" sz="1400" b="1" dirty="0" smtClean="0">
                <a:solidFill>
                  <a:srgbClr val="7E6F66"/>
                </a:solidFill>
              </a:rPr>
              <a:t>la </a:t>
            </a:r>
            <a:r>
              <a:rPr lang="fr-FR" sz="1400" b="1" dirty="0">
                <a:solidFill>
                  <a:srgbClr val="7E6F66"/>
                </a:solidFill>
              </a:rPr>
              <a:t>vitesse de </a:t>
            </a:r>
            <a:r>
              <a:rPr lang="fr-FR" sz="1400" b="1" i="1" dirty="0">
                <a:solidFill>
                  <a:srgbClr val="7E6F66"/>
                </a:solidFill>
              </a:rPr>
              <a:t>disparition des espèces </a:t>
            </a:r>
            <a:r>
              <a:rPr lang="fr-FR" sz="1400" b="1" dirty="0">
                <a:solidFill>
                  <a:srgbClr val="7E6F66"/>
                </a:solidFill>
              </a:rPr>
              <a:t>aurait été multipliée depuis </a:t>
            </a:r>
            <a:r>
              <a:rPr lang="fr-FR" sz="1400" b="1" dirty="0" smtClean="0">
                <a:solidFill>
                  <a:srgbClr val="7E6F66"/>
                </a:solidFill>
              </a:rPr>
              <a:t>1900</a:t>
            </a:r>
            <a:endParaRPr lang="en-US" sz="1400" b="1" dirty="0">
              <a:solidFill>
                <a:srgbClr val="7E6F66"/>
              </a:solidFill>
            </a:endParaRPr>
          </a:p>
        </p:txBody>
      </p:sp>
      <p:pic>
        <p:nvPicPr>
          <p:cNvPr id="33" name="Imag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8145" y="2296056"/>
            <a:ext cx="1356635" cy="1261670"/>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6383" y="2289105"/>
            <a:ext cx="998488" cy="998488"/>
          </a:xfrm>
          <a:prstGeom prst="rect">
            <a:avLst/>
          </a:prstGeom>
        </p:spPr>
      </p:pic>
      <p:pic>
        <p:nvPicPr>
          <p:cNvPr id="13" name="Imag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412" y="1290617"/>
            <a:ext cx="998488" cy="998488"/>
          </a:xfrm>
          <a:prstGeom prst="rect">
            <a:avLst/>
          </a:prstGeom>
        </p:spPr>
      </p:pic>
      <p:sp>
        <p:nvSpPr>
          <p:cNvPr id="35" name="Rectangle 34"/>
          <p:cNvSpPr/>
          <p:nvPr/>
        </p:nvSpPr>
        <p:spPr>
          <a:xfrm>
            <a:off x="976412" y="1628278"/>
            <a:ext cx="998488" cy="323165"/>
          </a:xfrm>
          <a:prstGeom prst="rect">
            <a:avLst/>
          </a:prstGeom>
        </p:spPr>
        <p:txBody>
          <a:bodyPr wrap="square">
            <a:spAutoFit/>
          </a:bodyPr>
          <a:lstStyle/>
          <a:p>
            <a:pPr algn="ctr">
              <a:lnSpc>
                <a:spcPts val="1820"/>
              </a:lnSpc>
            </a:pPr>
            <a:r>
              <a:rPr lang="fr-FR" sz="1600" b="1" dirty="0" smtClean="0">
                <a:solidFill>
                  <a:srgbClr val="72B84D"/>
                </a:solidFill>
              </a:rPr>
              <a:t>42 %</a:t>
            </a:r>
            <a:endParaRPr lang="en-US" sz="1600" b="1" dirty="0">
              <a:solidFill>
                <a:srgbClr val="72B84D"/>
              </a:solidFill>
            </a:endParaRPr>
          </a:p>
        </p:txBody>
      </p:sp>
      <p:sp>
        <p:nvSpPr>
          <p:cNvPr id="36" name="Rectangle 35"/>
          <p:cNvSpPr/>
          <p:nvPr/>
        </p:nvSpPr>
        <p:spPr>
          <a:xfrm>
            <a:off x="1845320" y="2626727"/>
            <a:ext cx="998488" cy="323165"/>
          </a:xfrm>
          <a:prstGeom prst="rect">
            <a:avLst/>
          </a:prstGeom>
        </p:spPr>
        <p:txBody>
          <a:bodyPr wrap="square">
            <a:spAutoFit/>
          </a:bodyPr>
          <a:lstStyle/>
          <a:p>
            <a:pPr algn="ctr">
              <a:lnSpc>
                <a:spcPts val="1820"/>
              </a:lnSpc>
            </a:pPr>
            <a:r>
              <a:rPr lang="fr-FR" sz="1600" b="1" dirty="0" smtClean="0">
                <a:solidFill>
                  <a:srgbClr val="025BA3"/>
                </a:solidFill>
              </a:rPr>
              <a:t>25 %</a:t>
            </a:r>
            <a:endParaRPr lang="en-US" sz="1600" b="1" dirty="0">
              <a:solidFill>
                <a:srgbClr val="025BA3"/>
              </a:solidFill>
            </a:endParaRPr>
          </a:p>
        </p:txBody>
      </p:sp>
      <p:sp>
        <p:nvSpPr>
          <p:cNvPr id="37" name="Espace réservé du texte 4"/>
          <p:cNvSpPr txBox="1">
            <a:spLocks/>
          </p:cNvSpPr>
          <p:nvPr/>
        </p:nvSpPr>
        <p:spPr>
          <a:xfrm>
            <a:off x="2051720" y="1612213"/>
            <a:ext cx="1296144" cy="434580"/>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320"/>
              </a:lnSpc>
              <a:buFont typeface="Lucida Grande"/>
              <a:buNone/>
            </a:pPr>
            <a:r>
              <a:rPr lang="fr-FR" sz="1200" dirty="0" smtClean="0">
                <a:solidFill>
                  <a:srgbClr val="72B84D"/>
                </a:solidFill>
              </a:rPr>
              <a:t>des espèces terrestres</a:t>
            </a:r>
            <a:endParaRPr lang="en-US" sz="1200" b="1" dirty="0">
              <a:solidFill>
                <a:srgbClr val="72B84D"/>
              </a:solidFill>
            </a:endParaRPr>
          </a:p>
        </p:txBody>
      </p:sp>
      <p:sp>
        <p:nvSpPr>
          <p:cNvPr id="38" name="Espace réservé du texte 4"/>
          <p:cNvSpPr txBox="1">
            <a:spLocks/>
          </p:cNvSpPr>
          <p:nvPr/>
        </p:nvSpPr>
        <p:spPr>
          <a:xfrm>
            <a:off x="483043" y="2572879"/>
            <a:ext cx="1296144" cy="434580"/>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1320"/>
              </a:lnSpc>
              <a:buFont typeface="Lucida Grande"/>
              <a:buNone/>
            </a:pPr>
            <a:r>
              <a:rPr lang="fr-FR" sz="1200" dirty="0" smtClean="0">
                <a:solidFill>
                  <a:srgbClr val="025BA3"/>
                </a:solidFill>
              </a:rPr>
              <a:t>des espèces marines</a:t>
            </a:r>
            <a:endParaRPr lang="en-US" sz="1200" b="1" dirty="0">
              <a:solidFill>
                <a:srgbClr val="025BA3"/>
              </a:solidFill>
            </a:endParaRPr>
          </a:p>
        </p:txBody>
      </p:sp>
      <p:pic>
        <p:nvPicPr>
          <p:cNvPr id="42" name="Image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761974"/>
            <a:ext cx="9144000" cy="564954"/>
          </a:xfrm>
          <a:prstGeom prst="rect">
            <a:avLst/>
          </a:prstGeom>
          <a:effectLst>
            <a:outerShdw blurRad="50800" dist="165100" dir="2700000" sx="101000" sy="101000" algn="tl" rotWithShape="0">
              <a:prstClr val="black">
                <a:alpha val="7000"/>
              </a:prstClr>
            </a:outerShdw>
          </a:effectLst>
        </p:spPr>
      </p:pic>
      <p:sp>
        <p:nvSpPr>
          <p:cNvPr id="44" name="Ellipse 43"/>
          <p:cNvSpPr/>
          <p:nvPr/>
        </p:nvSpPr>
        <p:spPr>
          <a:xfrm>
            <a:off x="1630050" y="3584144"/>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Ellipse 42"/>
          <p:cNvSpPr/>
          <p:nvPr/>
        </p:nvSpPr>
        <p:spPr>
          <a:xfrm>
            <a:off x="1687617" y="3641711"/>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5" name="Ellipse 44"/>
          <p:cNvSpPr/>
          <p:nvPr/>
        </p:nvSpPr>
        <p:spPr>
          <a:xfrm>
            <a:off x="4356730" y="3829181"/>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Ellipse 45"/>
          <p:cNvSpPr/>
          <p:nvPr/>
        </p:nvSpPr>
        <p:spPr>
          <a:xfrm>
            <a:off x="4414297" y="3886748"/>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7" name="Ellipse 46"/>
          <p:cNvSpPr/>
          <p:nvPr/>
        </p:nvSpPr>
        <p:spPr>
          <a:xfrm>
            <a:off x="6967866" y="4100636"/>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8" name="Ellipse 47"/>
          <p:cNvSpPr/>
          <p:nvPr/>
        </p:nvSpPr>
        <p:spPr>
          <a:xfrm>
            <a:off x="7025433" y="4158203"/>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49" name="Imag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33578" y="2928437"/>
            <a:ext cx="1728893" cy="921978"/>
          </a:xfrm>
          <a:prstGeom prst="rect">
            <a:avLst/>
          </a:prstGeom>
        </p:spPr>
      </p:pic>
      <p:sp>
        <p:nvSpPr>
          <p:cNvPr id="50" name="Rectangle 49"/>
          <p:cNvSpPr/>
          <p:nvPr/>
        </p:nvSpPr>
        <p:spPr>
          <a:xfrm>
            <a:off x="5760951" y="2615333"/>
            <a:ext cx="998488" cy="682238"/>
          </a:xfrm>
          <a:prstGeom prst="rect">
            <a:avLst/>
          </a:prstGeom>
        </p:spPr>
        <p:txBody>
          <a:bodyPr wrap="square">
            <a:spAutoFit/>
          </a:bodyPr>
          <a:lstStyle/>
          <a:p>
            <a:pPr>
              <a:lnSpc>
                <a:spcPts val="1820"/>
              </a:lnSpc>
            </a:pPr>
            <a:r>
              <a:rPr lang="fr-FR" sz="1600" b="1" dirty="0" smtClean="0">
                <a:solidFill>
                  <a:srgbClr val="72B84D"/>
                </a:solidFill>
              </a:rPr>
              <a:t>x24</a:t>
            </a:r>
          </a:p>
          <a:p>
            <a:pPr>
              <a:lnSpc>
                <a:spcPts val="1420"/>
              </a:lnSpc>
            </a:pPr>
            <a:r>
              <a:rPr lang="fr-FR" sz="1200" dirty="0">
                <a:solidFill>
                  <a:srgbClr val="72B84D"/>
                </a:solidFill>
              </a:rPr>
              <a:t>p</a:t>
            </a:r>
            <a:r>
              <a:rPr lang="fr-FR" sz="1200" dirty="0" smtClean="0">
                <a:solidFill>
                  <a:srgbClr val="72B84D"/>
                </a:solidFill>
              </a:rPr>
              <a:t>our les reptiles</a:t>
            </a:r>
            <a:endParaRPr lang="en-US" sz="1200" dirty="0">
              <a:solidFill>
                <a:srgbClr val="72B84D"/>
              </a:solidFill>
            </a:endParaRPr>
          </a:p>
        </p:txBody>
      </p:sp>
      <p:sp>
        <p:nvSpPr>
          <p:cNvPr id="51" name="Rectangle 50"/>
          <p:cNvSpPr/>
          <p:nvPr/>
        </p:nvSpPr>
        <p:spPr>
          <a:xfrm>
            <a:off x="6676637" y="2111502"/>
            <a:ext cx="1042773" cy="682238"/>
          </a:xfrm>
          <a:prstGeom prst="rect">
            <a:avLst/>
          </a:prstGeom>
        </p:spPr>
        <p:txBody>
          <a:bodyPr wrap="square">
            <a:spAutoFit/>
          </a:bodyPr>
          <a:lstStyle/>
          <a:p>
            <a:pPr algn="ctr">
              <a:lnSpc>
                <a:spcPts val="1820"/>
              </a:lnSpc>
            </a:pPr>
            <a:r>
              <a:rPr lang="fr-FR" sz="1600" b="1" dirty="0" smtClean="0">
                <a:solidFill>
                  <a:srgbClr val="0D5B1D"/>
                </a:solidFill>
              </a:rPr>
              <a:t>x55</a:t>
            </a:r>
          </a:p>
          <a:p>
            <a:pPr algn="ctr">
              <a:lnSpc>
                <a:spcPts val="1420"/>
              </a:lnSpc>
            </a:pPr>
            <a:r>
              <a:rPr lang="fr-FR" sz="1200" dirty="0">
                <a:solidFill>
                  <a:srgbClr val="0D5B1D"/>
                </a:solidFill>
              </a:rPr>
              <a:t>p</a:t>
            </a:r>
            <a:r>
              <a:rPr lang="fr-FR" sz="1200" dirty="0" smtClean="0">
                <a:solidFill>
                  <a:srgbClr val="0D5B1D"/>
                </a:solidFill>
              </a:rPr>
              <a:t>our les mammifères</a:t>
            </a:r>
            <a:endParaRPr lang="en-US" sz="1200" dirty="0">
              <a:solidFill>
                <a:srgbClr val="0D5B1D"/>
              </a:solidFill>
            </a:endParaRPr>
          </a:p>
        </p:txBody>
      </p:sp>
      <p:sp>
        <p:nvSpPr>
          <p:cNvPr id="52" name="Rectangle 51"/>
          <p:cNvSpPr/>
          <p:nvPr/>
        </p:nvSpPr>
        <p:spPr>
          <a:xfrm>
            <a:off x="7884368" y="2657520"/>
            <a:ext cx="1042773" cy="682238"/>
          </a:xfrm>
          <a:prstGeom prst="rect">
            <a:avLst/>
          </a:prstGeom>
        </p:spPr>
        <p:txBody>
          <a:bodyPr wrap="square">
            <a:spAutoFit/>
          </a:bodyPr>
          <a:lstStyle/>
          <a:p>
            <a:pPr algn="r">
              <a:lnSpc>
                <a:spcPts val="1820"/>
              </a:lnSpc>
            </a:pPr>
            <a:r>
              <a:rPr lang="fr-FR" sz="1600" b="1" dirty="0" smtClean="0">
                <a:solidFill>
                  <a:srgbClr val="E10032"/>
                </a:solidFill>
              </a:rPr>
              <a:t>x100</a:t>
            </a:r>
          </a:p>
          <a:p>
            <a:pPr algn="r">
              <a:lnSpc>
                <a:spcPts val="1420"/>
              </a:lnSpc>
            </a:pPr>
            <a:r>
              <a:rPr lang="fr-FR" sz="1200" dirty="0">
                <a:solidFill>
                  <a:srgbClr val="E10032"/>
                </a:solidFill>
              </a:rPr>
              <a:t>p</a:t>
            </a:r>
            <a:r>
              <a:rPr lang="fr-FR" sz="1200" dirty="0" smtClean="0">
                <a:solidFill>
                  <a:srgbClr val="E10032"/>
                </a:solidFill>
              </a:rPr>
              <a:t>our les amphibiens</a:t>
            </a:r>
            <a:endParaRPr lang="en-US" sz="1200" dirty="0">
              <a:solidFill>
                <a:srgbClr val="E10032"/>
              </a:solidFill>
            </a:endParaRPr>
          </a:p>
        </p:txBody>
      </p:sp>
      <p:sp>
        <p:nvSpPr>
          <p:cNvPr id="25" name="Espace réservé du texte 4"/>
          <p:cNvSpPr txBox="1">
            <a:spLocks/>
          </p:cNvSpPr>
          <p:nvPr/>
        </p:nvSpPr>
        <p:spPr>
          <a:xfrm>
            <a:off x="765200" y="4186735"/>
            <a:ext cx="2160240" cy="864096"/>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1820"/>
              </a:lnSpc>
              <a:buFont typeface="Lucida Grande"/>
              <a:buNone/>
            </a:pPr>
            <a:r>
              <a:rPr lang="fr-FR" sz="1400" dirty="0" smtClean="0">
                <a:solidFill>
                  <a:srgbClr val="7E6F66"/>
                </a:solidFill>
              </a:rPr>
              <a:t>Sont classé</a:t>
            </a:r>
            <a:r>
              <a:rPr lang="fr-FR" sz="1400" dirty="0">
                <a:solidFill>
                  <a:srgbClr val="7E6F66"/>
                </a:solidFill>
              </a:rPr>
              <a:t>es </a:t>
            </a:r>
            <a:r>
              <a:rPr lang="fr-FR" sz="1400" dirty="0" smtClean="0">
                <a:solidFill>
                  <a:srgbClr val="7E6F66"/>
                </a:solidFill>
              </a:rPr>
              <a:t>comme </a:t>
            </a:r>
            <a:r>
              <a:rPr lang="fr-FR" sz="1400" b="1" dirty="0" smtClean="0">
                <a:solidFill>
                  <a:srgbClr val="7E6F66"/>
                </a:solidFill>
              </a:rPr>
              <a:t>menacées d’extinction</a:t>
            </a:r>
            <a:endParaRPr lang="en-US" sz="1400" b="1" dirty="0">
              <a:solidFill>
                <a:srgbClr val="7E6F66"/>
              </a:solidFill>
            </a:endParaRPr>
          </a:p>
        </p:txBody>
      </p:sp>
    </p:spTree>
    <p:extLst>
      <p:ext uri="{BB962C8B-B14F-4D97-AF65-F5344CB8AC3E}">
        <p14:creationId xmlns:p14="http://schemas.microsoft.com/office/powerpoint/2010/main" val="195006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68144" y="0"/>
            <a:ext cx="3275856" cy="6021288"/>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8" y="476671"/>
            <a:ext cx="3672408" cy="911622"/>
          </a:xfrm>
        </p:spPr>
        <p:txBody>
          <a:bodyPr/>
          <a:lstStyle/>
          <a:p>
            <a:r>
              <a:rPr lang="fr-FR" dirty="0" smtClean="0">
                <a:solidFill>
                  <a:srgbClr val="72B84D"/>
                </a:solidFill>
              </a:rPr>
              <a:t>Total et sa politique biodiversité</a:t>
            </a:r>
            <a:endParaRPr lang="en-US" dirty="0">
              <a:solidFill>
                <a:srgbClr val="72B84D"/>
              </a:solidFill>
            </a:endParaRPr>
          </a:p>
        </p:txBody>
      </p:sp>
      <p:sp>
        <p:nvSpPr>
          <p:cNvPr id="7" name="Rectangle 6"/>
          <p:cNvSpPr/>
          <p:nvPr/>
        </p:nvSpPr>
        <p:spPr>
          <a:xfrm>
            <a:off x="323528" y="1556792"/>
            <a:ext cx="4886285" cy="1066959"/>
          </a:xfrm>
          <a:prstGeom prst="rect">
            <a:avLst/>
          </a:prstGeom>
        </p:spPr>
        <p:txBody>
          <a:bodyPr wrap="square">
            <a:spAutoFit/>
          </a:bodyPr>
          <a:lstStyle/>
          <a:p>
            <a:pPr>
              <a:lnSpc>
                <a:spcPts val="1880"/>
              </a:lnSpc>
            </a:pPr>
            <a:r>
              <a:rPr lang="fr-FR" sz="1400" b="1" dirty="0">
                <a:solidFill>
                  <a:srgbClr val="7E6F66"/>
                </a:solidFill>
              </a:rPr>
              <a:t>La prise en compte de la biodiversité dans le système de management environnemental s’est matérialisée en 2005 par la politique biodiversité du Groupe. Celle-ci repose sur cinq axes principaux :</a:t>
            </a:r>
            <a:endParaRPr lang="fr-FR" sz="1400" dirty="0">
              <a:solidFill>
                <a:srgbClr val="7E6F66"/>
              </a:solidFill>
            </a:endParaRPr>
          </a:p>
        </p:txBody>
      </p:sp>
      <p:sp>
        <p:nvSpPr>
          <p:cNvPr id="10" name="Rectangle 9"/>
          <p:cNvSpPr/>
          <p:nvPr/>
        </p:nvSpPr>
        <p:spPr>
          <a:xfrm>
            <a:off x="683568" y="2924944"/>
            <a:ext cx="5040560" cy="2862322"/>
          </a:xfrm>
          <a:prstGeom prst="rect">
            <a:avLst/>
          </a:prstGeom>
        </p:spPr>
        <p:txBody>
          <a:bodyPr wrap="square">
            <a:spAutoFit/>
          </a:bodyPr>
          <a:lstStyle/>
          <a:p>
            <a:pPr>
              <a:lnSpc>
                <a:spcPts val="1840"/>
              </a:lnSpc>
            </a:pPr>
            <a:r>
              <a:rPr lang="fr-FR" sz="1200" dirty="0"/>
              <a:t>Appliquer </a:t>
            </a:r>
            <a:r>
              <a:rPr lang="fr-FR" sz="1200" b="1" dirty="0"/>
              <a:t>l’approche « ERC » </a:t>
            </a:r>
            <a:r>
              <a:rPr lang="fr-FR" sz="1200" dirty="0"/>
              <a:t>qui consiste à Eviter-Réduire-Restaurer et lorsque nécessaire Compenser la perte de biodiversité ;</a:t>
            </a:r>
          </a:p>
          <a:p>
            <a:pPr>
              <a:lnSpc>
                <a:spcPts val="1840"/>
              </a:lnSpc>
            </a:pPr>
            <a:endParaRPr lang="fr-FR" sz="1200" dirty="0" smtClean="0"/>
          </a:p>
          <a:p>
            <a:pPr>
              <a:lnSpc>
                <a:spcPts val="1840"/>
              </a:lnSpc>
            </a:pPr>
            <a:r>
              <a:rPr lang="fr-FR" sz="1200" dirty="0" smtClean="0"/>
              <a:t>Prendre </a:t>
            </a:r>
            <a:r>
              <a:rPr lang="fr-FR" sz="1200" dirty="0"/>
              <a:t>en compte la </a:t>
            </a:r>
            <a:r>
              <a:rPr lang="fr-FR" sz="1200" b="1" dirty="0"/>
              <a:t>sensibilité</a:t>
            </a:r>
            <a:r>
              <a:rPr lang="fr-FR" sz="1200" dirty="0"/>
              <a:t> des milieux ;</a:t>
            </a:r>
          </a:p>
          <a:p>
            <a:pPr>
              <a:lnSpc>
                <a:spcPts val="1840"/>
              </a:lnSpc>
            </a:pPr>
            <a:endParaRPr lang="fr-FR" sz="1200" b="1" dirty="0" smtClean="0"/>
          </a:p>
          <a:p>
            <a:pPr>
              <a:lnSpc>
                <a:spcPts val="1840"/>
              </a:lnSpc>
            </a:pPr>
            <a:r>
              <a:rPr lang="fr-FR" sz="1200" b="1" dirty="0" smtClean="0"/>
              <a:t>Gérer </a:t>
            </a:r>
            <a:r>
              <a:rPr lang="fr-FR" sz="1200" b="1" dirty="0"/>
              <a:t>la biodiversité </a:t>
            </a:r>
            <a:r>
              <a:rPr lang="fr-FR" sz="1200" dirty="0"/>
              <a:t>en intégrant les risques et les </a:t>
            </a:r>
            <a:r>
              <a:rPr lang="fr-FR" sz="1200" dirty="0" smtClean="0"/>
              <a:t>impacts</a:t>
            </a:r>
          </a:p>
          <a:p>
            <a:pPr>
              <a:lnSpc>
                <a:spcPts val="1840"/>
              </a:lnSpc>
            </a:pPr>
            <a:r>
              <a:rPr lang="fr-FR" sz="1200" dirty="0" smtClean="0"/>
              <a:t>dans </a:t>
            </a:r>
            <a:r>
              <a:rPr lang="fr-FR" sz="1200" dirty="0"/>
              <a:t>nos systèmes de management environnemental ;</a:t>
            </a:r>
          </a:p>
          <a:p>
            <a:pPr>
              <a:lnSpc>
                <a:spcPts val="1840"/>
              </a:lnSpc>
            </a:pPr>
            <a:endParaRPr lang="fr-FR" sz="1200" b="1" dirty="0" smtClean="0"/>
          </a:p>
          <a:p>
            <a:pPr>
              <a:lnSpc>
                <a:spcPts val="1840"/>
              </a:lnSpc>
            </a:pPr>
            <a:r>
              <a:rPr lang="fr-FR" sz="1200" b="1" dirty="0" smtClean="0"/>
              <a:t>Rendre </a:t>
            </a:r>
            <a:r>
              <a:rPr lang="fr-FR" sz="1200" b="1" dirty="0"/>
              <a:t>compte </a:t>
            </a:r>
            <a:r>
              <a:rPr lang="fr-FR" sz="1200" dirty="0"/>
              <a:t>auprès de nos parties prenantes ;</a:t>
            </a:r>
          </a:p>
          <a:p>
            <a:pPr>
              <a:lnSpc>
                <a:spcPts val="1840"/>
              </a:lnSpc>
            </a:pPr>
            <a:endParaRPr lang="fr-FR" sz="1200" b="1" dirty="0" smtClean="0"/>
          </a:p>
          <a:p>
            <a:pPr>
              <a:lnSpc>
                <a:spcPts val="1840"/>
              </a:lnSpc>
            </a:pPr>
            <a:r>
              <a:rPr lang="fr-FR" sz="1200" b="1" dirty="0" smtClean="0"/>
              <a:t>Améliorer </a:t>
            </a:r>
            <a:r>
              <a:rPr lang="fr-FR" sz="1200" b="1" dirty="0"/>
              <a:t>la connaissance </a:t>
            </a:r>
            <a:r>
              <a:rPr lang="fr-FR" sz="1200" dirty="0"/>
              <a:t>de la biodiversité avec le concours de nos </a:t>
            </a:r>
            <a:r>
              <a:rPr lang="fr-FR" sz="1200" b="1" dirty="0"/>
              <a:t>partenaires</a:t>
            </a:r>
            <a:r>
              <a:rPr lang="fr-FR" sz="1200" dirty="0"/>
              <a:t> locaux, internationaux et nos associations professionnelles.</a:t>
            </a:r>
            <a:endParaRPr lang="en-US" sz="1200" dirty="0"/>
          </a:p>
        </p:txBody>
      </p:sp>
      <p:pic>
        <p:nvPicPr>
          <p:cNvPr id="27" name="Imag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3027813"/>
            <a:ext cx="216024" cy="113155"/>
          </a:xfrm>
          <a:prstGeom prst="rect">
            <a:avLst/>
          </a:prstGeom>
        </p:spPr>
      </p:pic>
      <p:pic>
        <p:nvPicPr>
          <p:cNvPr id="28" name="Imag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3707407"/>
            <a:ext cx="216024" cy="113155"/>
          </a:xfrm>
          <a:prstGeom prst="rect">
            <a:avLst/>
          </a:prstGeom>
        </p:spPr>
      </p:pic>
      <p:pic>
        <p:nvPicPr>
          <p:cNvPr id="29" name="Imag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4168330"/>
            <a:ext cx="216024" cy="113155"/>
          </a:xfrm>
          <a:prstGeom prst="rect">
            <a:avLst/>
          </a:prstGeom>
        </p:spPr>
      </p:pic>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4849910"/>
            <a:ext cx="216024" cy="113155"/>
          </a:xfrm>
          <a:prstGeom prst="rect">
            <a:avLst/>
          </a:prstGeom>
        </p:spPr>
      </p:pic>
      <p:pic>
        <p:nvPicPr>
          <p:cNvPr id="31" name="Imag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5301208"/>
            <a:ext cx="216024" cy="113155"/>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9928" y="3158710"/>
            <a:ext cx="2592288" cy="2575600"/>
          </a:xfrm>
          <a:prstGeom prst="rect">
            <a:avLst/>
          </a:prstGeom>
        </p:spPr>
      </p:pic>
      <p:pic>
        <p:nvPicPr>
          <p:cNvPr id="12"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9928" y="272803"/>
            <a:ext cx="2592288" cy="2597875"/>
          </a:xfrm>
          <a:prstGeom prst="rect">
            <a:avLst/>
          </a:prstGeom>
        </p:spPr>
      </p:pic>
    </p:spTree>
    <p:extLst>
      <p:ext uri="{BB962C8B-B14F-4D97-AF65-F5344CB8AC3E}">
        <p14:creationId xmlns:p14="http://schemas.microsoft.com/office/powerpoint/2010/main" val="26945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sp>
        <p:nvSpPr>
          <p:cNvPr id="5" name="Espace réservé du texte 4"/>
          <p:cNvSpPr>
            <a:spLocks noGrp="1"/>
          </p:cNvSpPr>
          <p:nvPr>
            <p:ph type="body" sz="quarter" idx="12"/>
          </p:nvPr>
        </p:nvSpPr>
        <p:spPr>
          <a:xfrm>
            <a:off x="1" y="1590566"/>
            <a:ext cx="9144000" cy="1223342"/>
          </a:xfrm>
        </p:spPr>
        <p:txBody>
          <a:bodyPr>
            <a:noAutofit/>
          </a:bodyPr>
          <a:lstStyle/>
          <a:p>
            <a:pPr marL="0" indent="0" algn="ctr">
              <a:buNone/>
            </a:pPr>
            <a:r>
              <a:rPr lang="fr-FR" sz="4600" b="1" dirty="0" smtClean="0">
                <a:solidFill>
                  <a:schemeClr val="bg1"/>
                </a:solidFill>
              </a:rPr>
              <a:t>NOS </a:t>
            </a:r>
            <a:r>
              <a:rPr lang="fr-FR" sz="4600" b="1" dirty="0">
                <a:solidFill>
                  <a:schemeClr val="bg1"/>
                </a:solidFill>
              </a:rPr>
              <a:t>ENGAGEMENTS BIODIVERSITÉ</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Tree>
    <p:extLst>
      <p:ext uri="{BB962C8B-B14F-4D97-AF65-F5344CB8AC3E}">
        <p14:creationId xmlns:p14="http://schemas.microsoft.com/office/powerpoint/2010/main" val="226915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7274"/>
            <a:ext cx="89106" cy="1020153"/>
          </a:xfrm>
          <a:prstGeom prst="rect">
            <a:avLst/>
          </a:prstGeom>
        </p:spPr>
      </p:pic>
      <p:sp>
        <p:nvSpPr>
          <p:cNvPr id="26" name="Titre 1"/>
          <p:cNvSpPr>
            <a:spLocks noGrp="1"/>
          </p:cNvSpPr>
          <p:nvPr>
            <p:ph type="title"/>
          </p:nvPr>
        </p:nvSpPr>
        <p:spPr>
          <a:xfrm>
            <a:off x="323528" y="476671"/>
            <a:ext cx="3960440" cy="911622"/>
          </a:xfrm>
        </p:spPr>
        <p:txBody>
          <a:bodyPr/>
          <a:lstStyle/>
          <a:p>
            <a:r>
              <a:rPr lang="fr-FR" dirty="0" smtClean="0">
                <a:solidFill>
                  <a:srgbClr val="72B84D"/>
                </a:solidFill>
              </a:rPr>
              <a:t>Nos engagements en matière de biodiversité</a:t>
            </a:r>
            <a:endParaRPr lang="en-US" dirty="0">
              <a:solidFill>
                <a:srgbClr val="72B84D"/>
              </a:solidFill>
            </a:endParaRPr>
          </a:p>
        </p:txBody>
      </p:sp>
      <p:sp>
        <p:nvSpPr>
          <p:cNvPr id="7" name="Rectangle 6"/>
          <p:cNvSpPr/>
          <p:nvPr/>
        </p:nvSpPr>
        <p:spPr>
          <a:xfrm>
            <a:off x="323528" y="1556792"/>
            <a:ext cx="4886285" cy="1538883"/>
          </a:xfrm>
          <a:prstGeom prst="rect">
            <a:avLst/>
          </a:prstGeom>
        </p:spPr>
        <p:txBody>
          <a:bodyPr wrap="square">
            <a:spAutoFit/>
          </a:bodyPr>
          <a:lstStyle/>
          <a:p>
            <a:r>
              <a:rPr lang="fr-FR" sz="1400" b="1" dirty="0">
                <a:solidFill>
                  <a:srgbClr val="7E6F66"/>
                </a:solidFill>
              </a:rPr>
              <a:t>« </a:t>
            </a:r>
            <a:r>
              <a:rPr lang="fr-FR" sz="1400" b="1" i="1" dirty="0">
                <a:solidFill>
                  <a:srgbClr val="7E6F66"/>
                </a:solidFill>
                <a:cs typeface="Arial"/>
              </a:rPr>
              <a:t>En raison de leur nature, les activités de Total peuvent être localisées dans des environnements naturels sensibles. Conscient de cet enjeu, le Groupe s’assure de la prise en compte de la biodiversité et des écosystèmes dans ses projets et ses opérations. </a:t>
            </a:r>
            <a:r>
              <a:rPr lang="fr-FR" sz="1400" b="1" dirty="0" smtClean="0">
                <a:solidFill>
                  <a:srgbClr val="7E6F66"/>
                </a:solidFill>
              </a:rPr>
              <a:t>»</a:t>
            </a:r>
          </a:p>
          <a:p>
            <a:endParaRPr lang="fr-FR" sz="1200" dirty="0" smtClean="0"/>
          </a:p>
          <a:p>
            <a:r>
              <a:rPr lang="fr-FR" sz="1200" b="1" i="1" dirty="0" smtClean="0">
                <a:solidFill>
                  <a:srgbClr val="7E6F66"/>
                </a:solidFill>
              </a:rPr>
              <a:t>Patrick </a:t>
            </a:r>
            <a:r>
              <a:rPr lang="fr-FR" sz="1200" b="1" i="1" dirty="0" err="1">
                <a:solidFill>
                  <a:srgbClr val="7E6F66"/>
                </a:solidFill>
              </a:rPr>
              <a:t>Pouyanné</a:t>
            </a:r>
            <a:r>
              <a:rPr lang="fr-FR" sz="1200" i="1" dirty="0">
                <a:solidFill>
                  <a:srgbClr val="7E6F66"/>
                </a:solidFill>
              </a:rPr>
              <a:t>, Président-Directeur général de </a:t>
            </a:r>
            <a:r>
              <a:rPr lang="fr-FR" sz="1200" i="1" dirty="0" smtClean="0">
                <a:solidFill>
                  <a:srgbClr val="7E6F66"/>
                </a:solidFill>
              </a:rPr>
              <a:t>Total</a:t>
            </a:r>
            <a:endParaRPr lang="fr-FR" sz="1200" i="1" dirty="0">
              <a:solidFill>
                <a:srgbClr val="7E6F66"/>
              </a:solidFill>
            </a:endParaRPr>
          </a:p>
        </p:txBody>
      </p:sp>
      <p:sp>
        <p:nvSpPr>
          <p:cNvPr id="10" name="Rectangle 9"/>
          <p:cNvSpPr/>
          <p:nvPr/>
        </p:nvSpPr>
        <p:spPr>
          <a:xfrm>
            <a:off x="697888" y="3356992"/>
            <a:ext cx="4561474" cy="1938992"/>
          </a:xfrm>
          <a:prstGeom prst="rect">
            <a:avLst/>
          </a:prstGeom>
        </p:spPr>
        <p:txBody>
          <a:bodyPr wrap="square">
            <a:spAutoFit/>
          </a:bodyPr>
          <a:lstStyle/>
          <a:p>
            <a:pPr>
              <a:lnSpc>
                <a:spcPts val="1640"/>
              </a:lnSpc>
              <a:spcBef>
                <a:spcPts val="0"/>
              </a:spcBef>
              <a:spcAft>
                <a:spcPts val="0"/>
              </a:spcAft>
            </a:pPr>
            <a:r>
              <a:rPr lang="fr-FR" sz="1200" dirty="0"/>
              <a:t>De nouveaux Engagements Biodiversité publics (juillet 2018) renforcent notre Politique Biodiversité Groupe et nos engagements </a:t>
            </a:r>
            <a:r>
              <a:rPr lang="fr-FR" sz="1200" dirty="0" smtClean="0"/>
              <a:t>existants.</a:t>
            </a:r>
            <a:endParaRPr lang="fr-FR" sz="1200" dirty="0">
              <a:solidFill>
                <a:srgbClr val="FF0000"/>
              </a:solidFill>
            </a:endParaRPr>
          </a:p>
          <a:p>
            <a:pPr>
              <a:lnSpc>
                <a:spcPts val="1640"/>
              </a:lnSpc>
              <a:spcBef>
                <a:spcPts val="0"/>
              </a:spcBef>
              <a:spcAft>
                <a:spcPts val="0"/>
              </a:spcAft>
            </a:pPr>
            <a:endParaRPr lang="fr-FR" sz="1200" dirty="0" smtClean="0"/>
          </a:p>
          <a:p>
            <a:pPr>
              <a:lnSpc>
                <a:spcPts val="1640"/>
              </a:lnSpc>
              <a:spcBef>
                <a:spcPts val="0"/>
              </a:spcBef>
              <a:spcAft>
                <a:spcPts val="0"/>
              </a:spcAft>
            </a:pPr>
            <a:r>
              <a:rPr lang="fr-FR" sz="1200" dirty="0" smtClean="0"/>
              <a:t>Ils </a:t>
            </a:r>
            <a:r>
              <a:rPr lang="fr-FR" sz="1200" dirty="0"/>
              <a:t>s’inscrivent dans </a:t>
            </a:r>
            <a:r>
              <a:rPr lang="fr-FR" sz="1200" b="1" dirty="0"/>
              <a:t>la démarche mondiale </a:t>
            </a:r>
            <a:r>
              <a:rPr lang="fr-FR" sz="1200" dirty="0"/>
              <a:t>qui vise à lutter contre l’érosion de la Biodiversité et l’opportunité du Groupe d’y contribuer.</a:t>
            </a:r>
          </a:p>
          <a:p>
            <a:pPr>
              <a:lnSpc>
                <a:spcPts val="1640"/>
              </a:lnSpc>
              <a:spcBef>
                <a:spcPts val="0"/>
              </a:spcBef>
              <a:spcAft>
                <a:spcPts val="0"/>
              </a:spcAft>
            </a:pPr>
            <a:endParaRPr lang="fr-FR" sz="1200" dirty="0" smtClean="0"/>
          </a:p>
          <a:p>
            <a:pPr>
              <a:lnSpc>
                <a:spcPts val="1640"/>
              </a:lnSpc>
              <a:spcBef>
                <a:spcPts val="0"/>
              </a:spcBef>
              <a:spcAft>
                <a:spcPts val="0"/>
              </a:spcAft>
            </a:pPr>
            <a:r>
              <a:rPr lang="fr-FR" sz="1200" dirty="0" smtClean="0"/>
              <a:t>Structure </a:t>
            </a:r>
            <a:r>
              <a:rPr lang="fr-FR" sz="1200" dirty="0"/>
              <a:t>des Engagements : 10 collectifs + 6 individuels</a:t>
            </a:r>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3449602"/>
            <a:ext cx="216024" cy="113155"/>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4246259"/>
            <a:ext cx="216024" cy="113155"/>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5075559"/>
            <a:ext cx="216024" cy="113155"/>
          </a:xfrm>
          <a:prstGeom prst="rect">
            <a:avLst/>
          </a:prstGeom>
        </p:spPr>
      </p:pic>
      <p:pic>
        <p:nvPicPr>
          <p:cNvPr id="18" name="Imag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36096" y="1619400"/>
            <a:ext cx="3456384" cy="3865975"/>
          </a:xfrm>
          <a:prstGeom prst="rect">
            <a:avLst/>
          </a:prstGeom>
        </p:spPr>
      </p:pic>
      <p:pic>
        <p:nvPicPr>
          <p:cNvPr id="19" name="Image 18"/>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6910" y="908720"/>
            <a:ext cx="1254756" cy="408024"/>
          </a:xfrm>
          <a:prstGeom prst="rect">
            <a:avLst/>
          </a:prstGeom>
          <a:noFill/>
          <a:ln>
            <a:noFill/>
          </a:ln>
        </p:spPr>
      </p:pic>
    </p:spTree>
    <p:extLst>
      <p:ext uri="{BB962C8B-B14F-4D97-AF65-F5344CB8AC3E}">
        <p14:creationId xmlns:p14="http://schemas.microsoft.com/office/powerpoint/2010/main" val="19600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4878853"/>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7784" y="332656"/>
            <a:ext cx="6992178" cy="5593742"/>
          </a:xfrm>
          <a:prstGeom prst="rect">
            <a:avLst/>
          </a:prstGeom>
        </p:spPr>
      </p:pic>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9" name="Image 8"/>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9592" y="4735914"/>
            <a:ext cx="1440160" cy="534396"/>
          </a:xfrm>
          <a:prstGeom prst="rect">
            <a:avLst/>
          </a:prstGeom>
          <a:noFill/>
          <a:ln>
            <a:noFill/>
          </a:ln>
        </p:spPr>
      </p:pic>
      <p:pic>
        <p:nvPicPr>
          <p:cNvPr id="11" name="Image 10"/>
          <p:cNvPicPr/>
          <p:nvPr/>
        </p:nvPicPr>
        <p:blipFill>
          <a:blip r:embed="rId6" cstate="screen">
            <a:extLst>
              <a:ext uri="{28A0092B-C50C-407E-A947-70E740481C1C}">
                <a14:useLocalDpi xmlns:a14="http://schemas.microsoft.com/office/drawing/2010/main"/>
              </a:ext>
            </a:extLst>
          </a:blip>
          <a:stretch>
            <a:fillRect/>
          </a:stretch>
        </p:blipFill>
        <p:spPr>
          <a:xfrm>
            <a:off x="2699792" y="4838262"/>
            <a:ext cx="1190484" cy="453938"/>
          </a:xfrm>
          <a:prstGeom prst="rect">
            <a:avLst/>
          </a:prstGeom>
          <a:noFill/>
          <a:ln>
            <a:noFill/>
          </a:ln>
        </p:spPr>
      </p:pic>
      <p:pic>
        <p:nvPicPr>
          <p:cNvPr id="12" name="Imag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572441"/>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Nouveaux engagements biodiversité</a:t>
            </a:r>
            <a:endParaRPr lang="en-US" dirty="0">
              <a:solidFill>
                <a:srgbClr val="72B84D"/>
              </a:solidFill>
            </a:endParaRPr>
          </a:p>
        </p:txBody>
      </p:sp>
      <p:pic>
        <p:nvPicPr>
          <p:cNvPr id="17" name="Imag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0192" y="2060848"/>
            <a:ext cx="1039621" cy="888107"/>
          </a:xfrm>
          <a:prstGeom prst="rect">
            <a:avLst/>
          </a:prstGeom>
        </p:spPr>
      </p:pic>
      <p:sp>
        <p:nvSpPr>
          <p:cNvPr id="19" name="Rectangle à coins arrondis 18"/>
          <p:cNvSpPr/>
          <p:nvPr/>
        </p:nvSpPr>
        <p:spPr>
          <a:xfrm>
            <a:off x="755576" y="2348880"/>
            <a:ext cx="2304256" cy="600075"/>
          </a:xfrm>
          <a:prstGeom prst="roundRect">
            <a:avLst/>
          </a:prstGeom>
          <a:solidFill>
            <a:srgbClr val="72B84D"/>
          </a:solidFill>
          <a:ln>
            <a:noFill/>
          </a:ln>
          <a:effectLst>
            <a:outerShdw blurRad="50800" dist="190500" dir="3060000" algn="ctr" rotWithShape="0">
              <a:srgbClr val="000000">
                <a:alpha val="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ZoneTexte 14"/>
          <p:cNvSpPr txBox="1"/>
          <p:nvPr/>
        </p:nvSpPr>
        <p:spPr>
          <a:xfrm>
            <a:off x="755576" y="2495028"/>
            <a:ext cx="2304256" cy="307777"/>
          </a:xfrm>
          <a:prstGeom prst="rect">
            <a:avLst/>
          </a:prstGeom>
          <a:noFill/>
        </p:spPr>
        <p:txBody>
          <a:bodyPr wrap="square" rtlCol="0">
            <a:spAutoFit/>
          </a:bodyPr>
          <a:lstStyle/>
          <a:p>
            <a:pPr algn="ctr"/>
            <a:r>
              <a:rPr lang="fr-FR" sz="1400" dirty="0">
                <a:solidFill>
                  <a:schemeClr val="bg1"/>
                </a:solidFill>
              </a:rPr>
              <a:t>Brochure disponible </a:t>
            </a:r>
            <a:r>
              <a:rPr lang="fr-FR" sz="1400" dirty="0">
                <a:solidFill>
                  <a:schemeClr val="bg1"/>
                </a:solidFill>
                <a:hlinkClick r:id="rId9"/>
              </a:rPr>
              <a:t>ICI</a:t>
            </a:r>
            <a:endParaRPr lang="fr-FR" sz="1400" dirty="0">
              <a:solidFill>
                <a:schemeClr val="bg1"/>
              </a:solidFill>
            </a:endParaRPr>
          </a:p>
        </p:txBody>
      </p:sp>
    </p:spTree>
    <p:extLst>
      <p:ext uri="{BB962C8B-B14F-4D97-AF65-F5344CB8AC3E}">
        <p14:creationId xmlns:p14="http://schemas.microsoft.com/office/powerpoint/2010/main" val="153051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dirty="0"/>
              <a:t>Kit de support à l'animation de la JME 2019 : "Nos succès en matière de Biodiversité"</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10 engagements biodiversité collectifs </a:t>
            </a:r>
            <a:r>
              <a:rPr lang="fr-FR" smtClean="0">
                <a:solidFill>
                  <a:srgbClr val="72B84D"/>
                </a:solidFill>
              </a:rPr>
              <a:t>en résumé</a:t>
            </a:r>
            <a:endParaRPr lang="en-US" dirty="0">
              <a:solidFill>
                <a:srgbClr val="72B84D"/>
              </a:solidFill>
            </a:endParaRPr>
          </a:p>
        </p:txBody>
      </p:sp>
      <p:sp>
        <p:nvSpPr>
          <p:cNvPr id="10" name="Rectangle 9"/>
          <p:cNvSpPr/>
          <p:nvPr/>
        </p:nvSpPr>
        <p:spPr>
          <a:xfrm>
            <a:off x="5004048" y="2204864"/>
            <a:ext cx="3571582" cy="2759730"/>
          </a:xfrm>
          <a:prstGeom prst="rect">
            <a:avLst/>
          </a:prstGeom>
        </p:spPr>
        <p:txBody>
          <a:bodyPr wrap="square">
            <a:spAutoFit/>
          </a:bodyPr>
          <a:lstStyle/>
          <a:p>
            <a:pPr>
              <a:lnSpc>
                <a:spcPts val="1640"/>
              </a:lnSpc>
            </a:pPr>
            <a:r>
              <a:rPr lang="fr-FR" sz="1200" dirty="0" smtClean="0"/>
              <a:t>Prendre </a:t>
            </a:r>
            <a:r>
              <a:rPr lang="fr-FR" sz="1200" dirty="0"/>
              <a:t>en compte </a:t>
            </a:r>
            <a:r>
              <a:rPr lang="fr-FR" sz="1200" b="1" dirty="0"/>
              <a:t>l’impact du changement climatique sur la Biodiversité </a:t>
            </a:r>
            <a:r>
              <a:rPr lang="fr-FR" sz="1200" dirty="0"/>
              <a:t>;</a:t>
            </a:r>
          </a:p>
          <a:p>
            <a:pPr>
              <a:lnSpc>
                <a:spcPts val="1640"/>
              </a:lnSpc>
            </a:pPr>
            <a:endParaRPr lang="fr-FR" sz="1200" dirty="0" smtClean="0"/>
          </a:p>
          <a:p>
            <a:pPr>
              <a:lnSpc>
                <a:spcPts val="1640"/>
              </a:lnSpc>
            </a:pPr>
            <a:r>
              <a:rPr lang="fr-FR" sz="1200" dirty="0" smtClean="0"/>
              <a:t>Développer </a:t>
            </a:r>
            <a:r>
              <a:rPr lang="fr-FR" sz="1200" dirty="0"/>
              <a:t>les opportunités offertes par les « </a:t>
            </a:r>
            <a:r>
              <a:rPr lang="fr-FR" sz="1200" b="1" dirty="0"/>
              <a:t>Solutions Fondées sur la Nature</a:t>
            </a:r>
            <a:r>
              <a:rPr lang="fr-FR" sz="1200" dirty="0"/>
              <a:t> » ;</a:t>
            </a:r>
          </a:p>
          <a:p>
            <a:pPr>
              <a:lnSpc>
                <a:spcPts val="1640"/>
              </a:lnSpc>
            </a:pPr>
            <a:endParaRPr lang="fr-FR" sz="1200" b="1" dirty="0" smtClean="0"/>
          </a:p>
          <a:p>
            <a:pPr>
              <a:lnSpc>
                <a:spcPts val="1640"/>
              </a:lnSpc>
            </a:pPr>
            <a:r>
              <a:rPr lang="fr-FR" sz="1200" b="1" dirty="0" smtClean="0"/>
              <a:t>Sensibiliser</a:t>
            </a:r>
            <a:r>
              <a:rPr lang="fr-FR" sz="1200" dirty="0"/>
              <a:t>, former nos collaborateurs, promouvoir et </a:t>
            </a:r>
            <a:r>
              <a:rPr lang="fr-FR" sz="1200" dirty="0" smtClean="0"/>
              <a:t>encourager les initiatives ;</a:t>
            </a:r>
          </a:p>
          <a:p>
            <a:pPr>
              <a:lnSpc>
                <a:spcPts val="1640"/>
              </a:lnSpc>
            </a:pPr>
            <a:endParaRPr lang="fr-FR" sz="1200" b="1" dirty="0" smtClean="0"/>
          </a:p>
          <a:p>
            <a:pPr>
              <a:lnSpc>
                <a:spcPts val="1640"/>
              </a:lnSpc>
            </a:pPr>
            <a:r>
              <a:rPr lang="fr-FR" sz="1200" b="1" dirty="0" smtClean="0"/>
              <a:t>Mobiliser </a:t>
            </a:r>
            <a:r>
              <a:rPr lang="fr-FR" sz="1200" b="1" dirty="0"/>
              <a:t>les ressources </a:t>
            </a:r>
            <a:r>
              <a:rPr lang="fr-FR" sz="1200" dirty="0"/>
              <a:t>et partenariats ;</a:t>
            </a:r>
          </a:p>
          <a:p>
            <a:pPr>
              <a:lnSpc>
                <a:spcPts val="1640"/>
              </a:lnSpc>
            </a:pPr>
            <a:endParaRPr lang="fr-FR" sz="1200" b="1" dirty="0" smtClean="0"/>
          </a:p>
          <a:p>
            <a:pPr>
              <a:lnSpc>
                <a:spcPts val="1640"/>
              </a:lnSpc>
            </a:pPr>
            <a:r>
              <a:rPr lang="fr-FR" sz="1200" b="1" dirty="0" smtClean="0"/>
              <a:t>Rendre </a:t>
            </a:r>
            <a:r>
              <a:rPr lang="fr-FR" sz="1200" b="1" dirty="0"/>
              <a:t>compte publiquement</a:t>
            </a:r>
            <a:r>
              <a:rPr lang="fr-FR" sz="1200" dirty="0"/>
              <a:t>.</a:t>
            </a:r>
          </a:p>
          <a:p>
            <a:pPr>
              <a:lnSpc>
                <a:spcPts val="1640"/>
              </a:lnSpc>
            </a:pPr>
            <a:endParaRPr lang="fr-FR" sz="1200" dirty="0"/>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291587"/>
            <a:ext cx="216024" cy="113155"/>
          </a:xfrm>
          <a:prstGeom prst="rect">
            <a:avLst/>
          </a:prstGeom>
        </p:spPr>
      </p:pic>
      <p:sp>
        <p:nvSpPr>
          <p:cNvPr id="2" name="Rectangle 1"/>
          <p:cNvSpPr/>
          <p:nvPr/>
        </p:nvSpPr>
        <p:spPr>
          <a:xfrm>
            <a:off x="678437" y="2204864"/>
            <a:ext cx="3528392" cy="3170099"/>
          </a:xfrm>
          <a:prstGeom prst="rect">
            <a:avLst/>
          </a:prstGeom>
        </p:spPr>
        <p:txBody>
          <a:bodyPr wrap="square">
            <a:spAutoFit/>
          </a:bodyPr>
          <a:lstStyle/>
          <a:p>
            <a:pPr>
              <a:lnSpc>
                <a:spcPts val="1640"/>
              </a:lnSpc>
            </a:pPr>
            <a:r>
              <a:rPr lang="fr-FR" sz="1200" b="1" dirty="0"/>
              <a:t>Intégrer la Biodiversité dans la Stratégie d’entreprise ;</a:t>
            </a:r>
          </a:p>
          <a:p>
            <a:pPr>
              <a:lnSpc>
                <a:spcPts val="1640"/>
              </a:lnSpc>
            </a:pPr>
            <a:endParaRPr lang="fr-FR" sz="1200" b="1" dirty="0"/>
          </a:p>
          <a:p>
            <a:pPr>
              <a:lnSpc>
                <a:spcPts val="1640"/>
              </a:lnSpc>
            </a:pPr>
            <a:r>
              <a:rPr lang="fr-FR" sz="1200" b="1" dirty="0"/>
              <a:t>Dialoguer</a:t>
            </a:r>
            <a:r>
              <a:rPr lang="fr-FR" sz="1200" dirty="0"/>
              <a:t> avec nos parties prenantes dont les pouvoirs publics, voire contribuer aux stratégies nationales ;</a:t>
            </a:r>
          </a:p>
          <a:p>
            <a:pPr>
              <a:lnSpc>
                <a:spcPts val="1640"/>
              </a:lnSpc>
            </a:pPr>
            <a:endParaRPr lang="fr-FR" sz="1200" b="1" dirty="0"/>
          </a:p>
          <a:p>
            <a:pPr>
              <a:lnSpc>
                <a:spcPts val="1640"/>
              </a:lnSpc>
            </a:pPr>
            <a:r>
              <a:rPr lang="fr-FR" sz="1200" b="1" dirty="0"/>
              <a:t>Évaluer</a:t>
            </a:r>
            <a:r>
              <a:rPr lang="fr-FR" sz="1200" dirty="0"/>
              <a:t> la biodiversité, nos impacts, dépendances et risques ;</a:t>
            </a:r>
          </a:p>
          <a:p>
            <a:pPr>
              <a:lnSpc>
                <a:spcPts val="1640"/>
              </a:lnSpc>
            </a:pPr>
            <a:endParaRPr lang="fr-FR" sz="1200" b="1" dirty="0"/>
          </a:p>
          <a:p>
            <a:pPr>
              <a:lnSpc>
                <a:spcPts val="1640"/>
              </a:lnSpc>
            </a:pPr>
            <a:r>
              <a:rPr lang="fr-FR" sz="1200" b="1" dirty="0"/>
              <a:t>Gérer</a:t>
            </a:r>
            <a:r>
              <a:rPr lang="fr-FR" sz="1200" dirty="0"/>
              <a:t> nos impacts : Éviter, Réduire &amp; Compenser, l’impact positif net lorsque possible ;</a:t>
            </a:r>
          </a:p>
          <a:p>
            <a:pPr>
              <a:lnSpc>
                <a:spcPts val="1640"/>
              </a:lnSpc>
            </a:pPr>
            <a:endParaRPr lang="fr-FR" sz="1200" dirty="0"/>
          </a:p>
          <a:p>
            <a:pPr>
              <a:lnSpc>
                <a:spcPts val="1640"/>
              </a:lnSpc>
            </a:pPr>
            <a:r>
              <a:rPr lang="fr-FR" sz="1200" dirty="0"/>
              <a:t>Intégrer la Biodiversité dans nos </a:t>
            </a:r>
            <a:r>
              <a:rPr lang="fr-FR" sz="1200" b="1" dirty="0"/>
              <a:t>chaînes de valeur </a:t>
            </a:r>
            <a:r>
              <a:rPr lang="fr-FR" sz="1200" dirty="0"/>
              <a:t>;</a:t>
            </a:r>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896082"/>
            <a:ext cx="216024" cy="113155"/>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707305"/>
            <a:ext cx="216024" cy="113155"/>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323957"/>
            <a:ext cx="216024" cy="113155"/>
          </a:xfrm>
          <a:prstGeom prst="rect">
            <a:avLst/>
          </a:prstGeom>
        </p:spPr>
      </p:pic>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931543"/>
            <a:ext cx="216024" cy="113155"/>
          </a:xfrm>
          <a:prstGeom prst="rect">
            <a:avLst/>
          </a:prstGeom>
        </p:spPr>
      </p:pic>
      <p:pic>
        <p:nvPicPr>
          <p:cNvPr id="21" name="Imag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2310837"/>
            <a:ext cx="216024" cy="113155"/>
          </a:xfrm>
          <a:prstGeom prst="rect">
            <a:avLst/>
          </a:prstGeom>
        </p:spPr>
      </p:pic>
      <p:pic>
        <p:nvPicPr>
          <p:cNvPr id="22" name="Imag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2897254"/>
            <a:ext cx="216024" cy="113155"/>
          </a:xfrm>
          <a:prstGeom prst="rect">
            <a:avLst/>
          </a:prstGeom>
        </p:spPr>
      </p:pic>
      <p:pic>
        <p:nvPicPr>
          <p:cNvPr id="23" name="Imag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3501008"/>
            <a:ext cx="216024" cy="113155"/>
          </a:xfrm>
          <a:prstGeom prst="rect">
            <a:avLst/>
          </a:prstGeom>
        </p:spPr>
      </p:pic>
      <p:pic>
        <p:nvPicPr>
          <p:cNvPr id="24" name="Imag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4121826"/>
            <a:ext cx="216024" cy="113155"/>
          </a:xfrm>
          <a:prstGeom prst="rect">
            <a:avLst/>
          </a:prstGeom>
        </p:spPr>
      </p:pic>
      <p:pic>
        <p:nvPicPr>
          <p:cNvPr id="27" name="Imag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4523013"/>
            <a:ext cx="216024" cy="113155"/>
          </a:xfrm>
          <a:prstGeom prst="rect">
            <a:avLst/>
          </a:prstGeom>
        </p:spPr>
      </p:pic>
    </p:spTree>
    <p:extLst>
      <p:ext uri="{BB962C8B-B14F-4D97-AF65-F5344CB8AC3E}">
        <p14:creationId xmlns:p14="http://schemas.microsoft.com/office/powerpoint/2010/main" val="1675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3429</Words>
  <Application>Microsoft Office PowerPoint</Application>
  <PresentationFormat>Affichage à l'écran (4:3)</PresentationFormat>
  <Paragraphs>304</Paragraphs>
  <Slides>33</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Helvetica Neue Light</vt:lpstr>
      <vt:lpstr>Lucida Grande</vt:lpstr>
      <vt:lpstr>Arial</vt:lpstr>
      <vt:lpstr>Calibri</vt:lpstr>
      <vt:lpstr>Helvetica</vt:lpstr>
      <vt:lpstr>fr_total_modele_blanc</vt:lpstr>
      <vt:lpstr>Présentation PowerPoint</vt:lpstr>
      <vt:lpstr>Objectifs de la JME 2019</vt:lpstr>
      <vt:lpstr>Qu’est-ce que la biodiversité ?</vt:lpstr>
      <vt:lpstr>Une biodiversité menacée</vt:lpstr>
      <vt:lpstr>Total et sa politique biodiversité</vt:lpstr>
      <vt:lpstr>Présentation PowerPoint</vt:lpstr>
      <vt:lpstr>Nos engagements en matière de biodiversité</vt:lpstr>
      <vt:lpstr>Présentation PowerPoint</vt:lpstr>
      <vt:lpstr>10 engagements biodiversité collectifs en résumé</vt:lpstr>
      <vt:lpstr>6 engagements biodiversité individuels en résumé</vt:lpstr>
      <vt:lpstr>Présentation PowerPoint</vt:lpstr>
      <vt:lpstr>ÉVITER LES ZONES SENSIBLES À L’ECHELLE RÉGIONALE</vt:lpstr>
      <vt:lpstr>ÉVITER LES ZONES SENSIBLES À L’ECHELLE RÉGIONALE</vt:lpstr>
      <vt:lpstr>ÉVITER LES ZONES SENSIBLES À L’ECHELLE locale</vt:lpstr>
      <vt:lpstr>Réduire les impacts</vt:lpstr>
      <vt:lpstr>Restaurer</vt:lpstr>
      <vt:lpstr>Compenser</vt:lpstr>
      <vt:lpstr>Évaluer les services écosystémiques</vt:lpstr>
      <vt:lpstr>Établir des plans d’action biodiversité</vt:lpstr>
      <vt:lpstr>Prendre soin de la biodiversité au quotidien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 Climate Change &amp; Water 2018 »  Engagement Biodiversité EPE, communs et spécifiques</dc:title>
  <dc:creator>Steven DICKINSON</dc:creator>
  <cp:lastModifiedBy>Clara TIMCOWSKY</cp:lastModifiedBy>
  <cp:revision>525</cp:revision>
  <cp:lastPrinted>2018-04-13T12:56:06Z</cp:lastPrinted>
  <dcterms:created xsi:type="dcterms:W3CDTF">2018-02-16T10:36:07Z</dcterms:created>
  <dcterms:modified xsi:type="dcterms:W3CDTF">2019-05-14T10:05:37Z</dcterms:modified>
</cp:coreProperties>
</file>