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40"/>
  </p:notesMasterIdLst>
  <p:handoutMasterIdLst>
    <p:handoutMasterId r:id="rId41"/>
  </p:handoutMasterIdLst>
  <p:sldIdLst>
    <p:sldId id="256" r:id="rId2"/>
    <p:sldId id="258" r:id="rId3"/>
    <p:sldId id="266" r:id="rId4"/>
    <p:sldId id="261" r:id="rId5"/>
    <p:sldId id="262" r:id="rId6"/>
    <p:sldId id="260" r:id="rId7"/>
    <p:sldId id="293" r:id="rId8"/>
    <p:sldId id="294" r:id="rId9"/>
    <p:sldId id="263" r:id="rId10"/>
    <p:sldId id="265" r:id="rId11"/>
    <p:sldId id="264" r:id="rId12"/>
    <p:sldId id="269" r:id="rId13"/>
    <p:sldId id="267" r:id="rId14"/>
    <p:sldId id="270" r:id="rId15"/>
    <p:sldId id="271" r:id="rId16"/>
    <p:sldId id="272" r:id="rId17"/>
    <p:sldId id="280" r:id="rId18"/>
    <p:sldId id="295" r:id="rId19"/>
    <p:sldId id="279" r:id="rId20"/>
    <p:sldId id="296" r:id="rId21"/>
    <p:sldId id="273" r:id="rId22"/>
    <p:sldId id="275" r:id="rId23"/>
    <p:sldId id="274" r:id="rId24"/>
    <p:sldId id="276" r:id="rId25"/>
    <p:sldId id="277" r:id="rId26"/>
    <p:sldId id="278" r:id="rId27"/>
    <p:sldId id="281" r:id="rId28"/>
    <p:sldId id="282" r:id="rId29"/>
    <p:sldId id="284" r:id="rId30"/>
    <p:sldId id="285" r:id="rId31"/>
    <p:sldId id="286" r:id="rId32"/>
    <p:sldId id="287" r:id="rId33"/>
    <p:sldId id="297" r:id="rId34"/>
    <p:sldId id="288" r:id="rId35"/>
    <p:sldId id="289" r:id="rId36"/>
    <p:sldId id="290" r:id="rId37"/>
    <p:sldId id="291" r:id="rId38"/>
    <p:sldId id="292" r:id="rId39"/>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Martin" initials="V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a:srgbClr val="3876AF"/>
    <a:srgbClr val="133C75"/>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0" autoAdjust="0"/>
    <p:restoredTop sz="94918" autoAdjust="0"/>
  </p:normalViewPr>
  <p:slideViewPr>
    <p:cSldViewPr snapToObjects="1">
      <p:cViewPr>
        <p:scale>
          <a:sx n="62" d="100"/>
          <a:sy n="62" d="100"/>
        </p:scale>
        <p:origin x="-2304" y="-10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058452F3-B184-B24D-9347-CD7EFE89F03D}" type="datetimeFigureOut">
              <a:rPr lang="fr-FR" altLang="fr-FR"/>
              <a:pPr/>
              <a:t>10/07/2017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F794C195-0D55-594A-A35D-BB7E7D16DFC5}" type="slidenum">
              <a:rPr lang="fr-FR" altLang="fr-FR"/>
              <a:pPr/>
              <a:t>‹N°›</a:t>
            </a:fld>
            <a:endParaRPr lang="fr-FR" altLang="fr-FR"/>
          </a:p>
        </p:txBody>
      </p:sp>
    </p:spTree>
    <p:extLst>
      <p:ext uri="{BB962C8B-B14F-4D97-AF65-F5344CB8AC3E}">
        <p14:creationId xmlns:p14="http://schemas.microsoft.com/office/powerpoint/2010/main" val="518870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F6AA4357-725A-534D-BC47-B1196B6D6207}" type="datetimeFigureOut">
              <a:rPr lang="fr-FR" altLang="fr-FR"/>
              <a:pPr/>
              <a:t>10/07/2017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DCA9AD-7BBE-484A-AA4E-840189C18E25}" type="slidenum">
              <a:rPr lang="fr-FR" altLang="fr-FR"/>
              <a:pPr/>
              <a:t>‹N°›</a:t>
            </a:fld>
            <a:endParaRPr lang="fr-FR" altLang="fr-FR"/>
          </a:p>
        </p:txBody>
      </p:sp>
    </p:spTree>
    <p:extLst>
      <p:ext uri="{BB962C8B-B14F-4D97-AF65-F5344CB8AC3E}">
        <p14:creationId xmlns:p14="http://schemas.microsoft.com/office/powerpoint/2010/main" val="16884255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lgn="l" rtl="0" eaLnBrk="1" hangingPunct="1"/>
            <a:endParaRPr lang="pt"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fld id="{5987F871-6E0F-E54B-A23B-0EC24624AF18}" type="slidenum">
              <a:rPr>
                <a:latin typeface="Calibri" charset="0"/>
              </a:rPr>
              <a:pPr/>
              <a:t>2</a:t>
            </a:fld>
            <a:endParaRPr lang="pt" altLang="fr-FR">
              <a:latin typeface="Calibri" charset="0"/>
            </a:endParaRPr>
          </a:p>
        </p:txBody>
      </p:sp>
    </p:spTree>
    <p:extLst>
      <p:ext uri="{BB962C8B-B14F-4D97-AF65-F5344CB8AC3E}">
        <p14:creationId xmlns:p14="http://schemas.microsoft.com/office/powerpoint/2010/main" val="187137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pt"/>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6</a:t>
            </a:fld>
            <a:endParaRPr lang="pt" altLang="fr-FR"/>
          </a:p>
        </p:txBody>
      </p:sp>
    </p:spTree>
    <p:extLst>
      <p:ext uri="{BB962C8B-B14F-4D97-AF65-F5344CB8AC3E}">
        <p14:creationId xmlns:p14="http://schemas.microsoft.com/office/powerpoint/2010/main" val="172999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pt" sz="1200" b="0" i="0" u="none" kern="1200" baseline="0">
                <a:solidFill>
                  <a:schemeClr val="tx1"/>
                </a:solidFill>
                <a:effectLst/>
                <a:latin typeface="+mn-lt"/>
                <a:ea typeface="+mn-ea"/>
                <a:cs typeface="+mn-cs"/>
              </a:rPr>
              <a:t>Os nossos sentidos podem ser alterados por um conjunto de interferências, sendo as mais comuns: </a:t>
            </a:r>
          </a:p>
          <a:p>
            <a:pPr marL="171450" lvl="0" indent="-171450" algn="l" rtl="0">
              <a:buFont typeface="Arial" charset="0"/>
              <a:buChar char="•"/>
            </a:pPr>
            <a:r>
              <a:rPr lang="pt" sz="1200" b="0" i="0" u="none" kern="1200" baseline="0">
                <a:solidFill>
                  <a:schemeClr val="tx1"/>
                </a:solidFill>
                <a:effectLst/>
                <a:latin typeface="+mn-lt"/>
                <a:ea typeface="+mn-ea"/>
                <a:cs typeface="+mn-cs"/>
              </a:rPr>
              <a:t>A habituação, acostumamo-nos a uma situação de risco quando é recorrente, acaba por tornar-se normal e deixamos de lhe dar atenção.</a:t>
            </a:r>
          </a:p>
          <a:p>
            <a:pPr marL="171450" lvl="0" indent="-171450" algn="l" rtl="0">
              <a:buFont typeface="Arial" charset="0"/>
              <a:buChar char="•"/>
            </a:pPr>
            <a:r>
              <a:rPr lang="pt" sz="1200" b="0" i="0" u="none" kern="1200" baseline="0">
                <a:solidFill>
                  <a:schemeClr val="tx1"/>
                </a:solidFill>
                <a:effectLst/>
                <a:latin typeface="+mn-lt"/>
                <a:ea typeface="+mn-ea"/>
                <a:cs typeface="+mn-cs"/>
              </a:rPr>
              <a:t>A distração, por exemplo, quando não estamos atentos ao que estamos a fazer porque estamos distraídos com um acontecimento que ocorreu perto de nós (martelada no dedo). Ou, o inverso, quando estamos concentrados numa tarefa que nos impede de ver o que nos rodeia.</a:t>
            </a:r>
          </a:p>
          <a:p>
            <a:pPr marL="171450" lvl="0" indent="-171450" algn="l" rtl="0">
              <a:buFont typeface="Arial" charset="0"/>
              <a:buChar char="•"/>
            </a:pPr>
            <a:r>
              <a:rPr lang="pt" sz="1200" b="0" i="0" u="none" kern="1200" baseline="0">
                <a:solidFill>
                  <a:schemeClr val="tx1"/>
                </a:solidFill>
                <a:effectLst/>
                <a:latin typeface="+mn-lt"/>
                <a:ea typeface="+mn-ea"/>
                <a:cs typeface="+mn-cs"/>
              </a:rPr>
              <a:t>A saturação, quando existem muitas informações para processar e o nosso cérebro deixa de ser capaz de acompanhar.</a:t>
            </a:r>
          </a:p>
          <a:p>
            <a:pPr marL="171450" indent="-171450" algn="l" rtl="0">
              <a:buFont typeface="Arial" charset="0"/>
              <a:buChar char="•"/>
            </a:pPr>
            <a:r>
              <a:rPr lang="pt" sz="1200" b="0" i="0" u="none" kern="1200" baseline="0">
                <a:solidFill>
                  <a:schemeClr val="tx1"/>
                </a:solidFill>
                <a:effectLst/>
                <a:latin typeface="+mn-lt"/>
                <a:ea typeface="+mn-ea"/>
                <a:cs typeface="+mn-cs"/>
              </a:rPr>
              <a:t>O stress cria uma reação fisiológica que tem a tendência de nos envolver nos nossos sentimentos e tornar-nos permeáveis ao que nos rodeia.</a:t>
            </a:r>
            <a:r>
              <a:rPr lang="pt" b="0" i="0" u="none" baseline="0">
                <a:effectLst/>
              </a:rPr>
              <a:t> </a:t>
            </a:r>
            <a:endParaRPr lang="pt"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11</a:t>
            </a:fld>
            <a:endParaRPr lang="pt" altLang="fr-FR"/>
          </a:p>
        </p:txBody>
      </p:sp>
    </p:spTree>
    <p:extLst>
      <p:ext uri="{BB962C8B-B14F-4D97-AF65-F5344CB8AC3E}">
        <p14:creationId xmlns:p14="http://schemas.microsoft.com/office/powerpoint/2010/main" val="154985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pt" sz="1200" b="0" i="0" u="none" kern="1200" baseline="0">
                <a:solidFill>
                  <a:schemeClr val="tx1"/>
                </a:solidFill>
                <a:effectLst/>
                <a:latin typeface="+mn-lt"/>
                <a:ea typeface="+mn-ea"/>
                <a:cs typeface="+mn-cs"/>
              </a:rPr>
              <a:t>Um sinal fraco é, então, alguma coisa que se vê, mas que não se encara diretamente como tendo potenciais consequências. </a:t>
            </a:r>
          </a:p>
          <a:p>
            <a:pPr algn="l" rtl="0"/>
            <a:r>
              <a:rPr lang="pt" sz="1200" b="0" i="0" u="none" kern="1200" baseline="0">
                <a:solidFill>
                  <a:schemeClr val="tx1"/>
                </a:solidFill>
                <a:effectLst/>
                <a:latin typeface="+mn-lt"/>
                <a:ea typeface="+mn-ea"/>
                <a:cs typeface="+mn-cs"/>
              </a:rPr>
              <a:t>Com certeza já deve ter dito para si após um acontecimento marcante: «No entanto, reparei em alguma coisa, mas, no momento, isso não fez com que reagisse!». Deve ter-se apercebido de um ou mais sinais fracos, mas não o analisou, não foi considerado aquando da ação que se seguiu.</a:t>
            </a:r>
          </a:p>
          <a:p>
            <a:pPr algn="l" rtl="0"/>
            <a:r>
              <a:rPr lang="pt" sz="1200" b="0" i="0" u="none" kern="1200" baseline="0">
                <a:solidFill>
                  <a:schemeClr val="tx1"/>
                </a:solidFill>
                <a:effectLst/>
                <a:latin typeface="+mn-lt"/>
                <a:ea typeface="+mn-ea"/>
                <a:cs typeface="+mn-cs"/>
              </a:rPr>
              <a:t> </a:t>
            </a:r>
          </a:p>
          <a:p>
            <a:pPr algn="l" rtl="0"/>
            <a:r>
              <a:rPr lang="pt" sz="1200" b="0" i="0" u="none" kern="1200" baseline="0">
                <a:solidFill>
                  <a:schemeClr val="tx1"/>
                </a:solidFill>
                <a:effectLst/>
                <a:latin typeface="+mn-lt"/>
                <a:ea typeface="+mn-ea"/>
                <a:cs typeface="+mn-cs"/>
              </a:rPr>
              <a:t>Os sinais fracos são mais fáceis de detetar quando não estamos envolvidos (durante visitas, auditorias, etc.), mas o desafio é identificá-los nas próprias atividades: a concentração na tarefa a cumprir, a fadiga, o stress... são muitos os fatores que nos impedem de analisar a situação corretamente. </a:t>
            </a:r>
            <a:endParaRPr lang="pt"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14</a:t>
            </a:fld>
            <a:endParaRPr lang="pt" altLang="fr-FR"/>
          </a:p>
        </p:txBody>
      </p:sp>
    </p:spTree>
    <p:extLst>
      <p:ext uri="{BB962C8B-B14F-4D97-AF65-F5344CB8AC3E}">
        <p14:creationId xmlns:p14="http://schemas.microsoft.com/office/powerpoint/2010/main" val="156376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pt" sz="1200" b="0" i="0" u="none" kern="1200" baseline="0">
                <a:solidFill>
                  <a:schemeClr val="tx1"/>
                </a:solidFill>
                <a:effectLst/>
                <a:latin typeface="+mn-lt"/>
                <a:ea typeface="+mn-ea"/>
                <a:cs typeface="+mn-cs"/>
              </a:rPr>
              <a:t>Estes atalhos que se criam através da experiência e de forma inata, são úteis para uma parte das ações que tomamos, são reflexos que nos permitem resolver rapidamente problemas simples do quotidiano. Mas para situação complexas são fontes de erro, particularmente quando é preciso avaliar a situação (recolher os factos).</a:t>
            </a:r>
          </a:p>
          <a:p>
            <a:endParaRPr lang="pt"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19</a:t>
            </a:fld>
            <a:endParaRPr lang="pt" altLang="fr-FR"/>
          </a:p>
        </p:txBody>
      </p:sp>
    </p:spTree>
    <p:extLst>
      <p:ext uri="{BB962C8B-B14F-4D97-AF65-F5344CB8AC3E}">
        <p14:creationId xmlns:p14="http://schemas.microsoft.com/office/powerpoint/2010/main" val="6508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pt" b="0" i="0" u="none" baseline="0"/>
              <a:t>Para além da procura de consequências imediatas, certas e positivas, existem outros fatores que nos podem levar a tomar riscos, a tomada de risco pode até ser reconhecida em caso de sucesso.</a:t>
            </a:r>
            <a:endParaRPr lang="pt"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23</a:t>
            </a:fld>
            <a:endParaRPr lang="pt" altLang="fr-FR"/>
          </a:p>
        </p:txBody>
      </p:sp>
    </p:spTree>
    <p:extLst>
      <p:ext uri="{BB962C8B-B14F-4D97-AF65-F5344CB8AC3E}">
        <p14:creationId xmlns:p14="http://schemas.microsoft.com/office/powerpoint/2010/main" val="16708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pt" b="0" i="0" u="none" baseline="0"/>
              <a:t>O ambiente no qual os dois atores da comunicação se encontram pode ter efeitos na compreensão da mensagem. (Podemos relembrar o exemplo do voo Air France visto anteriormente).</a:t>
            </a:r>
            <a:endParaRPr lang="pt"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30</a:t>
            </a:fld>
            <a:endParaRPr lang="pt" altLang="fr-FR"/>
          </a:p>
        </p:txBody>
      </p:sp>
    </p:spTree>
    <p:extLst>
      <p:ext uri="{BB962C8B-B14F-4D97-AF65-F5344CB8AC3E}">
        <p14:creationId xmlns:p14="http://schemas.microsoft.com/office/powerpoint/2010/main" val="109255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pt" b="0" i="0" u="none" baseline="0"/>
              <a:t>A metacomunicação é uma informação suplementar em relação às palavras sozinhas.</a:t>
            </a:r>
          </a:p>
          <a:p>
            <a:pPr marL="0" marR="0" indent="0" algn="l" defTabSz="457200" rtl="0" eaLnBrk="0" fontAlgn="base" latinLnBrk="0" hangingPunct="0">
              <a:lnSpc>
                <a:spcPct val="100000"/>
              </a:lnSpc>
              <a:spcBef>
                <a:spcPct val="30000"/>
              </a:spcBef>
              <a:spcAft>
                <a:spcPct val="0"/>
              </a:spcAft>
              <a:buClrTx/>
              <a:buSzTx/>
              <a:buFontTx/>
              <a:buNone/>
              <a:tabLst/>
              <a:defRPr/>
            </a:pPr>
            <a:r>
              <a:rPr lang="pt" sz="1200" b="0" i="0" u="none" kern="1200" baseline="0">
                <a:solidFill>
                  <a:schemeClr val="tx1"/>
                </a:solidFill>
                <a:effectLst/>
                <a:latin typeface="+mn-lt"/>
                <a:ea typeface="+mn-ea"/>
                <a:cs typeface="+mn-cs"/>
              </a:rPr>
              <a:t>Permite apoiar a mensagem que se quer passar, para que seja eficaz, é preciso garantir que os interlocutores se veem. É um das razões pelas quais, para as mensagens importantes, é sempre preferível comunicar frente a frente do que por email ou telefone.</a:t>
            </a:r>
          </a:p>
          <a:p>
            <a:endParaRPr lang="pt"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31</a:t>
            </a:fld>
            <a:endParaRPr lang="pt" altLang="fr-FR"/>
          </a:p>
        </p:txBody>
      </p:sp>
    </p:spTree>
    <p:extLst>
      <p:ext uri="{BB962C8B-B14F-4D97-AF65-F5344CB8AC3E}">
        <p14:creationId xmlns:p14="http://schemas.microsoft.com/office/powerpoint/2010/main" val="91991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pt"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33</a:t>
            </a:fld>
            <a:endParaRPr lang="pt" altLang="fr-FR"/>
          </a:p>
        </p:txBody>
      </p:sp>
    </p:spTree>
    <p:extLst>
      <p:ext uri="{BB962C8B-B14F-4D97-AF65-F5344CB8AC3E}">
        <p14:creationId xmlns:p14="http://schemas.microsoft.com/office/powerpoint/2010/main" val="8393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69904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3" name="Espace réservé du numéro de diapositive 3"/>
          <p:cNvSpPr>
            <a:spLocks noGrp="1"/>
          </p:cNvSpPr>
          <p:nvPr>
            <p:ph type="sldNum" sz="quarter" idx="11"/>
          </p:nvPr>
        </p:nvSpPr>
        <p:spPr/>
        <p:txBody>
          <a:bodyPr/>
          <a:lstStyle>
            <a:lvl1pPr>
              <a:defRPr/>
            </a:lvl1pPr>
          </a:lstStyle>
          <a:p>
            <a:fld id="{4EBACD1F-17D0-D44C-9ABD-5458E5043F70}" type="slidenum">
              <a:rPr lang="fr-FR" altLang="fr-FR"/>
              <a:pPr/>
              <a:t>‹N°›</a:t>
            </a:fld>
            <a:endParaRPr lang="fr-FR" altLang="fr-FR"/>
          </a:p>
        </p:txBody>
      </p:sp>
    </p:spTree>
    <p:extLst>
      <p:ext uri="{BB962C8B-B14F-4D97-AF65-F5344CB8AC3E}">
        <p14:creationId xmlns:p14="http://schemas.microsoft.com/office/powerpoint/2010/main" val="200921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3"/>
          <p:cNvSpPr>
            <a:spLocks noGrp="1"/>
          </p:cNvSpPr>
          <p:nvPr>
            <p:ph type="sldNum" sz="quarter" idx="14"/>
          </p:nvPr>
        </p:nvSpPr>
        <p:spPr/>
        <p:txBody>
          <a:bodyPr/>
          <a:lstStyle>
            <a:lvl1pPr>
              <a:defRPr/>
            </a:lvl1pPr>
          </a:lstStyle>
          <a:p>
            <a:fld id="{757FAC7F-35F1-4545-955D-AC0E4B400912}" type="slidenum">
              <a:rPr lang="fr-FR" altLang="fr-FR"/>
              <a:pPr/>
              <a:t>‹N°›</a:t>
            </a:fld>
            <a:endParaRPr lang="fr-FR" altLang="fr-FR"/>
          </a:p>
        </p:txBody>
      </p:sp>
    </p:spTree>
    <p:extLst>
      <p:ext uri="{BB962C8B-B14F-4D97-AF65-F5344CB8AC3E}">
        <p14:creationId xmlns:p14="http://schemas.microsoft.com/office/powerpoint/2010/main" val="21424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5"/>
          <p:cNvSpPr>
            <a:spLocks noGrp="1"/>
          </p:cNvSpPr>
          <p:nvPr>
            <p:ph type="sldNum" sz="quarter" idx="11"/>
          </p:nvPr>
        </p:nvSpPr>
        <p:spPr/>
        <p:txBody>
          <a:bodyPr/>
          <a:lstStyle>
            <a:lvl1pPr>
              <a:defRPr/>
            </a:lvl1pPr>
          </a:lstStyle>
          <a:p>
            <a:fld id="{A2790189-416C-E549-83DE-8B3BF5286D36}" type="slidenum">
              <a:rPr lang="fr-FR" altLang="fr-FR"/>
              <a:pPr/>
              <a:t>‹N°›</a:t>
            </a:fld>
            <a:endParaRPr lang="fr-FR" altLang="fr-FR"/>
          </a:p>
        </p:txBody>
      </p:sp>
    </p:spTree>
    <p:extLst>
      <p:ext uri="{BB962C8B-B14F-4D97-AF65-F5344CB8AC3E}">
        <p14:creationId xmlns:p14="http://schemas.microsoft.com/office/powerpoint/2010/main" val="195554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6"/>
          <p:cNvSpPr>
            <a:spLocks noGrp="1"/>
          </p:cNvSpPr>
          <p:nvPr>
            <p:ph type="sldNum" sz="quarter" idx="11"/>
          </p:nvPr>
        </p:nvSpPr>
        <p:spPr/>
        <p:txBody>
          <a:bodyPr/>
          <a:lstStyle>
            <a:lvl1pPr>
              <a:defRPr/>
            </a:lvl1pPr>
          </a:lstStyle>
          <a:p>
            <a:fld id="{834EA62F-83BB-1849-8168-91EB5A895F9D}" type="slidenum">
              <a:rPr lang="fr-FR" altLang="fr-FR"/>
              <a:pPr/>
              <a:t>‹N°›</a:t>
            </a:fld>
            <a:endParaRPr lang="fr-FR" altLang="fr-FR"/>
          </a:p>
        </p:txBody>
      </p:sp>
    </p:spTree>
    <p:extLst>
      <p:ext uri="{BB962C8B-B14F-4D97-AF65-F5344CB8AC3E}">
        <p14:creationId xmlns:p14="http://schemas.microsoft.com/office/powerpoint/2010/main" val="168217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17431EA-86AC-E446-939D-13E5E3082C5F}" type="slidenum">
              <a:rPr lang="fr-FR" altLang="fr-FR"/>
              <a:pPr/>
              <a:t>‹N°›</a:t>
            </a:fld>
            <a:endParaRPr lang="fr-FR" altLang="fr-FR"/>
          </a:p>
        </p:txBody>
      </p:sp>
    </p:spTree>
    <p:extLst>
      <p:ext uri="{BB962C8B-B14F-4D97-AF65-F5344CB8AC3E}">
        <p14:creationId xmlns:p14="http://schemas.microsoft.com/office/powerpoint/2010/main" val="65176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B51B9C6-944E-254E-8C18-D906B973B824}" type="slidenum">
              <a:rPr lang="fr-FR" altLang="fr-FR"/>
              <a:pPr/>
              <a:t>‹N°›</a:t>
            </a:fld>
            <a:endParaRPr lang="fr-FR" altLang="fr-FR"/>
          </a:p>
        </p:txBody>
      </p:sp>
    </p:spTree>
    <p:extLst>
      <p:ext uri="{BB962C8B-B14F-4D97-AF65-F5344CB8AC3E}">
        <p14:creationId xmlns:p14="http://schemas.microsoft.com/office/powerpoint/2010/main" val="209594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6E55F1A9-B3F6-C24D-A480-B8A43E78BEA5}" type="slidenum">
              <a:rPr lang="fr-FR" altLang="fr-FR"/>
              <a:pPr/>
              <a:t>‹N°›</a:t>
            </a:fld>
            <a:endParaRPr lang="fr-FR" altLang="fr-FR"/>
          </a:p>
        </p:txBody>
      </p:sp>
    </p:spTree>
    <p:extLst>
      <p:ext uri="{BB962C8B-B14F-4D97-AF65-F5344CB8AC3E}">
        <p14:creationId xmlns:p14="http://schemas.microsoft.com/office/powerpoint/2010/main" val="130560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16"/>
          </p:nvPr>
        </p:nvSpPr>
        <p:spPr/>
        <p:txBody>
          <a:bodyPr/>
          <a:lstStyle>
            <a:lvl1pPr>
              <a:defRPr/>
            </a:lvl1pPr>
          </a:lstStyle>
          <a:p>
            <a:fld id="{EAD0FAB3-6634-7C44-82E8-F2CAE2B0DDC4}" type="slidenum">
              <a:rPr lang="fr-FR" altLang="fr-FR"/>
              <a:pPr/>
              <a:t>‹N°›</a:t>
            </a:fld>
            <a:endParaRPr lang="fr-FR" altLang="fr-FR"/>
          </a:p>
        </p:txBody>
      </p:sp>
    </p:spTree>
    <p:extLst>
      <p:ext uri="{BB962C8B-B14F-4D97-AF65-F5344CB8AC3E}">
        <p14:creationId xmlns:p14="http://schemas.microsoft.com/office/powerpoint/2010/main" val="30259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4" name="Espace réservé du numéro de diapositive 5"/>
          <p:cNvSpPr>
            <a:spLocks noGrp="1"/>
          </p:cNvSpPr>
          <p:nvPr>
            <p:ph type="sldNum" sz="quarter" idx="11"/>
          </p:nvPr>
        </p:nvSpPr>
        <p:spPr/>
        <p:txBody>
          <a:bodyPr/>
          <a:lstStyle>
            <a:lvl1pPr>
              <a:defRPr/>
            </a:lvl1pPr>
          </a:lstStyle>
          <a:p>
            <a:fld id="{E031B95C-2366-9044-B55E-DF1E56A5A3A5}" type="slidenum">
              <a:rPr lang="fr-FR" altLang="fr-FR"/>
              <a:pPr/>
              <a:t>‹N°›</a:t>
            </a:fld>
            <a:endParaRPr lang="fr-FR" altLang="fr-FR"/>
          </a:p>
        </p:txBody>
      </p:sp>
    </p:spTree>
    <p:extLst>
      <p:ext uri="{BB962C8B-B14F-4D97-AF65-F5344CB8AC3E}">
        <p14:creationId xmlns:p14="http://schemas.microsoft.com/office/powerpoint/2010/main" val="39302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lIns="0" tIns="45720" rIns="91440" bIns="45720" rtlCol="0" anchor="ctr"/>
          <a:lstStyle>
            <a:lvl1pPr algn="l" eaLnBrk="1" fontAlgn="auto" hangingPunct="1">
              <a:spcBef>
                <a:spcPts val="0"/>
              </a:spcBef>
              <a:spcAft>
                <a:spcPts val="0"/>
              </a:spcAft>
              <a:defRPr sz="900">
                <a:solidFill>
                  <a:prstClr val="black"/>
                </a:solidFill>
                <a:latin typeface="+mn-lt"/>
                <a:ea typeface="+mn-ea"/>
                <a:cs typeface="Helvetica"/>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A8094584-D55C-694C-A139-3EC38BD43198}"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pt" altLang="fr-FR"/>
          </a:p>
        </p:txBody>
      </p:sp>
      <p:sp>
        <p:nvSpPr>
          <p:cNvPr id="3" name="Titre 2"/>
          <p:cNvSpPr>
            <a:spLocks noGrp="1"/>
          </p:cNvSpPr>
          <p:nvPr>
            <p:ph type="title"/>
          </p:nvPr>
        </p:nvSpPr>
        <p:spPr>
          <a:xfrm>
            <a:off x="1187450" y="2106613"/>
            <a:ext cx="7277100" cy="1487487"/>
          </a:xfrm>
        </p:spPr>
        <p:txBody>
          <a:bodyPr/>
          <a:lstStyle/>
          <a:p>
            <a:pPr algn="l" rtl="0" eaLnBrk="1" hangingPunct="1">
              <a:defRPr/>
            </a:pPr>
            <a:r>
              <a:rPr lang="pt" b="1" i="0" u="none" baseline="0"/>
              <a:t>Fatores humanos, Sinais fracos e Comunicação</a:t>
            </a: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pt" b="0" i="0" u="none" baseline="0">
                <a:cs typeface="Arial" charset="0"/>
              </a:rPr>
              <a:t>Kit de Integração de H3SA</a:t>
            </a:r>
          </a:p>
          <a:p>
            <a:pPr algn="l" rtl="0" eaLnBrk="1" hangingPunct="1"/>
            <a:r>
              <a:rPr lang="pt" b="0" i="0" u="none" baseline="0">
                <a:cs typeface="Arial" charset="0"/>
              </a:rPr>
              <a:t>Módulo TCT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pt" b="1" i="0" u="none" baseline="0"/>
              <a:t>A perceção dos riscos baseia-se na receção e no processamento de sinais (2/2)</a:t>
            </a:r>
            <a:endParaRPr lang="pt" dirty="0"/>
          </a:p>
        </p:txBody>
      </p:sp>
      <p:sp>
        <p:nvSpPr>
          <p:cNvPr id="24578" name="Espace réservé du texte 2"/>
          <p:cNvSpPr>
            <a:spLocks noGrp="1"/>
          </p:cNvSpPr>
          <p:nvPr>
            <p:ph type="body" sz="quarter" idx="12"/>
          </p:nvPr>
        </p:nvSpPr>
        <p:spPr>
          <a:xfrm>
            <a:off x="611188" y="1773238"/>
            <a:ext cx="3611562" cy="2087562"/>
          </a:xfrm>
        </p:spPr>
        <p:txBody>
          <a:bodyPr/>
          <a:lstStyle/>
          <a:p>
            <a:pPr marL="0" indent="0" algn="l" rtl="0" eaLnBrk="1" hangingPunct="1">
              <a:buFont typeface="Lucida Grande" charset="0"/>
              <a:buNone/>
            </a:pPr>
            <a:r>
              <a:rPr lang="pt" b="1" i="0" u="none" baseline="0">
                <a:solidFill>
                  <a:srgbClr val="A90025"/>
                </a:solidFill>
                <a:cs typeface="Arial" charset="0"/>
              </a:rPr>
              <a:t>Os sinais externos são captados pelos nossos 5 sentidos </a:t>
            </a:r>
          </a:p>
          <a:p>
            <a:pPr marL="0" indent="0" algn="l" rtl="0" eaLnBrk="1" hangingPunct="1"/>
            <a:endParaRPr lang="pt" altLang="fr-FR">
              <a:cs typeface="Arial" charset="0"/>
            </a:endParaRPr>
          </a:p>
        </p:txBody>
      </p:sp>
      <p:sp>
        <p:nvSpPr>
          <p:cNvPr id="2458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C20E577-2333-B245-AFE7-5DA05918E529}" type="slidenum">
              <a:rPr>
                <a:solidFill>
                  <a:srgbClr val="898989"/>
                </a:solidFill>
                <a:ea typeface="Helvetica" charset="0"/>
                <a:cs typeface="Helvetica" charset="0"/>
              </a:rPr>
              <a:pPr/>
              <a:t>10</a:t>
            </a:fld>
            <a:endParaRPr lang="pt" altLang="fr-FR">
              <a:solidFill>
                <a:srgbClr val="898989"/>
              </a:solidFill>
              <a:ea typeface="Helvetica" charset="0"/>
              <a:cs typeface="Helvetica" charset="0"/>
            </a:endParaRPr>
          </a:p>
        </p:txBody>
      </p:sp>
      <p:pic>
        <p:nvPicPr>
          <p:cNvPr id="24581"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50" y="2708275"/>
            <a:ext cx="294481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9750"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pt" altLang="fr-FR">
              <a:solidFill>
                <a:srgbClr val="FFFFFF"/>
              </a:solidFill>
            </a:endParaRPr>
          </a:p>
        </p:txBody>
      </p:sp>
      <p:sp>
        <p:nvSpPr>
          <p:cNvPr id="24583" name="Rectangle 10"/>
          <p:cNvSpPr>
            <a:spLocks noChangeArrowheads="1"/>
          </p:cNvSpPr>
          <p:nvPr/>
        </p:nvSpPr>
        <p:spPr bwMode="auto">
          <a:xfrm>
            <a:off x="4816475" y="3152775"/>
            <a:ext cx="3514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pt" sz="2000" b="0" i="0" u="none" baseline="0">
                <a:latin typeface="Calibri" charset="0"/>
              </a:rPr>
              <a:t>... podem ser reais ou não</a:t>
            </a:r>
            <a:r>
              <a:rPr lang="pt" sz="2000">
                <a:latin typeface="Calibri" charset="0"/>
              </a:rPr>
              <a:t/>
            </a:r>
            <a:br>
              <a:rPr lang="pt" sz="2000">
                <a:latin typeface="Calibri" charset="0"/>
              </a:rPr>
            </a:br>
            <a:r>
              <a:rPr lang="pt" sz="2000" b="0" i="0" u="none" baseline="0">
                <a:latin typeface="Calibri,Bold" charset="0"/>
              </a:rPr>
              <a:t>... </a:t>
            </a:r>
            <a:r>
              <a:rPr lang="pt" sz="2000" b="0" i="0" u="none" baseline="0">
                <a:latin typeface="Calibri" charset="0"/>
              </a:rPr>
              <a:t>podem ser traduzidos como potenciais riscos </a:t>
            </a:r>
            <a:endParaRPr lang="pt" altLang="fr-FR" sz="2000" dirty="0"/>
          </a:p>
        </p:txBody>
      </p:sp>
      <p:sp>
        <p:nvSpPr>
          <p:cNvPr id="24584" name="Espace réservé du texte 2"/>
          <p:cNvSpPr txBox="1">
            <a:spLocks/>
          </p:cNvSpPr>
          <p:nvPr/>
        </p:nvSpPr>
        <p:spPr bwMode="auto">
          <a:xfrm>
            <a:off x="4748213" y="1789113"/>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eaLnBrk="1" hangingPunct="1">
              <a:buFont typeface="Lucida Grande" charset="0"/>
              <a:buNone/>
            </a:pPr>
            <a:r>
              <a:rPr lang="pt" b="1" i="0" u="none" baseline="0">
                <a:solidFill>
                  <a:srgbClr val="A90025"/>
                </a:solidFill>
              </a:rPr>
              <a:t>Estes sinais...</a:t>
            </a:r>
            <a:endParaRPr lang="pt" altLang="fr-FR" b="1">
              <a:solidFill>
                <a:srgbClr val="A90025"/>
              </a:solidFill>
            </a:endParaRPr>
          </a:p>
          <a:p>
            <a:pPr algn="l" rtl="0" eaLnBrk="1" hangingPunct="1"/>
            <a:endParaRPr lang="pt" altLang="fr-FR"/>
          </a:p>
        </p:txBody>
      </p:sp>
      <p:sp>
        <p:nvSpPr>
          <p:cNvPr id="13" name="Rectangle 12"/>
          <p:cNvSpPr/>
          <p:nvPr/>
        </p:nvSpPr>
        <p:spPr>
          <a:xfrm>
            <a:off x="4684713"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pt" altLang="fr-FR">
              <a:solidFill>
                <a:srgbClr val="FFFFFF"/>
              </a:solidFill>
            </a:endParaRPr>
          </a:p>
        </p:txBody>
      </p:sp>
      <p:sp>
        <p:nvSpPr>
          <p:cNvPr id="14" name="Flèche vers la droite 13"/>
          <p:cNvSpPr/>
          <p:nvPr/>
        </p:nvSpPr>
        <p:spPr>
          <a:xfrm>
            <a:off x="4287838" y="3336925"/>
            <a:ext cx="360362" cy="647700"/>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pt" altLang="fr-FR">
              <a:solidFill>
                <a:srgbClr val="FFFFFF"/>
              </a:solidFill>
            </a:endParaRPr>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684713" y="4922838"/>
            <a:ext cx="3683000" cy="89535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pt" altLang="fr-FR">
              <a:solidFill>
                <a:srgbClr val="FFFFFF"/>
              </a:solidFill>
            </a:endParaRPr>
          </a:p>
        </p:txBody>
      </p:sp>
      <p:sp>
        <p:nvSpPr>
          <p:cNvPr id="25602" name="Titre 1"/>
          <p:cNvSpPr>
            <a:spLocks noGrp="1"/>
          </p:cNvSpPr>
          <p:nvPr>
            <p:ph type="title"/>
          </p:nvPr>
        </p:nvSpPr>
        <p:spPr bwMode="auto"/>
        <p:txBody>
          <a:bodyPr wrap="square" numCol="1" anchorCtr="0" compatLnSpc="1">
            <a:prstTxWarp prst="textNoShape">
              <a:avLst/>
            </a:prstTxWarp>
          </a:bodyPr>
          <a:lstStyle/>
          <a:p>
            <a:pPr algn="l" rtl="0" eaLnBrk="1" hangingPunct="1"/>
            <a:r>
              <a:rPr lang="pt" b="1" i="0" u="none" baseline="0"/>
              <a:t>Enquanto fenómeno neurológico, a perceção pode ser alterada </a:t>
            </a:r>
            <a:r>
              <a:rPr lang="pt"/>
              <a:t/>
            </a:r>
            <a:br>
              <a:rPr lang="pt"/>
            </a:br>
            <a:endParaRPr lang="pt" altLang="fr-FR" dirty="0"/>
          </a:p>
        </p:txBody>
      </p:sp>
      <p:sp>
        <p:nvSpPr>
          <p:cNvPr id="2560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C2FA28E-DEB5-E044-8F34-39F8719B7F94}" type="slidenum">
              <a:rPr>
                <a:solidFill>
                  <a:srgbClr val="898989"/>
                </a:solidFill>
                <a:ea typeface="Helvetica" charset="0"/>
                <a:cs typeface="Helvetica" charset="0"/>
              </a:rPr>
              <a:pPr/>
              <a:t>11</a:t>
            </a:fld>
            <a:endParaRPr lang="pt" altLang="fr-FR">
              <a:solidFill>
                <a:srgbClr val="898989"/>
              </a:solidFill>
              <a:ea typeface="Helvetica" charset="0"/>
              <a:cs typeface="Helvetica" charset="0"/>
            </a:endParaRPr>
          </a:p>
        </p:txBody>
      </p:sp>
      <p:sp>
        <p:nvSpPr>
          <p:cNvPr id="25605" name="Espace réservé du texte 2"/>
          <p:cNvSpPr>
            <a:spLocks noGrp="1"/>
          </p:cNvSpPr>
          <p:nvPr>
            <p:ph type="body" sz="quarter" idx="12"/>
          </p:nvPr>
        </p:nvSpPr>
        <p:spPr>
          <a:xfrm>
            <a:off x="611188" y="1498600"/>
            <a:ext cx="3611562" cy="2087563"/>
          </a:xfrm>
        </p:spPr>
        <p:txBody>
          <a:bodyPr/>
          <a:lstStyle/>
          <a:p>
            <a:pPr marL="0" indent="0" algn="l" rtl="0" eaLnBrk="1" hangingPunct="1">
              <a:buFont typeface="Lucida Grande" charset="0"/>
              <a:buNone/>
            </a:pPr>
            <a:r>
              <a:rPr lang="pt" b="1" i="0" u="none" baseline="0">
                <a:solidFill>
                  <a:srgbClr val="A90025"/>
                </a:solidFill>
                <a:cs typeface="Arial" charset="0"/>
              </a:rPr>
              <a:t>Os sinais externos são captados pelos nossos 5 sentidos </a:t>
            </a:r>
          </a:p>
          <a:p>
            <a:pPr algn="l" rtl="0" eaLnBrk="1" hangingPunct="1"/>
            <a:r>
              <a:rPr lang="pt" sz="1600" b="0" i="0" u="none" baseline="0">
                <a:cs typeface="Arial" charset="0"/>
              </a:rPr>
              <a:t>Podem ocorrer interferências entre os sinais externos e o cérebro </a:t>
            </a:r>
          </a:p>
          <a:p>
            <a:pPr algn="l" rtl="0" eaLnBrk="1" hangingPunct="1"/>
            <a:r>
              <a:rPr lang="pt" sz="1600" b="0" i="0" u="none" baseline="0">
                <a:cs typeface="Arial" charset="0"/>
              </a:rPr>
              <a:t>Neste caso, o cérebro deixa de processar corretamente a informação </a:t>
            </a:r>
          </a:p>
          <a:p>
            <a:pPr marL="0" indent="0" algn="l" rtl="0" eaLnBrk="1" hangingPunct="1"/>
            <a:endParaRPr lang="pt" altLang="fr-FR" dirty="0">
              <a:cs typeface="Arial" charset="0"/>
            </a:endParaRPr>
          </a:p>
          <a:p>
            <a:pPr marL="0" indent="0" algn="l" rtl="0" eaLnBrk="1" hangingPunct="1"/>
            <a:endParaRPr lang="pt" altLang="fr-FR" dirty="0">
              <a:solidFill>
                <a:srgbClr val="A90025"/>
              </a:solidFill>
              <a:cs typeface="Arial" charset="0"/>
            </a:endParaRPr>
          </a:p>
          <a:p>
            <a:pPr marL="0" indent="0" algn="l" rtl="0" eaLnBrk="1" hangingPunct="1"/>
            <a:endParaRPr lang="pt" altLang="fr-FR" dirty="0">
              <a:cs typeface="Arial" charset="0"/>
            </a:endParaRPr>
          </a:p>
        </p:txBody>
      </p:sp>
      <p:sp>
        <p:nvSpPr>
          <p:cNvPr id="8" name="Rectangle 7"/>
          <p:cNvSpPr/>
          <p:nvPr/>
        </p:nvSpPr>
        <p:spPr>
          <a:xfrm>
            <a:off x="539750" y="1425575"/>
            <a:ext cx="3683000" cy="43926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pt" altLang="fr-FR">
              <a:solidFill>
                <a:srgbClr val="FFFFFF"/>
              </a:solidFill>
            </a:endParaRPr>
          </a:p>
        </p:txBody>
      </p:sp>
      <p:sp>
        <p:nvSpPr>
          <p:cNvPr id="25607" name="Rectangle 8"/>
          <p:cNvSpPr>
            <a:spLocks noChangeArrowheads="1"/>
          </p:cNvSpPr>
          <p:nvPr/>
        </p:nvSpPr>
        <p:spPr bwMode="auto">
          <a:xfrm>
            <a:off x="5364163" y="2465388"/>
            <a:ext cx="17764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pt" sz="2000" b="0" i="0" u="none" baseline="0">
                <a:latin typeface="Calibri" charset="0"/>
              </a:rPr>
              <a:t>Habituação</a:t>
            </a:r>
          </a:p>
          <a:p>
            <a:pPr algn="l" rtl="0" eaLnBrk="1" hangingPunct="1"/>
            <a:endParaRPr lang="pt" altLang="fr-FR" sz="2000">
              <a:latin typeface="Calibri" charset="0"/>
            </a:endParaRPr>
          </a:p>
          <a:p>
            <a:pPr algn="l" rtl="0" eaLnBrk="1" hangingPunct="1"/>
            <a:r>
              <a:rPr lang="pt" sz="2000" b="0" i="0" u="none" baseline="0">
                <a:latin typeface="Calibri" charset="0"/>
              </a:rPr>
              <a:t>Distração</a:t>
            </a:r>
          </a:p>
          <a:p>
            <a:pPr algn="l" rtl="0" eaLnBrk="1" hangingPunct="1"/>
            <a:endParaRPr lang="pt" altLang="fr-FR" sz="2000">
              <a:latin typeface="Calibri" charset="0"/>
            </a:endParaRPr>
          </a:p>
          <a:p>
            <a:pPr algn="l" rtl="0" eaLnBrk="1" hangingPunct="1"/>
            <a:r>
              <a:rPr lang="pt" sz="2000" b="0" i="0" u="none" baseline="0">
                <a:latin typeface="Calibri" charset="0"/>
              </a:rPr>
              <a:t>Saturação</a:t>
            </a:r>
          </a:p>
          <a:p>
            <a:pPr algn="l" rtl="0" eaLnBrk="1" hangingPunct="1"/>
            <a:endParaRPr lang="pt" altLang="fr-FR" sz="2000">
              <a:latin typeface="Calibri" charset="0"/>
            </a:endParaRPr>
          </a:p>
          <a:p>
            <a:pPr algn="l" rtl="0" eaLnBrk="1" hangingPunct="1"/>
            <a:r>
              <a:rPr lang="pt" sz="2000" b="0" i="0" u="none" baseline="0">
                <a:latin typeface="Calibri" charset="0"/>
              </a:rPr>
              <a:t>Stress</a:t>
            </a:r>
            <a:endParaRPr lang="pt" altLang="fr-FR" sz="2000"/>
          </a:p>
        </p:txBody>
      </p:sp>
      <p:sp>
        <p:nvSpPr>
          <p:cNvPr id="25608" name="Espace réservé du texte 2"/>
          <p:cNvSpPr txBox="1">
            <a:spLocks/>
          </p:cNvSpPr>
          <p:nvPr/>
        </p:nvSpPr>
        <p:spPr bwMode="auto">
          <a:xfrm>
            <a:off x="4748213" y="1514475"/>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eaLnBrk="1" hangingPunct="1">
              <a:buFont typeface="Lucida Grande" charset="0"/>
              <a:buNone/>
            </a:pPr>
            <a:r>
              <a:rPr lang="pt" b="1" i="0" u="none" baseline="0">
                <a:solidFill>
                  <a:srgbClr val="A90025"/>
                </a:solidFill>
              </a:rPr>
              <a:t>Estas interferências podem ser provenientes de diferentes fontes</a:t>
            </a:r>
            <a:endParaRPr lang="pt" altLang="fr-FR"/>
          </a:p>
        </p:txBody>
      </p:sp>
      <p:sp>
        <p:nvSpPr>
          <p:cNvPr id="11" name="Rectangle 10"/>
          <p:cNvSpPr/>
          <p:nvPr/>
        </p:nvSpPr>
        <p:spPr>
          <a:xfrm>
            <a:off x="4684713" y="1425575"/>
            <a:ext cx="3683000" cy="33845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pt" altLang="fr-FR">
              <a:solidFill>
                <a:srgbClr val="FFFFFF"/>
              </a:solidFill>
            </a:endParaRPr>
          </a:p>
        </p:txBody>
      </p:sp>
      <p:sp>
        <p:nvSpPr>
          <p:cNvPr id="12" name="Flèche vers la droite 11"/>
          <p:cNvSpPr/>
          <p:nvPr/>
        </p:nvSpPr>
        <p:spPr>
          <a:xfrm>
            <a:off x="4279900" y="3024188"/>
            <a:ext cx="360363" cy="649287"/>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pt" altLang="fr-FR">
              <a:solidFill>
                <a:srgbClr val="FFFFFF"/>
              </a:solidFill>
            </a:endParaRPr>
          </a:p>
        </p:txBody>
      </p:sp>
      <p:pic>
        <p:nvPicPr>
          <p:cNvPr id="25611"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5547" y="3825264"/>
            <a:ext cx="2196399"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2" name="Grouper 15"/>
          <p:cNvGrpSpPr>
            <a:grpSpLocks/>
          </p:cNvGrpSpPr>
          <p:nvPr/>
        </p:nvGrpSpPr>
        <p:grpSpPr bwMode="auto">
          <a:xfrm>
            <a:off x="4945063" y="2493963"/>
            <a:ext cx="400050" cy="395287"/>
            <a:chOff x="4747672" y="2816932"/>
            <a:chExt cx="400392" cy="396044"/>
          </a:xfrm>
        </p:grpSpPr>
        <p:sp>
          <p:nvSpPr>
            <p:cNvPr id="14" name="Ellipse 1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pt" altLang="fr-FR">
                <a:solidFill>
                  <a:srgbClr val="FFFFFF"/>
                </a:solidFill>
              </a:endParaRPr>
            </a:p>
          </p:txBody>
        </p:sp>
        <p:sp>
          <p:nvSpPr>
            <p:cNvPr id="25625" name="ZoneTexte 1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pt" b="0" i="0" u="none" baseline="0">
                  <a:solidFill>
                    <a:schemeClr val="bg1"/>
                  </a:solidFill>
                </a:rPr>
                <a:t>1</a:t>
              </a:r>
            </a:p>
          </p:txBody>
        </p:sp>
      </p:grpSp>
      <p:grpSp>
        <p:nvGrpSpPr>
          <p:cNvPr id="25613" name="Grouper 16"/>
          <p:cNvGrpSpPr>
            <a:grpSpLocks/>
          </p:cNvGrpSpPr>
          <p:nvPr/>
        </p:nvGrpSpPr>
        <p:grpSpPr bwMode="auto">
          <a:xfrm>
            <a:off x="4945063" y="3089275"/>
            <a:ext cx="400050" cy="395288"/>
            <a:chOff x="4747672" y="2816932"/>
            <a:chExt cx="400392" cy="396044"/>
          </a:xfrm>
        </p:grpSpPr>
        <p:sp>
          <p:nvSpPr>
            <p:cNvPr id="18" name="Ellipse 17"/>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pt" altLang="fr-FR">
                <a:solidFill>
                  <a:srgbClr val="FFFFFF"/>
                </a:solidFill>
              </a:endParaRPr>
            </a:p>
          </p:txBody>
        </p:sp>
        <p:sp>
          <p:nvSpPr>
            <p:cNvPr id="25623" name="ZoneTexte 18"/>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pt" b="0" i="0" u="none" baseline="0">
                  <a:solidFill>
                    <a:schemeClr val="bg1"/>
                  </a:solidFill>
                </a:rPr>
                <a:t>2</a:t>
              </a:r>
            </a:p>
          </p:txBody>
        </p:sp>
      </p:grpSp>
      <p:grpSp>
        <p:nvGrpSpPr>
          <p:cNvPr id="25614" name="Grouper 19"/>
          <p:cNvGrpSpPr>
            <a:grpSpLocks/>
          </p:cNvGrpSpPr>
          <p:nvPr/>
        </p:nvGrpSpPr>
        <p:grpSpPr bwMode="auto">
          <a:xfrm>
            <a:off x="4945063" y="3684588"/>
            <a:ext cx="400050" cy="396875"/>
            <a:chOff x="4747672" y="2816932"/>
            <a:chExt cx="400392" cy="396044"/>
          </a:xfrm>
        </p:grpSpPr>
        <p:sp>
          <p:nvSpPr>
            <p:cNvPr id="21" name="Ellipse 20"/>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pt" altLang="fr-FR">
                <a:solidFill>
                  <a:srgbClr val="FFFFFF"/>
                </a:solidFill>
              </a:endParaRPr>
            </a:p>
          </p:txBody>
        </p:sp>
        <p:sp>
          <p:nvSpPr>
            <p:cNvPr id="25621" name="ZoneTexte 21"/>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pt" b="0" i="0" u="none" baseline="0">
                  <a:solidFill>
                    <a:schemeClr val="bg1"/>
                  </a:solidFill>
                </a:rPr>
                <a:t>3</a:t>
              </a:r>
            </a:p>
          </p:txBody>
        </p:sp>
      </p:grpSp>
      <p:grpSp>
        <p:nvGrpSpPr>
          <p:cNvPr id="25615" name="Grouper 22"/>
          <p:cNvGrpSpPr>
            <a:grpSpLocks/>
          </p:cNvGrpSpPr>
          <p:nvPr/>
        </p:nvGrpSpPr>
        <p:grpSpPr bwMode="auto">
          <a:xfrm>
            <a:off x="4945063" y="4279900"/>
            <a:ext cx="400050" cy="396875"/>
            <a:chOff x="4747672" y="2816932"/>
            <a:chExt cx="400392" cy="396044"/>
          </a:xfrm>
        </p:grpSpPr>
        <p:sp>
          <p:nvSpPr>
            <p:cNvPr id="24" name="Ellipse 2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pt" altLang="fr-FR">
                <a:solidFill>
                  <a:srgbClr val="FFFFFF"/>
                </a:solidFill>
              </a:endParaRPr>
            </a:p>
          </p:txBody>
        </p:sp>
        <p:sp>
          <p:nvSpPr>
            <p:cNvPr id="25619" name="ZoneTexte 2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pt" b="0" i="0" u="none" baseline="0">
                  <a:solidFill>
                    <a:schemeClr val="bg1"/>
                  </a:solidFill>
                </a:rPr>
                <a:t>4</a:t>
              </a:r>
            </a:p>
          </p:txBody>
        </p:sp>
      </p:grpSp>
      <p:sp>
        <p:nvSpPr>
          <p:cNvPr id="27" name="Rectangle 26"/>
          <p:cNvSpPr/>
          <p:nvPr/>
        </p:nvSpPr>
        <p:spPr>
          <a:xfrm>
            <a:off x="7128781" y="2618680"/>
            <a:ext cx="1194440" cy="1938992"/>
          </a:xfrm>
          <a:prstGeom prst="rect">
            <a:avLst/>
          </a:prstGeom>
          <a:noFill/>
        </p:spPr>
        <p:txBody>
          <a:bodyPr>
            <a:spAutoFit/>
          </a:bodyPr>
          <a:lstStyle/>
          <a:p>
            <a:pPr algn="ctr" rtl="0" eaLnBrk="1" hangingPunct="1">
              <a:defRPr/>
            </a:pPr>
            <a:r>
              <a:rPr lang="pt" sz="12000" b="1" i="0" u="none" baseline="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25617" name="ZoneTexte 27"/>
          <p:cNvSpPr txBox="1">
            <a:spLocks noChangeArrowheads="1"/>
          </p:cNvSpPr>
          <p:nvPr/>
        </p:nvSpPr>
        <p:spPr bwMode="auto">
          <a:xfrm>
            <a:off x="4665663" y="5030788"/>
            <a:ext cx="3721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r>
              <a:rPr lang="pt" b="1" i="0" u="none" baseline="0">
                <a:solidFill>
                  <a:srgbClr val="A90025"/>
                </a:solidFill>
              </a:rPr>
              <a:t>O ser humano tem uma perceção dos riscos subjetiva e irregular </a:t>
            </a:r>
          </a:p>
          <a:p>
            <a:pPr algn="l" rtl="0" eaLnBrk="1" hangingPunct="1"/>
            <a:endParaRPr lang="pt" altLang="fr-FR">
              <a:solidFill>
                <a:srgbClr val="A90025"/>
              </a:solidFill>
            </a:endParaRPr>
          </a:p>
        </p:txBody>
      </p:sp>
      <p:sp>
        <p:nvSpPr>
          <p:cNvPr id="2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pt" b="1" i="0" u="none" baseline="0"/>
              <a:t>Quantos passos</a:t>
            </a:r>
            <a:endParaRPr lang="pt" dirty="0"/>
          </a:p>
        </p:txBody>
      </p:sp>
      <p:sp>
        <p:nvSpPr>
          <p:cNvPr id="27650" name="Espace réservé du texte 2"/>
          <p:cNvSpPr>
            <a:spLocks noGrp="1"/>
          </p:cNvSpPr>
          <p:nvPr>
            <p:ph type="body" sz="quarter" idx="12"/>
          </p:nvPr>
        </p:nvSpPr>
        <p:spPr>
          <a:xfrm>
            <a:off x="457200" y="1125538"/>
            <a:ext cx="8218488" cy="503237"/>
          </a:xfrm>
        </p:spPr>
        <p:txBody>
          <a:bodyPr/>
          <a:lstStyle/>
          <a:p>
            <a:pPr marL="0" indent="0" algn="l" rtl="0" eaLnBrk="1" hangingPunct="1">
              <a:buFont typeface="Lucida Grande" charset="0"/>
              <a:buNone/>
            </a:pPr>
            <a:r>
              <a:rPr lang="pt" b="0" i="0" u="none" baseline="0">
                <a:cs typeface="Arial" charset="0"/>
              </a:rPr>
              <a:t>Quantos passos os jogadores de branco fazem neste filme?</a:t>
            </a:r>
          </a:p>
        </p:txBody>
      </p:sp>
      <p:sp>
        <p:nvSpPr>
          <p:cNvPr id="2765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AC46AD42-D9E0-D848-BB42-81D14D76A524}" type="slidenum">
              <a:rPr>
                <a:solidFill>
                  <a:srgbClr val="898989"/>
                </a:solidFill>
                <a:ea typeface="Helvetica" charset="0"/>
                <a:cs typeface="Helvetica" charset="0"/>
              </a:rPr>
              <a:pPr/>
              <a:t>12</a:t>
            </a:fld>
            <a:endParaRPr lang="pt" altLang="fr-FR">
              <a:solidFill>
                <a:srgbClr val="898989"/>
              </a:solidFill>
              <a:ea typeface="Helvetica" charset="0"/>
              <a:cs typeface="Helvetica" charset="0"/>
            </a:endParaRPr>
          </a:p>
        </p:txBody>
      </p:sp>
      <p:pic>
        <p:nvPicPr>
          <p:cNvPr id="27653"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0213"/>
            <a:ext cx="615632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pt" b="1" i="0" u="none" baseline="0"/>
              <a:t>Sinais fracos</a:t>
            </a:r>
            <a:endParaRPr lang="pt" dirty="0"/>
          </a:p>
        </p:txBody>
      </p:sp>
      <p:sp>
        <p:nvSpPr>
          <p:cNvPr id="26627"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914DB75-AF20-2345-9413-6998EF80F989}" type="slidenum">
              <a:rPr>
                <a:solidFill>
                  <a:srgbClr val="898989"/>
                </a:solidFill>
                <a:ea typeface="Helvetica" charset="0"/>
                <a:cs typeface="Helvetica" charset="0"/>
              </a:rPr>
              <a:pPr/>
              <a:t>13</a:t>
            </a:fld>
            <a:endParaRPr lang="pt"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sz="900" b="0" i="0" u="none" baseline="0">
                <a:ea typeface="Helvetica" charset="0"/>
                <a:cs typeface="Helvetica" charset="0"/>
              </a:rPr>
              <a:t>Kit de Integração de H3SA - TCT 4.1 - Fatores Humanos, Sinais fracos e Comunicação - V2</a:t>
            </a:r>
            <a:endParaRPr lang="pt" altLang="fr-FR" sz="900" dirty="0" smtClean="0">
              <a:ea typeface="Helvetica" charset="0"/>
              <a:cs typeface="Helvetic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pt" b="1" i="0" u="none" baseline="0"/>
              <a:t>Sinais fracos (1/2)</a:t>
            </a:r>
            <a:endParaRPr lang="pt" dirty="0"/>
          </a:p>
        </p:txBody>
      </p:sp>
      <p:sp>
        <p:nvSpPr>
          <p:cNvPr id="28674" name="Espace réservé du texte 2"/>
          <p:cNvSpPr>
            <a:spLocks noGrp="1"/>
          </p:cNvSpPr>
          <p:nvPr>
            <p:ph type="body" sz="quarter" idx="12"/>
          </p:nvPr>
        </p:nvSpPr>
        <p:spPr>
          <a:xfrm>
            <a:off x="3419872" y="1553369"/>
            <a:ext cx="4824413" cy="2087562"/>
          </a:xfrm>
        </p:spPr>
        <p:txBody>
          <a:bodyPr/>
          <a:lstStyle/>
          <a:p>
            <a:pPr marL="0" indent="0" algn="l" rtl="0" eaLnBrk="1" hangingPunct="1">
              <a:buFont typeface="Lucida Grande" charset="0"/>
              <a:buNone/>
            </a:pPr>
            <a:r>
              <a:rPr lang="pt" b="0" i="0" u="none" baseline="0">
                <a:cs typeface="Arial" charset="0"/>
              </a:rPr>
              <a:t>«Um sinal fraco é um alerta precoce de uma mudança que, em geral, se torna cada vez mais forte quando combinado com outros sinais.» </a:t>
            </a:r>
            <a:endParaRPr lang="pt" altLang="fr-FR" dirty="0">
              <a:cs typeface="Arial" charset="0"/>
            </a:endParaRPr>
          </a:p>
          <a:p>
            <a:pPr marL="0" indent="0" algn="l" rtl="0" eaLnBrk="1" hangingPunct="1">
              <a:buFont typeface="Lucida Grande" charset="0"/>
              <a:buNone/>
            </a:pPr>
            <a:r>
              <a:rPr lang="pt" b="0" i="0" u="none" baseline="0">
                <a:cs typeface="Arial" charset="0"/>
              </a:rPr>
              <a:t>- Hiltunen, E. </a:t>
            </a:r>
          </a:p>
          <a:p>
            <a:pPr marL="0" indent="0" algn="l" rtl="0" eaLnBrk="1" hangingPunct="1">
              <a:buFont typeface="Lucida Grande" charset="0"/>
              <a:buNone/>
            </a:pPr>
            <a:endParaRPr lang="pt" altLang="fr-FR" dirty="0">
              <a:cs typeface="Arial" charset="0"/>
            </a:endParaRPr>
          </a:p>
        </p:txBody>
      </p:sp>
      <p:sp>
        <p:nvSpPr>
          <p:cNvPr id="2867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78B6AA2-E8AC-2C44-9AFD-82FA5CAFAE9F}" type="slidenum">
              <a:rPr>
                <a:solidFill>
                  <a:srgbClr val="898989"/>
                </a:solidFill>
                <a:ea typeface="Helvetica" charset="0"/>
                <a:cs typeface="Helvetica" charset="0"/>
              </a:rPr>
              <a:pPr/>
              <a:t>14</a:t>
            </a:fld>
            <a:endParaRPr lang="pt" altLang="fr-FR">
              <a:solidFill>
                <a:srgbClr val="898989"/>
              </a:solidFill>
              <a:ea typeface="Helvetica" charset="0"/>
              <a:cs typeface="Helvetica" charset="0"/>
            </a:endParaRPr>
          </a:p>
        </p:txBody>
      </p:sp>
      <p:pic>
        <p:nvPicPr>
          <p:cNvPr id="28677"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44402"/>
            <a:ext cx="2316883" cy="290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827584" y="4693630"/>
            <a:ext cx="7716580" cy="1200329"/>
          </a:xfrm>
          <a:prstGeom prst="rect">
            <a:avLst/>
          </a:prstGeom>
          <a:noFill/>
        </p:spPr>
        <p:txBody>
          <a:bodyPr wrap="square" rtlCol="0">
            <a:spAutoFit/>
          </a:bodyPr>
          <a:lstStyle/>
          <a:p>
            <a:pPr algn="l" rtl="0"/>
            <a:r>
              <a:rPr lang="pt" b="1" i="0" u="none" baseline="0">
                <a:solidFill>
                  <a:srgbClr val="BD2B0B"/>
                </a:solidFill>
              </a:rPr>
              <a:t>Um sinal fraco é, então, alguma coisa que se vê, sente-se ou ouve-se, mas que não se encara diretamente como tendo potenciais consequências. </a:t>
            </a:r>
          </a:p>
          <a:p>
            <a:endParaRPr lang="pt" b="1" dirty="0">
              <a:solidFill>
                <a:srgbClr val="BD2B0B"/>
              </a:solidFill>
            </a:endParaRPr>
          </a:p>
        </p:txBody>
      </p:sp>
      <p:sp>
        <p:nvSpPr>
          <p:cNvPr id="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pt" b="1" i="0" u="none" baseline="0"/>
              <a:t>Sinais fracos (2/2)</a:t>
            </a:r>
            <a:endParaRPr lang="pt" dirty="0"/>
          </a:p>
        </p:txBody>
      </p:sp>
      <p:sp>
        <p:nvSpPr>
          <p:cNvPr id="29699"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4227C8A-5F68-8848-8471-0339BBAE8B5A}" type="slidenum">
              <a:rPr>
                <a:solidFill>
                  <a:srgbClr val="898989"/>
                </a:solidFill>
                <a:ea typeface="Helvetica" charset="0"/>
                <a:cs typeface="Helvetica" charset="0"/>
              </a:rPr>
              <a:pPr/>
              <a:t>15</a:t>
            </a:fld>
            <a:endParaRPr lang="pt" altLang="fr-FR">
              <a:solidFill>
                <a:srgbClr val="898989"/>
              </a:solidFill>
              <a:ea typeface="Helvetica" charset="0"/>
              <a:cs typeface="Helvetica" charset="0"/>
            </a:endParaRPr>
          </a:p>
        </p:txBody>
      </p:sp>
      <p:sp>
        <p:nvSpPr>
          <p:cNvPr id="29700" name="Espace réservé du texte 6"/>
          <p:cNvSpPr>
            <a:spLocks noGrp="1"/>
          </p:cNvSpPr>
          <p:nvPr>
            <p:ph type="body" sz="quarter" idx="12"/>
          </p:nvPr>
        </p:nvSpPr>
        <p:spPr>
          <a:xfrm>
            <a:off x="457200" y="980728"/>
            <a:ext cx="8218488" cy="5040312"/>
          </a:xfrm>
        </p:spPr>
        <p:txBody>
          <a:bodyPr/>
          <a:lstStyle/>
          <a:p>
            <a:pPr marL="0" indent="0" algn="l" rtl="0" eaLnBrk="1" hangingPunct="1">
              <a:spcAft>
                <a:spcPts val="1500"/>
              </a:spcAft>
              <a:buFont typeface="Lucida Grande" charset="0"/>
              <a:buNone/>
            </a:pPr>
            <a:r>
              <a:rPr lang="pt" b="0" i="0" u="none" baseline="0" dirty="0">
                <a:cs typeface="Arial" charset="0"/>
              </a:rPr>
              <a:t>Alguns exemplos de sinais fracos:</a:t>
            </a:r>
          </a:p>
          <a:p>
            <a:pPr algn="l" rtl="0" eaLnBrk="1" hangingPunct="1">
              <a:spcAft>
                <a:spcPts val="1500"/>
              </a:spcAft>
            </a:pPr>
            <a:r>
              <a:rPr lang="pt" b="0" i="0" u="none" baseline="0" dirty="0">
                <a:cs typeface="Arial" charset="0"/>
              </a:rPr>
              <a:t>Demasiada ou pouca confiança em si por parte dos intervenientes</a:t>
            </a:r>
          </a:p>
          <a:p>
            <a:pPr algn="l" rtl="0" eaLnBrk="1" hangingPunct="1">
              <a:spcAft>
                <a:spcPts val="1500"/>
              </a:spcAft>
            </a:pPr>
            <a:r>
              <a:rPr lang="pt" b="0" i="0" u="none" baseline="0" dirty="0">
                <a:cs typeface="Arial" charset="0"/>
              </a:rPr>
              <a:t>Segurança excessiva durante atividades rotineiras  </a:t>
            </a:r>
          </a:p>
          <a:p>
            <a:pPr algn="l" rtl="0" eaLnBrk="1" hangingPunct="1">
              <a:spcAft>
                <a:spcPts val="1500"/>
              </a:spcAft>
            </a:pPr>
            <a:r>
              <a:rPr lang="pt" b="0" i="0" u="none" baseline="0" dirty="0">
                <a:cs typeface="Arial" charset="0"/>
              </a:rPr>
              <a:t>Falta de experiência em atividades pouco comuns ou perigosas. </a:t>
            </a:r>
          </a:p>
          <a:p>
            <a:pPr algn="l" rtl="0" eaLnBrk="1" hangingPunct="1">
              <a:spcAft>
                <a:spcPts val="1500"/>
              </a:spcAft>
            </a:pPr>
            <a:r>
              <a:rPr lang="pt" b="0" i="0" u="none" baseline="0" dirty="0">
                <a:cs typeface="Arial" charset="0"/>
              </a:rPr>
              <a:t>Fadiga, lassidão, desmotivação, desencorajamento, provocação, etc.</a:t>
            </a:r>
          </a:p>
          <a:p>
            <a:pPr algn="l" rtl="0" eaLnBrk="1" hangingPunct="1">
              <a:spcAft>
                <a:spcPts val="1500"/>
              </a:spcAft>
            </a:pPr>
            <a:r>
              <a:rPr lang="pt" b="0" i="0" u="none" baseline="0" dirty="0">
                <a:cs typeface="Arial" charset="0"/>
              </a:rPr>
              <a:t>Pressões diversas (produção, tempo, desafios financeiros</a:t>
            </a:r>
            <a:r>
              <a:rPr lang="pt" b="0" i="0" u="none" baseline="0" dirty="0" smtClean="0">
                <a:cs typeface="Arial" charset="0"/>
              </a:rPr>
              <a:t>, etc.)  </a:t>
            </a:r>
            <a:r>
              <a:rPr lang="pt" b="0" i="0" u="none" baseline="0" dirty="0">
                <a:cs typeface="Arial" charset="0"/>
              </a:rPr>
              <a:t> </a:t>
            </a:r>
          </a:p>
          <a:p>
            <a:pPr algn="l" rtl="0" eaLnBrk="1" hangingPunct="1">
              <a:spcAft>
                <a:spcPts val="1500"/>
              </a:spcAft>
            </a:pPr>
            <a:r>
              <a:rPr lang="pt" b="0" i="0" u="none" baseline="0" dirty="0">
                <a:cs typeface="Arial" charset="0"/>
              </a:rPr>
              <a:t>Estado e adequação dos equipamentos e das ferramentas, organização e limpeza </a:t>
            </a:r>
            <a:endParaRPr lang="pt" altLang="fr-FR" dirty="0" smtClean="0">
              <a:cs typeface="Arial" charset="0"/>
            </a:endParaRPr>
          </a:p>
          <a:p>
            <a:pPr algn="l" rtl="0" eaLnBrk="1" hangingPunct="1">
              <a:spcAft>
                <a:spcPts val="1500"/>
              </a:spcAft>
            </a:pPr>
            <a:r>
              <a:rPr lang="pt" b="0" i="0" u="none" baseline="0" dirty="0">
                <a:cs typeface="Arial" charset="0"/>
              </a:rPr>
              <a:t>Anomalias diversas</a:t>
            </a:r>
          </a:p>
          <a:p>
            <a:pPr algn="l" rtl="0" eaLnBrk="1" hangingPunct="1">
              <a:spcAft>
                <a:spcPts val="1500"/>
              </a:spcAft>
            </a:pPr>
            <a:r>
              <a:rPr lang="pt" b="0" i="0" u="none" baseline="0" dirty="0">
                <a:cs typeface="Arial" charset="0"/>
              </a:rPr>
              <a:t>Etc. </a:t>
            </a:r>
            <a:endParaRPr lang="pt" altLang="fr-FR" dirty="0">
              <a:cs typeface="Arial"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pt" b="1" i="0" u="none" baseline="0"/>
              <a:t>Avaliação do risco</a:t>
            </a:r>
            <a:endParaRPr lang="pt"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A7E484C-50C6-EE4D-B5B7-6A904C5CAC03}" type="slidenum">
              <a:rPr>
                <a:solidFill>
                  <a:srgbClr val="898989"/>
                </a:solidFill>
                <a:ea typeface="Helvetica" charset="0"/>
                <a:cs typeface="Helvetica" charset="0"/>
              </a:rPr>
              <a:pPr/>
              <a:t>16</a:t>
            </a:fld>
            <a:endParaRPr lang="pt"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sz="900" b="0" i="0" u="none" baseline="0">
                <a:ea typeface="Helvetica" charset="0"/>
                <a:cs typeface="Helvetica" charset="0"/>
              </a:rPr>
              <a:t>Kit de Integração de H3SA - TCT 4.1 - Fatores Humanos, Sinais fracos e Comunicação - V2</a:t>
            </a:r>
            <a:endParaRPr lang="pt"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510445" cy="635000"/>
          </a:xfrm>
        </p:spPr>
        <p:txBody>
          <a:bodyPr/>
          <a:lstStyle/>
          <a:p>
            <a:pPr algn="l" rtl="0"/>
            <a:r>
              <a:rPr lang="pt" b="1" i="0" u="none" baseline="0" dirty="0"/>
              <a:t>A esquadrilha perdida no Triângulo das Bermudas</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17</a:t>
            </a:fld>
            <a:endParaRPr lang="pt" altLang="fr-FR"/>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b="4507"/>
          <a:stretch/>
        </p:blipFill>
        <p:spPr>
          <a:xfrm>
            <a:off x="5623529" y="1970691"/>
            <a:ext cx="3344116" cy="334731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70691"/>
            <a:ext cx="5243833" cy="3347314"/>
          </a:xfrm>
          <a:prstGeom prst="rect">
            <a:avLst/>
          </a:prstGeom>
        </p:spPr>
      </p:pic>
      <p:sp>
        <p:nvSpPr>
          <p:cNvPr id="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677008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640000" cy="635000"/>
          </a:xfrm>
        </p:spPr>
        <p:txBody>
          <a:bodyPr/>
          <a:lstStyle/>
          <a:p>
            <a:pPr algn="l" rtl="0"/>
            <a:r>
              <a:rPr lang="pt" b="1" i="0" u="none" baseline="0" dirty="0"/>
              <a:t>A esquadrilha perdida no Triângulo das Bermudas - factos </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18</a:t>
            </a:fld>
            <a:endParaRPr lang="pt" alt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340768"/>
            <a:ext cx="6163096" cy="4633439"/>
          </a:xfrm>
          <a:prstGeom prst="rect">
            <a:avLst/>
          </a:prstGeom>
        </p:spPr>
      </p:pic>
      <p:grpSp>
        <p:nvGrpSpPr>
          <p:cNvPr id="28" name="Grouper 27"/>
          <p:cNvGrpSpPr/>
          <p:nvPr/>
        </p:nvGrpSpPr>
        <p:grpSpPr>
          <a:xfrm>
            <a:off x="34488" y="2501467"/>
            <a:ext cx="2624578" cy="1159308"/>
            <a:chOff x="220860" y="2216083"/>
            <a:chExt cx="2624578" cy="1159308"/>
          </a:xfrm>
        </p:grpSpPr>
        <p:sp>
          <p:nvSpPr>
            <p:cNvPr id="9" name="Triangle 8"/>
            <p:cNvSpPr/>
            <p:nvPr/>
          </p:nvSpPr>
          <p:spPr>
            <a:xfrm rot="20464600">
              <a:off x="2483768" y="2708920"/>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p>
          </p:txBody>
        </p:sp>
        <p:sp>
          <p:nvSpPr>
            <p:cNvPr id="10" name="Triangle 9"/>
            <p:cNvSpPr/>
            <p:nvPr/>
          </p:nvSpPr>
          <p:spPr>
            <a:xfrm rot="20464600">
              <a:off x="2483768" y="3087359"/>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p>
          </p:txBody>
        </p:sp>
        <p:sp>
          <p:nvSpPr>
            <p:cNvPr id="11" name="Triangle 10"/>
            <p:cNvSpPr/>
            <p:nvPr/>
          </p:nvSpPr>
          <p:spPr>
            <a:xfrm rot="20464600">
              <a:off x="2701422" y="3028091"/>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p>
          </p:txBody>
        </p:sp>
        <p:cxnSp>
          <p:nvCxnSpPr>
            <p:cNvPr id="16" name="Connecteur droit avec flèche 15"/>
            <p:cNvCxnSpPr/>
            <p:nvPr/>
          </p:nvCxnSpPr>
          <p:spPr>
            <a:xfrm>
              <a:off x="1187624" y="2657174"/>
              <a:ext cx="1253331" cy="3899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220860" y="2216083"/>
              <a:ext cx="1173439" cy="830997"/>
            </a:xfrm>
            <a:prstGeom prst="rect">
              <a:avLst/>
            </a:prstGeom>
            <a:noFill/>
          </p:spPr>
          <p:txBody>
            <a:bodyPr wrap="square" rtlCol="0">
              <a:spAutoFit/>
            </a:bodyPr>
            <a:lstStyle/>
            <a:p>
              <a:pPr algn="l" rtl="0"/>
              <a:r>
                <a:rPr lang="pt" sz="1600" b="0" i="0" u="none" baseline="0"/>
                <a:t>Onde acreditava estar o capitão</a:t>
              </a:r>
              <a:endParaRPr lang="pt" sz="1600" dirty="0"/>
            </a:p>
          </p:txBody>
        </p:sp>
      </p:grpSp>
      <p:grpSp>
        <p:nvGrpSpPr>
          <p:cNvPr id="29" name="Grouper 28"/>
          <p:cNvGrpSpPr/>
          <p:nvPr/>
        </p:nvGrpSpPr>
        <p:grpSpPr>
          <a:xfrm>
            <a:off x="3737163" y="2013025"/>
            <a:ext cx="2721585" cy="1118937"/>
            <a:chOff x="3303146" y="1933381"/>
            <a:chExt cx="2721585" cy="1118937"/>
          </a:xfrm>
        </p:grpSpPr>
        <p:sp>
          <p:nvSpPr>
            <p:cNvPr id="12" name="Triangle 11"/>
            <p:cNvSpPr/>
            <p:nvPr/>
          </p:nvSpPr>
          <p:spPr>
            <a:xfrm rot="7392495">
              <a:off x="3723822" y="2836294"/>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solidFill>
                  <a:srgbClr val="00B050"/>
                </a:solidFill>
              </a:endParaRPr>
            </a:p>
          </p:txBody>
        </p:sp>
        <p:sp>
          <p:nvSpPr>
            <p:cNvPr id="13" name="Triangle 12"/>
            <p:cNvSpPr/>
            <p:nvPr/>
          </p:nvSpPr>
          <p:spPr>
            <a:xfrm rot="7359678">
              <a:off x="3375154" y="2764720"/>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solidFill>
                  <a:srgbClr val="00B050"/>
                </a:solidFill>
              </a:endParaRPr>
            </a:p>
          </p:txBody>
        </p:sp>
        <p:sp>
          <p:nvSpPr>
            <p:cNvPr id="14" name="Triangle 13"/>
            <p:cNvSpPr/>
            <p:nvPr/>
          </p:nvSpPr>
          <p:spPr>
            <a:xfrm rot="7881872">
              <a:off x="3533437" y="2547953"/>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solidFill>
                  <a:srgbClr val="00B050"/>
                </a:solidFill>
              </a:endParaRPr>
            </a:p>
          </p:txBody>
        </p:sp>
        <p:cxnSp>
          <p:nvCxnSpPr>
            <p:cNvPr id="21" name="Connecteur droit avec flèche 20"/>
            <p:cNvCxnSpPr>
              <a:stCxn id="25" idx="1"/>
            </p:cNvCxnSpPr>
            <p:nvPr/>
          </p:nvCxnSpPr>
          <p:spPr>
            <a:xfrm flipH="1">
              <a:off x="3842476" y="2348880"/>
              <a:ext cx="1008816" cy="4154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4851292" y="1933381"/>
              <a:ext cx="1173439" cy="830997"/>
            </a:xfrm>
            <a:prstGeom prst="rect">
              <a:avLst/>
            </a:prstGeom>
            <a:noFill/>
          </p:spPr>
          <p:txBody>
            <a:bodyPr wrap="square" rtlCol="0">
              <a:spAutoFit/>
            </a:bodyPr>
            <a:lstStyle/>
            <a:p>
              <a:pPr algn="l" rtl="0"/>
              <a:r>
                <a:rPr lang="pt" sz="1600" b="0" i="0" u="none" baseline="0"/>
                <a:t>Onde estavam realmente</a:t>
              </a:r>
              <a:endParaRPr lang="pt" sz="1600" dirty="0"/>
            </a:p>
          </p:txBody>
        </p:sp>
      </p:grpSp>
      <p:sp>
        <p:nvSpPr>
          <p:cNvPr id="1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15258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Erro na avaliação dos riscos</a:t>
            </a:r>
            <a:endParaRPr lang="pt" dirty="0"/>
          </a:p>
        </p:txBody>
      </p:sp>
      <p:sp>
        <p:nvSpPr>
          <p:cNvPr id="3" name="Espace réservé du texte 2"/>
          <p:cNvSpPr>
            <a:spLocks noGrp="1"/>
          </p:cNvSpPr>
          <p:nvPr>
            <p:ph type="body" sz="quarter" idx="12"/>
          </p:nvPr>
        </p:nvSpPr>
        <p:spPr/>
        <p:txBody>
          <a:bodyPr/>
          <a:lstStyle/>
          <a:p>
            <a:pPr marL="0" indent="0" algn="just" rtl="0">
              <a:buNone/>
            </a:pPr>
            <a:r>
              <a:rPr lang="pt" b="0" i="0" u="none" baseline="0"/>
              <a:t>Pode-se cometer erros na avaliação dos riscos:</a:t>
            </a:r>
          </a:p>
          <a:p>
            <a:pPr lvl="0" algn="just" rtl="0"/>
            <a:r>
              <a:rPr lang="pt" b="0" i="0" u="none" baseline="0"/>
              <a:t>porque se faz uma </a:t>
            </a:r>
            <a:r>
              <a:rPr lang="pt" b="1" i="0" u="none" baseline="0">
                <a:solidFill>
                  <a:srgbClr val="BD2B0B"/>
                </a:solidFill>
              </a:rPr>
              <a:t>representação</a:t>
            </a:r>
            <a:r>
              <a:rPr lang="pt" b="0" i="0" u="none" baseline="0"/>
              <a:t> da realidade que é falsa (imagem mental diferente da realidade) </a:t>
            </a:r>
          </a:p>
          <a:p>
            <a:pPr lvl="0" algn="just" rtl="0"/>
            <a:r>
              <a:rPr lang="pt" b="0" i="0" u="none" baseline="0"/>
              <a:t>porque se fazem </a:t>
            </a:r>
            <a:r>
              <a:rPr lang="pt" b="1" i="0" u="none" baseline="0">
                <a:solidFill>
                  <a:srgbClr val="BD2B0B"/>
                </a:solidFill>
              </a:rPr>
              <a:t>atalhos</a:t>
            </a:r>
            <a:r>
              <a:rPr lang="pt" b="0" i="0" u="none" baseline="0"/>
              <a:t> de: </a:t>
            </a:r>
          </a:p>
          <a:p>
            <a:pPr lvl="1" algn="just" rtl="0"/>
            <a:r>
              <a:rPr lang="pt" b="1" i="0" u="none" baseline="0">
                <a:solidFill>
                  <a:srgbClr val="BD2B0B"/>
                </a:solidFill>
              </a:rPr>
              <a:t>Representatividade</a:t>
            </a:r>
            <a:r>
              <a:rPr lang="pt" b="0" i="0" u="none" baseline="0"/>
              <a:t>: Atalho mental a propósito da probabilidade de um acontecimento da sua experiência pessoal: </a:t>
            </a:r>
            <a:r>
              <a:rPr lang="pt" b="0" i="1" u="none" baseline="0"/>
              <a:t>«O Joe passou por este atalho para regressar ao acampamento, não lhe aconteceu nada!»</a:t>
            </a:r>
            <a:endParaRPr lang="pt" dirty="0"/>
          </a:p>
          <a:p>
            <a:pPr lvl="1" algn="just" rtl="0"/>
            <a:r>
              <a:rPr lang="pt" b="1" i="0" u="none" baseline="0">
                <a:solidFill>
                  <a:srgbClr val="BD2B0B"/>
                </a:solidFill>
              </a:rPr>
              <a:t>Disponibilidade</a:t>
            </a:r>
            <a:r>
              <a:rPr lang="pt" b="1" i="0" u="none" baseline="0"/>
              <a:t>:</a:t>
            </a:r>
            <a:r>
              <a:rPr lang="pt" b="0" i="0" u="none" baseline="0"/>
              <a:t> Atalho mental baseado em exemplos que vêm imediatamente à memória (acontecimentos ou situações ligadas):</a:t>
            </a:r>
            <a:r>
              <a:rPr lang="pt" b="0" i="1" u="none" baseline="0"/>
              <a:t> «O meu carro avariou, o meu colega, que tem o mesmo modelo que o meu, teve uma avaria no arranque, por isso tenho um problema no arranque.»</a:t>
            </a:r>
          </a:p>
          <a:p>
            <a:pPr lvl="1" algn="just" rtl="0"/>
            <a:r>
              <a:rPr lang="pt" b="1" i="0" u="none" baseline="0">
                <a:solidFill>
                  <a:srgbClr val="BD2B0B"/>
                </a:solidFill>
              </a:rPr>
              <a:t>Fixação</a:t>
            </a:r>
            <a:r>
              <a:rPr lang="pt" b="1" i="0" u="none" baseline="0"/>
              <a:t> </a:t>
            </a:r>
            <a:r>
              <a:rPr lang="pt" b="0" i="0" u="none" baseline="0"/>
              <a:t>: A primeira informação recebida («a fixação») tem um impacto mais forte que as seguintes no momento da decisão:</a:t>
            </a:r>
            <a:r>
              <a:rPr lang="pt" b="0" i="0" u="none" baseline="0">
                <a:effectLst/>
              </a:rPr>
              <a:t> </a:t>
            </a:r>
            <a:r>
              <a:rPr lang="pt" b="0" i="1" u="none" baseline="0"/>
              <a:t>«Comprei estes sapatos com 50% de desconto, estavam a 300€, foi um grande negócio.»</a:t>
            </a:r>
            <a:endParaRPr lang="pt" i="1"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19</a:t>
            </a:fld>
            <a:endParaRPr lang="pt"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111111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rtl="0" eaLnBrk="1" fontAlgn="auto" hangingPunct="1">
              <a:spcAft>
                <a:spcPts val="0"/>
              </a:spcAft>
              <a:defRPr/>
            </a:pPr>
            <a:r>
              <a:rPr lang="pt" b="1" i="0" u="none" baseline="0">
                <a:solidFill>
                  <a:schemeClr val="accent3">
                    <a:lumMod val="75000"/>
                  </a:schemeClr>
                </a:solidFill>
                <a:ea typeface="+mj-ea"/>
              </a:rPr>
              <a:t>Objetivos do módulo</a:t>
            </a:r>
            <a:endParaRPr lang="pt" dirty="0">
              <a:solidFill>
                <a:schemeClr val="accent3">
                  <a:lumMod val="75000"/>
                </a:schemeClr>
              </a:solidFill>
              <a:ea typeface="+mj-ea"/>
            </a:endParaRPr>
          </a:p>
        </p:txBody>
      </p:sp>
      <p:sp>
        <p:nvSpPr>
          <p:cNvPr id="13315" name="Espace réservé du pied de page 1"/>
          <p:cNvSpPr>
            <a:spLocks noGrp="1"/>
          </p:cNvSpPr>
          <p:nvPr>
            <p:ph type="ftr" sz="quarter" idx="13"/>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
        <p:nvSpPr>
          <p:cNvPr id="15363"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59FB57F2-3C2B-D749-9DAF-BF2860568096}" type="slidenum">
              <a:rPr>
                <a:solidFill>
                  <a:srgbClr val="898989"/>
                </a:solidFill>
                <a:ea typeface="Helvetica" charset="0"/>
                <a:cs typeface="Helvetica" charset="0"/>
              </a:rPr>
              <a:pPr/>
              <a:t>2</a:t>
            </a:fld>
            <a:endParaRPr lang="pt"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125538"/>
            <a:ext cx="8218488" cy="5040312"/>
          </a:xfrm>
        </p:spPr>
        <p:txBody>
          <a:bodyPr/>
          <a:lstStyle/>
          <a:p>
            <a:pPr marL="0" indent="0" algn="l" rtl="0" eaLnBrk="1" hangingPunct="1">
              <a:spcBef>
                <a:spcPts val="600"/>
              </a:spcBef>
              <a:spcAft>
                <a:spcPts val="600"/>
              </a:spcAft>
              <a:buFont typeface="Lucida Grande" charset="0"/>
              <a:buNone/>
            </a:pPr>
            <a:r>
              <a:rPr lang="pt" b="0" i="0" u="none" baseline="0">
                <a:cs typeface="Arial" charset="0"/>
              </a:rPr>
              <a:t>No fim deste módulo de meio-dia:</a:t>
            </a:r>
          </a:p>
          <a:p>
            <a:pPr algn="l" rtl="0" eaLnBrk="1" hangingPunct="1">
              <a:spcBef>
                <a:spcPts val="600"/>
              </a:spcBef>
              <a:spcAft>
                <a:spcPts val="600"/>
              </a:spcAft>
            </a:pPr>
            <a:r>
              <a:rPr lang="pt" b="0" i="0" u="none" baseline="0">
                <a:cs typeface="Arial" charset="0"/>
              </a:rPr>
              <a:t>Compreenderá o que caracteriza o fator humano em termos de segurança,</a:t>
            </a:r>
            <a:endParaRPr lang="pt" altLang="fr-FR" dirty="0">
              <a:cs typeface="Arial" charset="0"/>
            </a:endParaRPr>
          </a:p>
          <a:p>
            <a:pPr algn="l" rtl="0" eaLnBrk="1" hangingPunct="1">
              <a:spcBef>
                <a:spcPts val="600"/>
              </a:spcBef>
              <a:spcAft>
                <a:spcPts val="600"/>
              </a:spcAft>
            </a:pPr>
            <a:r>
              <a:rPr lang="pt" b="0" i="0" u="none" baseline="0">
                <a:cs typeface="Arial" charset="0"/>
              </a:rPr>
              <a:t>Conhecerá o conceito de sinais fracos,</a:t>
            </a:r>
            <a:endParaRPr lang="pt" altLang="fr-FR" dirty="0">
              <a:ea typeface="Helvetica" charset="0"/>
              <a:cs typeface="Helvetica" charset="0"/>
            </a:endParaRPr>
          </a:p>
          <a:p>
            <a:pPr algn="l" rtl="0" eaLnBrk="1" hangingPunct="1">
              <a:spcBef>
                <a:spcPts val="600"/>
              </a:spcBef>
              <a:spcAft>
                <a:spcPts val="600"/>
              </a:spcAft>
            </a:pPr>
            <a:r>
              <a:rPr lang="pt" b="0" i="0" u="none" baseline="0">
                <a:cs typeface="Arial" charset="0"/>
              </a:rPr>
              <a:t>Compreenderá a importância da comunicação interpessoal na gestão dos riscos (incluindo tendo em conta as diferenças culturais).</a:t>
            </a:r>
          </a:p>
          <a:p>
            <a:pPr algn="l" rtl="0" eaLnBrk="1" hangingPunct="1">
              <a:spcBef>
                <a:spcPts val="600"/>
              </a:spcBef>
              <a:spcAft>
                <a:spcPts val="600"/>
              </a:spcAft>
            </a:pPr>
            <a:r>
              <a:rPr lang="pt" b="0" i="0" u="none" baseline="0">
                <a:cs typeface="Arial" charset="0"/>
              </a:rPr>
              <a:t>Será capaz de praticar a escuta ativa.</a:t>
            </a:r>
            <a:endParaRPr lang="pt" altLang="fr-FR" dirty="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pt" b="1" i="0" u="none" baseline="0"/>
              <a:t>Assunção de riscos</a:t>
            </a:r>
            <a:endParaRPr lang="pt"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A7E484C-50C6-EE4D-B5B7-6A904C5CAC03}" type="slidenum">
              <a:rPr>
                <a:solidFill>
                  <a:srgbClr val="898989"/>
                </a:solidFill>
                <a:ea typeface="Helvetica" charset="0"/>
                <a:cs typeface="Helvetica" charset="0"/>
              </a:rPr>
              <a:pPr/>
              <a:t>20</a:t>
            </a:fld>
            <a:endParaRPr lang="pt"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sz="900" b="0" i="0" u="none" baseline="0">
                <a:ea typeface="Helvetica" charset="0"/>
                <a:cs typeface="Helvetica" charset="0"/>
              </a:rPr>
              <a:t>Kit de Integração de H3SA - TCT 4.1 - Fatores Humanos, Sinais fracos e Comunicação - V2</a:t>
            </a:r>
            <a:endParaRPr lang="pt" altLang="fr-FR" sz="900" dirty="0" smtClean="0">
              <a:ea typeface="Helvetica" charset="0"/>
              <a:cs typeface="Helvetica" charset="0"/>
            </a:endParaRPr>
          </a:p>
        </p:txBody>
      </p:sp>
    </p:spTree>
    <p:extLst>
      <p:ext uri="{BB962C8B-B14F-4D97-AF65-F5344CB8AC3E}">
        <p14:creationId xmlns:p14="http://schemas.microsoft.com/office/powerpoint/2010/main" val="202182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bwMode="auto"/>
        <p:txBody>
          <a:bodyPr wrap="square" numCol="1" anchorCtr="0" compatLnSpc="1">
            <a:prstTxWarp prst="textNoShape">
              <a:avLst/>
            </a:prstTxWarp>
          </a:bodyPr>
          <a:lstStyle/>
          <a:p>
            <a:pPr algn="l" rtl="0" eaLnBrk="1" hangingPunct="1"/>
            <a:r>
              <a:rPr lang="pt" b="1" i="0" u="none" baseline="0"/>
              <a:t>Vídeo</a:t>
            </a:r>
            <a:r>
              <a:rPr lang="pt" b="1" i="0" u="none" cap="none" baseline="0">
                <a:cs typeface="Arial" charset="0"/>
              </a:rPr>
              <a:t> </a:t>
            </a:r>
            <a:r>
              <a:rPr lang="pt" b="1" i="0" u="none" baseline="0"/>
              <a:t>de uma passagem de nível</a:t>
            </a:r>
          </a:p>
        </p:txBody>
      </p:sp>
      <p:sp>
        <p:nvSpPr>
          <p:cNvPr id="3174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4F649A1-DE1F-D64B-A3C7-3E131F646430}" type="slidenum">
              <a:rPr>
                <a:solidFill>
                  <a:srgbClr val="898989"/>
                </a:solidFill>
                <a:ea typeface="Helvetica" charset="0"/>
                <a:cs typeface="Helvetica" charset="0"/>
              </a:rPr>
              <a:pPr/>
              <a:t>21</a:t>
            </a:fld>
            <a:endParaRPr lang="pt" altLang="fr-FR">
              <a:solidFill>
                <a:srgbClr val="898989"/>
              </a:solidFill>
              <a:ea typeface="Helvetica" charset="0"/>
              <a:cs typeface="Helvetica"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87" y="1412776"/>
            <a:ext cx="5525513" cy="4117190"/>
          </a:xfrm>
          <a:prstGeom prst="rect">
            <a:avLst/>
          </a:prstGeom>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775442"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p>
        </p:txBody>
      </p:sp>
      <p:sp>
        <p:nvSpPr>
          <p:cNvPr id="2" name="Titre 1"/>
          <p:cNvSpPr>
            <a:spLocks noGrp="1"/>
          </p:cNvSpPr>
          <p:nvPr>
            <p:ph type="title"/>
          </p:nvPr>
        </p:nvSpPr>
        <p:spPr/>
        <p:txBody>
          <a:bodyPr/>
          <a:lstStyle/>
          <a:p>
            <a:pPr algn="l" rtl="0"/>
            <a:r>
              <a:rPr lang="pt" b="1" i="0" u="none" baseline="0"/>
              <a:t>Exemplo de análise - Atravessar a via-férrea </a:t>
            </a:r>
            <a:r>
              <a:rPr lang="pt"/>
              <a:t/>
            </a:r>
            <a:br>
              <a:rPr lang="pt"/>
            </a:b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22</a:t>
            </a:fld>
            <a:endParaRPr lang="pt" altLang="fr-FR"/>
          </a:p>
        </p:txBody>
      </p:sp>
      <p:sp>
        <p:nvSpPr>
          <p:cNvPr id="10" name="ZoneTexte 9"/>
          <p:cNvSpPr txBox="1"/>
          <p:nvPr/>
        </p:nvSpPr>
        <p:spPr>
          <a:xfrm>
            <a:off x="611558" y="2364187"/>
            <a:ext cx="2700000" cy="3780000"/>
          </a:xfrm>
          <a:prstGeom prst="rect">
            <a:avLst/>
          </a:prstGeom>
          <a:noFill/>
        </p:spPr>
        <p:txBody>
          <a:bodyPr wrap="square" rtlCol="0">
            <a:spAutoFit/>
          </a:bodyPr>
          <a:lstStyle/>
          <a:p>
            <a:pPr marL="285750" indent="-285750" algn="l" rtl="0" eaLnBrk="1" hangingPunct="1">
              <a:spcBef>
                <a:spcPts val="0"/>
              </a:spcBef>
              <a:spcAft>
                <a:spcPts val="0"/>
              </a:spcAft>
              <a:buClr>
                <a:srgbClr val="A90025"/>
              </a:buClr>
              <a:buSzPct val="120000"/>
              <a:buFont typeface="Arial" charset="0"/>
              <a:buChar char="•"/>
            </a:pPr>
            <a:r>
              <a:rPr lang="pt" sz="1600" b="0" i="0" u="none" baseline="0" dirty="0">
                <a:latin typeface="+mn-lt"/>
              </a:rPr>
              <a:t>Desafio/Exibição</a:t>
            </a:r>
            <a:endParaRPr lang="pt"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pt" sz="1600" b="0" i="0" u="none" baseline="0" dirty="0">
                <a:latin typeface="+mn-lt"/>
              </a:rPr>
              <a:t>Pressão/Emergência</a:t>
            </a:r>
            <a:endParaRPr lang="pt"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pt" sz="1600" b="0" i="0" u="none" baseline="0" dirty="0">
                <a:latin typeface="+mn-lt"/>
              </a:rPr>
              <a:t>Já ter visto alguém fazer</a:t>
            </a:r>
            <a:endParaRPr lang="pt"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pt" sz="1600" b="0" i="0" u="none" baseline="0" dirty="0">
                <a:latin typeface="+mn-lt"/>
              </a:rPr>
              <a:t>Momento do dia</a:t>
            </a:r>
          </a:p>
          <a:p>
            <a:pPr marL="285750" indent="-285750" algn="l" rtl="0" eaLnBrk="1" hangingPunct="1">
              <a:spcBef>
                <a:spcPts val="0"/>
              </a:spcBef>
              <a:spcAft>
                <a:spcPts val="0"/>
              </a:spcAft>
              <a:buClr>
                <a:srgbClr val="A90025"/>
              </a:buClr>
              <a:buSzPct val="120000"/>
              <a:buFont typeface="Arial" charset="0"/>
              <a:buChar char="•"/>
            </a:pPr>
            <a:r>
              <a:rPr lang="pt" sz="1600" b="0" i="0" u="none" baseline="0" dirty="0">
                <a:latin typeface="+mn-lt"/>
              </a:rPr>
              <a:t>Atrasado para um compromisso</a:t>
            </a:r>
          </a:p>
          <a:p>
            <a:pPr marL="285750" indent="-285750" algn="l" rtl="0" eaLnBrk="1" hangingPunct="1">
              <a:spcBef>
                <a:spcPts val="0"/>
              </a:spcBef>
              <a:spcAft>
                <a:spcPts val="0"/>
              </a:spcAft>
              <a:buClr>
                <a:srgbClr val="A90025"/>
              </a:buClr>
              <a:buSzPct val="120000"/>
              <a:buFont typeface="Arial" charset="0"/>
              <a:buChar char="•"/>
            </a:pPr>
            <a:r>
              <a:rPr lang="pt" sz="1600" b="0" i="0" u="none" baseline="0" dirty="0">
                <a:latin typeface="+mn-lt"/>
              </a:rPr>
              <a:t>Representações falsas devido à ausência de sinal sonoro ou luminoso</a:t>
            </a:r>
            <a:endParaRPr lang="pt"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pt" sz="1600" b="0" i="0" u="none" baseline="0" dirty="0">
                <a:latin typeface="+mn-lt"/>
              </a:rPr>
              <a:t>Perceção alterada do risco</a:t>
            </a:r>
            <a:endParaRPr lang="pt"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pt" sz="1600" b="0" i="0" u="none" baseline="0" dirty="0">
                <a:latin typeface="+mn-lt"/>
              </a:rPr>
              <a:t>Ausência de antecipação das consequências</a:t>
            </a:r>
            <a:endParaRPr lang="pt" sz="1600" dirty="0">
              <a:latin typeface="+mn-lt"/>
            </a:endParaRPr>
          </a:p>
        </p:txBody>
      </p:sp>
      <p:sp>
        <p:nvSpPr>
          <p:cNvPr id="11" name="ZoneTexte 10"/>
          <p:cNvSpPr txBox="1"/>
          <p:nvPr/>
        </p:nvSpPr>
        <p:spPr>
          <a:xfrm>
            <a:off x="3378312" y="2482596"/>
            <a:ext cx="2376264" cy="646331"/>
          </a:xfrm>
          <a:prstGeom prst="rect">
            <a:avLst/>
          </a:prstGeom>
          <a:noFill/>
        </p:spPr>
        <p:txBody>
          <a:bodyPr wrap="square" rtlCol="0">
            <a:spAutoFit/>
          </a:bodyPr>
          <a:lstStyle/>
          <a:p>
            <a:pPr algn="l" rtl="0"/>
            <a:r>
              <a:rPr lang="pt" b="1" i="0" u="none" baseline="0">
                <a:solidFill>
                  <a:schemeClr val="accent3">
                    <a:lumMod val="75000"/>
                  </a:schemeClr>
                </a:solidFill>
              </a:rPr>
              <a:t>Atravessar a via-férrea </a:t>
            </a:r>
          </a:p>
        </p:txBody>
      </p:sp>
      <p:sp>
        <p:nvSpPr>
          <p:cNvPr id="12" name="ZoneTexte 11"/>
          <p:cNvSpPr txBox="1"/>
          <p:nvPr/>
        </p:nvSpPr>
        <p:spPr>
          <a:xfrm>
            <a:off x="6181958" y="2427449"/>
            <a:ext cx="2519512" cy="1138773"/>
          </a:xfrm>
          <a:prstGeom prst="rect">
            <a:avLst/>
          </a:prstGeom>
          <a:noFill/>
        </p:spPr>
        <p:txBody>
          <a:bodyPr wrap="square" rtlCol="0">
            <a:spAutoFit/>
          </a:bodyPr>
          <a:lstStyle/>
          <a:p>
            <a:pPr algn="l" rtl="0"/>
            <a:r>
              <a:rPr lang="pt" b="0" i="0" u="none" baseline="0"/>
              <a:t>Negativas: </a:t>
            </a:r>
          </a:p>
          <a:p>
            <a:pPr marL="285750" indent="-285750" algn="l" rtl="0" eaLnBrk="1" hangingPunct="1">
              <a:spcBef>
                <a:spcPts val="0"/>
              </a:spcBef>
              <a:spcAft>
                <a:spcPts val="0"/>
              </a:spcAft>
              <a:buClr>
                <a:srgbClr val="A90025"/>
              </a:buClr>
              <a:buSzPct val="120000"/>
              <a:buFont typeface="Arial" charset="0"/>
              <a:buChar char="•"/>
            </a:pPr>
            <a:r>
              <a:rPr lang="pt" sz="1600" b="0" i="0" u="none" baseline="0">
                <a:latin typeface="+mn-lt"/>
              </a:rPr>
              <a:t>Morte</a:t>
            </a:r>
          </a:p>
          <a:p>
            <a:pPr marL="285750" indent="-285750" algn="l" rtl="0" eaLnBrk="1" hangingPunct="1">
              <a:spcBef>
                <a:spcPts val="0"/>
              </a:spcBef>
              <a:spcAft>
                <a:spcPts val="0"/>
              </a:spcAft>
              <a:buClr>
                <a:srgbClr val="A90025"/>
              </a:buClr>
              <a:buSzPct val="120000"/>
              <a:buFont typeface="Arial" charset="0"/>
              <a:buChar char="•"/>
            </a:pPr>
            <a:r>
              <a:rPr lang="pt" sz="1600" b="0" i="0" u="none" baseline="0">
                <a:latin typeface="+mn-lt"/>
              </a:rPr>
              <a:t>Ferimento 		</a:t>
            </a:r>
          </a:p>
          <a:p>
            <a:pPr marL="285750" indent="-285750" algn="l" rtl="0" eaLnBrk="1" hangingPunct="1">
              <a:spcBef>
                <a:spcPts val="0"/>
              </a:spcBef>
              <a:spcAft>
                <a:spcPts val="0"/>
              </a:spcAft>
              <a:buClr>
                <a:srgbClr val="A90025"/>
              </a:buClr>
              <a:buSzPct val="120000"/>
              <a:buFont typeface="Arial" charset="0"/>
              <a:buChar char="•"/>
            </a:pPr>
            <a:r>
              <a:rPr lang="pt" sz="1600" b="0" i="0" u="none" baseline="0">
                <a:latin typeface="+mn-lt"/>
              </a:rPr>
              <a:t>Multa</a:t>
            </a:r>
            <a:r>
              <a:rPr lang="pt" b="0" i="0" u="none" baseline="0"/>
              <a:t>		</a:t>
            </a:r>
            <a:endParaRPr lang="pt" dirty="0"/>
          </a:p>
        </p:txBody>
      </p:sp>
      <p:grpSp>
        <p:nvGrpSpPr>
          <p:cNvPr id="22" name="Grouper 21"/>
          <p:cNvGrpSpPr/>
          <p:nvPr/>
        </p:nvGrpSpPr>
        <p:grpSpPr>
          <a:xfrm>
            <a:off x="4184529" y="3128927"/>
            <a:ext cx="4707951" cy="2885744"/>
            <a:chOff x="4184529" y="3128927"/>
            <a:chExt cx="4707951" cy="2885744"/>
          </a:xfrm>
        </p:grpSpPr>
        <p:sp>
          <p:nvSpPr>
            <p:cNvPr id="8" name="ZoneTexte 7"/>
            <p:cNvSpPr txBox="1"/>
            <p:nvPr/>
          </p:nvSpPr>
          <p:spPr>
            <a:xfrm>
              <a:off x="6181958" y="3706347"/>
              <a:ext cx="2710522" cy="2308324"/>
            </a:xfrm>
            <a:prstGeom prst="rect">
              <a:avLst/>
            </a:prstGeom>
            <a:solidFill>
              <a:schemeClr val="bg1">
                <a:lumMod val="85000"/>
              </a:schemeClr>
            </a:solidFill>
          </p:spPr>
          <p:txBody>
            <a:bodyPr wrap="square" rtlCol="0">
              <a:spAutoFit/>
            </a:bodyPr>
            <a:lstStyle/>
            <a:p>
              <a:pPr algn="l" rtl="0"/>
              <a:r>
                <a:rPr lang="pt" b="0" i="0" u="none" baseline="0">
                  <a:solidFill>
                    <a:schemeClr val="accent3">
                      <a:lumMod val="75000"/>
                    </a:schemeClr>
                  </a:solidFill>
                  <a:sym typeface="Wingdings"/>
                </a:rPr>
                <a:t>Imediatas, certas e positivas:</a:t>
              </a:r>
            </a:p>
            <a:p>
              <a:pPr marL="285750" indent="-285750" algn="l" rtl="0" eaLnBrk="1" hangingPunct="1">
                <a:spcBef>
                  <a:spcPts val="0"/>
                </a:spcBef>
                <a:spcAft>
                  <a:spcPts val="0"/>
                </a:spcAft>
                <a:buClr>
                  <a:srgbClr val="A90025"/>
                </a:buClr>
                <a:buSzPct val="120000"/>
                <a:buFont typeface="Arial" charset="0"/>
                <a:buChar char="•"/>
              </a:pPr>
              <a:r>
                <a:rPr lang="pt" b="0" i="0" u="none" baseline="0">
                  <a:latin typeface="+mn-lt"/>
                  <a:sym typeface="Wingdings"/>
                </a:rPr>
                <a:t>Tempo ganho/ na hora do seu RDV</a:t>
              </a:r>
              <a:endParaRPr lang="pt" dirty="0">
                <a:latin typeface="+mn-lt"/>
                <a:sym typeface="Wingdings"/>
              </a:endParaRPr>
            </a:p>
            <a:p>
              <a:pPr marL="285750" indent="-285750" algn="l" rtl="0" eaLnBrk="1" hangingPunct="1">
                <a:spcBef>
                  <a:spcPts val="0"/>
                </a:spcBef>
                <a:spcAft>
                  <a:spcPts val="0"/>
                </a:spcAft>
                <a:buClr>
                  <a:srgbClr val="A90025"/>
                </a:buClr>
                <a:buSzPct val="120000"/>
                <a:buFont typeface="Arial" charset="0"/>
                <a:buChar char="•"/>
              </a:pPr>
              <a:r>
                <a:rPr lang="pt" b="0" i="0" u="none" baseline="0">
                  <a:latin typeface="+mn-lt"/>
                  <a:sym typeface="Wingdings"/>
                </a:rPr>
                <a:t>Imagem / Aprovação dos pares 		</a:t>
              </a:r>
            </a:p>
            <a:p>
              <a:pPr marL="285750" indent="-285750" algn="l" rtl="0" eaLnBrk="1" hangingPunct="1">
                <a:spcBef>
                  <a:spcPts val="0"/>
                </a:spcBef>
                <a:spcAft>
                  <a:spcPts val="0"/>
                </a:spcAft>
                <a:buClr>
                  <a:srgbClr val="A90025"/>
                </a:buClr>
                <a:buSzPct val="120000"/>
                <a:buFont typeface="Arial" charset="0"/>
                <a:buChar char="•"/>
              </a:pPr>
              <a:r>
                <a:rPr lang="pt" b="0" i="0" u="none" baseline="0">
                  <a:latin typeface="+mn-lt"/>
                  <a:sym typeface="Wingdings"/>
                </a:rPr>
                <a:t>Satisfação (Adrenalina) </a:t>
              </a:r>
            </a:p>
          </p:txBody>
        </p:sp>
        <p:sp>
          <p:nvSpPr>
            <p:cNvPr id="13" name="Virage 12"/>
            <p:cNvSpPr/>
            <p:nvPr/>
          </p:nvSpPr>
          <p:spPr>
            <a:xfrm rot="16200000">
              <a:off x="4455468" y="2857988"/>
              <a:ext cx="1362132" cy="1904010"/>
            </a:xfrm>
            <a:prstGeom prst="bentArrow">
              <a:avLst>
                <a:gd name="adj1" fmla="val 25000"/>
                <a:gd name="adj2" fmla="val 27277"/>
                <a:gd name="adj3" fmla="val 25000"/>
                <a:gd name="adj4" fmla="val 43750"/>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solidFill>
                  <a:schemeClr val="tx1"/>
                </a:solidFill>
              </a:endParaRPr>
            </a:p>
          </p:txBody>
        </p:sp>
      </p:grpSp>
      <p:sp>
        <p:nvSpPr>
          <p:cNvPr id="3" name="ZoneTexte 2"/>
          <p:cNvSpPr txBox="1"/>
          <p:nvPr/>
        </p:nvSpPr>
        <p:spPr>
          <a:xfrm>
            <a:off x="899592" y="1588150"/>
            <a:ext cx="1479892" cy="369332"/>
          </a:xfrm>
          <a:prstGeom prst="rect">
            <a:avLst/>
          </a:prstGeom>
          <a:noFill/>
        </p:spPr>
        <p:txBody>
          <a:bodyPr wrap="none" rtlCol="0">
            <a:spAutoFit/>
          </a:bodyPr>
          <a:lstStyle/>
          <a:p>
            <a:pPr algn="l" rtl="0"/>
            <a:r>
              <a:rPr lang="pt" b="0" i="0" u="none" baseline="0">
                <a:solidFill>
                  <a:schemeClr val="bg1"/>
                </a:solidFill>
              </a:rPr>
              <a:t>Disparador</a:t>
            </a:r>
            <a:endParaRPr lang="pt" dirty="0">
              <a:solidFill>
                <a:schemeClr val="bg1"/>
              </a:solidFill>
            </a:endParaRPr>
          </a:p>
        </p:txBody>
      </p:sp>
      <p:sp>
        <p:nvSpPr>
          <p:cNvPr id="15" name="Rectangle à coins arrondis 14"/>
          <p:cNvSpPr/>
          <p:nvPr/>
        </p:nvSpPr>
        <p:spPr>
          <a:xfrm>
            <a:off x="3563888"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p>
        </p:txBody>
      </p:sp>
      <p:sp>
        <p:nvSpPr>
          <p:cNvPr id="16" name="ZoneTexte 15"/>
          <p:cNvSpPr txBox="1"/>
          <p:nvPr/>
        </p:nvSpPr>
        <p:spPr>
          <a:xfrm>
            <a:off x="3563888" y="1585717"/>
            <a:ext cx="1710725" cy="369332"/>
          </a:xfrm>
          <a:prstGeom prst="rect">
            <a:avLst/>
          </a:prstGeom>
          <a:noFill/>
        </p:spPr>
        <p:txBody>
          <a:bodyPr wrap="none" rtlCol="0">
            <a:spAutoFit/>
          </a:bodyPr>
          <a:lstStyle/>
          <a:p>
            <a:pPr algn="ctr" rtl="0"/>
            <a:r>
              <a:rPr lang="pt" b="0" i="0" u="none" baseline="0">
                <a:solidFill>
                  <a:schemeClr val="bg1"/>
                </a:solidFill>
              </a:rPr>
              <a:t>Comportamento</a:t>
            </a:r>
            <a:endParaRPr lang="pt" dirty="0">
              <a:solidFill>
                <a:schemeClr val="bg1"/>
              </a:solidFill>
            </a:endParaRPr>
          </a:p>
        </p:txBody>
      </p:sp>
      <p:sp>
        <p:nvSpPr>
          <p:cNvPr id="17" name="Rectangle à coins arrondis 16"/>
          <p:cNvSpPr/>
          <p:nvPr/>
        </p:nvSpPr>
        <p:spPr>
          <a:xfrm>
            <a:off x="6377109"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p>
        </p:txBody>
      </p:sp>
      <p:sp>
        <p:nvSpPr>
          <p:cNvPr id="18" name="ZoneTexte 17"/>
          <p:cNvSpPr txBox="1"/>
          <p:nvPr/>
        </p:nvSpPr>
        <p:spPr>
          <a:xfrm>
            <a:off x="6402873" y="1585717"/>
            <a:ext cx="1723549" cy="369332"/>
          </a:xfrm>
          <a:prstGeom prst="rect">
            <a:avLst/>
          </a:prstGeom>
          <a:noFill/>
        </p:spPr>
        <p:txBody>
          <a:bodyPr wrap="none" rtlCol="0">
            <a:spAutoFit/>
          </a:bodyPr>
          <a:lstStyle/>
          <a:p>
            <a:pPr algn="l" rtl="0"/>
            <a:r>
              <a:rPr lang="pt" b="0" i="0" u="none" baseline="0">
                <a:solidFill>
                  <a:schemeClr val="bg1"/>
                </a:solidFill>
              </a:rPr>
              <a:t>Consequências</a:t>
            </a:r>
            <a:endParaRPr lang="pt" dirty="0">
              <a:solidFill>
                <a:schemeClr val="bg1"/>
              </a:solidFill>
            </a:endParaRPr>
          </a:p>
        </p:txBody>
      </p:sp>
      <p:cxnSp>
        <p:nvCxnSpPr>
          <p:cNvPr id="20" name="Connecteur droit avec flèche 19"/>
          <p:cNvCxnSpPr/>
          <p:nvPr/>
        </p:nvCxnSpPr>
        <p:spPr>
          <a:xfrm>
            <a:off x="2503634" y="1770383"/>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p:cNvCxnSpPr/>
          <p:nvPr/>
        </p:nvCxnSpPr>
        <p:spPr>
          <a:xfrm>
            <a:off x="5292080" y="1767050"/>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sp>
        <p:nvSpPr>
          <p:cNvPr id="1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12915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Componentes da assunção de risco </a:t>
            </a:r>
            <a:r>
              <a:rPr lang="pt"/>
              <a:t/>
            </a:r>
            <a:br>
              <a:rPr lang="pt"/>
            </a:br>
            <a:endParaRPr lang="pt" dirty="0"/>
          </a:p>
        </p:txBody>
      </p:sp>
      <p:sp>
        <p:nvSpPr>
          <p:cNvPr id="3" name="Espace réservé du texte 2"/>
          <p:cNvSpPr>
            <a:spLocks noGrp="1"/>
          </p:cNvSpPr>
          <p:nvPr>
            <p:ph type="body" sz="quarter" idx="12"/>
          </p:nvPr>
        </p:nvSpPr>
        <p:spPr>
          <a:xfrm>
            <a:off x="457200" y="1006066"/>
            <a:ext cx="8447819" cy="1876395"/>
          </a:xfrm>
        </p:spPr>
        <p:txBody>
          <a:bodyPr/>
          <a:lstStyle/>
          <a:p>
            <a:pPr marL="0" indent="0" algn="l" rtl="0">
              <a:spcAft>
                <a:spcPts val="1500"/>
              </a:spcAft>
              <a:buNone/>
            </a:pPr>
            <a:r>
              <a:rPr lang="pt" b="0" i="0" u="none" baseline="0"/>
              <a:t>Consequências que têm mais influência nos nossos comportamentos: </a:t>
            </a:r>
            <a:endParaRPr lang="pt" dirty="0" smtClean="0"/>
          </a:p>
          <a:p>
            <a:pPr lvl="1" algn="l" rtl="0"/>
            <a:r>
              <a:rPr lang="pt" b="0" i="0" u="none" baseline="0"/>
              <a:t>Imediatas (I)</a:t>
            </a:r>
          </a:p>
          <a:p>
            <a:pPr lvl="1" algn="l" rtl="0"/>
            <a:r>
              <a:rPr lang="pt" b="0" i="0" u="none" baseline="0"/>
              <a:t>Certas (C)	</a:t>
            </a:r>
          </a:p>
          <a:p>
            <a:pPr lvl="1" algn="l" rtl="0"/>
            <a:r>
              <a:rPr lang="pt" b="0" i="0" u="none" baseline="0"/>
              <a:t>Positivas (+) 			</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23</a:t>
            </a:fld>
            <a:endParaRPr lang="pt" altLang="fr-FR"/>
          </a:p>
        </p:txBody>
      </p:sp>
      <p:sp>
        <p:nvSpPr>
          <p:cNvPr id="7" name="Accolade fermante 6"/>
          <p:cNvSpPr/>
          <p:nvPr/>
        </p:nvSpPr>
        <p:spPr>
          <a:xfrm>
            <a:off x="2399618" y="1533353"/>
            <a:ext cx="360040" cy="1080120"/>
          </a:xfrm>
          <a:prstGeom prst="rightBrace">
            <a:avLst/>
          </a:prstGeom>
          <a:noFill/>
          <a:ln>
            <a:solidFill>
              <a:srgbClr val="BD2B0B"/>
            </a:solidFill>
          </a:ln>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pt"/>
          </a:p>
        </p:txBody>
      </p:sp>
      <p:sp>
        <p:nvSpPr>
          <p:cNvPr id="8" name="ZoneTexte 7"/>
          <p:cNvSpPr txBox="1"/>
          <p:nvPr/>
        </p:nvSpPr>
        <p:spPr>
          <a:xfrm>
            <a:off x="2882766" y="1484784"/>
            <a:ext cx="5792922" cy="1200329"/>
          </a:xfrm>
          <a:prstGeom prst="rect">
            <a:avLst/>
          </a:prstGeom>
          <a:solidFill>
            <a:schemeClr val="bg1">
              <a:lumMod val="85000"/>
            </a:schemeClr>
          </a:solidFill>
        </p:spPr>
        <p:txBody>
          <a:bodyPr wrap="square" rtlCol="0">
            <a:spAutoFit/>
          </a:bodyPr>
          <a:lstStyle/>
          <a:p>
            <a:pPr algn="l" rtl="0"/>
            <a:r>
              <a:rPr lang="pt" b="0" i="0" u="none" baseline="0">
                <a:solidFill>
                  <a:schemeClr val="accent3">
                    <a:lumMod val="75000"/>
                  </a:schemeClr>
                </a:solidFill>
              </a:rPr>
              <a:t>Temos mais necessidade de consequências Imediatas/Certas/Positivas (</a:t>
            </a:r>
            <a:r>
              <a:rPr lang="pt" b="1" i="0" u="none" baseline="0">
                <a:solidFill>
                  <a:schemeClr val="accent3">
                    <a:lumMod val="75000"/>
                  </a:schemeClr>
                </a:solidFill>
              </a:rPr>
              <a:t>IC+</a:t>
            </a:r>
            <a:r>
              <a:rPr lang="pt" b="0" i="0" u="none" baseline="0">
                <a:solidFill>
                  <a:schemeClr val="accent3">
                    <a:lumMod val="75000"/>
                  </a:schemeClr>
                </a:solidFill>
              </a:rPr>
              <a:t>)</a:t>
            </a:r>
          </a:p>
          <a:p>
            <a:pPr marL="285750" indent="-285750" algn="l" rtl="0">
              <a:buFont typeface="Wingdings" charset="2"/>
              <a:buChar char="à"/>
            </a:pPr>
            <a:r>
              <a:rPr lang="pt" b="0" i="0" u="none" baseline="0">
                <a:solidFill>
                  <a:schemeClr val="accent3">
                    <a:lumMod val="75000"/>
                  </a:schemeClr>
                </a:solidFill>
                <a:sym typeface="Wingdings"/>
              </a:rPr>
              <a:t>Alteramos o nosso comportamento em função destas consequências.</a:t>
            </a:r>
          </a:p>
        </p:txBody>
      </p:sp>
      <p:sp>
        <p:nvSpPr>
          <p:cNvPr id="9" name="Rectangle 8"/>
          <p:cNvSpPr/>
          <p:nvPr/>
        </p:nvSpPr>
        <p:spPr>
          <a:xfrm>
            <a:off x="920490" y="2882461"/>
            <a:ext cx="7291908" cy="646331"/>
          </a:xfrm>
          <a:prstGeom prst="rect">
            <a:avLst/>
          </a:prstGeom>
        </p:spPr>
        <p:txBody>
          <a:bodyPr wrap="square">
            <a:spAutoFit/>
          </a:bodyPr>
          <a:lstStyle/>
          <a:p>
            <a:pPr marL="0" indent="0" algn="ctr" rtl="0">
              <a:buNone/>
            </a:pPr>
            <a:r>
              <a:rPr lang="pt" b="1" i="0" u="none" baseline="0">
                <a:solidFill>
                  <a:schemeClr val="accent3">
                    <a:lumMod val="75000"/>
                  </a:schemeClr>
                </a:solidFill>
              </a:rPr>
              <a:t>Princípio: as consequências (imediatas, corretas e positivas) influenciam mais o comportamento que os disparos. </a:t>
            </a:r>
            <a:endParaRPr lang="pt" b="1" dirty="0">
              <a:solidFill>
                <a:schemeClr val="accent3">
                  <a:lumMod val="75000"/>
                </a:schemeClr>
              </a:solidFill>
            </a:endParaRPr>
          </a:p>
        </p:txBody>
      </p:sp>
      <p:sp>
        <p:nvSpPr>
          <p:cNvPr id="6" name="ZoneTexte 5"/>
          <p:cNvSpPr txBox="1"/>
          <p:nvPr/>
        </p:nvSpPr>
        <p:spPr>
          <a:xfrm>
            <a:off x="611560" y="3573016"/>
            <a:ext cx="8064128" cy="2123658"/>
          </a:xfrm>
          <a:prstGeom prst="rect">
            <a:avLst/>
          </a:prstGeom>
          <a:noFill/>
        </p:spPr>
        <p:txBody>
          <a:bodyPr wrap="square" rtlCol="0">
            <a:spAutoFit/>
          </a:bodyPr>
          <a:lstStyle/>
          <a:p>
            <a:pPr algn="l" rtl="0"/>
            <a:r>
              <a:rPr lang="pt" b="0" i="0" u="none" baseline="0"/>
              <a:t>Mas não é o único elemento que nos pode levar a tomar riscos, falta: </a:t>
            </a:r>
          </a:p>
          <a:p>
            <a:pPr marL="285750" indent="-285750" algn="l" rtl="0" eaLnBrk="1" hangingPunct="1">
              <a:spcBef>
                <a:spcPts val="0"/>
              </a:spcBef>
              <a:spcAft>
                <a:spcPts val="0"/>
              </a:spcAft>
              <a:buClr>
                <a:srgbClr val="A90025"/>
              </a:buClr>
              <a:buSzPct val="120000"/>
              <a:buFont typeface="Arial" charset="0"/>
              <a:buChar char="•"/>
            </a:pPr>
            <a:r>
              <a:rPr lang="pt" sz="1600" b="0" i="0" u="none" baseline="0">
                <a:latin typeface="+mn-lt"/>
              </a:rPr>
              <a:t>A pressão social</a:t>
            </a:r>
          </a:p>
          <a:p>
            <a:pPr marL="285750" indent="-285750" algn="l" rtl="0" eaLnBrk="1" hangingPunct="1">
              <a:spcBef>
                <a:spcPts val="0"/>
              </a:spcBef>
              <a:spcAft>
                <a:spcPts val="0"/>
              </a:spcAft>
              <a:buClr>
                <a:srgbClr val="A90025"/>
              </a:buClr>
              <a:buSzPct val="120000"/>
              <a:buFont typeface="Arial" charset="0"/>
              <a:buChar char="•"/>
            </a:pPr>
            <a:r>
              <a:rPr lang="pt" sz="1600" b="0" i="0" u="none" baseline="0">
                <a:latin typeface="+mn-lt"/>
              </a:rPr>
              <a:t>A cultura</a:t>
            </a:r>
          </a:p>
          <a:p>
            <a:pPr marL="285750" indent="-285750" algn="l" rtl="0" eaLnBrk="1" hangingPunct="1">
              <a:spcBef>
                <a:spcPts val="0"/>
              </a:spcBef>
              <a:spcAft>
                <a:spcPts val="0"/>
              </a:spcAft>
              <a:buClr>
                <a:srgbClr val="A90025"/>
              </a:buClr>
              <a:buSzPct val="120000"/>
              <a:buFont typeface="Arial" charset="0"/>
              <a:buChar char="•"/>
            </a:pPr>
            <a:r>
              <a:rPr lang="pt" sz="1600" b="0" i="0" u="none" baseline="0">
                <a:latin typeface="+mn-lt"/>
              </a:rPr>
              <a:t>A função na família</a:t>
            </a:r>
          </a:p>
          <a:p>
            <a:pPr marL="285750" indent="-285750" algn="l" rtl="0" eaLnBrk="1" hangingPunct="1">
              <a:spcBef>
                <a:spcPts val="0"/>
              </a:spcBef>
              <a:spcAft>
                <a:spcPts val="0"/>
              </a:spcAft>
              <a:buClr>
                <a:srgbClr val="A90025"/>
              </a:buClr>
              <a:buSzPct val="120000"/>
              <a:buFont typeface="Arial" charset="0"/>
              <a:buChar char="•"/>
            </a:pPr>
            <a:r>
              <a:rPr lang="pt" sz="1600" b="0" i="0" u="none" baseline="0">
                <a:latin typeface="+mn-lt"/>
              </a:rPr>
              <a:t>A função na organização</a:t>
            </a:r>
            <a:endParaRPr lang="pt"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pt" sz="1600" b="0" i="0" u="none" baseline="0">
                <a:latin typeface="+mn-lt"/>
              </a:rPr>
              <a:t>A educação</a:t>
            </a:r>
          </a:p>
          <a:p>
            <a:pPr marL="285750" indent="-285750" algn="l" rtl="0" eaLnBrk="1" hangingPunct="1">
              <a:spcBef>
                <a:spcPts val="0"/>
              </a:spcBef>
              <a:spcAft>
                <a:spcPts val="0"/>
              </a:spcAft>
              <a:buClr>
                <a:srgbClr val="A90025"/>
              </a:buClr>
              <a:buSzPct val="120000"/>
              <a:buFont typeface="Arial" charset="0"/>
              <a:buChar char="•"/>
            </a:pPr>
            <a:r>
              <a:rPr lang="pt" sz="1600" b="0" i="0" u="none" baseline="0">
                <a:latin typeface="+mn-lt"/>
              </a:rPr>
              <a:t>…</a:t>
            </a:r>
            <a:endParaRPr lang="pt" sz="1600" dirty="0" smtClean="0">
              <a:latin typeface="+mn-lt"/>
            </a:endParaRPr>
          </a:p>
        </p:txBody>
      </p:sp>
      <p:sp>
        <p:nvSpPr>
          <p:cNvPr id="10" name="ZoneTexte 9"/>
          <p:cNvSpPr txBox="1"/>
          <p:nvPr/>
        </p:nvSpPr>
        <p:spPr>
          <a:xfrm>
            <a:off x="920490" y="5607814"/>
            <a:ext cx="7291908" cy="646331"/>
          </a:xfrm>
          <a:prstGeom prst="rect">
            <a:avLst/>
          </a:prstGeom>
          <a:noFill/>
        </p:spPr>
        <p:txBody>
          <a:bodyPr wrap="square" rtlCol="0">
            <a:spAutoFit/>
          </a:bodyPr>
          <a:lstStyle/>
          <a:p>
            <a:pPr algn="ctr" rtl="0"/>
            <a:r>
              <a:rPr lang="pt" b="1" i="0" u="none" baseline="0">
                <a:solidFill>
                  <a:srgbClr val="BD2B0B"/>
                </a:solidFill>
              </a:rPr>
              <a:t>A tomada de risco pode ser atrativa por ser socialmente reconhecida em caso de sucesso.</a:t>
            </a:r>
            <a:endParaRPr lang="pt" b="1" dirty="0">
              <a:solidFill>
                <a:srgbClr val="BD2B0B"/>
              </a:solidFill>
            </a:endParaRPr>
          </a:p>
        </p:txBody>
      </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142484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É a sua vez (1/3) </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24</a:t>
            </a:fld>
            <a:endParaRPr lang="pt" altLang="fr-FR"/>
          </a:p>
        </p:txBody>
      </p:sp>
      <p:pic>
        <p:nvPicPr>
          <p:cNvPr id="6" name="Image 5" descr="../../../../../../Downloads/35-image-04.jpg"/>
          <p:cNvPicPr/>
          <p:nvPr/>
        </p:nvPicPr>
        <p:blipFill>
          <a:blip r:embed="rId2">
            <a:extLst>
              <a:ext uri="{28A0092B-C50C-407E-A947-70E740481C1C}">
                <a14:useLocalDpi xmlns:a14="http://schemas.microsoft.com/office/drawing/2010/main" val="0"/>
              </a:ext>
            </a:extLst>
          </a:blip>
          <a:srcRect/>
          <a:stretch>
            <a:fillRect/>
          </a:stretch>
        </p:blipFill>
        <p:spPr bwMode="auto">
          <a:xfrm>
            <a:off x="2613807" y="1124744"/>
            <a:ext cx="3905274" cy="470893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1849211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É a sua vez (2/3) </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25</a:t>
            </a:fld>
            <a:endParaRPr lang="pt" altLang="fr-FR"/>
          </a:p>
        </p:txBody>
      </p:sp>
      <p:pic>
        <p:nvPicPr>
          <p:cNvPr id="7" name="Image 6" descr="../../../../../../Downloads/echelle-51.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480720" cy="4915805"/>
          </a:xfrm>
          <a:prstGeom prst="rect">
            <a:avLst/>
          </a:prstGeom>
          <a:noFill/>
          <a:ln>
            <a:noFill/>
          </a:ln>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147276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É a sua vez (3/3) </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26</a:t>
            </a:fld>
            <a:endParaRPr lang="pt" altLang="fr-FR"/>
          </a:p>
        </p:txBody>
      </p:sp>
      <p:pic>
        <p:nvPicPr>
          <p:cNvPr id="6" name="Image 5" descr="../../../../../../Downloads/Screen-Shot-2013-10-02-at-7.28.59-PM.png"/>
          <p:cNvPicPr/>
          <p:nvPr/>
        </p:nvPicPr>
        <p:blipFill rotWithShape="1">
          <a:blip r:embed="rId2">
            <a:extLst>
              <a:ext uri="{28A0092B-C50C-407E-A947-70E740481C1C}">
                <a14:useLocalDpi xmlns:a14="http://schemas.microsoft.com/office/drawing/2010/main" val="0"/>
              </a:ext>
            </a:extLst>
          </a:blip>
          <a:srcRect t="4951" b="5933"/>
          <a:stretch/>
        </p:blipFill>
        <p:spPr bwMode="auto">
          <a:xfrm>
            <a:off x="1043608" y="1484784"/>
            <a:ext cx="6984775" cy="3888432"/>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142709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E no Vosso caso?</a:t>
            </a:r>
            <a:endParaRPr lang="pt" dirty="0"/>
          </a:p>
        </p:txBody>
      </p:sp>
      <p:sp>
        <p:nvSpPr>
          <p:cNvPr id="3" name="Espace réservé du texte 2"/>
          <p:cNvSpPr>
            <a:spLocks noGrp="1"/>
          </p:cNvSpPr>
          <p:nvPr>
            <p:ph type="body" sz="quarter" idx="12"/>
          </p:nvPr>
        </p:nvSpPr>
        <p:spPr/>
        <p:txBody>
          <a:bodyPr/>
          <a:lstStyle/>
          <a:p>
            <a:pPr algn="just" rtl="0"/>
            <a:r>
              <a:rPr lang="pt" b="0" i="0" u="none" baseline="0"/>
              <a:t>Já se encontrou numa situação na qual se arrependeu de ter tomado riscos?</a:t>
            </a:r>
          </a:p>
          <a:p>
            <a:pPr marL="0" indent="0" algn="just" rtl="0">
              <a:buNone/>
            </a:pPr>
            <a:r>
              <a:rPr lang="pt" b="0" i="0" u="none" baseline="0"/>
              <a:t> </a:t>
            </a:r>
          </a:p>
          <a:p>
            <a:pPr algn="just" rtl="0"/>
            <a:r>
              <a:rPr lang="pt" b="0" i="0" u="none" baseline="0"/>
              <a:t>Na vossa opinião, o que esteve na origem desta tomada de risco?</a:t>
            </a:r>
          </a:p>
          <a:p>
            <a:pPr marL="0" indent="0" algn="just" rtl="0">
              <a:buNone/>
            </a:pPr>
            <a:r>
              <a:rPr lang="pt" b="0" i="0" u="none" baseline="0"/>
              <a:t> </a:t>
            </a:r>
          </a:p>
          <a:p>
            <a:pPr algn="just" rtl="0"/>
            <a:r>
              <a:rPr lang="pt" b="0" i="0" u="none" baseline="0"/>
              <a:t>O que retiram como ação corretiva concreta, tendo em conta o que viu neste módulo?</a:t>
            </a:r>
            <a:r>
              <a:rPr lang="pt" b="0" i="0" u="none" baseline="0">
                <a:effectLst/>
              </a:rPr>
              <a:t> </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27</a:t>
            </a:fld>
            <a:endParaRPr lang="pt"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1748015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O papel fundamental da comunicação</a:t>
            </a:r>
            <a:endParaRPr lang="pt" dirty="0"/>
          </a:p>
        </p:txBody>
      </p:sp>
      <p:sp>
        <p:nvSpPr>
          <p:cNvPr id="4" name="Espace réservé du numéro de diapositive 3"/>
          <p:cNvSpPr>
            <a:spLocks noGrp="1"/>
          </p:cNvSpPr>
          <p:nvPr>
            <p:ph type="sldNum" sz="quarter" idx="11"/>
          </p:nvPr>
        </p:nvSpPr>
        <p:spPr/>
        <p:txBody>
          <a:bodyPr/>
          <a:lstStyle/>
          <a:p>
            <a:pPr algn="r" rtl="0"/>
            <a:fld id="{A2790189-416C-E549-83DE-8B3BF5286D36}" type="slidenum">
              <a:rPr/>
              <a:pPr/>
              <a:t>28</a:t>
            </a:fld>
            <a:endParaRPr lang="pt"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sz="900" b="0" i="0" u="none" baseline="0">
                <a:ea typeface="Helvetica" charset="0"/>
                <a:cs typeface="Helvetica" charset="0"/>
              </a:rPr>
              <a:t>Kit de Integração de H3SA - TCT 4.1 - Fatores Humanos, Sinais fracos e Comunicação - V2</a:t>
            </a:r>
            <a:endParaRPr lang="pt" altLang="fr-FR" sz="900" dirty="0" smtClean="0">
              <a:ea typeface="Helvetica" charset="0"/>
              <a:cs typeface="Helvetica" charset="0"/>
            </a:endParaRPr>
          </a:p>
        </p:txBody>
      </p:sp>
    </p:spTree>
    <p:extLst>
      <p:ext uri="{BB962C8B-B14F-4D97-AF65-F5344CB8AC3E}">
        <p14:creationId xmlns:p14="http://schemas.microsoft.com/office/powerpoint/2010/main" val="185335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Os últimos minutos do voo AF447 (Rio-Paris)</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29</a:t>
            </a:fld>
            <a:endParaRPr lang="pt" altLang="fr-FR"/>
          </a:p>
        </p:txBody>
      </p:sp>
      <p:pic>
        <p:nvPicPr>
          <p:cNvPr id="6" name="Image 5" descr="../../../../../../Desktop/Capture%20d’écran%202016-07-18%20à%2015.28.0"/>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1484375"/>
            <a:ext cx="6264696" cy="3845053"/>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6543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bwMode="auto">
          <a:xfrm>
            <a:off x="722313" y="2493963"/>
            <a:ext cx="7772400" cy="1362075"/>
          </a:xfrm>
        </p:spPr>
        <p:txBody>
          <a:bodyPr wrap="square" numCol="1" anchorCtr="0" compatLnSpc="1">
            <a:prstTxWarp prst="textNoShape">
              <a:avLst/>
            </a:prstTxWarp>
          </a:bodyPr>
          <a:lstStyle/>
          <a:p>
            <a:pPr algn="l" rtl="0" eaLnBrk="1" hangingPunct="1"/>
            <a:r>
              <a:rPr lang="pt" b="1" i="0" u="none" baseline="0"/>
              <a:t>O Fator humano em segurança</a:t>
            </a:r>
          </a:p>
        </p:txBody>
      </p:sp>
      <p:sp>
        <p:nvSpPr>
          <p:cNvPr id="17411"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58B3048B-9A14-4745-9061-D319CAF30014}" type="slidenum">
              <a:rPr>
                <a:solidFill>
                  <a:srgbClr val="898989"/>
                </a:solidFill>
                <a:ea typeface="Helvetica" charset="0"/>
                <a:cs typeface="Helvetica" charset="0"/>
              </a:rPr>
              <a:pPr/>
              <a:t>3</a:t>
            </a:fld>
            <a:endParaRPr lang="pt"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sz="900" b="0" i="0" u="none" baseline="0">
                <a:ea typeface="Helvetica" charset="0"/>
                <a:cs typeface="Helvetica" charset="0"/>
              </a:rPr>
              <a:t>Kit de Integração de H3SA - TCT 4.1 - Fatores Humanos, Sinais fracos e Comunicação - V2</a:t>
            </a:r>
            <a:endParaRPr lang="pt"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O modelo mecânico da comunicação</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30</a:t>
            </a:fld>
            <a:endParaRPr lang="pt" altLang="fr-FR"/>
          </a:p>
        </p:txBody>
      </p:sp>
      <p:grpSp>
        <p:nvGrpSpPr>
          <p:cNvPr id="10" name="Grouper 9"/>
          <p:cNvGrpSpPr/>
          <p:nvPr/>
        </p:nvGrpSpPr>
        <p:grpSpPr>
          <a:xfrm>
            <a:off x="1259632" y="1628800"/>
            <a:ext cx="6768752" cy="4032448"/>
            <a:chOff x="1259632" y="1628800"/>
            <a:chExt cx="6768752" cy="4032448"/>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9903" t="8860" r="7058" b="8442"/>
            <a:stretch/>
          </p:blipFill>
          <p:spPr>
            <a:xfrm>
              <a:off x="1259632" y="1628800"/>
              <a:ext cx="6768752" cy="4032448"/>
            </a:xfrm>
            <a:prstGeom prst="rect">
              <a:avLst/>
            </a:prstGeom>
          </p:spPr>
        </p:pic>
        <p:sp>
          <p:nvSpPr>
            <p:cNvPr id="3" name="Rectangle 2"/>
            <p:cNvSpPr/>
            <p:nvPr/>
          </p:nvSpPr>
          <p:spPr>
            <a:xfrm>
              <a:off x="1907704"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p>
          </p:txBody>
        </p:sp>
        <p:sp>
          <p:nvSpPr>
            <p:cNvPr id="7" name="ZoneTexte 6"/>
            <p:cNvSpPr txBox="1"/>
            <p:nvPr/>
          </p:nvSpPr>
          <p:spPr>
            <a:xfrm>
              <a:off x="1907704" y="3244334"/>
              <a:ext cx="1800199" cy="369332"/>
            </a:xfrm>
            <a:prstGeom prst="rect">
              <a:avLst/>
            </a:prstGeom>
            <a:noFill/>
          </p:spPr>
          <p:txBody>
            <a:bodyPr wrap="square" rtlCol="0">
              <a:spAutoFit/>
            </a:bodyPr>
            <a:lstStyle/>
            <a:p>
              <a:pPr algn="ctr" rtl="0"/>
              <a:r>
                <a:rPr lang="pt" b="0" i="0" u="none" baseline="0">
                  <a:solidFill>
                    <a:schemeClr val="bg1"/>
                  </a:solidFill>
                </a:rPr>
                <a:t>Transmissor</a:t>
              </a:r>
              <a:endParaRPr lang="pt">
                <a:solidFill>
                  <a:schemeClr val="bg1"/>
                </a:solidFill>
              </a:endParaRPr>
            </a:p>
          </p:txBody>
        </p:sp>
        <p:sp>
          <p:nvSpPr>
            <p:cNvPr id="8" name="Rectangle 7"/>
            <p:cNvSpPr/>
            <p:nvPr/>
          </p:nvSpPr>
          <p:spPr>
            <a:xfrm>
              <a:off x="5292080"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p>
          </p:txBody>
        </p:sp>
        <p:sp>
          <p:nvSpPr>
            <p:cNvPr id="9" name="ZoneTexte 8"/>
            <p:cNvSpPr txBox="1"/>
            <p:nvPr/>
          </p:nvSpPr>
          <p:spPr>
            <a:xfrm>
              <a:off x="5418024" y="3244334"/>
              <a:ext cx="1602247" cy="369332"/>
            </a:xfrm>
            <a:prstGeom prst="rect">
              <a:avLst/>
            </a:prstGeom>
            <a:noFill/>
          </p:spPr>
          <p:txBody>
            <a:bodyPr wrap="square" rtlCol="0">
              <a:spAutoFit/>
            </a:bodyPr>
            <a:lstStyle/>
            <a:p>
              <a:pPr algn="ctr" rtl="0"/>
              <a:r>
                <a:rPr lang="pt" b="0" i="0" u="none" baseline="0">
                  <a:solidFill>
                    <a:schemeClr val="bg1"/>
                  </a:solidFill>
                </a:rPr>
                <a:t>Recetor</a:t>
              </a:r>
              <a:endParaRPr lang="pt" dirty="0">
                <a:solidFill>
                  <a:schemeClr val="bg1"/>
                </a:solidFill>
              </a:endParaRPr>
            </a:p>
          </p:txBody>
        </p:sp>
      </p:gr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101580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60000" cy="540000"/>
          </a:xfrm>
        </p:spPr>
        <p:txBody>
          <a:bodyPr/>
          <a:lstStyle/>
          <a:p>
            <a:pPr algn="l" rtl="0"/>
            <a:r>
              <a:rPr lang="pt" b="1" i="0" u="none" baseline="0" dirty="0"/>
              <a:t>A metacomunicação para melhorar a comunicação</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31</a:t>
            </a:fld>
            <a:endParaRPr lang="pt" altLang="fr-FR"/>
          </a:p>
        </p:txBody>
      </p:sp>
      <p:sp>
        <p:nvSpPr>
          <p:cNvPr id="7" name="ZoneTexte 6"/>
          <p:cNvSpPr txBox="1"/>
          <p:nvPr/>
        </p:nvSpPr>
        <p:spPr>
          <a:xfrm>
            <a:off x="1037272" y="1556792"/>
            <a:ext cx="7058343" cy="369332"/>
          </a:xfrm>
          <a:prstGeom prst="rect">
            <a:avLst/>
          </a:prstGeom>
          <a:solidFill>
            <a:srgbClr val="BD2B0B"/>
          </a:solidFill>
        </p:spPr>
        <p:txBody>
          <a:bodyPr wrap="none" rtlCol="0">
            <a:spAutoFit/>
          </a:bodyPr>
          <a:lstStyle/>
          <a:p>
            <a:pPr algn="ctr" rtl="0"/>
            <a:r>
              <a:rPr lang="pt" b="0" i="0" u="none" baseline="0">
                <a:solidFill>
                  <a:schemeClr val="bg1"/>
                </a:solidFill>
              </a:rPr>
              <a:t>Metacomunicação: «a comunicação da comunicação»</a:t>
            </a:r>
            <a:endParaRPr lang="pt" dirty="0">
              <a:solidFill>
                <a:schemeClr val="bg1"/>
              </a:solidFill>
            </a:endParaRPr>
          </a:p>
        </p:txBody>
      </p:sp>
      <p:sp>
        <p:nvSpPr>
          <p:cNvPr id="8" name="ZoneTexte 7"/>
          <p:cNvSpPr txBox="1"/>
          <p:nvPr/>
        </p:nvSpPr>
        <p:spPr>
          <a:xfrm flipH="1">
            <a:off x="4813423" y="2072334"/>
            <a:ext cx="3379599" cy="2685351"/>
          </a:xfrm>
          <a:prstGeom prst="rect">
            <a:avLst/>
          </a:prstGeom>
          <a:noFill/>
        </p:spPr>
        <p:txBody>
          <a:bodyPr wrap="square" rtlCol="0">
            <a:spAutoFit/>
          </a:bodyPr>
          <a:lstStyle/>
          <a:p>
            <a:pPr algn="l" rtl="0"/>
            <a:r>
              <a:rPr lang="pt" b="0" i="0" u="none" baseline="0">
                <a:solidFill>
                  <a:srgbClr val="BD2B0B"/>
                </a:solidFill>
              </a:rPr>
              <a:t>Paraverbal:</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Som</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Volume</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Pronúncia</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Entonação</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Ritmo</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Respirações</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Interjeções</a:t>
            </a:r>
          </a:p>
        </p:txBody>
      </p:sp>
      <p:sp>
        <p:nvSpPr>
          <p:cNvPr id="9" name="ZoneTexte 8"/>
          <p:cNvSpPr txBox="1"/>
          <p:nvPr/>
        </p:nvSpPr>
        <p:spPr>
          <a:xfrm flipH="1">
            <a:off x="1259632" y="2137693"/>
            <a:ext cx="3678744" cy="2331407"/>
          </a:xfrm>
          <a:prstGeom prst="rect">
            <a:avLst/>
          </a:prstGeom>
          <a:noFill/>
          <a:ln>
            <a:noFill/>
          </a:ln>
        </p:spPr>
        <p:txBody>
          <a:bodyPr wrap="square" rtlCol="0">
            <a:spAutoFit/>
          </a:bodyPr>
          <a:lstStyle/>
          <a:p>
            <a:pPr algn="l" rtl="0"/>
            <a:r>
              <a:rPr lang="pt" b="0" i="0" u="none" baseline="0">
                <a:solidFill>
                  <a:srgbClr val="BD2B0B"/>
                </a:solidFill>
              </a:rPr>
              <a:t>Não verbal:</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Mímicas</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Movimentos</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Aparência</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Posição</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Distância</a:t>
            </a:r>
          </a:p>
          <a:p>
            <a:pPr marL="285750" indent="-285750" algn="l" rtl="0">
              <a:spcBef>
                <a:spcPts val="300"/>
              </a:spcBef>
              <a:spcAft>
                <a:spcPts val="300"/>
              </a:spcAft>
              <a:buClr>
                <a:srgbClr val="A90025"/>
              </a:buClr>
              <a:buSzPct val="120000"/>
              <a:buFont typeface="Lucida Grande" charset="0"/>
              <a:buChar char="●"/>
            </a:pPr>
            <a:r>
              <a:rPr lang="pt" sz="1600" b="0" i="0" u="none" baseline="0">
                <a:latin typeface="+mn-lt"/>
                <a:cs typeface="Arial"/>
              </a:rPr>
              <a:t>Atitude </a:t>
            </a:r>
          </a:p>
        </p:txBody>
      </p:sp>
      <p:sp>
        <p:nvSpPr>
          <p:cNvPr id="10" name="Rectangle 9"/>
          <p:cNvSpPr/>
          <p:nvPr/>
        </p:nvSpPr>
        <p:spPr>
          <a:xfrm>
            <a:off x="1037272" y="1916832"/>
            <a:ext cx="3537873"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p>
        </p:txBody>
      </p:sp>
      <p:sp>
        <p:nvSpPr>
          <p:cNvPr id="11" name="Rectangle 10"/>
          <p:cNvSpPr/>
          <p:nvPr/>
        </p:nvSpPr>
        <p:spPr>
          <a:xfrm>
            <a:off x="4575145" y="1916832"/>
            <a:ext cx="3505142"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255543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18488" cy="814561"/>
          </a:xfrm>
        </p:spPr>
        <p:txBody>
          <a:bodyPr/>
          <a:lstStyle/>
          <a:p>
            <a:pPr algn="l" rtl="0"/>
            <a:r>
              <a:rPr lang="pt" b="1" i="0" u="none" baseline="0" dirty="0"/>
              <a:t>A escuta ativa – 1º aspeto: </a:t>
            </a:r>
            <a:r>
              <a:rPr lang="pt" dirty="0"/>
              <a:t/>
            </a:r>
            <a:br>
              <a:rPr lang="pt" dirty="0"/>
            </a:br>
            <a:r>
              <a:rPr lang="pt" b="1" i="0" u="none" baseline="0" dirty="0"/>
              <a:t>Escute o seu interlocutor </a:t>
            </a:r>
            <a:r>
              <a:rPr lang="pt" b="1" i="0" u="none" baseline="0" dirty="0" smtClean="0"/>
              <a:t>e... </a:t>
            </a:r>
            <a:r>
              <a:rPr lang="pt" b="1" i="0" u="none" baseline="0" dirty="0"/>
              <a:t>reformule</a:t>
            </a:r>
            <a:r>
              <a:rPr lang="pt" b="0" i="0" u="none" baseline="0" dirty="0"/>
              <a:t> </a:t>
            </a:r>
            <a:r>
              <a:rPr lang="pt" dirty="0"/>
              <a:t/>
            </a:r>
            <a:br>
              <a:rPr lang="pt" dirty="0"/>
            </a:b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32</a:t>
            </a:fld>
            <a:endParaRPr lang="pt" altLang="fr-FR"/>
          </a:p>
        </p:txBody>
      </p:sp>
      <p:sp>
        <p:nvSpPr>
          <p:cNvPr id="26" name="ZoneTexte 25"/>
          <p:cNvSpPr txBox="1"/>
          <p:nvPr/>
        </p:nvSpPr>
        <p:spPr>
          <a:xfrm>
            <a:off x="576536" y="1268760"/>
            <a:ext cx="8171928" cy="4154984"/>
          </a:xfrm>
          <a:prstGeom prst="rect">
            <a:avLst/>
          </a:prstGeom>
          <a:noFill/>
        </p:spPr>
        <p:txBody>
          <a:bodyPr wrap="square" rtlCol="0">
            <a:spAutoFit/>
          </a:bodyPr>
          <a:lstStyle/>
          <a:p>
            <a:pPr algn="l" rtl="0"/>
            <a:r>
              <a:rPr lang="pt" sz="2400" b="0" i="0" u="none" baseline="0"/>
              <a:t>Para garantir ao seu interlocutor </a:t>
            </a:r>
            <a:r>
              <a:rPr lang="pt" sz="2400" b="1" i="0" u="none" baseline="0">
                <a:solidFill>
                  <a:srgbClr val="BD2B0B"/>
                </a:solidFill>
              </a:rPr>
              <a:t>que foi escutado e compreendido</a:t>
            </a:r>
            <a:r>
              <a:rPr lang="pt" sz="2400" b="0" i="0" u="none" baseline="0"/>
              <a:t>...</a:t>
            </a:r>
          </a:p>
          <a:p>
            <a:pPr algn="l" rtl="0"/>
            <a:r>
              <a:rPr lang="pt" sz="2400" b="0" i="0" u="none" baseline="0"/>
              <a:t>Para o motivar a </a:t>
            </a:r>
            <a:r>
              <a:rPr lang="pt" sz="2400" b="1" i="0" u="none" baseline="0">
                <a:solidFill>
                  <a:srgbClr val="BD2B0B"/>
                </a:solidFill>
              </a:rPr>
              <a:t>ir mais longe </a:t>
            </a:r>
            <a:r>
              <a:rPr lang="pt" sz="2400" b="0" i="0" u="none" baseline="0"/>
              <a:t>e</a:t>
            </a:r>
            <a:r>
              <a:rPr lang="pt" sz="2400" b="1" i="0" u="none" baseline="0">
                <a:solidFill>
                  <a:srgbClr val="BD2B0B"/>
                </a:solidFill>
              </a:rPr>
              <a:t> recolher os factos</a:t>
            </a:r>
            <a:r>
              <a:rPr lang="pt" sz="2400" b="0" i="0" u="none" baseline="0"/>
              <a:t>...</a:t>
            </a:r>
            <a:endParaRPr lang="pt" sz="2400" dirty="0"/>
          </a:p>
          <a:p>
            <a:pPr algn="l" rtl="0"/>
            <a:r>
              <a:rPr lang="pt" sz="2400" b="0" i="0" u="none" baseline="0"/>
              <a:t>Para </a:t>
            </a:r>
            <a:r>
              <a:rPr lang="pt" sz="2400" b="1" i="0" u="none" baseline="0">
                <a:solidFill>
                  <a:srgbClr val="BD2B0B"/>
                </a:solidFill>
              </a:rPr>
              <a:t>evitar mal-entendidos</a:t>
            </a:r>
            <a:r>
              <a:rPr lang="pt" sz="2400" b="0" i="0" u="none" baseline="0"/>
              <a:t>...</a:t>
            </a:r>
          </a:p>
          <a:p>
            <a:endParaRPr lang="pt" sz="2400" dirty="0"/>
          </a:p>
          <a:p>
            <a:endParaRPr lang="pt" sz="2400" dirty="0" smtClean="0"/>
          </a:p>
          <a:p>
            <a:pPr algn="l" rtl="0"/>
            <a:r>
              <a:rPr lang="pt" sz="2400" b="1" i="0" u="none" baseline="0">
                <a:solidFill>
                  <a:srgbClr val="BD2B0B"/>
                </a:solidFill>
              </a:rPr>
              <a:t>Reformule</a:t>
            </a:r>
            <a:r>
              <a:rPr lang="pt" sz="2400" b="0" i="0" u="none" baseline="0"/>
              <a:t> o que compreendeu do discurso do seu interlocutor: </a:t>
            </a:r>
          </a:p>
          <a:p>
            <a:pPr marL="285750" indent="-285750" algn="l" rtl="0">
              <a:buFont typeface="Arial" charset="0"/>
              <a:buChar char="•"/>
            </a:pPr>
            <a:r>
              <a:rPr lang="pt" sz="2400" b="0" i="0" u="none" baseline="0"/>
              <a:t>sem julgamento nem interpretação,</a:t>
            </a:r>
            <a:endParaRPr lang="pt" sz="2400" dirty="0"/>
          </a:p>
          <a:p>
            <a:pPr marL="285750" indent="-285750" algn="l" rtl="0">
              <a:buFont typeface="Arial" charset="0"/>
              <a:buChar char="•"/>
            </a:pPr>
            <a:r>
              <a:rPr lang="pt" sz="2400" b="0" i="0" u="none" baseline="0"/>
              <a:t>começando com uma frase como "se percebi bem..."</a:t>
            </a: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683608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443465" cy="635000"/>
          </a:xfrm>
        </p:spPr>
        <p:txBody>
          <a:bodyPr/>
          <a:lstStyle/>
          <a:p>
            <a:pPr algn="l" rtl="0"/>
            <a:r>
              <a:rPr lang="pt" b="1" i="0" u="none" baseline="0" dirty="0"/>
              <a:t>A escuta ativa - 2º aspeto:</a:t>
            </a:r>
            <a:r>
              <a:rPr lang="pt" dirty="0"/>
              <a:t/>
            </a:r>
            <a:br>
              <a:rPr lang="pt" dirty="0"/>
            </a:br>
            <a:r>
              <a:rPr lang="pt" b="1" i="0" u="none" baseline="0" dirty="0"/>
              <a:t>Escute o seu interlocutor </a:t>
            </a:r>
            <a:r>
              <a:rPr lang="pt" b="1" i="0" u="none" baseline="0" dirty="0" smtClean="0"/>
              <a:t>e... </a:t>
            </a:r>
            <a:r>
              <a:rPr lang="pt" b="1" i="0" u="none" baseline="0" dirty="0"/>
              <a:t>explique</a:t>
            </a:r>
            <a:r>
              <a:rPr lang="pt" dirty="0"/>
              <a:t/>
            </a:r>
            <a:br>
              <a:rPr lang="pt" dirty="0"/>
            </a:b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33</a:t>
            </a:fld>
            <a:endParaRPr lang="pt" altLang="fr-FR"/>
          </a:p>
        </p:txBody>
      </p:sp>
      <p:sp>
        <p:nvSpPr>
          <p:cNvPr id="3" name="ZoneTexte 2"/>
          <p:cNvSpPr txBox="1"/>
          <p:nvPr/>
        </p:nvSpPr>
        <p:spPr>
          <a:xfrm>
            <a:off x="457200" y="1196752"/>
            <a:ext cx="8443464" cy="5016758"/>
          </a:xfrm>
          <a:prstGeom prst="rect">
            <a:avLst/>
          </a:prstGeom>
          <a:noFill/>
        </p:spPr>
        <p:txBody>
          <a:bodyPr wrap="square" rtlCol="0">
            <a:spAutoFit/>
          </a:bodyPr>
          <a:lstStyle/>
          <a:p>
            <a:pPr algn="l" rtl="0"/>
            <a:r>
              <a:rPr lang="pt" sz="2000" b="0" i="0" u="none" baseline="0"/>
              <a:t>Para </a:t>
            </a:r>
            <a:r>
              <a:rPr lang="pt" sz="2000" b="1" i="0" u="none" baseline="0">
                <a:solidFill>
                  <a:srgbClr val="C00000"/>
                </a:solidFill>
              </a:rPr>
              <a:t>compreender o significado dos termos </a:t>
            </a:r>
            <a:r>
              <a:rPr lang="pt" sz="2000" b="0" i="0" u="none" baseline="0"/>
              <a:t>empregues pelo vosso interlocutor.</a:t>
            </a:r>
          </a:p>
          <a:p>
            <a:endParaRPr lang="pt" sz="2000" dirty="0" smtClean="0"/>
          </a:p>
          <a:p>
            <a:pPr marL="285750" indent="-285750" algn="l" rtl="0">
              <a:buFont typeface="Arial" charset="0"/>
              <a:buChar char="•"/>
            </a:pPr>
            <a:r>
              <a:rPr lang="pt" sz="2000" b="0" i="0" u="none" baseline="0"/>
              <a:t>Especifique um nome:</a:t>
            </a:r>
          </a:p>
          <a:p>
            <a:pPr algn="l" rtl="0"/>
            <a:r>
              <a:rPr lang="pt" sz="2000" b="0" i="0" u="none" baseline="0"/>
              <a:t>	«Que tipo de (nome) precisamente?»</a:t>
            </a:r>
            <a:endParaRPr lang="pt" sz="2000" dirty="0"/>
          </a:p>
          <a:p>
            <a:pPr algn="l" rtl="0"/>
            <a:r>
              <a:rPr lang="pt" sz="2000" b="0" i="0" u="none" baseline="0"/>
              <a:t> 	Ex: Isto dá trabalho - </a:t>
            </a:r>
            <a:r>
              <a:rPr lang="pt" sz="2000" b="0" i="0" u="none" baseline="0">
                <a:solidFill>
                  <a:srgbClr val="C00000"/>
                </a:solidFill>
              </a:rPr>
              <a:t>Que tipo de trabalho precisamente?</a:t>
            </a:r>
            <a:endParaRPr lang="pt" sz="2000" dirty="0">
              <a:solidFill>
                <a:srgbClr val="C00000"/>
              </a:solidFill>
            </a:endParaRPr>
          </a:p>
          <a:p>
            <a:endParaRPr lang="pt" sz="2000" dirty="0" smtClean="0"/>
          </a:p>
          <a:p>
            <a:pPr marL="285750" indent="-285750" algn="l" rtl="0">
              <a:buFont typeface="Arial" charset="0"/>
              <a:buChar char="•"/>
            </a:pPr>
            <a:r>
              <a:rPr lang="pt" sz="2000" b="0" i="0" u="none" baseline="0"/>
              <a:t>Especifique um verbo:</a:t>
            </a:r>
          </a:p>
          <a:p>
            <a:pPr lvl="1" algn="l" rtl="0"/>
            <a:r>
              <a:rPr lang="pt" sz="2000" b="0" i="0" u="none" baseline="0"/>
              <a:t>«Como (verbo) precisamente?»</a:t>
            </a:r>
          </a:p>
          <a:p>
            <a:pPr lvl="1" algn="l" rtl="0"/>
            <a:r>
              <a:rPr lang="pt" sz="2000" b="0" i="0" u="none" baseline="0"/>
              <a:t>Ex: Eu fico responsável -  </a:t>
            </a:r>
            <a:r>
              <a:rPr lang="pt" sz="2000" b="0" i="0" u="none" baseline="0">
                <a:solidFill>
                  <a:srgbClr val="C00000"/>
                </a:solidFill>
              </a:rPr>
              <a:t>Como é que te vais ocupar precisamente?</a:t>
            </a:r>
          </a:p>
          <a:p>
            <a:pPr lvl="1" algn="l" rtl="0"/>
            <a:endParaRPr lang="pt" sz="2000" dirty="0"/>
          </a:p>
          <a:p>
            <a:pPr marL="285750" indent="-285750" algn="l" rtl="0">
              <a:buFont typeface="Arial" charset="0"/>
              <a:buChar char="•"/>
            </a:pPr>
            <a:r>
              <a:rPr lang="pt" sz="2000" b="0" i="0" u="none" baseline="0"/>
              <a:t>Especificar uma generalidade como: </a:t>
            </a:r>
          </a:p>
          <a:p>
            <a:pPr lvl="1" algn="l" rtl="0"/>
            <a:r>
              <a:rPr lang="pt" sz="2000" b="0" i="0" u="none" baseline="0"/>
              <a:t>«Nós, sempre, nunca, muito...»</a:t>
            </a:r>
            <a:endParaRPr lang="pt" sz="2000" dirty="0"/>
          </a:p>
          <a:p>
            <a:pPr algn="l" rtl="0"/>
            <a:r>
              <a:rPr lang="pt" sz="2000" b="0" i="0" u="none" baseline="0"/>
              <a:t> 	Ex: </a:t>
            </a:r>
            <a:r>
              <a:rPr lang="pt" sz="2000" b="0" i="0" u="none" baseline="0">
                <a:solidFill>
                  <a:srgbClr val="C00000"/>
                </a:solidFill>
              </a:rPr>
              <a:t>Quem «nós»?</a:t>
            </a:r>
          </a:p>
          <a:p>
            <a:pPr algn="l" rtl="0"/>
            <a:r>
              <a:rPr lang="pt" sz="2000" b="0" i="0" u="none" baseline="0">
                <a:solidFill>
                  <a:srgbClr val="C00000"/>
                </a:solidFill>
              </a:rPr>
              <a:t> 	Verdadeiramente ... Sempre? Nunca?</a:t>
            </a:r>
          </a:p>
          <a:p>
            <a:pPr algn="l" rtl="0"/>
            <a:r>
              <a:rPr lang="pt" sz="2000" b="0" i="0" u="none" baseline="0">
                <a:solidFill>
                  <a:srgbClr val="C00000"/>
                </a:solidFill>
              </a:rPr>
              <a:t> 	Muito? Quanto?</a:t>
            </a:r>
            <a:endParaRPr lang="pt" sz="2000" dirty="0">
              <a:solidFill>
                <a:srgbClr val="C00000"/>
              </a:solidFill>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890793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A comunicação - as línguas estrangeiras</a:t>
            </a:r>
            <a:r>
              <a:rPr lang="pt"/>
              <a:t/>
            </a:r>
            <a:br>
              <a:rPr lang="pt"/>
            </a:br>
            <a:r>
              <a:rPr lang="pt" b="1" i="0" u="none" baseline="0"/>
              <a:t>Vídeo humorístico</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34</a:t>
            </a:fld>
            <a:endParaRPr lang="pt" altLang="fr-FR"/>
          </a:p>
        </p:txBody>
      </p:sp>
      <p:pic>
        <p:nvPicPr>
          <p:cNvPr id="6" name="Image 5" descr="../../../../../../Desktop/Capture%20d’écran%202016-07-18%20à%2015.42.5"/>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7513" y="1700808"/>
            <a:ext cx="4646735" cy="332594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497757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507288" cy="635000"/>
          </a:xfrm>
        </p:spPr>
        <p:txBody>
          <a:bodyPr/>
          <a:lstStyle/>
          <a:p>
            <a:pPr algn="l" rtl="0"/>
            <a:r>
              <a:rPr lang="pt" b="1" i="0" u="none" baseline="0" dirty="0"/>
              <a:t>Melhorar a comunicação numa língua estrangeira - 10 dicas</a:t>
            </a:r>
            <a:endParaRPr lang="pt" dirty="0"/>
          </a:p>
        </p:txBody>
      </p:sp>
      <p:sp>
        <p:nvSpPr>
          <p:cNvPr id="3" name="Espace réservé du texte 2"/>
          <p:cNvSpPr>
            <a:spLocks noGrp="1"/>
          </p:cNvSpPr>
          <p:nvPr>
            <p:ph type="body" sz="quarter" idx="12"/>
          </p:nvPr>
        </p:nvSpPr>
        <p:spPr>
          <a:xfrm>
            <a:off x="395536" y="1052985"/>
            <a:ext cx="8363272" cy="5040311"/>
          </a:xfrm>
        </p:spPr>
        <p:txBody>
          <a:bodyPr/>
          <a:lstStyle/>
          <a:p>
            <a:pPr marL="457200" indent="-457200" algn="l" rtl="0">
              <a:spcAft>
                <a:spcPts val="900"/>
              </a:spcAft>
              <a:buFont typeface="+mj-lt"/>
              <a:buAutoNum type="arabicPeriod"/>
            </a:pPr>
            <a:r>
              <a:rPr lang="pt" sz="1900" b="0" i="0" u="none" baseline="0" dirty="0"/>
              <a:t>Ser </a:t>
            </a:r>
            <a:r>
              <a:rPr lang="pt" sz="1900" b="0" i="0" u="none" baseline="0" dirty="0">
                <a:solidFill>
                  <a:srgbClr val="A90025"/>
                </a:solidFill>
                <a:latin typeface="+mj-lt"/>
              </a:rPr>
              <a:t>específico</a:t>
            </a:r>
          </a:p>
          <a:p>
            <a:pPr marL="457200" indent="-457200" algn="l" rtl="0">
              <a:spcAft>
                <a:spcPts val="900"/>
              </a:spcAft>
              <a:buFont typeface="+mj-lt"/>
              <a:buAutoNum type="arabicPeriod"/>
            </a:pPr>
            <a:r>
              <a:rPr lang="pt" sz="1900" b="0" i="0" u="none" baseline="0" dirty="0"/>
              <a:t>Ser </a:t>
            </a:r>
            <a:r>
              <a:rPr lang="pt" sz="1900" b="0" i="0" u="none" baseline="0" dirty="0">
                <a:solidFill>
                  <a:srgbClr val="A90025"/>
                </a:solidFill>
                <a:latin typeface="+mj-lt"/>
              </a:rPr>
              <a:t>paciente</a:t>
            </a:r>
          </a:p>
          <a:p>
            <a:pPr marL="457200" indent="-457200" algn="l" rtl="0">
              <a:spcAft>
                <a:spcPts val="900"/>
              </a:spcAft>
              <a:buFont typeface="+mj-lt"/>
              <a:buAutoNum type="arabicPeriod"/>
            </a:pPr>
            <a:r>
              <a:rPr lang="pt" sz="1900" b="0" i="0" u="none" baseline="0" dirty="0"/>
              <a:t>Evitar as </a:t>
            </a:r>
            <a:r>
              <a:rPr lang="pt" sz="1900" b="0" i="0" u="none" baseline="0" dirty="0">
                <a:solidFill>
                  <a:srgbClr val="A90025"/>
                </a:solidFill>
                <a:latin typeface="+mj-lt"/>
              </a:rPr>
              <a:t>expressões idiomáticas</a:t>
            </a:r>
            <a:r>
              <a:rPr lang="pt" sz="1900" b="0" i="0" u="none" baseline="0" dirty="0"/>
              <a:t>(ex: «não vá por metades » ou « ponho as minhas mão no fogo»)</a:t>
            </a:r>
          </a:p>
          <a:p>
            <a:pPr marL="457200" indent="-457200" algn="l" rtl="0">
              <a:spcAft>
                <a:spcPts val="900"/>
              </a:spcAft>
              <a:buFont typeface="+mj-lt"/>
              <a:buAutoNum type="arabicPeriod"/>
            </a:pPr>
            <a:r>
              <a:rPr lang="pt" sz="1900" b="0" i="0" u="none" baseline="0" dirty="0"/>
              <a:t>Pedir </a:t>
            </a:r>
            <a:r>
              <a:rPr lang="pt" sz="1900" b="0" i="0" u="none" baseline="0" dirty="0">
                <a:solidFill>
                  <a:srgbClr val="A90025"/>
                </a:solidFill>
                <a:latin typeface="+mj-lt"/>
              </a:rPr>
              <a:t>esclarecimentos</a:t>
            </a:r>
          </a:p>
          <a:p>
            <a:pPr marL="457200" indent="-457200" algn="l" rtl="0">
              <a:spcAft>
                <a:spcPts val="900"/>
              </a:spcAft>
              <a:buFont typeface="+mj-lt"/>
              <a:buAutoNum type="arabicPeriod"/>
            </a:pPr>
            <a:r>
              <a:rPr lang="pt" sz="1900" b="0" i="0" u="none" baseline="0" dirty="0"/>
              <a:t>Ter cuidado com a </a:t>
            </a:r>
            <a:r>
              <a:rPr lang="pt" sz="1900" b="0" i="0" u="none" baseline="0" dirty="0">
                <a:solidFill>
                  <a:srgbClr val="A90025"/>
                </a:solidFill>
              </a:rPr>
              <a:t>linguagem</a:t>
            </a:r>
          </a:p>
          <a:p>
            <a:pPr marL="457200" indent="-457200" algn="l" rtl="0">
              <a:spcAft>
                <a:spcPts val="900"/>
              </a:spcAft>
              <a:buFont typeface="+mj-lt"/>
              <a:buAutoNum type="arabicPeriod"/>
            </a:pPr>
            <a:r>
              <a:rPr lang="pt" sz="1900" b="0" i="0" u="none" baseline="0" dirty="0"/>
              <a:t>Falar </a:t>
            </a:r>
            <a:r>
              <a:rPr lang="pt" sz="1900" b="0" i="0" u="none" baseline="0" dirty="0">
                <a:solidFill>
                  <a:srgbClr val="A90025"/>
                </a:solidFill>
                <a:latin typeface="+mj-lt"/>
              </a:rPr>
              <a:t>devagar e claramente</a:t>
            </a:r>
          </a:p>
          <a:p>
            <a:pPr marL="457200" indent="-457200" algn="l" rtl="0">
              <a:spcAft>
                <a:spcPts val="900"/>
              </a:spcAft>
              <a:buFont typeface="+mj-lt"/>
              <a:buAutoNum type="arabicPeriod"/>
            </a:pPr>
            <a:r>
              <a:rPr lang="pt" sz="1900" b="0" i="0" u="none" baseline="0" dirty="0"/>
              <a:t>Definir as </a:t>
            </a:r>
            <a:r>
              <a:rPr lang="pt" sz="1900" b="0" i="0" u="none" baseline="0" dirty="0">
                <a:solidFill>
                  <a:srgbClr val="A90025"/>
                </a:solidFill>
                <a:latin typeface="+mj-lt"/>
              </a:rPr>
              <a:t>bases</a:t>
            </a:r>
            <a:r>
              <a:rPr lang="pt" sz="1900" b="0" i="0" u="none" baseline="0" dirty="0">
                <a:solidFill>
                  <a:srgbClr val="BD2B0B"/>
                </a:solidFill>
              </a:rPr>
              <a:t> </a:t>
            </a:r>
            <a:r>
              <a:rPr lang="pt" sz="1900" b="0" i="0" u="none" baseline="0" dirty="0"/>
              <a:t>do vocabulário</a:t>
            </a:r>
          </a:p>
          <a:p>
            <a:pPr marL="457200" indent="-457200" algn="l" rtl="0">
              <a:spcAft>
                <a:spcPts val="900"/>
              </a:spcAft>
              <a:buFont typeface="+mj-lt"/>
              <a:buAutoNum type="arabicPeriod"/>
            </a:pPr>
            <a:r>
              <a:rPr lang="pt" sz="1900" b="0" i="0" u="none" baseline="0" dirty="0">
                <a:solidFill>
                  <a:srgbClr val="A90025"/>
                </a:solidFill>
                <a:latin typeface="+mj-lt"/>
              </a:rPr>
              <a:t>Verificar regularmente </a:t>
            </a:r>
            <a:r>
              <a:rPr lang="pt" sz="1900" b="0" i="0" u="none" baseline="0" dirty="0"/>
              <a:t>a compreensão</a:t>
            </a:r>
          </a:p>
          <a:p>
            <a:pPr marL="457200" indent="-457200" algn="l" rtl="0">
              <a:spcAft>
                <a:spcPts val="900"/>
              </a:spcAft>
              <a:buFont typeface="+mj-lt"/>
              <a:buAutoNum type="arabicPeriod"/>
            </a:pPr>
            <a:r>
              <a:rPr lang="pt" sz="1900" b="0" i="0" u="none" baseline="0" dirty="0"/>
              <a:t>Fornecer a informação por </a:t>
            </a:r>
            <a:r>
              <a:rPr lang="pt" sz="1900" b="0" i="0" u="none" baseline="0" dirty="0">
                <a:solidFill>
                  <a:srgbClr val="A90025"/>
                </a:solidFill>
                <a:latin typeface="+mj-lt"/>
              </a:rPr>
              <a:t> vários canais</a:t>
            </a:r>
            <a:r>
              <a:rPr lang="pt" sz="1900" b="0" i="0" u="none" baseline="0" dirty="0"/>
              <a:t>(desenhar, fazer mímica, etc.)</a:t>
            </a:r>
          </a:p>
          <a:p>
            <a:pPr marL="457200" indent="-457200" algn="l" rtl="0">
              <a:spcAft>
                <a:spcPts val="900"/>
              </a:spcAft>
              <a:buFont typeface="+mj-lt"/>
              <a:buAutoNum type="arabicPeriod"/>
            </a:pPr>
            <a:r>
              <a:rPr lang="pt" sz="1900" b="0" i="0" u="none" baseline="0" dirty="0">
                <a:solidFill>
                  <a:srgbClr val="A90025"/>
                </a:solidFill>
                <a:latin typeface="+mj-lt"/>
              </a:rPr>
              <a:t>Escolher</a:t>
            </a:r>
            <a:r>
              <a:rPr lang="pt" sz="1900" b="0" i="0" u="none" baseline="0" dirty="0"/>
              <a:t> o meio de comunicação mais pertinente (frente a frente, telefone, email, etc.)</a:t>
            </a:r>
            <a:endParaRPr lang="pt" sz="1900"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35</a:t>
            </a:fld>
            <a:endParaRPr lang="pt"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298833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As particularidades locais</a:t>
            </a:r>
            <a:endParaRPr lang="pt" dirty="0"/>
          </a:p>
        </p:txBody>
      </p:sp>
      <p:sp>
        <p:nvSpPr>
          <p:cNvPr id="3" name="Espace réservé du texte 2"/>
          <p:cNvSpPr>
            <a:spLocks noGrp="1"/>
          </p:cNvSpPr>
          <p:nvPr>
            <p:ph type="body" sz="quarter" idx="12"/>
          </p:nvPr>
        </p:nvSpPr>
        <p:spPr>
          <a:solidFill>
            <a:srgbClr val="FFFF00"/>
          </a:solidFill>
        </p:spPr>
        <p:txBody>
          <a:bodyPr anchor="ctr"/>
          <a:lstStyle/>
          <a:p>
            <a:pPr marL="0" indent="0" algn="ctr" rtl="0">
              <a:buNone/>
            </a:pPr>
            <a:r>
              <a:rPr lang="pt" b="0" i="0" u="none" baseline="0">
                <a:solidFill>
                  <a:srgbClr val="FF0000"/>
                </a:solidFill>
              </a:rPr>
              <a:t>Diapositivo para preencher localmente sobre as particularidades culturais do país a conhecer em matéria de comunicação.</a:t>
            </a:r>
            <a:endParaRPr lang="pt" dirty="0">
              <a:solidFill>
                <a:srgbClr val="FF0000"/>
              </a:solidFill>
            </a:endParaRPr>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36</a:t>
            </a:fld>
            <a:endParaRPr lang="pt"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653384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Como melhorar a comunicação intercultural?</a:t>
            </a:r>
            <a:endParaRPr lang="pt" dirty="0"/>
          </a:p>
        </p:txBody>
      </p:sp>
      <p:sp>
        <p:nvSpPr>
          <p:cNvPr id="3" name="Espace réservé du texte 2"/>
          <p:cNvSpPr>
            <a:spLocks noGrp="1"/>
          </p:cNvSpPr>
          <p:nvPr>
            <p:ph type="body" sz="quarter" idx="12"/>
          </p:nvPr>
        </p:nvSpPr>
        <p:spPr>
          <a:xfrm>
            <a:off x="457200" y="1361609"/>
            <a:ext cx="8218800" cy="5040311"/>
          </a:xfrm>
        </p:spPr>
        <p:txBody>
          <a:bodyPr/>
          <a:lstStyle/>
          <a:p>
            <a:pPr algn="just" rtl="0">
              <a:spcAft>
                <a:spcPts val="1500"/>
              </a:spcAft>
            </a:pPr>
            <a:r>
              <a:rPr lang="pt" b="0" i="0" u="none" baseline="0"/>
              <a:t>Desenvolver o conhecimento das diversas culturas reunidas</a:t>
            </a:r>
          </a:p>
          <a:p>
            <a:pPr algn="just" rtl="0">
              <a:spcAft>
                <a:spcPts val="1500"/>
              </a:spcAft>
            </a:pPr>
            <a:r>
              <a:rPr lang="pt" b="0" i="0" u="none" baseline="0"/>
              <a:t>Partilhar a sua experiência prática de forma simples</a:t>
            </a:r>
          </a:p>
          <a:p>
            <a:pPr algn="just" rtl="0">
              <a:spcAft>
                <a:spcPts val="1500"/>
              </a:spcAft>
            </a:pPr>
            <a:r>
              <a:rPr lang="pt" b="0" i="0" u="none" baseline="0"/>
              <a:t>Evitar o humor</a:t>
            </a:r>
          </a:p>
          <a:p>
            <a:pPr algn="just" rtl="0">
              <a:spcAft>
                <a:spcPts val="1500"/>
              </a:spcAft>
            </a:pPr>
            <a:r>
              <a:rPr lang="pt" b="0" i="0" u="none" baseline="0"/>
              <a:t>Adaptar a estrutura, o ritmo e os movimentos na vossa comunicação</a:t>
            </a:r>
          </a:p>
          <a:p>
            <a:pPr algn="just" rtl="0">
              <a:spcAft>
                <a:spcPts val="1500"/>
              </a:spcAft>
            </a:pPr>
            <a:r>
              <a:rPr lang="pt" b="0" i="0" u="none" baseline="0"/>
              <a:t>Respeitar as diferenças</a:t>
            </a:r>
          </a:p>
          <a:p>
            <a:pPr algn="just" rtl="0">
              <a:spcAft>
                <a:spcPts val="1500"/>
              </a:spcAft>
            </a:pPr>
            <a:r>
              <a:rPr lang="pt" b="0" i="0" u="none" baseline="0"/>
              <a:t>Não dar muita importância às características culturais</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37</a:t>
            </a:fld>
            <a:endParaRPr lang="pt"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761661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Em resumo</a:t>
            </a:r>
            <a:endParaRPr lang="pt" dirty="0"/>
          </a:p>
        </p:txBody>
      </p:sp>
      <p:sp>
        <p:nvSpPr>
          <p:cNvPr id="3" name="Espace réservé du texte 2"/>
          <p:cNvSpPr>
            <a:spLocks noGrp="1"/>
          </p:cNvSpPr>
          <p:nvPr>
            <p:ph type="body" sz="quarter" idx="12"/>
          </p:nvPr>
        </p:nvSpPr>
        <p:spPr/>
        <p:txBody>
          <a:bodyPr/>
          <a:lstStyle/>
          <a:p>
            <a:pPr algn="just" rtl="0"/>
            <a:r>
              <a:rPr lang="pt" b="1" i="0" u="none" baseline="0"/>
              <a:t>O que aprenderam sobre o fator humano e o aspeto comportamental?</a:t>
            </a:r>
            <a:endParaRPr lang="pt" dirty="0" smtClean="0"/>
          </a:p>
          <a:p>
            <a:pPr marL="0" indent="0" algn="just" rtl="0">
              <a:buNone/>
            </a:pPr>
            <a:r>
              <a:rPr lang="pt" b="0" i="0" u="none" baseline="0"/>
              <a:t> </a:t>
            </a:r>
            <a:endParaRPr lang="pt" dirty="0" smtClean="0"/>
          </a:p>
          <a:p>
            <a:pPr algn="just" rtl="0"/>
            <a:r>
              <a:rPr lang="pt" b="1" i="0" u="none" baseline="0"/>
              <a:t>O que vão fazer de forma diferente a partir de agora?</a:t>
            </a:r>
            <a:endParaRPr lang="pt" dirty="0" smtClean="0"/>
          </a:p>
          <a:p>
            <a:pPr marL="0" indent="0" algn="just" rtl="0">
              <a:buNone/>
            </a:pPr>
            <a:r>
              <a:rPr lang="pt" b="0" i="0" u="none" baseline="0"/>
              <a:t> </a:t>
            </a:r>
            <a:endParaRPr lang="pt" dirty="0" smtClean="0"/>
          </a:p>
          <a:p>
            <a:pPr algn="just" rtl="0"/>
            <a:r>
              <a:rPr lang="pt" b="1" i="0" u="none" baseline="0"/>
              <a:t>Existem novas questões levantadas pelo grupo?</a:t>
            </a:r>
            <a:r>
              <a:rPr lang="pt" b="0" i="0" u="none" baseline="0">
                <a:effectLst/>
              </a:rPr>
              <a:t> </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38</a:t>
            </a:fld>
            <a:endParaRPr lang="pt"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152653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pt" b="1" i="0" u="none" baseline="0"/>
              <a:t>A Catástrofe de Asítio</a:t>
            </a:r>
            <a:endParaRPr lang="pt" dirty="0"/>
          </a:p>
        </p:txBody>
      </p:sp>
      <p:sp>
        <p:nvSpPr>
          <p:cNvPr id="21507"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A7F48A2-1A32-1B4A-9E8F-881EBB04735E}" type="slidenum">
              <a:rPr>
                <a:solidFill>
                  <a:srgbClr val="898989"/>
                </a:solidFill>
                <a:ea typeface="Helvetica" charset="0"/>
                <a:cs typeface="Helvetica" charset="0"/>
              </a:rPr>
              <a:pPr/>
              <a:t>4</a:t>
            </a:fld>
            <a:endParaRPr lang="pt" altLang="fr-FR">
              <a:solidFill>
                <a:srgbClr val="898989"/>
              </a:solidFill>
              <a:ea typeface="Helvetica" charset="0"/>
              <a:cs typeface="Helvetica" charset="0"/>
            </a:endParaRPr>
          </a:p>
        </p:txBody>
      </p:sp>
      <p:pic>
        <p:nvPicPr>
          <p:cNvPr id="21508" name="Image 5" descr="../../../../../../Desktop/Capture%20d’écran%202016-07-13%20à%2017.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5389562"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pt" b="1" i="0" u="none" baseline="0"/>
              <a:t>A catástrofe evitada do voo Qantas 32</a:t>
            </a:r>
            <a:endParaRPr lang="pt" dirty="0"/>
          </a:p>
        </p:txBody>
      </p:sp>
      <p:sp>
        <p:nvSpPr>
          <p:cNvPr id="22531"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37C8A45D-C8D1-174F-AF7C-0A16B54843C7}" type="slidenum">
              <a:rPr>
                <a:solidFill>
                  <a:srgbClr val="898989"/>
                </a:solidFill>
                <a:ea typeface="Helvetica" charset="0"/>
                <a:cs typeface="Helvetica" charset="0"/>
              </a:rPr>
              <a:pPr/>
              <a:t>5</a:t>
            </a:fld>
            <a:endParaRPr lang="pt" altLang="fr-FR">
              <a:solidFill>
                <a:srgbClr val="898989"/>
              </a:solidFill>
              <a:ea typeface="Helvetica" charset="0"/>
              <a:cs typeface="Helvetica" charset="0"/>
            </a:endParaRPr>
          </a:p>
        </p:txBody>
      </p:sp>
      <p:pic>
        <p:nvPicPr>
          <p:cNvPr id="22532" name="Image 5" descr="../../../../../../Desktop/Capture%20d’écran%202016-07-18%20à%2010.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28775"/>
            <a:ext cx="62928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pt" b="1" i="0" u="none" baseline="0"/>
              <a:t>O Fator humano: a última barreira</a:t>
            </a:r>
            <a:endParaRPr lang="pt" dirty="0"/>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325C0674-09CA-0E43-A4AA-1B4C41935B25}" type="slidenum">
              <a:rPr>
                <a:solidFill>
                  <a:srgbClr val="898989"/>
                </a:solidFill>
                <a:ea typeface="Helvetica" charset="0"/>
                <a:cs typeface="Helvetica" charset="0"/>
              </a:rPr>
              <a:pPr/>
              <a:t>6</a:t>
            </a:fld>
            <a:endParaRPr lang="pt" altLang="fr-FR">
              <a:solidFill>
                <a:srgbClr val="898989"/>
              </a:solidFill>
              <a:ea typeface="Helvetica" charset="0"/>
              <a:cs typeface="Helvetica" charset="0"/>
            </a:endParaRPr>
          </a:p>
        </p:txBody>
      </p:sp>
      <p:pic>
        <p:nvPicPr>
          <p:cNvPr id="2048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08050"/>
            <a:ext cx="790733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706438" y="1200150"/>
            <a:ext cx="2340000" cy="287338"/>
          </a:xfrm>
          <a:prstGeom prst="rect">
            <a:avLst/>
          </a:prstGeom>
          <a:solidFill>
            <a:schemeClr val="bg1">
              <a:lumMod val="85000"/>
            </a:schemeClr>
          </a:solidFill>
          <a:ln w="12700">
            <a:noFill/>
            <a:miter lim="800000"/>
            <a:headEnd/>
            <a:tailEnd/>
          </a:ln>
        </p:spPr>
        <p:txBody>
          <a:bodyPr lIns="0" tIns="0" rIns="0" bIns="0"/>
          <a:lstStyle>
            <a:lvl1pPr marL="342900" indent="-342900">
              <a:defRPr>
                <a:solidFill>
                  <a:schemeClr val="tx1"/>
                </a:solidFill>
                <a:latin typeface="Arial" charset="0"/>
                <a:ea typeface="Arial" charset="0"/>
                <a:cs typeface="Arial" charset="0"/>
              </a:defRPr>
            </a:lvl1pPr>
            <a:lvl2pPr marL="87313">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lvl="1" algn="l" rtl="0">
              <a:lnSpc>
                <a:spcPct val="95000"/>
              </a:lnSpc>
              <a:spcBef>
                <a:spcPts val="600"/>
              </a:spcBef>
              <a:spcAft>
                <a:spcPts val="600"/>
              </a:spcAft>
              <a:buClr>
                <a:srgbClr val="00523F"/>
              </a:buClr>
            </a:pPr>
            <a:r>
              <a:rPr lang="pt" b="0" i="0" u="none" baseline="0">
                <a:solidFill>
                  <a:srgbClr val="BD2B0B"/>
                </a:solidFill>
                <a:latin typeface="Calibri" charset="0"/>
              </a:rPr>
              <a:t>Barreiras de segurança</a:t>
            </a:r>
          </a:p>
        </p:txBody>
      </p:sp>
      <p:sp>
        <p:nvSpPr>
          <p:cNvPr id="9" name="Rounded Rectangle 11"/>
          <p:cNvSpPr/>
          <p:nvPr/>
        </p:nvSpPr>
        <p:spPr bwMode="auto">
          <a:xfrm>
            <a:off x="1727200" y="5113338"/>
            <a:ext cx="5976938" cy="100806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r>
              <a:rPr lang="pt" b="1" i="0" u="none" baseline="0">
                <a:solidFill>
                  <a:srgbClr val="BD2B0B"/>
                </a:solidFill>
                <a:latin typeface="Calibri" charset="0"/>
              </a:rPr>
              <a:t>A presença e o tamanho dos buracos das diferentes barreiras (técnica, organização, humana) são bastante influenciados pelos fatores humano e organizacional. </a:t>
            </a:r>
            <a:endParaRPr lang="pt" altLang="fr-FR" b="1" u="sng" dirty="0">
              <a:solidFill>
                <a:srgbClr val="BD2B0B"/>
              </a:solidFill>
              <a:latin typeface="Calibri" charset="0"/>
            </a:endParaRPr>
          </a:p>
        </p:txBody>
      </p:sp>
      <p:sp>
        <p:nvSpPr>
          <p:cNvPr id="10" name="Oval 2"/>
          <p:cNvSpPr/>
          <p:nvPr/>
        </p:nvSpPr>
        <p:spPr>
          <a:xfrm>
            <a:off x="498475" y="3141663"/>
            <a:ext cx="865188" cy="358775"/>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pt" sz="1200" b="0" i="0" u="none" baseline="0">
                <a:solidFill>
                  <a:schemeClr val="bg1"/>
                </a:solidFill>
              </a:rPr>
              <a:t>RISCO</a:t>
            </a:r>
          </a:p>
        </p:txBody>
      </p:sp>
      <p:sp>
        <p:nvSpPr>
          <p:cNvPr id="11" name="Oval 12"/>
          <p:cNvSpPr/>
          <p:nvPr/>
        </p:nvSpPr>
        <p:spPr>
          <a:xfrm>
            <a:off x="490538" y="3743325"/>
            <a:ext cx="863600" cy="360363"/>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pt" sz="1200" b="0" i="0" u="none" baseline="0">
                <a:solidFill>
                  <a:schemeClr val="bg1"/>
                </a:solidFill>
              </a:rPr>
              <a:t>RISCO</a:t>
            </a:r>
          </a:p>
        </p:txBody>
      </p:sp>
      <p:sp>
        <p:nvSpPr>
          <p:cNvPr id="12" name="Oval 13"/>
          <p:cNvSpPr/>
          <p:nvPr/>
        </p:nvSpPr>
        <p:spPr>
          <a:xfrm>
            <a:off x="684213" y="4411663"/>
            <a:ext cx="863600" cy="360362"/>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pt" sz="1200" b="0" i="0" u="none" baseline="0">
                <a:solidFill>
                  <a:schemeClr val="bg1"/>
                </a:solidFill>
              </a:rPr>
              <a:t>RISCO</a:t>
            </a:r>
          </a:p>
        </p:txBody>
      </p:sp>
      <p:sp>
        <p:nvSpPr>
          <p:cNvPr id="13" name="Rectangle 12"/>
          <p:cNvSpPr/>
          <p:nvPr/>
        </p:nvSpPr>
        <p:spPr>
          <a:xfrm>
            <a:off x="2819400" y="4203700"/>
            <a:ext cx="1392560" cy="56832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pt" sz="1200" b="1" i="0" u="none" baseline="0" dirty="0">
                <a:solidFill>
                  <a:schemeClr val="tx1"/>
                </a:solidFill>
              </a:rPr>
              <a:t>Equipamento</a:t>
            </a:r>
          </a:p>
          <a:p>
            <a:pPr marL="95250" indent="-95250" algn="l" rtl="0" eaLnBrk="1" hangingPunct="1">
              <a:buFont typeface="Arial" panose="020B0604020202020204" pitchFamily="34" charset="0"/>
              <a:buChar char="•"/>
              <a:defRPr/>
            </a:pPr>
            <a:r>
              <a:rPr lang="pt" sz="1200" b="1" i="0" u="none" baseline="0" dirty="0">
                <a:solidFill>
                  <a:schemeClr val="tx1"/>
                </a:solidFill>
              </a:rPr>
              <a:t>Design</a:t>
            </a:r>
          </a:p>
        </p:txBody>
      </p:sp>
      <p:sp>
        <p:nvSpPr>
          <p:cNvPr id="14" name="Rectangle 13"/>
          <p:cNvSpPr/>
          <p:nvPr/>
        </p:nvSpPr>
        <p:spPr>
          <a:xfrm>
            <a:off x="6516688" y="2682875"/>
            <a:ext cx="1655762" cy="3746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pt" sz="1400" b="1" i="0" u="none" baseline="0">
                <a:solidFill>
                  <a:schemeClr val="tx1"/>
                </a:solidFill>
              </a:rPr>
              <a:t>Pessoas</a:t>
            </a:r>
          </a:p>
        </p:txBody>
      </p:sp>
      <p:sp>
        <p:nvSpPr>
          <p:cNvPr id="15" name="Rectangle 14"/>
          <p:cNvSpPr/>
          <p:nvPr/>
        </p:nvSpPr>
        <p:spPr>
          <a:xfrm>
            <a:off x="4716463" y="3413125"/>
            <a:ext cx="2376487" cy="5111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pt" sz="1200" b="1" i="0" u="none" baseline="0">
                <a:solidFill>
                  <a:schemeClr val="tx1"/>
                </a:solidFill>
              </a:rPr>
              <a:t>Processo</a:t>
            </a:r>
          </a:p>
          <a:p>
            <a:pPr marL="95250" indent="-95250" algn="l" rtl="0" eaLnBrk="1" hangingPunct="1">
              <a:buFont typeface="Arial" panose="020B0604020202020204" pitchFamily="34" charset="0"/>
              <a:buChar char="•"/>
              <a:defRPr/>
            </a:pPr>
            <a:r>
              <a:rPr lang="pt" sz="1200" b="1" i="0" u="none" baseline="0">
                <a:solidFill>
                  <a:schemeClr val="tx1"/>
                </a:solidFill>
              </a:rPr>
              <a:t>Sistema de gestão</a:t>
            </a:r>
          </a:p>
        </p:txBody>
      </p:sp>
      <p:sp>
        <p:nvSpPr>
          <p:cNvPr id="20493" name="TextBox 4"/>
          <p:cNvSpPr txBox="1">
            <a:spLocks noChangeArrowheads="1"/>
          </p:cNvSpPr>
          <p:nvPr/>
        </p:nvSpPr>
        <p:spPr bwMode="auto">
          <a:xfrm>
            <a:off x="5003800" y="3151188"/>
            <a:ext cx="1365250"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pt" sz="1100" b="0" i="1" u="none" baseline="0"/>
              <a:t>Atividades formalizadas</a:t>
            </a:r>
          </a:p>
        </p:txBody>
      </p:sp>
      <p:sp>
        <p:nvSpPr>
          <p:cNvPr id="20494" name="TextBox 16"/>
          <p:cNvSpPr txBox="1">
            <a:spLocks noChangeArrowheads="1"/>
          </p:cNvSpPr>
          <p:nvPr/>
        </p:nvSpPr>
        <p:spPr bwMode="auto">
          <a:xfrm>
            <a:off x="6615113" y="2420938"/>
            <a:ext cx="1603375"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pt" sz="1100" b="0" i="1" u="none" baseline="0"/>
              <a:t>Atividades não formalizadas</a:t>
            </a:r>
          </a:p>
        </p:txBody>
      </p:sp>
      <p:sp>
        <p:nvSpPr>
          <p:cNvPr id="1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10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O que caracteriza o fator humano</a:t>
            </a:r>
            <a:endParaRPr lang="pt" dirty="0"/>
          </a:p>
        </p:txBody>
      </p:sp>
      <p:sp>
        <p:nvSpPr>
          <p:cNvPr id="3" name="Espace réservé du texte 2"/>
          <p:cNvSpPr>
            <a:spLocks noGrp="1"/>
          </p:cNvSpPr>
          <p:nvPr>
            <p:ph type="body" sz="quarter" idx="12"/>
          </p:nvPr>
        </p:nvSpPr>
        <p:spPr/>
        <p:txBody>
          <a:bodyPr/>
          <a:lstStyle/>
          <a:p>
            <a:pPr algn="l" rtl="0">
              <a:spcAft>
                <a:spcPts val="1500"/>
              </a:spcAft>
            </a:pPr>
            <a:r>
              <a:rPr lang="pt" b="0" i="0" u="none" baseline="0"/>
              <a:t>O fator humano, em termos segurança, é caracterizado por: </a:t>
            </a:r>
          </a:p>
          <a:p>
            <a:pPr lvl="1" algn="l" rtl="0">
              <a:spcAft>
                <a:spcPts val="1500"/>
              </a:spcAft>
            </a:pPr>
            <a:r>
              <a:rPr lang="pt" b="0" i="0" u="none" baseline="0"/>
              <a:t>Perceção do risco (os sinais e o julgamento)</a:t>
            </a:r>
          </a:p>
          <a:p>
            <a:pPr lvl="1" algn="l" rtl="0">
              <a:spcAft>
                <a:spcPts val="1500"/>
              </a:spcAft>
            </a:pPr>
            <a:r>
              <a:rPr lang="pt" b="0" i="0" u="none" baseline="0"/>
              <a:t>Avaliação do risco</a:t>
            </a:r>
          </a:p>
          <a:p>
            <a:pPr lvl="1" algn="l" rtl="0">
              <a:spcAft>
                <a:spcPts val="1500"/>
              </a:spcAft>
            </a:pPr>
            <a:r>
              <a:rPr lang="pt" b="0" i="0" u="none" baseline="0"/>
              <a:t>Assunção de risco.</a:t>
            </a:r>
            <a:endParaRPr lang="pt"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7</a:t>
            </a:fld>
            <a:endParaRPr lang="pt"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extLst>
      <p:ext uri="{BB962C8B-B14F-4D97-AF65-F5344CB8AC3E}">
        <p14:creationId xmlns:p14="http://schemas.microsoft.com/office/powerpoint/2010/main" val="164834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A perceção do risco</a:t>
            </a:r>
            <a:endParaRPr lang="pt" dirty="0"/>
          </a:p>
        </p:txBody>
      </p:sp>
      <p:sp>
        <p:nvSpPr>
          <p:cNvPr id="4" name="Espace réservé du numéro de diapositive 3"/>
          <p:cNvSpPr>
            <a:spLocks noGrp="1"/>
          </p:cNvSpPr>
          <p:nvPr>
            <p:ph type="sldNum" sz="quarter" idx="11"/>
          </p:nvPr>
        </p:nvSpPr>
        <p:spPr/>
        <p:txBody>
          <a:bodyPr/>
          <a:lstStyle/>
          <a:p>
            <a:pPr algn="r" rtl="0"/>
            <a:fld id="{A2790189-416C-E549-83DE-8B3BF5286D36}" type="slidenum">
              <a:rPr/>
              <a:pPr/>
              <a:t>8</a:t>
            </a:fld>
            <a:endParaRPr lang="pt"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sz="900" b="0" i="0" u="none" baseline="0">
                <a:ea typeface="Helvetica" charset="0"/>
                <a:cs typeface="Helvetica" charset="0"/>
              </a:rPr>
              <a:t>Kit de Integração de H3SA - TCT 4.1 - Fatores Humanos, Sinais fracos e Comunicação - V2</a:t>
            </a:r>
            <a:endParaRPr lang="pt" altLang="fr-FR" sz="900" dirty="0" smtClean="0">
              <a:ea typeface="Helvetica" charset="0"/>
              <a:cs typeface="Helvetica" charset="0"/>
            </a:endParaRPr>
          </a:p>
        </p:txBody>
      </p:sp>
    </p:spTree>
    <p:extLst>
      <p:ext uri="{BB962C8B-B14F-4D97-AF65-F5344CB8AC3E}">
        <p14:creationId xmlns:p14="http://schemas.microsoft.com/office/powerpoint/2010/main" val="210147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pt" b="1" i="0" u="none" baseline="0"/>
              <a:t>A perceção dos riscos baseia-se na receção e no processamento de sinais (1/2)</a:t>
            </a:r>
            <a:endParaRPr lang="pt" dirty="0"/>
          </a:p>
        </p:txBody>
      </p:sp>
      <p:sp>
        <p:nvSpPr>
          <p:cNvPr id="23554" name="Espace réservé du texte 2"/>
          <p:cNvSpPr>
            <a:spLocks noGrp="1"/>
          </p:cNvSpPr>
          <p:nvPr>
            <p:ph type="body" sz="quarter" idx="12"/>
          </p:nvPr>
        </p:nvSpPr>
        <p:spPr>
          <a:xfrm>
            <a:off x="457200" y="2205038"/>
            <a:ext cx="8218488" cy="2087562"/>
          </a:xfrm>
        </p:spPr>
        <p:txBody>
          <a:bodyPr/>
          <a:lstStyle/>
          <a:p>
            <a:pPr marL="0" indent="0" algn="l" rtl="0" eaLnBrk="1" hangingPunct="1">
              <a:spcAft>
                <a:spcPts val="1500"/>
              </a:spcAft>
              <a:buFont typeface="Lucida Grande" charset="0"/>
              <a:buNone/>
            </a:pPr>
            <a:r>
              <a:rPr lang="pt" b="0" i="0" u="none" baseline="0">
                <a:cs typeface="Arial" charset="0"/>
              </a:rPr>
              <a:t>A perceção dos riscos é... </a:t>
            </a:r>
          </a:p>
          <a:p>
            <a:pPr algn="l" rtl="0" eaLnBrk="1" hangingPunct="1">
              <a:spcAft>
                <a:spcPts val="1500"/>
              </a:spcAft>
            </a:pPr>
            <a:r>
              <a:rPr lang="pt" b="0" i="0" u="none" baseline="0">
                <a:cs typeface="Arial" charset="0"/>
              </a:rPr>
              <a:t>A perceção de sinais externos que podem ser considerados potenciais riscos. </a:t>
            </a:r>
            <a:endParaRPr lang="pt" altLang="fr-FR" dirty="0">
              <a:cs typeface="Arial" charset="0"/>
            </a:endParaRPr>
          </a:p>
          <a:p>
            <a:pPr algn="l" rtl="0" eaLnBrk="1" hangingPunct="1">
              <a:spcAft>
                <a:spcPts val="1500"/>
              </a:spcAft>
            </a:pPr>
            <a:r>
              <a:rPr lang="pt" b="0" i="0" u="none" baseline="0">
                <a:cs typeface="Arial" charset="0"/>
              </a:rPr>
              <a:t>O julgamento subjetivo que os indivíduos fazem sobre as características e a gravidade do risco.</a:t>
            </a:r>
            <a:endParaRPr lang="pt" altLang="fr-FR" dirty="0">
              <a:cs typeface="Arial" charset="0"/>
            </a:endParaRPr>
          </a:p>
          <a:p>
            <a:pPr marL="0" indent="0" algn="l" rtl="0" eaLnBrk="1" hangingPunct="1"/>
            <a:endParaRPr lang="pt" altLang="fr-FR" dirty="0">
              <a:cs typeface="Arial" charset="0"/>
            </a:endParaRPr>
          </a:p>
        </p:txBody>
      </p:sp>
      <p:sp>
        <p:nvSpPr>
          <p:cNvPr id="2355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7CBE1A4-0BBB-C34E-AB7C-D139AE59CB20}" type="slidenum">
              <a:rPr>
                <a:solidFill>
                  <a:srgbClr val="898989"/>
                </a:solidFill>
                <a:ea typeface="Helvetica" charset="0"/>
                <a:cs typeface="Helvetica" charset="0"/>
              </a:rPr>
              <a:pPr/>
              <a:t>9</a:t>
            </a:fld>
            <a:endParaRPr lang="pt"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pt" b="0" i="0" u="none" baseline="0">
                <a:ea typeface="Helvetica" charset="0"/>
                <a:cs typeface="Helvetica" charset="0"/>
              </a:rPr>
              <a:t>Kit de Integração de H3SA - TCT 4.1 - Fatores Humanos, Sinais fracos e Comunicação - V2</a:t>
            </a:r>
            <a:endParaRPr lang="pt"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1908</TotalTime>
  <Words>2163</Words>
  <Application>Microsoft Office PowerPoint</Application>
  <PresentationFormat>Affichage à l'écran (4:3)</PresentationFormat>
  <Paragraphs>306</Paragraphs>
  <Slides>38</Slides>
  <Notes>9</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fr_total_modele_rouge_fonce</vt:lpstr>
      <vt:lpstr>Fatores humanos, Sinais fracos e Comunicação</vt:lpstr>
      <vt:lpstr>Objetivos do módulo</vt:lpstr>
      <vt:lpstr>O Fator humano em segurança</vt:lpstr>
      <vt:lpstr>A Catástrofe de Asítio</vt:lpstr>
      <vt:lpstr>A catástrofe evitada do voo Qantas 32</vt:lpstr>
      <vt:lpstr>O Fator humano: a última barreira</vt:lpstr>
      <vt:lpstr>O que caracteriza o fator humano</vt:lpstr>
      <vt:lpstr>A perceção do risco</vt:lpstr>
      <vt:lpstr>A perceção dos riscos baseia-se na receção e no processamento de sinais (1/2)</vt:lpstr>
      <vt:lpstr>A perceção dos riscos baseia-se na receção e no processamento de sinais (2/2)</vt:lpstr>
      <vt:lpstr>Enquanto fenómeno neurológico, a perceção pode ser alterada  </vt:lpstr>
      <vt:lpstr>Quantos passos</vt:lpstr>
      <vt:lpstr>Sinais fracos</vt:lpstr>
      <vt:lpstr>Sinais fracos (1/2)</vt:lpstr>
      <vt:lpstr>Sinais fracos (2/2)</vt:lpstr>
      <vt:lpstr>Avaliação do risco</vt:lpstr>
      <vt:lpstr>A esquadrilha perdida no Triângulo das Bermudas</vt:lpstr>
      <vt:lpstr>A esquadrilha perdida no Triângulo das Bermudas - factos </vt:lpstr>
      <vt:lpstr>Erro na avaliação dos riscos</vt:lpstr>
      <vt:lpstr>Assunção de riscos</vt:lpstr>
      <vt:lpstr>Vídeo de uma passagem de nível</vt:lpstr>
      <vt:lpstr>Exemplo de análise - Atravessar a via-férrea  </vt:lpstr>
      <vt:lpstr>Componentes da assunção de risco  </vt:lpstr>
      <vt:lpstr>É a sua vez (1/3) </vt:lpstr>
      <vt:lpstr>É a sua vez (2/3) </vt:lpstr>
      <vt:lpstr>É a sua vez (3/3) </vt:lpstr>
      <vt:lpstr>E no Vosso caso?</vt:lpstr>
      <vt:lpstr>O papel fundamental da comunicação</vt:lpstr>
      <vt:lpstr>Os últimos minutos do voo AF447 (Rio-Paris)</vt:lpstr>
      <vt:lpstr>O modelo mecânico da comunicação</vt:lpstr>
      <vt:lpstr>A metacomunicação para melhorar a comunicação</vt:lpstr>
      <vt:lpstr>A escuta ativa – 1º aspeto:  Escute o seu interlocutor e... reformule  </vt:lpstr>
      <vt:lpstr>A escuta ativa - 2º aspeto: Escute o seu interlocutor e... explique </vt:lpstr>
      <vt:lpstr>A comunicação - as línguas estrangeiras Vídeo humorístico</vt:lpstr>
      <vt:lpstr>Melhorar a comunicação numa língua estrangeira - 10 dicas</vt:lpstr>
      <vt:lpstr>As particularidades locais</vt:lpstr>
      <vt:lpstr>Como melhorar a comunicação intercultural?</vt:lpstr>
      <vt:lpstr>Em resumo</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Manuela Uribesolis</cp:lastModifiedBy>
  <cp:revision>58</cp:revision>
  <dcterms:created xsi:type="dcterms:W3CDTF">2015-09-07T13:13:13Z</dcterms:created>
  <dcterms:modified xsi:type="dcterms:W3CDTF">2017-07-10T20:10:37Z</dcterms:modified>
</cp:coreProperties>
</file>