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7"/>
  </p:handoutMasterIdLst>
  <p:sldIdLst>
    <p:sldId id="367" r:id="rId2"/>
    <p:sldId id="368" r:id="rId3"/>
    <p:sldId id="369" r:id="rId4"/>
    <p:sldId id="371" r:id="rId5"/>
  </p:sldIdLst>
  <p:sldSz cx="12192000" cy="6858000"/>
  <p:notesSz cx="6858000" cy="91440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81243" autoAdjust="0"/>
  </p:normalViewPr>
  <p:slideViewPr>
    <p:cSldViewPr>
      <p:cViewPr varScale="1">
        <p:scale>
          <a:sx n="61" d="100"/>
          <a:sy n="61" d="100"/>
        </p:scale>
        <p:origin x="90" y="786"/>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8F9218-3AC4-4588-AD15-C8B9615A4193}" type="datetimeFigureOut">
              <a:rPr lang="en-US" smtClean="0"/>
              <a:pPr/>
              <a:t>3/13/2018</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B1C22-5F7F-45DB-B066-C38515A5A04C}" type="datetimeFigureOut">
              <a:rPr lang="en-US" smtClean="0"/>
              <a:pPr/>
              <a:t>3/13/2018</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98542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70142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3574369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hyperlink" Target="http://wat-social.corp.local/sites/fac35db7-2a6a-4bbb-bbae-d5035850634f_EN-U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CR GR HSE 001	On-MAESTRO HSE Expectations</a:t>
            </a:r>
          </a:p>
        </p:txBody>
      </p:sp>
      <p:sp>
        <p:nvSpPr>
          <p:cNvPr id="3" name="Espace réservé du texte 2"/>
          <p:cNvSpPr>
            <a:spLocks noGrp="1"/>
          </p:cNvSpPr>
          <p:nvPr>
            <p:ph type="body" sz="quarter" idx="10"/>
          </p:nvPr>
        </p:nvSpPr>
        <p:spPr>
          <a:xfrm>
            <a:off x="1188000" y="3639600"/>
            <a:ext cx="9732536" cy="2669720"/>
          </a:xfrm>
        </p:spPr>
        <p:txBody>
          <a:bodyPr/>
          <a:lstStyle/>
          <a:p>
            <a:endParaRPr lang="en-US" dirty="0"/>
          </a:p>
          <a:p>
            <a:endParaRPr lang="en-US" dirty="0" smtClean="0"/>
          </a:p>
          <a:p>
            <a:endParaRPr lang="en-US" dirty="0"/>
          </a:p>
          <a:p>
            <a:pPr algn="ctr"/>
            <a:r>
              <a:rPr lang="en-US" dirty="0" smtClean="0"/>
              <a:t>March 2018</a:t>
            </a:r>
            <a:endParaRPr lang="en-US" dirty="0"/>
          </a:p>
          <a:p>
            <a:endParaRPr lang="en-US" dirty="0"/>
          </a:p>
        </p:txBody>
      </p:sp>
    </p:spTree>
    <p:extLst>
      <p:ext uri="{BB962C8B-B14F-4D97-AF65-F5344CB8AC3E}">
        <p14:creationId xmlns:p14="http://schemas.microsoft.com/office/powerpoint/2010/main" val="279251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pPr marL="0" indent="0">
              <a:spcAft>
                <a:spcPts val="600"/>
              </a:spcAft>
              <a:buNone/>
            </a:pPr>
            <a:r>
              <a:rPr lang="en-US" dirty="0" smtClean="0"/>
              <a:t>Objectives:</a:t>
            </a:r>
            <a:endParaRPr lang="en-US" dirty="0"/>
          </a:p>
          <a:p>
            <a:pPr>
              <a:spcAft>
                <a:spcPts val="300"/>
              </a:spcAft>
            </a:pPr>
            <a:r>
              <a:rPr lang="en-US" dirty="0"/>
              <a:t>Common referential (shared terms &amp; definition)</a:t>
            </a:r>
          </a:p>
          <a:p>
            <a:pPr>
              <a:spcAft>
                <a:spcPts val="300"/>
              </a:spcAft>
            </a:pPr>
            <a:r>
              <a:rPr lang="en-US" dirty="0"/>
              <a:t>Simplify / Clarify</a:t>
            </a:r>
          </a:p>
          <a:p>
            <a:r>
              <a:rPr lang="en-US" dirty="0"/>
              <a:t>One audit protocol</a:t>
            </a:r>
          </a:p>
          <a:p>
            <a:pPr marL="0" indent="0">
              <a:buNone/>
            </a:pPr>
            <a:endParaRPr lang="en-US" dirty="0" smtClean="0"/>
          </a:p>
          <a:p>
            <a:pPr marL="0" indent="0">
              <a:spcAft>
                <a:spcPts val="600"/>
              </a:spcAft>
              <a:buNone/>
            </a:pPr>
            <a:r>
              <a:rPr lang="en-US" dirty="0" err="1" smtClean="0"/>
              <a:t>Organisation</a:t>
            </a:r>
            <a:r>
              <a:rPr lang="en-US" dirty="0" smtClean="0"/>
              <a:t>:</a:t>
            </a:r>
            <a:endParaRPr lang="en-US" dirty="0"/>
          </a:p>
          <a:p>
            <a:pPr>
              <a:spcAft>
                <a:spcPts val="300"/>
              </a:spcAft>
            </a:pPr>
            <a:r>
              <a:rPr lang="en-US" dirty="0"/>
              <a:t>Under Reflex governance</a:t>
            </a:r>
          </a:p>
          <a:p>
            <a:pPr>
              <a:spcAft>
                <a:spcPts val="300"/>
              </a:spcAft>
            </a:pPr>
            <a:r>
              <a:rPr lang="en-US" dirty="0"/>
              <a:t>Revised SSEQ Chart  (Safety = value)</a:t>
            </a:r>
          </a:p>
          <a:p>
            <a:r>
              <a:rPr lang="en-US" dirty="0"/>
              <a:t>Merge of Policy and Directives</a:t>
            </a:r>
          </a:p>
          <a:p>
            <a:pPr marL="0" indent="0">
              <a:buNone/>
            </a:pPr>
            <a:endParaRPr lang="en-US" dirty="0" smtClean="0"/>
          </a:p>
          <a:p>
            <a:pPr marL="0" indent="0">
              <a:spcAft>
                <a:spcPts val="600"/>
              </a:spcAft>
              <a:buNone/>
            </a:pPr>
            <a:r>
              <a:rPr lang="en-US" dirty="0" smtClean="0"/>
              <a:t>Perimeter:</a:t>
            </a:r>
            <a:endParaRPr lang="en-US" dirty="0"/>
          </a:p>
          <a:p>
            <a:pPr>
              <a:spcAft>
                <a:spcPts val="300"/>
              </a:spcAft>
            </a:pPr>
            <a:r>
              <a:rPr lang="en-US" dirty="0"/>
              <a:t>Industrial </a:t>
            </a:r>
            <a:r>
              <a:rPr lang="en-US" dirty="0" smtClean="0"/>
              <a:t>Hygiene</a:t>
            </a:r>
            <a:endParaRPr lang="en-US" dirty="0"/>
          </a:p>
          <a:p>
            <a:pPr>
              <a:spcAft>
                <a:spcPts val="300"/>
              </a:spcAft>
            </a:pPr>
            <a:r>
              <a:rPr lang="en-US" dirty="0" smtClean="0"/>
              <a:t>Safety</a:t>
            </a:r>
            <a:endParaRPr lang="en-US" dirty="0"/>
          </a:p>
          <a:p>
            <a:r>
              <a:rPr lang="en-US" dirty="0" smtClean="0"/>
              <a:t>Environment</a:t>
            </a:r>
            <a:endParaRPr lang="en-US" dirty="0"/>
          </a:p>
          <a:p>
            <a:pPr marL="0" indent="0">
              <a:buNone/>
            </a:pPr>
            <a:endParaRPr lang="en-US" dirty="0" smtClean="0"/>
          </a:p>
          <a:p>
            <a:pPr marL="0" indent="0">
              <a:buNone/>
            </a:pPr>
            <a:r>
              <a:rPr lang="en-US" dirty="0" smtClean="0"/>
              <a:t>“</a:t>
            </a:r>
            <a:r>
              <a:rPr lang="en-US" dirty="0"/>
              <a:t>Desired state” format rather than “Management shall</a:t>
            </a:r>
            <a:r>
              <a:rPr lang="en-US" dirty="0" smtClean="0"/>
              <a:t>…”</a:t>
            </a:r>
          </a:p>
          <a:p>
            <a:pPr marL="0" indent="0">
              <a:buNone/>
            </a:pPr>
            <a:endParaRPr lang="fr-FR" dirty="0"/>
          </a:p>
          <a:p>
            <a:pPr marL="0" indent="0" algn="ctr">
              <a:buNone/>
            </a:pPr>
            <a:endParaRPr lang="fr-FR" dirty="0" smtClean="0"/>
          </a:p>
          <a:p>
            <a:pPr marL="0" indent="0" algn="ctr">
              <a:buNone/>
            </a:pPr>
            <a:r>
              <a:rPr lang="fr-FR" dirty="0" smtClean="0"/>
              <a:t>Application</a:t>
            </a:r>
            <a:r>
              <a:rPr lang="fr-FR" dirty="0"/>
              <a:t>: 6 </a:t>
            </a:r>
            <a:r>
              <a:rPr lang="fr-FR" dirty="0" err="1"/>
              <a:t>months</a:t>
            </a:r>
            <a:r>
              <a:rPr lang="fr-FR" dirty="0"/>
              <a:t> </a:t>
            </a:r>
            <a:r>
              <a:rPr lang="fr-FR" dirty="0" err="1"/>
              <a:t>after</a:t>
            </a:r>
            <a:r>
              <a:rPr lang="fr-FR" dirty="0"/>
              <a:t> publication date</a:t>
            </a:r>
            <a:endParaRPr lang="en-US" dirty="0"/>
          </a:p>
          <a:p>
            <a:pPr marL="0" indent="0" algn="ctr">
              <a:buNone/>
            </a:pPr>
            <a:endParaRPr lang="fr-FR" dirty="0"/>
          </a:p>
          <a:p>
            <a:pPr marL="0" indent="0">
              <a:buNone/>
            </a:pPr>
            <a:endParaRPr lang="en-US" dirty="0"/>
          </a:p>
          <a:p>
            <a:pPr marL="0" indent="0">
              <a:buNone/>
            </a:pPr>
            <a:endParaRPr lang="en-US" dirty="0"/>
          </a:p>
        </p:txBody>
      </p:sp>
      <p:sp>
        <p:nvSpPr>
          <p:cNvPr id="3" name="Espace réservé du texte 2"/>
          <p:cNvSpPr>
            <a:spLocks noGrp="1"/>
          </p:cNvSpPr>
          <p:nvPr>
            <p:ph type="body" sz="quarter" idx="12"/>
          </p:nvPr>
        </p:nvSpPr>
        <p:spPr/>
        <p:txBody>
          <a:bodyPr/>
          <a:lstStyle/>
          <a:p>
            <a:r>
              <a:rPr lang="fr-FR" dirty="0" smtClean="0"/>
              <a:t>ONE-MAESTRO</a:t>
            </a:r>
            <a:endParaRPr lang="en-US" dirty="0"/>
          </a:p>
        </p:txBody>
      </p:sp>
    </p:spTree>
    <p:extLst>
      <p:ext uri="{BB962C8B-B14F-4D97-AF65-F5344CB8AC3E}">
        <p14:creationId xmlns:p14="http://schemas.microsoft.com/office/powerpoint/2010/main" val="3155247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Tableau 94"/>
          <p:cNvGraphicFramePr>
            <a:graphicFrameLocks noGrp="1"/>
          </p:cNvGraphicFramePr>
          <p:nvPr>
            <p:extLst/>
          </p:nvPr>
        </p:nvGraphicFramePr>
        <p:xfrm>
          <a:off x="247136" y="3356992"/>
          <a:ext cx="11593288" cy="3097689"/>
        </p:xfrm>
        <a:graphic>
          <a:graphicData uri="http://schemas.openxmlformats.org/drawingml/2006/table">
            <a:tbl>
              <a:tblPr firstRow="1" bandRow="1">
                <a:tableStyleId>{2D5ABB26-0587-4C30-8999-92F81FD0307C}</a:tableStyleId>
              </a:tblPr>
              <a:tblGrid>
                <a:gridCol w="3888432"/>
                <a:gridCol w="288032"/>
                <a:gridCol w="2160240"/>
                <a:gridCol w="216024"/>
                <a:gridCol w="5040560"/>
              </a:tblGrid>
              <a:tr h="341157">
                <a:tc>
                  <a:txBody>
                    <a:bodyPr/>
                    <a:lstStyle/>
                    <a:p>
                      <a:pPr algn="l"/>
                      <a:r>
                        <a:rPr lang="en-GB" sz="1400" b="1" dirty="0" smtClean="0">
                          <a:latin typeface="+mn-lt"/>
                        </a:rPr>
                        <a:t>Main changes</a:t>
                      </a:r>
                      <a:endParaRPr lang="en-US" sz="1400" b="1" dirty="0">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400" b="1" dirty="0">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GB" sz="1400" b="1" dirty="0" smtClean="0">
                          <a:latin typeface="+mn-lt"/>
                        </a:rPr>
                        <a:t>Branches concerned</a:t>
                      </a:r>
                      <a:endParaRPr lang="en-US" sz="1400" b="1" dirty="0">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400" b="1" dirty="0">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400" b="1" dirty="0" smtClean="0">
                          <a:latin typeface="+mn-lt"/>
                        </a:rPr>
                        <a:t>Impacts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07">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59087">
                <a:tc>
                  <a:txBody>
                    <a:bodyPr/>
                    <a:lstStyle/>
                    <a:p>
                      <a:r>
                        <a:rPr lang="en-US" sz="1400" b="1" dirty="0" smtClean="0">
                          <a:solidFill>
                            <a:schemeClr val="bg1"/>
                          </a:solidFill>
                          <a:latin typeface="+mn-lt"/>
                        </a:rPr>
                        <a:t>Removal of:</a:t>
                      </a:r>
                    </a:p>
                    <a:p>
                      <a:pPr marL="285750" indent="-285750">
                        <a:buFontTx/>
                        <a:buChar char="-"/>
                      </a:pPr>
                      <a:r>
                        <a:rPr lang="en-US" sz="1400" b="1" dirty="0" smtClean="0">
                          <a:solidFill>
                            <a:schemeClr val="bg1"/>
                          </a:solidFill>
                          <a:latin typeface="+mn-lt"/>
                        </a:rPr>
                        <a:t>Security, Societal</a:t>
                      </a:r>
                    </a:p>
                    <a:p>
                      <a:pPr marL="285750" indent="-285750">
                        <a:buFontTx/>
                        <a:buChar char="-"/>
                      </a:pPr>
                      <a:r>
                        <a:rPr lang="fr-FR" sz="1400" b="1" dirty="0" smtClean="0">
                          <a:solidFill>
                            <a:schemeClr val="bg1"/>
                          </a:solidFill>
                          <a:latin typeface="+mn-lt"/>
                        </a:rPr>
                        <a:t>6x6</a:t>
                      </a:r>
                      <a:r>
                        <a:rPr lang="fr-FR" sz="1400" b="1" baseline="0" dirty="0" smtClean="0">
                          <a:solidFill>
                            <a:schemeClr val="bg1"/>
                          </a:solidFill>
                          <a:latin typeface="+mn-lt"/>
                        </a:rPr>
                        <a:t> </a:t>
                      </a:r>
                      <a:r>
                        <a:rPr lang="fr-FR" sz="1400" b="1" baseline="0" dirty="0" err="1" smtClean="0">
                          <a:solidFill>
                            <a:schemeClr val="bg1"/>
                          </a:solidFill>
                          <a:latin typeface="+mn-lt"/>
                        </a:rPr>
                        <a:t>risk</a:t>
                      </a:r>
                      <a:r>
                        <a:rPr lang="fr-FR" sz="1400" b="1" baseline="0" dirty="0" smtClean="0">
                          <a:solidFill>
                            <a:schemeClr val="bg1"/>
                          </a:solidFill>
                          <a:latin typeface="+mn-lt"/>
                        </a:rPr>
                        <a:t> matrix</a:t>
                      </a:r>
                      <a:endParaRPr lang="en-US" sz="1400" b="1" dirty="0" smtClean="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90025"/>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endParaRPr lang="en-GB" sz="1400"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r>
              <a:tr h="34101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Chain of command (made explicit)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A90025"/>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3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solidFill>
                          <a:schemeClr val="tx1"/>
                        </a:solidFill>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en-GB" sz="1400" baseline="0" dirty="0" smtClean="0">
                          <a:solidFill>
                            <a:schemeClr val="tx1"/>
                          </a:solidFill>
                          <a:latin typeface="+mn-lt"/>
                        </a:rPr>
                        <a:t>Explicit now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8662">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r>
              <a:tr h="335266">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Right to refuse subcontractors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90025"/>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3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endParaRPr lang="en-GB" sz="1400" baseline="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r>
              <a:tr h="356998">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Self assessments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90025"/>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3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en-GB" sz="1400" baseline="0" dirty="0" smtClean="0">
                          <a:solidFill>
                            <a:schemeClr val="tx1"/>
                          </a:solidFill>
                          <a:latin typeface="+mn-lt"/>
                          <a:ea typeface="+mn-ea"/>
                          <a:cs typeface="+mn-cs"/>
                        </a:rPr>
                        <a:t>Replace audit follow 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r>
              <a:tr h="382136">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Enhanced management review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90025"/>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3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en-GB" sz="1400" baseline="0" dirty="0" smtClean="0">
                          <a:latin typeface="+mn-lt"/>
                        </a:rPr>
                        <a:t>Not significant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Espace réservé du texte 1"/>
          <p:cNvSpPr>
            <a:spLocks noGrp="1"/>
          </p:cNvSpPr>
          <p:nvPr>
            <p:ph type="body" sz="quarter" idx="11"/>
          </p:nvPr>
        </p:nvSpPr>
        <p:spPr>
          <a:xfrm>
            <a:off x="407368" y="0"/>
            <a:ext cx="9577064" cy="404664"/>
          </a:xfrm>
        </p:spPr>
        <p:txBody>
          <a:bodyPr/>
          <a:lstStyle/>
          <a:p>
            <a:r>
              <a:rPr lang="en-US" dirty="0"/>
              <a:t>Rule Presentation – CR GR HSE </a:t>
            </a:r>
            <a:r>
              <a:rPr lang="en-US" dirty="0" smtClean="0"/>
              <a:t>001 One-MAESTRO HSE </a:t>
            </a:r>
            <a:r>
              <a:rPr lang="en-US" dirty="0"/>
              <a:t>Expectations</a:t>
            </a:r>
          </a:p>
        </p:txBody>
      </p:sp>
      <p:graphicFrame>
        <p:nvGraphicFramePr>
          <p:cNvPr id="19" name="Tableau 18"/>
          <p:cNvGraphicFramePr>
            <a:graphicFrameLocks noGrp="1"/>
          </p:cNvGraphicFramePr>
          <p:nvPr>
            <p:extLst>
              <p:ext uri="{D42A27DB-BD31-4B8C-83A1-F6EECF244321}">
                <p14:modId xmlns:p14="http://schemas.microsoft.com/office/powerpoint/2010/main" val="132818726"/>
              </p:ext>
            </p:extLst>
          </p:nvPr>
        </p:nvGraphicFramePr>
        <p:xfrm>
          <a:off x="247136" y="476672"/>
          <a:ext cx="11593288" cy="2804160"/>
        </p:xfrm>
        <a:graphic>
          <a:graphicData uri="http://schemas.openxmlformats.org/drawingml/2006/table">
            <a:tbl>
              <a:tblPr firstRow="1" bandRow="1">
                <a:tableStyleId>{2D5ABB26-0587-4C30-8999-92F81FD0307C}</a:tableStyleId>
              </a:tblPr>
              <a:tblGrid>
                <a:gridCol w="2032440"/>
                <a:gridCol w="72008"/>
                <a:gridCol w="9488840"/>
              </a:tblGrid>
              <a:tr h="60007">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59087">
                <a:tc>
                  <a:txBody>
                    <a:bodyPr/>
                    <a:lstStyle/>
                    <a:p>
                      <a:r>
                        <a:rPr lang="en-US" sz="1400" b="1" dirty="0" smtClean="0">
                          <a:solidFill>
                            <a:schemeClr val="bg1"/>
                          </a:solidFill>
                          <a:latin typeface="+mn-lt"/>
                        </a:rPr>
                        <a:t>Highlights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6092"/>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en-US" sz="1400" dirty="0" smtClean="0">
                          <a:latin typeface="+mn-lt"/>
                        </a:rPr>
                        <a:t>This is a result of Group </a:t>
                      </a:r>
                      <a:r>
                        <a:rPr lang="en-US" sz="1400" dirty="0" err="1" smtClean="0">
                          <a:latin typeface="+mn-lt"/>
                        </a:rPr>
                        <a:t>harmonisation</a:t>
                      </a:r>
                      <a:r>
                        <a:rPr lang="en-US" sz="1400" dirty="0" smtClean="0">
                          <a:latin typeface="+mn-lt"/>
                        </a:rPr>
                        <a:t> exercise </a:t>
                      </a:r>
                    </a:p>
                    <a:p>
                      <a:pPr marL="177800" indent="-177800">
                        <a:spcAft>
                          <a:spcPts val="600"/>
                        </a:spcAft>
                        <a:buFont typeface="Wingdings" pitchFamily="2" charset="2"/>
                        <a:buChar char="§"/>
                      </a:pPr>
                      <a:r>
                        <a:rPr lang="en-US" sz="1400" dirty="0" smtClean="0">
                          <a:latin typeface="+mn-lt"/>
                        </a:rPr>
                        <a:t>Minimum significant change over existing Branch Maestro </a:t>
                      </a:r>
                    </a:p>
                    <a:p>
                      <a:pPr marL="177800" indent="-177800">
                        <a:spcAft>
                          <a:spcPts val="600"/>
                        </a:spcAft>
                        <a:buFont typeface="Wingdings" pitchFamily="2" charset="2"/>
                        <a:buChar char="§"/>
                      </a:pPr>
                      <a:r>
                        <a:rPr lang="en-US" sz="1400" dirty="0" smtClean="0">
                          <a:latin typeface="+mn-lt"/>
                        </a:rPr>
                        <a:t>Specific details not taken from existing Branches Maestro rules are included in the Group rules dedicated to the specific topics (like RSES for EP, or isolations for RC).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r>
              <a:tr h="516057">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Existing rules to be superseded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376092"/>
                    </a:solidFill>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spcAft>
                          <a:spcPts val="600"/>
                        </a:spcAft>
                        <a:buFont typeface="Wingdings" pitchFamily="2" charset="2"/>
                        <a:buChar char="§"/>
                      </a:pPr>
                      <a:r>
                        <a:rPr lang="en-GB" sz="1400" dirty="0" smtClean="0">
                          <a:latin typeface="+mn-lt"/>
                        </a:rPr>
                        <a:t>DIR-SEC-001 Group Safety Guidelines –General Principles</a:t>
                      </a:r>
                    </a:p>
                    <a:p>
                      <a:pPr marL="177800" indent="-177800">
                        <a:spcAft>
                          <a:spcPts val="600"/>
                        </a:spcAft>
                        <a:buFont typeface="Wingdings" pitchFamily="2" charset="2"/>
                        <a:buChar char="§"/>
                      </a:pPr>
                      <a:r>
                        <a:rPr lang="en-GB" sz="1400" dirty="0" smtClean="0">
                          <a:latin typeface="+mn-lt"/>
                        </a:rPr>
                        <a:t>CR EP HSE 001 Implementation the E&amp;P Branch HSE Policy : MAESTRO </a:t>
                      </a:r>
                    </a:p>
                    <a:p>
                      <a:pPr marL="177800" indent="-177800">
                        <a:spcAft>
                          <a:spcPts val="600"/>
                        </a:spcAft>
                        <a:buFont typeface="Wingdings" pitchFamily="2" charset="2"/>
                        <a:buChar char="§"/>
                      </a:pPr>
                      <a:r>
                        <a:rPr lang="en-GB" sz="1400" dirty="0" smtClean="0">
                          <a:latin typeface="+mn-lt"/>
                        </a:rPr>
                        <a:t>CR G&amp;P HSE 011 HSE Management System (from G&amp;P)</a:t>
                      </a:r>
                    </a:p>
                    <a:p>
                      <a:pPr marL="177800" indent="-177800">
                        <a:spcAft>
                          <a:spcPts val="600"/>
                        </a:spcAft>
                        <a:buFont typeface="Wingdings" pitchFamily="2" charset="2"/>
                        <a:buChar char="§"/>
                      </a:pPr>
                      <a:r>
                        <a:rPr lang="en-GB" sz="1400" dirty="0" smtClean="0">
                          <a:latin typeface="+mn-lt"/>
                        </a:rPr>
                        <a:t>CR-MS-HSEQ-110 Management General Requirement MAESTRO M&amp;S</a:t>
                      </a:r>
                    </a:p>
                    <a:p>
                      <a:pPr marL="177800" indent="-177800">
                        <a:spcAft>
                          <a:spcPts val="600"/>
                        </a:spcAft>
                        <a:buFont typeface="Wingdings" pitchFamily="2" charset="2"/>
                        <a:buChar char="§"/>
                      </a:pPr>
                      <a:r>
                        <a:rPr lang="en-GB" sz="1400" dirty="0" smtClean="0">
                          <a:latin typeface="+mn-lt"/>
                        </a:rPr>
                        <a:t>CR-RC-HSE-100 R&amp;C MAESTRO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4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 name="Groupe 58"/>
          <p:cNvGrpSpPr/>
          <p:nvPr/>
        </p:nvGrpSpPr>
        <p:grpSpPr>
          <a:xfrm>
            <a:off x="4511824" y="4060750"/>
            <a:ext cx="1191214" cy="160338"/>
            <a:chOff x="8022214" y="5517232"/>
            <a:chExt cx="1191214" cy="160338"/>
          </a:xfrm>
        </p:grpSpPr>
        <p:sp>
          <p:nvSpPr>
            <p:cNvPr id="61" name="RectangleLegend2"/>
            <p:cNvSpPr>
              <a:spLocks noChangeArrowheads="1"/>
            </p:cNvSpPr>
            <p:nvPr/>
          </p:nvSpPr>
          <p:spPr bwMode="gray">
            <a:xfrm>
              <a:off x="8022214" y="551723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62" name="RectangleLegend3"/>
            <p:cNvSpPr>
              <a:spLocks noChangeArrowheads="1"/>
            </p:cNvSpPr>
            <p:nvPr/>
          </p:nvSpPr>
          <p:spPr bwMode="gray">
            <a:xfrm>
              <a:off x="8364252" y="551723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63" name="RectangleLegend4"/>
            <p:cNvSpPr>
              <a:spLocks noChangeArrowheads="1"/>
            </p:cNvSpPr>
            <p:nvPr/>
          </p:nvSpPr>
          <p:spPr bwMode="gray">
            <a:xfrm>
              <a:off x="8706290" y="5517232"/>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64" name="RectangleLegend4"/>
            <p:cNvSpPr>
              <a:spLocks noChangeArrowheads="1"/>
            </p:cNvSpPr>
            <p:nvPr/>
          </p:nvSpPr>
          <p:spPr bwMode="gray">
            <a:xfrm>
              <a:off x="9048328" y="5517232"/>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grpSp>
      <p:grpSp>
        <p:nvGrpSpPr>
          <p:cNvPr id="4" name="Groupe 95"/>
          <p:cNvGrpSpPr/>
          <p:nvPr/>
        </p:nvGrpSpPr>
        <p:grpSpPr>
          <a:xfrm>
            <a:off x="4511824" y="4725144"/>
            <a:ext cx="1191214" cy="160338"/>
            <a:chOff x="8022214" y="5517232"/>
            <a:chExt cx="1191214" cy="160338"/>
          </a:xfrm>
        </p:grpSpPr>
        <p:sp>
          <p:nvSpPr>
            <p:cNvPr id="97" name="RectangleLegend2"/>
            <p:cNvSpPr>
              <a:spLocks noChangeArrowheads="1"/>
            </p:cNvSpPr>
            <p:nvPr/>
          </p:nvSpPr>
          <p:spPr bwMode="gray">
            <a:xfrm>
              <a:off x="8022214" y="551723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98" name="RectangleLegend3"/>
            <p:cNvSpPr>
              <a:spLocks noChangeArrowheads="1"/>
            </p:cNvSpPr>
            <p:nvPr/>
          </p:nvSpPr>
          <p:spPr bwMode="gray">
            <a:xfrm>
              <a:off x="8364252" y="551723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99" name="RectangleLegend4"/>
            <p:cNvSpPr>
              <a:spLocks noChangeArrowheads="1"/>
            </p:cNvSpPr>
            <p:nvPr/>
          </p:nvSpPr>
          <p:spPr bwMode="gray">
            <a:xfrm>
              <a:off x="8706290" y="5517232"/>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100" name="RectangleLegend4"/>
            <p:cNvSpPr>
              <a:spLocks noChangeArrowheads="1"/>
            </p:cNvSpPr>
            <p:nvPr/>
          </p:nvSpPr>
          <p:spPr bwMode="gray">
            <a:xfrm>
              <a:off x="9048328" y="5517232"/>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grpSp>
      <p:grpSp>
        <p:nvGrpSpPr>
          <p:cNvPr id="5" name="Groupe 100"/>
          <p:cNvGrpSpPr/>
          <p:nvPr/>
        </p:nvGrpSpPr>
        <p:grpSpPr>
          <a:xfrm>
            <a:off x="4511824" y="5173514"/>
            <a:ext cx="1191214" cy="160338"/>
            <a:chOff x="8022214" y="5517232"/>
            <a:chExt cx="1191214" cy="160338"/>
          </a:xfrm>
        </p:grpSpPr>
        <p:sp>
          <p:nvSpPr>
            <p:cNvPr id="102" name="RectangleLegend2"/>
            <p:cNvSpPr>
              <a:spLocks noChangeArrowheads="1"/>
            </p:cNvSpPr>
            <p:nvPr/>
          </p:nvSpPr>
          <p:spPr bwMode="gray">
            <a:xfrm>
              <a:off x="8022214" y="551723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103" name="RectangleLegend3"/>
            <p:cNvSpPr>
              <a:spLocks noChangeArrowheads="1"/>
            </p:cNvSpPr>
            <p:nvPr/>
          </p:nvSpPr>
          <p:spPr bwMode="gray">
            <a:xfrm>
              <a:off x="8364252" y="551723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04" name="RectangleLegend4"/>
            <p:cNvSpPr>
              <a:spLocks noChangeArrowheads="1"/>
            </p:cNvSpPr>
            <p:nvPr/>
          </p:nvSpPr>
          <p:spPr bwMode="gray">
            <a:xfrm>
              <a:off x="8706290" y="5517232"/>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105" name="RectangleLegend4"/>
            <p:cNvSpPr>
              <a:spLocks noChangeArrowheads="1"/>
            </p:cNvSpPr>
            <p:nvPr/>
          </p:nvSpPr>
          <p:spPr bwMode="gray">
            <a:xfrm>
              <a:off x="9048328" y="5517232"/>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grpSp>
      <p:grpSp>
        <p:nvGrpSpPr>
          <p:cNvPr id="6" name="Groupe 105"/>
          <p:cNvGrpSpPr/>
          <p:nvPr/>
        </p:nvGrpSpPr>
        <p:grpSpPr>
          <a:xfrm>
            <a:off x="4511824" y="5661248"/>
            <a:ext cx="1191214" cy="160338"/>
            <a:chOff x="8022214" y="5517232"/>
            <a:chExt cx="1191214" cy="160338"/>
          </a:xfrm>
        </p:grpSpPr>
        <p:sp>
          <p:nvSpPr>
            <p:cNvPr id="107" name="RectangleLegend2"/>
            <p:cNvSpPr>
              <a:spLocks noChangeArrowheads="1"/>
            </p:cNvSpPr>
            <p:nvPr/>
          </p:nvSpPr>
          <p:spPr bwMode="gray">
            <a:xfrm>
              <a:off x="8022214" y="551723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108" name="RectangleLegend3"/>
            <p:cNvSpPr>
              <a:spLocks noChangeArrowheads="1"/>
            </p:cNvSpPr>
            <p:nvPr/>
          </p:nvSpPr>
          <p:spPr bwMode="gray">
            <a:xfrm>
              <a:off x="8364252" y="551723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09" name="RectangleLegend4"/>
            <p:cNvSpPr>
              <a:spLocks noChangeArrowheads="1"/>
            </p:cNvSpPr>
            <p:nvPr/>
          </p:nvSpPr>
          <p:spPr bwMode="gray">
            <a:xfrm>
              <a:off x="8706290" y="5517232"/>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110" name="RectangleLegend4"/>
            <p:cNvSpPr>
              <a:spLocks noChangeArrowheads="1"/>
            </p:cNvSpPr>
            <p:nvPr/>
          </p:nvSpPr>
          <p:spPr bwMode="gray">
            <a:xfrm>
              <a:off x="9048328" y="5517232"/>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grpSp>
      <p:grpSp>
        <p:nvGrpSpPr>
          <p:cNvPr id="7" name="Groupe 110"/>
          <p:cNvGrpSpPr/>
          <p:nvPr/>
        </p:nvGrpSpPr>
        <p:grpSpPr>
          <a:xfrm>
            <a:off x="4511824" y="6109618"/>
            <a:ext cx="1191214" cy="160338"/>
            <a:chOff x="8022214" y="5517232"/>
            <a:chExt cx="1191214" cy="160338"/>
          </a:xfrm>
        </p:grpSpPr>
        <p:sp>
          <p:nvSpPr>
            <p:cNvPr id="112" name="RectangleLegend2"/>
            <p:cNvSpPr>
              <a:spLocks noChangeArrowheads="1"/>
            </p:cNvSpPr>
            <p:nvPr/>
          </p:nvSpPr>
          <p:spPr bwMode="gray">
            <a:xfrm>
              <a:off x="8022214" y="551723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113" name="RectangleLegend3"/>
            <p:cNvSpPr>
              <a:spLocks noChangeArrowheads="1"/>
            </p:cNvSpPr>
            <p:nvPr/>
          </p:nvSpPr>
          <p:spPr bwMode="gray">
            <a:xfrm>
              <a:off x="8364252" y="551723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14" name="RectangleLegend4"/>
            <p:cNvSpPr>
              <a:spLocks noChangeArrowheads="1"/>
            </p:cNvSpPr>
            <p:nvPr/>
          </p:nvSpPr>
          <p:spPr bwMode="gray">
            <a:xfrm>
              <a:off x="8706290" y="5517232"/>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115" name="RectangleLegend4"/>
            <p:cNvSpPr>
              <a:spLocks noChangeArrowheads="1"/>
            </p:cNvSpPr>
            <p:nvPr/>
          </p:nvSpPr>
          <p:spPr bwMode="gray">
            <a:xfrm>
              <a:off x="9048328" y="5517232"/>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grpSp>
      <p:grpSp>
        <p:nvGrpSpPr>
          <p:cNvPr id="8" name="Group 44"/>
          <p:cNvGrpSpPr/>
          <p:nvPr/>
        </p:nvGrpSpPr>
        <p:grpSpPr>
          <a:xfrm>
            <a:off x="8184458" y="6597351"/>
            <a:ext cx="470406" cy="171451"/>
            <a:chOff x="9219943" y="2553779"/>
            <a:chExt cx="470406" cy="171451"/>
          </a:xfrm>
        </p:grpSpPr>
        <p:sp>
          <p:nvSpPr>
            <p:cNvPr id="120"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121"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E&amp;P</a:t>
              </a:r>
              <a:endParaRPr lang="en-US" sz="1000" baseline="0" dirty="0">
                <a:latin typeface="+mn-lt"/>
                <a:ea typeface="+mn-ea"/>
              </a:endParaRPr>
            </a:p>
          </p:txBody>
        </p:sp>
      </p:grpSp>
      <p:grpSp>
        <p:nvGrpSpPr>
          <p:cNvPr id="9" name="Group 45"/>
          <p:cNvGrpSpPr/>
          <p:nvPr/>
        </p:nvGrpSpPr>
        <p:grpSpPr>
          <a:xfrm>
            <a:off x="8757310" y="6597351"/>
            <a:ext cx="510480" cy="171451"/>
            <a:chOff x="9219943" y="2756349"/>
            <a:chExt cx="510480" cy="171451"/>
          </a:xfrm>
        </p:grpSpPr>
        <p:sp>
          <p:nvSpPr>
            <p:cNvPr id="123"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24"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M&amp;S</a:t>
              </a:r>
              <a:endParaRPr lang="en-US" sz="1000" baseline="0" dirty="0">
                <a:latin typeface="+mn-lt"/>
                <a:ea typeface="+mn-ea"/>
              </a:endParaRPr>
            </a:p>
          </p:txBody>
        </p:sp>
      </p:grpSp>
      <p:grpSp>
        <p:nvGrpSpPr>
          <p:cNvPr id="10" name="Group 46"/>
          <p:cNvGrpSpPr/>
          <p:nvPr/>
        </p:nvGrpSpPr>
        <p:grpSpPr>
          <a:xfrm>
            <a:off x="9408368" y="6597352"/>
            <a:ext cx="480024" cy="171450"/>
            <a:chOff x="9963489" y="2348072"/>
            <a:chExt cx="480024" cy="171450"/>
          </a:xfrm>
        </p:grpSpPr>
        <p:sp>
          <p:nvSpPr>
            <p:cNvPr id="126"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127"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R&amp;C</a:t>
              </a:r>
              <a:endParaRPr lang="en-US" sz="1000" baseline="0" dirty="0">
                <a:latin typeface="+mn-lt"/>
                <a:ea typeface="+mn-ea"/>
              </a:endParaRPr>
            </a:p>
          </p:txBody>
        </p:sp>
      </p:grpSp>
      <p:grpSp>
        <p:nvGrpSpPr>
          <p:cNvPr id="11" name="Group 47"/>
          <p:cNvGrpSpPr/>
          <p:nvPr/>
        </p:nvGrpSpPr>
        <p:grpSpPr>
          <a:xfrm>
            <a:off x="10055642" y="6597352"/>
            <a:ext cx="468802" cy="171450"/>
            <a:chOff x="9963489" y="2555193"/>
            <a:chExt cx="468802" cy="171450"/>
          </a:xfrm>
        </p:grpSpPr>
        <p:sp>
          <p:nvSpPr>
            <p:cNvPr id="129"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sp>
          <p:nvSpPr>
            <p:cNvPr id="130"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GRP</a:t>
              </a:r>
              <a:endParaRPr lang="en-US" sz="1000" baseline="0" dirty="0">
                <a:latin typeface="+mn-lt"/>
                <a:ea typeface="+mn-ea"/>
              </a:endParaRPr>
            </a:p>
          </p:txBody>
        </p:sp>
      </p:grpSp>
      <p:sp>
        <p:nvSpPr>
          <p:cNvPr id="43" name="RectangleLegend2"/>
          <p:cNvSpPr>
            <a:spLocks noChangeArrowheads="1"/>
          </p:cNvSpPr>
          <p:nvPr/>
        </p:nvSpPr>
        <p:spPr bwMode="gray">
          <a:xfrm>
            <a:off x="4511824" y="4293096"/>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Tree>
    <p:extLst>
      <p:ext uri="{BB962C8B-B14F-4D97-AF65-F5344CB8AC3E}">
        <p14:creationId xmlns:p14="http://schemas.microsoft.com/office/powerpoint/2010/main" val="221228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US" dirty="0" smtClean="0"/>
              <a:t>IMPLEMENTATION SUPPORT</a:t>
            </a:r>
            <a:endParaRPr lang="en-US" dirty="0"/>
          </a:p>
        </p:txBody>
      </p:sp>
      <p:sp>
        <p:nvSpPr>
          <p:cNvPr id="65" name="Titre 1"/>
          <p:cNvSpPr txBox="1">
            <a:spLocks/>
          </p:cNvSpPr>
          <p:nvPr/>
        </p:nvSpPr>
        <p:spPr>
          <a:xfrm>
            <a:off x="767408" y="836712"/>
            <a:ext cx="10873208" cy="5544616"/>
          </a:xfrm>
          <a:prstGeom prst="rect">
            <a:avLst/>
          </a:prstGeom>
        </p:spPr>
        <p:txBody>
          <a:bodyPr/>
          <a:lstStyle/>
          <a:p>
            <a:pPr marL="342900" indent="-342900" algn="just">
              <a:buFont typeface="Wingdings" panose="05000000000000000000" pitchFamily="2" charset="2"/>
              <a:buChar char="q"/>
            </a:pPr>
            <a:r>
              <a:rPr lang="en-US" sz="2000" dirty="0" smtClean="0">
                <a:latin typeface="+mn-lt"/>
              </a:rPr>
              <a:t>Gap Analysis &amp; Presentation</a:t>
            </a:r>
          </a:p>
          <a:p>
            <a:pPr marL="787400" lvl="2" indent="-342900" algn="just">
              <a:buFont typeface="Wingdings" panose="05000000000000000000" pitchFamily="2" charset="2"/>
              <a:buChar char="ü"/>
            </a:pPr>
            <a:r>
              <a:rPr lang="en-US" sz="2000" dirty="0" smtClean="0">
                <a:latin typeface="+mn-lt"/>
              </a:rPr>
              <a:t>Gap analysis comparing One-Maestro/New Rule expectations to previous Branch documents</a:t>
            </a:r>
          </a:p>
          <a:p>
            <a:pPr marL="787400" lvl="2" indent="-342900" algn="just">
              <a:buFont typeface="Wingdings" panose="05000000000000000000" pitchFamily="2" charset="2"/>
              <a:buChar char="ü"/>
            </a:pPr>
            <a:r>
              <a:rPr lang="en-US" sz="2000" dirty="0" smtClean="0">
                <a:latin typeface="+mn-lt"/>
              </a:rPr>
              <a:t>Presentation for use by Entity MD/HSE to facilitate local implementation:</a:t>
            </a:r>
          </a:p>
          <a:p>
            <a:pPr marL="1346200" indent="-444500" algn="just">
              <a:buFont typeface="Wingdings" panose="05000000000000000000" pitchFamily="2" charset="2"/>
              <a:buChar char="§"/>
              <a:tabLst>
                <a:tab pos="1524000" algn="l"/>
              </a:tabLst>
            </a:pPr>
            <a:r>
              <a:rPr lang="en-US" sz="2000" dirty="0" smtClean="0">
                <a:latin typeface="+mn-lt"/>
              </a:rPr>
              <a:t>What’s new</a:t>
            </a:r>
          </a:p>
          <a:p>
            <a:pPr marL="1346200" indent="-444500" algn="just">
              <a:buFont typeface="Wingdings" panose="05000000000000000000" pitchFamily="2" charset="2"/>
              <a:buChar char="§"/>
              <a:tabLst>
                <a:tab pos="1524000" algn="l"/>
              </a:tabLst>
            </a:pPr>
            <a:r>
              <a:rPr lang="en-US" sz="2000" dirty="0" smtClean="0">
                <a:latin typeface="+mn-lt"/>
              </a:rPr>
              <a:t>What’s out</a:t>
            </a:r>
          </a:p>
          <a:p>
            <a:pPr marL="1346200" indent="-444500" algn="just">
              <a:buFont typeface="Wingdings" panose="05000000000000000000" pitchFamily="2" charset="2"/>
              <a:buChar char="§"/>
              <a:tabLst>
                <a:tab pos="1524000" algn="l"/>
              </a:tabLst>
            </a:pPr>
            <a:r>
              <a:rPr lang="en-US" sz="2000" dirty="0" smtClean="0">
                <a:latin typeface="+mn-lt"/>
              </a:rPr>
              <a:t>What’s significantly different</a:t>
            </a:r>
          </a:p>
          <a:p>
            <a:pPr marL="342900" indent="-342900" algn="just">
              <a:buFont typeface="Wingdings" panose="05000000000000000000" pitchFamily="2" charset="2"/>
              <a:buChar char="q"/>
            </a:pPr>
            <a:endParaRPr lang="en-US" sz="2000" dirty="0" smtClean="0">
              <a:latin typeface="+mn-lt"/>
            </a:endParaRPr>
          </a:p>
          <a:p>
            <a:pPr marL="342900" indent="-342900" algn="just">
              <a:buFont typeface="Wingdings" panose="05000000000000000000" pitchFamily="2" charset="2"/>
              <a:buChar char="q"/>
            </a:pPr>
            <a:r>
              <a:rPr lang="en-US" sz="2000" dirty="0" smtClean="0">
                <a:latin typeface="+mn-lt"/>
              </a:rPr>
              <a:t>One-Maestro training </a:t>
            </a:r>
            <a:r>
              <a:rPr lang="en-US" sz="2000" dirty="0">
                <a:latin typeface="+mn-lt"/>
              </a:rPr>
              <a:t>for </a:t>
            </a:r>
            <a:r>
              <a:rPr lang="en-US" sz="2000" dirty="0" smtClean="0">
                <a:latin typeface="+mn-lt"/>
              </a:rPr>
              <a:t>Managers available in May 2018</a:t>
            </a:r>
            <a:endParaRPr lang="en-US" sz="2000" dirty="0">
              <a:latin typeface="+mn-lt"/>
            </a:endParaRPr>
          </a:p>
          <a:p>
            <a:pPr marL="342900" indent="-342900" algn="just">
              <a:buFont typeface="Wingdings" panose="05000000000000000000" pitchFamily="2" charset="2"/>
              <a:buChar char="q"/>
            </a:pPr>
            <a:endParaRPr lang="en-US" sz="2000" dirty="0" smtClean="0">
              <a:latin typeface="+mn-lt"/>
            </a:endParaRPr>
          </a:p>
          <a:p>
            <a:pPr marL="342900" indent="-342900" algn="just">
              <a:buFont typeface="Wingdings" panose="05000000000000000000" pitchFamily="2" charset="2"/>
              <a:buChar char="q"/>
            </a:pPr>
            <a:r>
              <a:rPr lang="en-US" sz="2000" dirty="0" smtClean="0">
                <a:latin typeface="+mn-lt"/>
              </a:rPr>
              <a:t>Communication Supports</a:t>
            </a:r>
          </a:p>
          <a:p>
            <a:pPr marL="787400" lvl="2" indent="-342900" algn="just">
              <a:buFont typeface="Wingdings" panose="05000000000000000000" pitchFamily="2" charset="2"/>
              <a:buChar char="ü"/>
            </a:pPr>
            <a:r>
              <a:rPr lang="en-US" sz="2000" dirty="0">
                <a:latin typeface="+mn-lt"/>
              </a:rPr>
              <a:t>Brochure explaining principles and expectations with the link to Group HSE Rules, Specifications and Manuals</a:t>
            </a:r>
          </a:p>
          <a:p>
            <a:pPr marL="787400" lvl="2" indent="-342900" algn="just">
              <a:buFont typeface="Wingdings" panose="05000000000000000000" pitchFamily="2" charset="2"/>
              <a:buChar char="ü"/>
            </a:pPr>
            <a:r>
              <a:rPr lang="en-US" sz="2000" dirty="0">
                <a:latin typeface="+mn-lt"/>
              </a:rPr>
              <a:t>Posters (by principle) </a:t>
            </a:r>
          </a:p>
          <a:p>
            <a:pPr marL="787400" lvl="2" indent="-342900" algn="just">
              <a:buFont typeface="Wingdings" panose="05000000000000000000" pitchFamily="2" charset="2"/>
              <a:buChar char="ü"/>
            </a:pPr>
            <a:r>
              <a:rPr lang="en-US" sz="2000" dirty="0">
                <a:latin typeface="+mn-lt"/>
              </a:rPr>
              <a:t>WAT </a:t>
            </a:r>
            <a:r>
              <a:rPr lang="en-US" sz="2000" dirty="0" smtClean="0">
                <a:latin typeface="+mn-lt"/>
              </a:rPr>
              <a:t>Community : </a:t>
            </a:r>
            <a:r>
              <a:rPr lang="en-US" sz="2000" dirty="0" smtClean="0">
                <a:latin typeface="+mn-lt"/>
                <a:hlinkClick r:id="rId3"/>
              </a:rPr>
              <a:t>http://wat-social.corp.local/sites/fac35db7-2a6a-4bbb-bbae-d5035850634f_EN-US#</a:t>
            </a:r>
            <a:endParaRPr lang="en-US" sz="2000" dirty="0" smtClean="0">
              <a:latin typeface="+mn-lt"/>
            </a:endParaRPr>
          </a:p>
        </p:txBody>
      </p:sp>
    </p:spTree>
    <p:extLst>
      <p:ext uri="{BB962C8B-B14F-4D97-AF65-F5344CB8AC3E}">
        <p14:creationId xmlns:p14="http://schemas.microsoft.com/office/powerpoint/2010/main" val="13002953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d7e83d456cfcde260796b8ba5a5a42a4">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294b06b6851d23ba8e965b26482072ee"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5d4fed85-7938-4870-b397-82aabbb588e6</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efcd91cd-d0b5-426f-b123-8574f93c7db8</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2018-03-13T13:32:19+00:00</PublishingStartDate>
    <TaxCatchAll xmlns="6976bd83-f208-4589-bff3-a75963e94f6e">
      <Value>5</Value>
      <Value>4</Value>
      <Value>3</Value>
      <Value>2</Value>
      <Value>1</Value>
    </TaxCatchAll>
  </documentManagement>
</p:properties>
</file>

<file path=customXml/itemProps1.xml><?xml version="1.0" encoding="utf-8"?>
<ds:datastoreItem xmlns:ds="http://schemas.openxmlformats.org/officeDocument/2006/customXml" ds:itemID="{E9AE16A8-E87B-4C9A-8BE1-FAD25A18CA0D}"/>
</file>

<file path=customXml/itemProps2.xml><?xml version="1.0" encoding="utf-8"?>
<ds:datastoreItem xmlns:ds="http://schemas.openxmlformats.org/officeDocument/2006/customXml" ds:itemID="{36DBC29A-079E-4B65-A0AB-6B74A49ED214}"/>
</file>

<file path=customXml/itemProps3.xml><?xml version="1.0" encoding="utf-8"?>
<ds:datastoreItem xmlns:ds="http://schemas.openxmlformats.org/officeDocument/2006/customXml" ds:itemID="{F7CB5684-E340-498C-9732-B8A573A36B75}"/>
</file>

<file path=docProps/app.xml><?xml version="1.0" encoding="utf-8"?>
<Properties xmlns="http://schemas.openxmlformats.org/officeDocument/2006/extended-properties" xmlns:vt="http://schemas.openxmlformats.org/officeDocument/2006/docPropsVTypes">
  <TotalTime>0</TotalTime>
  <Words>283</Words>
  <Application>Microsoft Office PowerPoint</Application>
  <PresentationFormat>Grand écran</PresentationFormat>
  <Paragraphs>71</Paragraphs>
  <Slides>4</Slides>
  <Notes>3</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vt:i4>
      </vt:variant>
    </vt:vector>
  </HeadingPairs>
  <TitlesOfParts>
    <vt:vector size="7" baseType="lpstr">
      <vt:lpstr>Calibri</vt:lpstr>
      <vt:lpstr>Wingdings</vt:lpstr>
      <vt:lpstr/>
      <vt:lpstr>CR GR HSE 001 On-MAESTRO HSE Expectations</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Sebastien MUNERET</cp:lastModifiedBy>
  <cp:revision>163</cp:revision>
  <dcterms:modified xsi:type="dcterms:W3CDTF">2018-03-13T08:37:37Z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ies>
</file>