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handoutMasterIdLst>
    <p:handoutMasterId r:id="rId19"/>
  </p:handoutMasterIdLst>
  <p:sldIdLst>
    <p:sldId id="273" r:id="rId5"/>
    <p:sldId id="436" r:id="rId6"/>
    <p:sldId id="461" r:id="rId7"/>
    <p:sldId id="462" r:id="rId8"/>
    <p:sldId id="468" r:id="rId9"/>
    <p:sldId id="469" r:id="rId10"/>
    <p:sldId id="470" r:id="rId11"/>
    <p:sldId id="471" r:id="rId12"/>
    <p:sldId id="472" r:id="rId13"/>
    <p:sldId id="473" r:id="rId14"/>
    <p:sldId id="474" r:id="rId15"/>
    <p:sldId id="475" r:id="rId16"/>
    <p:sldId id="476" r:id="rId17"/>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6EFDE-4FBB-CD53-1C67-888F6EEFBADE}" v="46" dt="2019-09-06T09:16:53.204"/>
    <p1510:client id="{249FF1BD-8B8C-CC71-6232-F316A88374C2}" v="15" dt="2019-09-11T15:30:13.777"/>
    <p1510:client id="{4E5408E8-C1E7-F3BE-EA16-73F129BB7E8C}" v="1" dt="2019-09-12T07:23:31.706"/>
    <p1510:client id="{7C776596-C065-A8F8-DBA0-68DBFD2F9E4F}" v="180" dt="2019-09-20T12:23:23.689"/>
    <p1510:client id="{8552D7ED-5772-4E18-AEB5-B69AEA972C4C}" v="93" dt="2019-09-11T15:28:02.1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06" d="100"/>
          <a:sy n="106" d="100"/>
        </p:scale>
        <p:origin x="126" y="246"/>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SHARP" userId="S::graeme.sharp@total.com::6797b9a1-fd93-40e5-af49-78527b3d8e7d" providerId="AD" clId="Web-{4E5408E8-C1E7-F3BE-EA16-73F129BB7E8C}"/>
    <pc:docChg chg="modSld">
      <pc:chgData name="Graeme SHARP" userId="S::graeme.sharp@total.com::6797b9a1-fd93-40e5-af49-78527b3d8e7d" providerId="AD" clId="Web-{4E5408E8-C1E7-F3BE-EA16-73F129BB7E8C}" dt="2019-09-12T07:23:31.706" v="0" actId="20577"/>
      <pc:docMkLst>
        <pc:docMk/>
      </pc:docMkLst>
      <pc:sldChg chg="modSp">
        <pc:chgData name="Graeme SHARP" userId="S::graeme.sharp@total.com::6797b9a1-fd93-40e5-af49-78527b3d8e7d" providerId="AD" clId="Web-{4E5408E8-C1E7-F3BE-EA16-73F129BB7E8C}" dt="2019-09-12T07:23:31.706" v="0" actId="20577"/>
        <pc:sldMkLst>
          <pc:docMk/>
          <pc:sldMk cId="233606649" sldId="436"/>
        </pc:sldMkLst>
        <pc:spChg chg="mod">
          <ac:chgData name="Graeme SHARP" userId="S::graeme.sharp@total.com::6797b9a1-fd93-40e5-af49-78527b3d8e7d" providerId="AD" clId="Web-{4E5408E8-C1E7-F3BE-EA16-73F129BB7E8C}" dt="2019-09-12T07:23:31.706" v="0"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1536EFDE-4FBB-CD53-1C67-888F6EEFBADE}"/>
    <pc:docChg chg="modSld">
      <pc:chgData name="Graeme SHARP" userId="S::graeme.sharp@total.com::6797b9a1-fd93-40e5-af49-78527b3d8e7d" providerId="AD" clId="Web-{1536EFDE-4FBB-CD53-1C67-888F6EEFBADE}" dt="2019-09-06T09:16:53.204" v="45" actId="20577"/>
      <pc:docMkLst>
        <pc:docMk/>
      </pc:docMkLst>
      <pc:sldChg chg="modSp">
        <pc:chgData name="Graeme SHARP" userId="S::graeme.sharp@total.com::6797b9a1-fd93-40e5-af49-78527b3d8e7d" providerId="AD" clId="Web-{1536EFDE-4FBB-CD53-1C67-888F6EEFBADE}" dt="2019-09-06T09:16:53.204" v="45" actId="20577"/>
        <pc:sldMkLst>
          <pc:docMk/>
          <pc:sldMk cId="233606649" sldId="436"/>
        </pc:sldMkLst>
        <pc:spChg chg="mod">
          <ac:chgData name="Graeme SHARP" userId="S::graeme.sharp@total.com::6797b9a1-fd93-40e5-af49-78527b3d8e7d" providerId="AD" clId="Web-{1536EFDE-4FBB-CD53-1C67-888F6EEFBADE}" dt="2019-09-06T09:16:53.204" v="45" actId="20577"/>
          <ac:spMkLst>
            <pc:docMk/>
            <pc:sldMk cId="233606649" sldId="436"/>
            <ac:spMk id="2" creationId="{00000000-0000-0000-0000-000000000000}"/>
          </ac:spMkLst>
        </pc:spChg>
      </pc:sldChg>
    </pc:docChg>
  </pc:docChgLst>
  <pc:docChgLst>
    <pc:chgData name="Graeme SHARP" userId="S::graeme.sharp@total.com::6797b9a1-fd93-40e5-af49-78527b3d8e7d" providerId="AD" clId="Web-{7C776596-C065-A8F8-DBA0-68DBFD2F9E4F}"/>
    <pc:docChg chg="modSld">
      <pc:chgData name="Graeme SHARP" userId="S::graeme.sharp@total.com::6797b9a1-fd93-40e5-af49-78527b3d8e7d" providerId="AD" clId="Web-{7C776596-C065-A8F8-DBA0-68DBFD2F9E4F}" dt="2019-09-20T12:23:23.689" v="168" actId="20577"/>
      <pc:docMkLst>
        <pc:docMk/>
      </pc:docMkLst>
      <pc:sldChg chg="modSp">
        <pc:chgData name="Graeme SHARP" userId="S::graeme.sharp@total.com::6797b9a1-fd93-40e5-af49-78527b3d8e7d" providerId="AD" clId="Web-{7C776596-C065-A8F8-DBA0-68DBFD2F9E4F}" dt="2019-09-20T12:05:00.184" v="3" actId="20577"/>
        <pc:sldMkLst>
          <pc:docMk/>
          <pc:sldMk cId="233606649" sldId="436"/>
        </pc:sldMkLst>
        <pc:spChg chg="mod">
          <ac:chgData name="Graeme SHARP" userId="S::graeme.sharp@total.com::6797b9a1-fd93-40e5-af49-78527b3d8e7d" providerId="AD" clId="Web-{7C776596-C065-A8F8-DBA0-68DBFD2F9E4F}" dt="2019-09-20T12:05:00.184" v="3" actId="20577"/>
          <ac:spMkLst>
            <pc:docMk/>
            <pc:sldMk cId="233606649" sldId="436"/>
            <ac:spMk id="2" creationId="{00000000-0000-0000-0000-000000000000}"/>
          </ac:spMkLst>
        </pc:spChg>
      </pc:sldChg>
      <pc:sldChg chg="modSp">
        <pc:chgData name="Graeme SHARP" userId="S::graeme.sharp@total.com::6797b9a1-fd93-40e5-af49-78527b3d8e7d" providerId="AD" clId="Web-{7C776596-C065-A8F8-DBA0-68DBFD2F9E4F}" dt="2019-09-20T12:07:16.560" v="22" actId="20577"/>
        <pc:sldMkLst>
          <pc:docMk/>
          <pc:sldMk cId="2724786202" sldId="462"/>
        </pc:sldMkLst>
        <pc:spChg chg="mod">
          <ac:chgData name="Graeme SHARP" userId="S::graeme.sharp@total.com::6797b9a1-fd93-40e5-af49-78527b3d8e7d" providerId="AD" clId="Web-{7C776596-C065-A8F8-DBA0-68DBFD2F9E4F}" dt="2019-09-20T12:07:16.560" v="22" actId="20577"/>
          <ac:spMkLst>
            <pc:docMk/>
            <pc:sldMk cId="2724786202" sldId="462"/>
            <ac:spMk id="7" creationId="{00000000-0000-0000-0000-000000000000}"/>
          </ac:spMkLst>
        </pc:spChg>
      </pc:sldChg>
      <pc:sldChg chg="modSp">
        <pc:chgData name="Graeme SHARP" userId="S::graeme.sharp@total.com::6797b9a1-fd93-40e5-af49-78527b3d8e7d" providerId="AD" clId="Web-{7C776596-C065-A8F8-DBA0-68DBFD2F9E4F}" dt="2019-09-20T12:08:15.169" v="32" actId="20577"/>
        <pc:sldMkLst>
          <pc:docMk/>
          <pc:sldMk cId="2593480176" sldId="468"/>
        </pc:sldMkLst>
        <pc:spChg chg="mod">
          <ac:chgData name="Graeme SHARP" userId="S::graeme.sharp@total.com::6797b9a1-fd93-40e5-af49-78527b3d8e7d" providerId="AD" clId="Web-{7C776596-C065-A8F8-DBA0-68DBFD2F9E4F}" dt="2019-09-20T12:08:15.169" v="32" actId="20577"/>
          <ac:spMkLst>
            <pc:docMk/>
            <pc:sldMk cId="2593480176" sldId="468"/>
            <ac:spMk id="7" creationId="{00000000-0000-0000-0000-000000000000}"/>
          </ac:spMkLst>
        </pc:spChg>
      </pc:sldChg>
      <pc:sldChg chg="modSp">
        <pc:chgData name="Graeme SHARP" userId="S::graeme.sharp@total.com::6797b9a1-fd93-40e5-af49-78527b3d8e7d" providerId="AD" clId="Web-{7C776596-C065-A8F8-DBA0-68DBFD2F9E4F}" dt="2019-09-20T12:09:13.545" v="47" actId="20577"/>
        <pc:sldMkLst>
          <pc:docMk/>
          <pc:sldMk cId="1649126311" sldId="469"/>
        </pc:sldMkLst>
        <pc:spChg chg="mod">
          <ac:chgData name="Graeme SHARP" userId="S::graeme.sharp@total.com::6797b9a1-fd93-40e5-af49-78527b3d8e7d" providerId="AD" clId="Web-{7C776596-C065-A8F8-DBA0-68DBFD2F9E4F}" dt="2019-09-20T12:09:13.545" v="47" actId="20577"/>
          <ac:spMkLst>
            <pc:docMk/>
            <pc:sldMk cId="1649126311" sldId="469"/>
            <ac:spMk id="7" creationId="{00000000-0000-0000-0000-000000000000}"/>
          </ac:spMkLst>
        </pc:spChg>
      </pc:sldChg>
      <pc:sldChg chg="modSp">
        <pc:chgData name="Graeme SHARP" userId="S::graeme.sharp@total.com::6797b9a1-fd93-40e5-af49-78527b3d8e7d" providerId="AD" clId="Web-{7C776596-C065-A8F8-DBA0-68DBFD2F9E4F}" dt="2019-09-20T12:11:38.951" v="78" actId="20577"/>
        <pc:sldMkLst>
          <pc:docMk/>
          <pc:sldMk cId="222901765" sldId="470"/>
        </pc:sldMkLst>
        <pc:spChg chg="mod">
          <ac:chgData name="Graeme SHARP" userId="S::graeme.sharp@total.com::6797b9a1-fd93-40e5-af49-78527b3d8e7d" providerId="AD" clId="Web-{7C776596-C065-A8F8-DBA0-68DBFD2F9E4F}" dt="2019-09-20T12:11:38.951" v="78" actId="20577"/>
          <ac:spMkLst>
            <pc:docMk/>
            <pc:sldMk cId="222901765" sldId="470"/>
            <ac:spMk id="7" creationId="{00000000-0000-0000-0000-000000000000}"/>
          </ac:spMkLst>
        </pc:spChg>
      </pc:sldChg>
      <pc:sldChg chg="modSp">
        <pc:chgData name="Graeme SHARP" userId="S::graeme.sharp@total.com::6797b9a1-fd93-40e5-af49-78527b3d8e7d" providerId="AD" clId="Web-{7C776596-C065-A8F8-DBA0-68DBFD2F9E4F}" dt="2019-09-20T12:20:36.141" v="140" actId="20577"/>
        <pc:sldMkLst>
          <pc:docMk/>
          <pc:sldMk cId="2170011216" sldId="472"/>
        </pc:sldMkLst>
        <pc:spChg chg="mod">
          <ac:chgData name="Graeme SHARP" userId="S::graeme.sharp@total.com::6797b9a1-fd93-40e5-af49-78527b3d8e7d" providerId="AD" clId="Web-{7C776596-C065-A8F8-DBA0-68DBFD2F9E4F}" dt="2019-09-20T12:20:36.141" v="140" actId="20577"/>
          <ac:spMkLst>
            <pc:docMk/>
            <pc:sldMk cId="2170011216" sldId="472"/>
            <ac:spMk id="7" creationId="{00000000-0000-0000-0000-000000000000}"/>
          </ac:spMkLst>
        </pc:spChg>
      </pc:sldChg>
      <pc:sldChg chg="modSp">
        <pc:chgData name="Graeme SHARP" userId="S::graeme.sharp@total.com::6797b9a1-fd93-40e5-af49-78527b3d8e7d" providerId="AD" clId="Web-{7C776596-C065-A8F8-DBA0-68DBFD2F9E4F}" dt="2019-09-20T12:18:35.016" v="117" actId="20577"/>
        <pc:sldMkLst>
          <pc:docMk/>
          <pc:sldMk cId="3500892905" sldId="473"/>
        </pc:sldMkLst>
        <pc:spChg chg="mod">
          <ac:chgData name="Graeme SHARP" userId="S::graeme.sharp@total.com::6797b9a1-fd93-40e5-af49-78527b3d8e7d" providerId="AD" clId="Web-{7C776596-C065-A8F8-DBA0-68DBFD2F9E4F}" dt="2019-09-20T12:18:35.016" v="117" actId="20577"/>
          <ac:spMkLst>
            <pc:docMk/>
            <pc:sldMk cId="3500892905" sldId="473"/>
            <ac:spMk id="7" creationId="{00000000-0000-0000-0000-000000000000}"/>
          </ac:spMkLst>
        </pc:spChg>
      </pc:sldChg>
      <pc:sldChg chg="modSp">
        <pc:chgData name="Graeme SHARP" userId="S::graeme.sharp@total.com::6797b9a1-fd93-40e5-af49-78527b3d8e7d" providerId="AD" clId="Web-{7C776596-C065-A8F8-DBA0-68DBFD2F9E4F}" dt="2019-09-20T12:19:15.719" v="127" actId="20577"/>
        <pc:sldMkLst>
          <pc:docMk/>
          <pc:sldMk cId="2087940253" sldId="474"/>
        </pc:sldMkLst>
        <pc:spChg chg="mod">
          <ac:chgData name="Graeme SHARP" userId="S::graeme.sharp@total.com::6797b9a1-fd93-40e5-af49-78527b3d8e7d" providerId="AD" clId="Web-{7C776596-C065-A8F8-DBA0-68DBFD2F9E4F}" dt="2019-09-20T12:19:15.719" v="127" actId="20577"/>
          <ac:spMkLst>
            <pc:docMk/>
            <pc:sldMk cId="2087940253" sldId="474"/>
            <ac:spMk id="7" creationId="{00000000-0000-0000-0000-000000000000}"/>
          </ac:spMkLst>
        </pc:spChg>
      </pc:sldChg>
      <pc:sldChg chg="modSp">
        <pc:chgData name="Graeme SHARP" userId="S::graeme.sharp@total.com::6797b9a1-fd93-40e5-af49-78527b3d8e7d" providerId="AD" clId="Web-{7C776596-C065-A8F8-DBA0-68DBFD2F9E4F}" dt="2019-09-20T12:20:31.782" v="139" actId="20577"/>
        <pc:sldMkLst>
          <pc:docMk/>
          <pc:sldMk cId="496195957" sldId="475"/>
        </pc:sldMkLst>
        <pc:spChg chg="mod">
          <ac:chgData name="Graeme SHARP" userId="S::graeme.sharp@total.com::6797b9a1-fd93-40e5-af49-78527b3d8e7d" providerId="AD" clId="Web-{7C776596-C065-A8F8-DBA0-68DBFD2F9E4F}" dt="2019-09-20T12:20:31.782" v="139" actId="20577"/>
          <ac:spMkLst>
            <pc:docMk/>
            <pc:sldMk cId="496195957" sldId="475"/>
            <ac:spMk id="7" creationId="{00000000-0000-0000-0000-000000000000}"/>
          </ac:spMkLst>
        </pc:spChg>
      </pc:sldChg>
      <pc:sldChg chg="modSp">
        <pc:chgData name="Graeme SHARP" userId="S::graeme.sharp@total.com::6797b9a1-fd93-40e5-af49-78527b3d8e7d" providerId="AD" clId="Web-{7C776596-C065-A8F8-DBA0-68DBFD2F9E4F}" dt="2019-09-20T12:23:23.689" v="168" actId="20577"/>
        <pc:sldMkLst>
          <pc:docMk/>
          <pc:sldMk cId="3640554047" sldId="476"/>
        </pc:sldMkLst>
        <pc:spChg chg="mod">
          <ac:chgData name="Graeme SHARP" userId="S::graeme.sharp@total.com::6797b9a1-fd93-40e5-af49-78527b3d8e7d" providerId="AD" clId="Web-{7C776596-C065-A8F8-DBA0-68DBFD2F9E4F}" dt="2019-09-20T12:23:23.689" v="168" actId="20577"/>
          <ac:spMkLst>
            <pc:docMk/>
            <pc:sldMk cId="3640554047" sldId="476"/>
            <ac:spMk id="7" creationId="{00000000-0000-0000-0000-000000000000}"/>
          </ac:spMkLst>
        </pc:spChg>
      </pc:sldChg>
    </pc:docChg>
  </pc:docChgLst>
  <pc:docChgLst>
    <pc:chgData name="Laurent BOURDEAUX" userId="S::laurent.bourdeaux@total.com::bda5758c-b560-4856-bd1d-e0e212483231" providerId="AD" clId="Web-{249FF1BD-8B8C-CC71-6232-F316A88374C2}"/>
    <pc:docChg chg="modSld">
      <pc:chgData name="Laurent BOURDEAUX" userId="S::laurent.bourdeaux@total.com::bda5758c-b560-4856-bd1d-e0e212483231" providerId="AD" clId="Web-{249FF1BD-8B8C-CC71-6232-F316A88374C2}" dt="2019-09-11T15:30:13.777" v="14" actId="20577"/>
      <pc:docMkLst>
        <pc:docMk/>
      </pc:docMkLst>
      <pc:sldChg chg="modSp">
        <pc:chgData name="Laurent BOURDEAUX" userId="S::laurent.bourdeaux@total.com::bda5758c-b560-4856-bd1d-e0e212483231" providerId="AD" clId="Web-{249FF1BD-8B8C-CC71-6232-F316A88374C2}" dt="2019-09-11T15:30:13.777" v="14" actId="20577"/>
        <pc:sldMkLst>
          <pc:docMk/>
          <pc:sldMk cId="3640554047" sldId="476"/>
        </pc:sldMkLst>
        <pc:spChg chg="mod">
          <ac:chgData name="Laurent BOURDEAUX" userId="S::laurent.bourdeaux@total.com::bda5758c-b560-4856-bd1d-e0e212483231" providerId="AD" clId="Web-{249FF1BD-8B8C-CC71-6232-F316A88374C2}" dt="2019-09-11T15:30:13.777" v="14" actId="20577"/>
          <ac:spMkLst>
            <pc:docMk/>
            <pc:sldMk cId="3640554047" sldId="476"/>
            <ac:spMk id="7" creationId="{00000000-0000-0000-0000-000000000000}"/>
          </ac:spMkLst>
        </pc:spChg>
      </pc:sldChg>
    </pc:docChg>
  </pc:docChgLst>
  <pc:docChgLst>
    <pc:chgData name="Laurent BOURDEAUX" userId="S::laurent.bourdeaux@total.com::bda5758c-b560-4856-bd1d-e0e212483231" providerId="AD" clId="Web-{8552D7ED-5772-4E18-AEB5-B69AEA972C4C}"/>
    <pc:docChg chg="modSld">
      <pc:chgData name="Laurent BOURDEAUX" userId="S::laurent.bourdeaux@total.com::bda5758c-b560-4856-bd1d-e0e212483231" providerId="AD" clId="Web-{8552D7ED-5772-4E18-AEB5-B69AEA972C4C}" dt="2019-09-11T15:28:02.159" v="90" actId="20577"/>
      <pc:docMkLst>
        <pc:docMk/>
      </pc:docMkLst>
      <pc:sldChg chg="modSp">
        <pc:chgData name="Laurent BOURDEAUX" userId="S::laurent.bourdeaux@total.com::bda5758c-b560-4856-bd1d-e0e212483231" providerId="AD" clId="Web-{8552D7ED-5772-4E18-AEB5-B69AEA972C4C}" dt="2019-09-11T15:13:54.347" v="56" actId="20577"/>
        <pc:sldMkLst>
          <pc:docMk/>
          <pc:sldMk cId="233606649" sldId="436"/>
        </pc:sldMkLst>
        <pc:spChg chg="mod">
          <ac:chgData name="Laurent BOURDEAUX" userId="S::laurent.bourdeaux@total.com::bda5758c-b560-4856-bd1d-e0e212483231" providerId="AD" clId="Web-{8552D7ED-5772-4E18-AEB5-B69AEA972C4C}" dt="2019-09-11T15:13:54.347" v="56" actId="20577"/>
          <ac:spMkLst>
            <pc:docMk/>
            <pc:sldMk cId="233606649" sldId="436"/>
            <ac:spMk id="2" creationId="{00000000-0000-0000-0000-000000000000}"/>
          </ac:spMkLst>
        </pc:spChg>
      </pc:sldChg>
      <pc:sldChg chg="modSp">
        <pc:chgData name="Laurent BOURDEAUX" userId="S::laurent.bourdeaux@total.com::bda5758c-b560-4856-bd1d-e0e212483231" providerId="AD" clId="Web-{8552D7ED-5772-4E18-AEB5-B69AEA972C4C}" dt="2019-09-11T15:20:28.987" v="58" actId="20577"/>
        <pc:sldMkLst>
          <pc:docMk/>
          <pc:sldMk cId="2724786202" sldId="462"/>
        </pc:sldMkLst>
        <pc:spChg chg="mod">
          <ac:chgData name="Laurent BOURDEAUX" userId="S::laurent.bourdeaux@total.com::bda5758c-b560-4856-bd1d-e0e212483231" providerId="AD" clId="Web-{8552D7ED-5772-4E18-AEB5-B69AEA972C4C}" dt="2019-09-11T15:20:28.987" v="58" actId="20577"/>
          <ac:spMkLst>
            <pc:docMk/>
            <pc:sldMk cId="2724786202" sldId="462"/>
            <ac:spMk id="7" creationId="{00000000-0000-0000-0000-000000000000}"/>
          </ac:spMkLst>
        </pc:spChg>
      </pc:sldChg>
      <pc:sldChg chg="modSp">
        <pc:chgData name="Laurent BOURDEAUX" userId="S::laurent.bourdeaux@total.com::bda5758c-b560-4856-bd1d-e0e212483231" providerId="AD" clId="Web-{8552D7ED-5772-4E18-AEB5-B69AEA972C4C}" dt="2019-09-11T15:27:03.940" v="85" actId="20577"/>
        <pc:sldMkLst>
          <pc:docMk/>
          <pc:sldMk cId="3500892905" sldId="473"/>
        </pc:sldMkLst>
        <pc:spChg chg="mod">
          <ac:chgData name="Laurent BOURDEAUX" userId="S::laurent.bourdeaux@total.com::bda5758c-b560-4856-bd1d-e0e212483231" providerId="AD" clId="Web-{8552D7ED-5772-4E18-AEB5-B69AEA972C4C}" dt="2019-09-11T15:27:03.940" v="85" actId="20577"/>
          <ac:spMkLst>
            <pc:docMk/>
            <pc:sldMk cId="3500892905" sldId="473"/>
            <ac:spMk id="7" creationId="{00000000-0000-0000-0000-000000000000}"/>
          </ac:spMkLst>
        </pc:spChg>
      </pc:sldChg>
      <pc:sldChg chg="modSp">
        <pc:chgData name="Laurent BOURDEAUX" userId="S::laurent.bourdeaux@total.com::bda5758c-b560-4856-bd1d-e0e212483231" providerId="AD" clId="Web-{8552D7ED-5772-4E18-AEB5-B69AEA972C4C}" dt="2019-09-11T15:28:02.159" v="90" actId="20577"/>
        <pc:sldMkLst>
          <pc:docMk/>
          <pc:sldMk cId="3640554047" sldId="476"/>
        </pc:sldMkLst>
        <pc:spChg chg="mod">
          <ac:chgData name="Laurent BOURDEAUX" userId="S::laurent.bourdeaux@total.com::bda5758c-b560-4856-bd1d-e0e212483231" providerId="AD" clId="Web-{8552D7ED-5772-4E18-AEB5-B69AEA972C4C}" dt="2019-09-11T15:28:02.159" v="90" actId="20577"/>
          <ac:spMkLst>
            <pc:docMk/>
            <pc:sldMk cId="3640554047" sldId="47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9/20/2019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9/20/2019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96917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408552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40334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86117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137404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142416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82835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212008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87928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extLst>
      <p:ext uri="{BB962C8B-B14F-4D97-AF65-F5344CB8AC3E}">
        <p14:creationId xmlns:p14="http://schemas.microsoft.com/office/powerpoint/2010/main" val="18237640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b="1"/>
              <a:t>Gestion des urgences et des crises</a:t>
            </a:r>
            <a:r>
              <a:rPr lang="en-US"/>
              <a:t>​</a:t>
            </a:r>
            <a:br>
              <a:rPr lang="en-US"/>
            </a:br>
            <a:r>
              <a:rPr lang="fr-FR" sz="2000"/>
              <a:t>REGLE HSE GROUPE (CR-GR-HSE-701</a:t>
            </a:r>
            <a:r>
              <a:rPr lang="fr-FR" sz="2000" dirty="0"/>
              <a:t>)</a:t>
            </a:r>
            <a:br>
              <a:rPr lang="fr-FR" dirty="0"/>
            </a:br>
            <a:endParaRPr lang="en-US" dirty="0"/>
          </a:p>
        </p:txBody>
      </p:sp>
      <p:sp>
        <p:nvSpPr>
          <p:cNvPr id="3" name="Espace réservé du texte 2"/>
          <p:cNvSpPr>
            <a:spLocks noGrp="1"/>
          </p:cNvSpPr>
          <p:nvPr>
            <p:ph type="body" sz="quarter" idx="10"/>
          </p:nvPr>
        </p:nvSpPr>
        <p:spPr>
          <a:xfrm>
            <a:off x="1188000" y="3429000"/>
            <a:ext cx="10380608" cy="2813736"/>
          </a:xfrm>
        </p:spPr>
        <p:txBody>
          <a:bodyPr/>
          <a:lstStyle/>
          <a:p>
            <a:endParaRPr lang="en-US" dirty="0"/>
          </a:p>
          <a:p>
            <a:pPr>
              <a:spcAft>
                <a:spcPts val="600"/>
              </a:spcAft>
            </a:pPr>
            <a:r>
              <a:rPr lang="en-GB" b="1" i="1"/>
              <a:t>SYNTHÈSE</a:t>
            </a:r>
          </a:p>
          <a:p>
            <a:pPr algn="just"/>
            <a:r>
              <a:rPr lang="fr-FR" sz="1600"/>
              <a:t>Cette règle définit les exigences minimales relatives au maintien d’un état de préparation adéquat pour répondre à une situation d'urgence ou de crise et en atténuer les conséquences. Cela peut inclure des événements HSE et non-HSE.</a:t>
            </a:r>
            <a:endParaRPr lang="en-US"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 </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dirty="0">
                <a:solidFill>
                  <a:schemeClr val="tx1"/>
                </a:solidFill>
              </a:rPr>
              <a:t>Traitement des urgences et des crises – planification des actions (Exigence 3.2.3)</a:t>
            </a:r>
          </a:p>
          <a:p>
            <a:pPr marL="0" indent="0" algn="just">
              <a:spcBef>
                <a:spcPts val="600"/>
              </a:spcBef>
              <a:spcAft>
                <a:spcPts val="600"/>
              </a:spcAft>
            </a:pPr>
            <a:r>
              <a:rPr lang="fr-FR" sz="1600" b="0" dirty="0">
                <a:solidFill>
                  <a:schemeClr val="tx1"/>
                </a:solidFill>
              </a:rPr>
              <a:t>La méthodologie FISA (</a:t>
            </a:r>
            <a:r>
              <a:rPr lang="fr-FR" sz="1600" b="0" dirty="0" err="1">
                <a:solidFill>
                  <a:schemeClr val="tx1"/>
                </a:solidFill>
              </a:rPr>
              <a:t>Facts</a:t>
            </a:r>
            <a:r>
              <a:rPr lang="fr-FR" sz="1600" b="0" dirty="0">
                <a:solidFill>
                  <a:schemeClr val="tx1"/>
                </a:solidFill>
              </a:rPr>
              <a:t>, Impacts, Stakeholders, Action Plan : recueil des faits, cartographie des impacts, liste des parties prenantes, plan d’actions), y compris PEARL (People, </a:t>
            </a:r>
            <a:r>
              <a:rPr lang="fr-FR" sz="1600" b="0" dirty="0" err="1">
                <a:solidFill>
                  <a:schemeClr val="tx1"/>
                </a:solidFill>
              </a:rPr>
              <a:t>Environment</a:t>
            </a:r>
            <a:r>
              <a:rPr lang="fr-FR" sz="1600" b="0" dirty="0">
                <a:solidFill>
                  <a:schemeClr val="tx1"/>
                </a:solidFill>
              </a:rPr>
              <a:t>, Assets, </a:t>
            </a:r>
            <a:r>
              <a:rPr lang="fr-FR" sz="1600" b="0" dirty="0" err="1">
                <a:solidFill>
                  <a:schemeClr val="tx1"/>
                </a:solidFill>
              </a:rPr>
              <a:t>Reputation</a:t>
            </a:r>
            <a:r>
              <a:rPr lang="fr-FR" sz="1600" b="0" dirty="0">
                <a:solidFill>
                  <a:schemeClr val="tx1"/>
                </a:solidFill>
              </a:rPr>
              <a:t>, </a:t>
            </a:r>
            <a:r>
              <a:rPr lang="fr-FR" sz="1600" b="0" dirty="0" err="1">
                <a:solidFill>
                  <a:schemeClr val="tx1"/>
                </a:solidFill>
              </a:rPr>
              <a:t>Liabilities</a:t>
            </a:r>
            <a:r>
              <a:rPr lang="fr-FR" sz="1600" b="0" dirty="0">
                <a:solidFill>
                  <a:schemeClr val="tx1"/>
                </a:solidFill>
              </a:rPr>
              <a:t> : personnes, environnement, actifs, réputation, juridique), ainsi qu’un processus de planification formel sont utilisés pour systématiquement développer, mettre en œuvre, suivre et documenter les plans d'action d'interventions d’urgence et de crise.</a:t>
            </a:r>
            <a:endParaRPr lang="fr-FR" dirty="0">
              <a:solidFill>
                <a:schemeClr val="tx1"/>
              </a:solidFill>
              <a:cs typeface="Calibri"/>
            </a:endParaRPr>
          </a:p>
          <a:p>
            <a:pPr marL="0" indent="0" algn="just">
              <a:spcBef>
                <a:spcPts val="600"/>
              </a:spcBef>
              <a:spcAft>
                <a:spcPts val="600"/>
              </a:spcAft>
            </a:pPr>
            <a:r>
              <a:rPr lang="fr-FR" sz="1400" b="0" u="sng" dirty="0">
                <a:solidFill>
                  <a:srgbClr val="FF0000"/>
                </a:solidFill>
              </a:rPr>
              <a:t>Nouvelle Exigence</a:t>
            </a:r>
            <a:endParaRPr lang="fr-FR" sz="1400" b="0" u="sng" dirty="0">
              <a:solidFill>
                <a:srgbClr val="FF0000"/>
              </a:solidFill>
              <a:cs typeface="Calibri"/>
            </a:endParaRPr>
          </a:p>
          <a:p>
            <a:pPr marL="285750" indent="-285750" algn="just">
              <a:spcBef>
                <a:spcPts val="600"/>
              </a:spcBef>
              <a:spcAft>
                <a:spcPts val="600"/>
              </a:spcAft>
              <a:buFont typeface="Arial" panose="020B0604020202020204" pitchFamily="34" charset="0"/>
              <a:buChar char="•"/>
            </a:pPr>
            <a:r>
              <a:rPr lang="en-US" sz="1400" b="0" dirty="0">
                <a:solidFill>
                  <a:schemeClr val="tx1"/>
                </a:solidFill>
              </a:rPr>
              <a:t>La </a:t>
            </a:r>
            <a:r>
              <a:rPr lang="fr-FR" sz="1400" b="0" dirty="0">
                <a:solidFill>
                  <a:schemeClr val="tx1"/>
                </a:solidFill>
              </a:rPr>
              <a:t>méthodologie FISA est nouvelle, mais déjà en pratique dans certaines filiales</a:t>
            </a:r>
            <a:r>
              <a:rPr lang="en-US" sz="1400" b="0" dirty="0">
                <a:solidFill>
                  <a:schemeClr val="tx1"/>
                </a:solidFill>
              </a:rPr>
              <a:t>.</a:t>
            </a:r>
            <a:endParaRPr lang="fr-FR" sz="1400" b="0"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Traitement des urgences et des crises – mobilisation de ressources externes (Exigence 3.2.4)</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Des accords sont mis en place pour la mobilisation de ressources locales et/ou régionales spécifiques en rapport avec les scénarios d’urgence et de crise définis.</a:t>
            </a:r>
            <a:endParaRPr lang="fr-FR" dirty="0">
              <a:solidFill>
                <a:schemeClr val="tx1"/>
              </a:solidFill>
            </a:endParaRPr>
          </a:p>
          <a:p>
            <a:pPr marL="0" indent="0" algn="just">
              <a:spcBef>
                <a:spcPts val="600"/>
              </a:spcBef>
              <a:spcAft>
                <a:spcPts val="600"/>
              </a:spcAft>
            </a:pPr>
            <a:r>
              <a:rPr lang="fr-FR" sz="1600" b="0" dirty="0">
                <a:solidFill>
                  <a:schemeClr val="tx1"/>
                </a:solidFill>
              </a:rPr>
              <a:t>Des call-out </a:t>
            </a:r>
            <a:r>
              <a:rPr lang="fr-FR" sz="1600" b="0" dirty="0" err="1">
                <a:solidFill>
                  <a:schemeClr val="tx1"/>
                </a:solidFill>
              </a:rPr>
              <a:t>authorities</a:t>
            </a:r>
            <a:r>
              <a:rPr lang="fr-FR" sz="1600" b="0" dirty="0">
                <a:solidFill>
                  <a:schemeClr val="tx1"/>
                </a:solidFill>
              </a:rPr>
              <a:t> sont identifiés et désignés pour mobiliser des ressources prévues par les accords-cadres du Groupe.</a:t>
            </a:r>
            <a:endParaRPr lang="fr-FR" dirty="0">
              <a:solidFill>
                <a:schemeClr val="tx1"/>
              </a:solidFill>
            </a:endParaRPr>
          </a:p>
          <a:p>
            <a:pPr marL="0" indent="0" algn="just">
              <a:spcBef>
                <a:spcPts val="600"/>
              </a:spcBef>
              <a:spcAft>
                <a:spcPts val="600"/>
              </a:spcAft>
            </a:pPr>
            <a:r>
              <a:rPr lang="fr-FR" sz="1400" b="0" u="sng" dirty="0">
                <a:solidFill>
                  <a:srgbClr val="FF0000"/>
                </a:solidFill>
              </a:rPr>
              <a:t>Pas de changement</a:t>
            </a: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4"/>
          <p:cNvSpPr/>
          <p:nvPr/>
        </p:nvSpPr>
        <p:spPr>
          <a:xfrm>
            <a:off x="0" y="1196752"/>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0089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 </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dirty="0">
                <a:solidFill>
                  <a:schemeClr val="tx1"/>
                </a:solidFill>
              </a:rPr>
              <a:t>Traitement des urgences et des crises – gestion des données (Exigence 3.2.5)</a:t>
            </a:r>
          </a:p>
          <a:p>
            <a:pPr marL="0" indent="0" algn="just">
              <a:spcBef>
                <a:spcPts val="600"/>
              </a:spcBef>
              <a:spcAft>
                <a:spcPts val="600"/>
              </a:spcAft>
            </a:pPr>
            <a:r>
              <a:rPr lang="fr-FR" sz="1600" b="0" dirty="0">
                <a:solidFill>
                  <a:schemeClr val="tx1"/>
                </a:solidFill>
              </a:rPr>
              <a:t>Un système robuste d’enregistrement et de conservation de la documentation (ex. : chronogrammes, plans d'actions, journaux d’activités, formulaires, correspondance écrite) est mis en place. Il est mis à disposition pour le retour d’expérience (REX), et à des fins juridiques et d'enquête pendant ou après une urgence ou une crise.</a:t>
            </a:r>
            <a:r>
              <a:rPr lang="en-US" sz="1600" b="0" dirty="0">
                <a:solidFill>
                  <a:schemeClr val="tx1"/>
                </a:solidFill>
              </a:rPr>
              <a:t> </a:t>
            </a:r>
            <a:endParaRPr lang="en-US" sz="1600" b="0">
              <a:solidFill>
                <a:schemeClr val="tx1"/>
              </a:solidFill>
              <a:cs typeface="Calibri"/>
            </a:endParaRPr>
          </a:p>
          <a:p>
            <a:pPr marL="0" indent="0" algn="just">
              <a:spcBef>
                <a:spcPts val="600"/>
              </a:spcBef>
              <a:spcAft>
                <a:spcPts val="1200"/>
              </a:spcAft>
            </a:pPr>
            <a:r>
              <a:rPr lang="fr-FR" sz="1400" b="0" u="sng" dirty="0">
                <a:solidFill>
                  <a:srgbClr val="FF0000"/>
                </a:solidFill>
              </a:rPr>
              <a:t>Pas de changement</a:t>
            </a:r>
            <a:endParaRPr lang="fr-FR" sz="1400" b="0" u="sng" dirty="0">
              <a:solidFill>
                <a:srgbClr val="FF0000"/>
              </a:solidFill>
              <a:cs typeface="Calibri"/>
            </a:endParaRPr>
          </a:p>
          <a:p>
            <a:pPr marL="0" indent="0" algn="just">
              <a:spcBef>
                <a:spcPts val="600"/>
              </a:spcBef>
              <a:spcAft>
                <a:spcPts val="1200"/>
              </a:spcAft>
            </a:pPr>
            <a:endParaRPr lang="fr-FR" sz="1400" b="0" u="sng" dirty="0">
              <a:solidFill>
                <a:srgbClr val="FF0000"/>
              </a:solidFill>
            </a:endParaRPr>
          </a:p>
          <a:p>
            <a:pPr marL="0" indent="0" algn="l">
              <a:spcAft>
                <a:spcPts val="1200"/>
              </a:spcAft>
            </a:pPr>
            <a:r>
              <a:rPr lang="fr-FR" u="sng" dirty="0">
                <a:solidFill>
                  <a:schemeClr val="tx1"/>
                </a:solidFill>
              </a:rPr>
              <a:t>Débriefing (Exigence 3.2.6)</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Une fois la situation d'urgence ou de crise terminée, ou après un exercice ou un test, un débriefing est réalisé et enregistré.</a:t>
            </a:r>
            <a:endParaRPr lang="en-US" sz="1400" b="0" dirty="0">
              <a:solidFill>
                <a:schemeClr val="tx1"/>
              </a:solidFill>
            </a:endParaRPr>
          </a:p>
          <a:p>
            <a:pPr marL="0" indent="0" algn="just">
              <a:spcBef>
                <a:spcPts val="600"/>
              </a:spcBef>
              <a:spcAft>
                <a:spcPts val="600"/>
              </a:spcAft>
            </a:pPr>
            <a:r>
              <a:rPr lang="fr-FR" sz="1400" b="0" u="sng" dirty="0">
                <a:solidFill>
                  <a:srgbClr val="FF0000"/>
                </a:solidFill>
              </a:rPr>
              <a:t>Pas de changement</a:t>
            </a:r>
            <a:endParaRPr lang="fr-FR" sz="1400" b="0" u="sng" dirty="0">
              <a:solidFill>
                <a:srgbClr val="FF0000"/>
              </a:solidFill>
              <a:cs typeface="Calibri"/>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08794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a:t>
            </a:r>
            <a:endParaRPr lang="en-GB" dirty="0"/>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dirty="0">
                <a:solidFill>
                  <a:schemeClr val="tx1"/>
                </a:solidFill>
              </a:rPr>
              <a:t>Démobilisation (Exigence 3.2.7)</a:t>
            </a:r>
          </a:p>
          <a:p>
            <a:pPr marL="0" indent="0" algn="just">
              <a:spcBef>
                <a:spcPts val="600"/>
              </a:spcBef>
              <a:spcAft>
                <a:spcPts val="600"/>
              </a:spcAft>
            </a:pPr>
            <a:r>
              <a:rPr lang="fr-FR" sz="1600" b="0" dirty="0">
                <a:solidFill>
                  <a:schemeClr val="tx1"/>
                </a:solidFill>
              </a:rPr>
              <a:t>Le responsable sur site, le responsable tactique (« directeur IMT / CMU ») et les responsables des cellules stratégique (« directeur CMC ») et de suivi (« directeur CSC ») lancent la démobilisation de leur personnel respectif et les réaffectent à leurs activités normales (voir figure 2).</a:t>
            </a:r>
            <a:endParaRPr lang="fr-FR" dirty="0">
              <a:solidFill>
                <a:schemeClr val="tx1"/>
              </a:solidFill>
              <a:cs typeface="Calibri"/>
            </a:endParaRPr>
          </a:p>
          <a:p>
            <a:pPr marL="0" indent="0" algn="just">
              <a:spcBef>
                <a:spcPts val="600"/>
              </a:spcBef>
              <a:spcAft>
                <a:spcPts val="600"/>
              </a:spcAft>
            </a:pPr>
            <a:r>
              <a:rPr lang="fr-FR" sz="1600" b="0" dirty="0">
                <a:solidFill>
                  <a:schemeClr val="tx1"/>
                </a:solidFill>
              </a:rPr>
              <a:t>Pour un accident de grande ampleur et complexe, un plan de démobilisation formel est nécessaire pour une démobilisation contrôlée et progressive des ressources et des personnels. Les données, équipements et autres éléments de preuve sont conservés à des fins d'enquête.</a:t>
            </a:r>
            <a:endParaRPr lang="en-US" dirty="0">
              <a:solidFill>
                <a:schemeClr val="tx1"/>
              </a:solidFill>
              <a:cs typeface="Calibri"/>
            </a:endParaRPr>
          </a:p>
          <a:p>
            <a:pPr marL="0" indent="0" algn="just">
              <a:spcBef>
                <a:spcPts val="600"/>
              </a:spcBef>
              <a:spcAft>
                <a:spcPts val="600"/>
              </a:spcAft>
            </a:pPr>
            <a:r>
              <a:rPr lang="fr-FR" sz="1400" b="0" u="sng" dirty="0">
                <a:solidFill>
                  <a:srgbClr val="FF0000"/>
                </a:solidFill>
              </a:rPr>
              <a:t>Pas de changement</a:t>
            </a:r>
            <a:endParaRPr lang="fr-FR" sz="1400" b="0" u="sng" dirty="0">
              <a:solidFill>
                <a:srgbClr val="FF0000"/>
              </a:solidFill>
              <a:cs typeface="Calibri"/>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49619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Amélioration continue et REX </a:t>
            </a:r>
            <a:r>
              <a:rPr lang="en-GB"/>
              <a:t>  </a:t>
            </a:r>
            <a:endParaRPr lang="en-GB" dirty="0"/>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u="sng" dirty="0">
                <a:solidFill>
                  <a:schemeClr val="tx1"/>
                </a:solidFill>
              </a:rPr>
              <a:t>Amélioration continue(Exigence 3.3.1)</a:t>
            </a:r>
          </a:p>
          <a:p>
            <a:pPr marL="0" indent="0" algn="just">
              <a:spcBef>
                <a:spcPts val="600"/>
              </a:spcBef>
              <a:spcAft>
                <a:spcPts val="600"/>
              </a:spcAft>
            </a:pPr>
            <a:r>
              <a:rPr lang="fr-FR" sz="1600" b="0" dirty="0">
                <a:solidFill>
                  <a:schemeClr val="tx1"/>
                </a:solidFill>
              </a:rPr>
              <a:t>À la suite d'un exercice, d’un test ou d’une situation d’urgence ou de crise, les actions correctives et d'amélioration identifiées sont, le cas échéant, documentées dans un rapport.</a:t>
            </a:r>
            <a:endParaRPr lang="fr-FR">
              <a:solidFill>
                <a:schemeClr val="tx1"/>
              </a:solidFill>
              <a:cs typeface="Calibri"/>
            </a:endParaRPr>
          </a:p>
          <a:p>
            <a:pPr marL="0" indent="0" algn="just">
              <a:spcBef>
                <a:spcPts val="600"/>
              </a:spcBef>
              <a:spcAft>
                <a:spcPts val="600"/>
              </a:spcAft>
            </a:pPr>
            <a:r>
              <a:rPr lang="fr-FR" sz="1600" b="0" dirty="0">
                <a:solidFill>
                  <a:schemeClr val="tx1"/>
                </a:solidFill>
              </a:rPr>
              <a:t>Un plan d'action est développé et toutes les actions sont enregistrées et suivies dans les outils de </a:t>
            </a:r>
            <a:r>
              <a:rPr lang="fr-FR" sz="1600" b="0" dirty="0" err="1">
                <a:solidFill>
                  <a:schemeClr val="tx1"/>
                </a:solidFill>
              </a:rPr>
              <a:t>reporting</a:t>
            </a:r>
            <a:r>
              <a:rPr lang="fr-FR" sz="1600" b="0" dirty="0">
                <a:solidFill>
                  <a:schemeClr val="tx1"/>
                </a:solidFill>
              </a:rPr>
              <a:t> respectifs.</a:t>
            </a:r>
            <a:endParaRPr lang="fr-FR">
              <a:solidFill>
                <a:schemeClr val="tx1"/>
              </a:solidFill>
              <a:cs typeface="Calibri"/>
            </a:endParaRPr>
          </a:p>
          <a:p>
            <a:pPr marL="0" indent="0" algn="just">
              <a:spcBef>
                <a:spcPts val="600"/>
              </a:spcBef>
              <a:spcAft>
                <a:spcPts val="600"/>
              </a:spcAft>
            </a:pPr>
            <a:r>
              <a:rPr lang="fr-FR" sz="1600" b="0" dirty="0">
                <a:solidFill>
                  <a:schemeClr val="tx1"/>
                </a:solidFill>
              </a:rPr>
              <a:t>Lorsque des leçons importantes peuvent être partagées, un REX ou une Alerte sécurité est produit.</a:t>
            </a:r>
            <a:endParaRPr lang="fr-FR" dirty="0">
              <a:solidFill>
                <a:schemeClr val="tx1"/>
              </a:solidFill>
              <a:cs typeface="Calibri"/>
            </a:endParaRPr>
          </a:p>
          <a:p>
            <a:pPr marL="0" indent="0" algn="just">
              <a:spcBef>
                <a:spcPts val="600"/>
              </a:spcBef>
              <a:spcAft>
                <a:spcPts val="600"/>
              </a:spcAft>
            </a:pPr>
            <a:r>
              <a:rPr lang="fr-FR" sz="1400" b="0" u="sng" dirty="0">
                <a:solidFill>
                  <a:srgbClr val="FF0000"/>
                </a:solidFill>
              </a:rPr>
              <a:t>Pas de changement</a:t>
            </a:r>
            <a:endParaRPr lang="fr-FR" sz="1400" b="0" u="sng" dirty="0">
              <a:solidFill>
                <a:srgbClr val="FF0000"/>
              </a:solidFill>
              <a:cs typeface="Calibri"/>
            </a:endParaRPr>
          </a:p>
          <a:p>
            <a:pPr marL="0" indent="0" algn="just">
              <a:spcBef>
                <a:spcPts val="600"/>
              </a:spcBef>
              <a:spcAft>
                <a:spcPts val="600"/>
              </a:spcAft>
            </a:pPr>
            <a:r>
              <a:rPr lang="fr-FR" u="sng" dirty="0">
                <a:solidFill>
                  <a:schemeClr val="tx1"/>
                </a:solidFill>
              </a:rPr>
              <a:t>Revue du plan d’urgence(Exigence 3.3.2)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Les plans d’urgence sont revus au moins une fois tous les 5 ans ou lorsqu’une des situations suivantes se produit :</a:t>
            </a:r>
            <a:endParaRPr lang="fr-FR"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changement d'installations, d'opérations, d'environnement, de procédés, ou de types et de volumes des substances dangereuses manipulées ayant un impact sur les scénarios et les conséquences d’une urgence ou d'une crise ;</a:t>
            </a:r>
            <a:endParaRPr lang="fr-FR" sz="1600"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changements organisationnels pouvant avoir un impact sur la capacité de réaction en situation de crise ou d’urgence ;</a:t>
            </a:r>
            <a:endParaRPr lang="fr-FR" sz="1600"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retour d'information significatif d'un exercice, d’un test ou d'un accident ;</a:t>
            </a:r>
            <a:endParaRPr lang="fr-FR" sz="1600"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recommandations d'un REX interne, d'un évènement à haut potentiel (high </a:t>
            </a:r>
            <a:r>
              <a:rPr lang="fr-FR" sz="1600" b="0" dirty="0" err="1">
                <a:solidFill>
                  <a:schemeClr val="tx1"/>
                </a:solidFill>
              </a:rPr>
              <a:t>potential</a:t>
            </a:r>
            <a:r>
              <a:rPr lang="fr-FR" sz="1600" b="0" dirty="0">
                <a:solidFill>
                  <a:schemeClr val="tx1"/>
                </a:solidFill>
              </a:rPr>
              <a:t> incident : HIPO) d'une Alerte sécurité, ou des enseignements externes ; § changements dans les règles ou règlementations applicables.</a:t>
            </a:r>
            <a:endParaRPr lang="fr-FR" dirty="0">
              <a:solidFill>
                <a:schemeClr val="tx1"/>
              </a:solidFill>
              <a:cs typeface="Calibri"/>
            </a:endParaRPr>
          </a:p>
          <a:p>
            <a:pPr marL="0" indent="0" algn="just">
              <a:spcBef>
                <a:spcPts val="600"/>
              </a:spcBef>
              <a:spcAft>
                <a:spcPts val="600"/>
              </a:spcAft>
            </a:pPr>
            <a:r>
              <a:rPr lang="en-US" sz="1400" b="0" u="sng" dirty="0">
                <a:solidFill>
                  <a:srgbClr val="FF0000"/>
                </a:solidFill>
              </a:rPr>
              <a:t>Nouvelle Exigence</a:t>
            </a:r>
            <a:endParaRPr lang="en-US" sz="1400" b="0" u="sng" dirty="0">
              <a:solidFill>
                <a:srgbClr val="FF0000"/>
              </a:solidFill>
              <a:cs typeface="Calibri"/>
            </a:endParaRPr>
          </a:p>
          <a:p>
            <a:pPr marL="285750" indent="-285750" algn="just">
              <a:spcBef>
                <a:spcPts val="600"/>
              </a:spcBef>
              <a:spcAft>
                <a:spcPts val="600"/>
              </a:spcAft>
              <a:buFont typeface="Arial" panose="020B0604020202020204" pitchFamily="34" charset="0"/>
              <a:buChar char="•"/>
            </a:pPr>
            <a:r>
              <a:rPr lang="en-US" sz="1400" b="0" dirty="0">
                <a:solidFill>
                  <a:schemeClr val="tx1"/>
                </a:solidFill>
              </a:rPr>
              <a:t>Pour les </a:t>
            </a:r>
            <a:r>
              <a:rPr lang="en-US" sz="1400" b="0" dirty="0">
                <a:solidFill>
                  <a:schemeClr val="tx1"/>
                </a:solidFill>
                <a:ea typeface="+mj-lt"/>
                <a:cs typeface="+mj-lt"/>
              </a:rPr>
              <a:t>branches </a:t>
            </a:r>
            <a:r>
              <a:rPr lang="en-US" sz="1400" b="0" dirty="0">
                <a:solidFill>
                  <a:schemeClr val="tx1"/>
                </a:solidFill>
              </a:rPr>
              <a:t>EP et MS </a:t>
            </a:r>
            <a:r>
              <a:rPr lang="fr-FR" sz="1400" b="0" dirty="0">
                <a:solidFill>
                  <a:schemeClr val="tx1"/>
                </a:solidFill>
              </a:rPr>
              <a:t>(la fréquence de révision n'a pas été définie). Des revues annuelles existent déjà pour le RC et tous les deux ans pour GRP</a:t>
            </a:r>
            <a:r>
              <a:rPr lang="en-US" sz="1400" b="0" dirty="0">
                <a:solidFill>
                  <a:schemeClr val="tx1"/>
                </a:solidFill>
              </a:rPr>
              <a:t>.</a:t>
            </a:r>
            <a:endParaRPr lang="fr-FR" sz="1400" b="0" dirty="0">
              <a:solidFill>
                <a:schemeClr val="tx1"/>
              </a:solidFill>
            </a:endParaRPr>
          </a:p>
          <a:p>
            <a:pPr marL="0" indent="0" algn="just">
              <a:spcBef>
                <a:spcPts val="600"/>
              </a:spcBef>
              <a:spcAft>
                <a:spcPts val="600"/>
              </a:spcAft>
            </a:pPr>
            <a:endParaRPr lang="en-US" sz="14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4"/>
          <p:cNvSpPr/>
          <p:nvPr/>
        </p:nvSpPr>
        <p:spPr>
          <a:xfrm>
            <a:off x="47328" y="3477792"/>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4055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fr-FR" b="1" dirty="0"/>
              <a:t>Objet</a:t>
            </a:r>
            <a:r>
              <a:rPr lang="en-GB" b="1" dirty="0"/>
              <a:t>: </a:t>
            </a:r>
            <a:r>
              <a:rPr lang="fr-FR" dirty="0"/>
              <a:t>Exigences pour maintenir un état de préparation suffisant pour faire face à une situation d’</a:t>
            </a:r>
            <a:r>
              <a:rPr lang="fr-FR" u="dotted" dirty="0"/>
              <a:t>urgence</a:t>
            </a:r>
            <a:r>
              <a:rPr lang="fr-FR" dirty="0"/>
              <a:t> ou de </a:t>
            </a:r>
            <a:r>
              <a:rPr lang="fr-FR" u="dotted" dirty="0"/>
              <a:t>crise</a:t>
            </a:r>
            <a:r>
              <a:rPr lang="fr-FR" dirty="0"/>
              <a:t> et pour en atténuer les conséquences. Couvre la gestion des </a:t>
            </a:r>
            <a:r>
              <a:rPr lang="fr-FR" u="dotted" dirty="0"/>
              <a:t>urgences</a:t>
            </a:r>
            <a:r>
              <a:rPr lang="fr-FR" dirty="0"/>
              <a:t> et des </a:t>
            </a:r>
            <a:r>
              <a:rPr lang="fr-FR" u="dotted" dirty="0"/>
              <a:t>crises</a:t>
            </a:r>
            <a:r>
              <a:rPr lang="fr-FR" dirty="0"/>
              <a:t> à trois niveaux : entités et filiales, branches ou au support de </a:t>
            </a:r>
            <a:r>
              <a:rPr lang="fr-FR" u="dotted" dirty="0"/>
              <a:t>crise</a:t>
            </a:r>
            <a:r>
              <a:rPr lang="fr-FR" dirty="0"/>
              <a:t> Groupe.</a:t>
            </a:r>
            <a:endParaRPr lang="en-GB" dirty="0"/>
          </a:p>
          <a:p>
            <a:pPr algn="just">
              <a:spcBef>
                <a:spcPts val="1200"/>
              </a:spcBef>
            </a:pPr>
            <a:r>
              <a:rPr lang="fr-FR" b="1" dirty="0"/>
              <a:t>Champ d’application</a:t>
            </a:r>
            <a:r>
              <a:rPr lang="en-GB" b="1" dirty="0"/>
              <a:t>: </a:t>
            </a:r>
            <a:r>
              <a:rPr lang="en-GB" dirty="0"/>
              <a:t>Applicable</a:t>
            </a:r>
            <a:r>
              <a:rPr lang="en-US" dirty="0"/>
              <a:t> par </a:t>
            </a:r>
            <a:r>
              <a:rPr lang="en-US" dirty="0" err="1"/>
              <a:t>toutes</a:t>
            </a:r>
            <a:r>
              <a:rPr lang="en-US" dirty="0"/>
              <a:t> les </a:t>
            </a:r>
            <a:r>
              <a:rPr lang="en-US" dirty="0" err="1"/>
              <a:t>entités</a:t>
            </a:r>
            <a:r>
              <a:rPr lang="en-US" dirty="0"/>
              <a:t> et </a:t>
            </a:r>
            <a:r>
              <a:rPr lang="en-US" dirty="0" err="1"/>
              <a:t>filiales</a:t>
            </a:r>
            <a:r>
              <a:rPr lang="en-US" dirty="0"/>
              <a:t> du </a:t>
            </a:r>
            <a:r>
              <a:rPr lang="en-US" dirty="0" err="1"/>
              <a:t>groupe</a:t>
            </a:r>
            <a:r>
              <a:rPr lang="en-US" dirty="0"/>
              <a:t>.  </a:t>
            </a:r>
            <a:endParaRPr lang="en-GB" dirty="0"/>
          </a:p>
          <a:p>
            <a:pPr algn="just">
              <a:spcBef>
                <a:spcPts val="1200"/>
              </a:spcBef>
            </a:pPr>
            <a:r>
              <a:rPr lang="fr-FR" b="1" dirty="0"/>
              <a:t>Remplace: </a:t>
            </a:r>
            <a:endParaRPr lang="en-GB" dirty="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DIR-GR-SEC-020 </a:t>
            </a:r>
            <a:r>
              <a:rPr lang="en-US" sz="1400" i="1" dirty="0">
                <a:latin typeface="+mj-lt"/>
                <a:ea typeface="+mj-lt"/>
                <a:cs typeface="+mj-lt"/>
              </a:rPr>
              <a:t>Gestion de </a:t>
            </a:r>
            <a:r>
              <a:rPr lang="en-US" sz="1400" i="1" dirty="0" err="1">
                <a:latin typeface="+mj-lt"/>
                <a:ea typeface="+mj-lt"/>
                <a:cs typeface="+mj-lt"/>
              </a:rPr>
              <a:t>crise</a:t>
            </a:r>
            <a:endParaRPr lang="en-GB" sz="1400" dirty="0" err="1">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CR-MS-HSEQ-801 </a:t>
            </a:r>
            <a:r>
              <a:rPr lang="en-US" sz="1400" i="1" dirty="0">
                <a:latin typeface="+mj-lt"/>
                <a:ea typeface="+mj-lt"/>
                <a:cs typeface="+mj-lt"/>
              </a:rPr>
              <a:t>Gestion de </a:t>
            </a:r>
            <a:r>
              <a:rPr lang="en-US" sz="1400" i="1" dirty="0" err="1">
                <a:latin typeface="+mj-lt"/>
                <a:ea typeface="+mj-lt"/>
                <a:cs typeface="+mj-lt"/>
              </a:rPr>
              <a:t>crise</a:t>
            </a:r>
            <a:endParaRPr lang="en-US" sz="1400" dirty="0" err="1">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CR-RC-HSE-001 </a:t>
            </a:r>
            <a:r>
              <a:rPr lang="fr-FR" sz="1400" i="1" dirty="0">
                <a:latin typeface="+mj-lt"/>
                <a:ea typeface="+mj-lt"/>
                <a:cs typeface="+mj-lt"/>
              </a:rPr>
              <a:t>Information et Gestion de Crise</a:t>
            </a:r>
            <a:endParaRPr lang="en-GB" sz="1400" dirty="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CR-RC-HSE-125 </a:t>
            </a:r>
            <a:r>
              <a:rPr lang="en-GB" sz="1400" i="1" dirty="0" err="1">
                <a:latin typeface="+mj-lt"/>
                <a:ea typeface="+mj-lt"/>
                <a:cs typeface="+mj-lt"/>
              </a:rPr>
              <a:t>Préparation</a:t>
            </a:r>
            <a:r>
              <a:rPr lang="en-GB" sz="1400" i="1" dirty="0">
                <a:latin typeface="+mj-lt"/>
                <a:ea typeface="+mj-lt"/>
                <a:cs typeface="+mj-lt"/>
              </a:rPr>
              <a:t> aux situations </a:t>
            </a:r>
            <a:r>
              <a:rPr lang="en-GB" sz="1400" i="1" dirty="0" err="1">
                <a:latin typeface="+mj-lt"/>
                <a:ea typeface="+mj-lt"/>
                <a:cs typeface="+mj-lt"/>
              </a:rPr>
              <a:t>d’urgence</a:t>
            </a:r>
            <a:endParaRPr lang="en-GB" sz="1400" dirty="0" err="1">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CR-EP-HSE-091 </a:t>
            </a:r>
            <a:r>
              <a:rPr lang="fr-FR" sz="1400" i="1" dirty="0">
                <a:latin typeface="+mj-lt"/>
                <a:ea typeface="+mj-lt"/>
                <a:cs typeface="+mj-lt"/>
              </a:rPr>
              <a:t>Gestion de l’urgence/crise en filiale</a:t>
            </a:r>
            <a:r>
              <a:rPr lang="en-US" sz="1400" i="1" dirty="0">
                <a:latin typeface="+mj-lt"/>
                <a:ea typeface="+mj-lt"/>
                <a:cs typeface="+mj-lt"/>
              </a:rPr>
              <a:t> </a:t>
            </a:r>
            <a:endParaRPr lang="en-GB" sz="1400" dirty="0">
              <a:latin typeface="+mj-lt"/>
              <a:ea typeface="+mj-lt"/>
              <a:cs typeface="+mj-lt"/>
            </a:endParaRPr>
          </a:p>
          <a:p>
            <a:pPr marL="285750" lvl="1" indent="-285750" algn="l">
              <a:lnSpc>
                <a:spcPct val="90000"/>
              </a:lnSpc>
              <a:spcBef>
                <a:spcPts val="500"/>
              </a:spcBef>
              <a:buFont typeface="Wingdings" panose="05000000000000000000" pitchFamily="2" charset="2"/>
              <a:buChar char="§"/>
            </a:pPr>
            <a:r>
              <a:rPr lang="en-US" sz="1400" dirty="0">
                <a:latin typeface="+mj-lt"/>
                <a:ea typeface="+mj-lt"/>
                <a:cs typeface="+mj-lt"/>
              </a:rPr>
              <a:t>CR-EP-HSE-093 </a:t>
            </a:r>
            <a:r>
              <a:rPr lang="fr-FR" sz="1400" i="1" dirty="0">
                <a:latin typeface="+mj-lt"/>
                <a:ea typeface="+mj-lt"/>
                <a:cs typeface="+mj-lt"/>
              </a:rPr>
              <a:t>Exercices de Grande Ampleur (EGA)</a:t>
            </a:r>
          </a:p>
          <a:p>
            <a:pPr marL="285750" lvl="1" indent="-285750" algn="l">
              <a:lnSpc>
                <a:spcPct val="90000"/>
              </a:lnSpc>
              <a:spcBef>
                <a:spcPts val="500"/>
              </a:spcBef>
              <a:spcAft>
                <a:spcPts val="600"/>
              </a:spcAft>
              <a:buFont typeface="Wingdings" panose="05000000000000000000" pitchFamily="2" charset="2"/>
              <a:buChar char="§"/>
            </a:pPr>
            <a:r>
              <a:rPr lang="en-US" sz="1400" dirty="0">
                <a:latin typeface="+mj-lt"/>
                <a:ea typeface="+mj-lt"/>
                <a:cs typeface="+mj-lt"/>
              </a:rPr>
              <a:t>CR-GRP-HSE-0702 </a:t>
            </a:r>
            <a:r>
              <a:rPr lang="en-US" sz="1400" i="1" dirty="0">
                <a:latin typeface="+mj-lt"/>
                <a:ea typeface="+mj-lt"/>
                <a:cs typeface="+mj-lt"/>
              </a:rPr>
              <a:t>Emergency Preparedness</a:t>
            </a:r>
            <a:endParaRPr lang="en-US" sz="1400" i="1" dirty="0"/>
          </a:p>
          <a:p>
            <a:pPr algn="l">
              <a:spcBef>
                <a:spcPts val="300"/>
              </a:spcBef>
              <a:spcAft>
                <a:spcPts val="600"/>
              </a:spcAft>
            </a:pPr>
            <a:r>
              <a:rPr lang="fr-FR" b="1" dirty="0"/>
              <a:t>Date de publication dans REFLEX: </a:t>
            </a:r>
            <a:r>
              <a:rPr lang="fr-FR" dirty="0">
                <a:solidFill>
                  <a:schemeClr val="tx1"/>
                </a:solidFill>
              </a:rPr>
              <a:t>30</a:t>
            </a:r>
            <a:r>
              <a:rPr lang="fr-FR" dirty="0"/>
              <a:t>/09/2019.</a:t>
            </a:r>
          </a:p>
          <a:p>
            <a:pPr algn="l">
              <a:spcBef>
                <a:spcPts val="300"/>
              </a:spcBef>
              <a:spcAft>
                <a:spcPts val="600"/>
              </a:spcAft>
            </a:pPr>
            <a:r>
              <a:rPr lang="fr-FR" b="1" dirty="0"/>
              <a:t>Date d’application: </a:t>
            </a:r>
            <a:r>
              <a:rPr lang="fr-FR" dirty="0"/>
              <a:t>3 mois après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a:t>COMPOSANTES DE LA PRÉPARATION AUX URGENCES ET CRISES</a:t>
            </a:r>
            <a:endParaRPr lang="fr-FR" dirty="0"/>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sp>
        <p:nvSpPr>
          <p:cNvPr id="12" name="Rectangle 11"/>
          <p:cNvSpPr/>
          <p:nvPr/>
        </p:nvSpPr>
        <p:spPr>
          <a:xfrm>
            <a:off x="3071664" y="5589240"/>
            <a:ext cx="6096000" cy="276999"/>
          </a:xfrm>
          <a:prstGeom prst="rect">
            <a:avLst/>
          </a:prstGeom>
        </p:spPr>
        <p:txBody>
          <a:bodyPr>
            <a:spAutoFit/>
          </a:bodyPr>
          <a:lstStyle/>
          <a:p>
            <a:pPr algn="ctr"/>
            <a:r>
              <a:rPr lang="fr-FR" sz="1200"/>
              <a:t>Figure 1: Composantes de la préparation aux </a:t>
            </a:r>
            <a:r>
              <a:rPr lang="fr-FR" sz="1200" u="dotted"/>
              <a:t>urgences</a:t>
            </a:r>
            <a:r>
              <a:rPr lang="fr-FR" sz="1200"/>
              <a:t> et </a:t>
            </a:r>
            <a:r>
              <a:rPr lang="fr-FR" sz="1200" u="dotted"/>
              <a:t>crises</a:t>
            </a:r>
            <a:endParaRPr lang="en-GB" sz="1200"/>
          </a:p>
        </p:txBody>
      </p:sp>
      <p:grpSp>
        <p:nvGrpSpPr>
          <p:cNvPr id="7" name="Group 6"/>
          <p:cNvGrpSpPr/>
          <p:nvPr/>
        </p:nvGrpSpPr>
        <p:grpSpPr>
          <a:xfrm>
            <a:off x="1559496" y="846004"/>
            <a:ext cx="8928991" cy="4529684"/>
            <a:chOff x="1200151" y="771524"/>
            <a:chExt cx="6686549" cy="3286125"/>
          </a:xfrm>
        </p:grpSpPr>
        <p:sp>
          <p:nvSpPr>
            <p:cNvPr id="8" name="Rounded Rectangle 7"/>
            <p:cNvSpPr/>
            <p:nvPr/>
          </p:nvSpPr>
          <p:spPr>
            <a:xfrm>
              <a:off x="1200151" y="771524"/>
              <a:ext cx="6686549" cy="3286125"/>
            </a:xfrm>
            <a:prstGeom prst="roundRect">
              <a:avLst>
                <a:gd name="adj" fmla="val 0"/>
              </a:avLst>
            </a:prstGeom>
            <a:solidFill>
              <a:srgbClr val="4A96CD"/>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9" name="Straight Connector 8"/>
            <p:cNvCxnSpPr/>
            <p:nvPr/>
          </p:nvCxnSpPr>
          <p:spPr>
            <a:xfrm flipV="1">
              <a:off x="3661169" y="3278992"/>
              <a:ext cx="2634684" cy="2222"/>
            </a:xfrm>
            <a:prstGeom prst="line">
              <a:avLst/>
            </a:prstGeom>
            <a:noFill/>
            <a:ln w="19050" cap="flat" cmpd="sng" algn="ctr">
              <a:solidFill>
                <a:srgbClr val="004494"/>
              </a:solidFill>
              <a:prstDash val="solid"/>
            </a:ln>
            <a:effectLst/>
          </p:spPr>
        </p:cxnSp>
        <p:cxnSp>
          <p:nvCxnSpPr>
            <p:cNvPr id="10" name="Straight Connector 9"/>
            <p:cNvCxnSpPr/>
            <p:nvPr/>
          </p:nvCxnSpPr>
          <p:spPr>
            <a:xfrm>
              <a:off x="3661169" y="3101924"/>
              <a:ext cx="1" cy="179553"/>
            </a:xfrm>
            <a:prstGeom prst="line">
              <a:avLst/>
            </a:prstGeom>
            <a:noFill/>
            <a:ln w="19050" cap="flat" cmpd="sng" algn="ctr">
              <a:solidFill>
                <a:srgbClr val="004494"/>
              </a:solidFill>
              <a:prstDash val="solid"/>
            </a:ln>
            <a:effectLst/>
          </p:spPr>
        </p:cxnSp>
        <p:cxnSp>
          <p:nvCxnSpPr>
            <p:cNvPr id="11" name="Straight Connector 10"/>
            <p:cNvCxnSpPr/>
            <p:nvPr/>
          </p:nvCxnSpPr>
          <p:spPr>
            <a:xfrm>
              <a:off x="6295853" y="3109071"/>
              <a:ext cx="0" cy="177161"/>
            </a:xfrm>
            <a:prstGeom prst="line">
              <a:avLst/>
            </a:prstGeom>
            <a:noFill/>
            <a:ln w="19050" cap="flat" cmpd="sng" algn="ctr">
              <a:solidFill>
                <a:srgbClr val="004494"/>
              </a:solidFill>
              <a:prstDash val="solid"/>
            </a:ln>
            <a:effectLst/>
          </p:spPr>
        </p:cxnSp>
        <p:cxnSp>
          <p:nvCxnSpPr>
            <p:cNvPr id="13" name="Straight Connector 12"/>
            <p:cNvCxnSpPr/>
            <p:nvPr/>
          </p:nvCxnSpPr>
          <p:spPr>
            <a:xfrm>
              <a:off x="4646072" y="3299252"/>
              <a:ext cx="0" cy="171450"/>
            </a:xfrm>
            <a:prstGeom prst="line">
              <a:avLst/>
            </a:prstGeom>
            <a:noFill/>
            <a:ln w="19050" cap="flat" cmpd="sng" algn="ctr">
              <a:solidFill>
                <a:srgbClr val="004494"/>
              </a:solidFill>
              <a:prstDash val="solid"/>
              <a:headEnd type="triangle" w="med" len="med"/>
              <a:tailEnd type="none" w="med" len="med"/>
            </a:ln>
            <a:effectLst/>
          </p:spPr>
        </p:cxnSp>
        <p:cxnSp>
          <p:nvCxnSpPr>
            <p:cNvPr id="14" name="Straight Connector 13"/>
            <p:cNvCxnSpPr/>
            <p:nvPr/>
          </p:nvCxnSpPr>
          <p:spPr>
            <a:xfrm>
              <a:off x="3661169" y="2405875"/>
              <a:ext cx="0" cy="211463"/>
            </a:xfrm>
            <a:prstGeom prst="line">
              <a:avLst/>
            </a:prstGeom>
            <a:noFill/>
            <a:ln w="19050" cap="flat" cmpd="sng" algn="ctr">
              <a:solidFill>
                <a:srgbClr val="004494"/>
              </a:solidFill>
              <a:prstDash val="solid"/>
            </a:ln>
            <a:effectLst/>
          </p:spPr>
        </p:cxnSp>
        <p:cxnSp>
          <p:nvCxnSpPr>
            <p:cNvPr id="15" name="Straight Connector 14"/>
            <p:cNvCxnSpPr/>
            <p:nvPr/>
          </p:nvCxnSpPr>
          <p:spPr>
            <a:xfrm>
              <a:off x="3055279" y="2405874"/>
              <a:ext cx="1211781" cy="0"/>
            </a:xfrm>
            <a:prstGeom prst="line">
              <a:avLst/>
            </a:prstGeom>
            <a:noFill/>
            <a:ln w="19050" cap="flat" cmpd="sng" algn="ctr">
              <a:solidFill>
                <a:srgbClr val="004494"/>
              </a:solidFill>
              <a:prstDash val="solid"/>
            </a:ln>
            <a:effectLst/>
          </p:spPr>
        </p:cxnSp>
        <p:cxnSp>
          <p:nvCxnSpPr>
            <p:cNvPr id="16" name="Straight Connector 15"/>
            <p:cNvCxnSpPr/>
            <p:nvPr/>
          </p:nvCxnSpPr>
          <p:spPr>
            <a:xfrm>
              <a:off x="3055279" y="2179983"/>
              <a:ext cx="0" cy="225892"/>
            </a:xfrm>
            <a:prstGeom prst="line">
              <a:avLst/>
            </a:prstGeom>
            <a:noFill/>
            <a:ln w="19050" cap="flat" cmpd="sng" algn="ctr">
              <a:solidFill>
                <a:srgbClr val="004494"/>
              </a:solidFill>
              <a:prstDash val="solid"/>
            </a:ln>
            <a:effectLst/>
          </p:spPr>
        </p:cxnSp>
        <p:cxnSp>
          <p:nvCxnSpPr>
            <p:cNvPr id="17" name="Straight Connector 16"/>
            <p:cNvCxnSpPr/>
            <p:nvPr/>
          </p:nvCxnSpPr>
          <p:spPr>
            <a:xfrm>
              <a:off x="4266454" y="2157882"/>
              <a:ext cx="0" cy="247993"/>
            </a:xfrm>
            <a:prstGeom prst="line">
              <a:avLst/>
            </a:prstGeom>
            <a:noFill/>
            <a:ln w="19050" cap="flat" cmpd="sng" algn="ctr">
              <a:solidFill>
                <a:srgbClr val="004494"/>
              </a:solidFill>
              <a:prstDash val="solid"/>
            </a:ln>
            <a:effectLst/>
          </p:spPr>
        </p:cxnSp>
        <p:cxnSp>
          <p:nvCxnSpPr>
            <p:cNvPr id="18" name="Straight Connector 17"/>
            <p:cNvCxnSpPr/>
            <p:nvPr/>
          </p:nvCxnSpPr>
          <p:spPr>
            <a:xfrm>
              <a:off x="5497341" y="2157881"/>
              <a:ext cx="0" cy="457248"/>
            </a:xfrm>
            <a:prstGeom prst="line">
              <a:avLst/>
            </a:prstGeom>
            <a:noFill/>
            <a:ln w="19050" cap="flat" cmpd="sng" algn="ctr">
              <a:solidFill>
                <a:srgbClr val="004494"/>
              </a:solidFill>
              <a:prstDash val="solid"/>
            </a:ln>
            <a:effectLst/>
          </p:spPr>
        </p:cxnSp>
        <p:cxnSp>
          <p:nvCxnSpPr>
            <p:cNvPr id="19" name="Straight Connector 18"/>
            <p:cNvCxnSpPr/>
            <p:nvPr/>
          </p:nvCxnSpPr>
          <p:spPr>
            <a:xfrm flipH="1">
              <a:off x="6276272" y="2210904"/>
              <a:ext cx="1071" cy="443244"/>
            </a:xfrm>
            <a:prstGeom prst="line">
              <a:avLst/>
            </a:prstGeom>
            <a:noFill/>
            <a:ln w="19050" cap="flat" cmpd="sng" algn="ctr">
              <a:solidFill>
                <a:srgbClr val="004494"/>
              </a:solidFill>
              <a:prstDash val="solid"/>
            </a:ln>
            <a:effectLst/>
          </p:spPr>
        </p:cxnSp>
        <p:cxnSp>
          <p:nvCxnSpPr>
            <p:cNvPr id="20" name="Straight Connector 19"/>
            <p:cNvCxnSpPr/>
            <p:nvPr/>
          </p:nvCxnSpPr>
          <p:spPr>
            <a:xfrm flipV="1">
              <a:off x="3051283" y="1530466"/>
              <a:ext cx="3226060" cy="6431"/>
            </a:xfrm>
            <a:prstGeom prst="line">
              <a:avLst/>
            </a:prstGeom>
            <a:noFill/>
            <a:ln w="19050" cap="flat" cmpd="sng" algn="ctr">
              <a:solidFill>
                <a:srgbClr val="004494"/>
              </a:solidFill>
              <a:prstDash val="solid"/>
            </a:ln>
            <a:effectLst/>
          </p:spPr>
        </p:cxnSp>
        <p:cxnSp>
          <p:nvCxnSpPr>
            <p:cNvPr id="21" name="Straight Connector 20"/>
            <p:cNvCxnSpPr/>
            <p:nvPr/>
          </p:nvCxnSpPr>
          <p:spPr>
            <a:xfrm>
              <a:off x="5486400" y="1536896"/>
              <a:ext cx="0" cy="189609"/>
            </a:xfrm>
            <a:prstGeom prst="line">
              <a:avLst/>
            </a:prstGeom>
            <a:noFill/>
            <a:ln w="19050" cap="flat" cmpd="sng" algn="ctr">
              <a:solidFill>
                <a:srgbClr val="004494"/>
              </a:solidFill>
              <a:prstDash val="solid"/>
            </a:ln>
            <a:effectLst/>
          </p:spPr>
        </p:cxnSp>
        <p:cxnSp>
          <p:nvCxnSpPr>
            <p:cNvPr id="22" name="Straight Connector 21"/>
            <p:cNvCxnSpPr/>
            <p:nvPr/>
          </p:nvCxnSpPr>
          <p:spPr>
            <a:xfrm>
              <a:off x="6277343" y="1536897"/>
              <a:ext cx="0" cy="187940"/>
            </a:xfrm>
            <a:prstGeom prst="line">
              <a:avLst/>
            </a:prstGeom>
            <a:noFill/>
            <a:ln w="19050" cap="flat" cmpd="sng" algn="ctr">
              <a:solidFill>
                <a:srgbClr val="004494"/>
              </a:solidFill>
              <a:prstDash val="solid"/>
            </a:ln>
            <a:effectLst/>
          </p:spPr>
        </p:cxnSp>
        <p:cxnSp>
          <p:nvCxnSpPr>
            <p:cNvPr id="23" name="Straight Connector 22"/>
            <p:cNvCxnSpPr/>
            <p:nvPr/>
          </p:nvCxnSpPr>
          <p:spPr>
            <a:xfrm>
              <a:off x="3051283" y="1538964"/>
              <a:ext cx="2048" cy="196878"/>
            </a:xfrm>
            <a:prstGeom prst="line">
              <a:avLst/>
            </a:prstGeom>
            <a:noFill/>
            <a:ln w="19050" cap="flat" cmpd="sng" algn="ctr">
              <a:solidFill>
                <a:srgbClr val="004494"/>
              </a:solidFill>
              <a:prstDash val="solid"/>
            </a:ln>
            <a:effectLst/>
          </p:spPr>
        </p:cxnSp>
        <p:cxnSp>
          <p:nvCxnSpPr>
            <p:cNvPr id="24" name="Straight Connector 23"/>
            <p:cNvCxnSpPr/>
            <p:nvPr/>
          </p:nvCxnSpPr>
          <p:spPr>
            <a:xfrm flipH="1">
              <a:off x="4265847" y="1526007"/>
              <a:ext cx="1213" cy="189609"/>
            </a:xfrm>
            <a:prstGeom prst="line">
              <a:avLst/>
            </a:prstGeom>
            <a:noFill/>
            <a:ln w="19050" cap="flat" cmpd="sng" algn="ctr">
              <a:solidFill>
                <a:srgbClr val="004494"/>
              </a:solidFill>
              <a:prstDash val="solid"/>
            </a:ln>
            <a:effectLst/>
          </p:spPr>
        </p:cxnSp>
        <p:cxnSp>
          <p:nvCxnSpPr>
            <p:cNvPr id="25" name="Straight Connector 24"/>
            <p:cNvCxnSpPr/>
            <p:nvPr/>
          </p:nvCxnSpPr>
          <p:spPr>
            <a:xfrm>
              <a:off x="5229747" y="1375012"/>
              <a:ext cx="0" cy="158865"/>
            </a:xfrm>
            <a:prstGeom prst="line">
              <a:avLst/>
            </a:prstGeom>
            <a:noFill/>
            <a:ln w="19050" cap="flat" cmpd="sng" algn="ctr">
              <a:solidFill>
                <a:srgbClr val="004494"/>
              </a:solidFill>
              <a:prstDash val="solid"/>
              <a:headEnd type="triangle" w="med" len="med"/>
              <a:tailEnd type="none" w="med" len="med"/>
            </a:ln>
            <a:effectLst/>
          </p:spPr>
        </p:cxnSp>
        <p:sp>
          <p:nvSpPr>
            <p:cNvPr id="26" name="Left Brace 25"/>
            <p:cNvSpPr/>
            <p:nvPr/>
          </p:nvSpPr>
          <p:spPr>
            <a:xfrm>
              <a:off x="2401128" y="857250"/>
              <a:ext cx="170622" cy="514350"/>
            </a:xfrm>
            <a:prstGeom prst="leftBrace">
              <a:avLst/>
            </a:prstGeom>
            <a:noFill/>
            <a:ln w="19050" cap="flat" cmpd="sng" algn="ctr">
              <a:solidFill>
                <a:srgbClr val="00449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Left Brace 26"/>
            <p:cNvSpPr/>
            <p:nvPr/>
          </p:nvSpPr>
          <p:spPr>
            <a:xfrm>
              <a:off x="2405928" y="1530466"/>
              <a:ext cx="165823" cy="2441522"/>
            </a:xfrm>
            <a:prstGeom prst="leftBrace">
              <a:avLst>
                <a:gd name="adj1" fmla="val 8333"/>
                <a:gd name="adj2" fmla="val 48763"/>
              </a:avLst>
            </a:prstGeom>
            <a:noFill/>
            <a:ln w="19050" cap="flat" cmpd="sng" algn="ctr">
              <a:solidFill>
                <a:srgbClr val="00449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ounded Rectangle 27"/>
            <p:cNvSpPr/>
            <p:nvPr/>
          </p:nvSpPr>
          <p:spPr>
            <a:xfrm>
              <a:off x="2642326" y="851803"/>
              <a:ext cx="3987074"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Gestion de crise &amp; support</a:t>
              </a:r>
            </a:p>
          </p:txBody>
        </p:sp>
        <p:sp>
          <p:nvSpPr>
            <p:cNvPr id="29" name="Rounded Rectangle 28"/>
            <p:cNvSpPr/>
            <p:nvPr/>
          </p:nvSpPr>
          <p:spPr>
            <a:xfrm>
              <a:off x="2668710" y="1692033"/>
              <a:ext cx="773138"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Plan d’urgence</a:t>
              </a:r>
            </a:p>
          </p:txBody>
        </p:sp>
        <p:sp>
          <p:nvSpPr>
            <p:cNvPr id="30" name="Rounded Rectangle 29"/>
            <p:cNvSpPr/>
            <p:nvPr/>
          </p:nvSpPr>
          <p:spPr>
            <a:xfrm>
              <a:off x="3486149" y="1687523"/>
              <a:ext cx="1590971"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Plan anti-pollution</a:t>
              </a:r>
            </a:p>
          </p:txBody>
        </p:sp>
        <p:sp>
          <p:nvSpPr>
            <p:cNvPr id="31" name="Rounded Rectangle 30"/>
            <p:cNvSpPr/>
            <p:nvPr/>
          </p:nvSpPr>
          <p:spPr>
            <a:xfrm>
              <a:off x="5171122" y="1687803"/>
              <a:ext cx="691226"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Plan de sûreté</a:t>
              </a:r>
            </a:p>
          </p:txBody>
        </p:sp>
        <p:sp>
          <p:nvSpPr>
            <p:cNvPr id="32" name="Rounded Rectangle 31"/>
            <p:cNvSpPr/>
            <p:nvPr/>
          </p:nvSpPr>
          <p:spPr>
            <a:xfrm>
              <a:off x="5956349" y="1693748"/>
              <a:ext cx="679009"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Autre plans</a:t>
              </a:r>
            </a:p>
          </p:txBody>
        </p:sp>
        <p:sp>
          <p:nvSpPr>
            <p:cNvPr id="33" name="Rounded Rectangle 32"/>
            <p:cNvSpPr/>
            <p:nvPr/>
          </p:nvSpPr>
          <p:spPr>
            <a:xfrm>
              <a:off x="2642327" y="2586663"/>
              <a:ext cx="2404431"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Scenarios d’accident</a:t>
              </a:r>
            </a:p>
          </p:txBody>
        </p:sp>
        <p:cxnSp>
          <p:nvCxnSpPr>
            <p:cNvPr id="34" name="Straight Connector 33"/>
            <p:cNvCxnSpPr/>
            <p:nvPr/>
          </p:nvCxnSpPr>
          <p:spPr>
            <a:xfrm flipH="1">
              <a:off x="5510356" y="3089450"/>
              <a:ext cx="1482" cy="189540"/>
            </a:xfrm>
            <a:prstGeom prst="line">
              <a:avLst/>
            </a:prstGeom>
            <a:noFill/>
            <a:ln w="19050" cap="flat" cmpd="sng" algn="ctr">
              <a:solidFill>
                <a:srgbClr val="004494"/>
              </a:solidFill>
              <a:prstDash val="solid"/>
            </a:ln>
            <a:effectLst/>
          </p:spPr>
        </p:cxnSp>
        <p:sp>
          <p:nvSpPr>
            <p:cNvPr id="35" name="Rounded Rectangle 34"/>
            <p:cNvSpPr/>
            <p:nvPr/>
          </p:nvSpPr>
          <p:spPr>
            <a:xfrm>
              <a:off x="5077120" y="2587425"/>
              <a:ext cx="812151"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Scenarios de menaces</a:t>
              </a:r>
            </a:p>
          </p:txBody>
        </p:sp>
        <p:sp>
          <p:nvSpPr>
            <p:cNvPr id="36" name="Rounded Rectangle 35"/>
            <p:cNvSpPr/>
            <p:nvPr/>
          </p:nvSpPr>
          <p:spPr>
            <a:xfrm>
              <a:off x="5925285" y="2600754"/>
              <a:ext cx="704115"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Autres scenarios</a:t>
              </a:r>
              <a:endParaRPr kumimoji="0" lang="en-GB" sz="825" b="1" i="0" u="none" strike="noStrike" kern="1200" cap="none" spc="0" normalizeH="0" baseline="0" noProof="0" dirty="0">
                <a:ln>
                  <a:noFill/>
                </a:ln>
                <a:solidFill>
                  <a:prstClr val="black"/>
                </a:solidFill>
                <a:effectLst/>
                <a:uLnTx/>
                <a:uFillTx/>
                <a:latin typeface="Arial"/>
                <a:ea typeface="+mn-ea"/>
                <a:cs typeface="+mn-cs"/>
              </a:endParaRPr>
            </a:p>
          </p:txBody>
        </p:sp>
        <p:sp>
          <p:nvSpPr>
            <p:cNvPr id="37" name="Rounded Rectangle 36"/>
            <p:cNvSpPr/>
            <p:nvPr/>
          </p:nvSpPr>
          <p:spPr>
            <a:xfrm>
              <a:off x="2636368" y="3470702"/>
              <a:ext cx="3993032" cy="523101"/>
            </a:xfrm>
            <a:prstGeom prst="roundRect">
              <a:avLst>
                <a:gd name="adj" fmla="val 0"/>
              </a:avLst>
            </a:prstGeom>
            <a:solidFill>
              <a:srgbClr val="004494">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a:ea typeface="+mn-ea"/>
                  <a:cs typeface="+mn-cs"/>
                </a:rPr>
                <a:t>Analyse des risques</a:t>
              </a:r>
            </a:p>
          </p:txBody>
        </p:sp>
        <p:sp>
          <p:nvSpPr>
            <p:cNvPr id="38" name="Rounded Rectangle 37"/>
            <p:cNvSpPr/>
            <p:nvPr/>
          </p:nvSpPr>
          <p:spPr>
            <a:xfrm>
              <a:off x="1290847" y="848297"/>
              <a:ext cx="1039052" cy="523101"/>
            </a:xfrm>
            <a:prstGeom prst="roundRect">
              <a:avLst>
                <a:gd name="adj" fmla="val 0"/>
              </a:avLst>
            </a:prstGeom>
            <a:solidFill>
              <a:srgbClr val="707173">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Filiale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et/ou Branche/Groupe</a:t>
              </a:r>
            </a:p>
          </p:txBody>
        </p:sp>
        <p:sp>
          <p:nvSpPr>
            <p:cNvPr id="39" name="Rounded Rectangle 38"/>
            <p:cNvSpPr/>
            <p:nvPr/>
          </p:nvSpPr>
          <p:spPr>
            <a:xfrm>
              <a:off x="1289272" y="1485496"/>
              <a:ext cx="1039052" cy="2486491"/>
            </a:xfrm>
            <a:prstGeom prst="roundRect">
              <a:avLst>
                <a:gd name="adj" fmla="val 0"/>
              </a:avLst>
            </a:prstGeom>
            <a:solidFill>
              <a:srgbClr val="707173">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7173"/>
                  </a:solidFill>
                  <a:effectLst/>
                  <a:uLnTx/>
                  <a:uFillTx/>
                  <a:latin typeface="Arial"/>
                  <a:ea typeface="+mn-ea"/>
                  <a:cs typeface="+mn-cs"/>
                </a:rPr>
                <a:t>Site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7173"/>
                  </a:solidFill>
                  <a:effectLst/>
                  <a:uLnTx/>
                  <a:uFillTx/>
                  <a:latin typeface="Arial"/>
                  <a:ea typeface="+mn-ea"/>
                  <a:cs typeface="+mn-cs"/>
                </a:rPr>
                <a:t>et/ou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7173"/>
                  </a:solidFill>
                  <a:effectLst/>
                  <a:uLnTx/>
                  <a:uFillTx/>
                  <a:latin typeface="Arial"/>
                  <a:ea typeface="+mn-ea"/>
                  <a:cs typeface="+mn-cs"/>
                </a:rPr>
                <a:t>Filiale</a:t>
              </a:r>
            </a:p>
          </p:txBody>
        </p:sp>
        <p:sp>
          <p:nvSpPr>
            <p:cNvPr id="40" name="Rounded Rectangle 39"/>
            <p:cNvSpPr/>
            <p:nvPr/>
          </p:nvSpPr>
          <p:spPr>
            <a:xfrm>
              <a:off x="6702436" y="848297"/>
              <a:ext cx="1114733" cy="3145506"/>
            </a:xfrm>
            <a:prstGeom prst="roundRect">
              <a:avLst>
                <a:gd name="adj" fmla="val 0"/>
              </a:avLst>
            </a:prstGeom>
            <a:solidFill>
              <a:srgbClr val="4A96CD">
                <a:lumMod val="20000"/>
                <a:lumOff val="80000"/>
              </a:srgbClr>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Organisation &amp; ressources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Exercises de grande ampleur &amp; Tests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Locaux et équipements de cellule d’urgence/        de crise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Documents support &amp; logiciels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707173"/>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707173"/>
                  </a:solidFill>
                  <a:effectLst/>
                  <a:uLnTx/>
                  <a:uFillTx/>
                  <a:latin typeface="Arial"/>
                  <a:ea typeface="+mn-ea"/>
                  <a:cs typeface="+mn-cs"/>
                </a:rPr>
                <a:t>Livret d’urgence</a:t>
              </a:r>
            </a:p>
          </p:txBody>
        </p:sp>
      </p:grpSp>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REVUE DES EXIGENCES: </a:t>
            </a:r>
            <a:r>
              <a:rPr lang="fr-FR"/>
              <a:t>Préparation aux urgences et aux crises</a:t>
            </a:r>
            <a:r>
              <a:rPr lang="en-GB" dirty="0"/>
              <a:t>  </a:t>
            </a:r>
          </a:p>
        </p:txBody>
      </p:sp>
      <p:sp>
        <p:nvSpPr>
          <p:cNvPr id="7" name="Espace réservé du texte 1"/>
          <p:cNvSpPr txBox="1">
            <a:spLocks/>
          </p:cNvSpPr>
          <p:nvPr/>
        </p:nvSpPr>
        <p:spPr>
          <a:xfrm>
            <a:off x="407368" y="790280"/>
            <a:ext cx="11325290" cy="544703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Analyse des risques et évaluation des scénarios (Exigence 3.1.1)</a:t>
            </a:r>
          </a:p>
          <a:p>
            <a:pPr marL="0" indent="0" algn="just">
              <a:spcBef>
                <a:spcPts val="600"/>
              </a:spcBef>
              <a:spcAft>
                <a:spcPts val="600"/>
              </a:spcAft>
            </a:pPr>
            <a:r>
              <a:rPr lang="en-US" sz="1600" b="0" dirty="0">
                <a:solidFill>
                  <a:schemeClr val="tx1"/>
                </a:solidFill>
              </a:rPr>
              <a:t>Les </a:t>
            </a:r>
            <a:r>
              <a:rPr lang="en-US" sz="1600" b="0" dirty="0" err="1">
                <a:solidFill>
                  <a:schemeClr val="tx1"/>
                </a:solidFill>
              </a:rPr>
              <a:t>scénarios</a:t>
            </a:r>
            <a:r>
              <a:rPr lang="en-US" sz="1600" b="0" dirty="0">
                <a:solidFill>
                  <a:schemeClr val="tx1"/>
                </a:solidFill>
              </a:rPr>
              <a:t> </a:t>
            </a:r>
            <a:r>
              <a:rPr lang="en-US" sz="1600" b="0" dirty="0" err="1">
                <a:solidFill>
                  <a:schemeClr val="tx1"/>
                </a:solidFill>
              </a:rPr>
              <a:t>d’urgences</a:t>
            </a:r>
            <a:r>
              <a:rPr lang="en-US" sz="1600" b="0" dirty="0">
                <a:solidFill>
                  <a:schemeClr val="tx1"/>
                </a:solidFill>
              </a:rPr>
              <a:t> et de crises et </a:t>
            </a:r>
            <a:r>
              <a:rPr lang="en-US" sz="1600" b="0" dirty="0" err="1">
                <a:solidFill>
                  <a:schemeClr val="tx1"/>
                </a:solidFill>
              </a:rPr>
              <a:t>leurs</a:t>
            </a:r>
            <a:r>
              <a:rPr lang="en-US" sz="1600" b="0" dirty="0">
                <a:solidFill>
                  <a:schemeClr val="tx1"/>
                </a:solidFill>
              </a:rPr>
              <a:t> </a:t>
            </a:r>
            <a:r>
              <a:rPr lang="en-US" sz="1600" b="0" dirty="0" err="1">
                <a:solidFill>
                  <a:schemeClr val="tx1"/>
                </a:solidFill>
              </a:rPr>
              <a:t>conséquences</a:t>
            </a:r>
            <a:r>
              <a:rPr lang="en-US" sz="1600" b="0" dirty="0">
                <a:solidFill>
                  <a:schemeClr val="tx1"/>
                </a:solidFill>
              </a:rPr>
              <a:t>, </a:t>
            </a:r>
            <a:r>
              <a:rPr lang="en-US" sz="1600" b="0" dirty="0" err="1">
                <a:solidFill>
                  <a:schemeClr val="tx1"/>
                </a:solidFill>
              </a:rPr>
              <a:t>identifiés</a:t>
            </a:r>
            <a:r>
              <a:rPr lang="en-US" sz="1600" b="0" dirty="0">
                <a:solidFill>
                  <a:schemeClr val="tx1"/>
                </a:solidFill>
              </a:rPr>
              <a:t> dans les études </a:t>
            </a:r>
            <a:r>
              <a:rPr lang="en-US" sz="1600" b="0" dirty="0" err="1">
                <a:solidFill>
                  <a:schemeClr val="tx1"/>
                </a:solidFill>
              </a:rPr>
              <a:t>ou</a:t>
            </a:r>
            <a:r>
              <a:rPr lang="en-US" sz="1600" b="0" dirty="0">
                <a:solidFill>
                  <a:schemeClr val="tx1"/>
                </a:solidFill>
              </a:rPr>
              <a:t> les </a:t>
            </a:r>
            <a:r>
              <a:rPr lang="en-US" sz="1600" b="0" dirty="0" err="1">
                <a:solidFill>
                  <a:schemeClr val="tx1"/>
                </a:solidFill>
              </a:rPr>
              <a:t>évaluations</a:t>
            </a:r>
            <a:r>
              <a:rPr lang="en-US" sz="1600" b="0" dirty="0">
                <a:solidFill>
                  <a:schemeClr val="tx1"/>
                </a:solidFill>
              </a:rPr>
              <a:t> de </a:t>
            </a:r>
            <a:r>
              <a:rPr lang="en-US" sz="1600" b="0" dirty="0" err="1">
                <a:solidFill>
                  <a:schemeClr val="tx1"/>
                </a:solidFill>
              </a:rPr>
              <a:t>risque</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analysés</a:t>
            </a:r>
            <a:r>
              <a:rPr lang="en-US" sz="1600" b="0" dirty="0">
                <a:solidFill>
                  <a:schemeClr val="tx1"/>
                </a:solidFill>
              </a:rPr>
              <a:t> pour </a:t>
            </a:r>
            <a:r>
              <a:rPr lang="en-US" sz="1600" b="0" dirty="0" err="1">
                <a:solidFill>
                  <a:schemeClr val="tx1"/>
                </a:solidFill>
              </a:rPr>
              <a:t>développer</a:t>
            </a:r>
            <a:r>
              <a:rPr lang="en-US" sz="1600" b="0" dirty="0">
                <a:solidFill>
                  <a:schemeClr val="tx1"/>
                </a:solidFill>
              </a:rPr>
              <a:t> des </a:t>
            </a:r>
            <a:r>
              <a:rPr lang="en-US" sz="1600" b="0" dirty="0" err="1">
                <a:solidFill>
                  <a:schemeClr val="tx1"/>
                </a:solidFill>
              </a:rPr>
              <a:t>stratégies</a:t>
            </a:r>
            <a:r>
              <a:rPr lang="en-US" sz="1600" b="0" dirty="0">
                <a:solidFill>
                  <a:schemeClr val="tx1"/>
                </a:solidFill>
              </a:rPr>
              <a:t> </a:t>
            </a:r>
            <a:r>
              <a:rPr lang="en-US" sz="1600" b="0" dirty="0" err="1">
                <a:solidFill>
                  <a:schemeClr val="tx1"/>
                </a:solidFill>
              </a:rPr>
              <a:t>d’intervention</a:t>
            </a:r>
            <a:r>
              <a:rPr lang="en-US" sz="1600" b="0" dirty="0">
                <a:solidFill>
                  <a:schemeClr val="tx1"/>
                </a:solidFill>
              </a:rPr>
              <a:t>, </a:t>
            </a:r>
            <a:r>
              <a:rPr lang="en-US" sz="1600" b="0" dirty="0" err="1">
                <a:solidFill>
                  <a:schemeClr val="tx1"/>
                </a:solidFill>
              </a:rPr>
              <a:t>une</a:t>
            </a:r>
            <a:r>
              <a:rPr lang="en-US" sz="1600" b="0" dirty="0">
                <a:solidFill>
                  <a:schemeClr val="tx1"/>
                </a:solidFill>
              </a:rPr>
              <a:t> </a:t>
            </a:r>
            <a:r>
              <a:rPr lang="en-US" sz="1600" b="0" dirty="0" err="1">
                <a:solidFill>
                  <a:schemeClr val="tx1"/>
                </a:solidFill>
              </a:rPr>
              <a:t>organisation</a:t>
            </a:r>
            <a:r>
              <a:rPr lang="en-US" sz="1600" b="0" dirty="0">
                <a:solidFill>
                  <a:schemeClr val="tx1"/>
                </a:solidFill>
              </a:rPr>
              <a:t> et des </a:t>
            </a:r>
            <a:r>
              <a:rPr lang="en-US" sz="1600" b="0" dirty="0" err="1">
                <a:solidFill>
                  <a:schemeClr val="tx1"/>
                </a:solidFill>
              </a:rPr>
              <a:t>ressources</a:t>
            </a:r>
            <a:r>
              <a:rPr lang="en-US" sz="1600" b="0" dirty="0">
                <a:solidFill>
                  <a:schemeClr val="tx1"/>
                </a:solidFill>
              </a:rPr>
              <a:t> </a:t>
            </a:r>
            <a:r>
              <a:rPr lang="en-US" sz="1600" b="0" dirty="0" err="1">
                <a:solidFill>
                  <a:schemeClr val="tx1"/>
                </a:solidFill>
              </a:rPr>
              <a:t>appropriées</a:t>
            </a:r>
            <a:r>
              <a:rPr lang="en-US" sz="1600" b="0" dirty="0">
                <a:solidFill>
                  <a:schemeClr val="tx1"/>
                </a:solidFill>
              </a:rPr>
              <a:t>.</a:t>
            </a:r>
            <a:endParaRPr lang="en-US">
              <a:solidFill>
                <a:schemeClr val="tx1"/>
              </a:solidFill>
              <a:cs typeface="Calibri"/>
            </a:endParaRPr>
          </a:p>
          <a:p>
            <a:pPr marL="0" indent="0" algn="just">
              <a:spcBef>
                <a:spcPts val="600"/>
              </a:spcBef>
              <a:spcAft>
                <a:spcPts val="600"/>
              </a:spcAft>
            </a:pPr>
            <a:r>
              <a:rPr lang="en-US" sz="1600" b="0" dirty="0" err="1">
                <a:solidFill>
                  <a:schemeClr val="tx1"/>
                </a:solidFill>
              </a:rPr>
              <a:t>L'analyse</a:t>
            </a:r>
            <a:r>
              <a:rPr lang="en-US" sz="1600" b="0" dirty="0">
                <a:solidFill>
                  <a:schemeClr val="tx1"/>
                </a:solidFill>
              </a:rPr>
              <a:t> </a:t>
            </a:r>
            <a:r>
              <a:rPr lang="en-US" sz="1600" b="0" dirty="0" err="1">
                <a:solidFill>
                  <a:schemeClr val="tx1"/>
                </a:solidFill>
              </a:rPr>
              <a:t>comprend</a:t>
            </a:r>
            <a:r>
              <a:rPr lang="en-US" sz="1600" b="0" dirty="0">
                <a:solidFill>
                  <a:schemeClr val="tx1"/>
                </a:solidFill>
              </a:rPr>
              <a:t> les aspects </a:t>
            </a:r>
            <a:r>
              <a:rPr lang="en-US" sz="1600" b="0" dirty="0" err="1">
                <a:solidFill>
                  <a:schemeClr val="tx1"/>
                </a:solidFill>
              </a:rPr>
              <a:t>juridiques</a:t>
            </a:r>
            <a:r>
              <a:rPr lang="en-US" sz="1600" b="0" dirty="0">
                <a:solidFill>
                  <a:schemeClr val="tx1"/>
                </a:solidFill>
              </a:rPr>
              <a:t> et les </a:t>
            </a:r>
            <a:r>
              <a:rPr lang="en-US" sz="1600" b="0" dirty="0" err="1">
                <a:solidFill>
                  <a:schemeClr val="tx1"/>
                </a:solidFill>
              </a:rPr>
              <a:t>autres</a:t>
            </a:r>
            <a:r>
              <a:rPr lang="en-US" sz="1600" b="0" dirty="0">
                <a:solidFill>
                  <a:schemeClr val="tx1"/>
                </a:solidFill>
              </a:rPr>
              <a:t> obligations de </a:t>
            </a:r>
            <a:r>
              <a:rPr lang="en-US" sz="1600" b="0" dirty="0" err="1">
                <a:solidFill>
                  <a:schemeClr val="tx1"/>
                </a:solidFill>
              </a:rPr>
              <a:t>conformité</a:t>
            </a:r>
            <a:r>
              <a:rPr lang="en-US" sz="1600" b="0" dirty="0">
                <a:solidFill>
                  <a:schemeClr val="tx1"/>
                </a:solidFill>
              </a:rPr>
              <a:t> </a:t>
            </a:r>
            <a:r>
              <a:rPr lang="en-US" sz="1600" b="0" dirty="0" err="1">
                <a:solidFill>
                  <a:schemeClr val="tx1"/>
                </a:solidFill>
              </a:rPr>
              <a:t>applicables</a:t>
            </a:r>
            <a:r>
              <a:rPr lang="en-US" sz="1600" b="0" dirty="0">
                <a:solidFill>
                  <a:schemeClr val="tx1"/>
                </a:solidFill>
              </a:rPr>
              <a:t>.</a:t>
            </a:r>
            <a:endParaRPr lang="en-US" dirty="0">
              <a:solidFill>
                <a:schemeClr val="tx1"/>
              </a:solidFill>
            </a:endParaRPr>
          </a:p>
          <a:p>
            <a:pPr marL="0" indent="0" algn="just">
              <a:spcBef>
                <a:spcPts val="600"/>
              </a:spcBef>
              <a:spcAft>
                <a:spcPts val="600"/>
              </a:spcAft>
            </a:pPr>
            <a:r>
              <a:rPr lang="fr-FR" sz="1400" b="0" u="sng" dirty="0">
                <a:solidFill>
                  <a:srgbClr val="FF0000"/>
                </a:solidFill>
              </a:rPr>
              <a:t>Pas de changement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Plans d’urgence (Exigence 3.1.2)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Les plans d'urgence sont établis en fonction des besoins de l’entité ou de la filiale, tels qu’ils sont identifiés dans l’exigence 3.1.1.</a:t>
            </a:r>
            <a:endParaRPr lang="fr-FR" dirty="0">
              <a:solidFill>
                <a:schemeClr val="tx1"/>
              </a:solidFill>
            </a:endParaRPr>
          </a:p>
          <a:p>
            <a:pPr marL="0" indent="0" algn="just">
              <a:spcBef>
                <a:spcPts val="600"/>
              </a:spcBef>
              <a:spcAft>
                <a:spcPts val="600"/>
              </a:spcAft>
            </a:pPr>
            <a:r>
              <a:rPr lang="fr-FR" sz="1600" b="0" dirty="0">
                <a:solidFill>
                  <a:schemeClr val="tx1"/>
                </a:solidFill>
              </a:rPr>
              <a:t>Les plans d’urgence sont mis à la disposition de la division en charge de la gestion de crise et de la lutte anti-pollution et d’autres équipes de support telles que définies par la Branche concernée pour permettre un soutien en cas de crise conformément à cette règle.</a:t>
            </a:r>
            <a:endParaRPr lang="fr-FR" dirty="0">
              <a:solidFill>
                <a:schemeClr val="tx1"/>
              </a:solidFill>
            </a:endParaRPr>
          </a:p>
          <a:p>
            <a:pPr marL="0" indent="0" algn="l">
              <a:spcBef>
                <a:spcPts val="300"/>
              </a:spcBef>
              <a:spcAft>
                <a:spcPts val="300"/>
              </a:spcAft>
            </a:pPr>
            <a:r>
              <a:rPr lang="fr-FR" sz="1400" b="0" u="sng" dirty="0">
                <a:solidFill>
                  <a:srgbClr val="FF0000"/>
                </a:solidFill>
              </a:rPr>
              <a:t>Pas de changement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Préparation aux urgences et aux crises</a:t>
            </a:r>
            <a:r>
              <a:rPr lang="en-GB" dirty="0"/>
              <a:t>  </a:t>
            </a:r>
          </a:p>
        </p:txBody>
      </p:sp>
      <p:sp>
        <p:nvSpPr>
          <p:cNvPr id="7" name="Espace réservé du texte 1"/>
          <p:cNvSpPr txBox="1">
            <a:spLocks/>
          </p:cNvSpPr>
          <p:nvPr/>
        </p:nvSpPr>
        <p:spPr>
          <a:xfrm>
            <a:off x="407368" y="790280"/>
            <a:ext cx="5564238"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Organisation de gestion des urgences et des crises (Exigence 3.1.3)</a:t>
            </a:r>
          </a:p>
          <a:p>
            <a:pPr marL="0" indent="0" algn="just">
              <a:spcBef>
                <a:spcPts val="600"/>
              </a:spcBef>
              <a:spcAft>
                <a:spcPts val="600"/>
              </a:spcAft>
            </a:pPr>
            <a:r>
              <a:rPr lang="fr-FR" sz="1600" b="0" dirty="0">
                <a:solidFill>
                  <a:schemeClr val="tx1"/>
                </a:solidFill>
              </a:rPr>
              <a:t>La structure organisationnelle de gestion des urgences et des crises est mise en place.</a:t>
            </a:r>
            <a:endParaRPr lang="fr-FR" dirty="0">
              <a:solidFill>
                <a:schemeClr val="tx1"/>
              </a:solidFill>
            </a:endParaRPr>
          </a:p>
          <a:p>
            <a:pPr marL="0" indent="0" algn="just">
              <a:spcBef>
                <a:spcPts val="600"/>
              </a:spcBef>
              <a:spcAft>
                <a:spcPts val="600"/>
              </a:spcAft>
            </a:pPr>
            <a:r>
              <a:rPr lang="fr-FR" sz="1600" b="0" dirty="0">
                <a:solidFill>
                  <a:schemeClr val="tx1"/>
                </a:solidFill>
              </a:rPr>
              <a:t>La structure organisationnelle prédéfinie est évolutive en fonction de la nature, de la complexité, de la durée et de l’éventuel développement de la situation d’urgence ou de crise.</a:t>
            </a:r>
            <a:endParaRPr lang="fr-FR" dirty="0">
              <a:solidFill>
                <a:schemeClr val="tx1"/>
              </a:solidFill>
            </a:endParaRPr>
          </a:p>
          <a:p>
            <a:pPr marL="0" indent="0" algn="just">
              <a:spcBef>
                <a:spcPts val="600"/>
              </a:spcBef>
              <a:spcAft>
                <a:spcPts val="600"/>
              </a:spcAft>
            </a:pPr>
            <a:r>
              <a:rPr lang="fr-FR" sz="1600" b="0" dirty="0">
                <a:solidFill>
                  <a:schemeClr val="tx1"/>
                </a:solidFill>
              </a:rPr>
              <a:t>Dans les pays où plusieurs entités du Groupe sont présentes, le </a:t>
            </a:r>
            <a:r>
              <a:rPr lang="fr-FR" sz="1600" b="0" i="1" dirty="0">
                <a:solidFill>
                  <a:schemeClr val="tx1"/>
                </a:solidFill>
              </a:rPr>
              <a:t>Country Chair</a:t>
            </a:r>
            <a:r>
              <a:rPr lang="fr-FR" sz="1600" b="0" dirty="0">
                <a:solidFill>
                  <a:schemeClr val="tx1"/>
                </a:solidFill>
              </a:rPr>
              <a:t> assure la coordination et l'aide mutuelle.</a:t>
            </a:r>
            <a:endParaRPr lang="fr-FR" dirty="0">
              <a:solidFill>
                <a:schemeClr val="tx1"/>
              </a:solidFill>
            </a:endParaRPr>
          </a:p>
          <a:p>
            <a:pPr marL="0" indent="0" algn="just">
              <a:spcBef>
                <a:spcPts val="600"/>
              </a:spcBef>
              <a:spcAft>
                <a:spcPts val="600"/>
              </a:spcAft>
            </a:pPr>
            <a:r>
              <a:rPr lang="fr-FR" sz="1600" b="0" dirty="0">
                <a:solidFill>
                  <a:schemeClr val="tx1"/>
                </a:solidFill>
              </a:rPr>
              <a:t>Les rôles et responsabilités sont définis.</a:t>
            </a:r>
            <a:endParaRPr lang="fr-FR" dirty="0">
              <a:solidFill>
                <a:schemeClr val="tx1"/>
              </a:solidFill>
              <a:cs typeface="Calibri"/>
            </a:endParaRPr>
          </a:p>
          <a:p>
            <a:pPr marL="0" indent="0" algn="just">
              <a:spcBef>
                <a:spcPts val="600"/>
              </a:spcBef>
              <a:spcAft>
                <a:spcPts val="600"/>
              </a:spcAft>
            </a:pPr>
            <a:r>
              <a:rPr lang="fr-FR" sz="1400" b="0" u="sng" dirty="0">
                <a:solidFill>
                  <a:srgbClr val="FF0000"/>
                </a:solidFill>
              </a:rPr>
              <a:t>Nouvelle Exigence</a:t>
            </a:r>
            <a:endParaRPr lang="fr-FR" sz="1400" b="0" u="sng" dirty="0">
              <a:solidFill>
                <a:srgbClr val="FF0000"/>
              </a:solidFill>
              <a:cs typeface="Calibri"/>
            </a:endParaRPr>
          </a:p>
          <a:p>
            <a:pPr marL="285750" indent="-285750" algn="just">
              <a:spcBef>
                <a:spcPts val="600"/>
              </a:spcBef>
              <a:spcAft>
                <a:spcPts val="600"/>
              </a:spcAft>
              <a:buFont typeface="Arial" panose="020B0604020202020204" pitchFamily="34" charset="0"/>
              <a:buChar char="•"/>
            </a:pPr>
            <a:r>
              <a:rPr lang="fr-FR" sz="1400" b="0" dirty="0">
                <a:solidFill>
                  <a:schemeClr val="tx1"/>
                </a:solidFill>
              </a:rPr>
              <a:t>Formalisation d'une nouvelle exigence déjà en pratique depuis le mémo </a:t>
            </a:r>
            <a:r>
              <a:rPr lang="en-US" sz="1400" b="0" dirty="0">
                <a:solidFill>
                  <a:schemeClr val="tx1"/>
                </a:solidFill>
              </a:rPr>
              <a:t>"Country Chair </a:t>
            </a:r>
            <a:r>
              <a:rPr lang="en-US" sz="1400" b="0" dirty="0" err="1">
                <a:solidFill>
                  <a:schemeClr val="tx1"/>
                </a:solidFill>
              </a:rPr>
              <a:t>Chair</a:t>
            </a:r>
            <a:r>
              <a:rPr lang="en-US" sz="1400" b="0" dirty="0">
                <a:solidFill>
                  <a:schemeClr val="tx1"/>
                </a:solidFill>
              </a:rPr>
              <a:t> roadmap </a:t>
            </a:r>
            <a:r>
              <a:rPr lang="en-US" sz="1400" b="0" dirty="0" err="1">
                <a:solidFill>
                  <a:schemeClr val="tx1"/>
                </a:solidFill>
              </a:rPr>
              <a:t>Implentation</a:t>
            </a:r>
            <a:r>
              <a:rPr lang="en-US" sz="1400" b="0" dirty="0">
                <a:solidFill>
                  <a:schemeClr val="tx1"/>
                </a:solidFill>
              </a:rPr>
              <a:t> plan" (1 Oct 2017).</a:t>
            </a:r>
            <a:endParaRPr lang="fr-FR" sz="1400" b="0"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9" name="Rectangle 8"/>
          <p:cNvSpPr/>
          <p:nvPr/>
        </p:nvSpPr>
        <p:spPr>
          <a:xfrm>
            <a:off x="6457911" y="5847075"/>
            <a:ext cx="5178304" cy="246221"/>
          </a:xfrm>
          <a:prstGeom prst="rect">
            <a:avLst/>
          </a:prstGeom>
        </p:spPr>
        <p:txBody>
          <a:bodyPr wrap="square">
            <a:spAutoFit/>
          </a:bodyPr>
          <a:lstStyle/>
          <a:p>
            <a:pPr algn="ctr" rtl="0" fontAlgn="base"/>
            <a:r>
              <a:rPr lang="fr-FR" sz="1000" b="0" i="0" u="none" strike="noStrike">
                <a:solidFill>
                  <a:srgbClr val="000000"/>
                </a:solidFill>
                <a:effectLst/>
                <a:latin typeface="Arial" panose="020B0604020202020204" pitchFamily="34" charset="0"/>
              </a:rPr>
              <a:t>Figure 2 : Structure organisationnelle de gestion des urgences et des crises</a:t>
            </a:r>
            <a:r>
              <a:rPr lang="en-GB" sz="1000" b="0" i="0" u="none" strike="noStrike" dirty="0">
                <a:solidFill>
                  <a:srgbClr val="000000"/>
                </a:solidFill>
                <a:effectLst/>
                <a:latin typeface="Arial" panose="020B0604020202020204" pitchFamily="34" charset="0"/>
              </a:rPr>
              <a:t> </a:t>
            </a:r>
            <a:endParaRPr lang="en-GB" sz="1000" b="0" i="0" u="none" strike="noStrike" dirty="0">
              <a:solidFill>
                <a:srgbClr val="000000"/>
              </a:solidFill>
              <a:effectLst/>
              <a:latin typeface="&amp;quot"/>
            </a:endParaRPr>
          </a:p>
        </p:txBody>
      </p:sp>
      <p:sp>
        <p:nvSpPr>
          <p:cNvPr id="11" name="5-Point Star 10"/>
          <p:cNvSpPr/>
          <p:nvPr/>
        </p:nvSpPr>
        <p:spPr>
          <a:xfrm>
            <a:off x="22905" y="3151043"/>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6" name="Group 35"/>
          <p:cNvGrpSpPr/>
          <p:nvPr/>
        </p:nvGrpSpPr>
        <p:grpSpPr>
          <a:xfrm>
            <a:off x="6457910" y="1603025"/>
            <a:ext cx="5178305" cy="4021282"/>
            <a:chOff x="1934476" y="567682"/>
            <a:chExt cx="5178305" cy="4021282"/>
          </a:xfrm>
        </p:grpSpPr>
        <p:sp>
          <p:nvSpPr>
            <p:cNvPr id="37" name="AutoShape 3">
              <a:extLst>
                <a:ext uri="{FF2B5EF4-FFF2-40B4-BE49-F238E27FC236}">
                  <a16:creationId xmlns:a16="http://schemas.microsoft.com/office/drawing/2014/main" id="{C27C39C7-2A04-4437-8997-5AB2E6AE3409}"/>
                </a:ext>
              </a:extLst>
            </p:cNvPr>
            <p:cNvSpPr>
              <a:spLocks noChangeArrowheads="1"/>
            </p:cNvSpPr>
            <p:nvPr/>
          </p:nvSpPr>
          <p:spPr bwMode="auto">
            <a:xfrm>
              <a:off x="1936271" y="1617879"/>
              <a:ext cx="5176510" cy="1887110"/>
            </a:xfrm>
            <a:prstGeom prst="rect">
              <a:avLst/>
            </a:prstGeom>
            <a:solidFill>
              <a:srgbClr val="707173">
                <a:lumMod val="40000"/>
                <a:lumOff val="60000"/>
              </a:srgbClr>
            </a:solidFill>
            <a:ln w="9525">
              <a:noFill/>
              <a:round/>
              <a:headEnd/>
              <a:tailEnd/>
            </a:ln>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900" b="1" i="0" u="none" strike="noStrike" kern="0" cap="none" spc="0" normalizeH="0" baseline="0" noProof="0" dirty="0">
                  <a:ln>
                    <a:noFill/>
                  </a:ln>
                  <a:solidFill>
                    <a:sysClr val="windowText" lastClr="000000"/>
                  </a:solidFill>
                  <a:effectLst/>
                  <a:uLnTx/>
                  <a:uFillTx/>
                  <a:latin typeface="Arial"/>
                  <a:ea typeface="+mn-ea"/>
                  <a:cs typeface="Arial" pitchFamily="34" charset="0"/>
                </a:rPr>
              </a:br>
              <a:endParaRPr kumimoji="0" lang="en-US" sz="10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38" name="AutoShape 2">
              <a:extLst>
                <a:ext uri="{FF2B5EF4-FFF2-40B4-BE49-F238E27FC236}">
                  <a16:creationId xmlns:a16="http://schemas.microsoft.com/office/drawing/2014/main" id="{205AFA84-3BF9-4058-BDEE-14F0C6FE2AEF}"/>
                </a:ext>
              </a:extLst>
            </p:cNvPr>
            <p:cNvSpPr>
              <a:spLocks noChangeArrowheads="1"/>
            </p:cNvSpPr>
            <p:nvPr/>
          </p:nvSpPr>
          <p:spPr bwMode="auto">
            <a:xfrm>
              <a:off x="1939373" y="567682"/>
              <a:ext cx="5173408" cy="954629"/>
            </a:xfrm>
            <a:prstGeom prst="rect">
              <a:avLst/>
            </a:prstGeom>
            <a:solidFill>
              <a:srgbClr val="4A96CD">
                <a:lumMod val="40000"/>
                <a:lumOff val="60000"/>
              </a:srgbClr>
            </a:solidFill>
            <a:ln w="9525">
              <a:noFill/>
              <a:round/>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900" b="1" i="0" u="none" strike="noStrike" kern="0" cap="none" spc="0" normalizeH="0" baseline="0" noProof="0" dirty="0">
                  <a:ln>
                    <a:noFill/>
                  </a:ln>
                  <a:solidFill>
                    <a:sysClr val="windowText" lastClr="000000"/>
                  </a:solidFill>
                  <a:effectLst/>
                  <a:uLnTx/>
                  <a:uFillTx/>
                  <a:latin typeface="Arial"/>
                  <a:ea typeface="+mn-ea"/>
                  <a:cs typeface="Arial" pitchFamily="34" charset="0"/>
                </a:rPr>
              </a:br>
              <a:endParaRPr kumimoji="0" lang="en-US" sz="10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39" name="AutoShape 4">
              <a:extLst>
                <a:ext uri="{FF2B5EF4-FFF2-40B4-BE49-F238E27FC236}">
                  <a16:creationId xmlns:a16="http://schemas.microsoft.com/office/drawing/2014/main" id="{880F1E4B-50C3-4C9A-BE96-A781C0515E80}"/>
                </a:ext>
              </a:extLst>
            </p:cNvPr>
            <p:cNvSpPr>
              <a:spLocks noChangeArrowheads="1"/>
            </p:cNvSpPr>
            <p:nvPr/>
          </p:nvSpPr>
          <p:spPr bwMode="auto">
            <a:xfrm>
              <a:off x="1936271" y="3602670"/>
              <a:ext cx="5176510" cy="986294"/>
            </a:xfrm>
            <a:prstGeom prst="rect">
              <a:avLst/>
            </a:prstGeom>
            <a:solidFill>
              <a:srgbClr val="E20031">
                <a:lumMod val="40000"/>
                <a:lumOff val="60000"/>
              </a:srgbClr>
            </a:solidFill>
            <a:ln w="9525">
              <a:noFill/>
              <a:round/>
              <a:headEnd/>
              <a:tailEnd/>
            </a:ln>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000" b="1" i="0" u="none" strike="noStrike" kern="0" cap="none" spc="0" normalizeH="0" baseline="0" noProof="0" dirty="0">
                  <a:ln>
                    <a:noFill/>
                  </a:ln>
                  <a:solidFill>
                    <a:sysClr val="windowText" lastClr="000000"/>
                  </a:solidFill>
                  <a:effectLst/>
                  <a:uLnTx/>
                  <a:uFillTx/>
                  <a:latin typeface="Arial"/>
                  <a:ea typeface="+mn-ea"/>
                  <a:cs typeface="Arial" pitchFamily="34" charset="0"/>
                </a:rPr>
              </a:br>
              <a:endParaRPr kumimoji="0" lang="en-US" sz="1200"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p:txBody>
        </p:sp>
        <p:sp>
          <p:nvSpPr>
            <p:cNvPr id="40" name="Rectangle 39">
              <a:extLst>
                <a:ext uri="{FF2B5EF4-FFF2-40B4-BE49-F238E27FC236}">
                  <a16:creationId xmlns:a16="http://schemas.microsoft.com/office/drawing/2014/main" id="{CD77FD04-B57D-40E8-BD62-6E8260936B25}"/>
                </a:ext>
              </a:extLst>
            </p:cNvPr>
            <p:cNvSpPr/>
            <p:nvPr/>
          </p:nvSpPr>
          <p:spPr>
            <a:xfrm>
              <a:off x="2693449" y="1735080"/>
              <a:ext cx="4168045" cy="704766"/>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CELLULE DE MANAGEMENT DE CRISE (CMC)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p:txBody>
        </p:sp>
        <p:sp>
          <p:nvSpPr>
            <p:cNvPr id="41" name="Text Box 18">
              <a:extLst>
                <a:ext uri="{FF2B5EF4-FFF2-40B4-BE49-F238E27FC236}">
                  <a16:creationId xmlns:a16="http://schemas.microsoft.com/office/drawing/2014/main" id="{9B5755F9-79F1-46FE-9261-2A8B0E70D409}"/>
                </a:ext>
              </a:extLst>
            </p:cNvPr>
            <p:cNvSpPr>
              <a:spLocks noChangeArrowheads="1"/>
            </p:cNvSpPr>
            <p:nvPr/>
          </p:nvSpPr>
          <p:spPr bwMode="auto">
            <a:xfrm>
              <a:off x="3522190" y="1910098"/>
              <a:ext cx="2394463" cy="427767"/>
            </a:xfrm>
            <a:prstGeom prst="rect">
              <a:avLst/>
            </a:prstGeom>
            <a:solidFill>
              <a:srgbClr val="F39800"/>
            </a:solidFill>
            <a:ln w="9525">
              <a:noFill/>
              <a:round/>
              <a:headEnd/>
              <a:tailEnd/>
            </a:ln>
            <a:effectLst/>
          </p:spPr>
          <p:txBody>
            <a:bodyPr wrap="square" lIns="10125" tIns="6075" rIns="10125" bIns="6075">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Arial" pitchFamily="34" charset="0"/>
                </a:rPr>
                <a:t>DIRECTEUR DE CMC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(fonctions permanentes : COM, JUR, RH)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 assistance</a:t>
              </a:r>
            </a:p>
          </p:txBody>
        </p:sp>
        <p:sp>
          <p:nvSpPr>
            <p:cNvPr id="42" name="Rectangle 41">
              <a:extLst>
                <a:ext uri="{FF2B5EF4-FFF2-40B4-BE49-F238E27FC236}">
                  <a16:creationId xmlns:a16="http://schemas.microsoft.com/office/drawing/2014/main" id="{799F078F-CAFE-4383-84DA-B4658D4F2E31}"/>
                </a:ext>
              </a:extLst>
            </p:cNvPr>
            <p:cNvSpPr/>
            <p:nvPr/>
          </p:nvSpPr>
          <p:spPr>
            <a:xfrm>
              <a:off x="2693449" y="717522"/>
              <a:ext cx="4168045" cy="685530"/>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CELLULE DE SUIVI DE CRISE (CSC)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25" b="0"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 </a:t>
              </a:r>
            </a:p>
          </p:txBody>
        </p:sp>
        <p:sp>
          <p:nvSpPr>
            <p:cNvPr id="43" name="Text Box 20">
              <a:extLst>
                <a:ext uri="{FF2B5EF4-FFF2-40B4-BE49-F238E27FC236}">
                  <a16:creationId xmlns:a16="http://schemas.microsoft.com/office/drawing/2014/main" id="{75936BA3-FEB8-4CF1-A248-102628409FE9}"/>
                </a:ext>
              </a:extLst>
            </p:cNvPr>
            <p:cNvSpPr>
              <a:spLocks noChangeArrowheads="1"/>
            </p:cNvSpPr>
            <p:nvPr/>
          </p:nvSpPr>
          <p:spPr bwMode="auto">
            <a:xfrm>
              <a:off x="3522188" y="893965"/>
              <a:ext cx="2394465" cy="427767"/>
            </a:xfrm>
            <a:prstGeom prst="rect">
              <a:avLst/>
            </a:prstGeom>
            <a:solidFill>
              <a:srgbClr val="4A96CD"/>
            </a:solidFill>
            <a:ln w="9525">
              <a:noFill/>
              <a:round/>
              <a:headEnd/>
              <a:tailEnd/>
            </a:ln>
            <a:effectLst/>
          </p:spPr>
          <p:txBody>
            <a:bodyPr wrap="square" lIns="10125" tIns="6075" rIns="10125" bIns="6075">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pitchFamily="34" charset="0"/>
                </a:rPr>
                <a:t>DIRECTEUR DE CSC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(fonctions permanentes : COM, JUR, RH)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Arial" pitchFamily="34" charset="0"/>
                </a:rPr>
                <a:t>+ assistance</a:t>
              </a:r>
            </a:p>
          </p:txBody>
        </p:sp>
        <p:sp>
          <p:nvSpPr>
            <p:cNvPr id="44" name="Rectangle 43">
              <a:extLst>
                <a:ext uri="{FF2B5EF4-FFF2-40B4-BE49-F238E27FC236}">
                  <a16:creationId xmlns:a16="http://schemas.microsoft.com/office/drawing/2014/main" id="{1863788D-122E-44E7-8484-A826C969675C}"/>
                </a:ext>
              </a:extLst>
            </p:cNvPr>
            <p:cNvSpPr/>
            <p:nvPr/>
          </p:nvSpPr>
          <p:spPr>
            <a:xfrm>
              <a:off x="2693449" y="3712741"/>
              <a:ext cx="4168045" cy="745483"/>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788" b="1" i="0" u="none" strike="noStrike" kern="0" cap="none" spc="0" normalizeH="0" baseline="0" noProof="0" dirty="0">
                <a:ln>
                  <a:noFill/>
                </a:ln>
                <a:solidFill>
                  <a:sysClr val="windowText" lastClr="000000"/>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825" b="1" i="0" u="none" strike="noStrike" kern="0" cap="none" spc="0" normalizeH="0" baseline="0" noProof="0" dirty="0">
                <a:ln>
                  <a:noFill/>
                </a:ln>
                <a:solidFill>
                  <a:srgbClr val="74C6C7">
                    <a:lumMod val="20000"/>
                    <a:lumOff val="80000"/>
                  </a:srgbClr>
                </a:solidFill>
                <a:effectLst/>
                <a:uLnTx/>
                <a:uFillTx/>
                <a:latin typeface="Arial"/>
                <a:ea typeface="+mn-ea"/>
                <a:cs typeface="Arial" pitchFamily="34" charset="0"/>
              </a:endParaRPr>
            </a:p>
          </p:txBody>
        </p:sp>
        <p:sp>
          <p:nvSpPr>
            <p:cNvPr id="45" name="TextBox 38">
              <a:extLst>
                <a:ext uri="{FF2B5EF4-FFF2-40B4-BE49-F238E27FC236}">
                  <a16:creationId xmlns:a16="http://schemas.microsoft.com/office/drawing/2014/main" id="{06A4FDF0-8647-40FD-B24C-3ED75D988B6C}"/>
                </a:ext>
              </a:extLst>
            </p:cNvPr>
            <p:cNvSpPr txBox="1"/>
            <p:nvPr/>
          </p:nvSpPr>
          <p:spPr>
            <a:xfrm>
              <a:off x="1936761" y="2853823"/>
              <a:ext cx="75668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Réponse tactique</a:t>
              </a:r>
            </a:p>
          </p:txBody>
        </p:sp>
        <p:sp>
          <p:nvSpPr>
            <p:cNvPr id="46" name="TextBox 39">
              <a:extLst>
                <a:ext uri="{FF2B5EF4-FFF2-40B4-BE49-F238E27FC236}">
                  <a16:creationId xmlns:a16="http://schemas.microsoft.com/office/drawing/2014/main" id="{4B7B09D2-DBB6-4CD5-B383-586646393BFA}"/>
                </a:ext>
              </a:extLst>
            </p:cNvPr>
            <p:cNvSpPr txBox="1"/>
            <p:nvPr/>
          </p:nvSpPr>
          <p:spPr>
            <a:xfrm>
              <a:off x="1936271" y="1872238"/>
              <a:ext cx="879292"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Réponse stratégique</a:t>
              </a:r>
            </a:p>
          </p:txBody>
        </p:sp>
        <p:sp>
          <p:nvSpPr>
            <p:cNvPr id="47" name="Text Box 18">
              <a:extLst>
                <a:ext uri="{FF2B5EF4-FFF2-40B4-BE49-F238E27FC236}">
                  <a16:creationId xmlns:a16="http://schemas.microsoft.com/office/drawing/2014/main" id="{19329198-8FB0-410D-8805-20B3BF8232F5}"/>
                </a:ext>
              </a:extLst>
            </p:cNvPr>
            <p:cNvSpPr>
              <a:spLocks noChangeArrowheads="1"/>
            </p:cNvSpPr>
            <p:nvPr/>
          </p:nvSpPr>
          <p:spPr bwMode="auto">
            <a:xfrm>
              <a:off x="3088640" y="4162151"/>
              <a:ext cx="3649436" cy="243101"/>
            </a:xfrm>
            <a:prstGeom prst="rect">
              <a:avLst/>
            </a:prstGeom>
            <a:solidFill>
              <a:srgbClr val="E20031">
                <a:lumMod val="60000"/>
                <a:lumOff val="40000"/>
              </a:srgbClr>
            </a:solidFill>
            <a:ln w="9525">
              <a:noFill/>
              <a:round/>
              <a:headEnd/>
              <a:tailEnd/>
            </a:ln>
            <a:effectLst/>
          </p:spPr>
          <p:txBody>
            <a:bodyPr wrap="square" lIns="10125" tIns="6075" rIns="10125" bIns="6075"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pitchFamily="34" charset="0"/>
                </a:rPr>
                <a:t>EQUIPES D’INTERVENTION D’URGENCE: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Arial"/>
                  <a:ea typeface="+mn-ea"/>
                  <a:cs typeface="Arial" pitchFamily="34" charset="0"/>
                </a:rPr>
                <a:t>Incendie/équipe d’intervention, premiers soins/infirmiers, évacuation etc.</a:t>
              </a:r>
            </a:p>
          </p:txBody>
        </p:sp>
        <p:sp>
          <p:nvSpPr>
            <p:cNvPr id="48" name="TextBox 48">
              <a:extLst>
                <a:ext uri="{FF2B5EF4-FFF2-40B4-BE49-F238E27FC236}">
                  <a16:creationId xmlns:a16="http://schemas.microsoft.com/office/drawing/2014/main" id="{6B8FA3F9-ACB5-4487-832C-B6042C4AA572}"/>
                </a:ext>
              </a:extLst>
            </p:cNvPr>
            <p:cNvSpPr txBox="1"/>
            <p:nvPr/>
          </p:nvSpPr>
          <p:spPr>
            <a:xfrm>
              <a:off x="6106089" y="1005767"/>
              <a:ext cx="680791" cy="184666"/>
            </a:xfrm>
            <a:prstGeom prst="rect">
              <a:avLst/>
            </a:prstGeom>
            <a:solidFill>
              <a:srgbClr val="4A96CD">
                <a:lumMod val="75000"/>
              </a:srgbClr>
            </a:solidFill>
            <a:ln>
              <a:noFill/>
            </a:ln>
            <a:effectLst/>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rial"/>
                  <a:ea typeface="+mn-ea"/>
                  <a:cs typeface="Arial" pitchFamily="34" charset="0"/>
                </a:rPr>
                <a:t>ASSISTANCE </a:t>
              </a:r>
            </a:p>
          </p:txBody>
        </p:sp>
        <p:sp>
          <p:nvSpPr>
            <p:cNvPr id="49" name="Rectangle 48">
              <a:extLst>
                <a:ext uri="{FF2B5EF4-FFF2-40B4-BE49-F238E27FC236}">
                  <a16:creationId xmlns:a16="http://schemas.microsoft.com/office/drawing/2014/main" id="{CD77FD04-B57D-40E8-BD62-6E8260936B25}"/>
                </a:ext>
              </a:extLst>
            </p:cNvPr>
            <p:cNvSpPr/>
            <p:nvPr/>
          </p:nvSpPr>
          <p:spPr>
            <a:xfrm>
              <a:off x="2692959" y="2686106"/>
              <a:ext cx="4168535" cy="720155"/>
            </a:xfrm>
            <a:prstGeom prst="rect">
              <a:avLst/>
            </a:prstGeom>
            <a:solidFill>
              <a:sysClr val="window" lastClr="FFFFFF"/>
            </a:solidFill>
            <a:ln w="9525">
              <a:noFill/>
              <a:round/>
              <a:headEnd/>
              <a:tailEnd/>
            </a:ln>
            <a:effectLst/>
          </p:spPr>
          <p:txBody>
            <a:bodyPr wrap="square" lIns="10125" tIns="6075" rIns="10125" bIns="6075">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1"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I</a:t>
              </a:r>
              <a:r>
                <a:rPr kumimoji="0" lang="fr-FR" sz="900" b="1" i="1"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NCIDENT MANAGEMENT TEAM (IMT)</a:t>
              </a:r>
              <a:endParaRPr kumimoji="0" lang="fr-FR" sz="1000" b="1" i="1"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CELLULE DE MANAGEMENT DE L’URGENCE (CMU)</a:t>
              </a:r>
              <a:endParaRPr kumimoji="0" lang="fr-FR" sz="8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0" cap="none" spc="0" normalizeH="0" baseline="0" noProof="0" dirty="0">
                <a:ln>
                  <a:noFill/>
                </a:ln>
                <a:solidFill>
                  <a:prstClr val="black">
                    <a:lumMod val="75000"/>
                    <a:lumOff val="25000"/>
                  </a:prstClr>
                </a:solidFill>
                <a:effectLst/>
                <a:uLnTx/>
                <a:uFillTx/>
                <a:latin typeface="Arial"/>
                <a:ea typeface="+mn-ea"/>
                <a:cs typeface="Arial" pitchFamily="34" charset="0"/>
              </a:endParaRPr>
            </a:p>
          </p:txBody>
        </p:sp>
        <p:cxnSp>
          <p:nvCxnSpPr>
            <p:cNvPr id="50" name="AutoShape 24">
              <a:extLst>
                <a:ext uri="{FF2B5EF4-FFF2-40B4-BE49-F238E27FC236}">
                  <a16:creationId xmlns:a16="http://schemas.microsoft.com/office/drawing/2014/main" id="{B42E0478-2583-4119-B1F4-8B3AA2396B03}"/>
                </a:ext>
              </a:extLst>
            </p:cNvPr>
            <p:cNvCxnSpPr>
              <a:cxnSpLocks noChangeShapeType="1"/>
              <a:stCxn id="42" idx="2"/>
              <a:endCxn id="40" idx="0"/>
            </p:cNvCxnSpPr>
            <p:nvPr/>
          </p:nvCxnSpPr>
          <p:spPr bwMode="auto">
            <a:xfrm>
              <a:off x="4777472" y="1403052"/>
              <a:ext cx="0" cy="332028"/>
            </a:xfrm>
            <a:prstGeom prst="straightConnector1">
              <a:avLst/>
            </a:prstGeom>
            <a:noFill/>
            <a:ln w="25400">
              <a:solidFill>
                <a:sysClr val="windowText" lastClr="000000">
                  <a:lumMod val="65000"/>
                  <a:lumOff val="35000"/>
                </a:sysClr>
              </a:solidFill>
              <a:round/>
              <a:headEnd type="triangle" w="med" len="med"/>
              <a:tailEnd type="triangle" w="med" len="med"/>
            </a:ln>
          </p:spPr>
        </p:cxnSp>
        <p:sp>
          <p:nvSpPr>
            <p:cNvPr id="51" name="Text Box 18">
              <a:extLst>
                <a:ext uri="{FF2B5EF4-FFF2-40B4-BE49-F238E27FC236}">
                  <a16:creationId xmlns:a16="http://schemas.microsoft.com/office/drawing/2014/main" id="{9B5755F9-79F1-46FE-9261-2A8B0E70D409}"/>
                </a:ext>
              </a:extLst>
            </p:cNvPr>
            <p:cNvSpPr>
              <a:spLocks noChangeArrowheads="1"/>
            </p:cNvSpPr>
            <p:nvPr/>
          </p:nvSpPr>
          <p:spPr bwMode="auto">
            <a:xfrm>
              <a:off x="3692507" y="3007031"/>
              <a:ext cx="2282510" cy="289268"/>
            </a:xfrm>
            <a:prstGeom prst="rect">
              <a:avLst/>
            </a:prstGeom>
            <a:solidFill>
              <a:srgbClr val="707173"/>
            </a:solidFill>
            <a:ln w="9525">
              <a:noFill/>
              <a:round/>
              <a:headEnd/>
              <a:tailEnd/>
            </a:ln>
            <a:effectLst/>
          </p:spPr>
          <p:txBody>
            <a:bodyPr wrap="square" lIns="10125" tIns="6075" rIns="10125" bIns="6075">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Arial" pitchFamily="34" charset="0"/>
                </a:rPr>
                <a:t>RESPONSABLE D’INCIDENT  /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mn-ea"/>
                  <a:cs typeface="Arial" pitchFamily="34" charset="0"/>
                </a:rPr>
                <a:t>RESPONSABLE CMU</a:t>
              </a:r>
            </a:p>
          </p:txBody>
        </p:sp>
        <p:sp>
          <p:nvSpPr>
            <p:cNvPr id="52" name="TextBox 38">
              <a:extLst>
                <a:ext uri="{FF2B5EF4-FFF2-40B4-BE49-F238E27FC236}">
                  <a16:creationId xmlns:a16="http://schemas.microsoft.com/office/drawing/2014/main" id="{06A4FDF0-8647-40FD-B24C-3ED75D988B6C}"/>
                </a:ext>
              </a:extLst>
            </p:cNvPr>
            <p:cNvSpPr txBox="1"/>
            <p:nvPr/>
          </p:nvSpPr>
          <p:spPr>
            <a:xfrm>
              <a:off x="1934476" y="3900816"/>
              <a:ext cx="1034309"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Intervention d’urgence</a:t>
              </a:r>
            </a:p>
          </p:txBody>
        </p:sp>
        <p:cxnSp>
          <p:nvCxnSpPr>
            <p:cNvPr id="53" name="AutoShape 24">
              <a:extLst>
                <a:ext uri="{FF2B5EF4-FFF2-40B4-BE49-F238E27FC236}">
                  <a16:creationId xmlns:a16="http://schemas.microsoft.com/office/drawing/2014/main" id="{B42E0478-2583-4119-B1F4-8B3AA2396B03}"/>
                </a:ext>
              </a:extLst>
            </p:cNvPr>
            <p:cNvCxnSpPr>
              <a:cxnSpLocks noChangeShapeType="1"/>
              <a:stCxn id="49" idx="2"/>
              <a:endCxn id="44" idx="0"/>
            </p:cNvCxnSpPr>
            <p:nvPr/>
          </p:nvCxnSpPr>
          <p:spPr bwMode="auto">
            <a:xfrm>
              <a:off x="4777227" y="3406261"/>
              <a:ext cx="245" cy="306480"/>
            </a:xfrm>
            <a:prstGeom prst="straightConnector1">
              <a:avLst/>
            </a:prstGeom>
            <a:noFill/>
            <a:ln w="25400">
              <a:solidFill>
                <a:sysClr val="windowText" lastClr="000000">
                  <a:lumMod val="65000"/>
                  <a:lumOff val="35000"/>
                </a:sysClr>
              </a:solidFill>
              <a:round/>
              <a:headEnd type="triangle" w="med" len="med"/>
              <a:tailEnd type="triangle" w="med" len="med"/>
            </a:ln>
          </p:spPr>
        </p:cxnSp>
        <p:sp>
          <p:nvSpPr>
            <p:cNvPr id="54" name="Rectangle 53"/>
            <p:cNvSpPr/>
            <p:nvPr/>
          </p:nvSpPr>
          <p:spPr>
            <a:xfrm>
              <a:off x="3692507" y="3783054"/>
              <a:ext cx="2282510" cy="302429"/>
            </a:xfrm>
            <a:prstGeom prst="rect">
              <a:avLst/>
            </a:prstGeom>
            <a:solidFill>
              <a:srgbClr val="E2003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RESPONSABLE SUR SITE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rPr>
                <a:t>(Gestionnaire du site)</a:t>
              </a:r>
            </a:p>
          </p:txBody>
        </p:sp>
        <p:cxnSp>
          <p:nvCxnSpPr>
            <p:cNvPr id="55" name="AutoShape 24">
              <a:extLst>
                <a:ext uri="{FF2B5EF4-FFF2-40B4-BE49-F238E27FC236}">
                  <a16:creationId xmlns:a16="http://schemas.microsoft.com/office/drawing/2014/main" id="{91D233BD-535D-4E9B-88D4-6390E4A52CBE}"/>
                </a:ext>
              </a:extLst>
            </p:cNvPr>
            <p:cNvCxnSpPr>
              <a:cxnSpLocks noChangeShapeType="1"/>
              <a:stCxn id="43" idx="3"/>
              <a:endCxn id="48" idx="1"/>
            </p:cNvCxnSpPr>
            <p:nvPr/>
          </p:nvCxnSpPr>
          <p:spPr bwMode="auto">
            <a:xfrm flipV="1">
              <a:off x="5916653" y="1098100"/>
              <a:ext cx="189436" cy="9749"/>
            </a:xfrm>
            <a:prstGeom prst="straightConnector1">
              <a:avLst/>
            </a:prstGeom>
            <a:noFill/>
            <a:ln w="25400">
              <a:solidFill>
                <a:sysClr val="windowText" lastClr="000000">
                  <a:lumMod val="65000"/>
                  <a:lumOff val="35000"/>
                </a:sysClr>
              </a:solidFill>
              <a:round/>
              <a:headEnd type="triangle" w="med" len="sm"/>
              <a:tailEnd type="triangle" w="med" len="sm"/>
            </a:ln>
          </p:spPr>
        </p:cxnSp>
        <p:sp>
          <p:nvSpPr>
            <p:cNvPr id="56" name="TextBox 39">
              <a:extLst>
                <a:ext uri="{FF2B5EF4-FFF2-40B4-BE49-F238E27FC236}">
                  <a16:creationId xmlns:a16="http://schemas.microsoft.com/office/drawing/2014/main" id="{4B7B09D2-DBB6-4CD5-B383-586646393BFA}"/>
                </a:ext>
              </a:extLst>
            </p:cNvPr>
            <p:cNvSpPr txBox="1"/>
            <p:nvPr/>
          </p:nvSpPr>
          <p:spPr>
            <a:xfrm>
              <a:off x="1936271" y="860330"/>
              <a:ext cx="756688"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1" u="none" strike="noStrike" kern="1200" cap="none" spc="0" normalizeH="0" baseline="0" noProof="0" dirty="0">
                  <a:ln>
                    <a:noFill/>
                  </a:ln>
                  <a:solidFill>
                    <a:prstClr val="black">
                      <a:lumMod val="75000"/>
                      <a:lumOff val="25000"/>
                    </a:prstClr>
                  </a:solidFill>
                  <a:effectLst/>
                  <a:uLnTx/>
                  <a:uFillTx/>
                  <a:latin typeface="Arial"/>
                  <a:ea typeface="+mn-ea"/>
                  <a:cs typeface="Arial" pitchFamily="34" charset="0"/>
                </a:rPr>
                <a:t>Soutien de crise</a:t>
              </a:r>
            </a:p>
          </p:txBody>
        </p:sp>
        <p:cxnSp>
          <p:nvCxnSpPr>
            <p:cNvPr id="57" name="AutoShape 24">
              <a:extLst>
                <a:ext uri="{FF2B5EF4-FFF2-40B4-BE49-F238E27FC236}">
                  <a16:creationId xmlns:a16="http://schemas.microsoft.com/office/drawing/2014/main" id="{91D233BD-535D-4E9B-88D4-6390E4A52CBE}"/>
                </a:ext>
              </a:extLst>
            </p:cNvPr>
            <p:cNvCxnSpPr>
              <a:cxnSpLocks noChangeShapeType="1"/>
              <a:stCxn id="40" idx="2"/>
              <a:endCxn id="49" idx="0"/>
            </p:cNvCxnSpPr>
            <p:nvPr/>
          </p:nvCxnSpPr>
          <p:spPr bwMode="auto">
            <a:xfrm flipH="1">
              <a:off x="4777227" y="2439846"/>
              <a:ext cx="245" cy="246260"/>
            </a:xfrm>
            <a:prstGeom prst="straightConnector1">
              <a:avLst/>
            </a:prstGeom>
            <a:noFill/>
            <a:ln w="25400">
              <a:solidFill>
                <a:sysClr val="windowText" lastClr="000000">
                  <a:lumMod val="65000"/>
                  <a:lumOff val="35000"/>
                </a:sysClr>
              </a:solidFill>
              <a:round/>
              <a:headEnd type="triangle" w="med" len="med"/>
              <a:tailEnd type="triangle" w="med" len="med"/>
            </a:ln>
          </p:spPr>
        </p:cxnSp>
        <p:cxnSp>
          <p:nvCxnSpPr>
            <p:cNvPr id="58" name="AutoShape 24">
              <a:extLst>
                <a:ext uri="{FF2B5EF4-FFF2-40B4-BE49-F238E27FC236}">
                  <a16:creationId xmlns:a16="http://schemas.microsoft.com/office/drawing/2014/main" id="{B42E0478-2583-4119-B1F4-8B3AA2396B03}"/>
                </a:ext>
              </a:extLst>
            </p:cNvPr>
            <p:cNvCxnSpPr>
              <a:cxnSpLocks noChangeShapeType="1"/>
            </p:cNvCxnSpPr>
            <p:nvPr/>
          </p:nvCxnSpPr>
          <p:spPr bwMode="auto">
            <a:xfrm flipH="1">
              <a:off x="6985586" y="1107849"/>
              <a:ext cx="7496" cy="1930640"/>
            </a:xfrm>
            <a:prstGeom prst="straightConnector1">
              <a:avLst/>
            </a:prstGeom>
            <a:noFill/>
            <a:ln w="25400">
              <a:solidFill>
                <a:srgbClr val="707173"/>
              </a:solidFill>
              <a:prstDash val="sysDot"/>
              <a:round/>
              <a:headEnd type="none" w="med" len="med"/>
              <a:tailEnd type="none" w="med" len="med"/>
            </a:ln>
          </p:spPr>
        </p:cxnSp>
        <p:cxnSp>
          <p:nvCxnSpPr>
            <p:cNvPr id="59" name="AutoShape 24">
              <a:extLst>
                <a:ext uri="{FF2B5EF4-FFF2-40B4-BE49-F238E27FC236}">
                  <a16:creationId xmlns:a16="http://schemas.microsoft.com/office/drawing/2014/main" id="{B42E0478-2583-4119-B1F4-8B3AA2396B03}"/>
                </a:ext>
              </a:extLst>
            </p:cNvPr>
            <p:cNvCxnSpPr>
              <a:cxnSpLocks noChangeShapeType="1"/>
            </p:cNvCxnSpPr>
            <p:nvPr/>
          </p:nvCxnSpPr>
          <p:spPr bwMode="auto">
            <a:xfrm>
              <a:off x="6738076" y="3038489"/>
              <a:ext cx="255006" cy="0"/>
            </a:xfrm>
            <a:prstGeom prst="straightConnector1">
              <a:avLst/>
            </a:prstGeom>
            <a:noFill/>
            <a:ln w="25400">
              <a:solidFill>
                <a:srgbClr val="707173"/>
              </a:solidFill>
              <a:prstDash val="sysDot"/>
              <a:round/>
              <a:headEnd type="triangle" w="med" len="med"/>
              <a:tailEnd type="none" w="med" len="med"/>
            </a:ln>
          </p:spPr>
        </p:cxnSp>
        <p:cxnSp>
          <p:nvCxnSpPr>
            <p:cNvPr id="60" name="AutoShape 24">
              <a:extLst>
                <a:ext uri="{FF2B5EF4-FFF2-40B4-BE49-F238E27FC236}">
                  <a16:creationId xmlns:a16="http://schemas.microsoft.com/office/drawing/2014/main" id="{B42E0478-2583-4119-B1F4-8B3AA2396B03}"/>
                </a:ext>
              </a:extLst>
            </p:cNvPr>
            <p:cNvCxnSpPr>
              <a:cxnSpLocks noChangeShapeType="1"/>
            </p:cNvCxnSpPr>
            <p:nvPr/>
          </p:nvCxnSpPr>
          <p:spPr bwMode="auto">
            <a:xfrm flipV="1">
              <a:off x="6764378" y="1098100"/>
              <a:ext cx="201727" cy="1"/>
            </a:xfrm>
            <a:prstGeom prst="straightConnector1">
              <a:avLst/>
            </a:prstGeom>
            <a:noFill/>
            <a:ln w="25400">
              <a:solidFill>
                <a:srgbClr val="707173"/>
              </a:solidFill>
              <a:prstDash val="sysDot"/>
              <a:round/>
              <a:headEnd type="triangle" w="med" len="med"/>
              <a:tailEnd type="none" w="med" len="med"/>
            </a:ln>
          </p:spPr>
        </p:cxnSp>
      </p:grpSp>
    </p:spTree>
    <p:extLst>
      <p:ext uri="{BB962C8B-B14F-4D97-AF65-F5344CB8AC3E}">
        <p14:creationId xmlns:p14="http://schemas.microsoft.com/office/powerpoint/2010/main" val="259348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Préparation aux urgences et aux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dirty="0">
                <a:solidFill>
                  <a:schemeClr val="tx1"/>
                </a:solidFill>
              </a:rPr>
              <a:t>Installations et équipements pour cellule d’urgence et de crise(Exigence 3.1.4)</a:t>
            </a:r>
          </a:p>
          <a:p>
            <a:pPr marL="0" indent="0" algn="just">
              <a:spcBef>
                <a:spcPts val="600"/>
              </a:spcBef>
              <a:spcAft>
                <a:spcPts val="600"/>
              </a:spcAft>
            </a:pPr>
            <a:r>
              <a:rPr lang="en-US" sz="1600" b="0" dirty="0">
                <a:solidFill>
                  <a:schemeClr val="tx1"/>
                </a:solidFill>
              </a:rPr>
              <a:t>Les installations </a:t>
            </a:r>
            <a:r>
              <a:rPr lang="en-US" sz="1600" b="0" dirty="0" err="1">
                <a:solidFill>
                  <a:schemeClr val="tx1"/>
                </a:solidFill>
              </a:rPr>
              <a:t>sont</a:t>
            </a:r>
            <a:r>
              <a:rPr lang="en-US" sz="1600" b="0" dirty="0">
                <a:solidFill>
                  <a:schemeClr val="tx1"/>
                </a:solidFill>
              </a:rPr>
              <a:t> </a:t>
            </a:r>
            <a:r>
              <a:rPr lang="en-US" sz="1600" b="0" dirty="0" err="1">
                <a:solidFill>
                  <a:schemeClr val="tx1"/>
                </a:solidFill>
              </a:rPr>
              <a:t>conçues</a:t>
            </a:r>
            <a:r>
              <a:rPr lang="en-US" sz="1600" b="0" dirty="0">
                <a:solidFill>
                  <a:schemeClr val="tx1"/>
                </a:solidFill>
              </a:rPr>
              <a:t> de manière </a:t>
            </a:r>
            <a:r>
              <a:rPr lang="en-US" sz="1600" b="0" dirty="0" err="1">
                <a:solidFill>
                  <a:schemeClr val="tx1"/>
                </a:solidFill>
              </a:rPr>
              <a:t>appropriée</a:t>
            </a:r>
            <a:r>
              <a:rPr lang="en-US" sz="1600" b="0" dirty="0">
                <a:solidFill>
                  <a:schemeClr val="tx1"/>
                </a:solidFill>
              </a:rPr>
              <a:t>, </a:t>
            </a:r>
            <a:r>
              <a:rPr lang="en-US" sz="1600" b="0" dirty="0" err="1">
                <a:solidFill>
                  <a:schemeClr val="tx1"/>
                </a:solidFill>
              </a:rPr>
              <a:t>dimensionnées</a:t>
            </a:r>
            <a:r>
              <a:rPr lang="en-US" sz="1600" b="0" dirty="0">
                <a:solidFill>
                  <a:schemeClr val="tx1"/>
                </a:solidFill>
              </a:rPr>
              <a:t> et </a:t>
            </a:r>
            <a:r>
              <a:rPr lang="en-US" sz="1600" b="0" dirty="0" err="1">
                <a:solidFill>
                  <a:schemeClr val="tx1"/>
                </a:solidFill>
              </a:rPr>
              <a:t>pré-équipées</a:t>
            </a:r>
            <a:r>
              <a:rPr lang="en-US" sz="1600" b="0" dirty="0">
                <a:solidFill>
                  <a:schemeClr val="tx1"/>
                </a:solidFill>
              </a:rPr>
              <a:t> pour </a:t>
            </a:r>
            <a:r>
              <a:rPr lang="en-US" sz="1600" b="0" dirty="0" err="1">
                <a:solidFill>
                  <a:schemeClr val="tx1"/>
                </a:solidFill>
              </a:rPr>
              <a:t>accueillir</a:t>
            </a:r>
            <a:r>
              <a:rPr lang="en-US" sz="1600" b="0" dirty="0">
                <a:solidFill>
                  <a:schemeClr val="tx1"/>
                </a:solidFill>
              </a:rPr>
              <a:t> les </a:t>
            </a:r>
            <a:r>
              <a:rPr lang="en-US" sz="1600" b="0" dirty="0" err="1">
                <a:solidFill>
                  <a:schemeClr val="tx1"/>
                </a:solidFill>
              </a:rPr>
              <a:t>équipes</a:t>
            </a:r>
            <a:r>
              <a:rPr lang="en-US" sz="1600" b="0" dirty="0">
                <a:solidFill>
                  <a:schemeClr val="tx1"/>
                </a:solidFill>
              </a:rPr>
              <a:t> </a:t>
            </a:r>
            <a:r>
              <a:rPr lang="en-US" sz="1600" b="0" dirty="0" err="1">
                <a:solidFill>
                  <a:schemeClr val="tx1"/>
                </a:solidFill>
              </a:rPr>
              <a:t>d'urgence</a:t>
            </a:r>
            <a:r>
              <a:rPr lang="en-US" sz="1600" b="0" dirty="0">
                <a:solidFill>
                  <a:schemeClr val="tx1"/>
                </a:solidFill>
              </a:rPr>
              <a:t> et de </a:t>
            </a:r>
            <a:r>
              <a:rPr lang="en-US" sz="1600" b="0" dirty="0" err="1">
                <a:solidFill>
                  <a:schemeClr val="tx1"/>
                </a:solidFill>
              </a:rPr>
              <a:t>crise</a:t>
            </a:r>
            <a:r>
              <a:rPr lang="en-US" sz="1600" b="0" dirty="0">
                <a:solidFill>
                  <a:schemeClr val="tx1"/>
                </a:solidFill>
              </a:rPr>
              <a:t> et les </a:t>
            </a:r>
            <a:r>
              <a:rPr lang="en-US" sz="1600" b="0" dirty="0" err="1">
                <a:solidFill>
                  <a:schemeClr val="tx1"/>
                </a:solidFill>
              </a:rPr>
              <a:t>fonctions</a:t>
            </a:r>
            <a:r>
              <a:rPr lang="en-US" sz="1600" b="0" dirty="0">
                <a:solidFill>
                  <a:schemeClr val="tx1"/>
                </a:solidFill>
              </a:rPr>
              <a:t> </a:t>
            </a:r>
            <a:r>
              <a:rPr lang="en-US" sz="1600" b="0" dirty="0" err="1">
                <a:solidFill>
                  <a:schemeClr val="tx1"/>
                </a:solidFill>
              </a:rPr>
              <a:t>associées</a:t>
            </a:r>
            <a:r>
              <a:rPr lang="en-US" sz="1600" b="0" dirty="0">
                <a:solidFill>
                  <a:schemeClr val="tx1"/>
                </a:solidFill>
              </a:rPr>
              <a:t>.</a:t>
            </a:r>
            <a:endParaRPr lang="en-US" dirty="0">
              <a:solidFill>
                <a:schemeClr val="tx1"/>
              </a:solidFill>
              <a:cs typeface="Calibri"/>
            </a:endParaRPr>
          </a:p>
          <a:p>
            <a:pPr marL="0" indent="0" algn="just">
              <a:spcBef>
                <a:spcPts val="600"/>
              </a:spcBef>
              <a:spcAft>
                <a:spcPts val="600"/>
              </a:spcAft>
            </a:pPr>
            <a:r>
              <a:rPr lang="en-US" sz="1600" b="0" dirty="0">
                <a:solidFill>
                  <a:schemeClr val="tx1"/>
                </a:solidFill>
              </a:rPr>
              <a:t>La </a:t>
            </a:r>
            <a:r>
              <a:rPr lang="en-US" sz="1600" b="0" dirty="0" err="1">
                <a:solidFill>
                  <a:schemeClr val="tx1"/>
                </a:solidFill>
              </a:rPr>
              <a:t>localisation</a:t>
            </a:r>
            <a:r>
              <a:rPr lang="en-US" sz="1600" b="0" dirty="0">
                <a:solidFill>
                  <a:schemeClr val="tx1"/>
                </a:solidFill>
              </a:rPr>
              <a:t> des installations et des </a:t>
            </a:r>
            <a:r>
              <a:rPr lang="en-US" sz="1600" b="0" dirty="0" err="1">
                <a:solidFill>
                  <a:schemeClr val="tx1"/>
                </a:solidFill>
              </a:rPr>
              <a:t>équipements</a:t>
            </a:r>
            <a:r>
              <a:rPr lang="en-US" sz="1600" b="0" dirty="0">
                <a:solidFill>
                  <a:schemeClr val="tx1"/>
                </a:solidFill>
              </a:rPr>
              <a:t> </a:t>
            </a:r>
            <a:r>
              <a:rPr lang="en-US" sz="1600" b="0" dirty="0" err="1">
                <a:solidFill>
                  <a:schemeClr val="tx1"/>
                </a:solidFill>
              </a:rPr>
              <a:t>associés</a:t>
            </a:r>
            <a:r>
              <a:rPr lang="en-US" sz="1600" b="0" dirty="0">
                <a:solidFill>
                  <a:schemeClr val="tx1"/>
                </a:solidFill>
              </a:rPr>
              <a:t>, y </a:t>
            </a:r>
            <a:r>
              <a:rPr lang="en-US" sz="1600" b="0" dirty="0" err="1">
                <a:solidFill>
                  <a:schemeClr val="tx1"/>
                </a:solidFill>
              </a:rPr>
              <a:t>compris</a:t>
            </a:r>
            <a:r>
              <a:rPr lang="en-US" sz="1600" b="0" dirty="0">
                <a:solidFill>
                  <a:schemeClr val="tx1"/>
                </a:solidFill>
              </a:rPr>
              <a:t> pour les salles et les </a:t>
            </a:r>
            <a:r>
              <a:rPr lang="en-US" sz="1600" b="0" dirty="0" err="1">
                <a:solidFill>
                  <a:schemeClr val="tx1"/>
                </a:solidFill>
              </a:rPr>
              <a:t>équipements</a:t>
            </a:r>
            <a:r>
              <a:rPr lang="en-US" sz="1600" b="0" dirty="0">
                <a:solidFill>
                  <a:schemeClr val="tx1"/>
                </a:solidFill>
              </a:rPr>
              <a:t> de secours, </a:t>
            </a:r>
            <a:r>
              <a:rPr lang="en-US" sz="1600" b="0" dirty="0" err="1">
                <a:solidFill>
                  <a:schemeClr val="tx1"/>
                </a:solidFill>
              </a:rPr>
              <a:t>est</a:t>
            </a:r>
            <a:r>
              <a:rPr lang="en-US" sz="1600" b="0" dirty="0">
                <a:solidFill>
                  <a:schemeClr val="tx1"/>
                </a:solidFill>
              </a:rPr>
              <a:t> </a:t>
            </a:r>
            <a:r>
              <a:rPr lang="en-US" sz="1600" b="0" dirty="0" err="1">
                <a:solidFill>
                  <a:schemeClr val="tx1"/>
                </a:solidFill>
              </a:rPr>
              <a:t>documentée</a:t>
            </a:r>
            <a:r>
              <a:rPr lang="en-US" sz="1600" b="0" dirty="0">
                <a:solidFill>
                  <a:schemeClr val="tx1"/>
                </a:solidFill>
              </a:rPr>
              <a:t> dans le plan </a:t>
            </a:r>
            <a:r>
              <a:rPr lang="en-US" sz="1600" b="0" dirty="0" err="1">
                <a:solidFill>
                  <a:schemeClr val="tx1"/>
                </a:solidFill>
              </a:rPr>
              <a:t>d’urgence</a:t>
            </a:r>
            <a:r>
              <a:rPr lang="en-US" sz="1600" b="0" dirty="0">
                <a:solidFill>
                  <a:schemeClr val="tx1"/>
                </a:solidFill>
              </a:rPr>
              <a:t> et </a:t>
            </a:r>
            <a:r>
              <a:rPr lang="en-US" sz="1600" b="0" dirty="0" err="1">
                <a:solidFill>
                  <a:schemeClr val="tx1"/>
                </a:solidFill>
              </a:rPr>
              <a:t>communiquée</a:t>
            </a:r>
            <a:r>
              <a:rPr lang="en-US" sz="1600" b="0" dirty="0">
                <a:solidFill>
                  <a:schemeClr val="tx1"/>
                </a:solidFill>
              </a:rPr>
              <a:t> aux </a:t>
            </a:r>
            <a:r>
              <a:rPr lang="en-US" sz="1600" b="0" dirty="0" err="1">
                <a:solidFill>
                  <a:schemeClr val="tx1"/>
                </a:solidFill>
              </a:rPr>
              <a:t>équipes</a:t>
            </a:r>
            <a:r>
              <a:rPr lang="en-US" sz="1600" b="0" dirty="0">
                <a:solidFill>
                  <a:schemeClr val="tx1"/>
                </a:solidFill>
              </a:rPr>
              <a:t> </a:t>
            </a:r>
            <a:r>
              <a:rPr lang="en-US" sz="1600" b="0" dirty="0" err="1">
                <a:solidFill>
                  <a:schemeClr val="tx1"/>
                </a:solidFill>
              </a:rPr>
              <a:t>d'urgence</a:t>
            </a:r>
            <a:r>
              <a:rPr lang="en-US" sz="1600" b="0" dirty="0">
                <a:solidFill>
                  <a:schemeClr val="tx1"/>
                </a:solidFill>
              </a:rPr>
              <a:t> et de </a:t>
            </a:r>
            <a:r>
              <a:rPr lang="en-US" sz="1600" b="0" dirty="0" err="1">
                <a:solidFill>
                  <a:schemeClr val="tx1"/>
                </a:solidFill>
              </a:rPr>
              <a:t>crise</a:t>
            </a:r>
            <a:r>
              <a:rPr lang="en-US" sz="1600" b="0" dirty="0">
                <a:solidFill>
                  <a:schemeClr val="tx1"/>
                </a:solidFill>
              </a:rPr>
              <a:t>.</a:t>
            </a:r>
            <a:endParaRPr lang="en-US">
              <a:solidFill>
                <a:schemeClr val="tx1"/>
              </a:solidFill>
              <a:cs typeface="Calibri"/>
            </a:endParaRPr>
          </a:p>
          <a:p>
            <a:pPr marL="0" indent="0" algn="l">
              <a:spcBef>
                <a:spcPts val="300"/>
              </a:spcBef>
              <a:spcAft>
                <a:spcPts val="300"/>
              </a:spcAft>
            </a:pPr>
            <a:r>
              <a:rPr lang="fr-FR" sz="1400" b="0" u="sng" dirty="0">
                <a:solidFill>
                  <a:srgbClr val="FF0000"/>
                </a:solidFill>
              </a:rPr>
              <a:t>Pas de changement</a:t>
            </a:r>
            <a:endParaRPr lang="fr-FR" sz="1400" b="0" i="1" dirty="0">
              <a:solidFill>
                <a:schemeClr val="tx1"/>
              </a:solidFill>
            </a:endParaRPr>
          </a:p>
          <a:p>
            <a:pPr marL="0" indent="0" algn="l">
              <a:spcAft>
                <a:spcPts val="1200"/>
              </a:spcAft>
            </a:pPr>
            <a:endParaRPr lang="fr-FR" u="sng" dirty="0">
              <a:solidFill>
                <a:schemeClr val="tx1"/>
              </a:solidFill>
            </a:endParaRPr>
          </a:p>
          <a:p>
            <a:pPr marL="0" indent="0" algn="l">
              <a:spcAft>
                <a:spcPts val="1200"/>
              </a:spcAft>
            </a:pPr>
            <a:r>
              <a:rPr lang="fr-FR" u="sng" dirty="0">
                <a:solidFill>
                  <a:schemeClr val="tx1"/>
                </a:solidFill>
              </a:rPr>
              <a:t>Formation (Exigence 3.1.5)</a:t>
            </a:r>
            <a:endParaRPr lang="fr-FR" u="sng" dirty="0">
              <a:solidFill>
                <a:schemeClr val="tx1"/>
              </a:solidFill>
              <a:cs typeface="Calibri"/>
            </a:endParaRPr>
          </a:p>
          <a:p>
            <a:pPr marL="0" indent="0" algn="just">
              <a:spcBef>
                <a:spcPts val="600"/>
              </a:spcBef>
              <a:spcAft>
                <a:spcPts val="600"/>
              </a:spcAft>
            </a:pPr>
            <a:r>
              <a:rPr lang="en-US" sz="1600" b="0" dirty="0" err="1">
                <a:solidFill>
                  <a:schemeClr val="tx1"/>
                </a:solidFill>
              </a:rPr>
              <a:t>Toutes</a:t>
            </a:r>
            <a:r>
              <a:rPr lang="en-US" sz="1600" b="0" dirty="0">
                <a:solidFill>
                  <a:schemeClr val="tx1"/>
                </a:solidFill>
              </a:rPr>
              <a:t> les </a:t>
            </a:r>
            <a:r>
              <a:rPr lang="en-US" sz="1600" b="0" dirty="0" err="1">
                <a:solidFill>
                  <a:schemeClr val="tx1"/>
                </a:solidFill>
              </a:rPr>
              <a:t>personnes</a:t>
            </a:r>
            <a:r>
              <a:rPr lang="en-US" sz="1600" b="0" dirty="0">
                <a:solidFill>
                  <a:schemeClr val="tx1"/>
                </a:solidFill>
              </a:rPr>
              <a:t> </a:t>
            </a:r>
            <a:r>
              <a:rPr lang="en-US" sz="1600" b="0" dirty="0" err="1">
                <a:solidFill>
                  <a:schemeClr val="tx1"/>
                </a:solidFill>
              </a:rPr>
              <a:t>susceptibles</a:t>
            </a:r>
            <a:r>
              <a:rPr lang="en-US" sz="1600" b="0" dirty="0">
                <a:solidFill>
                  <a:schemeClr val="tx1"/>
                </a:solidFill>
              </a:rPr>
              <a:t> de </a:t>
            </a:r>
            <a:r>
              <a:rPr lang="en-US" sz="1600" b="0" dirty="0" err="1">
                <a:solidFill>
                  <a:schemeClr val="tx1"/>
                </a:solidFill>
              </a:rPr>
              <a:t>participer</a:t>
            </a:r>
            <a:r>
              <a:rPr lang="en-US" sz="1600" b="0" dirty="0">
                <a:solidFill>
                  <a:schemeClr val="tx1"/>
                </a:solidFill>
              </a:rPr>
              <a:t> à </a:t>
            </a:r>
            <a:r>
              <a:rPr lang="en-US" sz="1600" b="0" dirty="0" err="1">
                <a:solidFill>
                  <a:schemeClr val="tx1"/>
                </a:solidFill>
              </a:rPr>
              <a:t>une</a:t>
            </a:r>
            <a:r>
              <a:rPr lang="en-US" sz="1600" b="0" dirty="0">
                <a:solidFill>
                  <a:schemeClr val="tx1"/>
                </a:solidFill>
              </a:rPr>
              <a:t> intervention </a:t>
            </a:r>
            <a:r>
              <a:rPr lang="en-US" sz="1600" b="0" dirty="0" err="1">
                <a:solidFill>
                  <a:schemeClr val="tx1"/>
                </a:solidFill>
              </a:rPr>
              <a:t>d'urgence</a:t>
            </a:r>
            <a:r>
              <a:rPr lang="en-US" sz="1600" b="0" dirty="0">
                <a:solidFill>
                  <a:schemeClr val="tx1"/>
                </a:solidFill>
              </a:rPr>
              <a:t> </a:t>
            </a:r>
            <a:r>
              <a:rPr lang="en-US" sz="1600" b="0" dirty="0" err="1">
                <a:solidFill>
                  <a:schemeClr val="tx1"/>
                </a:solidFill>
              </a:rPr>
              <a:t>ou</a:t>
            </a:r>
            <a:r>
              <a:rPr lang="en-US" sz="1600" b="0" dirty="0">
                <a:solidFill>
                  <a:schemeClr val="tx1"/>
                </a:solidFill>
              </a:rPr>
              <a:t> de </a:t>
            </a:r>
            <a:r>
              <a:rPr lang="en-US" sz="1600" b="0" dirty="0" err="1">
                <a:solidFill>
                  <a:schemeClr val="tx1"/>
                </a:solidFill>
              </a:rPr>
              <a:t>crise</a:t>
            </a:r>
            <a:r>
              <a:rPr lang="en-US" sz="1600" b="0" dirty="0">
                <a:solidFill>
                  <a:schemeClr val="tx1"/>
                </a:solidFill>
              </a:rPr>
              <a:t> </a:t>
            </a:r>
            <a:r>
              <a:rPr lang="en-US" sz="1600" b="0" dirty="0" err="1">
                <a:solidFill>
                  <a:schemeClr val="tx1"/>
                </a:solidFill>
              </a:rPr>
              <a:t>suivent</a:t>
            </a:r>
            <a:r>
              <a:rPr lang="en-US" sz="1600" b="0" dirty="0">
                <a:solidFill>
                  <a:schemeClr val="tx1"/>
                </a:solidFill>
              </a:rPr>
              <a:t> </a:t>
            </a:r>
            <a:r>
              <a:rPr lang="en-US" sz="1600" b="0" dirty="0" err="1">
                <a:solidFill>
                  <a:schemeClr val="tx1"/>
                </a:solidFill>
              </a:rPr>
              <a:t>une</a:t>
            </a:r>
            <a:r>
              <a:rPr lang="en-US" sz="1600" b="0" dirty="0">
                <a:solidFill>
                  <a:schemeClr val="tx1"/>
                </a:solidFill>
              </a:rPr>
              <a:t> formation </a:t>
            </a:r>
            <a:r>
              <a:rPr lang="en-US" sz="1600" b="0" dirty="0" err="1">
                <a:solidFill>
                  <a:schemeClr val="tx1"/>
                </a:solidFill>
              </a:rPr>
              <a:t>initiale</a:t>
            </a:r>
            <a:r>
              <a:rPr lang="en-US" sz="1600" b="0" dirty="0">
                <a:solidFill>
                  <a:schemeClr val="tx1"/>
                </a:solidFill>
              </a:rPr>
              <a:t> et </a:t>
            </a:r>
            <a:r>
              <a:rPr lang="en-US" sz="1600" b="0" dirty="0" err="1">
                <a:solidFill>
                  <a:schemeClr val="tx1"/>
                </a:solidFill>
              </a:rPr>
              <a:t>une</a:t>
            </a:r>
            <a:r>
              <a:rPr lang="en-US" sz="1600" b="0" dirty="0">
                <a:solidFill>
                  <a:schemeClr val="tx1"/>
                </a:solidFill>
              </a:rPr>
              <a:t> formation de </a:t>
            </a:r>
            <a:r>
              <a:rPr lang="en-US" sz="1600" b="0" dirty="0" err="1">
                <a:solidFill>
                  <a:schemeClr val="tx1"/>
                </a:solidFill>
              </a:rPr>
              <a:t>recyclage</a:t>
            </a:r>
            <a:r>
              <a:rPr lang="en-US" sz="1600" b="0" dirty="0">
                <a:solidFill>
                  <a:schemeClr val="tx1"/>
                </a:solidFill>
              </a:rPr>
              <a:t> </a:t>
            </a:r>
            <a:r>
              <a:rPr lang="en-US" sz="1600" b="0" dirty="0" err="1">
                <a:solidFill>
                  <a:schemeClr val="tx1"/>
                </a:solidFill>
              </a:rPr>
              <a:t>selon</a:t>
            </a:r>
            <a:r>
              <a:rPr lang="en-US" sz="1600" b="0" dirty="0">
                <a:solidFill>
                  <a:schemeClr val="tx1"/>
                </a:solidFill>
              </a:rPr>
              <a:t> </a:t>
            </a:r>
            <a:r>
              <a:rPr lang="en-US" sz="1600" b="0" dirty="0" err="1">
                <a:solidFill>
                  <a:schemeClr val="tx1"/>
                </a:solidFill>
              </a:rPr>
              <a:t>leurs</a:t>
            </a:r>
            <a:r>
              <a:rPr lang="en-US" sz="1600" b="0" dirty="0">
                <a:solidFill>
                  <a:schemeClr val="tx1"/>
                </a:solidFill>
              </a:rPr>
              <a:t> </a:t>
            </a:r>
            <a:r>
              <a:rPr lang="en-US" sz="1600" b="0" dirty="0" err="1">
                <a:solidFill>
                  <a:schemeClr val="tx1"/>
                </a:solidFill>
              </a:rPr>
              <a:t>fonctions</a:t>
            </a:r>
            <a:r>
              <a:rPr lang="en-US" sz="1600" b="0" dirty="0">
                <a:solidFill>
                  <a:schemeClr val="tx1"/>
                </a:solidFill>
              </a:rPr>
              <a:t> </a:t>
            </a:r>
            <a:r>
              <a:rPr lang="en-US" sz="1600" b="0" dirty="0" err="1">
                <a:solidFill>
                  <a:schemeClr val="tx1"/>
                </a:solidFill>
              </a:rPr>
              <a:t>respectives</a:t>
            </a:r>
            <a:r>
              <a:rPr lang="en-US" sz="1600" b="0" dirty="0">
                <a:solidFill>
                  <a:schemeClr val="tx1"/>
                </a:solidFill>
              </a:rPr>
              <a:t>.</a:t>
            </a:r>
            <a:endParaRPr lang="en-US">
              <a:solidFill>
                <a:schemeClr val="tx1"/>
              </a:solidFill>
              <a:cs typeface="Calibri"/>
            </a:endParaRPr>
          </a:p>
          <a:p>
            <a:pPr marL="0" indent="0" algn="l">
              <a:spcBef>
                <a:spcPts val="300"/>
              </a:spcBef>
              <a:spcAft>
                <a:spcPts val="300"/>
              </a:spcAft>
            </a:pPr>
            <a:r>
              <a:rPr lang="fr-FR" sz="1400" b="0" u="sng" dirty="0">
                <a:solidFill>
                  <a:srgbClr val="FF0000"/>
                </a:solidFill>
              </a:rPr>
              <a:t>Pas de changement</a:t>
            </a: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491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Préparation aux urgences et aux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dirty="0">
                <a:solidFill>
                  <a:schemeClr val="tx1"/>
                </a:solidFill>
              </a:rPr>
              <a:t>Exercices et tests (Exigence 3.1.6)</a:t>
            </a:r>
          </a:p>
          <a:p>
            <a:pPr marL="0" indent="0" algn="just">
              <a:spcBef>
                <a:spcPts val="600"/>
              </a:spcBef>
              <a:spcAft>
                <a:spcPts val="600"/>
              </a:spcAft>
            </a:pPr>
            <a:r>
              <a:rPr lang="en-US" sz="1600" b="0" dirty="0">
                <a:solidFill>
                  <a:schemeClr val="tx1"/>
                </a:solidFill>
              </a:rPr>
              <a:t>Les </a:t>
            </a:r>
            <a:r>
              <a:rPr lang="en-US" sz="1600" b="0" dirty="0" err="1">
                <a:solidFill>
                  <a:schemeClr val="tx1"/>
                </a:solidFill>
              </a:rPr>
              <a:t>fréquences</a:t>
            </a:r>
            <a:r>
              <a:rPr lang="en-US" sz="1600" b="0" dirty="0">
                <a:solidFill>
                  <a:schemeClr val="tx1"/>
                </a:solidFill>
              </a:rPr>
              <a:t> et les types </a:t>
            </a:r>
            <a:r>
              <a:rPr lang="en-US" sz="1600" b="0" dirty="0" err="1">
                <a:solidFill>
                  <a:schemeClr val="tx1"/>
                </a:solidFill>
              </a:rPr>
              <a:t>d'exercices</a:t>
            </a:r>
            <a:r>
              <a:rPr lang="en-US" sz="1600" b="0" dirty="0">
                <a:solidFill>
                  <a:schemeClr val="tx1"/>
                </a:solidFill>
              </a:rPr>
              <a:t> et tests </a:t>
            </a:r>
            <a:r>
              <a:rPr lang="en-US" sz="1600" b="0" dirty="0" err="1">
                <a:solidFill>
                  <a:schemeClr val="tx1"/>
                </a:solidFill>
              </a:rPr>
              <a:t>d'intervention</a:t>
            </a:r>
            <a:r>
              <a:rPr lang="en-US" sz="1600" b="0" dirty="0">
                <a:solidFill>
                  <a:schemeClr val="tx1"/>
                </a:solidFill>
              </a:rPr>
              <a:t> </a:t>
            </a:r>
            <a:r>
              <a:rPr lang="en-US" sz="1600" b="0" dirty="0" err="1">
                <a:solidFill>
                  <a:schemeClr val="tx1"/>
                </a:solidFill>
              </a:rPr>
              <a:t>d'urgence</a:t>
            </a:r>
            <a:r>
              <a:rPr lang="en-US" sz="1600" b="0" dirty="0">
                <a:solidFill>
                  <a:schemeClr val="tx1"/>
                </a:solidFill>
              </a:rPr>
              <a:t> </a:t>
            </a:r>
            <a:r>
              <a:rPr lang="en-US" sz="1600" b="0" dirty="0" err="1">
                <a:solidFill>
                  <a:schemeClr val="tx1"/>
                </a:solidFill>
              </a:rPr>
              <a:t>ou</a:t>
            </a:r>
            <a:r>
              <a:rPr lang="en-US" sz="1600" b="0" dirty="0">
                <a:solidFill>
                  <a:schemeClr val="tx1"/>
                </a:solidFill>
              </a:rPr>
              <a:t> de </a:t>
            </a:r>
            <a:r>
              <a:rPr lang="en-US" sz="1600" b="0" dirty="0" err="1">
                <a:solidFill>
                  <a:schemeClr val="tx1"/>
                </a:solidFill>
              </a:rPr>
              <a:t>crise</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définis</a:t>
            </a:r>
            <a:r>
              <a:rPr lang="en-US" sz="1600" b="0" dirty="0">
                <a:solidFill>
                  <a:schemeClr val="tx1"/>
                </a:solidFill>
              </a:rPr>
              <a:t> dans le plan </a:t>
            </a:r>
            <a:r>
              <a:rPr lang="en-US" sz="1600" b="0" dirty="0" err="1">
                <a:solidFill>
                  <a:schemeClr val="tx1"/>
                </a:solidFill>
              </a:rPr>
              <a:t>d’urgence</a:t>
            </a:r>
            <a:r>
              <a:rPr lang="en-US" sz="1600" b="0" dirty="0">
                <a:solidFill>
                  <a:schemeClr val="tx1"/>
                </a:solidFill>
              </a:rPr>
              <a:t> </a:t>
            </a:r>
            <a:r>
              <a:rPr lang="en-US" sz="1600" b="0" dirty="0" err="1">
                <a:solidFill>
                  <a:schemeClr val="tx1"/>
                </a:solidFill>
              </a:rPr>
              <a:t>correspondant</a:t>
            </a:r>
            <a:r>
              <a:rPr lang="en-US" sz="1600" b="0" dirty="0">
                <a:solidFill>
                  <a:schemeClr val="tx1"/>
                </a:solidFill>
              </a:rPr>
              <a:t>. Les </a:t>
            </a:r>
            <a:r>
              <a:rPr lang="en-US" sz="1600" b="0" dirty="0" err="1">
                <a:solidFill>
                  <a:schemeClr val="tx1"/>
                </a:solidFill>
              </a:rPr>
              <a:t>exercices</a:t>
            </a:r>
            <a:r>
              <a:rPr lang="en-US" sz="1600" b="0" dirty="0">
                <a:solidFill>
                  <a:schemeClr val="tx1"/>
                </a:solidFill>
              </a:rPr>
              <a:t> et tests </a:t>
            </a:r>
            <a:r>
              <a:rPr lang="en-US" sz="1600" b="0" dirty="0" err="1">
                <a:solidFill>
                  <a:schemeClr val="tx1"/>
                </a:solidFill>
              </a:rPr>
              <a:t>sont</a:t>
            </a:r>
            <a:r>
              <a:rPr lang="en-US" sz="1600" b="0" dirty="0">
                <a:solidFill>
                  <a:schemeClr val="tx1"/>
                </a:solidFill>
              </a:rPr>
              <a:t> </a:t>
            </a:r>
            <a:r>
              <a:rPr lang="en-US" sz="1600" b="0" dirty="0" err="1">
                <a:solidFill>
                  <a:schemeClr val="tx1"/>
                </a:solidFill>
              </a:rPr>
              <a:t>basés</a:t>
            </a:r>
            <a:r>
              <a:rPr lang="en-US" sz="1600" b="0" dirty="0">
                <a:solidFill>
                  <a:schemeClr val="tx1"/>
                </a:solidFill>
              </a:rPr>
              <a:t> sur des </a:t>
            </a:r>
            <a:r>
              <a:rPr lang="en-US" sz="1600" b="0" dirty="0" err="1">
                <a:solidFill>
                  <a:schemeClr val="tx1"/>
                </a:solidFill>
              </a:rPr>
              <a:t>risques</a:t>
            </a:r>
            <a:r>
              <a:rPr lang="en-US" sz="1600" b="0" dirty="0">
                <a:solidFill>
                  <a:schemeClr val="tx1"/>
                </a:solidFill>
              </a:rPr>
              <a:t> </a:t>
            </a:r>
            <a:r>
              <a:rPr lang="en-US" sz="1600" b="0" dirty="0" err="1">
                <a:solidFill>
                  <a:schemeClr val="tx1"/>
                </a:solidFill>
              </a:rPr>
              <a:t>analysés</a:t>
            </a:r>
            <a:r>
              <a:rPr lang="en-US" sz="1600" b="0" dirty="0">
                <a:solidFill>
                  <a:schemeClr val="tx1"/>
                </a:solidFill>
              </a:rPr>
              <a:t> et/</a:t>
            </a:r>
            <a:r>
              <a:rPr lang="en-US" sz="1600" b="0" dirty="0" err="1">
                <a:solidFill>
                  <a:schemeClr val="tx1"/>
                </a:solidFill>
              </a:rPr>
              <a:t>ou</a:t>
            </a:r>
            <a:r>
              <a:rPr lang="en-US" sz="1600" b="0" dirty="0">
                <a:solidFill>
                  <a:schemeClr val="tx1"/>
                </a:solidFill>
              </a:rPr>
              <a:t> des </a:t>
            </a:r>
            <a:r>
              <a:rPr lang="en-US" sz="1600" b="0" dirty="0" err="1">
                <a:solidFill>
                  <a:schemeClr val="tx1"/>
                </a:solidFill>
              </a:rPr>
              <a:t>scénarios</a:t>
            </a:r>
            <a:r>
              <a:rPr lang="en-US" sz="1600" b="0" dirty="0">
                <a:solidFill>
                  <a:schemeClr val="tx1"/>
                </a:solidFill>
              </a:rPr>
              <a:t> </a:t>
            </a:r>
            <a:r>
              <a:rPr lang="en-US" sz="1600" b="0" dirty="0" err="1">
                <a:solidFill>
                  <a:schemeClr val="tx1"/>
                </a:solidFill>
              </a:rPr>
              <a:t>d’accidents</a:t>
            </a:r>
            <a:r>
              <a:rPr lang="en-US" sz="1600" b="0" dirty="0">
                <a:solidFill>
                  <a:schemeClr val="tx1"/>
                </a:solidFill>
              </a:rPr>
              <a:t>.</a:t>
            </a:r>
            <a:endParaRPr lang="en-US">
              <a:solidFill>
                <a:schemeClr val="tx1"/>
              </a:solidFill>
              <a:cs typeface="Calibri"/>
            </a:endParaRPr>
          </a:p>
          <a:p>
            <a:pPr marL="0" indent="0" algn="just">
              <a:spcBef>
                <a:spcPts val="600"/>
              </a:spcBef>
              <a:spcAft>
                <a:spcPts val="600"/>
              </a:spcAft>
            </a:pPr>
            <a:r>
              <a:rPr lang="en-US" sz="1600" b="0" dirty="0">
                <a:solidFill>
                  <a:schemeClr val="tx1"/>
                </a:solidFill>
              </a:rPr>
              <a:t>Un </a:t>
            </a:r>
            <a:r>
              <a:rPr lang="en-US" sz="1600" b="0" dirty="0" err="1">
                <a:solidFill>
                  <a:schemeClr val="tx1"/>
                </a:solidFill>
              </a:rPr>
              <a:t>exercice</a:t>
            </a:r>
            <a:r>
              <a:rPr lang="en-US" sz="1600" b="0" dirty="0">
                <a:solidFill>
                  <a:schemeClr val="tx1"/>
                </a:solidFill>
              </a:rPr>
              <a:t> de </a:t>
            </a:r>
            <a:r>
              <a:rPr lang="en-US" sz="1600" b="0" dirty="0" err="1">
                <a:solidFill>
                  <a:schemeClr val="tx1"/>
                </a:solidFill>
              </a:rPr>
              <a:t>grande</a:t>
            </a:r>
            <a:r>
              <a:rPr lang="en-US" sz="1600" b="0" dirty="0">
                <a:solidFill>
                  <a:schemeClr val="tx1"/>
                </a:solidFill>
              </a:rPr>
              <a:t> </a:t>
            </a:r>
            <a:r>
              <a:rPr lang="en-US" sz="1600" b="0" dirty="0" err="1">
                <a:solidFill>
                  <a:schemeClr val="tx1"/>
                </a:solidFill>
              </a:rPr>
              <a:t>ampleur</a:t>
            </a:r>
            <a:r>
              <a:rPr lang="en-US" sz="1600" b="0" dirty="0">
                <a:solidFill>
                  <a:schemeClr val="tx1"/>
                </a:solidFill>
              </a:rPr>
              <a:t> (EGA) </a:t>
            </a:r>
            <a:r>
              <a:rPr lang="en-US" sz="1600" b="0" dirty="0" err="1">
                <a:solidFill>
                  <a:schemeClr val="tx1"/>
                </a:solidFill>
              </a:rPr>
              <a:t>est</a:t>
            </a:r>
            <a:r>
              <a:rPr lang="en-US" sz="1600" b="0" dirty="0">
                <a:solidFill>
                  <a:schemeClr val="tx1"/>
                </a:solidFill>
              </a:rPr>
              <a:t> </a:t>
            </a:r>
            <a:r>
              <a:rPr lang="en-US" sz="1600" b="0" dirty="0" err="1">
                <a:solidFill>
                  <a:schemeClr val="tx1"/>
                </a:solidFill>
              </a:rPr>
              <a:t>réalisé</a:t>
            </a:r>
            <a:r>
              <a:rPr lang="en-US" sz="1600" b="0" dirty="0">
                <a:solidFill>
                  <a:schemeClr val="tx1"/>
                </a:solidFill>
              </a:rPr>
              <a:t> pour les sites exposés à des </a:t>
            </a:r>
            <a:r>
              <a:rPr lang="en-US" sz="1600" b="0" dirty="0" err="1">
                <a:solidFill>
                  <a:schemeClr val="tx1"/>
                </a:solidFill>
              </a:rPr>
              <a:t>risques</a:t>
            </a:r>
            <a:r>
              <a:rPr lang="en-US" sz="1600" b="0" dirty="0">
                <a:solidFill>
                  <a:schemeClr val="tx1"/>
                </a:solidFill>
              </a:rPr>
              <a:t> </a:t>
            </a:r>
            <a:r>
              <a:rPr lang="en-US" sz="1600" b="0" dirty="0" err="1">
                <a:solidFill>
                  <a:schemeClr val="tx1"/>
                </a:solidFill>
              </a:rPr>
              <a:t>technologiques</a:t>
            </a:r>
            <a:r>
              <a:rPr lang="en-US" sz="1600" b="0" dirty="0">
                <a:solidFill>
                  <a:schemeClr val="tx1"/>
                </a:solidFill>
              </a:rPr>
              <a:t> </a:t>
            </a:r>
            <a:r>
              <a:rPr lang="en-US" sz="1600" b="0" dirty="0" err="1">
                <a:solidFill>
                  <a:schemeClr val="tx1"/>
                </a:solidFill>
              </a:rPr>
              <a:t>ou</a:t>
            </a:r>
            <a:r>
              <a:rPr lang="en-US" sz="1600" b="0" dirty="0">
                <a:solidFill>
                  <a:schemeClr val="tx1"/>
                </a:solidFill>
              </a:rPr>
              <a:t> </a:t>
            </a:r>
            <a:r>
              <a:rPr lang="en-US" sz="1600" b="0" dirty="0" err="1">
                <a:solidFill>
                  <a:schemeClr val="tx1"/>
                </a:solidFill>
              </a:rPr>
              <a:t>environnementaux</a:t>
            </a:r>
            <a:r>
              <a:rPr lang="en-US" sz="1600" b="0" dirty="0">
                <a:solidFill>
                  <a:schemeClr val="tx1"/>
                </a:solidFill>
              </a:rPr>
              <a:t> </a:t>
            </a:r>
            <a:r>
              <a:rPr lang="en-US" sz="1600" b="0" dirty="0" err="1">
                <a:solidFill>
                  <a:schemeClr val="tx1"/>
                </a:solidFill>
              </a:rPr>
              <a:t>significatifs</a:t>
            </a:r>
            <a:r>
              <a:rPr lang="en-US" sz="1600" b="0" dirty="0">
                <a:solidFill>
                  <a:schemeClr val="tx1"/>
                </a:solidFill>
              </a:rPr>
              <a:t>, au minimum </a:t>
            </a:r>
            <a:r>
              <a:rPr lang="en-US" sz="1600" b="0" dirty="0" err="1">
                <a:solidFill>
                  <a:schemeClr val="tx1"/>
                </a:solidFill>
              </a:rPr>
              <a:t>une</a:t>
            </a:r>
            <a:r>
              <a:rPr lang="en-US" sz="1600" b="0" dirty="0">
                <a:solidFill>
                  <a:schemeClr val="tx1"/>
                </a:solidFill>
              </a:rPr>
              <a:t> </a:t>
            </a:r>
            <a:r>
              <a:rPr lang="en-US" sz="1600" b="0" dirty="0" err="1">
                <a:solidFill>
                  <a:schemeClr val="tx1"/>
                </a:solidFill>
              </a:rPr>
              <a:t>fois</a:t>
            </a:r>
            <a:r>
              <a:rPr lang="en-US" sz="1600" b="0" dirty="0">
                <a:solidFill>
                  <a:schemeClr val="tx1"/>
                </a:solidFill>
              </a:rPr>
              <a:t> par an, en </a:t>
            </a:r>
            <a:r>
              <a:rPr lang="en-US" sz="1600" b="0" dirty="0" err="1">
                <a:solidFill>
                  <a:schemeClr val="tx1"/>
                </a:solidFill>
              </a:rPr>
              <a:t>impliquant</a:t>
            </a:r>
            <a:r>
              <a:rPr lang="en-US" sz="1600" b="0" dirty="0">
                <a:solidFill>
                  <a:schemeClr val="tx1"/>
                </a:solidFill>
              </a:rPr>
              <a:t> au </a:t>
            </a:r>
            <a:r>
              <a:rPr lang="en-US" sz="1600" b="0" dirty="0" err="1">
                <a:solidFill>
                  <a:schemeClr val="tx1"/>
                </a:solidFill>
              </a:rPr>
              <a:t>moins</a:t>
            </a:r>
            <a:r>
              <a:rPr lang="en-US" sz="1600" b="0" dirty="0">
                <a:solidFill>
                  <a:schemeClr val="tx1"/>
                </a:solidFill>
              </a:rPr>
              <a:t> un site et le </a:t>
            </a:r>
            <a:r>
              <a:rPr lang="en-US" sz="1600" b="0" dirty="0" err="1">
                <a:solidFill>
                  <a:schemeClr val="tx1"/>
                </a:solidFill>
              </a:rPr>
              <a:t>siège</a:t>
            </a:r>
            <a:r>
              <a:rPr lang="en-US" sz="1600" b="0" dirty="0">
                <a:solidFill>
                  <a:schemeClr val="tx1"/>
                </a:solidFill>
              </a:rPr>
              <a:t> de </a:t>
            </a:r>
            <a:r>
              <a:rPr lang="en-US" sz="1600" b="0" dirty="0" err="1">
                <a:solidFill>
                  <a:schemeClr val="tx1"/>
                </a:solidFill>
              </a:rPr>
              <a:t>l’entité</a:t>
            </a:r>
            <a:r>
              <a:rPr lang="en-US" sz="1600" b="0" dirty="0">
                <a:solidFill>
                  <a:schemeClr val="tx1"/>
                </a:solidFill>
              </a:rPr>
              <a:t> </a:t>
            </a:r>
            <a:r>
              <a:rPr lang="en-US" sz="1600" b="0" dirty="0" err="1">
                <a:solidFill>
                  <a:schemeClr val="tx1"/>
                </a:solidFill>
              </a:rPr>
              <a:t>ou</a:t>
            </a:r>
            <a:r>
              <a:rPr lang="en-US" sz="1600" b="0" dirty="0">
                <a:solidFill>
                  <a:schemeClr val="tx1"/>
                </a:solidFill>
              </a:rPr>
              <a:t> de la </a:t>
            </a:r>
            <a:r>
              <a:rPr lang="en-US" sz="1600" b="0" dirty="0" err="1">
                <a:solidFill>
                  <a:schemeClr val="tx1"/>
                </a:solidFill>
              </a:rPr>
              <a:t>filiale</a:t>
            </a:r>
            <a:r>
              <a:rPr lang="en-US" sz="1600" b="0" dirty="0">
                <a:solidFill>
                  <a:schemeClr val="tx1"/>
                </a:solidFill>
              </a:rPr>
              <a:t>.</a:t>
            </a:r>
            <a:endParaRPr lang="en-US">
              <a:solidFill>
                <a:schemeClr val="tx1"/>
              </a:solidFill>
              <a:cs typeface="Calibri"/>
            </a:endParaRPr>
          </a:p>
          <a:p>
            <a:pPr marL="0" indent="0" algn="just">
              <a:spcBef>
                <a:spcPts val="600"/>
              </a:spcBef>
              <a:spcAft>
                <a:spcPts val="600"/>
              </a:spcAft>
            </a:pPr>
            <a:r>
              <a:rPr lang="en-US" sz="1600" b="0" dirty="0">
                <a:solidFill>
                  <a:schemeClr val="tx1"/>
                </a:solidFill>
              </a:rPr>
              <a:t>Les </a:t>
            </a:r>
            <a:r>
              <a:rPr lang="en-US" sz="1600" b="0" dirty="0" err="1">
                <a:solidFill>
                  <a:schemeClr val="tx1"/>
                </a:solidFill>
              </a:rPr>
              <a:t>membres</a:t>
            </a:r>
            <a:r>
              <a:rPr lang="en-US" sz="1600" b="0" dirty="0">
                <a:solidFill>
                  <a:schemeClr val="tx1"/>
                </a:solidFill>
              </a:rPr>
              <a:t> des </a:t>
            </a:r>
            <a:r>
              <a:rPr lang="en-US" sz="1600" b="0" dirty="0" err="1">
                <a:solidFill>
                  <a:schemeClr val="tx1"/>
                </a:solidFill>
              </a:rPr>
              <a:t>équipes</a:t>
            </a:r>
            <a:r>
              <a:rPr lang="en-US" sz="1600" b="0" dirty="0">
                <a:solidFill>
                  <a:schemeClr val="tx1"/>
                </a:solidFill>
              </a:rPr>
              <a:t> </a:t>
            </a:r>
            <a:r>
              <a:rPr lang="en-US" sz="1600" b="0" dirty="0" err="1">
                <a:solidFill>
                  <a:schemeClr val="tx1"/>
                </a:solidFill>
              </a:rPr>
              <a:t>d'urgence</a:t>
            </a:r>
            <a:r>
              <a:rPr lang="en-US" sz="1600" b="0" dirty="0">
                <a:solidFill>
                  <a:schemeClr val="tx1"/>
                </a:solidFill>
              </a:rPr>
              <a:t> et de </a:t>
            </a:r>
            <a:r>
              <a:rPr lang="en-US" sz="1600" b="0" dirty="0" err="1">
                <a:solidFill>
                  <a:schemeClr val="tx1"/>
                </a:solidFill>
              </a:rPr>
              <a:t>crise</a:t>
            </a:r>
            <a:r>
              <a:rPr lang="en-US" sz="1600" b="0" dirty="0">
                <a:solidFill>
                  <a:schemeClr val="tx1"/>
                </a:solidFill>
              </a:rPr>
              <a:t> </a:t>
            </a:r>
            <a:r>
              <a:rPr lang="en-US" sz="1600" b="0" dirty="0" err="1">
                <a:solidFill>
                  <a:schemeClr val="tx1"/>
                </a:solidFill>
              </a:rPr>
              <a:t>participent</a:t>
            </a:r>
            <a:r>
              <a:rPr lang="en-US" sz="1600" b="0" dirty="0">
                <a:solidFill>
                  <a:schemeClr val="tx1"/>
                </a:solidFill>
              </a:rPr>
              <a:t> à un </a:t>
            </a:r>
            <a:r>
              <a:rPr lang="en-US" sz="1600" b="0" dirty="0" err="1">
                <a:solidFill>
                  <a:schemeClr val="tx1"/>
                </a:solidFill>
              </a:rPr>
              <a:t>exercice</a:t>
            </a:r>
            <a:r>
              <a:rPr lang="en-US" sz="1600" b="0" dirty="0">
                <a:solidFill>
                  <a:schemeClr val="tx1"/>
                </a:solidFill>
              </a:rPr>
              <a:t> </a:t>
            </a:r>
            <a:r>
              <a:rPr lang="en-US" sz="1600" b="0" dirty="0" err="1">
                <a:solidFill>
                  <a:schemeClr val="tx1"/>
                </a:solidFill>
              </a:rPr>
              <a:t>ou</a:t>
            </a:r>
            <a:r>
              <a:rPr lang="en-US" sz="1600" b="0" dirty="0">
                <a:solidFill>
                  <a:schemeClr val="tx1"/>
                </a:solidFill>
              </a:rPr>
              <a:t> à un test au </a:t>
            </a:r>
            <a:r>
              <a:rPr lang="en-US" sz="1600" b="0" dirty="0" err="1">
                <a:solidFill>
                  <a:schemeClr val="tx1"/>
                </a:solidFill>
              </a:rPr>
              <a:t>moins</a:t>
            </a:r>
            <a:r>
              <a:rPr lang="en-US" sz="1600" b="0" dirty="0">
                <a:solidFill>
                  <a:schemeClr val="tx1"/>
                </a:solidFill>
              </a:rPr>
              <a:t> </a:t>
            </a:r>
            <a:r>
              <a:rPr lang="en-US" sz="1600" b="0" dirty="0" err="1">
                <a:solidFill>
                  <a:schemeClr val="tx1"/>
                </a:solidFill>
              </a:rPr>
              <a:t>tous</a:t>
            </a:r>
            <a:r>
              <a:rPr lang="en-US" sz="1600" b="0" dirty="0">
                <a:solidFill>
                  <a:schemeClr val="tx1"/>
                </a:solidFill>
              </a:rPr>
              <a:t> les 3 ans.</a:t>
            </a:r>
            <a:endParaRPr lang="en-US" dirty="0">
              <a:solidFill>
                <a:schemeClr val="tx1"/>
              </a:solidFill>
              <a:cs typeface="Calibri"/>
            </a:endParaRPr>
          </a:p>
          <a:p>
            <a:pPr marL="0" indent="0" algn="just">
              <a:spcBef>
                <a:spcPts val="600"/>
              </a:spcBef>
              <a:spcAft>
                <a:spcPts val="600"/>
              </a:spcAft>
            </a:pPr>
            <a:r>
              <a:rPr lang="fr-FR" sz="1400" b="0" u="sng" dirty="0">
                <a:solidFill>
                  <a:srgbClr val="FF0000"/>
                </a:solidFill>
              </a:rPr>
              <a:t>Nouvelle Exigence</a:t>
            </a:r>
            <a:endParaRPr lang="fr-FR" sz="1400" b="0" u="sng" dirty="0">
              <a:solidFill>
                <a:srgbClr val="FF0000"/>
              </a:solidFill>
              <a:cs typeface="Calibri"/>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Protocoles d’information et de communication (Exigence 3.1.7)</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Des moyens et des procédures pour l’information et la communication dans les cas d’urgence et de crise sont mis en place, notamment :</a:t>
            </a:r>
            <a:endParaRPr lang="fr-FR" dirty="0">
              <a:solidFill>
                <a:schemeClr val="tx1"/>
              </a:solidFill>
            </a:endParaRPr>
          </a:p>
          <a:p>
            <a:pPr marL="285750" indent="-285750" algn="just">
              <a:spcBef>
                <a:spcPts val="300"/>
              </a:spcBef>
              <a:spcAft>
                <a:spcPts val="300"/>
              </a:spcAft>
              <a:buFont typeface="Wingdings"/>
              <a:buChar char="§"/>
            </a:pPr>
            <a:r>
              <a:rPr lang="fr-FR" sz="1600" b="0" dirty="0">
                <a:solidFill>
                  <a:schemeClr val="tx1"/>
                </a:solidFill>
              </a:rPr>
              <a:t>sur site (lieu de la situation d’urgence ou de crise) ;</a:t>
            </a:r>
            <a:endParaRPr lang="fr-FR" sz="1600"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entre l’équipe de gestion des urgences et des crises du site et celle de l'entité ou de la filiale ;</a:t>
            </a:r>
            <a:endParaRPr lang="fr-FR" sz="1600"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entre l’entité ou la filiale et la Branche ou le Groupe (assistance en cas de crise) ;</a:t>
            </a:r>
            <a:endParaRPr lang="fr-FR" sz="1600" dirty="0">
              <a:solidFill>
                <a:schemeClr val="tx1"/>
              </a:solidFill>
              <a:cs typeface="Calibri"/>
            </a:endParaRPr>
          </a:p>
          <a:p>
            <a:pPr marL="285750" indent="-285750" algn="just">
              <a:spcBef>
                <a:spcPts val="300"/>
              </a:spcBef>
              <a:spcAft>
                <a:spcPts val="300"/>
              </a:spcAft>
              <a:buFont typeface="Wingdings"/>
              <a:buChar char="§"/>
            </a:pPr>
            <a:r>
              <a:rPr lang="fr-FR" sz="1600" b="0" dirty="0">
                <a:solidFill>
                  <a:schemeClr val="tx1"/>
                </a:solidFill>
              </a:rPr>
              <a:t>avec les communautés et les parties prenantes environnantes, y compris le personnel interne, les autorités, le public et les médias.</a:t>
            </a:r>
            <a:endParaRPr lang="fr-FR" dirty="0">
              <a:solidFill>
                <a:schemeClr val="tx1"/>
              </a:solidFill>
              <a:cs typeface="Calibri"/>
            </a:endParaRPr>
          </a:p>
          <a:p>
            <a:pPr marL="0" indent="0" algn="l">
              <a:spcBef>
                <a:spcPts val="300"/>
              </a:spcBef>
              <a:spcAft>
                <a:spcPts val="300"/>
              </a:spcAft>
            </a:pPr>
            <a:r>
              <a:rPr lang="fr-FR" sz="1400" b="0" u="sng" dirty="0">
                <a:solidFill>
                  <a:srgbClr val="FF0000"/>
                </a:solidFill>
              </a:rPr>
              <a:t>Pas de changement</a:t>
            </a: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6" name="5-Point Star 5"/>
          <p:cNvSpPr/>
          <p:nvPr/>
        </p:nvSpPr>
        <p:spPr>
          <a:xfrm>
            <a:off x="18908" y="2492896"/>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29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a:t>
            </a:r>
            <a:r>
              <a:rPr lang="en-GB"/>
              <a:t>: </a:t>
            </a:r>
            <a:r>
              <a:rPr lang="fr-FR"/>
              <a:t>Gestion des urgences et des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spcBef>
                <a:spcPts val="600"/>
              </a:spcBef>
              <a:spcAft>
                <a:spcPts val="600"/>
              </a:spcAft>
            </a:pPr>
            <a:r>
              <a:rPr lang="fr-FR" sz="1600" b="0">
                <a:solidFill>
                  <a:schemeClr val="tx1"/>
                </a:solidFill>
              </a:rPr>
              <a:t>Le processus de gestion des urgences et des crises comprend les 6 phases clés</a:t>
            </a:r>
            <a:r>
              <a:rPr lang="en-US" sz="1600" b="0">
                <a:solidFill>
                  <a:schemeClr val="tx1"/>
                </a:solidFill>
              </a:rPr>
              <a:t>. </a:t>
            </a:r>
            <a:endParaRPr lang="fr-FR" sz="1800" b="0" dirty="0">
              <a:solidFill>
                <a:schemeClr val="tx1"/>
              </a:solidFill>
            </a:endParaRPr>
          </a:p>
        </p:txBody>
      </p:sp>
      <p:sp>
        <p:nvSpPr>
          <p:cNvPr id="5" name="Rectangle 4"/>
          <p:cNvSpPr/>
          <p:nvPr/>
        </p:nvSpPr>
        <p:spPr>
          <a:xfrm>
            <a:off x="3155609" y="4438650"/>
            <a:ext cx="6096000" cy="369332"/>
          </a:xfrm>
          <a:prstGeom prst="rect">
            <a:avLst/>
          </a:prstGeom>
        </p:spPr>
        <p:txBody>
          <a:bodyPr>
            <a:spAutoFit/>
          </a:bodyPr>
          <a:lstStyle/>
          <a:p>
            <a:pPr algn="ctr"/>
            <a:r>
              <a:rPr lang="en-US"/>
              <a:t> </a:t>
            </a:r>
            <a:r>
              <a:rPr lang="fr-FR" sz="1200"/>
              <a:t>Figure 3 : processus de gestion des urgences et des crises</a:t>
            </a:r>
            <a:endParaRPr lang="en-GB" sz="1200" dirty="0"/>
          </a:p>
        </p:txBody>
      </p:sp>
      <p:grpSp>
        <p:nvGrpSpPr>
          <p:cNvPr id="15" name="Group 14"/>
          <p:cNvGrpSpPr/>
          <p:nvPr/>
        </p:nvGrpSpPr>
        <p:grpSpPr>
          <a:xfrm>
            <a:off x="2375045" y="2059397"/>
            <a:ext cx="7657128" cy="2284831"/>
            <a:chOff x="390525" y="2078394"/>
            <a:chExt cx="7657128" cy="2284831"/>
          </a:xfrm>
        </p:grpSpPr>
        <p:sp>
          <p:nvSpPr>
            <p:cNvPr id="16" name="Right Arrow 15"/>
            <p:cNvSpPr/>
            <p:nvPr/>
          </p:nvSpPr>
          <p:spPr>
            <a:xfrm>
              <a:off x="390525" y="2078394"/>
              <a:ext cx="7657128" cy="2284831"/>
            </a:xfrm>
            <a:prstGeom prst="rightArrow">
              <a:avLst>
                <a:gd name="adj1" fmla="val 50000"/>
                <a:gd name="adj2" fmla="val 56057"/>
              </a:avLst>
            </a:prstGeom>
            <a:solidFill>
              <a:srgbClr val="4A96CD">
                <a:lumMod val="40000"/>
                <a:lumOff val="60000"/>
              </a:srgbClr>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ounded Rectangle 16"/>
            <p:cNvSpPr/>
            <p:nvPr/>
          </p:nvSpPr>
          <p:spPr>
            <a:xfrm>
              <a:off x="581026" y="2828338"/>
              <a:ext cx="673344"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ALERTE</a:t>
              </a:r>
            </a:p>
          </p:txBody>
        </p:sp>
        <p:sp>
          <p:nvSpPr>
            <p:cNvPr id="18" name="Rounded Rectangle 17"/>
            <p:cNvSpPr/>
            <p:nvPr/>
          </p:nvSpPr>
          <p:spPr>
            <a:xfrm>
              <a:off x="1358771" y="2823969"/>
              <a:ext cx="1003041"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MOBILISATION</a:t>
              </a:r>
            </a:p>
          </p:txBody>
        </p:sp>
        <p:sp>
          <p:nvSpPr>
            <p:cNvPr id="19" name="Rounded Rectangle 18"/>
            <p:cNvSpPr/>
            <p:nvPr/>
          </p:nvSpPr>
          <p:spPr>
            <a:xfrm>
              <a:off x="2466214" y="2828339"/>
              <a:ext cx="2198542" cy="786400"/>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TRAITEMENT DES URGENCES </a:t>
              </a:r>
            </a:p>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ET </a:t>
              </a:r>
            </a:p>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 CRISES</a:t>
              </a:r>
            </a:p>
          </p:txBody>
        </p:sp>
        <p:sp>
          <p:nvSpPr>
            <p:cNvPr id="20" name="Rounded Rectangle 19"/>
            <p:cNvSpPr/>
            <p:nvPr/>
          </p:nvSpPr>
          <p:spPr>
            <a:xfrm>
              <a:off x="4769157" y="2833687"/>
              <a:ext cx="794492" cy="785813"/>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DE-BRIEFING</a:t>
              </a:r>
            </a:p>
          </p:txBody>
        </p:sp>
        <p:sp>
          <p:nvSpPr>
            <p:cNvPr id="21" name="Rounded Rectangle 20"/>
            <p:cNvSpPr/>
            <p:nvPr/>
          </p:nvSpPr>
          <p:spPr>
            <a:xfrm>
              <a:off x="5668051" y="2828925"/>
              <a:ext cx="1036713" cy="790575"/>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DE-MOBILISATION</a:t>
              </a:r>
            </a:p>
          </p:txBody>
        </p:sp>
        <p:sp>
          <p:nvSpPr>
            <p:cNvPr id="22" name="Rounded Rectangle 21"/>
            <p:cNvSpPr/>
            <p:nvPr/>
          </p:nvSpPr>
          <p:spPr>
            <a:xfrm>
              <a:off x="6809166" y="2828338"/>
              <a:ext cx="594676" cy="790769"/>
            </a:xfrm>
            <a:prstGeom prst="roundRect">
              <a:avLst>
                <a:gd name="adj" fmla="val 0"/>
              </a:avLst>
            </a:prstGeom>
            <a:solidFill>
              <a:srgbClr val="4A96CD">
                <a:lumMod val="75000"/>
              </a:srgbClr>
            </a:solidFill>
            <a:ln w="28575" cap="flat" cmpd="sng" algn="ctr">
              <a:noFill/>
              <a:prstDash val="solid"/>
            </a:ln>
            <a:effectLst/>
          </p:spPr>
          <p:txBody>
            <a:bodyPr rtlCol="0" anchor="ctr"/>
            <a:lstStyle/>
            <a:p>
              <a:pPr marL="0" marR="0" lvl="0" indent="0" algn="ctr" defTabSz="0" rtl="0" eaLnBrk="1" fontAlgn="auto" latinLnBrk="0" hangingPunct="1">
                <a:lnSpc>
                  <a:spcPct val="100000"/>
                </a:lnSpc>
                <a:spcBef>
                  <a:spcPts val="0"/>
                </a:spcBef>
                <a:spcAft>
                  <a:spcPts val="0"/>
                </a:spcAft>
                <a:buClrTx/>
                <a:buSzTx/>
                <a:buFontTx/>
                <a:buNone/>
                <a:tabLst/>
                <a:defRPr/>
              </a:pPr>
              <a:r>
                <a:rPr kumimoji="0" lang="en-GB" sz="89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REX</a:t>
              </a:r>
            </a:p>
          </p:txBody>
        </p:sp>
      </p:grpSp>
    </p:spTree>
    <p:extLst>
      <p:ext uri="{BB962C8B-B14F-4D97-AF65-F5344CB8AC3E}">
        <p14:creationId xmlns:p14="http://schemas.microsoft.com/office/powerpoint/2010/main" val="201932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fr-FR"/>
              <a:t>REVUE DES EXIGENCES: Gestion des urgences et des crises</a:t>
            </a:r>
            <a:r>
              <a:rPr lang="en-GB" dirty="0"/>
              <a:t>  </a:t>
            </a:r>
          </a:p>
        </p:txBody>
      </p:sp>
      <p:sp>
        <p:nvSpPr>
          <p:cNvPr id="7" name="Espace réservé du texte 1"/>
          <p:cNvSpPr txBox="1">
            <a:spLocks/>
          </p:cNvSpPr>
          <p:nvPr/>
        </p:nvSpPr>
        <p:spPr>
          <a:xfrm>
            <a:off x="407368" y="790280"/>
            <a:ext cx="11325290" cy="53750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fr-FR" u="sng" dirty="0">
                <a:solidFill>
                  <a:schemeClr val="tx1"/>
                </a:solidFill>
              </a:rPr>
              <a:t>Schémas d’alerte (Exigence 3.2.1)</a:t>
            </a:r>
          </a:p>
          <a:p>
            <a:pPr marL="0" indent="0" algn="just">
              <a:spcBef>
                <a:spcPts val="600"/>
              </a:spcBef>
              <a:spcAft>
                <a:spcPts val="600"/>
              </a:spcAft>
            </a:pPr>
            <a:r>
              <a:rPr lang="en-US" sz="1600" b="0" dirty="0">
                <a:solidFill>
                  <a:schemeClr val="tx1"/>
                </a:solidFill>
                <a:ea typeface="+mj-lt"/>
                <a:cs typeface="+mj-lt"/>
              </a:rPr>
              <a:t>Les </a:t>
            </a:r>
            <a:r>
              <a:rPr lang="en-US" sz="1600" b="0" dirty="0" err="1">
                <a:solidFill>
                  <a:schemeClr val="tx1"/>
                </a:solidFill>
                <a:ea typeface="+mj-lt"/>
                <a:cs typeface="+mj-lt"/>
              </a:rPr>
              <a:t>schémas</a:t>
            </a:r>
            <a:r>
              <a:rPr lang="en-US" sz="1600" b="0" dirty="0">
                <a:solidFill>
                  <a:schemeClr val="tx1"/>
                </a:solidFill>
                <a:ea typeface="+mj-lt"/>
                <a:cs typeface="+mj-lt"/>
              </a:rPr>
              <a:t> </a:t>
            </a:r>
            <a:r>
              <a:rPr lang="en-US" sz="1600" b="0" dirty="0" err="1">
                <a:solidFill>
                  <a:schemeClr val="tx1"/>
                </a:solidFill>
                <a:ea typeface="+mj-lt"/>
                <a:cs typeface="+mj-lt"/>
              </a:rPr>
              <a:t>d'alerte</a:t>
            </a:r>
            <a:r>
              <a:rPr lang="en-US" sz="1600" b="0" dirty="0">
                <a:solidFill>
                  <a:schemeClr val="tx1"/>
                </a:solidFill>
                <a:ea typeface="+mj-lt"/>
                <a:cs typeface="+mj-lt"/>
              </a:rPr>
              <a:t> </a:t>
            </a:r>
            <a:r>
              <a:rPr lang="en-US" sz="1600" b="0" dirty="0" err="1">
                <a:solidFill>
                  <a:schemeClr val="tx1"/>
                </a:solidFill>
                <a:ea typeface="+mj-lt"/>
                <a:cs typeface="+mj-lt"/>
              </a:rPr>
              <a:t>sont</a:t>
            </a:r>
            <a:r>
              <a:rPr lang="en-US" sz="1600" b="0" dirty="0">
                <a:solidFill>
                  <a:schemeClr val="tx1"/>
                </a:solidFill>
                <a:ea typeface="+mj-lt"/>
                <a:cs typeface="+mj-lt"/>
              </a:rPr>
              <a:t> </a:t>
            </a:r>
            <a:r>
              <a:rPr lang="en-US" sz="1600" b="0" dirty="0" err="1">
                <a:solidFill>
                  <a:schemeClr val="tx1"/>
                </a:solidFill>
                <a:ea typeface="+mj-lt"/>
                <a:cs typeface="+mj-lt"/>
              </a:rPr>
              <a:t>documentés</a:t>
            </a:r>
            <a:r>
              <a:rPr lang="en-US" sz="1600" b="0" dirty="0">
                <a:solidFill>
                  <a:schemeClr val="tx1"/>
                </a:solidFill>
                <a:ea typeface="+mj-lt"/>
                <a:cs typeface="+mj-lt"/>
              </a:rPr>
              <a:t> dans les plans </a:t>
            </a:r>
            <a:r>
              <a:rPr lang="en-US" sz="1600" b="0" dirty="0" err="1">
                <a:solidFill>
                  <a:schemeClr val="tx1"/>
                </a:solidFill>
                <a:ea typeface="+mj-lt"/>
                <a:cs typeface="+mj-lt"/>
              </a:rPr>
              <a:t>d’urgence</a:t>
            </a:r>
            <a:r>
              <a:rPr lang="en-US" sz="1600" b="0" dirty="0">
                <a:solidFill>
                  <a:schemeClr val="tx1"/>
                </a:solidFill>
                <a:ea typeface="+mj-lt"/>
                <a:cs typeface="+mj-lt"/>
              </a:rPr>
              <a:t> pour les </a:t>
            </a:r>
            <a:r>
              <a:rPr lang="en-US" sz="1600" b="0" dirty="0" err="1">
                <a:solidFill>
                  <a:schemeClr val="tx1"/>
                </a:solidFill>
                <a:ea typeface="+mj-lt"/>
                <a:cs typeface="+mj-lt"/>
              </a:rPr>
              <a:t>canaux</a:t>
            </a:r>
            <a:r>
              <a:rPr lang="en-US" sz="1600" b="0" dirty="0">
                <a:solidFill>
                  <a:schemeClr val="tx1"/>
                </a:solidFill>
                <a:ea typeface="+mj-lt"/>
                <a:cs typeface="+mj-lt"/>
              </a:rPr>
              <a:t> </a:t>
            </a:r>
            <a:r>
              <a:rPr lang="en-US" sz="1600" b="0" dirty="0" err="1">
                <a:solidFill>
                  <a:schemeClr val="tx1"/>
                </a:solidFill>
                <a:ea typeface="+mj-lt"/>
                <a:cs typeface="+mj-lt"/>
              </a:rPr>
              <a:t>d’astreinte</a:t>
            </a:r>
            <a:r>
              <a:rPr lang="en-US" sz="1600" b="0" dirty="0">
                <a:solidFill>
                  <a:schemeClr val="tx1"/>
                </a:solidFill>
                <a:ea typeface="+mj-lt"/>
                <a:cs typeface="+mj-lt"/>
              </a:rPr>
              <a:t> et </a:t>
            </a:r>
            <a:r>
              <a:rPr lang="en-US" sz="1600" b="0" dirty="0" err="1">
                <a:solidFill>
                  <a:schemeClr val="tx1"/>
                </a:solidFill>
                <a:ea typeface="+mj-lt"/>
                <a:cs typeface="+mj-lt"/>
              </a:rPr>
              <a:t>hiérarchiques</a:t>
            </a:r>
            <a:r>
              <a:rPr lang="en-US" sz="1600" b="0" dirty="0">
                <a:solidFill>
                  <a:schemeClr val="tx1"/>
                </a:solidFill>
                <a:ea typeface="+mj-lt"/>
                <a:cs typeface="+mj-lt"/>
              </a:rPr>
              <a:t>.</a:t>
            </a:r>
            <a:endParaRPr lang="en-US" dirty="0">
              <a:solidFill>
                <a:schemeClr val="tx1"/>
              </a:solidFill>
            </a:endParaRPr>
          </a:p>
          <a:p>
            <a:pPr marL="0" indent="0" algn="just">
              <a:spcBef>
                <a:spcPts val="600"/>
              </a:spcBef>
              <a:spcAft>
                <a:spcPts val="600"/>
              </a:spcAft>
            </a:pPr>
            <a:r>
              <a:rPr lang="en-US" sz="1600" b="0" dirty="0" err="1">
                <a:solidFill>
                  <a:schemeClr val="tx1"/>
                </a:solidFill>
                <a:ea typeface="+mj-lt"/>
                <a:cs typeface="+mj-lt"/>
              </a:rPr>
              <a:t>Ils</a:t>
            </a:r>
            <a:r>
              <a:rPr lang="en-US" sz="1600" b="0" dirty="0">
                <a:solidFill>
                  <a:schemeClr val="tx1"/>
                </a:solidFill>
                <a:ea typeface="+mj-lt"/>
                <a:cs typeface="+mj-lt"/>
              </a:rPr>
              <a:t> </a:t>
            </a:r>
            <a:r>
              <a:rPr lang="en-US" sz="1600" b="0" dirty="0" err="1">
                <a:solidFill>
                  <a:schemeClr val="tx1"/>
                </a:solidFill>
                <a:ea typeface="+mj-lt"/>
                <a:cs typeface="+mj-lt"/>
              </a:rPr>
              <a:t>définissent</a:t>
            </a:r>
            <a:r>
              <a:rPr lang="en-US" sz="1600" b="0" dirty="0">
                <a:solidFill>
                  <a:schemeClr val="tx1"/>
                </a:solidFill>
                <a:ea typeface="+mj-lt"/>
                <a:cs typeface="+mj-lt"/>
              </a:rPr>
              <a:t> la </a:t>
            </a:r>
            <a:r>
              <a:rPr lang="en-US" sz="1600" b="0" dirty="0" err="1">
                <a:solidFill>
                  <a:schemeClr val="tx1"/>
                </a:solidFill>
                <a:ea typeface="+mj-lt"/>
                <a:cs typeface="+mj-lt"/>
              </a:rPr>
              <a:t>chaîne</a:t>
            </a:r>
            <a:r>
              <a:rPr lang="en-US" sz="1600" b="0" dirty="0">
                <a:solidFill>
                  <a:schemeClr val="tx1"/>
                </a:solidFill>
                <a:ea typeface="+mj-lt"/>
                <a:cs typeface="+mj-lt"/>
              </a:rPr>
              <a:t> </a:t>
            </a:r>
            <a:r>
              <a:rPr lang="en-US" sz="1600" b="0" dirty="0" err="1">
                <a:solidFill>
                  <a:schemeClr val="tx1"/>
                </a:solidFill>
                <a:ea typeface="+mj-lt"/>
                <a:cs typeface="+mj-lt"/>
              </a:rPr>
              <a:t>d’alerte</a:t>
            </a:r>
            <a:r>
              <a:rPr lang="en-US" sz="1600" b="0" dirty="0">
                <a:solidFill>
                  <a:schemeClr val="tx1"/>
                </a:solidFill>
                <a:ea typeface="+mj-lt"/>
                <a:cs typeface="+mj-lt"/>
              </a:rPr>
              <a:t> </a:t>
            </a:r>
            <a:r>
              <a:rPr lang="en-US" sz="1600" b="0" dirty="0" err="1">
                <a:solidFill>
                  <a:schemeClr val="tx1"/>
                </a:solidFill>
                <a:ea typeface="+mj-lt"/>
                <a:cs typeface="+mj-lt"/>
              </a:rPr>
              <a:t>depuis</a:t>
            </a:r>
            <a:r>
              <a:rPr lang="en-US" sz="1600" b="0" dirty="0">
                <a:solidFill>
                  <a:schemeClr val="tx1"/>
                </a:solidFill>
                <a:ea typeface="+mj-lt"/>
                <a:cs typeface="+mj-lt"/>
              </a:rPr>
              <a:t> le lieu de la situation </a:t>
            </a:r>
            <a:r>
              <a:rPr lang="en-US" sz="1600" b="0" dirty="0" err="1">
                <a:solidFill>
                  <a:schemeClr val="tx1"/>
                </a:solidFill>
                <a:ea typeface="+mj-lt"/>
                <a:cs typeface="+mj-lt"/>
              </a:rPr>
              <a:t>d’urgence</a:t>
            </a:r>
            <a:r>
              <a:rPr lang="en-US" sz="1600" b="0" dirty="0">
                <a:solidFill>
                  <a:schemeClr val="tx1"/>
                </a:solidFill>
                <a:ea typeface="+mj-lt"/>
                <a:cs typeface="+mj-lt"/>
              </a:rPr>
              <a:t> </a:t>
            </a:r>
            <a:r>
              <a:rPr lang="en-US" sz="1600" b="0" dirty="0" err="1">
                <a:solidFill>
                  <a:schemeClr val="tx1"/>
                </a:solidFill>
                <a:ea typeface="+mj-lt"/>
                <a:cs typeface="+mj-lt"/>
              </a:rPr>
              <a:t>ou</a:t>
            </a:r>
            <a:r>
              <a:rPr lang="en-US" sz="1600" b="0" dirty="0">
                <a:solidFill>
                  <a:schemeClr val="tx1"/>
                </a:solidFill>
                <a:ea typeface="+mj-lt"/>
                <a:cs typeface="+mj-lt"/>
              </a:rPr>
              <a:t> de </a:t>
            </a:r>
            <a:r>
              <a:rPr lang="en-US" sz="1600" b="0" dirty="0" err="1">
                <a:solidFill>
                  <a:schemeClr val="tx1"/>
                </a:solidFill>
                <a:ea typeface="+mj-lt"/>
                <a:cs typeface="+mj-lt"/>
              </a:rPr>
              <a:t>crise</a:t>
            </a:r>
            <a:r>
              <a:rPr lang="en-US" sz="1600" b="0" dirty="0">
                <a:solidFill>
                  <a:schemeClr val="tx1"/>
                </a:solidFill>
                <a:ea typeface="+mj-lt"/>
                <a:cs typeface="+mj-lt"/>
              </a:rPr>
              <a:t>, </a:t>
            </a:r>
            <a:r>
              <a:rPr lang="en-US" sz="1600" b="0" dirty="0" err="1">
                <a:solidFill>
                  <a:schemeClr val="tx1"/>
                </a:solidFill>
                <a:ea typeface="+mj-lt"/>
                <a:cs typeface="+mj-lt"/>
              </a:rPr>
              <a:t>vers</a:t>
            </a:r>
            <a:r>
              <a:rPr lang="en-US" sz="1600" b="0" dirty="0">
                <a:solidFill>
                  <a:schemeClr val="tx1"/>
                </a:solidFill>
                <a:ea typeface="+mj-lt"/>
                <a:cs typeface="+mj-lt"/>
              </a:rPr>
              <a:t> les cellules de </a:t>
            </a:r>
            <a:r>
              <a:rPr lang="en-US" sz="1600" b="0" dirty="0" err="1">
                <a:solidFill>
                  <a:schemeClr val="tx1"/>
                </a:solidFill>
                <a:ea typeface="+mj-lt"/>
                <a:cs typeface="+mj-lt"/>
              </a:rPr>
              <a:t>réponse</a:t>
            </a:r>
            <a:r>
              <a:rPr lang="en-US" sz="1600" b="0" dirty="0">
                <a:solidFill>
                  <a:schemeClr val="tx1"/>
                </a:solidFill>
                <a:ea typeface="+mj-lt"/>
                <a:cs typeface="+mj-lt"/>
              </a:rPr>
              <a:t> </a:t>
            </a:r>
            <a:r>
              <a:rPr lang="en-US" sz="1600" b="0" dirty="0" err="1">
                <a:solidFill>
                  <a:schemeClr val="tx1"/>
                </a:solidFill>
                <a:ea typeface="+mj-lt"/>
                <a:cs typeface="+mj-lt"/>
              </a:rPr>
              <a:t>tactiques</a:t>
            </a:r>
            <a:r>
              <a:rPr lang="en-US" sz="1600" b="0" dirty="0">
                <a:solidFill>
                  <a:schemeClr val="tx1"/>
                </a:solidFill>
                <a:ea typeface="+mj-lt"/>
                <a:cs typeface="+mj-lt"/>
              </a:rPr>
              <a:t> et </a:t>
            </a:r>
            <a:r>
              <a:rPr lang="en-US" sz="1600" b="0" dirty="0" err="1">
                <a:solidFill>
                  <a:schemeClr val="tx1"/>
                </a:solidFill>
                <a:ea typeface="+mj-lt"/>
                <a:cs typeface="+mj-lt"/>
              </a:rPr>
              <a:t>stratégiques</a:t>
            </a:r>
            <a:r>
              <a:rPr lang="en-US" sz="1600" b="0" dirty="0">
                <a:solidFill>
                  <a:schemeClr val="tx1"/>
                </a:solidFill>
                <a:ea typeface="+mj-lt"/>
                <a:cs typeface="+mj-lt"/>
              </a:rPr>
              <a:t> de la </a:t>
            </a:r>
            <a:r>
              <a:rPr lang="en-US" sz="1600" b="0" dirty="0" err="1">
                <a:solidFill>
                  <a:schemeClr val="tx1"/>
                </a:solidFill>
                <a:ea typeface="+mj-lt"/>
                <a:cs typeface="+mj-lt"/>
              </a:rPr>
              <a:t>filiale</a:t>
            </a:r>
            <a:r>
              <a:rPr lang="en-US" sz="1600" b="0" dirty="0">
                <a:solidFill>
                  <a:schemeClr val="tx1"/>
                </a:solidFill>
                <a:ea typeface="+mj-lt"/>
                <a:cs typeface="+mj-lt"/>
              </a:rPr>
              <a:t>, </a:t>
            </a:r>
            <a:r>
              <a:rPr lang="en-US" sz="1600" b="0" dirty="0" err="1">
                <a:solidFill>
                  <a:schemeClr val="tx1"/>
                </a:solidFill>
                <a:ea typeface="+mj-lt"/>
                <a:cs typeface="+mj-lt"/>
              </a:rPr>
              <a:t>jusqu'à</a:t>
            </a:r>
            <a:r>
              <a:rPr lang="en-US" sz="1600" b="0" dirty="0">
                <a:solidFill>
                  <a:schemeClr val="tx1"/>
                </a:solidFill>
                <a:ea typeface="+mj-lt"/>
                <a:cs typeface="+mj-lt"/>
              </a:rPr>
              <a:t> </a:t>
            </a:r>
            <a:r>
              <a:rPr lang="en-US" sz="1600" b="0" dirty="0" err="1">
                <a:solidFill>
                  <a:schemeClr val="tx1"/>
                </a:solidFill>
                <a:ea typeface="+mj-lt"/>
                <a:cs typeface="+mj-lt"/>
              </a:rPr>
              <a:t>l’assistance</a:t>
            </a:r>
            <a:r>
              <a:rPr lang="en-US" sz="1600" b="0" dirty="0">
                <a:solidFill>
                  <a:schemeClr val="tx1"/>
                </a:solidFill>
                <a:ea typeface="+mj-lt"/>
                <a:cs typeface="+mj-lt"/>
              </a:rPr>
              <a:t> de </a:t>
            </a:r>
            <a:r>
              <a:rPr lang="en-US" sz="1600" b="0" dirty="0" err="1">
                <a:solidFill>
                  <a:schemeClr val="tx1"/>
                </a:solidFill>
                <a:ea typeface="+mj-lt"/>
                <a:cs typeface="+mj-lt"/>
              </a:rPr>
              <a:t>crise</a:t>
            </a:r>
            <a:r>
              <a:rPr lang="en-US" sz="1600" b="0" dirty="0">
                <a:solidFill>
                  <a:schemeClr val="tx1"/>
                </a:solidFill>
                <a:ea typeface="+mj-lt"/>
                <a:cs typeface="+mj-lt"/>
              </a:rPr>
              <a:t> au </a:t>
            </a:r>
            <a:r>
              <a:rPr lang="en-US" sz="1600" b="0" dirty="0" err="1">
                <a:solidFill>
                  <a:schemeClr val="tx1"/>
                </a:solidFill>
                <a:ea typeface="+mj-lt"/>
                <a:cs typeface="+mj-lt"/>
              </a:rPr>
              <a:t>niveau</a:t>
            </a:r>
            <a:r>
              <a:rPr lang="en-US" sz="1600" b="0" dirty="0">
                <a:solidFill>
                  <a:schemeClr val="tx1"/>
                </a:solidFill>
                <a:ea typeface="+mj-lt"/>
                <a:cs typeface="+mj-lt"/>
              </a:rPr>
              <a:t> de la Branche et/</a:t>
            </a:r>
            <a:r>
              <a:rPr lang="en-US" sz="1600" b="0" dirty="0" err="1">
                <a:solidFill>
                  <a:schemeClr val="tx1"/>
                </a:solidFill>
                <a:ea typeface="+mj-lt"/>
                <a:cs typeface="+mj-lt"/>
              </a:rPr>
              <a:t>ou</a:t>
            </a:r>
            <a:r>
              <a:rPr lang="en-US" sz="1600" b="0" dirty="0">
                <a:solidFill>
                  <a:schemeClr val="tx1"/>
                </a:solidFill>
                <a:ea typeface="+mj-lt"/>
                <a:cs typeface="+mj-lt"/>
              </a:rPr>
              <a:t> du Groupe.</a:t>
            </a:r>
            <a:endParaRPr lang="en-US">
              <a:solidFill>
                <a:schemeClr val="tx1"/>
              </a:solidFill>
              <a:cs typeface="Calibri"/>
            </a:endParaRPr>
          </a:p>
          <a:p>
            <a:pPr marL="0" indent="0" algn="just">
              <a:spcBef>
                <a:spcPts val="600"/>
              </a:spcBef>
              <a:spcAft>
                <a:spcPts val="600"/>
              </a:spcAft>
            </a:pPr>
            <a:r>
              <a:rPr lang="en-US" sz="1600" b="0" dirty="0">
                <a:solidFill>
                  <a:schemeClr val="tx1"/>
                </a:solidFill>
                <a:ea typeface="+mj-lt"/>
                <a:cs typeface="+mj-lt"/>
              </a:rPr>
              <a:t>Le canal </a:t>
            </a:r>
            <a:r>
              <a:rPr lang="en-US" sz="1600" b="0" dirty="0" err="1">
                <a:solidFill>
                  <a:schemeClr val="tx1"/>
                </a:solidFill>
                <a:ea typeface="+mj-lt"/>
                <a:cs typeface="+mj-lt"/>
              </a:rPr>
              <a:t>d’astreinte</a:t>
            </a:r>
            <a:r>
              <a:rPr lang="en-US" sz="1600" b="0" dirty="0">
                <a:solidFill>
                  <a:schemeClr val="tx1"/>
                </a:solidFill>
                <a:ea typeface="+mj-lt"/>
                <a:cs typeface="+mj-lt"/>
              </a:rPr>
              <a:t> </a:t>
            </a:r>
            <a:r>
              <a:rPr lang="en-US" sz="1600" b="0" dirty="0" err="1">
                <a:solidFill>
                  <a:schemeClr val="tx1"/>
                </a:solidFill>
                <a:ea typeface="+mj-lt"/>
                <a:cs typeface="+mj-lt"/>
              </a:rPr>
              <a:t>est</a:t>
            </a:r>
            <a:r>
              <a:rPr lang="en-US" sz="1600" b="0" dirty="0">
                <a:solidFill>
                  <a:schemeClr val="tx1"/>
                </a:solidFill>
                <a:ea typeface="+mj-lt"/>
                <a:cs typeface="+mj-lt"/>
              </a:rPr>
              <a:t> accessible et </a:t>
            </a:r>
            <a:r>
              <a:rPr lang="en-US" sz="1600" b="0" dirty="0" err="1">
                <a:solidFill>
                  <a:schemeClr val="tx1"/>
                </a:solidFill>
                <a:ea typeface="+mj-lt"/>
                <a:cs typeface="+mj-lt"/>
              </a:rPr>
              <a:t>opérationnel</a:t>
            </a:r>
            <a:r>
              <a:rPr lang="en-US" sz="1600" b="0" dirty="0">
                <a:solidFill>
                  <a:schemeClr val="tx1"/>
                </a:solidFill>
                <a:ea typeface="+mj-lt"/>
                <a:cs typeface="+mj-lt"/>
              </a:rPr>
              <a:t> 24 </a:t>
            </a:r>
            <a:r>
              <a:rPr lang="en-US" sz="1600" b="0" dirty="0" err="1">
                <a:solidFill>
                  <a:schemeClr val="tx1"/>
                </a:solidFill>
                <a:ea typeface="+mj-lt"/>
                <a:cs typeface="+mj-lt"/>
              </a:rPr>
              <a:t>heures</a:t>
            </a:r>
            <a:r>
              <a:rPr lang="en-US" sz="1600" b="0" dirty="0">
                <a:solidFill>
                  <a:schemeClr val="tx1"/>
                </a:solidFill>
                <a:ea typeface="+mj-lt"/>
                <a:cs typeface="+mj-lt"/>
              </a:rPr>
              <a:t> sur 24. Les </a:t>
            </a:r>
            <a:r>
              <a:rPr lang="en-US" sz="1600" b="0" dirty="0" err="1">
                <a:solidFill>
                  <a:schemeClr val="tx1"/>
                </a:solidFill>
                <a:ea typeface="+mj-lt"/>
                <a:cs typeface="+mj-lt"/>
              </a:rPr>
              <a:t>rôles</a:t>
            </a:r>
            <a:r>
              <a:rPr lang="en-US" sz="1600" b="0" dirty="0">
                <a:solidFill>
                  <a:schemeClr val="tx1"/>
                </a:solidFill>
                <a:ea typeface="+mj-lt"/>
                <a:cs typeface="+mj-lt"/>
              </a:rPr>
              <a:t> et </a:t>
            </a:r>
            <a:r>
              <a:rPr lang="en-US" sz="1600" b="0" dirty="0" err="1">
                <a:solidFill>
                  <a:schemeClr val="tx1"/>
                </a:solidFill>
                <a:ea typeface="+mj-lt"/>
                <a:cs typeface="+mj-lt"/>
              </a:rPr>
              <a:t>consignes</a:t>
            </a:r>
            <a:r>
              <a:rPr lang="en-US" sz="1600" b="0" dirty="0">
                <a:solidFill>
                  <a:schemeClr val="tx1"/>
                </a:solidFill>
                <a:ea typeface="+mj-lt"/>
                <a:cs typeface="+mj-lt"/>
              </a:rPr>
              <a:t> </a:t>
            </a:r>
            <a:r>
              <a:rPr lang="en-US" sz="1600" b="0" dirty="0" err="1">
                <a:solidFill>
                  <a:schemeClr val="tx1"/>
                </a:solidFill>
                <a:ea typeface="+mj-lt"/>
                <a:cs typeface="+mj-lt"/>
              </a:rPr>
              <a:t>d’alerte</a:t>
            </a:r>
            <a:r>
              <a:rPr lang="en-US" sz="1600" b="0" dirty="0">
                <a:solidFill>
                  <a:schemeClr val="tx1"/>
                </a:solidFill>
                <a:ea typeface="+mj-lt"/>
                <a:cs typeface="+mj-lt"/>
              </a:rPr>
              <a:t> </a:t>
            </a:r>
            <a:r>
              <a:rPr lang="en-US" sz="1600" b="0" dirty="0" err="1">
                <a:solidFill>
                  <a:schemeClr val="tx1"/>
                </a:solidFill>
                <a:ea typeface="+mj-lt"/>
                <a:cs typeface="+mj-lt"/>
              </a:rPr>
              <a:t>simultanée</a:t>
            </a:r>
            <a:r>
              <a:rPr lang="en-US" sz="1600" b="0" dirty="0">
                <a:solidFill>
                  <a:schemeClr val="tx1"/>
                </a:solidFill>
                <a:ea typeface="+mj-lt"/>
                <a:cs typeface="+mj-lt"/>
              </a:rPr>
              <a:t> des contacts </a:t>
            </a:r>
            <a:r>
              <a:rPr lang="en-US" sz="1600" b="0" dirty="0" err="1">
                <a:solidFill>
                  <a:schemeClr val="tx1"/>
                </a:solidFill>
                <a:ea typeface="+mj-lt"/>
                <a:cs typeface="+mj-lt"/>
              </a:rPr>
              <a:t>d’astreinte</a:t>
            </a:r>
            <a:r>
              <a:rPr lang="en-US" sz="1600" b="0" dirty="0">
                <a:solidFill>
                  <a:schemeClr val="tx1"/>
                </a:solidFill>
                <a:ea typeface="+mj-lt"/>
                <a:cs typeface="+mj-lt"/>
              </a:rPr>
              <a:t> et </a:t>
            </a:r>
            <a:r>
              <a:rPr lang="en-US" sz="1600" b="0" dirty="0" err="1">
                <a:solidFill>
                  <a:schemeClr val="tx1"/>
                </a:solidFill>
                <a:ea typeface="+mj-lt"/>
                <a:cs typeface="+mj-lt"/>
              </a:rPr>
              <a:t>hiérarchiques</a:t>
            </a:r>
            <a:r>
              <a:rPr lang="en-US" sz="1600" b="0" dirty="0">
                <a:solidFill>
                  <a:schemeClr val="tx1"/>
                </a:solidFill>
                <a:ea typeface="+mj-lt"/>
                <a:cs typeface="+mj-lt"/>
              </a:rPr>
              <a:t> </a:t>
            </a:r>
            <a:r>
              <a:rPr lang="en-US" sz="1600" b="0" dirty="0" err="1">
                <a:solidFill>
                  <a:schemeClr val="tx1"/>
                </a:solidFill>
                <a:ea typeface="+mj-lt"/>
                <a:cs typeface="+mj-lt"/>
              </a:rPr>
              <a:t>sont</a:t>
            </a:r>
            <a:r>
              <a:rPr lang="en-US" sz="1600" b="0" dirty="0">
                <a:solidFill>
                  <a:schemeClr val="tx1"/>
                </a:solidFill>
                <a:ea typeface="+mj-lt"/>
                <a:cs typeface="+mj-lt"/>
              </a:rPr>
              <a:t> </a:t>
            </a:r>
            <a:r>
              <a:rPr lang="en-US" sz="1600" b="0" dirty="0" err="1">
                <a:solidFill>
                  <a:schemeClr val="tx1"/>
                </a:solidFill>
                <a:ea typeface="+mj-lt"/>
                <a:cs typeface="+mj-lt"/>
              </a:rPr>
              <a:t>définis</a:t>
            </a:r>
            <a:r>
              <a:rPr lang="en-US" sz="1600" b="0" dirty="0">
                <a:solidFill>
                  <a:schemeClr val="tx1"/>
                </a:solidFill>
                <a:ea typeface="+mj-lt"/>
                <a:cs typeface="+mj-lt"/>
              </a:rPr>
              <a:t> et communiqués aux </a:t>
            </a:r>
            <a:r>
              <a:rPr lang="en-US" sz="1600" b="0" dirty="0" err="1">
                <a:solidFill>
                  <a:schemeClr val="tx1"/>
                </a:solidFill>
                <a:ea typeface="+mj-lt"/>
                <a:cs typeface="+mj-lt"/>
              </a:rPr>
              <a:t>personnes</a:t>
            </a:r>
            <a:r>
              <a:rPr lang="en-US" sz="1600" b="0" dirty="0">
                <a:solidFill>
                  <a:schemeClr val="tx1"/>
                </a:solidFill>
                <a:ea typeface="+mj-lt"/>
                <a:cs typeface="+mj-lt"/>
              </a:rPr>
              <a:t> </a:t>
            </a:r>
            <a:r>
              <a:rPr lang="en-US" sz="1600" b="0" dirty="0" err="1">
                <a:solidFill>
                  <a:schemeClr val="tx1"/>
                </a:solidFill>
                <a:ea typeface="+mj-lt"/>
                <a:cs typeface="+mj-lt"/>
              </a:rPr>
              <a:t>concernées</a:t>
            </a:r>
            <a:r>
              <a:rPr lang="en-US" sz="1600" b="0" dirty="0">
                <a:solidFill>
                  <a:schemeClr val="tx1"/>
                </a:solidFill>
                <a:ea typeface="+mj-lt"/>
                <a:cs typeface="+mj-lt"/>
              </a:rPr>
              <a:t>.</a:t>
            </a:r>
            <a:endParaRPr lang="en-US" dirty="0">
              <a:solidFill>
                <a:schemeClr val="tx1"/>
              </a:solidFill>
            </a:endParaRPr>
          </a:p>
          <a:p>
            <a:pPr marL="0" indent="0" algn="l">
              <a:spcBef>
                <a:spcPts val="300"/>
              </a:spcBef>
              <a:spcAft>
                <a:spcPts val="300"/>
              </a:spcAft>
            </a:pPr>
            <a:r>
              <a:rPr lang="fr-FR" sz="1400" b="0" u="sng" dirty="0">
                <a:solidFill>
                  <a:srgbClr val="FF0000"/>
                </a:solidFill>
              </a:rPr>
              <a:t>Pas de changement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Mobilisation (Exigence 3.2.2)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Les conditions et les responsabilités pour l'activation du plan d’urgence, la mobilisation des équipes et des cellules d'intervention d'urgence et de gestion de crise appropriées sont définies dans le plan d’urgence.</a:t>
            </a:r>
            <a:endParaRPr lang="fr-FR" dirty="0">
              <a:solidFill>
                <a:schemeClr val="tx1"/>
              </a:solidFill>
            </a:endParaRPr>
          </a:p>
          <a:p>
            <a:pPr marL="0" indent="0" algn="just">
              <a:spcBef>
                <a:spcPts val="600"/>
              </a:spcBef>
              <a:spcAft>
                <a:spcPts val="600"/>
              </a:spcAft>
            </a:pPr>
            <a:r>
              <a:rPr lang="fr-FR" sz="1400" b="0" u="sng" dirty="0">
                <a:solidFill>
                  <a:srgbClr val="FF0000"/>
                </a:solidFill>
              </a:rPr>
              <a:t>Pas de changement</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600" b="0"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170011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eate a new document." ma:contentTypeScope="" ma:versionID="1b6ef94bdcf74d3b8bab0d61768d5fdf">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a06a0a4b72d4096ff261b1b4df368377"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42F31A09-BAAE-4716-ACC0-AE717B46C380}"/>
</file>

<file path=customXml/itemProps3.xml><?xml version="1.0" encoding="utf-8"?>
<ds:datastoreItem xmlns:ds="http://schemas.openxmlformats.org/officeDocument/2006/customXml" ds:itemID="{4AC26BA1-78A3-453B-9FBD-D496DF88881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b50f26b-75a6-4d91-ac13-e98b30e4ed8a"/>
    <ds:schemaRef ds:uri="21704ee1-111b-490d-a76d-d2c364ee560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Widescreen</PresentationFormat>
  <Paragraphs>203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
      <vt:lpstr>Gestion des urgences et des crises​ REGLE HSE GROUPE (CR-GR-HSE-701)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Graeme SHARP</cp:lastModifiedBy>
  <cp:revision>643</cp:revision>
  <cp:lastPrinted>2019-06-19T09:21:13Z</cp:lastPrinted>
  <dcterms:modified xsi:type="dcterms:W3CDTF">2019-09-20T12:23:28Z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