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handoutMasterIdLst>
    <p:handoutMasterId r:id="rId12"/>
  </p:handoutMasterIdLst>
  <p:sldIdLst>
    <p:sldId id="309" r:id="rId5"/>
    <p:sldId id="310" r:id="rId6"/>
    <p:sldId id="311" r:id="rId7"/>
    <p:sldId id="295" r:id="rId8"/>
    <p:sldId id="307" r:id="rId9"/>
    <p:sldId id="313" r:id="rId10"/>
  </p:sldIdLst>
  <p:sldSz cx="12192000" cy="6858000"/>
  <p:notesSz cx="6797675" cy="9926638"/>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A90025"/>
    <a:srgbClr val="009FC6"/>
    <a:srgbClr val="A6A6A6"/>
    <a:srgbClr val="92D050"/>
    <a:srgbClr val="7030A0"/>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34" autoAdjust="0"/>
  </p:normalViewPr>
  <p:slideViewPr>
    <p:cSldViewPr>
      <p:cViewPr varScale="1">
        <p:scale>
          <a:sx n="81" d="100"/>
          <a:sy n="81" d="100"/>
        </p:scale>
        <p:origin x="648" y="58"/>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notesViewPr>
    <p:cSldViewPr>
      <p:cViewPr varScale="1">
        <p:scale>
          <a:sx n="83" d="100"/>
          <a:sy n="83" d="100"/>
        </p:scale>
        <p:origin x="-1956" y="-9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23"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10/18/2018</a:t>
            </a:fld>
            <a:endParaRPr lang="en-US"/>
          </a:p>
        </p:txBody>
      </p:sp>
      <p:sp>
        <p:nvSpPr>
          <p:cNvPr id="4" name="Espace réservé du pied de page 3"/>
          <p:cNvSpPr>
            <a:spLocks noGrp="1" noEditPoints="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noEditPoints="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244401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10/18/2018</a:t>
            </a:fld>
            <a:endParaRPr lang="en-US"/>
          </a:p>
        </p:txBody>
      </p:sp>
      <p:sp>
        <p:nvSpPr>
          <p:cNvPr id="4" name="Espace réservé de l'image des diapositives 3"/>
          <p:cNvSpPr>
            <a:spLocks noGrp="1" noRot="1" noChangeAspect="1" noEditPoints="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noEditPoints="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noEditPoints="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noEditPoints="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180220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193633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latin typeface="+mn-lt"/>
              </a:rPr>
              <a:t>Individual objectives linked to entity HSE objectives </a:t>
            </a:r>
            <a:r>
              <a:rPr lang="en-GB" sz="1200" kern="1200" dirty="0" smtClean="0">
                <a:solidFill>
                  <a:schemeClr val="tx1"/>
                </a:solidFill>
                <a:effectLst/>
                <a:latin typeface="+mn-lt"/>
                <a:ea typeface="+mn-ea"/>
                <a:cs typeface="+mn-cs"/>
              </a:rPr>
              <a:t>Existing for MS in the CR  MS HSEQ 121 (Leadership)</a:t>
            </a:r>
          </a:p>
          <a:p>
            <a:r>
              <a:rPr lang="en-US" sz="1200" i="1" kern="1200" dirty="0" smtClean="0">
                <a:solidFill>
                  <a:schemeClr val="tx1"/>
                </a:solidFill>
                <a:effectLst/>
                <a:latin typeface="+mn-lt"/>
                <a:ea typeface="+mn-ea"/>
                <a:cs typeface="+mn-cs"/>
              </a:rPr>
              <a:t>Accepting’ sub-contractors </a:t>
            </a:r>
            <a:r>
              <a:rPr lang="en-GB" sz="1200" kern="1200" dirty="0" smtClean="0">
                <a:solidFill>
                  <a:schemeClr val="tx1"/>
                </a:solidFill>
                <a:effectLst/>
                <a:latin typeface="+mn-lt"/>
                <a:ea typeface="+mn-ea"/>
                <a:cs typeface="+mn-cs"/>
              </a:rPr>
              <a:t>Existing for </a:t>
            </a:r>
            <a:r>
              <a:rPr lang="en-US" sz="1200" kern="1200" dirty="0" smtClean="0">
                <a:solidFill>
                  <a:schemeClr val="tx1"/>
                </a:solidFill>
                <a:effectLst/>
                <a:latin typeface="+mn-lt"/>
                <a:ea typeface="+mn-ea"/>
                <a:cs typeface="+mn-cs"/>
              </a:rPr>
              <a:t>M&amp;S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 MS HSEQ 204 (Contractors)</a:t>
            </a:r>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09190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331773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59461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3507536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rcRect/>
          <a:stretch>
            <a:fillRect/>
          </a:stretch>
        </p:blipFill>
        <p:spPr>
          <a:xfrm>
            <a:off x="2" y="363225"/>
            <a:ext cx="6084167" cy="860932"/>
          </a:xfrm>
          <a:prstGeom prst="rect">
            <a:avLst/>
          </a:prstGeom>
        </p:spPr>
      </p:pic>
      <p:sp>
        <p:nvSpPr>
          <p:cNvPr id="14" name="Titre 4"/>
          <p:cNvSpPr>
            <a:spLocks noGrp="1" noEditPoints="1"/>
          </p:cNvSpPr>
          <p:nvPr>
            <p:ph type="title" hasCustomPrompt="1"/>
          </p:nvPr>
        </p:nvSpPr>
        <p:spPr>
          <a:xfrm>
            <a:off x="1188000" y="1845594"/>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noEditPoints="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2"/>
            <a:ext cx="1458163" cy="162371"/>
          </a:xfrm>
          <a:prstGeom prst="rect">
            <a:avLst/>
          </a:prstGeom>
          <a:noFill/>
          <a:ln w="9525">
            <a:noFill/>
            <a:miter lim="800000"/>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4" y="3672830"/>
            <a:ext cx="9523413" cy="476250"/>
          </a:xfrm>
          <a:prstGeom prst="rect">
            <a:avLst/>
          </a:prstGeom>
          <a:noFill/>
          <a:ln w="9525">
            <a:noFill/>
            <a:miter lim="800000"/>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extLst>
      <p:ext uri="{BB962C8B-B14F-4D97-AF65-F5344CB8AC3E}">
        <p14:creationId xmlns:p14="http://schemas.microsoft.com/office/powerpoint/2010/main" val="38711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2" y="363225"/>
            <a:ext cx="6084167" cy="860932"/>
          </a:xfrm>
          <a:prstGeom prst="rect">
            <a:avLst/>
          </a:prstGeom>
        </p:spPr>
      </p:pic>
      <p:sp>
        <p:nvSpPr>
          <p:cNvPr id="14" name="Titre 4"/>
          <p:cNvSpPr>
            <a:spLocks noGrp="1"/>
          </p:cNvSpPr>
          <p:nvPr>
            <p:ph type="title" hasCustomPrompt="1"/>
          </p:nvPr>
        </p:nvSpPr>
        <p:spPr>
          <a:xfrm>
            <a:off x="1188000" y="1845594"/>
            <a:ext cx="9372496" cy="1487487"/>
          </a:xfrm>
          <a:prstGeom prst="rect">
            <a:avLst/>
          </a:prstGeom>
        </p:spPr>
        <p:txBody>
          <a:bodyPr lIns="0" rIns="0" anchor="b">
            <a:noAutofit/>
          </a:bodyPr>
          <a:lstStyle>
            <a:lvl1pPr>
              <a:defRPr sz="24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450"/>
              </a:spcAft>
              <a:buNone/>
              <a:defRPr sz="12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2"/>
          <p:cNvPicPr>
            <a:picLocks noChangeAspect="1" noChangeArrowheads="1"/>
          </p:cNvPicPr>
          <p:nvPr userDrawn="1"/>
        </p:nvPicPr>
        <p:blipFill>
          <a:blip r:embed="rId3" cstate="print"/>
          <a:srcRect/>
          <a:stretch>
            <a:fillRect/>
          </a:stretch>
        </p:blipFill>
        <p:spPr bwMode="auto">
          <a:xfrm>
            <a:off x="5366919" y="6631432"/>
            <a:ext cx="1458163" cy="162371"/>
          </a:xfrm>
          <a:prstGeom prst="rect">
            <a:avLst/>
          </a:prstGeom>
          <a:noFill/>
          <a:ln w="9525">
            <a:noFill/>
            <a:miter lim="800000"/>
            <a:headEnd/>
            <a:tailEnd/>
          </a:ln>
          <a:effectLst/>
        </p:spPr>
      </p:pic>
      <p:sp>
        <p:nvSpPr>
          <p:cNvPr id="9" name="Titre 1"/>
          <p:cNvSpPr txBox="1">
            <a:spLocks/>
          </p:cNvSpPr>
          <p:nvPr userDrawn="1"/>
        </p:nvSpPr>
        <p:spPr>
          <a:xfrm>
            <a:off x="1229897" y="3418424"/>
            <a:ext cx="1812188" cy="536092"/>
          </a:xfrm>
          <a:prstGeom prst="rect">
            <a:avLst/>
          </a:prstGeom>
        </p:spPr>
        <p:txBody>
          <a:bodyPr vert="horz" lIns="0" tIns="45720" rIns="0" bIns="45720" rtlCol="0" anchor="b">
            <a:noAutofit/>
          </a:bodyPr>
          <a:lstStyle>
            <a:lvl1pPr algn="l" defTabSz="457200" rtl="0" eaLnBrk="1" latinLnBrk="0" hangingPunct="1">
              <a:spcBef>
                <a:spcPct val="0"/>
              </a:spcBef>
              <a:buNone/>
              <a:defRPr sz="2400" b="1" i="0" kern="1200" cap="all" baseline="0">
                <a:solidFill>
                  <a:schemeClr val="bg1"/>
                </a:solidFill>
                <a:latin typeface="+mn-lt"/>
                <a:ea typeface="+mj-ea"/>
                <a:cs typeface="Arial"/>
              </a:defRPr>
            </a:lvl1pPr>
          </a:lstStyle>
          <a:p>
            <a:r>
              <a:rPr lang="fr-FR" sz="1800" i="1" dirty="0" smtClean="0"/>
              <a:t>Synthèse </a:t>
            </a:r>
            <a:endParaRPr lang="en-US" sz="1800" i="1" dirty="0"/>
          </a:p>
        </p:txBody>
      </p:sp>
      <p:pic>
        <p:nvPicPr>
          <p:cNvPr id="2" name="Image 1"/>
          <p:cNvPicPr>
            <a:picLocks noChangeAspect="1"/>
          </p:cNvPicPr>
          <p:nvPr userDrawn="1"/>
        </p:nvPicPr>
        <p:blipFill>
          <a:blip r:embed="rId4"/>
          <a:stretch>
            <a:fillRect/>
          </a:stretch>
        </p:blipFill>
        <p:spPr>
          <a:xfrm>
            <a:off x="9646025" y="6384216"/>
            <a:ext cx="2379008" cy="141128"/>
          </a:xfrm>
          <a:prstGeom prst="rect">
            <a:avLst/>
          </a:prstGeom>
        </p:spPr>
      </p:pic>
      <p:pic>
        <p:nvPicPr>
          <p:cNvPr id="3" name="Image 2"/>
          <p:cNvPicPr>
            <a:picLocks noChangeAspect="1"/>
          </p:cNvPicPr>
          <p:nvPr userDrawn="1"/>
        </p:nvPicPr>
        <p:blipFill rotWithShape="1">
          <a:blip r:embed="rId4"/>
          <a:srcRect l="-57993"/>
          <a:stretch/>
        </p:blipFill>
        <p:spPr>
          <a:xfrm>
            <a:off x="9777134" y="6054730"/>
            <a:ext cx="2247900" cy="266700"/>
          </a:xfrm>
          <a:prstGeom prst="rect">
            <a:avLst/>
          </a:prstGeom>
        </p:spPr>
      </p:pic>
    </p:spTree>
    <p:extLst>
      <p:ext uri="{BB962C8B-B14F-4D97-AF65-F5344CB8AC3E}">
        <p14:creationId xmlns:p14="http://schemas.microsoft.com/office/powerpoint/2010/main" val="36879020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7" y="-3175"/>
            <a:ext cx="12260263" cy="6870700"/>
          </a:xfrm>
          <a:prstGeom prst="rect">
            <a:avLst/>
          </a:prstGeom>
          <a:noFill/>
          <a:ln w="9525">
            <a:noFill/>
            <a:miter lim="800000"/>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1" cy="6870700"/>
          </a:xfrm>
          <a:prstGeom prst="rect">
            <a:avLst/>
          </a:prstGeom>
          <a:noFill/>
          <a:ln w="9525">
            <a:noFill/>
            <a:miter lim="800000"/>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4"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SYNTHESIS OF CHANGES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GROUP</a:t>
            </a:r>
            <a:endParaRPr lang="en-US" dirty="0"/>
          </a:p>
        </p:txBody>
      </p:sp>
      <p:grpSp>
        <p:nvGrpSpPr>
          <p:cNvPr id="2" name="Group 43"/>
          <p:cNvGrpSpPr/>
          <p:nvPr/>
        </p:nvGrpSpPr>
        <p:grpSpPr>
          <a:xfrm>
            <a:off x="8760300" y="548682"/>
            <a:ext cx="582110" cy="171451"/>
            <a:chOff x="9219943" y="2346534"/>
            <a:chExt cx="583212" cy="171451"/>
          </a:xfrm>
        </p:grpSpPr>
        <p:sp>
          <p:nvSpPr>
            <p:cNvPr id="15" name="RectangleLegend1"/>
            <p:cNvSpPr>
              <a:spLocks noChangeArrowheads="1"/>
            </p:cNvSpPr>
            <p:nvPr/>
          </p:nvSpPr>
          <p:spPr bwMode="gray">
            <a:xfrm>
              <a:off x="9219943" y="2357647"/>
              <a:ext cx="165411" cy="160338"/>
            </a:xfrm>
            <a:prstGeom prst="rect">
              <a:avLst/>
            </a:prstGeom>
            <a:solidFill>
              <a:schemeClr val="bg1">
                <a:lumMod val="65000"/>
              </a:schemeClr>
            </a:solidFill>
            <a:ln w="9525">
              <a:noFill/>
              <a:miter lim="800000"/>
            </a:ln>
            <a:effectLst/>
          </p:spPr>
          <p:txBody>
            <a:bodyPr wrap="none" anchor="ctr"/>
            <a:lstStyle/>
            <a:p>
              <a:endParaRPr lang="en-US" sz="1000" baseline="0" dirty="0">
                <a:latin typeface="+mn-lt"/>
                <a:ea typeface="+mn-ea"/>
              </a:endParaRPr>
            </a:p>
          </p:txBody>
        </p:sp>
        <p:sp>
          <p:nvSpPr>
            <p:cNvPr id="16" name="Legend1"/>
            <p:cNvSpPr>
              <a:spLocks noChangeArrowheads="1"/>
            </p:cNvSpPr>
            <p:nvPr/>
          </p:nvSpPr>
          <p:spPr bwMode="gray">
            <a:xfrm>
              <a:off x="9475523" y="2346534"/>
              <a:ext cx="327632"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Group</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E&amp;P</a:t>
            </a:r>
            <a:endParaRPr lang="en-US" dirty="0"/>
          </a:p>
        </p:txBody>
      </p:sp>
      <p:grpSp>
        <p:nvGrpSpPr>
          <p:cNvPr id="3" name="Group 44"/>
          <p:cNvGrpSpPr/>
          <p:nvPr/>
        </p:nvGrpSpPr>
        <p:grpSpPr>
          <a:xfrm>
            <a:off x="9500451" y="548682"/>
            <a:ext cx="471485" cy="171451"/>
            <a:chOff x="9219943" y="2553779"/>
            <a:chExt cx="472567" cy="171451"/>
          </a:xfrm>
        </p:grpSpPr>
        <p:sp>
          <p:nvSpPr>
            <p:cNvPr id="18" name="RectangleLegend2"/>
            <p:cNvSpPr>
              <a:spLocks noChangeArrowheads="1"/>
            </p:cNvSpPr>
            <p:nvPr/>
          </p:nvSpPr>
          <p:spPr bwMode="gray">
            <a:xfrm>
              <a:off x="9219943" y="2564892"/>
              <a:ext cx="165479" cy="160338"/>
            </a:xfrm>
            <a:prstGeom prst="rect">
              <a:avLst/>
            </a:prstGeom>
            <a:solidFill>
              <a:srgbClr val="FF9900"/>
            </a:solidFill>
            <a:ln w="9525">
              <a:noFill/>
              <a:miter lim="800000"/>
            </a:ln>
            <a:effectLst/>
          </p:spPr>
          <p:txBody>
            <a:bodyPr wrap="none" anchor="ctr"/>
            <a:lstStyle/>
            <a:p>
              <a:endParaRPr lang="en-US" sz="1000" baseline="0" dirty="0">
                <a:latin typeface="+mn-lt"/>
                <a:ea typeface="+mn-ea"/>
              </a:endParaRPr>
            </a:p>
          </p:txBody>
        </p:sp>
        <p:sp>
          <p:nvSpPr>
            <p:cNvPr id="20" name="Legend2"/>
            <p:cNvSpPr>
              <a:spLocks noChangeArrowheads="1"/>
            </p:cNvSpPr>
            <p:nvPr/>
          </p:nvSpPr>
          <p:spPr bwMode="gray">
            <a:xfrm>
              <a:off x="9475607" y="2553779"/>
              <a:ext cx="216903"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E&amp;P</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M&amp;S</a:t>
            </a:r>
            <a:endParaRPr lang="en-US" dirty="0"/>
          </a:p>
        </p:txBody>
      </p:sp>
      <p:grpSp>
        <p:nvGrpSpPr>
          <p:cNvPr id="4" name="Group 45"/>
          <p:cNvGrpSpPr/>
          <p:nvPr/>
        </p:nvGrpSpPr>
        <p:grpSpPr>
          <a:xfrm>
            <a:off x="10073303" y="548682"/>
            <a:ext cx="511938" cy="171451"/>
            <a:chOff x="9219943" y="2756349"/>
            <a:chExt cx="513402" cy="171451"/>
          </a:xfrm>
        </p:grpSpPr>
        <p:sp>
          <p:nvSpPr>
            <p:cNvPr id="22" name="RectangleLegend3"/>
            <p:cNvSpPr>
              <a:spLocks noChangeArrowheads="1"/>
            </p:cNvSpPr>
            <p:nvPr/>
          </p:nvSpPr>
          <p:spPr bwMode="gray">
            <a:xfrm>
              <a:off x="9219943" y="2767462"/>
              <a:ext cx="165573" cy="160338"/>
            </a:xfrm>
            <a:prstGeom prst="rect">
              <a:avLst/>
            </a:prstGeom>
            <a:solidFill>
              <a:srgbClr val="376092"/>
            </a:solidFill>
            <a:ln w="9525">
              <a:noFill/>
              <a:miter lim="800000"/>
            </a:ln>
            <a:effectLst/>
          </p:spPr>
          <p:txBody>
            <a:bodyPr wrap="none" anchor="ctr"/>
            <a:lstStyle/>
            <a:p>
              <a:endParaRPr lang="en-US" sz="1000" baseline="0" dirty="0">
                <a:latin typeface="+mn-lt"/>
                <a:ea typeface="+mn-ea"/>
              </a:endParaRPr>
            </a:p>
          </p:txBody>
        </p:sp>
        <p:sp>
          <p:nvSpPr>
            <p:cNvPr id="23" name="Legend3"/>
            <p:cNvSpPr>
              <a:spLocks noChangeArrowheads="1"/>
            </p:cNvSpPr>
            <p:nvPr/>
          </p:nvSpPr>
          <p:spPr bwMode="gray">
            <a:xfrm>
              <a:off x="9476131" y="2756349"/>
              <a:ext cx="257214"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M&amp;S</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R&amp;C</a:t>
            </a:r>
            <a:endParaRPr lang="en-US" dirty="0"/>
          </a:p>
        </p:txBody>
      </p:sp>
      <p:grpSp>
        <p:nvGrpSpPr>
          <p:cNvPr id="6" name="Group 46"/>
          <p:cNvGrpSpPr/>
          <p:nvPr/>
        </p:nvGrpSpPr>
        <p:grpSpPr>
          <a:xfrm>
            <a:off x="10724329" y="548681"/>
            <a:ext cx="481384" cy="171450"/>
            <a:chOff x="9963489" y="2348072"/>
            <a:chExt cx="482753" cy="171450"/>
          </a:xfrm>
        </p:grpSpPr>
        <p:sp>
          <p:nvSpPr>
            <p:cNvPr id="30" name="RectangleLegend4"/>
            <p:cNvSpPr>
              <a:spLocks noChangeArrowheads="1"/>
            </p:cNvSpPr>
            <p:nvPr/>
          </p:nvSpPr>
          <p:spPr bwMode="gray">
            <a:xfrm>
              <a:off x="9963489" y="2359184"/>
              <a:ext cx="165568" cy="160338"/>
            </a:xfrm>
            <a:prstGeom prst="rect">
              <a:avLst/>
            </a:prstGeom>
            <a:solidFill>
              <a:srgbClr val="7030A0"/>
            </a:solidFill>
            <a:ln w="9525">
              <a:noFill/>
              <a:miter lim="800000"/>
            </a:ln>
            <a:effectLst/>
          </p:spPr>
          <p:txBody>
            <a:bodyPr wrap="none" anchor="ctr"/>
            <a:lstStyle/>
            <a:p>
              <a:endParaRPr lang="en-US" sz="1000" baseline="0" dirty="0">
                <a:latin typeface="+mn-lt"/>
                <a:ea typeface="+mn-ea"/>
              </a:endParaRPr>
            </a:p>
          </p:txBody>
        </p:sp>
        <p:sp>
          <p:nvSpPr>
            <p:cNvPr id="31" name="Legend4"/>
            <p:cNvSpPr>
              <a:spLocks noChangeArrowheads="1"/>
            </p:cNvSpPr>
            <p:nvPr/>
          </p:nvSpPr>
          <p:spPr bwMode="gray">
            <a:xfrm>
              <a:off x="10219575" y="2348072"/>
              <a:ext cx="226667"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R&amp;C</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GRP</a:t>
            </a:r>
            <a:endParaRPr lang="en-US" dirty="0"/>
          </a:p>
        </p:txBody>
      </p:sp>
      <p:grpSp>
        <p:nvGrpSpPr>
          <p:cNvPr id="8" name="Group 47"/>
          <p:cNvGrpSpPr/>
          <p:nvPr/>
        </p:nvGrpSpPr>
        <p:grpSpPr>
          <a:xfrm>
            <a:off x="11371638" y="548681"/>
            <a:ext cx="468862" cy="171450"/>
            <a:chOff x="9963489" y="2555193"/>
            <a:chExt cx="468919" cy="171450"/>
          </a:xfrm>
        </p:grpSpPr>
        <p:sp>
          <p:nvSpPr>
            <p:cNvPr id="33" name="RectangleLegend4"/>
            <p:cNvSpPr>
              <a:spLocks noChangeArrowheads="1"/>
            </p:cNvSpPr>
            <p:nvPr/>
          </p:nvSpPr>
          <p:spPr bwMode="gray">
            <a:xfrm>
              <a:off x="9963489" y="2566305"/>
              <a:ext cx="165122" cy="160338"/>
            </a:xfrm>
            <a:prstGeom prst="rect">
              <a:avLst/>
            </a:prstGeom>
            <a:solidFill>
              <a:srgbClr val="92D050"/>
            </a:solidFill>
            <a:ln w="9525">
              <a:noFill/>
              <a:miter lim="800000"/>
            </a:ln>
            <a:effectLst/>
          </p:spPr>
          <p:txBody>
            <a:bodyPr wrap="none" anchor="ctr"/>
            <a:lstStyle/>
            <a:p>
              <a:endParaRPr lang="en-US" sz="1000" baseline="0" dirty="0">
                <a:latin typeface="+mn-lt"/>
                <a:ea typeface="+mn-ea"/>
              </a:endParaRPr>
            </a:p>
          </p:txBody>
        </p:sp>
        <p:sp>
          <p:nvSpPr>
            <p:cNvPr id="34" name="Legend4"/>
            <p:cNvSpPr>
              <a:spLocks noChangeArrowheads="1"/>
            </p:cNvSpPr>
            <p:nvPr/>
          </p:nvSpPr>
          <p:spPr bwMode="gray">
            <a:xfrm>
              <a:off x="10217580" y="2555193"/>
              <a:ext cx="214828"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extLst>
      <p:ext uri="{BB962C8B-B14F-4D97-AF65-F5344CB8AC3E}">
        <p14:creationId xmlns:p14="http://schemas.microsoft.com/office/powerpoint/2010/main" val="4168163351"/>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 id="2147483657" r:id="rId6"/>
    <p:sldLayoutId id="2147483658" r:id="rId7"/>
    <p:sldLayoutId id="2147483659"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Sécurité des transports ferroviaires</a:t>
            </a:r>
            <a:r>
              <a:rPr lang="fr-FR" dirty="0" smtClean="0"/>
              <a:t/>
            </a:r>
            <a:br>
              <a:rPr lang="fr-FR" dirty="0" smtClean="0"/>
            </a:br>
            <a:r>
              <a:rPr lang="fr-FR" sz="2000" dirty="0" smtClean="0"/>
              <a:t>REGLE HSE GROUPE (</a:t>
            </a:r>
            <a:r>
              <a:rPr lang="fr-FR" sz="2000" dirty="0"/>
              <a:t>CR GR HSE </a:t>
            </a:r>
            <a:r>
              <a:rPr lang="fr-FR" sz="2000" dirty="0" smtClean="0"/>
              <a:t>430)</a:t>
            </a:r>
            <a:endParaRPr lang="en-US" sz="2000" dirty="0"/>
          </a:p>
        </p:txBody>
      </p:sp>
      <p:sp>
        <p:nvSpPr>
          <p:cNvPr id="3" name="Espace réservé du texte 2"/>
          <p:cNvSpPr>
            <a:spLocks noGrp="1"/>
          </p:cNvSpPr>
          <p:nvPr>
            <p:ph type="body" sz="quarter" idx="10"/>
          </p:nvPr>
        </p:nvSpPr>
        <p:spPr/>
        <p:txBody>
          <a:bodyPr/>
          <a:lstStyle/>
          <a:p>
            <a:pPr>
              <a:spcBef>
                <a:spcPts val="200"/>
              </a:spcBef>
              <a:spcAft>
                <a:spcPts val="200"/>
              </a:spcAft>
            </a:pPr>
            <a:r>
              <a:rPr lang="fr-CH" sz="1600" dirty="0" smtClean="0"/>
              <a:t>Cette règle définit les exigences minimales relatives à la sécurité des transports et des manœuvres ferroviaires applicables par les entités du Groupe concernées par cette activité.</a:t>
            </a:r>
            <a:endParaRPr lang="fr-FR" sz="1600" dirty="0" smtClean="0"/>
          </a:p>
          <a:p>
            <a:pPr>
              <a:spcBef>
                <a:spcPts val="200"/>
              </a:spcBef>
              <a:spcAft>
                <a:spcPts val="200"/>
              </a:spcAft>
            </a:pPr>
            <a:r>
              <a:rPr lang="fr-CH" sz="1600" dirty="0" smtClean="0"/>
              <a:t>Ces exigences couvrent notamment les aspects suivants :</a:t>
            </a:r>
            <a:endParaRPr lang="fr-FR" sz="1600" dirty="0"/>
          </a:p>
          <a:p>
            <a:pPr marL="285750" indent="-285750">
              <a:spcBef>
                <a:spcPts val="100"/>
              </a:spcBef>
              <a:spcAft>
                <a:spcPts val="100"/>
              </a:spcAft>
              <a:buFont typeface="Arial" panose="020B0604020202020204" pitchFamily="34" charset="0"/>
              <a:buChar char="•"/>
            </a:pPr>
            <a:r>
              <a:rPr lang="fr-CH" sz="1600" dirty="0" smtClean="0"/>
              <a:t>les manœuvres ferroviaires, l’équipe de manœuvre et les dispositions à prendre avant, pendant et après la manœuvre ; </a:t>
            </a:r>
            <a:endParaRPr lang="fr-FR" sz="1600" dirty="0"/>
          </a:p>
          <a:p>
            <a:pPr marL="285750" indent="-285750">
              <a:spcBef>
                <a:spcPts val="100"/>
              </a:spcBef>
              <a:spcAft>
                <a:spcPts val="100"/>
              </a:spcAft>
              <a:buFont typeface="Arial" panose="020B0604020202020204" pitchFamily="34" charset="0"/>
              <a:buChar char="•"/>
            </a:pPr>
            <a:r>
              <a:rPr lang="fr-CH" sz="1600" dirty="0" smtClean="0"/>
              <a:t>les critères de qualification HSE des transporteurs ferroviaires ; </a:t>
            </a:r>
            <a:endParaRPr lang="fr-FR" sz="1600" dirty="0"/>
          </a:p>
          <a:p>
            <a:pPr marL="285750" indent="-285750">
              <a:spcBef>
                <a:spcPts val="100"/>
              </a:spcBef>
              <a:spcAft>
                <a:spcPts val="100"/>
              </a:spcAft>
              <a:buFont typeface="Arial" panose="020B0604020202020204" pitchFamily="34" charset="0"/>
              <a:buChar char="•"/>
            </a:pPr>
            <a:r>
              <a:rPr lang="fr-CH" sz="1600" dirty="0" smtClean="0"/>
              <a:t>l’analyse des risques et les mesures de maîtrise des risques spécifiques.</a:t>
            </a:r>
            <a:endParaRPr lang="fr-FR" sz="1600" dirty="0"/>
          </a:p>
        </p:txBody>
      </p:sp>
    </p:spTree>
    <p:extLst>
      <p:ext uri="{BB962C8B-B14F-4D97-AF65-F5344CB8AC3E}">
        <p14:creationId xmlns:p14="http://schemas.microsoft.com/office/powerpoint/2010/main" val="2889588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8810" r="2602"/>
          <a:stretch/>
        </p:blipFill>
        <p:spPr>
          <a:xfrm>
            <a:off x="5519935" y="-46673"/>
            <a:ext cx="7066315" cy="6866966"/>
          </a:xfrm>
          <a:prstGeom prst="rect">
            <a:avLst/>
          </a:prstGeom>
        </p:spPr>
      </p:pic>
      <p:sp>
        <p:nvSpPr>
          <p:cNvPr id="2" name="Espace réservé du texte 1"/>
          <p:cNvSpPr>
            <a:spLocks noGrp="1"/>
          </p:cNvSpPr>
          <p:nvPr>
            <p:ph type="body" sz="quarter" idx="11"/>
          </p:nvPr>
        </p:nvSpPr>
        <p:spPr>
          <a:xfrm>
            <a:off x="119336" y="692695"/>
            <a:ext cx="5400599" cy="5328593"/>
          </a:xfrm>
          <a:gradFill flip="none" rotWithShape="1">
            <a:gsLst>
              <a:gs pos="0">
                <a:schemeClr val="bg1">
                  <a:alpha val="21000"/>
                </a:schemeClr>
              </a:gs>
              <a:gs pos="100000">
                <a:schemeClr val="accent6">
                  <a:lumMod val="60000"/>
                  <a:lumOff val="40000"/>
                  <a:tint val="44500"/>
                  <a:satMod val="160000"/>
                  <a:alpha val="75000"/>
                </a:schemeClr>
              </a:gs>
              <a:gs pos="100000">
                <a:schemeClr val="accent6">
                  <a:lumMod val="60000"/>
                  <a:lumOff val="40000"/>
                  <a:tint val="23500"/>
                  <a:satMod val="160000"/>
                </a:schemeClr>
              </a:gs>
            </a:gsLst>
            <a:lin ang="0" scaled="1"/>
            <a:tileRect/>
          </a:gradFill>
        </p:spPr>
        <p:txBody>
          <a:bodyPr>
            <a:noAutofit/>
          </a:bodyPr>
          <a:lstStyle/>
          <a:p>
            <a:pPr marL="268288" indent="-268288">
              <a:lnSpc>
                <a:spcPct val="100000"/>
              </a:lnSpc>
              <a:spcBef>
                <a:spcPts val="200"/>
              </a:spcBef>
              <a:spcAft>
                <a:spcPts val="200"/>
              </a:spcAft>
            </a:pPr>
            <a:r>
              <a:rPr lang="fr-CH" sz="1400" dirty="0" smtClean="0">
                <a:latin typeface="+mn-lt"/>
              </a:rPr>
              <a:t>Application: Les entités du Groupe exposées aux risques du transport ferroviaire (domaine opéré du Groupe).</a:t>
            </a:r>
          </a:p>
          <a:p>
            <a:pPr marL="285750" lvl="1" indent="-285750">
              <a:lnSpc>
                <a:spcPct val="100000"/>
              </a:lnSpc>
              <a:spcBef>
                <a:spcPts val="200"/>
              </a:spcBef>
              <a:spcAft>
                <a:spcPts val="200"/>
              </a:spcAft>
            </a:pPr>
            <a:r>
              <a:rPr lang="fr-FR" sz="1400" dirty="0"/>
              <a:t>R</a:t>
            </a:r>
            <a:r>
              <a:rPr lang="fr-FR" sz="1400" dirty="0" smtClean="0"/>
              <a:t>emplace </a:t>
            </a:r>
            <a:r>
              <a:rPr lang="fr-FR" sz="1400" dirty="0"/>
              <a:t>la </a:t>
            </a:r>
            <a:r>
              <a:rPr lang="en-US" sz="1400" dirty="0"/>
              <a:t>REG-GR-SEC-014 “</a:t>
            </a:r>
            <a:r>
              <a:rPr lang="fr-FR" sz="1400" dirty="0"/>
              <a:t>Exigences minimales des opérateurs ferroviaires</a:t>
            </a:r>
            <a:r>
              <a:rPr lang="en-US" sz="1400" dirty="0"/>
              <a:t>”.</a:t>
            </a:r>
            <a:endParaRPr lang="fr-CH" sz="1400" dirty="0"/>
          </a:p>
          <a:p>
            <a:pPr marL="285750" lvl="1" indent="-285750">
              <a:lnSpc>
                <a:spcPct val="100000"/>
              </a:lnSpc>
              <a:spcBef>
                <a:spcPts val="200"/>
              </a:spcBef>
              <a:spcAft>
                <a:spcPts val="200"/>
              </a:spcAft>
            </a:pPr>
            <a:r>
              <a:rPr lang="fr-CH" sz="1400" dirty="0" smtClean="0"/>
              <a:t>Domaine couvert : Wagons de marchandises dangereuses ou non dangereuses utilisés par les entités.</a:t>
            </a:r>
          </a:p>
          <a:p>
            <a:pPr marL="285750" lvl="1" indent="-285750">
              <a:lnSpc>
                <a:spcPct val="100000"/>
              </a:lnSpc>
              <a:spcBef>
                <a:spcPts val="200"/>
              </a:spcBef>
              <a:spcAft>
                <a:spcPts val="200"/>
              </a:spcAft>
            </a:pPr>
            <a:r>
              <a:rPr lang="fr-FR" sz="1400" dirty="0"/>
              <a:t>D</a:t>
            </a:r>
            <a:r>
              <a:rPr lang="fr-FR" sz="1400" dirty="0" smtClean="0"/>
              <a:t>éfinit </a:t>
            </a:r>
            <a:r>
              <a:rPr lang="fr-FR" sz="1400" dirty="0"/>
              <a:t>des exigences en matière de sécurité concernant :</a:t>
            </a:r>
          </a:p>
          <a:p>
            <a:pPr marL="644525" lvl="2" indent="-285750">
              <a:lnSpc>
                <a:spcPct val="100000"/>
              </a:lnSpc>
              <a:spcBef>
                <a:spcPts val="100"/>
              </a:spcBef>
              <a:spcAft>
                <a:spcPts val="200"/>
              </a:spcAft>
            </a:pPr>
            <a:r>
              <a:rPr lang="fr-FR" sz="1400" dirty="0"/>
              <a:t>les manœuvres ferroviaires;</a:t>
            </a:r>
          </a:p>
          <a:p>
            <a:pPr marL="644525" lvl="2" indent="-285750">
              <a:lnSpc>
                <a:spcPct val="100000"/>
              </a:lnSpc>
              <a:spcBef>
                <a:spcPts val="100"/>
              </a:spcBef>
              <a:spcAft>
                <a:spcPts val="200"/>
              </a:spcAft>
            </a:pPr>
            <a:r>
              <a:rPr lang="fr-FR" sz="1400" dirty="0"/>
              <a:t>les critères de sécurité pour sélectionner les transporteurs ferroviaires. </a:t>
            </a:r>
          </a:p>
          <a:p>
            <a:pPr marL="285750" lvl="1" indent="-285750">
              <a:lnSpc>
                <a:spcPct val="100000"/>
              </a:lnSpc>
              <a:spcBef>
                <a:spcPts val="200"/>
              </a:spcBef>
              <a:spcAft>
                <a:spcPts val="200"/>
              </a:spcAft>
            </a:pPr>
            <a:r>
              <a:rPr lang="fr-CH" sz="1400" dirty="0" smtClean="0"/>
              <a:t>Elle ne concerne pas le </a:t>
            </a:r>
            <a:r>
              <a:rPr lang="fr-CH" sz="1400" dirty="0"/>
              <a:t>transport </a:t>
            </a:r>
            <a:r>
              <a:rPr lang="fr-CH" sz="1400" dirty="0" smtClean="0"/>
              <a:t>multimodal ou le ferroutage.</a:t>
            </a:r>
            <a:endParaRPr lang="fr-CH" sz="1400" dirty="0"/>
          </a:p>
          <a:p>
            <a:pPr marL="285750" lvl="1" indent="-285750">
              <a:lnSpc>
                <a:spcPct val="100000"/>
              </a:lnSpc>
              <a:spcBef>
                <a:spcPts val="200"/>
              </a:spcBef>
              <a:spcAft>
                <a:spcPts val="200"/>
              </a:spcAft>
            </a:pPr>
            <a:r>
              <a:rPr lang="fr-FR" sz="1400" dirty="0"/>
              <a:t>Elle ne traite pas de la sécurité des opérations de chargement/déchargement qui sont couvertes </a:t>
            </a:r>
            <a:r>
              <a:rPr lang="fr-FR" sz="1400" dirty="0" smtClean="0"/>
              <a:t>par </a:t>
            </a:r>
            <a:r>
              <a:rPr lang="fr-FR" sz="1400" dirty="0"/>
              <a:t>une autre règle. </a:t>
            </a:r>
            <a:endParaRPr lang="fr-FR" sz="1400" dirty="0" smtClean="0"/>
          </a:p>
          <a:p>
            <a:pPr marL="266700" indent="-266700">
              <a:lnSpc>
                <a:spcPct val="100000"/>
              </a:lnSpc>
              <a:spcBef>
                <a:spcPts val="200"/>
              </a:spcBef>
              <a:spcAft>
                <a:spcPts val="200"/>
              </a:spcAft>
            </a:pPr>
            <a:r>
              <a:rPr lang="fr-FR" sz="1400" dirty="0"/>
              <a:t>Date de publication dans REFLEX : </a:t>
            </a:r>
            <a:r>
              <a:rPr lang="fr-FR" sz="1400" dirty="0" smtClean="0"/>
              <a:t>22/10/2018.</a:t>
            </a:r>
            <a:endParaRPr lang="fr-FR" sz="1400" dirty="0"/>
          </a:p>
          <a:p>
            <a:pPr marL="266700" lvl="1" indent="-266700">
              <a:lnSpc>
                <a:spcPct val="100000"/>
              </a:lnSpc>
              <a:spcBef>
                <a:spcPts val="200"/>
              </a:spcBef>
              <a:spcAft>
                <a:spcPts val="200"/>
              </a:spcAft>
            </a:pPr>
            <a:r>
              <a:rPr lang="fr-FR" sz="1400" dirty="0">
                <a:latin typeface="+mj-lt"/>
              </a:rPr>
              <a:t>Date d’application : 6 mois après publication dans REFLEX</a:t>
            </a:r>
          </a:p>
          <a:p>
            <a:pPr marL="622696" lvl="1" indent="-285750">
              <a:lnSpc>
                <a:spcPct val="100000"/>
              </a:lnSpc>
              <a:spcBef>
                <a:spcPts val="100"/>
              </a:spcBef>
              <a:spcAft>
                <a:spcPts val="200"/>
              </a:spcAft>
              <a:buFont typeface="Arial" panose="020B0604020202020204" pitchFamily="34" charset="0"/>
              <a:buChar char="•"/>
            </a:pPr>
            <a:r>
              <a:rPr lang="fr-FR" sz="1400" dirty="0" smtClean="0"/>
              <a:t>1 </a:t>
            </a:r>
            <a:r>
              <a:rPr lang="fr-FR" sz="1400" dirty="0"/>
              <a:t>an pour mettre en place les mesures de maîtrise des </a:t>
            </a:r>
            <a:r>
              <a:rPr lang="fr-FR" sz="1400" dirty="0" smtClean="0"/>
              <a:t>risques </a:t>
            </a:r>
            <a:r>
              <a:rPr lang="fr-FR" sz="1400" dirty="0"/>
              <a:t>(Exigence 3.1.2</a:t>
            </a:r>
            <a:r>
              <a:rPr lang="fr-FR" sz="1400" dirty="0" smtClean="0"/>
              <a:t>).</a:t>
            </a:r>
            <a:endParaRPr lang="fr-FR" sz="1400" dirty="0"/>
          </a:p>
          <a:p>
            <a:pPr marL="622696" indent="-285750">
              <a:lnSpc>
                <a:spcPct val="100000"/>
              </a:lnSpc>
              <a:spcBef>
                <a:spcPts val="100"/>
              </a:spcBef>
              <a:spcAft>
                <a:spcPts val="200"/>
              </a:spcAft>
              <a:buFont typeface="Arial" panose="020B0604020202020204" pitchFamily="34" charset="0"/>
              <a:buChar char="•"/>
            </a:pPr>
            <a:r>
              <a:rPr lang="fr-FR" sz="1400" dirty="0" smtClean="0">
                <a:latin typeface="+mn-lt"/>
              </a:rPr>
              <a:t>1 </a:t>
            </a:r>
            <a:r>
              <a:rPr lang="fr-FR" sz="1400" dirty="0">
                <a:latin typeface="+mn-lt"/>
              </a:rPr>
              <a:t>an pour la formation du personnel prenant part aux manœuvres </a:t>
            </a:r>
            <a:r>
              <a:rPr lang="fr-FR" sz="1400" dirty="0" smtClean="0">
                <a:latin typeface="+mn-lt"/>
              </a:rPr>
              <a:t>ferroviaires </a:t>
            </a:r>
            <a:r>
              <a:rPr lang="fr-FR" sz="1400" dirty="0">
                <a:latin typeface="+mn-lt"/>
              </a:rPr>
              <a:t>(Exigence </a:t>
            </a:r>
            <a:r>
              <a:rPr lang="fr-FR" sz="1400" dirty="0" smtClean="0">
                <a:latin typeface="+mn-lt"/>
              </a:rPr>
              <a:t>3.2.2).</a:t>
            </a:r>
            <a:endParaRPr lang="fr-FR" sz="1400" dirty="0">
              <a:latin typeface="+mn-lt"/>
            </a:endParaRPr>
          </a:p>
          <a:p>
            <a:pPr marL="622696" indent="-285750">
              <a:lnSpc>
                <a:spcPct val="100000"/>
              </a:lnSpc>
              <a:spcBef>
                <a:spcPts val="100"/>
              </a:spcBef>
              <a:spcAft>
                <a:spcPts val="200"/>
              </a:spcAft>
              <a:buFont typeface="Arial" panose="020B0604020202020204" pitchFamily="34" charset="0"/>
              <a:buChar char="•"/>
            </a:pPr>
            <a:r>
              <a:rPr lang="fr-FR" sz="1400" dirty="0" smtClean="0">
                <a:latin typeface="+mn-lt"/>
              </a:rPr>
              <a:t>6 mois pour </a:t>
            </a:r>
            <a:r>
              <a:rPr lang="fr-FR" sz="1400" dirty="0">
                <a:latin typeface="+mn-lt"/>
              </a:rPr>
              <a:t>mettre en place l’exigence concernant les dispositions minimales pour les manœuvres ferroviaires précisées dans l’annexe </a:t>
            </a:r>
            <a:r>
              <a:rPr lang="fr-FR" sz="1400" dirty="0" smtClean="0">
                <a:latin typeface="+mn-lt"/>
              </a:rPr>
              <a:t>3 </a:t>
            </a:r>
            <a:r>
              <a:rPr lang="fr-FR" sz="1400" dirty="0">
                <a:latin typeface="+mn-lt"/>
              </a:rPr>
              <a:t>(Exigence </a:t>
            </a:r>
            <a:r>
              <a:rPr lang="fr-FR" sz="1400" dirty="0" smtClean="0">
                <a:latin typeface="+mn-lt"/>
              </a:rPr>
              <a:t>3.3.1).</a:t>
            </a:r>
            <a:endParaRPr lang="fr-FR" sz="1400" dirty="0">
              <a:latin typeface="+mn-lt"/>
            </a:endParaRPr>
          </a:p>
          <a:p>
            <a:pPr marL="266700" indent="-266700">
              <a:spcBef>
                <a:spcPts val="300"/>
              </a:spcBef>
              <a:spcAft>
                <a:spcPts val="300"/>
              </a:spcAft>
            </a:pPr>
            <a:endParaRPr lang="fr-FR" sz="1400" dirty="0"/>
          </a:p>
          <a:p>
            <a:pPr marL="285750" lvl="1" indent="-285750">
              <a:lnSpc>
                <a:spcPct val="100000"/>
              </a:lnSpc>
              <a:spcBef>
                <a:spcPts val="300"/>
              </a:spcBef>
              <a:spcAft>
                <a:spcPts val="300"/>
              </a:spcAft>
            </a:pPr>
            <a:endParaRPr lang="fr-FR" sz="1400" dirty="0"/>
          </a:p>
          <a:p>
            <a:pPr marL="270000">
              <a:spcBef>
                <a:spcPts val="450"/>
              </a:spcBef>
              <a:spcAft>
                <a:spcPts val="900"/>
              </a:spcAft>
            </a:pPr>
            <a:endParaRPr lang="fr-CH" b="1" dirty="0"/>
          </a:p>
        </p:txBody>
      </p:sp>
      <p:sp>
        <p:nvSpPr>
          <p:cNvPr id="5" name="TextBox 4"/>
          <p:cNvSpPr txBox="1"/>
          <p:nvPr/>
        </p:nvSpPr>
        <p:spPr>
          <a:xfrm>
            <a:off x="119336" y="194965"/>
            <a:ext cx="5256584" cy="400110"/>
          </a:xfrm>
          <a:prstGeom prst="rect">
            <a:avLst/>
          </a:prstGeom>
          <a:solidFill>
            <a:schemeClr val="bg2"/>
          </a:solidFill>
        </p:spPr>
        <p:txBody>
          <a:bodyPr wrap="square" rtlCol="0">
            <a:spAutoFit/>
          </a:bodyPr>
          <a:lstStyle/>
          <a:p>
            <a:r>
              <a:rPr lang="en-GB" sz="2000" dirty="0" err="1" smtClean="0">
                <a:latin typeface="+mn-lt"/>
              </a:rPr>
              <a:t>Sécurité</a:t>
            </a:r>
            <a:r>
              <a:rPr lang="en-GB" sz="2000" dirty="0" smtClean="0">
                <a:latin typeface="+mn-lt"/>
              </a:rPr>
              <a:t> des transports </a:t>
            </a:r>
            <a:r>
              <a:rPr lang="en-GB" sz="2000" dirty="0" err="1" smtClean="0">
                <a:latin typeface="+mn-lt"/>
              </a:rPr>
              <a:t>ferroviaires</a:t>
            </a:r>
            <a:endParaRPr lang="en-US" sz="2000" dirty="0">
              <a:latin typeface="+mn-lt"/>
            </a:endParaRPr>
          </a:p>
        </p:txBody>
      </p:sp>
    </p:spTree>
    <p:extLst>
      <p:ext uri="{BB962C8B-B14F-4D97-AF65-F5344CB8AC3E}">
        <p14:creationId xmlns:p14="http://schemas.microsoft.com/office/powerpoint/2010/main" val="3577195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7"/>
          <p:cNvSpPr txBox="1"/>
          <p:nvPr/>
        </p:nvSpPr>
        <p:spPr>
          <a:xfrm>
            <a:off x="8050337" y="1317815"/>
            <a:ext cx="2521528" cy="276999"/>
          </a:xfrm>
          <a:prstGeom prst="rect">
            <a:avLst/>
          </a:prstGeom>
          <a:solidFill>
            <a:schemeClr val="bg1"/>
          </a:solidFill>
          <a:ln>
            <a:noFill/>
          </a:ln>
        </p:spPr>
        <p:txBody>
          <a:bodyPr vert="horz" wrap="square" lIns="0" tIns="0" rIns="0" bIns="0" rtlCol="0">
            <a:spAutoFit/>
          </a:bodyPr>
          <a:lstStyle/>
          <a:p>
            <a:pPr algn="l"/>
            <a:r>
              <a:rPr lang="en-US" b="1" i="1" dirty="0">
                <a:solidFill>
                  <a:srgbClr val="FF0000"/>
                </a:solidFill>
                <a:latin typeface="Arial" panose="020B0604020202020204" pitchFamily="34" charset="0"/>
                <a:cs typeface="Tahoma" pitchFamily="34" charset="0"/>
              </a:rPr>
              <a:t>NOUVEAU</a:t>
            </a:r>
          </a:p>
        </p:txBody>
      </p:sp>
      <p:sp>
        <p:nvSpPr>
          <p:cNvPr id="34" name="TextBox 20"/>
          <p:cNvSpPr txBox="1"/>
          <p:nvPr/>
        </p:nvSpPr>
        <p:spPr>
          <a:xfrm>
            <a:off x="2040930" y="5094986"/>
            <a:ext cx="4743543" cy="777136"/>
          </a:xfrm>
          <a:prstGeom prst="rect">
            <a:avLst/>
          </a:prstGeom>
          <a:noFill/>
          <a:ln>
            <a:noFill/>
          </a:ln>
        </p:spPr>
        <p:txBody>
          <a:bodyPr vert="horz" wrap="square" lIns="0" tIns="0" rIns="0" bIns="0" rtlCol="0">
            <a:spAutoFit/>
          </a:bodyPr>
          <a:lstStyle/>
          <a:p>
            <a:pPr marL="285750" indent="-285750" algn="l">
              <a:spcAft>
                <a:spcPts val="300"/>
              </a:spcAft>
              <a:buFont typeface="Arial" panose="020B0604020202020204" pitchFamily="34" charset="0"/>
              <a:buChar char="‒"/>
            </a:pPr>
            <a:r>
              <a:rPr lang="fr-FR" sz="1600" i="1" dirty="0">
                <a:latin typeface="Arial" panose="020B0604020202020204" pitchFamily="34" charset="0"/>
                <a:cs typeface="Tahoma" pitchFamily="34" charset="0"/>
              </a:rPr>
              <a:t>1 règle Groupe applicable en Europe</a:t>
            </a:r>
          </a:p>
          <a:p>
            <a:pPr marL="285750" indent="-285750" algn="l">
              <a:buFont typeface="Arial" panose="020B0604020202020204" pitchFamily="34" charset="0"/>
              <a:buChar char="‒"/>
            </a:pPr>
            <a:r>
              <a:rPr lang="fr-FR" sz="1600" i="1" dirty="0">
                <a:latin typeface="Arial" panose="020B0604020202020204" pitchFamily="34" charset="0"/>
                <a:cs typeface="Tahoma" pitchFamily="34" charset="0"/>
              </a:rPr>
              <a:t>1 document concernant </a:t>
            </a:r>
            <a:r>
              <a:rPr lang="fr-FR" sz="1600" i="1" dirty="0" smtClean="0">
                <a:latin typeface="Arial" panose="020B0604020202020204" pitchFamily="34" charset="0"/>
                <a:cs typeface="Tahoma" pitchFamily="34" charset="0"/>
              </a:rPr>
              <a:t>les </a:t>
            </a:r>
            <a:r>
              <a:rPr lang="fr-FR" sz="1600" i="1" dirty="0">
                <a:latin typeface="Arial" panose="020B0604020202020204" pitchFamily="34" charset="0"/>
                <a:cs typeface="Tahoma" pitchFamily="34" charset="0"/>
              </a:rPr>
              <a:t>manœuvres ferroviaires  </a:t>
            </a:r>
          </a:p>
        </p:txBody>
      </p:sp>
      <p:sp>
        <p:nvSpPr>
          <p:cNvPr id="36" name="TextBox 29"/>
          <p:cNvSpPr txBox="1"/>
          <p:nvPr/>
        </p:nvSpPr>
        <p:spPr>
          <a:xfrm>
            <a:off x="7869335" y="5122224"/>
            <a:ext cx="2165380" cy="246221"/>
          </a:xfrm>
          <a:prstGeom prst="rect">
            <a:avLst/>
          </a:prstGeom>
          <a:noFill/>
          <a:ln>
            <a:noFill/>
          </a:ln>
        </p:spPr>
        <p:txBody>
          <a:bodyPr vert="horz" wrap="square" lIns="0" tIns="0" rIns="0" bIns="0" rtlCol="0">
            <a:spAutoFit/>
          </a:bodyPr>
          <a:lstStyle/>
          <a:p>
            <a:pPr marL="285750" indent="-285750" algn="l">
              <a:buFont typeface="Wingdings" panose="05000000000000000000" pitchFamily="2" charset="2"/>
              <a:buChar char="ü"/>
            </a:pPr>
            <a:r>
              <a:rPr lang="fr-FR" sz="1600" i="1" dirty="0">
                <a:latin typeface="Arial" panose="020B0604020202020204" pitchFamily="34" charset="0"/>
                <a:cs typeface="Tahoma" pitchFamily="34" charset="0"/>
              </a:rPr>
              <a:t>1 règle Groupe </a:t>
            </a:r>
          </a:p>
        </p:txBody>
      </p:sp>
      <p:cxnSp>
        <p:nvCxnSpPr>
          <p:cNvPr id="4" name="Connecteur droit 3"/>
          <p:cNvCxnSpPr/>
          <p:nvPr/>
        </p:nvCxnSpPr>
        <p:spPr>
          <a:xfrm>
            <a:off x="1884000" y="5070766"/>
            <a:ext cx="8536028" cy="4378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0" name="Rounded Rectangle 6"/>
          <p:cNvSpPr/>
          <p:nvPr/>
        </p:nvSpPr>
        <p:spPr bwMode="auto">
          <a:xfrm>
            <a:off x="2302898" y="1657033"/>
            <a:ext cx="3483999" cy="1065195"/>
          </a:xfrm>
          <a:prstGeom prst="roundRect">
            <a:avLst/>
          </a:prstGeom>
          <a:noFill/>
          <a:ln w="9525" algn="ctr">
            <a:solidFill>
              <a:schemeClr val="accent1"/>
            </a:solidFill>
            <a:round/>
            <a:headEnd/>
            <a:tailEnd/>
          </a:ln>
        </p:spPr>
        <p:txBody>
          <a:bodyPr wrap="square" rtlCol="0" anchor="ctr"/>
          <a:lstStyle/>
          <a:p>
            <a:pPr algn="ctr">
              <a:spcAft>
                <a:spcPts val="1108"/>
              </a:spcAft>
            </a:pPr>
            <a:r>
              <a:rPr lang="en-US" sz="1477" dirty="0">
                <a:solidFill>
                  <a:schemeClr val="accent1"/>
                </a:solidFill>
              </a:rPr>
              <a:t>REG-GR-HSE-014</a:t>
            </a:r>
            <a:r>
              <a:rPr lang="en-US" sz="1477" dirty="0"/>
              <a:t> : </a:t>
            </a:r>
            <a:endParaRPr lang="en-US" sz="1477" dirty="0" smtClean="0"/>
          </a:p>
          <a:p>
            <a:pPr algn="ctr">
              <a:spcAft>
                <a:spcPts val="1108"/>
              </a:spcAft>
            </a:pPr>
            <a:r>
              <a:rPr lang="fr-FR" sz="1477" dirty="0" smtClean="0"/>
              <a:t>Exigences </a:t>
            </a:r>
            <a:r>
              <a:rPr lang="fr-FR" sz="1477" dirty="0"/>
              <a:t>minimales </a:t>
            </a:r>
            <a:r>
              <a:rPr lang="fr-FR" sz="1477" dirty="0" smtClean="0"/>
              <a:t>des opérateurs </a:t>
            </a:r>
            <a:r>
              <a:rPr lang="fr-FR" sz="1477" dirty="0"/>
              <a:t>ferroviaires</a:t>
            </a:r>
          </a:p>
        </p:txBody>
      </p:sp>
      <p:sp>
        <p:nvSpPr>
          <p:cNvPr id="21" name="Rounded Rectangle 7"/>
          <p:cNvSpPr/>
          <p:nvPr/>
        </p:nvSpPr>
        <p:spPr bwMode="auto">
          <a:xfrm>
            <a:off x="2302898" y="3566560"/>
            <a:ext cx="3377329" cy="1065002"/>
          </a:xfrm>
          <a:prstGeom prst="roundRect">
            <a:avLst/>
          </a:prstGeom>
          <a:noFill/>
          <a:ln w="9525" algn="ctr">
            <a:solidFill>
              <a:schemeClr val="accent1"/>
            </a:solidFill>
            <a:round/>
            <a:headEnd/>
            <a:tailEnd/>
          </a:ln>
        </p:spPr>
        <p:txBody>
          <a:bodyPr wrap="square" rtlCol="0" anchor="ctr"/>
          <a:lstStyle/>
          <a:p>
            <a:pPr algn="ctr">
              <a:spcAft>
                <a:spcPts val="1108"/>
              </a:spcAft>
            </a:pPr>
            <a:r>
              <a:rPr lang="fr-FR" sz="1477" dirty="0" smtClean="0">
                <a:solidFill>
                  <a:schemeClr val="accent1"/>
                </a:solidFill>
              </a:rPr>
              <a:t>Manœuvres</a:t>
            </a:r>
            <a:r>
              <a:rPr lang="en-US" sz="1477" dirty="0"/>
              <a:t> : </a:t>
            </a:r>
            <a:endParaRPr lang="en-US" sz="1477" dirty="0" smtClean="0"/>
          </a:p>
          <a:p>
            <a:pPr algn="ctr">
              <a:spcAft>
                <a:spcPts val="1108"/>
              </a:spcAft>
            </a:pPr>
            <a:r>
              <a:rPr lang="fr-FR" sz="1477" dirty="0" smtClean="0"/>
              <a:t>Exigences </a:t>
            </a:r>
            <a:r>
              <a:rPr lang="fr-FR" sz="1477" dirty="0"/>
              <a:t>minimales pour les manœuvres ferroviaires</a:t>
            </a:r>
          </a:p>
        </p:txBody>
      </p:sp>
      <p:grpSp>
        <p:nvGrpSpPr>
          <p:cNvPr id="27" name="Group 15"/>
          <p:cNvGrpSpPr/>
          <p:nvPr/>
        </p:nvGrpSpPr>
        <p:grpSpPr>
          <a:xfrm>
            <a:off x="3735939" y="2879096"/>
            <a:ext cx="511247" cy="511247"/>
            <a:chOff x="2268088" y="3676481"/>
            <a:chExt cx="553673" cy="553673"/>
          </a:xfrm>
        </p:grpSpPr>
        <p:sp>
          <p:nvSpPr>
            <p:cNvPr id="28" name="Rectangle 27"/>
            <p:cNvSpPr/>
            <p:nvPr/>
          </p:nvSpPr>
          <p:spPr bwMode="auto">
            <a:xfrm rot="5400000">
              <a:off x="2256638" y="3877817"/>
              <a:ext cx="553673" cy="151002"/>
            </a:xfrm>
            <a:prstGeom prst="rect">
              <a:avLst/>
            </a:prstGeom>
            <a:solidFill>
              <a:schemeClr val="tx1"/>
            </a:solidFill>
            <a:ln w="9525" algn="ctr">
              <a:noFill/>
              <a:round/>
              <a:headEnd/>
              <a:tailEnd/>
            </a:ln>
          </p:spPr>
          <p:txBody>
            <a:bodyPr wrap="square" rtlCol="0" anchor="ctr"/>
            <a:lstStyle/>
            <a:p>
              <a:pPr algn="l"/>
              <a:endParaRPr lang="en-US" sz="1477" dirty="0">
                <a:cs typeface="Tahoma" pitchFamily="34" charset="0"/>
              </a:endParaRPr>
            </a:p>
          </p:txBody>
        </p:sp>
        <p:sp>
          <p:nvSpPr>
            <p:cNvPr id="35" name="Rectangle 34"/>
            <p:cNvSpPr/>
            <p:nvPr/>
          </p:nvSpPr>
          <p:spPr bwMode="auto">
            <a:xfrm>
              <a:off x="2268088" y="3877817"/>
              <a:ext cx="553673" cy="151002"/>
            </a:xfrm>
            <a:prstGeom prst="rect">
              <a:avLst/>
            </a:prstGeom>
            <a:solidFill>
              <a:schemeClr val="tx1"/>
            </a:solidFill>
            <a:ln w="9525" algn="ctr">
              <a:noFill/>
              <a:round/>
              <a:headEnd/>
              <a:tailEnd/>
            </a:ln>
          </p:spPr>
          <p:txBody>
            <a:bodyPr wrap="square" rtlCol="0" anchor="ctr"/>
            <a:lstStyle/>
            <a:p>
              <a:pPr algn="l"/>
              <a:endParaRPr lang="en-US" sz="1477" dirty="0">
                <a:cs typeface="Tahoma" pitchFamily="34" charset="0"/>
              </a:endParaRPr>
            </a:p>
          </p:txBody>
        </p:sp>
      </p:grpSp>
      <p:pic>
        <p:nvPicPr>
          <p:cNvPr id="4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2027112" y="1504064"/>
            <a:ext cx="549402" cy="498391"/>
          </a:xfrm>
          <a:prstGeom prst="rect">
            <a:avLst/>
          </a:prstGeom>
          <a:noFill/>
        </p:spPr>
      </p:pic>
      <p:pic>
        <p:nvPicPr>
          <p:cNvPr id="42" name="Picture 21"/>
          <p:cNvPicPr/>
          <p:nvPr/>
        </p:nvPicPr>
        <p:blipFill>
          <a:blip r:embed="rId4">
            <a:extLst>
              <a:ext uri="{28A0092B-C50C-407E-A947-70E740481C1C}">
                <a14:useLocalDpi xmlns:a14="http://schemas.microsoft.com/office/drawing/2010/main" val="0"/>
              </a:ext>
            </a:extLst>
          </a:blip>
          <a:srcRect/>
          <a:stretch>
            <a:fillRect/>
          </a:stretch>
        </p:blipFill>
        <p:spPr bwMode="auto">
          <a:xfrm>
            <a:off x="2040930" y="3317661"/>
            <a:ext cx="551748" cy="500736"/>
          </a:xfrm>
          <a:prstGeom prst="rect">
            <a:avLst/>
          </a:prstGeom>
          <a:noFill/>
        </p:spPr>
      </p:pic>
      <p:grpSp>
        <p:nvGrpSpPr>
          <p:cNvPr id="43" name="Group 16"/>
          <p:cNvGrpSpPr/>
          <p:nvPr/>
        </p:nvGrpSpPr>
        <p:grpSpPr>
          <a:xfrm>
            <a:off x="6273226" y="2951065"/>
            <a:ext cx="511247" cy="367307"/>
            <a:chOff x="5481072" y="3659706"/>
            <a:chExt cx="553673" cy="397788"/>
          </a:xfrm>
        </p:grpSpPr>
        <p:sp>
          <p:nvSpPr>
            <p:cNvPr id="44" name="Rectangle 43"/>
            <p:cNvSpPr/>
            <p:nvPr/>
          </p:nvSpPr>
          <p:spPr bwMode="auto">
            <a:xfrm>
              <a:off x="5481072" y="3659706"/>
              <a:ext cx="553673" cy="151002"/>
            </a:xfrm>
            <a:prstGeom prst="rect">
              <a:avLst/>
            </a:prstGeom>
            <a:solidFill>
              <a:schemeClr val="tx1"/>
            </a:solidFill>
            <a:ln w="9525" algn="ctr">
              <a:noFill/>
              <a:round/>
              <a:headEnd/>
              <a:tailEnd/>
            </a:ln>
          </p:spPr>
          <p:txBody>
            <a:bodyPr wrap="square" rtlCol="0" anchor="ctr"/>
            <a:lstStyle/>
            <a:p>
              <a:pPr algn="l"/>
              <a:endParaRPr lang="en-US" sz="1477" dirty="0">
                <a:cs typeface="Tahoma" pitchFamily="34" charset="0"/>
              </a:endParaRPr>
            </a:p>
          </p:txBody>
        </p:sp>
        <p:sp>
          <p:nvSpPr>
            <p:cNvPr id="45" name="Rectangle 44"/>
            <p:cNvSpPr/>
            <p:nvPr/>
          </p:nvSpPr>
          <p:spPr bwMode="auto">
            <a:xfrm>
              <a:off x="5481072" y="3906492"/>
              <a:ext cx="553673" cy="151002"/>
            </a:xfrm>
            <a:prstGeom prst="rect">
              <a:avLst/>
            </a:prstGeom>
            <a:solidFill>
              <a:schemeClr val="tx1"/>
            </a:solidFill>
            <a:ln w="9525" algn="ctr">
              <a:noFill/>
              <a:round/>
              <a:headEnd/>
              <a:tailEnd/>
            </a:ln>
          </p:spPr>
          <p:txBody>
            <a:bodyPr wrap="square" rtlCol="0" anchor="ctr"/>
            <a:lstStyle/>
            <a:p>
              <a:pPr algn="l"/>
              <a:endParaRPr lang="en-US" sz="1477" dirty="0">
                <a:cs typeface="Tahoma" pitchFamily="34" charset="0"/>
              </a:endParaRPr>
            </a:p>
          </p:txBody>
        </p:sp>
      </p:grpSp>
      <p:sp>
        <p:nvSpPr>
          <p:cNvPr id="46" name="Rectangle 45"/>
          <p:cNvSpPr/>
          <p:nvPr/>
        </p:nvSpPr>
        <p:spPr bwMode="auto">
          <a:xfrm>
            <a:off x="7261089" y="2334457"/>
            <a:ext cx="2773626" cy="1923144"/>
          </a:xfrm>
          <a:prstGeom prst="rect">
            <a:avLst/>
          </a:prstGeom>
          <a:solidFill>
            <a:schemeClr val="bg1"/>
          </a:solidFill>
          <a:ln w="9525" algn="ctr">
            <a:solidFill>
              <a:schemeClr val="accent1"/>
            </a:solidFill>
            <a:round/>
            <a:headEnd/>
            <a:tailEnd/>
          </a:ln>
        </p:spPr>
        <p:txBody>
          <a:bodyPr wrap="square" rtlCol="0" anchor="ctr"/>
          <a:lstStyle/>
          <a:p>
            <a:pPr algn="l"/>
            <a:endParaRPr lang="en-US" sz="1477" dirty="0">
              <a:cs typeface="Tahoma" pitchFamily="34" charset="0"/>
            </a:endParaRPr>
          </a:p>
        </p:txBody>
      </p:sp>
      <p:sp>
        <p:nvSpPr>
          <p:cNvPr id="47" name="Rectangle 46"/>
          <p:cNvSpPr/>
          <p:nvPr/>
        </p:nvSpPr>
        <p:spPr bwMode="auto">
          <a:xfrm>
            <a:off x="7342394" y="2231690"/>
            <a:ext cx="2773626" cy="1923144"/>
          </a:xfrm>
          <a:prstGeom prst="rect">
            <a:avLst/>
          </a:prstGeom>
          <a:solidFill>
            <a:schemeClr val="bg1"/>
          </a:solidFill>
          <a:ln w="9525" algn="ctr">
            <a:solidFill>
              <a:schemeClr val="accent1"/>
            </a:solidFill>
            <a:round/>
            <a:headEnd/>
            <a:tailEnd/>
          </a:ln>
        </p:spPr>
        <p:txBody>
          <a:bodyPr wrap="square" rtlCol="0" anchor="ctr"/>
          <a:lstStyle/>
          <a:p>
            <a:pPr algn="l"/>
            <a:endParaRPr lang="en-US" sz="1477" dirty="0">
              <a:cs typeface="Tahoma" pitchFamily="34" charset="0"/>
            </a:endParaRPr>
          </a:p>
        </p:txBody>
      </p:sp>
      <p:sp>
        <p:nvSpPr>
          <p:cNvPr id="48" name="Rectangle 47"/>
          <p:cNvSpPr/>
          <p:nvPr/>
        </p:nvSpPr>
        <p:spPr bwMode="auto">
          <a:xfrm>
            <a:off x="7423699" y="2128923"/>
            <a:ext cx="2773626" cy="1923144"/>
          </a:xfrm>
          <a:prstGeom prst="rect">
            <a:avLst/>
          </a:prstGeom>
          <a:solidFill>
            <a:schemeClr val="bg1"/>
          </a:solidFill>
          <a:ln w="9525" algn="ctr">
            <a:solidFill>
              <a:schemeClr val="accent1"/>
            </a:solidFill>
            <a:round/>
            <a:headEnd/>
            <a:tailEnd/>
          </a:ln>
        </p:spPr>
        <p:txBody>
          <a:bodyPr wrap="square" rtlCol="0" anchor="ctr"/>
          <a:lstStyle/>
          <a:p>
            <a:pPr algn="ctr">
              <a:spcAft>
                <a:spcPts val="1108"/>
              </a:spcAft>
            </a:pPr>
            <a:r>
              <a:rPr lang="en-US" sz="1477" dirty="0">
                <a:solidFill>
                  <a:schemeClr val="accent1"/>
                </a:solidFill>
              </a:rPr>
              <a:t>CG-GR-HSE-430</a:t>
            </a:r>
            <a:r>
              <a:rPr lang="en-US" sz="1477" dirty="0"/>
              <a:t> : </a:t>
            </a:r>
            <a:endParaRPr lang="en-US" sz="1477" dirty="0" smtClean="0"/>
          </a:p>
          <a:p>
            <a:pPr algn="ctr">
              <a:spcAft>
                <a:spcPts val="1108"/>
              </a:spcAft>
            </a:pPr>
            <a:r>
              <a:rPr lang="fr-FR" sz="1477" dirty="0" smtClean="0"/>
              <a:t>Sécurité </a:t>
            </a:r>
            <a:r>
              <a:rPr lang="fr-FR" sz="1477" dirty="0"/>
              <a:t>des transports ferroviaires</a:t>
            </a:r>
          </a:p>
        </p:txBody>
      </p:sp>
      <p:sp>
        <p:nvSpPr>
          <p:cNvPr id="49" name="TextBox 17"/>
          <p:cNvSpPr txBox="1"/>
          <p:nvPr/>
        </p:nvSpPr>
        <p:spPr>
          <a:xfrm>
            <a:off x="9311101" y="2196958"/>
            <a:ext cx="702115" cy="170496"/>
          </a:xfrm>
          <a:prstGeom prst="rect">
            <a:avLst/>
          </a:prstGeom>
          <a:noFill/>
          <a:ln>
            <a:noFill/>
          </a:ln>
        </p:spPr>
        <p:txBody>
          <a:bodyPr vert="horz" wrap="none" lIns="0" tIns="0" rIns="0" bIns="0" rtlCol="0">
            <a:spAutoFit/>
          </a:bodyPr>
          <a:lstStyle/>
          <a:p>
            <a:pPr algn="l"/>
            <a:r>
              <a:rPr lang="en-US" sz="1108" i="1" dirty="0">
                <a:latin typeface="Arial" panose="020B0604020202020204" pitchFamily="34" charset="0"/>
                <a:cs typeface="Tahoma" pitchFamily="34" charset="0"/>
              </a:rPr>
              <a:t>NOUVEAU</a:t>
            </a:r>
          </a:p>
        </p:txBody>
      </p:sp>
      <p:cxnSp>
        <p:nvCxnSpPr>
          <p:cNvPr id="50" name="Straight Connector 18"/>
          <p:cNvCxnSpPr/>
          <p:nvPr/>
        </p:nvCxnSpPr>
        <p:spPr bwMode="auto">
          <a:xfrm>
            <a:off x="9187163" y="2196958"/>
            <a:ext cx="969511" cy="1173"/>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51" name="Straight Connector 19"/>
          <p:cNvCxnSpPr/>
          <p:nvPr/>
        </p:nvCxnSpPr>
        <p:spPr bwMode="auto">
          <a:xfrm>
            <a:off x="9187163" y="2367474"/>
            <a:ext cx="969511" cy="1173"/>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2" name="Rectangle 51"/>
          <p:cNvSpPr/>
          <p:nvPr/>
        </p:nvSpPr>
        <p:spPr>
          <a:xfrm>
            <a:off x="7561326" y="3584462"/>
            <a:ext cx="2516698" cy="377505"/>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i="1" dirty="0">
                <a:solidFill>
                  <a:schemeClr val="bg1"/>
                </a:solidFill>
              </a:rPr>
              <a:t>Sur tout le domaine opéré</a:t>
            </a:r>
          </a:p>
        </p:txBody>
      </p:sp>
      <p:sp>
        <p:nvSpPr>
          <p:cNvPr id="2" name="Espace réservé du texte 1"/>
          <p:cNvSpPr>
            <a:spLocks noGrp="1"/>
          </p:cNvSpPr>
          <p:nvPr>
            <p:ph type="body" sz="quarter" idx="11"/>
          </p:nvPr>
        </p:nvSpPr>
        <p:spPr>
          <a:xfrm>
            <a:off x="202141" y="8467"/>
            <a:ext cx="7578841" cy="404664"/>
          </a:xfrm>
        </p:spPr>
        <p:txBody>
          <a:bodyPr>
            <a:noAutofit/>
          </a:bodyPr>
          <a:lstStyle/>
          <a:p>
            <a:r>
              <a:rPr lang="fr-FR" dirty="0"/>
              <a:t>CR GR HSE 430 – Sécurité des transports ferroviaires</a:t>
            </a:r>
            <a:endParaRPr lang="en-US" dirty="0"/>
          </a:p>
        </p:txBody>
      </p:sp>
    </p:spTree>
    <p:extLst>
      <p:ext uri="{BB962C8B-B14F-4D97-AF65-F5344CB8AC3E}">
        <p14:creationId xmlns:p14="http://schemas.microsoft.com/office/powerpoint/2010/main" val="1123064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0"/>
          </a:schemeClr>
        </a:solidFill>
        <a:effectLst/>
      </p:bgPr>
    </p:bg>
    <p:spTree>
      <p:nvGrpSpPr>
        <p:cNvPr id="1" name=""/>
        <p:cNvGrpSpPr/>
        <p:nvPr/>
      </p:nvGrpSpPr>
      <p:grpSpPr>
        <a:xfrm>
          <a:off x="0" y="0"/>
          <a:ext cx="0" cy="0"/>
          <a:chOff x="0" y="0"/>
          <a:chExt cx="0" cy="0"/>
        </a:xfrm>
      </p:grpSpPr>
      <p:sp>
        <p:nvSpPr>
          <p:cNvPr id="11" name="Espace réservé du texte 1"/>
          <p:cNvSpPr txBox="1">
            <a:spLocks/>
          </p:cNvSpPr>
          <p:nvPr/>
        </p:nvSpPr>
        <p:spPr>
          <a:xfrm>
            <a:off x="191344" y="692696"/>
            <a:ext cx="11377264" cy="504056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Gestion de la sécurité </a:t>
            </a:r>
          </a:p>
          <a:p>
            <a:pPr marL="0" indent="0" algn="l"/>
            <a:endParaRPr lang="fr-FR" sz="1400" u="sng" dirty="0" smtClean="0">
              <a:solidFill>
                <a:schemeClr val="tx1"/>
              </a:solidFill>
            </a:endParaRPr>
          </a:p>
          <a:p>
            <a:pPr marL="0" indent="0" algn="l">
              <a:spcAft>
                <a:spcPts val="600"/>
              </a:spcAft>
            </a:pPr>
            <a:r>
              <a:rPr lang="fr-FR" sz="1600" dirty="0" smtClean="0">
                <a:solidFill>
                  <a:schemeClr val="tx1"/>
                </a:solidFill>
              </a:rPr>
              <a:t>Vérification de l’organisation sécurité de l’entité ou la filiale</a:t>
            </a:r>
          </a:p>
          <a:p>
            <a:pPr marL="285750" indent="-285750" algn="l">
              <a:spcAft>
                <a:spcPts val="600"/>
              </a:spcAft>
              <a:buFont typeface="Arial" panose="020B0604020202020204" pitchFamily="34" charset="0"/>
              <a:buChar char="•"/>
            </a:pPr>
            <a:r>
              <a:rPr lang="fr-FR" sz="1400" b="0" dirty="0" smtClean="0">
                <a:solidFill>
                  <a:schemeClr val="tx1"/>
                </a:solidFill>
              </a:rPr>
              <a:t>Un </a:t>
            </a:r>
            <a:r>
              <a:rPr lang="fr-FR" sz="1400" b="0" dirty="0">
                <a:solidFill>
                  <a:schemeClr val="tx1"/>
                </a:solidFill>
              </a:rPr>
              <a:t>correspondant sécurité des activités ferroviaires est désigné dans l’entité ou la </a:t>
            </a:r>
            <a:r>
              <a:rPr lang="fr-FR" sz="1400" b="0" dirty="0" smtClean="0">
                <a:solidFill>
                  <a:schemeClr val="tx1"/>
                </a:solidFill>
              </a:rPr>
              <a:t>filiale </a:t>
            </a:r>
            <a:r>
              <a:rPr lang="fr-FR" sz="1400" dirty="0">
                <a:solidFill>
                  <a:schemeClr val="tx1"/>
                </a:solidFill>
              </a:rPr>
              <a:t>(Exigence </a:t>
            </a:r>
            <a:r>
              <a:rPr lang="fr-FR" sz="1400" dirty="0" smtClean="0">
                <a:solidFill>
                  <a:schemeClr val="tx1"/>
                </a:solidFill>
              </a:rPr>
              <a:t>3.1.1).</a:t>
            </a:r>
            <a:endParaRPr lang="fr-FR" sz="1400" b="0" dirty="0" smtClean="0">
              <a:solidFill>
                <a:schemeClr val="tx1"/>
              </a:solidFill>
            </a:endParaRPr>
          </a:p>
          <a:p>
            <a:pPr marL="285750" indent="-285750" algn="l">
              <a:spcAft>
                <a:spcPts val="600"/>
              </a:spcAft>
              <a:buFont typeface="Arial" panose="020B0604020202020204" pitchFamily="34" charset="0"/>
              <a:buChar char="•"/>
            </a:pPr>
            <a:r>
              <a:rPr lang="fr-FR" sz="1400" b="0" dirty="0">
                <a:solidFill>
                  <a:schemeClr val="tx1"/>
                </a:solidFill>
              </a:rPr>
              <a:t>Les activités ferroviaires font l’objet d’une analyse de risque </a:t>
            </a:r>
            <a:r>
              <a:rPr lang="fr-FR" sz="1400" b="0" dirty="0" smtClean="0">
                <a:solidFill>
                  <a:schemeClr val="tx1"/>
                </a:solidFill>
              </a:rPr>
              <a:t>mise </a:t>
            </a:r>
            <a:r>
              <a:rPr lang="fr-FR" sz="1400" b="0" dirty="0">
                <a:solidFill>
                  <a:schemeClr val="tx1"/>
                </a:solidFill>
              </a:rPr>
              <a:t>à jour au moins tous les 5 </a:t>
            </a:r>
            <a:r>
              <a:rPr lang="fr-FR" sz="1400" b="0" dirty="0" smtClean="0">
                <a:solidFill>
                  <a:schemeClr val="tx1"/>
                </a:solidFill>
              </a:rPr>
              <a:t>ans </a:t>
            </a:r>
            <a:r>
              <a:rPr lang="fr-FR" sz="1400" dirty="0">
                <a:solidFill>
                  <a:schemeClr val="tx1"/>
                </a:solidFill>
              </a:rPr>
              <a:t>(Exigence </a:t>
            </a:r>
            <a:r>
              <a:rPr lang="fr-FR" sz="1400" dirty="0" smtClean="0">
                <a:solidFill>
                  <a:schemeClr val="tx1"/>
                </a:solidFill>
              </a:rPr>
              <a:t>3.1.2).</a:t>
            </a:r>
            <a:endParaRPr lang="fr-FR" sz="1400" b="0" dirty="0" smtClean="0">
              <a:solidFill>
                <a:schemeClr val="tx1"/>
              </a:solidFill>
            </a:endParaRPr>
          </a:p>
          <a:p>
            <a:pPr marL="285750" indent="-285750" algn="l">
              <a:spcAft>
                <a:spcPts val="600"/>
              </a:spcAft>
              <a:buFont typeface="Arial" panose="020B0604020202020204" pitchFamily="34" charset="0"/>
              <a:buChar char="•"/>
            </a:pPr>
            <a:r>
              <a:rPr lang="fr-FR" sz="1400" b="0" dirty="0">
                <a:solidFill>
                  <a:schemeClr val="tx1"/>
                </a:solidFill>
              </a:rPr>
              <a:t>Le plan d’intervention d’urgence prend en compte les scénarios d’incidents lors des </a:t>
            </a:r>
            <a:r>
              <a:rPr lang="fr-FR" sz="1400" b="0" dirty="0" smtClean="0">
                <a:solidFill>
                  <a:schemeClr val="tx1"/>
                </a:solidFill>
              </a:rPr>
              <a:t>manœuvres </a:t>
            </a:r>
            <a:r>
              <a:rPr lang="fr-FR" sz="1400" b="0" dirty="0">
                <a:solidFill>
                  <a:schemeClr val="tx1"/>
                </a:solidFill>
              </a:rPr>
              <a:t>et du transport ferroviaire de matières </a:t>
            </a:r>
            <a:r>
              <a:rPr lang="fr-FR" sz="1400" b="0" dirty="0" smtClean="0">
                <a:solidFill>
                  <a:schemeClr val="tx1"/>
                </a:solidFill>
              </a:rPr>
              <a:t>dangereuses. </a:t>
            </a:r>
            <a:r>
              <a:rPr lang="fr-FR" sz="1400" dirty="0" smtClean="0">
                <a:solidFill>
                  <a:schemeClr val="tx1"/>
                </a:solidFill>
              </a:rPr>
              <a:t>(Exigence 3.1.3).</a:t>
            </a:r>
            <a:endParaRPr lang="fr-FR" sz="1400" b="0" dirty="0">
              <a:solidFill>
                <a:schemeClr val="tx1"/>
              </a:solidFill>
            </a:endParaRPr>
          </a:p>
          <a:p>
            <a:pPr marL="0" indent="0" algn="l">
              <a:spcAft>
                <a:spcPts val="600"/>
              </a:spcAft>
            </a:pPr>
            <a:endParaRPr lang="fr-FR" sz="1400" dirty="0" smtClean="0">
              <a:solidFill>
                <a:srgbClr val="FF9900"/>
              </a:solidFill>
            </a:endParaRPr>
          </a:p>
          <a:p>
            <a:pPr marL="0" indent="0" algn="l">
              <a:spcAft>
                <a:spcPts val="600"/>
              </a:spcAft>
            </a:pPr>
            <a:r>
              <a:rPr lang="fr-FR" sz="1400" b="0" u="sng" dirty="0" smtClean="0">
                <a:solidFill>
                  <a:srgbClr val="FF0000"/>
                </a:solidFill>
                <a:latin typeface="+mn-lt"/>
              </a:rPr>
              <a:t>Changements</a:t>
            </a:r>
            <a:r>
              <a:rPr lang="fr-FR" sz="1400" b="0" dirty="0" smtClean="0">
                <a:solidFill>
                  <a:srgbClr val="FF0000"/>
                </a:solidFill>
                <a:latin typeface="+mn-lt"/>
              </a:rPr>
              <a:t> : </a:t>
            </a:r>
          </a:p>
          <a:p>
            <a:pPr marL="355600" indent="-355600" algn="l">
              <a:spcAft>
                <a:spcPts val="600"/>
              </a:spcAft>
              <a:buFont typeface="Arial" panose="020B0604020202020204" pitchFamily="34" charset="0"/>
              <a:buChar char="•"/>
            </a:pPr>
            <a:r>
              <a:rPr lang="fr-FR" sz="1400" b="0" i="1" dirty="0" smtClean="0">
                <a:solidFill>
                  <a:schemeClr val="tx1"/>
                </a:solidFill>
              </a:rPr>
              <a:t>RC</a:t>
            </a:r>
            <a:r>
              <a:rPr lang="fr-FR" sz="1400" b="0" i="1" dirty="0">
                <a:solidFill>
                  <a:schemeClr val="tx1"/>
                </a:solidFill>
              </a:rPr>
              <a:t>, MS &amp; </a:t>
            </a:r>
            <a:r>
              <a:rPr lang="fr-FR" sz="1400" b="0" i="1" dirty="0" smtClean="0">
                <a:solidFill>
                  <a:schemeClr val="tx1"/>
                </a:solidFill>
              </a:rPr>
              <a:t>GRP :</a:t>
            </a:r>
            <a:endParaRPr lang="en-US" sz="1400" b="0" i="1" dirty="0" smtClean="0">
              <a:solidFill>
                <a:srgbClr val="FF0000"/>
              </a:solidFill>
              <a:latin typeface="+mn-lt"/>
            </a:endParaRPr>
          </a:p>
          <a:p>
            <a:pPr marL="541338" algn="l">
              <a:spcAft>
                <a:spcPts val="600"/>
              </a:spcAft>
              <a:buFont typeface="Arial" panose="020B0604020202020204" pitchFamily="34" charset="0"/>
              <a:buChar char="•"/>
            </a:pPr>
            <a:r>
              <a:rPr lang="fr-FR" sz="1400" b="0" i="1" dirty="0" smtClean="0">
                <a:solidFill>
                  <a:schemeClr val="tx1"/>
                </a:solidFill>
              </a:rPr>
              <a:t>en Europe </a:t>
            </a:r>
            <a:r>
              <a:rPr lang="fr-FR" sz="1400" b="0" i="1" dirty="0">
                <a:solidFill>
                  <a:schemeClr val="tx1"/>
                </a:solidFill>
              </a:rPr>
              <a:t> : </a:t>
            </a:r>
            <a:endParaRPr lang="fr-FR" sz="1400" b="0" i="1" dirty="0" smtClean="0">
              <a:solidFill>
                <a:schemeClr val="tx1"/>
              </a:solidFill>
            </a:endParaRPr>
          </a:p>
          <a:p>
            <a:pPr marL="804863" algn="l">
              <a:spcAft>
                <a:spcPts val="600"/>
              </a:spcAft>
              <a:buFont typeface="Arial" panose="020B0604020202020204" pitchFamily="34" charset="0"/>
              <a:buChar char="•"/>
            </a:pPr>
            <a:r>
              <a:rPr lang="fr-FR" sz="1400" b="0" i="1" dirty="0" smtClean="0">
                <a:solidFill>
                  <a:schemeClr val="tx1"/>
                </a:solidFill>
              </a:rPr>
              <a:t>3.1.1</a:t>
            </a:r>
            <a:r>
              <a:rPr lang="fr-FR" sz="1400" b="0" i="1" dirty="0">
                <a:solidFill>
                  <a:schemeClr val="tx1"/>
                </a:solidFill>
              </a:rPr>
              <a:t>; </a:t>
            </a:r>
            <a:r>
              <a:rPr lang="fr-FR" sz="1400" b="0" i="1" dirty="0" smtClean="0">
                <a:solidFill>
                  <a:schemeClr val="tx1"/>
                </a:solidFill>
              </a:rPr>
              <a:t>3.1.3 : </a:t>
            </a:r>
            <a:r>
              <a:rPr lang="fr-FR" sz="1400" b="0" i="1" dirty="0">
                <a:solidFill>
                  <a:schemeClr val="tx1"/>
                </a:solidFill>
              </a:rPr>
              <a:t>formalisation de la pratique existante </a:t>
            </a:r>
          </a:p>
          <a:p>
            <a:pPr marL="804863" algn="l">
              <a:spcAft>
                <a:spcPts val="600"/>
              </a:spcAft>
              <a:buFont typeface="Arial" panose="020B0604020202020204" pitchFamily="34" charset="0"/>
              <a:buChar char="•"/>
            </a:pPr>
            <a:r>
              <a:rPr lang="fr-FR" sz="1400" b="0" i="1" dirty="0" smtClean="0">
                <a:solidFill>
                  <a:schemeClr val="tx1"/>
                </a:solidFill>
                <a:latin typeface="+mn-lt"/>
              </a:rPr>
              <a:t>3.1.2 </a:t>
            </a:r>
            <a:r>
              <a:rPr lang="fr-FR" sz="1400" b="0" i="1" dirty="0">
                <a:solidFill>
                  <a:schemeClr val="tx1"/>
                </a:solidFill>
                <a:latin typeface="+mn-lt"/>
              </a:rPr>
              <a:t>: précision de </a:t>
            </a:r>
            <a:r>
              <a:rPr lang="fr-FR" sz="1400" b="0" i="1" dirty="0" smtClean="0">
                <a:solidFill>
                  <a:schemeClr val="tx1"/>
                </a:solidFill>
                <a:latin typeface="+mn-lt"/>
              </a:rPr>
              <a:t>l’exigence</a:t>
            </a:r>
            <a:r>
              <a:rPr lang="fr-FR" sz="1400" b="0" i="1" dirty="0">
                <a:solidFill>
                  <a:schemeClr val="tx1"/>
                </a:solidFill>
                <a:latin typeface="+mn-lt"/>
              </a:rPr>
              <a:t> </a:t>
            </a:r>
            <a:r>
              <a:rPr lang="fr-FR" sz="1400" b="0" i="1" dirty="0" smtClean="0">
                <a:solidFill>
                  <a:schemeClr val="tx1"/>
                </a:solidFill>
                <a:latin typeface="+mn-lt"/>
              </a:rPr>
              <a:t>actuelle</a:t>
            </a:r>
          </a:p>
          <a:p>
            <a:pPr marL="541338" algn="l">
              <a:spcAft>
                <a:spcPts val="600"/>
              </a:spcAft>
              <a:buFont typeface="Arial" panose="020B0604020202020204" pitchFamily="34" charset="0"/>
              <a:buChar char="•"/>
            </a:pPr>
            <a:r>
              <a:rPr lang="fr-FR" sz="1400" b="0" i="1" dirty="0" smtClean="0">
                <a:solidFill>
                  <a:schemeClr val="tx1"/>
                </a:solidFill>
              </a:rPr>
              <a:t>hors </a:t>
            </a:r>
            <a:r>
              <a:rPr lang="fr-FR" sz="1400" b="0" i="1" dirty="0">
                <a:solidFill>
                  <a:schemeClr val="tx1"/>
                </a:solidFill>
              </a:rPr>
              <a:t>Europe : </a:t>
            </a:r>
            <a:r>
              <a:rPr lang="fr-FR" sz="1400" b="0" i="1" dirty="0" smtClean="0">
                <a:solidFill>
                  <a:schemeClr val="tx1"/>
                </a:solidFill>
              </a:rPr>
              <a:t>nouveau </a:t>
            </a:r>
          </a:p>
          <a:p>
            <a:pPr marL="285750" indent="-285750" algn="l">
              <a:spcAft>
                <a:spcPts val="600"/>
              </a:spcAft>
              <a:buFont typeface="Wingdings" panose="05000000000000000000" pitchFamily="2" charset="2"/>
              <a:buChar char="§"/>
            </a:pPr>
            <a:endParaRPr lang="fr-FR" sz="1800" b="0" dirty="0" smtClean="0">
              <a:solidFill>
                <a:schemeClr val="tx1"/>
              </a:solidFill>
            </a:endParaRPr>
          </a:p>
        </p:txBody>
      </p:sp>
      <p:sp>
        <p:nvSpPr>
          <p:cNvPr id="5" name="Espace réservé du texte 1"/>
          <p:cNvSpPr txBox="1">
            <a:spLocks/>
          </p:cNvSpPr>
          <p:nvPr/>
        </p:nvSpPr>
        <p:spPr>
          <a:xfrm>
            <a:off x="191344" y="0"/>
            <a:ext cx="7578841" cy="404664"/>
          </a:xfrm>
          <a:prstGeom prst="rect">
            <a:avLst/>
          </a:prstGeom>
          <a:noFill/>
        </p:spPr>
        <p:txBody>
          <a:bodyPr anchor="ctr">
            <a:noAutofit/>
          </a:bodyPr>
          <a:lstStyle>
            <a:lvl1pPr marL="342900" indent="-342900" algn="l" defTabSz="914400" rtl="0" eaLnBrk="1" latinLnBrk="0" hangingPunct="1">
              <a:lnSpc>
                <a:spcPct val="90000"/>
              </a:lnSpc>
              <a:spcBef>
                <a:spcPts val="1000"/>
              </a:spcBef>
              <a:buFontTx/>
              <a:buNone/>
              <a:defRPr sz="2000" b="1" kern="1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t>REVUE DES EXIGENCES</a:t>
            </a:r>
          </a:p>
        </p:txBody>
      </p:sp>
    </p:spTree>
    <p:extLst>
      <p:ext uri="{BB962C8B-B14F-4D97-AF65-F5344CB8AC3E}">
        <p14:creationId xmlns:p14="http://schemas.microsoft.com/office/powerpoint/2010/main" val="4167672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335360" y="620688"/>
            <a:ext cx="11161240" cy="676875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Manœuvres ferroviaires</a:t>
            </a:r>
            <a:endParaRPr lang="fr-FR" u="sng" dirty="0">
              <a:solidFill>
                <a:schemeClr val="tx1"/>
              </a:solidFill>
            </a:endParaRPr>
          </a:p>
          <a:p>
            <a:pPr marL="0" indent="0" algn="l">
              <a:spcAft>
                <a:spcPts val="600"/>
              </a:spcAft>
            </a:pPr>
            <a:endParaRPr lang="en-US" sz="400" dirty="0">
              <a:solidFill>
                <a:schemeClr val="tx1"/>
              </a:solidFill>
            </a:endParaRPr>
          </a:p>
          <a:p>
            <a:pPr marL="0" indent="0" algn="l">
              <a:spcAft>
                <a:spcPts val="600"/>
              </a:spcAft>
            </a:pPr>
            <a:r>
              <a:rPr lang="fr-FR" sz="1600" dirty="0" smtClean="0">
                <a:solidFill>
                  <a:schemeClr val="tx1"/>
                </a:solidFill>
              </a:rPr>
              <a:t>Exigences générales concernant les manœuvres ferroviaires effectuées sur nos sites. </a:t>
            </a:r>
          </a:p>
          <a:p>
            <a:pPr marL="285750" indent="-285750" algn="l">
              <a:spcAft>
                <a:spcPts val="600"/>
              </a:spcAft>
              <a:buFont typeface="Arial" panose="020B0604020202020204" pitchFamily="34" charset="0"/>
              <a:buChar char="•"/>
            </a:pPr>
            <a:r>
              <a:rPr lang="fr-FR" sz="1400" b="0" dirty="0" smtClean="0">
                <a:solidFill>
                  <a:schemeClr val="tx1"/>
                </a:solidFill>
                <a:latin typeface="+mn-lt"/>
              </a:rPr>
              <a:t>Les manœuvres </a:t>
            </a:r>
            <a:r>
              <a:rPr lang="fr-FR" sz="1400" b="0" dirty="0">
                <a:solidFill>
                  <a:schemeClr val="tx1"/>
                </a:solidFill>
                <a:latin typeface="+mn-lt"/>
              </a:rPr>
              <a:t>ferroviaires sont exécutées par une équipe dédiée </a:t>
            </a:r>
            <a:r>
              <a:rPr lang="fr-FR" sz="1400" b="0" dirty="0" smtClean="0">
                <a:solidFill>
                  <a:schemeClr val="tx1"/>
                </a:solidFill>
                <a:latin typeface="+mn-lt"/>
              </a:rPr>
              <a:t>et formée </a:t>
            </a:r>
            <a:r>
              <a:rPr lang="fr-FR" sz="1400" dirty="0" smtClean="0">
                <a:solidFill>
                  <a:schemeClr val="tx1"/>
                </a:solidFill>
                <a:latin typeface="+mn-lt"/>
              </a:rPr>
              <a:t>(Exigences 3.2.1 et 3.2.2).</a:t>
            </a:r>
            <a:endParaRPr lang="fr-FR" sz="1400" b="0" dirty="0" smtClean="0">
              <a:solidFill>
                <a:schemeClr val="tx1"/>
              </a:solidFill>
              <a:latin typeface="+mn-lt"/>
            </a:endParaRPr>
          </a:p>
          <a:p>
            <a:pPr marL="285750" indent="-285750" algn="l">
              <a:spcAft>
                <a:spcPts val="600"/>
              </a:spcAft>
              <a:buFont typeface="Arial" panose="020B0604020202020204" pitchFamily="34" charset="0"/>
              <a:buChar char="•"/>
            </a:pPr>
            <a:r>
              <a:rPr lang="fr-FR" sz="1400" b="0" dirty="0" smtClean="0">
                <a:solidFill>
                  <a:schemeClr val="tx1"/>
                </a:solidFill>
                <a:latin typeface="+mn-lt"/>
              </a:rPr>
              <a:t>Des </a:t>
            </a:r>
            <a:r>
              <a:rPr lang="fr-FR" sz="1400" b="0" dirty="0">
                <a:solidFill>
                  <a:schemeClr val="tx1"/>
                </a:solidFill>
                <a:latin typeface="+mn-lt"/>
              </a:rPr>
              <a:t>consignes locales sont définies pour soutenir la mise en </a:t>
            </a:r>
            <a:r>
              <a:rPr lang="fr-FR" sz="1400" b="0" dirty="0" smtClean="0">
                <a:solidFill>
                  <a:schemeClr val="tx1"/>
                </a:solidFill>
                <a:latin typeface="+mn-lt"/>
              </a:rPr>
              <a:t>œuvre </a:t>
            </a:r>
            <a:r>
              <a:rPr lang="fr-FR" sz="1400" b="0" dirty="0">
                <a:solidFill>
                  <a:schemeClr val="tx1"/>
                </a:solidFill>
                <a:latin typeface="+mn-lt"/>
              </a:rPr>
              <a:t>des mesures de maîtrise des risques du site </a:t>
            </a:r>
            <a:r>
              <a:rPr lang="fr-FR" sz="1400" b="0" dirty="0" smtClean="0">
                <a:solidFill>
                  <a:schemeClr val="tx1"/>
                </a:solidFill>
                <a:latin typeface="+mn-lt"/>
              </a:rPr>
              <a:t>ferroviaire </a:t>
            </a:r>
            <a:r>
              <a:rPr lang="fr-FR" sz="1400" dirty="0">
                <a:solidFill>
                  <a:schemeClr val="tx1"/>
                </a:solidFill>
                <a:latin typeface="+mn-lt"/>
              </a:rPr>
              <a:t>(Exigence </a:t>
            </a:r>
            <a:r>
              <a:rPr lang="fr-FR" sz="1400" dirty="0" smtClean="0">
                <a:solidFill>
                  <a:schemeClr val="tx1"/>
                </a:solidFill>
                <a:latin typeface="+mn-lt"/>
              </a:rPr>
              <a:t>3.2.3).</a:t>
            </a:r>
            <a:endParaRPr lang="fr-FR" sz="1400" b="0" dirty="0" smtClean="0">
              <a:solidFill>
                <a:schemeClr val="tx1"/>
              </a:solidFill>
              <a:latin typeface="+mn-lt"/>
            </a:endParaRPr>
          </a:p>
          <a:p>
            <a:pPr marL="285750" indent="-285750" algn="l">
              <a:spcAft>
                <a:spcPts val="600"/>
              </a:spcAft>
              <a:buFont typeface="Arial" panose="020B0604020202020204" pitchFamily="34" charset="0"/>
              <a:buChar char="•"/>
            </a:pPr>
            <a:r>
              <a:rPr lang="fr-FR" sz="1400" b="0" dirty="0" smtClean="0">
                <a:solidFill>
                  <a:schemeClr val="tx1"/>
                </a:solidFill>
                <a:latin typeface="+mn-lt"/>
              </a:rPr>
              <a:t>Des </a:t>
            </a:r>
            <a:r>
              <a:rPr lang="fr-FR" sz="1400" b="0" dirty="0">
                <a:solidFill>
                  <a:schemeClr val="tx1"/>
                </a:solidFill>
                <a:latin typeface="+mn-lt"/>
              </a:rPr>
              <a:t>mesures de sécurité concernant les déplacements de personnel, les opérations d’attelage/dételage et la réalisation des </a:t>
            </a:r>
            <a:r>
              <a:rPr lang="fr-FR" sz="1400" b="0" dirty="0" smtClean="0">
                <a:solidFill>
                  <a:schemeClr val="tx1"/>
                </a:solidFill>
                <a:latin typeface="+mn-lt"/>
              </a:rPr>
              <a:t>manœuvres, en particulier </a:t>
            </a:r>
            <a:r>
              <a:rPr lang="fr-FR" sz="1400" dirty="0">
                <a:solidFill>
                  <a:schemeClr val="tx1"/>
                </a:solidFill>
                <a:latin typeface="+mn-lt"/>
              </a:rPr>
              <a:t>(Exigence 3.2.5)</a:t>
            </a:r>
            <a:r>
              <a:rPr lang="fr-FR" sz="1400" b="0" dirty="0">
                <a:solidFill>
                  <a:schemeClr val="tx1"/>
                </a:solidFill>
                <a:latin typeface="+mn-lt"/>
              </a:rPr>
              <a:t> </a:t>
            </a:r>
            <a:r>
              <a:rPr lang="fr-FR" sz="1400" b="0" dirty="0" smtClean="0">
                <a:solidFill>
                  <a:schemeClr val="tx1"/>
                </a:solidFill>
                <a:latin typeface="+mn-lt"/>
              </a:rPr>
              <a:t>:</a:t>
            </a:r>
          </a:p>
          <a:p>
            <a:pPr marL="622696" indent="-285750" algn="l">
              <a:spcAft>
                <a:spcPts val="600"/>
              </a:spcAft>
              <a:buFont typeface="Arial" panose="020B0604020202020204" pitchFamily="34" charset="0"/>
              <a:buChar char="•"/>
            </a:pPr>
            <a:r>
              <a:rPr lang="fr-FR" sz="1400" b="0" dirty="0">
                <a:solidFill>
                  <a:schemeClr val="tx1"/>
                </a:solidFill>
                <a:latin typeface="+mn-lt"/>
              </a:rPr>
              <a:t>l’interdiction de monter ou descendre des véhicules ferroviaires lorsqu’ils sont en </a:t>
            </a:r>
            <a:r>
              <a:rPr lang="fr-FR" sz="1400" b="0" dirty="0" smtClean="0">
                <a:solidFill>
                  <a:schemeClr val="tx1"/>
                </a:solidFill>
                <a:latin typeface="+mn-lt"/>
              </a:rPr>
              <a:t>mouvement ; </a:t>
            </a:r>
            <a:endParaRPr lang="fr-FR" sz="1400" b="0" dirty="0">
              <a:solidFill>
                <a:schemeClr val="tx1"/>
              </a:solidFill>
              <a:latin typeface="+mn-lt"/>
            </a:endParaRPr>
          </a:p>
          <a:p>
            <a:pPr marL="622696" indent="-285750" algn="l">
              <a:spcAft>
                <a:spcPts val="600"/>
              </a:spcAft>
              <a:buFont typeface="Arial" panose="020B0604020202020204" pitchFamily="34" charset="0"/>
              <a:buChar char="•"/>
            </a:pPr>
            <a:r>
              <a:rPr lang="fr-FR" sz="1400" b="0" dirty="0">
                <a:solidFill>
                  <a:schemeClr val="tx1"/>
                </a:solidFill>
                <a:latin typeface="+mn-lt"/>
              </a:rPr>
              <a:t>l’obligation d’effectuer les vérifications préalables concernant l’itinéraire de la </a:t>
            </a:r>
            <a:r>
              <a:rPr lang="fr-FR" sz="1400" b="0" dirty="0" smtClean="0">
                <a:solidFill>
                  <a:schemeClr val="tx1"/>
                </a:solidFill>
                <a:latin typeface="+mn-lt"/>
              </a:rPr>
              <a:t>manœuvre ferroviaire ; </a:t>
            </a:r>
            <a:endParaRPr lang="fr-FR" sz="1400" b="0" dirty="0">
              <a:solidFill>
                <a:schemeClr val="tx1"/>
              </a:solidFill>
              <a:latin typeface="+mn-lt"/>
            </a:endParaRPr>
          </a:p>
          <a:p>
            <a:pPr marL="622696" indent="-285750" algn="l">
              <a:spcAft>
                <a:spcPts val="600"/>
              </a:spcAft>
              <a:buFont typeface="Arial" panose="020B0604020202020204" pitchFamily="34" charset="0"/>
              <a:buChar char="•"/>
            </a:pPr>
            <a:r>
              <a:rPr lang="fr-FR" sz="1400" b="0" dirty="0">
                <a:solidFill>
                  <a:schemeClr val="tx1"/>
                </a:solidFill>
                <a:latin typeface="+mn-lt"/>
              </a:rPr>
              <a:t>l’interdiction de pousser et tirer une rame en même temps. </a:t>
            </a:r>
            <a:endParaRPr lang="fr-FR" sz="1400" b="0" dirty="0" smtClean="0">
              <a:solidFill>
                <a:schemeClr val="tx1"/>
              </a:solidFill>
              <a:latin typeface="+mn-lt"/>
            </a:endParaRPr>
          </a:p>
          <a:p>
            <a:r>
              <a:rPr lang="en-US" sz="1400" b="0" dirty="0">
                <a:latin typeface="+mn-lt"/>
              </a:rPr>
              <a:t>	</a:t>
            </a:r>
            <a:endParaRPr lang="fr-FR" sz="1400" b="0" dirty="0" smtClean="0">
              <a:solidFill>
                <a:srgbClr val="FF0000"/>
              </a:solidFill>
              <a:latin typeface="+mn-lt"/>
            </a:endParaRPr>
          </a:p>
          <a:p>
            <a:pPr marL="0" indent="0" algn="l">
              <a:spcAft>
                <a:spcPts val="600"/>
              </a:spcAft>
            </a:pPr>
            <a:r>
              <a:rPr lang="fr-FR" sz="1400" b="0" u="sng" dirty="0">
                <a:solidFill>
                  <a:srgbClr val="FF0000"/>
                </a:solidFill>
                <a:latin typeface="+mn-lt"/>
              </a:rPr>
              <a:t>Changements</a:t>
            </a:r>
            <a:r>
              <a:rPr lang="fr-FR" sz="1400" b="0" dirty="0">
                <a:solidFill>
                  <a:srgbClr val="FF0000"/>
                </a:solidFill>
                <a:latin typeface="+mn-lt"/>
              </a:rPr>
              <a:t> : </a:t>
            </a:r>
          </a:p>
          <a:p>
            <a:pPr marL="285750" indent="-285750" algn="l">
              <a:spcAft>
                <a:spcPts val="600"/>
              </a:spcAft>
              <a:buFont typeface="Wingdings" panose="05000000000000000000" pitchFamily="2" charset="2"/>
              <a:buChar char="§"/>
            </a:pPr>
            <a:r>
              <a:rPr lang="fr-FR" sz="1400" b="0" i="1" dirty="0" smtClean="0">
                <a:solidFill>
                  <a:schemeClr val="tx1"/>
                </a:solidFill>
                <a:latin typeface="+mn-lt"/>
              </a:rPr>
              <a:t>RC</a:t>
            </a:r>
            <a:r>
              <a:rPr lang="fr-FR" sz="1400" b="0" i="1" dirty="0">
                <a:solidFill>
                  <a:schemeClr val="tx1"/>
                </a:solidFill>
                <a:latin typeface="+mn-lt"/>
              </a:rPr>
              <a:t>, MS &amp; GRP </a:t>
            </a:r>
            <a:r>
              <a:rPr lang="fr-FR" sz="1400" b="0" i="1" dirty="0" smtClean="0">
                <a:solidFill>
                  <a:schemeClr val="tx1"/>
                </a:solidFill>
                <a:latin typeface="+mn-lt"/>
              </a:rPr>
              <a:t>: Nouveau mais toutes ces exigences font </a:t>
            </a:r>
            <a:r>
              <a:rPr lang="fr-FR" sz="1400" b="0" i="1" dirty="0">
                <a:solidFill>
                  <a:schemeClr val="tx1"/>
                </a:solidFill>
                <a:latin typeface="+mn-lt"/>
              </a:rPr>
              <a:t>parties des bonnes pratiques </a:t>
            </a:r>
            <a:r>
              <a:rPr lang="fr-FR" sz="1400" b="0" i="1" dirty="0" smtClean="0">
                <a:solidFill>
                  <a:schemeClr val="tx1"/>
                </a:solidFill>
                <a:latin typeface="+mn-lt"/>
              </a:rPr>
              <a:t>appliquées en Europe et aux USA. </a:t>
            </a:r>
          </a:p>
        </p:txBody>
      </p:sp>
      <p:sp>
        <p:nvSpPr>
          <p:cNvPr id="7" name="Espace réservé du texte 1"/>
          <p:cNvSpPr>
            <a:spLocks noGrp="1"/>
          </p:cNvSpPr>
          <p:nvPr>
            <p:ph type="body" sz="quarter" idx="11"/>
          </p:nvPr>
        </p:nvSpPr>
        <p:spPr>
          <a:xfrm>
            <a:off x="335360" y="0"/>
            <a:ext cx="7578841" cy="404664"/>
          </a:xfrm>
        </p:spPr>
        <p:txBody>
          <a:bodyPr>
            <a:noAutofit/>
          </a:bodyPr>
          <a:lstStyle/>
          <a:p>
            <a:r>
              <a:rPr lang="en-GB" kern="0" dirty="0"/>
              <a:t>REVUE DES EXIGENCES</a:t>
            </a:r>
          </a:p>
        </p:txBody>
      </p:sp>
    </p:spTree>
    <p:extLst>
      <p:ext uri="{BB962C8B-B14F-4D97-AF65-F5344CB8AC3E}">
        <p14:creationId xmlns:p14="http://schemas.microsoft.com/office/powerpoint/2010/main" val="41504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393717" y="620688"/>
            <a:ext cx="11161240" cy="5328593"/>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algn="l"/>
            <a:r>
              <a:rPr lang="fr-FR" u="sng" dirty="0" smtClean="0">
                <a:solidFill>
                  <a:schemeClr val="tx1"/>
                </a:solidFill>
              </a:rPr>
              <a:t>Sélection des transporteurs ferroviaires </a:t>
            </a:r>
            <a:r>
              <a:rPr lang="fr-FR" b="0" dirty="0" smtClean="0">
                <a:solidFill>
                  <a:schemeClr val="tx1"/>
                </a:solidFill>
              </a:rPr>
              <a:t>	</a:t>
            </a:r>
          </a:p>
          <a:p>
            <a:pPr marL="0" indent="0" algn="ctr">
              <a:spcAft>
                <a:spcPts val="600"/>
              </a:spcAft>
            </a:pPr>
            <a:endParaRPr lang="fr-FR" sz="800" u="sng" dirty="0" smtClean="0">
              <a:solidFill>
                <a:schemeClr val="tx1"/>
              </a:solidFill>
            </a:endParaRPr>
          </a:p>
          <a:p>
            <a:pPr marL="0" indent="0" algn="l">
              <a:spcAft>
                <a:spcPts val="600"/>
              </a:spcAft>
            </a:pPr>
            <a:r>
              <a:rPr lang="fr-FR" sz="1600" dirty="0" smtClean="0">
                <a:solidFill>
                  <a:schemeClr val="tx1"/>
                </a:solidFill>
              </a:rPr>
              <a:t>Mise en place d’un système de sélection des transporteurs ferroviaires :</a:t>
            </a:r>
          </a:p>
          <a:p>
            <a:pPr marL="355600" lvl="1" indent="-355600" algn="l">
              <a:spcAft>
                <a:spcPts val="600"/>
              </a:spcAft>
              <a:buFont typeface="Arial" panose="020B0604020202020204" pitchFamily="34" charset="0"/>
              <a:buChar char="•"/>
              <a:tabLst>
                <a:tab pos="355600" algn="l"/>
              </a:tabLst>
            </a:pPr>
            <a:r>
              <a:rPr lang="fr-FR" sz="1400" dirty="0">
                <a:solidFill>
                  <a:schemeClr val="tx1"/>
                </a:solidFill>
                <a:latin typeface="+mn-lt"/>
              </a:rPr>
              <a:t>Les transporteurs ferroviaires sont sélectionnés en accord avec la règle CR-GR-HSE-501 ‘Exigences HSE pour les prestations confiées aux </a:t>
            </a:r>
            <a:r>
              <a:rPr lang="fr-FR" sz="1400">
                <a:solidFill>
                  <a:schemeClr val="tx1"/>
                </a:solidFill>
                <a:latin typeface="+mn-lt"/>
              </a:rPr>
              <a:t>Entreprises </a:t>
            </a:r>
            <a:r>
              <a:rPr lang="fr-FR" sz="1400" smtClean="0">
                <a:solidFill>
                  <a:schemeClr val="tx1"/>
                </a:solidFill>
                <a:latin typeface="+mn-lt"/>
              </a:rPr>
              <a:t>Extérieures’.</a:t>
            </a:r>
            <a:endParaRPr lang="fr-FR" sz="1400" dirty="0">
              <a:solidFill>
                <a:schemeClr val="tx1"/>
              </a:solidFill>
              <a:latin typeface="+mn-lt"/>
            </a:endParaRPr>
          </a:p>
          <a:p>
            <a:pPr marL="355600" lvl="1" indent="-355600" algn="l">
              <a:spcAft>
                <a:spcPts val="600"/>
              </a:spcAft>
              <a:buFont typeface="Arial" panose="020B0604020202020204" pitchFamily="34" charset="0"/>
              <a:buChar char="•"/>
            </a:pPr>
            <a:r>
              <a:rPr lang="fr-FR" sz="1400" dirty="0">
                <a:solidFill>
                  <a:schemeClr val="tx1"/>
                </a:solidFill>
                <a:latin typeface="+mn-lt"/>
              </a:rPr>
              <a:t>L’évaluation HSE est réalisée avant la signature du contrat, à l’aide d’un questionnaire adapté à la localisation géographique de </a:t>
            </a:r>
            <a:r>
              <a:rPr lang="fr-FR" sz="1400" dirty="0" smtClean="0">
                <a:solidFill>
                  <a:schemeClr val="tx1"/>
                </a:solidFill>
                <a:latin typeface="+mn-lt"/>
              </a:rPr>
              <a:t>l’activité</a:t>
            </a:r>
            <a:r>
              <a:rPr lang="fr-FR" sz="1400" dirty="0">
                <a:solidFill>
                  <a:schemeClr val="tx1"/>
                </a:solidFill>
                <a:latin typeface="+mn-lt"/>
              </a:rPr>
              <a:t> </a:t>
            </a:r>
            <a:r>
              <a:rPr lang="fr-FR" sz="1400" dirty="0" smtClean="0">
                <a:solidFill>
                  <a:schemeClr val="tx1"/>
                </a:solidFill>
                <a:latin typeface="+mn-lt"/>
              </a:rPr>
              <a:t>(</a:t>
            </a:r>
            <a:r>
              <a:rPr lang="fr-FR" sz="1400" b="1" dirty="0" smtClean="0">
                <a:solidFill>
                  <a:schemeClr val="tx1"/>
                </a:solidFill>
                <a:latin typeface="+mn-lt"/>
              </a:rPr>
              <a:t>Exigences </a:t>
            </a:r>
            <a:r>
              <a:rPr lang="fr-FR" sz="1400" b="1" dirty="0">
                <a:solidFill>
                  <a:schemeClr val="tx1"/>
                </a:solidFill>
                <a:latin typeface="+mn-lt"/>
              </a:rPr>
              <a:t>3.3.2, 3.3.3 et 3.3.4</a:t>
            </a:r>
            <a:r>
              <a:rPr lang="fr-FR" sz="1400" dirty="0" smtClean="0">
                <a:solidFill>
                  <a:schemeClr val="tx1"/>
                </a:solidFill>
                <a:latin typeface="+mn-lt"/>
              </a:rPr>
              <a:t>).</a:t>
            </a:r>
            <a:endParaRPr lang="fr-FR" sz="1400" dirty="0">
              <a:solidFill>
                <a:schemeClr val="tx1"/>
              </a:solidFill>
              <a:latin typeface="+mn-lt"/>
            </a:endParaRPr>
          </a:p>
          <a:p>
            <a:pPr lvl="1" indent="-342900" algn="l">
              <a:spcAft>
                <a:spcPts val="600"/>
              </a:spcAft>
              <a:buFont typeface="Arial" panose="020B0604020202020204" pitchFamily="34" charset="0"/>
              <a:buChar char="•"/>
              <a:tabLst>
                <a:tab pos="271463" algn="l"/>
              </a:tabLst>
            </a:pPr>
            <a:r>
              <a:rPr lang="fr-FR" sz="1400" dirty="0">
                <a:solidFill>
                  <a:schemeClr val="tx1"/>
                </a:solidFill>
                <a:latin typeface="+mj-lt"/>
              </a:rPr>
              <a:t>La validité de cette évaluation HSE est limitée à </a:t>
            </a:r>
            <a:r>
              <a:rPr lang="fr-FR" sz="1400" dirty="0" smtClean="0">
                <a:solidFill>
                  <a:schemeClr val="tx1"/>
                </a:solidFill>
                <a:latin typeface="+mj-lt"/>
              </a:rPr>
              <a:t>max. 3 ans </a:t>
            </a:r>
            <a:r>
              <a:rPr lang="fr-FR" sz="1400" b="1" dirty="0">
                <a:solidFill>
                  <a:schemeClr val="tx1"/>
                </a:solidFill>
                <a:latin typeface="+mj-lt"/>
              </a:rPr>
              <a:t>(Exigence 3.3.6</a:t>
            </a:r>
            <a:r>
              <a:rPr lang="fr-FR" sz="1400" b="1" dirty="0" smtClean="0">
                <a:solidFill>
                  <a:schemeClr val="tx1"/>
                </a:solidFill>
                <a:latin typeface="+mj-lt"/>
              </a:rPr>
              <a:t>).</a:t>
            </a:r>
            <a:endParaRPr lang="fr-FR" sz="1400" b="1" dirty="0">
              <a:solidFill>
                <a:schemeClr val="tx1"/>
              </a:solidFill>
              <a:latin typeface="+mj-lt"/>
            </a:endParaRPr>
          </a:p>
          <a:p>
            <a:pPr lvl="1" indent="-342900" algn="l">
              <a:spcAft>
                <a:spcPts val="600"/>
              </a:spcAft>
              <a:buFont typeface="Arial" panose="020B0604020202020204" pitchFamily="34" charset="0"/>
              <a:buChar char="•"/>
              <a:tabLst>
                <a:tab pos="271463" algn="l"/>
              </a:tabLst>
            </a:pPr>
            <a:r>
              <a:rPr lang="fr-FR" sz="1400" dirty="0" smtClean="0">
                <a:solidFill>
                  <a:schemeClr val="tx1"/>
                </a:solidFill>
                <a:latin typeface="+mj-lt"/>
              </a:rPr>
              <a:t>Le transporteur ferroviaire contracté s’engage à réaliser un plan d’actions </a:t>
            </a:r>
            <a:r>
              <a:rPr lang="fr-FR" sz="1400" b="1" dirty="0" smtClean="0">
                <a:solidFill>
                  <a:schemeClr val="tx1"/>
                </a:solidFill>
                <a:latin typeface="+mj-lt"/>
              </a:rPr>
              <a:t>(Exigence 3.3.5).</a:t>
            </a:r>
          </a:p>
          <a:p>
            <a:r>
              <a:rPr lang="en-US" sz="1400" b="0" dirty="0">
                <a:solidFill>
                  <a:schemeClr val="tx1"/>
                </a:solidFill>
              </a:rPr>
              <a:t>		</a:t>
            </a:r>
            <a:endParaRPr lang="fr-FR" sz="1400" dirty="0" smtClean="0">
              <a:solidFill>
                <a:srgbClr val="FF9900"/>
              </a:solidFill>
            </a:endParaRPr>
          </a:p>
          <a:p>
            <a:pPr marL="0" indent="0" algn="l">
              <a:spcAft>
                <a:spcPts val="600"/>
              </a:spcAft>
            </a:pPr>
            <a:r>
              <a:rPr lang="fr-FR" sz="1400" b="0" u="sng" dirty="0">
                <a:solidFill>
                  <a:srgbClr val="FF0000"/>
                </a:solidFill>
              </a:rPr>
              <a:t>Changements</a:t>
            </a:r>
            <a:r>
              <a:rPr lang="fr-FR" sz="1400" b="0" dirty="0">
                <a:solidFill>
                  <a:srgbClr val="FF0000"/>
                </a:solidFill>
              </a:rPr>
              <a:t> : </a:t>
            </a:r>
          </a:p>
          <a:p>
            <a:pPr marL="355600" indent="-355600" algn="l">
              <a:spcAft>
                <a:spcPts val="600"/>
              </a:spcAft>
              <a:buFont typeface="Arial" panose="020B0604020202020204" pitchFamily="34" charset="0"/>
              <a:buChar char="•"/>
            </a:pPr>
            <a:r>
              <a:rPr lang="fr-FR" sz="1400" b="0" i="1" dirty="0" smtClean="0">
                <a:solidFill>
                  <a:schemeClr val="tx1"/>
                </a:solidFill>
              </a:rPr>
              <a:t>RC &amp; MS Europe : </a:t>
            </a:r>
            <a:r>
              <a:rPr lang="fr-FR" sz="1400" b="0" i="1" dirty="0">
                <a:solidFill>
                  <a:schemeClr val="tx1"/>
                </a:solidFill>
              </a:rPr>
              <a:t>Simplification </a:t>
            </a:r>
            <a:r>
              <a:rPr lang="fr-FR" sz="1400" b="0" i="1" dirty="0" smtClean="0">
                <a:solidFill>
                  <a:schemeClr val="tx1"/>
                </a:solidFill>
              </a:rPr>
              <a:t>de la procédure de sélection et </a:t>
            </a:r>
            <a:r>
              <a:rPr lang="fr-FR" sz="1400" b="0" i="1" dirty="0">
                <a:solidFill>
                  <a:schemeClr val="tx1"/>
                </a:solidFill>
              </a:rPr>
              <a:t>m</a:t>
            </a:r>
            <a:r>
              <a:rPr lang="fr-FR" sz="1400" b="0" i="1" dirty="0" smtClean="0">
                <a:solidFill>
                  <a:schemeClr val="tx1"/>
                </a:solidFill>
              </a:rPr>
              <a:t>ise à jour du questionnaire. </a:t>
            </a:r>
          </a:p>
          <a:p>
            <a:pPr marL="355600" indent="-355600" algn="l">
              <a:spcAft>
                <a:spcPts val="600"/>
              </a:spcAft>
              <a:buFont typeface="Arial" panose="020B0604020202020204" pitchFamily="34" charset="0"/>
              <a:buChar char="•"/>
            </a:pPr>
            <a:r>
              <a:rPr lang="fr-FR" sz="1400" b="0" i="1" dirty="0" smtClean="0">
                <a:solidFill>
                  <a:schemeClr val="tx1"/>
                </a:solidFill>
                <a:latin typeface="+mn-lt"/>
              </a:rPr>
              <a:t>RC, MS &amp; </a:t>
            </a:r>
            <a:r>
              <a:rPr lang="fr-FR" sz="1400" b="0" i="1" dirty="0" smtClean="0">
                <a:solidFill>
                  <a:schemeClr val="tx1"/>
                </a:solidFill>
              </a:rPr>
              <a:t>GRP </a:t>
            </a:r>
            <a:r>
              <a:rPr lang="fr-FR" sz="1400" b="0" i="1" dirty="0" smtClean="0">
                <a:solidFill>
                  <a:schemeClr val="tx1"/>
                </a:solidFill>
                <a:latin typeface="+mn-lt"/>
              </a:rPr>
              <a:t>hors </a:t>
            </a:r>
            <a:r>
              <a:rPr lang="fr-FR" sz="1400" b="0" i="1" dirty="0">
                <a:solidFill>
                  <a:schemeClr val="tx1"/>
                </a:solidFill>
                <a:latin typeface="+mn-lt"/>
              </a:rPr>
              <a:t>Europe </a:t>
            </a:r>
            <a:r>
              <a:rPr lang="fr-FR" sz="1400" b="0" i="1" dirty="0" smtClean="0">
                <a:solidFill>
                  <a:schemeClr val="tx1"/>
                </a:solidFill>
                <a:latin typeface="+mn-lt"/>
              </a:rPr>
              <a:t>: Sélection du transporteur à mettre en place.</a:t>
            </a:r>
            <a:endParaRPr lang="fr-FR" sz="1400" b="0" i="1" dirty="0" smtClean="0">
              <a:solidFill>
                <a:schemeClr val="tx1"/>
              </a:solidFill>
            </a:endParaRPr>
          </a:p>
        </p:txBody>
      </p:sp>
      <p:sp>
        <p:nvSpPr>
          <p:cNvPr id="5" name="Espace réservé du texte 1"/>
          <p:cNvSpPr txBox="1">
            <a:spLocks/>
          </p:cNvSpPr>
          <p:nvPr/>
        </p:nvSpPr>
        <p:spPr>
          <a:xfrm>
            <a:off x="407368" y="0"/>
            <a:ext cx="7578841" cy="404664"/>
          </a:xfrm>
          <a:prstGeom prst="rect">
            <a:avLst/>
          </a:prstGeom>
          <a:noFill/>
        </p:spPr>
        <p:txBody>
          <a:bodyPr anchor="ctr">
            <a:noAutofit/>
          </a:bodyPr>
          <a:lstStyle>
            <a:lvl1pPr marL="342900" indent="-342900" algn="l" defTabSz="914400" rtl="0" eaLnBrk="1" latinLnBrk="0" hangingPunct="1">
              <a:lnSpc>
                <a:spcPct val="90000"/>
              </a:lnSpc>
              <a:spcBef>
                <a:spcPts val="1000"/>
              </a:spcBef>
              <a:buFontTx/>
              <a:buNone/>
              <a:defRPr sz="2000" b="1" kern="1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t>REVUE DES EXIGENCES</a:t>
            </a:r>
          </a:p>
        </p:txBody>
      </p:sp>
    </p:spTree>
    <p:extLst>
      <p:ext uri="{BB962C8B-B14F-4D97-AF65-F5344CB8AC3E}">
        <p14:creationId xmlns:p14="http://schemas.microsoft.com/office/powerpoint/2010/main" val="4264680568"/>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5a871e8a-c4b3-48df-8c50-2b9435258a00</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b9daac12-c21e-4418-be9a-65b569b04b10</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2018-10-22T09:39:48+00:00</PublishingStartDate>
    <TaxCatchAll xmlns="6976bd83-f208-4589-bff3-a75963e94f6e">
      <Value>5</Value>
      <Value>4</Value>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A7095E-19B1-4C53-A4B2-716E1B0171E7}">
  <ds:schemaRefs>
    <ds:schemaRef ds:uri="http://schemas.microsoft.com/office/2006/metadata/properties"/>
    <ds:schemaRef ds:uri="28b10d9e-9bab-43ba-be68-5e2b56a56d82"/>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6EA8CA1F-E688-4F9A-9870-2682339568A7}">
  <ds:schemaRefs>
    <ds:schemaRef ds:uri="http://schemas.microsoft.com/sharepoint/v3/contenttype/forms"/>
  </ds:schemaRefs>
</ds:datastoreItem>
</file>

<file path=customXml/itemProps3.xml><?xml version="1.0" encoding="utf-8"?>
<ds:datastoreItem xmlns:ds="http://schemas.openxmlformats.org/officeDocument/2006/customXml" ds:itemID="{2B3CF41E-3110-45AB-B120-37C8C186C6E8}"/>
</file>

<file path=docProps/app.xml><?xml version="1.0" encoding="utf-8"?>
<Properties xmlns="http://schemas.openxmlformats.org/officeDocument/2006/extended-properties" xmlns:vt="http://schemas.openxmlformats.org/officeDocument/2006/docPropsVTypes">
  <TotalTime>0</TotalTime>
  <Words>540</Words>
  <Application>Microsoft Office PowerPoint</Application>
  <PresentationFormat>Widescreen</PresentationFormat>
  <Paragraphs>80</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Tahoma</vt:lpstr>
      <vt:lpstr>Wingdings</vt:lpstr>
      <vt:lpstr/>
      <vt:lpstr>Sécurité des transports ferroviaires REGLE HSE GROUPE (CR GR HSE 430)</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391</cp:revision>
  <cp:lastPrinted>2018-08-30T08:20:05Z</cp:lastPrinted>
  <dcterms:modified xsi:type="dcterms:W3CDTF">2018-10-18T16:08:13Z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Site">
    <vt:lpwstr>3;#Tous les sites|26f15989-d479-4e08-b5e6-c4ab22359765</vt:lpwstr>
  </property>
  <property fmtid="{D5CDD505-2E9C-101B-9397-08002B2CF9AE}" pid="6" name="Country">
    <vt:lpwstr>4;#Tous les pays|de099b83-0153-463f-a92c-1666929f7084</vt:lpwstr>
  </property>
  <property fmtid="{D5CDD505-2E9C-101B-9397-08002B2CF9AE}" pid="7" name="Metier">
    <vt:lpwstr>5;#H3SEQ|1a49191b-7ec0-475b-ba04-e5bafe48b8b4</vt:lpwstr>
  </property>
</Properties>
</file>