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1"/>
  </p:notesMasterIdLst>
  <p:handoutMasterIdLst>
    <p:handoutMasterId r:id="rId12"/>
  </p:handoutMasterIdLst>
  <p:sldIdLst>
    <p:sldId id="309" r:id="rId5"/>
    <p:sldId id="310" r:id="rId6"/>
    <p:sldId id="311" r:id="rId7"/>
    <p:sldId id="295" r:id="rId8"/>
    <p:sldId id="307" r:id="rId9"/>
    <p:sldId id="313" r:id="rId10"/>
  </p:sldIdLst>
  <p:sldSz cx="12192000" cy="6858000"/>
  <p:notesSz cx="6797675" cy="9926638"/>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guide id="3" orient="horz" pos="3127">
          <p15:clr>
            <a:srgbClr val="A4A3A4"/>
          </p15:clr>
        </p15:guide>
        <p15:guide id="4"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A90025"/>
    <a:srgbClr val="009FC6"/>
    <a:srgbClr val="A6A6A6"/>
    <a:srgbClr val="92D050"/>
    <a:srgbClr val="7030A0"/>
    <a:srgbClr val="376092"/>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434" autoAdjust="0"/>
  </p:normalViewPr>
  <p:slideViewPr>
    <p:cSldViewPr>
      <p:cViewPr varScale="1">
        <p:scale>
          <a:sx n="81" d="100"/>
          <a:sy n="81" d="100"/>
        </p:scale>
        <p:origin x="648" y="58"/>
      </p:cViewPr>
      <p:guideLst>
        <p:guide orient="horz" pos="2160"/>
        <p:guide pos="3840"/>
      </p:guideLst>
    </p:cSldViewPr>
  </p:slideViewPr>
  <p:outlineViewPr>
    <p:cViewPr>
      <p:scale>
        <a:sx n="33" d="100"/>
        <a:sy n="33" d="100"/>
      </p:scale>
      <p:origin x="0" y="7572"/>
    </p:cViewPr>
  </p:outlineViewPr>
  <p:notesTextViewPr>
    <p:cViewPr>
      <p:scale>
        <a:sx n="75" d="100"/>
        <a:sy n="75" d="100"/>
      </p:scale>
      <p:origin x="0" y="0"/>
    </p:cViewPr>
  </p:notesTextViewPr>
  <p:notesViewPr>
    <p:cSldViewPr>
      <p:cViewPr varScale="1">
        <p:scale>
          <a:sx n="83" d="100"/>
          <a:sy n="83" d="100"/>
        </p:scale>
        <p:origin x="-1956" y="-90"/>
      </p:cViewPr>
      <p:guideLst>
        <p:guide orient="horz" pos="2880"/>
        <p:guide pos="2160"/>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23" Type="http://schemas.microsoft.com/office/2015/10/relationships/revisionInfo" Target="revisionInfo.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noEditPoints="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noEditPoints="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10/18/2018</a:t>
            </a:fld>
            <a:endParaRPr lang="en-US"/>
          </a:p>
        </p:txBody>
      </p:sp>
      <p:sp>
        <p:nvSpPr>
          <p:cNvPr id="4" name="Espace réservé du pied de page 3"/>
          <p:cNvSpPr>
            <a:spLocks noGrp="1" noEditPoints="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noEditPoints="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a:t>
            </a:fld>
            <a:endParaRPr lang="en-US"/>
          </a:p>
        </p:txBody>
      </p:sp>
    </p:spTree>
    <p:extLst>
      <p:ext uri="{BB962C8B-B14F-4D97-AF65-F5344CB8AC3E}">
        <p14:creationId xmlns:p14="http://schemas.microsoft.com/office/powerpoint/2010/main" val="24440176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noEditPoints="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noEditPoints="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10/18/2018</a:t>
            </a:fld>
            <a:endParaRPr lang="en-US"/>
          </a:p>
        </p:txBody>
      </p:sp>
      <p:sp>
        <p:nvSpPr>
          <p:cNvPr id="4" name="Espace réservé de l'image des diapositives 3"/>
          <p:cNvSpPr>
            <a:spLocks noGrp="1" noRot="1" noChangeAspect="1" noEditPoints="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noEditPoints="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noEditPoints="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noEditPoints="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a:t>
            </a:fld>
            <a:endParaRPr lang="en-US"/>
          </a:p>
        </p:txBody>
      </p:sp>
    </p:spTree>
    <p:extLst>
      <p:ext uri="{BB962C8B-B14F-4D97-AF65-F5344CB8AC3E}">
        <p14:creationId xmlns:p14="http://schemas.microsoft.com/office/powerpoint/2010/main" val="1802200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a:p>
        </p:txBody>
      </p:sp>
    </p:spTree>
    <p:extLst>
      <p:ext uri="{BB962C8B-B14F-4D97-AF65-F5344CB8AC3E}">
        <p14:creationId xmlns:p14="http://schemas.microsoft.com/office/powerpoint/2010/main" val="19363349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aseline="0" dirty="0" smtClean="0">
                <a:latin typeface="+mn-lt"/>
              </a:rPr>
              <a:t>Individual objectives linked to entity HSE objectives </a:t>
            </a:r>
            <a:r>
              <a:rPr lang="en-GB" sz="1200" kern="1200" dirty="0" smtClean="0">
                <a:solidFill>
                  <a:schemeClr val="tx1"/>
                </a:solidFill>
                <a:effectLst/>
                <a:latin typeface="+mn-lt"/>
                <a:ea typeface="+mn-ea"/>
                <a:cs typeface="+mn-cs"/>
              </a:rPr>
              <a:t>Existing for MS in the CR  MS HSEQ 121 (Leadership)</a:t>
            </a:r>
          </a:p>
          <a:p>
            <a:r>
              <a:rPr lang="en-US" sz="1200" i="1" kern="1200" dirty="0" smtClean="0">
                <a:solidFill>
                  <a:schemeClr val="tx1"/>
                </a:solidFill>
                <a:effectLst/>
                <a:latin typeface="+mn-lt"/>
                <a:ea typeface="+mn-ea"/>
                <a:cs typeface="+mn-cs"/>
              </a:rPr>
              <a:t>Accepting’ sub-contractors </a:t>
            </a:r>
            <a:r>
              <a:rPr lang="en-GB" sz="1200" kern="1200" dirty="0" smtClean="0">
                <a:solidFill>
                  <a:schemeClr val="tx1"/>
                </a:solidFill>
                <a:effectLst/>
                <a:latin typeface="+mn-lt"/>
                <a:ea typeface="+mn-ea"/>
                <a:cs typeface="+mn-cs"/>
              </a:rPr>
              <a:t>Existing for </a:t>
            </a:r>
            <a:r>
              <a:rPr lang="en-US" sz="1200" kern="1200" dirty="0" smtClean="0">
                <a:solidFill>
                  <a:schemeClr val="tx1"/>
                </a:solidFill>
                <a:effectLst/>
                <a:latin typeface="+mn-lt"/>
                <a:ea typeface="+mn-ea"/>
                <a:cs typeface="+mn-cs"/>
              </a:rPr>
              <a:t>M&amp;S in</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CR MS HSEQ 204 (Contractors)</a:t>
            </a:r>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3</a:t>
            </a:fld>
            <a:endParaRPr lang="en-US"/>
          </a:p>
        </p:txBody>
      </p:sp>
    </p:spTree>
    <p:extLst>
      <p:ext uri="{BB962C8B-B14F-4D97-AF65-F5344CB8AC3E}">
        <p14:creationId xmlns:p14="http://schemas.microsoft.com/office/powerpoint/2010/main" val="20919001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a:p>
        </p:txBody>
      </p:sp>
    </p:spTree>
    <p:extLst>
      <p:ext uri="{BB962C8B-B14F-4D97-AF65-F5344CB8AC3E}">
        <p14:creationId xmlns:p14="http://schemas.microsoft.com/office/powerpoint/2010/main" val="33177378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a:p>
        </p:txBody>
      </p:sp>
    </p:spTree>
    <p:extLst>
      <p:ext uri="{BB962C8B-B14F-4D97-AF65-F5344CB8AC3E}">
        <p14:creationId xmlns:p14="http://schemas.microsoft.com/office/powerpoint/2010/main" val="5946120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a:p>
        </p:txBody>
      </p:sp>
    </p:spTree>
    <p:extLst>
      <p:ext uri="{BB962C8B-B14F-4D97-AF65-F5344CB8AC3E}">
        <p14:creationId xmlns:p14="http://schemas.microsoft.com/office/powerpoint/2010/main" val="35075363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rcRect/>
          <a:stretch>
            <a:fillRect/>
          </a:stretch>
        </p:blipFill>
        <p:spPr>
          <a:xfrm>
            <a:off x="2" y="363225"/>
            <a:ext cx="6084167" cy="860932"/>
          </a:xfrm>
          <a:prstGeom prst="rect">
            <a:avLst/>
          </a:prstGeom>
        </p:spPr>
      </p:pic>
      <p:sp>
        <p:nvSpPr>
          <p:cNvPr id="14" name="Titre 4"/>
          <p:cNvSpPr>
            <a:spLocks noGrp="1" noEditPoints="1"/>
          </p:cNvSpPr>
          <p:nvPr>
            <p:ph type="title" hasCustomPrompt="1"/>
          </p:nvPr>
        </p:nvSpPr>
        <p:spPr>
          <a:xfrm>
            <a:off x="1188000" y="1845594"/>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15" name="Espace réservé du texte 15"/>
          <p:cNvSpPr>
            <a:spLocks noGrp="1" noEditPoints="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a:t>Executive</a:t>
            </a:r>
            <a:r>
              <a:rPr lang="fr-FR" noProof="0" dirty="0"/>
              <a:t> </a:t>
            </a:r>
            <a:r>
              <a:rPr lang="fr-FR" noProof="0" dirty="0" err="1"/>
              <a:t>summary</a:t>
            </a:r>
            <a:endParaRPr lang="fr-FR" noProof="0" dirty="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2"/>
            <a:ext cx="1458163" cy="162371"/>
          </a:xfrm>
          <a:prstGeom prst="rect">
            <a:avLst/>
          </a:prstGeom>
          <a:noFill/>
          <a:ln w="9525">
            <a:noFill/>
            <a:miter lim="800000"/>
          </a:ln>
          <a:effectLst/>
        </p:spPr>
      </p:pic>
      <p:pic>
        <p:nvPicPr>
          <p:cNvPr id="14338" name="Picture 2"/>
          <p:cNvPicPr>
            <a:picLocks noChangeAspect="1" noChangeArrowheads="1"/>
          </p:cNvPicPr>
          <p:nvPr userDrawn="1"/>
        </p:nvPicPr>
        <p:blipFill>
          <a:blip r:embed="rId4" cstate="print"/>
          <a:srcRect/>
          <a:stretch>
            <a:fillRect/>
          </a:stretch>
        </p:blipFill>
        <p:spPr bwMode="auto">
          <a:xfrm>
            <a:off x="1037084" y="3672830"/>
            <a:ext cx="9523413" cy="476250"/>
          </a:xfrm>
          <a:prstGeom prst="rect">
            <a:avLst/>
          </a:prstGeom>
          <a:noFill/>
          <a:ln w="9525">
            <a:noFill/>
            <a:miter lim="800000"/>
          </a:ln>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noEditPoints="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REQUIREMENTS REMOVED IN NEW RULE</a:t>
            </a:r>
            <a:endParaRPr lang="en-US" dirty="0"/>
          </a:p>
        </p:txBody>
      </p:sp>
    </p:spTree>
    <p:extLst>
      <p:ext uri="{BB962C8B-B14F-4D97-AF65-F5344CB8AC3E}">
        <p14:creationId xmlns:p14="http://schemas.microsoft.com/office/powerpoint/2010/main" val="3871124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6_1_">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2" y="363225"/>
            <a:ext cx="6084167" cy="860932"/>
          </a:xfrm>
          <a:prstGeom prst="rect">
            <a:avLst/>
          </a:prstGeom>
        </p:spPr>
      </p:pic>
      <p:sp>
        <p:nvSpPr>
          <p:cNvPr id="14" name="Titre 4"/>
          <p:cNvSpPr>
            <a:spLocks noGrp="1"/>
          </p:cNvSpPr>
          <p:nvPr>
            <p:ph type="title" hasCustomPrompt="1"/>
          </p:nvPr>
        </p:nvSpPr>
        <p:spPr>
          <a:xfrm>
            <a:off x="1188000" y="1845594"/>
            <a:ext cx="9372496" cy="1487487"/>
          </a:xfrm>
          <a:prstGeom prst="rect">
            <a:avLst/>
          </a:prstGeom>
        </p:spPr>
        <p:txBody>
          <a:bodyPr lIns="0" rIns="0" anchor="b">
            <a:noAutofit/>
          </a:bodyPr>
          <a:lstStyle>
            <a:lvl1pPr>
              <a:defRPr sz="2400" baseline="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450"/>
              </a:spcAft>
              <a:buNone/>
              <a:defRPr sz="1200">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 name="Picture 2"/>
          <p:cNvPicPr>
            <a:picLocks noChangeAspect="1" noChangeArrowheads="1"/>
          </p:cNvPicPr>
          <p:nvPr userDrawn="1"/>
        </p:nvPicPr>
        <p:blipFill>
          <a:blip r:embed="rId3" cstate="print"/>
          <a:srcRect/>
          <a:stretch>
            <a:fillRect/>
          </a:stretch>
        </p:blipFill>
        <p:spPr bwMode="auto">
          <a:xfrm>
            <a:off x="5366919" y="6631432"/>
            <a:ext cx="1458163" cy="162371"/>
          </a:xfrm>
          <a:prstGeom prst="rect">
            <a:avLst/>
          </a:prstGeom>
          <a:noFill/>
          <a:ln w="9525">
            <a:noFill/>
            <a:miter lim="800000"/>
            <a:headEnd/>
            <a:tailEnd/>
          </a:ln>
          <a:effectLst/>
        </p:spPr>
      </p:pic>
      <p:sp>
        <p:nvSpPr>
          <p:cNvPr id="9" name="Titre 1"/>
          <p:cNvSpPr txBox="1">
            <a:spLocks/>
          </p:cNvSpPr>
          <p:nvPr userDrawn="1"/>
        </p:nvSpPr>
        <p:spPr>
          <a:xfrm>
            <a:off x="1229897" y="3418424"/>
            <a:ext cx="1812188" cy="536092"/>
          </a:xfrm>
          <a:prstGeom prst="rect">
            <a:avLst/>
          </a:prstGeom>
        </p:spPr>
        <p:txBody>
          <a:bodyPr vert="horz" lIns="0" tIns="45720" rIns="0" bIns="45720" rtlCol="0" anchor="b">
            <a:noAutofit/>
          </a:bodyPr>
          <a:lstStyle>
            <a:lvl1pPr algn="l" defTabSz="457200" rtl="0" eaLnBrk="1" latinLnBrk="0" hangingPunct="1">
              <a:spcBef>
                <a:spcPct val="0"/>
              </a:spcBef>
              <a:buNone/>
              <a:defRPr sz="2400" b="1" i="0" kern="1200" cap="all" baseline="0">
                <a:solidFill>
                  <a:schemeClr val="bg1"/>
                </a:solidFill>
                <a:latin typeface="+mn-lt"/>
                <a:ea typeface="+mj-ea"/>
                <a:cs typeface="Arial"/>
              </a:defRPr>
            </a:lvl1pPr>
          </a:lstStyle>
          <a:p>
            <a:r>
              <a:rPr lang="fr-FR" sz="1800" i="1" dirty="0" smtClean="0"/>
              <a:t>Synthèse </a:t>
            </a:r>
            <a:endParaRPr lang="en-US" sz="1800" i="1" dirty="0"/>
          </a:p>
        </p:txBody>
      </p:sp>
      <p:pic>
        <p:nvPicPr>
          <p:cNvPr id="2" name="Image 1"/>
          <p:cNvPicPr>
            <a:picLocks noChangeAspect="1"/>
          </p:cNvPicPr>
          <p:nvPr userDrawn="1"/>
        </p:nvPicPr>
        <p:blipFill>
          <a:blip r:embed="rId4"/>
          <a:stretch>
            <a:fillRect/>
          </a:stretch>
        </p:blipFill>
        <p:spPr>
          <a:xfrm>
            <a:off x="9646025" y="6384216"/>
            <a:ext cx="2379008" cy="141128"/>
          </a:xfrm>
          <a:prstGeom prst="rect">
            <a:avLst/>
          </a:prstGeom>
        </p:spPr>
      </p:pic>
      <p:pic>
        <p:nvPicPr>
          <p:cNvPr id="3" name="Image 2"/>
          <p:cNvPicPr>
            <a:picLocks noChangeAspect="1"/>
          </p:cNvPicPr>
          <p:nvPr userDrawn="1"/>
        </p:nvPicPr>
        <p:blipFill rotWithShape="1">
          <a:blip r:embed="rId4"/>
          <a:srcRect l="-57993"/>
          <a:stretch/>
        </p:blipFill>
        <p:spPr>
          <a:xfrm>
            <a:off x="9777134" y="6054730"/>
            <a:ext cx="2247900" cy="266700"/>
          </a:xfrm>
          <a:prstGeom prst="rect">
            <a:avLst/>
          </a:prstGeom>
        </p:spPr>
      </p:pic>
    </p:spTree>
    <p:extLst>
      <p:ext uri="{BB962C8B-B14F-4D97-AF65-F5344CB8AC3E}">
        <p14:creationId xmlns:p14="http://schemas.microsoft.com/office/powerpoint/2010/main" val="368790207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cSld name="7_1_">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cstate="print"/>
          <a:srcRect/>
          <a:stretch>
            <a:fillRect/>
          </a:stretch>
        </p:blipFill>
        <p:spPr bwMode="auto">
          <a:xfrm>
            <a:off x="-33337" y="-3175"/>
            <a:ext cx="12260263" cy="6870700"/>
          </a:xfrm>
          <a:prstGeom prst="rect">
            <a:avLst/>
          </a:prstGeom>
          <a:noFill/>
          <a:ln w="9525">
            <a:noFill/>
            <a:miter lim="800000"/>
          </a:ln>
          <a:effectLst/>
        </p:spPr>
      </p:pic>
      <p:pic>
        <p:nvPicPr>
          <p:cNvPr id="6" name="Picture 4"/>
          <p:cNvPicPr>
            <a:picLocks noChangeAspect="1" noChangeArrowheads="1"/>
          </p:cNvPicPr>
          <p:nvPr userDrawn="1"/>
        </p:nvPicPr>
        <p:blipFill>
          <a:blip r:embed="rId3" cstate="print"/>
          <a:srcRect/>
          <a:stretch>
            <a:fillRect/>
          </a:stretch>
        </p:blipFill>
        <p:spPr bwMode="auto">
          <a:xfrm>
            <a:off x="-24680" y="-6350"/>
            <a:ext cx="6254751" cy="6870700"/>
          </a:xfrm>
          <a:prstGeom prst="rect">
            <a:avLst/>
          </a:prstGeom>
          <a:noFill/>
          <a:ln w="9525">
            <a:noFill/>
            <a:miter lim="800000"/>
          </a:ln>
          <a:effectLst/>
        </p:spPr>
      </p:pic>
      <p:pic>
        <p:nvPicPr>
          <p:cNvPr id="8" name="Picture 2"/>
          <p:cNvPicPr>
            <a:picLocks noChangeAspect="1" noChangeArrowheads="1"/>
          </p:cNvPicPr>
          <p:nvPr userDrawn="1"/>
        </p:nvPicPr>
        <p:blipFill>
          <a:blip r:embed="rId4" cstate="print"/>
          <a:srcRect/>
          <a:stretch>
            <a:fillRect/>
          </a:stretch>
        </p:blipFill>
        <p:spPr bwMode="auto">
          <a:xfrm>
            <a:off x="2130587" y="6165304"/>
            <a:ext cx="1944216" cy="625506"/>
          </a:xfrm>
          <a:prstGeom prst="rect">
            <a:avLst/>
          </a:prstGeom>
          <a:noFill/>
          <a:ln w="9525">
            <a:noFill/>
            <a:miter lim="800000"/>
          </a:ln>
          <a:effectLst/>
        </p:spPr>
      </p:pic>
      <p:sp>
        <p:nvSpPr>
          <p:cNvPr id="5" name="Espace réservé du texte 16"/>
          <p:cNvSpPr>
            <a:spLocks noGrp="1" noEditPoints="1"/>
          </p:cNvSpPr>
          <p:nvPr>
            <p:ph type="body" sz="quarter" idx="11" hasCustomPrompt="1"/>
          </p:nvPr>
        </p:nvSpPr>
        <p:spPr>
          <a:xfrm>
            <a:off x="191344" y="764704"/>
            <a:ext cx="5743725" cy="525658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pic>
        <p:nvPicPr>
          <p:cNvPr id="7" name="Picture 7"/>
          <p:cNvPicPr>
            <a:picLocks noChangeAspect="1" noChangeArrowheads="1"/>
          </p:cNvPicPr>
          <p:nvPr userDrawn="1"/>
        </p:nvPicPr>
        <p:blipFill>
          <a:blip r:embed="rId5" cstate="print"/>
          <a:srcRect/>
          <a:stretch>
            <a:fillRect/>
          </a:stretch>
        </p:blipFill>
        <p:spPr bwMode="auto">
          <a:xfrm>
            <a:off x="191344" y="260648"/>
            <a:ext cx="5760640" cy="444500"/>
          </a:xfrm>
          <a:prstGeom prst="rect">
            <a:avLst/>
          </a:prstGeom>
          <a:noFill/>
          <a:ln w="9525">
            <a:noFill/>
            <a:miter lim="800000"/>
          </a:ln>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17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noEditPoints="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SYNTHESIS OF CHANGES</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19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noEditPoints="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GROUP</a:t>
            </a:r>
            <a:endParaRPr lang="en-US" dirty="0"/>
          </a:p>
        </p:txBody>
      </p:sp>
      <p:grpSp>
        <p:nvGrpSpPr>
          <p:cNvPr id="2" name="Group 43"/>
          <p:cNvGrpSpPr/>
          <p:nvPr/>
        </p:nvGrpSpPr>
        <p:grpSpPr>
          <a:xfrm>
            <a:off x="8760300" y="548682"/>
            <a:ext cx="582110" cy="171451"/>
            <a:chOff x="9219943" y="2346534"/>
            <a:chExt cx="583212" cy="171451"/>
          </a:xfrm>
        </p:grpSpPr>
        <p:sp>
          <p:nvSpPr>
            <p:cNvPr id="15" name="RectangleLegend1"/>
            <p:cNvSpPr>
              <a:spLocks noChangeArrowheads="1"/>
            </p:cNvSpPr>
            <p:nvPr/>
          </p:nvSpPr>
          <p:spPr bwMode="gray">
            <a:xfrm>
              <a:off x="9219943" y="2357647"/>
              <a:ext cx="165411" cy="160338"/>
            </a:xfrm>
            <a:prstGeom prst="rect">
              <a:avLst/>
            </a:prstGeom>
            <a:solidFill>
              <a:schemeClr val="bg1">
                <a:lumMod val="65000"/>
              </a:schemeClr>
            </a:solidFill>
            <a:ln w="9525">
              <a:noFill/>
              <a:miter lim="800000"/>
            </a:ln>
            <a:effectLst/>
          </p:spPr>
          <p:txBody>
            <a:bodyPr wrap="none" anchor="ctr"/>
            <a:lstStyle/>
            <a:p>
              <a:endParaRPr lang="en-US" sz="1000" baseline="0" dirty="0">
                <a:latin typeface="+mn-lt"/>
                <a:ea typeface="+mn-ea"/>
              </a:endParaRPr>
            </a:p>
          </p:txBody>
        </p:sp>
        <p:sp>
          <p:nvSpPr>
            <p:cNvPr id="16" name="Legend1"/>
            <p:cNvSpPr>
              <a:spLocks noChangeArrowheads="1"/>
            </p:cNvSpPr>
            <p:nvPr/>
          </p:nvSpPr>
          <p:spPr bwMode="gray">
            <a:xfrm>
              <a:off x="9475523" y="2346534"/>
              <a:ext cx="327632" cy="153888"/>
            </a:xfrm>
            <a:prstGeom prst="rect">
              <a:avLst/>
            </a:prstGeom>
            <a:noFill/>
            <a:ln>
              <a:noFill/>
            </a:ln>
            <a:effectLst/>
          </p:spPr>
          <p:txBody>
            <a:bodyPr wrap="none" lIns="0" tIns="0" rIns="0" bIns="0">
              <a:spAutoFit/>
            </a:bodyPr>
            <a:lstStyle/>
            <a:p>
              <a:pPr defTabSz="895350">
                <a:buClr>
                  <a:schemeClr val="tx2"/>
                </a:buClr>
              </a:pPr>
              <a:r>
                <a:rPr lang="en-US" sz="1000" baseline="0" dirty="0">
                  <a:latin typeface="+mn-lt"/>
                  <a:ea typeface="+mn-ea"/>
                </a:rPr>
                <a:t>Group</a:t>
              </a: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20_1_">
    <p:spTree>
      <p:nvGrpSpPr>
        <p:cNvPr id="1" name=""/>
        <p:cNvGrpSpPr/>
        <p:nvPr/>
      </p:nvGrpSpPr>
      <p:grpSpPr>
        <a:xfrm>
          <a:off x="0" y="0"/>
          <a:ext cx="0" cy="0"/>
          <a:chOff x="0" y="0"/>
          <a:chExt cx="0" cy="0"/>
        </a:xfrm>
      </p:grpSpPr>
      <p:cxnSp>
        <p:nvCxnSpPr>
          <p:cNvPr id="5" name="Connecteur droit 4"/>
          <p:cNvCxnSpPr/>
          <p:nvPr userDrawn="1"/>
        </p:nvCxnSpPr>
        <p:spPr>
          <a:xfrm>
            <a:off x="457200" y="6525344"/>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noEditPoints="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E&amp;P</a:t>
            </a:r>
            <a:endParaRPr lang="en-US" dirty="0"/>
          </a:p>
        </p:txBody>
      </p:sp>
      <p:grpSp>
        <p:nvGrpSpPr>
          <p:cNvPr id="3" name="Group 44"/>
          <p:cNvGrpSpPr/>
          <p:nvPr/>
        </p:nvGrpSpPr>
        <p:grpSpPr>
          <a:xfrm>
            <a:off x="9500451" y="548682"/>
            <a:ext cx="471485" cy="171451"/>
            <a:chOff x="9219943" y="2553779"/>
            <a:chExt cx="472567" cy="171451"/>
          </a:xfrm>
        </p:grpSpPr>
        <p:sp>
          <p:nvSpPr>
            <p:cNvPr id="18" name="RectangleLegend2"/>
            <p:cNvSpPr>
              <a:spLocks noChangeArrowheads="1"/>
            </p:cNvSpPr>
            <p:nvPr/>
          </p:nvSpPr>
          <p:spPr bwMode="gray">
            <a:xfrm>
              <a:off x="9219943" y="2564892"/>
              <a:ext cx="165479" cy="160338"/>
            </a:xfrm>
            <a:prstGeom prst="rect">
              <a:avLst/>
            </a:prstGeom>
            <a:solidFill>
              <a:srgbClr val="FF9900"/>
            </a:solidFill>
            <a:ln w="9525">
              <a:noFill/>
              <a:miter lim="800000"/>
            </a:ln>
            <a:effectLst/>
          </p:spPr>
          <p:txBody>
            <a:bodyPr wrap="none" anchor="ctr"/>
            <a:lstStyle/>
            <a:p>
              <a:endParaRPr lang="en-US" sz="1000" baseline="0" dirty="0">
                <a:latin typeface="+mn-lt"/>
                <a:ea typeface="+mn-ea"/>
              </a:endParaRPr>
            </a:p>
          </p:txBody>
        </p:sp>
        <p:sp>
          <p:nvSpPr>
            <p:cNvPr id="20" name="Legend2"/>
            <p:cNvSpPr>
              <a:spLocks noChangeArrowheads="1"/>
            </p:cNvSpPr>
            <p:nvPr/>
          </p:nvSpPr>
          <p:spPr bwMode="gray">
            <a:xfrm>
              <a:off x="9475607" y="2553779"/>
              <a:ext cx="216903" cy="153888"/>
            </a:xfrm>
            <a:prstGeom prst="rect">
              <a:avLst/>
            </a:prstGeom>
            <a:noFill/>
            <a:ln>
              <a:noFill/>
            </a:ln>
            <a:effectLst/>
          </p:spPr>
          <p:txBody>
            <a:bodyPr wrap="none" lIns="0" tIns="0" rIns="0" bIns="0">
              <a:spAutoFit/>
            </a:bodyPr>
            <a:lstStyle/>
            <a:p>
              <a:pPr defTabSz="895350">
                <a:buClr>
                  <a:schemeClr val="tx2"/>
                </a:buClr>
              </a:pPr>
              <a:r>
                <a:rPr lang="en-US" sz="1000" baseline="0" dirty="0">
                  <a:latin typeface="+mn-lt"/>
                  <a:ea typeface="+mn-ea"/>
                </a:rPr>
                <a:t>E&amp;P</a:t>
              </a: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2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noEditPoints="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M&amp;S</a:t>
            </a:r>
            <a:endParaRPr lang="en-US" dirty="0"/>
          </a:p>
        </p:txBody>
      </p:sp>
      <p:grpSp>
        <p:nvGrpSpPr>
          <p:cNvPr id="4" name="Group 45"/>
          <p:cNvGrpSpPr/>
          <p:nvPr/>
        </p:nvGrpSpPr>
        <p:grpSpPr>
          <a:xfrm>
            <a:off x="10073303" y="548682"/>
            <a:ext cx="511938" cy="171451"/>
            <a:chOff x="9219943" y="2756349"/>
            <a:chExt cx="513402" cy="171451"/>
          </a:xfrm>
        </p:grpSpPr>
        <p:sp>
          <p:nvSpPr>
            <p:cNvPr id="22" name="RectangleLegend3"/>
            <p:cNvSpPr>
              <a:spLocks noChangeArrowheads="1"/>
            </p:cNvSpPr>
            <p:nvPr/>
          </p:nvSpPr>
          <p:spPr bwMode="gray">
            <a:xfrm>
              <a:off x="9219943" y="2767462"/>
              <a:ext cx="165573" cy="160338"/>
            </a:xfrm>
            <a:prstGeom prst="rect">
              <a:avLst/>
            </a:prstGeom>
            <a:solidFill>
              <a:srgbClr val="376092"/>
            </a:solidFill>
            <a:ln w="9525">
              <a:noFill/>
              <a:miter lim="800000"/>
            </a:ln>
            <a:effectLst/>
          </p:spPr>
          <p:txBody>
            <a:bodyPr wrap="none" anchor="ctr"/>
            <a:lstStyle/>
            <a:p>
              <a:endParaRPr lang="en-US" sz="1000" baseline="0" dirty="0">
                <a:latin typeface="+mn-lt"/>
                <a:ea typeface="+mn-ea"/>
              </a:endParaRPr>
            </a:p>
          </p:txBody>
        </p:sp>
        <p:sp>
          <p:nvSpPr>
            <p:cNvPr id="23" name="Legend3"/>
            <p:cNvSpPr>
              <a:spLocks noChangeArrowheads="1"/>
            </p:cNvSpPr>
            <p:nvPr/>
          </p:nvSpPr>
          <p:spPr bwMode="gray">
            <a:xfrm>
              <a:off x="9476131" y="2756349"/>
              <a:ext cx="257214" cy="153888"/>
            </a:xfrm>
            <a:prstGeom prst="rect">
              <a:avLst/>
            </a:prstGeom>
            <a:noFill/>
            <a:ln>
              <a:noFill/>
            </a:ln>
            <a:effectLst/>
          </p:spPr>
          <p:txBody>
            <a:bodyPr wrap="none" lIns="0" tIns="0" rIns="0" bIns="0">
              <a:spAutoFit/>
            </a:bodyPr>
            <a:lstStyle/>
            <a:p>
              <a:pPr defTabSz="895350">
                <a:buClr>
                  <a:schemeClr val="tx2"/>
                </a:buClr>
              </a:pPr>
              <a:r>
                <a:rPr lang="en-US" sz="1000" baseline="0" dirty="0">
                  <a:latin typeface="+mn-lt"/>
                  <a:ea typeface="+mn-ea"/>
                </a:rPr>
                <a:t>M&amp;S</a:t>
              </a: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22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noEditPoints="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R&amp;C</a:t>
            </a:r>
            <a:endParaRPr lang="en-US" dirty="0"/>
          </a:p>
        </p:txBody>
      </p:sp>
      <p:grpSp>
        <p:nvGrpSpPr>
          <p:cNvPr id="6" name="Group 46"/>
          <p:cNvGrpSpPr/>
          <p:nvPr/>
        </p:nvGrpSpPr>
        <p:grpSpPr>
          <a:xfrm>
            <a:off x="10724329" y="548681"/>
            <a:ext cx="481384" cy="171450"/>
            <a:chOff x="9963489" y="2348072"/>
            <a:chExt cx="482753" cy="171450"/>
          </a:xfrm>
        </p:grpSpPr>
        <p:sp>
          <p:nvSpPr>
            <p:cNvPr id="30" name="RectangleLegend4"/>
            <p:cNvSpPr>
              <a:spLocks noChangeArrowheads="1"/>
            </p:cNvSpPr>
            <p:nvPr/>
          </p:nvSpPr>
          <p:spPr bwMode="gray">
            <a:xfrm>
              <a:off x="9963489" y="2359184"/>
              <a:ext cx="165568" cy="160338"/>
            </a:xfrm>
            <a:prstGeom prst="rect">
              <a:avLst/>
            </a:prstGeom>
            <a:solidFill>
              <a:srgbClr val="7030A0"/>
            </a:solidFill>
            <a:ln w="9525">
              <a:noFill/>
              <a:miter lim="800000"/>
            </a:ln>
            <a:effectLst/>
          </p:spPr>
          <p:txBody>
            <a:bodyPr wrap="none" anchor="ctr"/>
            <a:lstStyle/>
            <a:p>
              <a:endParaRPr lang="en-US" sz="1000" baseline="0" dirty="0">
                <a:latin typeface="+mn-lt"/>
                <a:ea typeface="+mn-ea"/>
              </a:endParaRPr>
            </a:p>
          </p:txBody>
        </p:sp>
        <p:sp>
          <p:nvSpPr>
            <p:cNvPr id="31" name="Legend4"/>
            <p:cNvSpPr>
              <a:spLocks noChangeArrowheads="1"/>
            </p:cNvSpPr>
            <p:nvPr/>
          </p:nvSpPr>
          <p:spPr bwMode="gray">
            <a:xfrm>
              <a:off x="10219575" y="2348072"/>
              <a:ext cx="226667" cy="153888"/>
            </a:xfrm>
            <a:prstGeom prst="rect">
              <a:avLst/>
            </a:prstGeom>
            <a:noFill/>
            <a:ln>
              <a:noFill/>
            </a:ln>
            <a:effectLst/>
          </p:spPr>
          <p:txBody>
            <a:bodyPr wrap="none" lIns="0" tIns="0" rIns="0" bIns="0">
              <a:spAutoFit/>
            </a:bodyPr>
            <a:lstStyle/>
            <a:p>
              <a:pPr defTabSz="895350">
                <a:buClr>
                  <a:schemeClr val="tx2"/>
                </a:buClr>
              </a:pPr>
              <a:r>
                <a:rPr lang="en-US" sz="1000" baseline="0" dirty="0">
                  <a:latin typeface="+mn-lt"/>
                  <a:ea typeface="+mn-ea"/>
                </a:rPr>
                <a:t>R&amp;C</a:t>
              </a: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23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noEditPoints="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GRP</a:t>
            </a:r>
            <a:endParaRPr lang="en-US" dirty="0"/>
          </a:p>
        </p:txBody>
      </p:sp>
      <p:grpSp>
        <p:nvGrpSpPr>
          <p:cNvPr id="8" name="Group 47"/>
          <p:cNvGrpSpPr/>
          <p:nvPr/>
        </p:nvGrpSpPr>
        <p:grpSpPr>
          <a:xfrm>
            <a:off x="11371638" y="548681"/>
            <a:ext cx="468862" cy="171450"/>
            <a:chOff x="9963489" y="2555193"/>
            <a:chExt cx="468919" cy="171450"/>
          </a:xfrm>
        </p:grpSpPr>
        <p:sp>
          <p:nvSpPr>
            <p:cNvPr id="33" name="RectangleLegend4"/>
            <p:cNvSpPr>
              <a:spLocks noChangeArrowheads="1"/>
            </p:cNvSpPr>
            <p:nvPr/>
          </p:nvSpPr>
          <p:spPr bwMode="gray">
            <a:xfrm>
              <a:off x="9963489" y="2566305"/>
              <a:ext cx="165122" cy="160338"/>
            </a:xfrm>
            <a:prstGeom prst="rect">
              <a:avLst/>
            </a:prstGeom>
            <a:solidFill>
              <a:srgbClr val="92D050"/>
            </a:solidFill>
            <a:ln w="9525">
              <a:noFill/>
              <a:miter lim="800000"/>
            </a:ln>
            <a:effectLst/>
          </p:spPr>
          <p:txBody>
            <a:bodyPr wrap="none" anchor="ctr"/>
            <a:lstStyle/>
            <a:p>
              <a:endParaRPr lang="en-US" sz="1000" baseline="0" dirty="0">
                <a:latin typeface="+mn-lt"/>
                <a:ea typeface="+mn-ea"/>
              </a:endParaRPr>
            </a:p>
          </p:txBody>
        </p:sp>
        <p:sp>
          <p:nvSpPr>
            <p:cNvPr id="34" name="Legend4"/>
            <p:cNvSpPr>
              <a:spLocks noChangeArrowheads="1"/>
            </p:cNvSpPr>
            <p:nvPr/>
          </p:nvSpPr>
          <p:spPr bwMode="gray">
            <a:xfrm>
              <a:off x="10217580" y="2555193"/>
              <a:ext cx="214828" cy="153888"/>
            </a:xfrm>
            <a:prstGeom prst="rect">
              <a:avLst/>
            </a:prstGeom>
            <a:noFill/>
            <a:ln>
              <a:noFill/>
            </a:ln>
            <a:effectLst/>
          </p:spPr>
          <p:txBody>
            <a:bodyPr wrap="none" lIns="0" tIns="0" rIns="0" bIns="0">
              <a:spAutoFit/>
            </a:bodyPr>
            <a:lstStyle/>
            <a:p>
              <a:pPr defTabSz="895350">
                <a:buClr>
                  <a:schemeClr val="tx2"/>
                </a:buClr>
              </a:pPr>
              <a:r>
                <a:rPr lang="en-US" sz="1000" baseline="0" dirty="0">
                  <a:latin typeface="+mn-lt"/>
                  <a:ea typeface="+mn-ea"/>
                </a:rPr>
                <a:t>GRP</a:t>
              </a: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smtClean="0"/>
              <a:t>DOCUMENTS USED FOR THE GAP ANALYSIS</a:t>
            </a:r>
            <a:endParaRPr lang="en-US" dirty="0"/>
          </a:p>
        </p:txBody>
      </p:sp>
    </p:spTree>
    <p:extLst>
      <p:ext uri="{BB962C8B-B14F-4D97-AF65-F5344CB8AC3E}">
        <p14:creationId xmlns:p14="http://schemas.microsoft.com/office/powerpoint/2010/main" val="4168163351"/>
      </p:ext>
    </p:extLst>
  </p:cSld>
  <p:clrMapOvr>
    <a:masterClrMapping/>
  </p:clrMapOvr>
  <p:timing>
    <p:tnLst>
      <p:par>
        <p:cTn id="1" dur="indefinite" restart="never" nodeType="tmRoot"/>
      </p:par>
    </p:tnLst>
  </p:timing>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1" r:id="rId2"/>
    <p:sldLayoutId id="2147483653" r:id="rId3"/>
    <p:sldLayoutId id="2147483655" r:id="rId4"/>
    <p:sldLayoutId id="2147483656" r:id="rId5"/>
    <p:sldLayoutId id="2147483657" r:id="rId6"/>
    <p:sldLayoutId id="2147483658" r:id="rId7"/>
    <p:sldLayoutId id="2147483659" r:id="rId8"/>
    <p:sldLayoutId id="2147483665" r:id="rId9"/>
    <p:sldLayoutId id="2147483666" r:id="rId10"/>
    <p:sldLayoutId id="214748366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200" dirty="0" smtClean="0"/>
              <a:t>Sécurité des transports ferroviaires</a:t>
            </a:r>
            <a:r>
              <a:rPr lang="fr-FR" dirty="0" smtClean="0"/>
              <a:t/>
            </a:r>
            <a:br>
              <a:rPr lang="fr-FR" dirty="0" smtClean="0"/>
            </a:br>
            <a:r>
              <a:rPr lang="fr-FR" sz="2000" dirty="0" smtClean="0"/>
              <a:t>REGLE HSE GROUPE (</a:t>
            </a:r>
            <a:r>
              <a:rPr lang="fr-FR" sz="2000" dirty="0"/>
              <a:t>CR GR HSE </a:t>
            </a:r>
            <a:r>
              <a:rPr lang="fr-FR" sz="2000" dirty="0" smtClean="0"/>
              <a:t>430)</a:t>
            </a:r>
            <a:endParaRPr lang="en-US" sz="2000" dirty="0"/>
          </a:p>
        </p:txBody>
      </p:sp>
      <p:sp>
        <p:nvSpPr>
          <p:cNvPr id="3" name="Espace réservé du texte 2"/>
          <p:cNvSpPr>
            <a:spLocks noGrp="1"/>
          </p:cNvSpPr>
          <p:nvPr>
            <p:ph type="body" sz="quarter" idx="10"/>
          </p:nvPr>
        </p:nvSpPr>
        <p:spPr/>
        <p:txBody>
          <a:bodyPr/>
          <a:lstStyle/>
          <a:p>
            <a:pPr>
              <a:spcBef>
                <a:spcPts val="200"/>
              </a:spcBef>
              <a:spcAft>
                <a:spcPts val="200"/>
              </a:spcAft>
            </a:pPr>
            <a:r>
              <a:rPr lang="fr-CH" sz="1600" dirty="0" smtClean="0"/>
              <a:t>Cette règle définit les exigences minimales relatives à la sécurité des transports et des manœuvres ferroviaires applicables par les entités du Groupe concernées par cette activité.</a:t>
            </a:r>
            <a:endParaRPr lang="fr-FR" sz="1600" dirty="0" smtClean="0"/>
          </a:p>
          <a:p>
            <a:pPr>
              <a:spcBef>
                <a:spcPts val="200"/>
              </a:spcBef>
              <a:spcAft>
                <a:spcPts val="200"/>
              </a:spcAft>
            </a:pPr>
            <a:r>
              <a:rPr lang="fr-CH" sz="1600" dirty="0" smtClean="0"/>
              <a:t>Ces exigences couvrent notamment les aspects suivants :</a:t>
            </a:r>
            <a:endParaRPr lang="fr-FR" sz="1600" dirty="0"/>
          </a:p>
          <a:p>
            <a:pPr marL="285750" indent="-285750">
              <a:spcBef>
                <a:spcPts val="100"/>
              </a:spcBef>
              <a:spcAft>
                <a:spcPts val="100"/>
              </a:spcAft>
              <a:buFont typeface="Arial" panose="020B0604020202020204" pitchFamily="34" charset="0"/>
              <a:buChar char="•"/>
            </a:pPr>
            <a:r>
              <a:rPr lang="fr-CH" sz="1600" dirty="0" smtClean="0"/>
              <a:t>les manœuvres ferroviaires, l’équipe de manœuvre et les dispositions à prendre avant, pendant et après la manœuvre ; </a:t>
            </a:r>
            <a:endParaRPr lang="fr-FR" sz="1600" dirty="0"/>
          </a:p>
          <a:p>
            <a:pPr marL="285750" indent="-285750">
              <a:spcBef>
                <a:spcPts val="100"/>
              </a:spcBef>
              <a:spcAft>
                <a:spcPts val="100"/>
              </a:spcAft>
              <a:buFont typeface="Arial" panose="020B0604020202020204" pitchFamily="34" charset="0"/>
              <a:buChar char="•"/>
            </a:pPr>
            <a:r>
              <a:rPr lang="fr-CH" sz="1600" dirty="0" smtClean="0"/>
              <a:t>les critères de qualification HSE des transporteurs ferroviaires ; </a:t>
            </a:r>
            <a:endParaRPr lang="fr-FR" sz="1600" dirty="0"/>
          </a:p>
          <a:p>
            <a:pPr marL="285750" indent="-285750">
              <a:spcBef>
                <a:spcPts val="100"/>
              </a:spcBef>
              <a:spcAft>
                <a:spcPts val="100"/>
              </a:spcAft>
              <a:buFont typeface="Arial" panose="020B0604020202020204" pitchFamily="34" charset="0"/>
              <a:buChar char="•"/>
            </a:pPr>
            <a:r>
              <a:rPr lang="fr-CH" sz="1600" dirty="0" smtClean="0"/>
              <a:t>l’analyse des risques et les mesures de maîtrise des risques spécifiques.</a:t>
            </a:r>
            <a:endParaRPr lang="fr-FR" sz="1600" dirty="0"/>
          </a:p>
        </p:txBody>
      </p:sp>
    </p:spTree>
    <p:extLst>
      <p:ext uri="{BB962C8B-B14F-4D97-AF65-F5344CB8AC3E}">
        <p14:creationId xmlns:p14="http://schemas.microsoft.com/office/powerpoint/2010/main" val="28895889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rotWithShape="1">
          <a:blip r:embed="rId3"/>
          <a:srcRect l="8810" r="2602"/>
          <a:stretch/>
        </p:blipFill>
        <p:spPr>
          <a:xfrm>
            <a:off x="5519935" y="-46673"/>
            <a:ext cx="7066315" cy="6866966"/>
          </a:xfrm>
          <a:prstGeom prst="rect">
            <a:avLst/>
          </a:prstGeom>
        </p:spPr>
      </p:pic>
      <p:sp>
        <p:nvSpPr>
          <p:cNvPr id="2" name="Espace réservé du texte 1"/>
          <p:cNvSpPr>
            <a:spLocks noGrp="1"/>
          </p:cNvSpPr>
          <p:nvPr>
            <p:ph type="body" sz="quarter" idx="11"/>
          </p:nvPr>
        </p:nvSpPr>
        <p:spPr>
          <a:xfrm>
            <a:off x="119336" y="692695"/>
            <a:ext cx="5400599" cy="5328593"/>
          </a:xfrm>
          <a:gradFill flip="none" rotWithShape="1">
            <a:gsLst>
              <a:gs pos="0">
                <a:schemeClr val="bg1">
                  <a:alpha val="21000"/>
                </a:schemeClr>
              </a:gs>
              <a:gs pos="100000">
                <a:schemeClr val="accent6">
                  <a:lumMod val="60000"/>
                  <a:lumOff val="40000"/>
                  <a:tint val="44500"/>
                  <a:satMod val="160000"/>
                  <a:alpha val="75000"/>
                </a:schemeClr>
              </a:gs>
              <a:gs pos="100000">
                <a:schemeClr val="accent6">
                  <a:lumMod val="60000"/>
                  <a:lumOff val="40000"/>
                  <a:tint val="23500"/>
                  <a:satMod val="160000"/>
                </a:schemeClr>
              </a:gs>
            </a:gsLst>
            <a:lin ang="0" scaled="1"/>
            <a:tileRect/>
          </a:gradFill>
        </p:spPr>
        <p:txBody>
          <a:bodyPr>
            <a:noAutofit/>
          </a:bodyPr>
          <a:lstStyle/>
          <a:p>
            <a:pPr marL="268288" indent="-268288">
              <a:lnSpc>
                <a:spcPct val="100000"/>
              </a:lnSpc>
              <a:spcBef>
                <a:spcPts val="200"/>
              </a:spcBef>
              <a:spcAft>
                <a:spcPts val="200"/>
              </a:spcAft>
            </a:pPr>
            <a:r>
              <a:rPr lang="fr-CH" sz="1400" dirty="0" smtClean="0">
                <a:latin typeface="+mn-lt"/>
              </a:rPr>
              <a:t>Application: Les entités du Groupe exposées aux risques du transport ferroviaire (domaine opéré du Groupe).</a:t>
            </a:r>
          </a:p>
          <a:p>
            <a:pPr marL="285750" lvl="1" indent="-285750">
              <a:lnSpc>
                <a:spcPct val="100000"/>
              </a:lnSpc>
              <a:spcBef>
                <a:spcPts val="200"/>
              </a:spcBef>
              <a:spcAft>
                <a:spcPts val="200"/>
              </a:spcAft>
            </a:pPr>
            <a:r>
              <a:rPr lang="fr-FR" sz="1400" dirty="0"/>
              <a:t>R</a:t>
            </a:r>
            <a:r>
              <a:rPr lang="fr-FR" sz="1400" dirty="0" smtClean="0"/>
              <a:t>emplace </a:t>
            </a:r>
            <a:r>
              <a:rPr lang="fr-FR" sz="1400" dirty="0"/>
              <a:t>la </a:t>
            </a:r>
            <a:r>
              <a:rPr lang="en-US" sz="1400" dirty="0"/>
              <a:t>REG-GR-SEC-014 “</a:t>
            </a:r>
            <a:r>
              <a:rPr lang="fr-FR" sz="1400" dirty="0"/>
              <a:t>Exigences minimales des opérateurs ferroviaires</a:t>
            </a:r>
            <a:r>
              <a:rPr lang="en-US" sz="1400" dirty="0"/>
              <a:t>”.</a:t>
            </a:r>
            <a:endParaRPr lang="fr-CH" sz="1400" dirty="0"/>
          </a:p>
          <a:p>
            <a:pPr marL="285750" lvl="1" indent="-285750">
              <a:lnSpc>
                <a:spcPct val="100000"/>
              </a:lnSpc>
              <a:spcBef>
                <a:spcPts val="200"/>
              </a:spcBef>
              <a:spcAft>
                <a:spcPts val="200"/>
              </a:spcAft>
            </a:pPr>
            <a:r>
              <a:rPr lang="fr-CH" sz="1400" dirty="0" smtClean="0"/>
              <a:t>Domaine couvert : Wagons de marchandises dangereuses ou non dangereuses utilisés par les entités.</a:t>
            </a:r>
          </a:p>
          <a:p>
            <a:pPr marL="285750" lvl="1" indent="-285750">
              <a:lnSpc>
                <a:spcPct val="100000"/>
              </a:lnSpc>
              <a:spcBef>
                <a:spcPts val="200"/>
              </a:spcBef>
              <a:spcAft>
                <a:spcPts val="200"/>
              </a:spcAft>
            </a:pPr>
            <a:r>
              <a:rPr lang="fr-FR" sz="1400" dirty="0"/>
              <a:t>D</a:t>
            </a:r>
            <a:r>
              <a:rPr lang="fr-FR" sz="1400" dirty="0" smtClean="0"/>
              <a:t>éfinit </a:t>
            </a:r>
            <a:r>
              <a:rPr lang="fr-FR" sz="1400" dirty="0"/>
              <a:t>des exigences en matière de sécurité concernant :</a:t>
            </a:r>
          </a:p>
          <a:p>
            <a:pPr marL="644525" lvl="2" indent="-285750">
              <a:lnSpc>
                <a:spcPct val="100000"/>
              </a:lnSpc>
              <a:spcBef>
                <a:spcPts val="100"/>
              </a:spcBef>
              <a:spcAft>
                <a:spcPts val="200"/>
              </a:spcAft>
            </a:pPr>
            <a:r>
              <a:rPr lang="fr-FR" sz="1400" dirty="0"/>
              <a:t>les manœuvres ferroviaires;</a:t>
            </a:r>
          </a:p>
          <a:p>
            <a:pPr marL="644525" lvl="2" indent="-285750">
              <a:lnSpc>
                <a:spcPct val="100000"/>
              </a:lnSpc>
              <a:spcBef>
                <a:spcPts val="100"/>
              </a:spcBef>
              <a:spcAft>
                <a:spcPts val="200"/>
              </a:spcAft>
            </a:pPr>
            <a:r>
              <a:rPr lang="fr-FR" sz="1400" dirty="0"/>
              <a:t>les critères de sécurité pour sélectionner les transporteurs ferroviaires. </a:t>
            </a:r>
          </a:p>
          <a:p>
            <a:pPr marL="285750" lvl="1" indent="-285750">
              <a:lnSpc>
                <a:spcPct val="100000"/>
              </a:lnSpc>
              <a:spcBef>
                <a:spcPts val="200"/>
              </a:spcBef>
              <a:spcAft>
                <a:spcPts val="200"/>
              </a:spcAft>
            </a:pPr>
            <a:r>
              <a:rPr lang="fr-CH" sz="1400" dirty="0" smtClean="0"/>
              <a:t>Elle ne concerne pas le </a:t>
            </a:r>
            <a:r>
              <a:rPr lang="fr-CH" sz="1400" dirty="0"/>
              <a:t>transport </a:t>
            </a:r>
            <a:r>
              <a:rPr lang="fr-CH" sz="1400" dirty="0" smtClean="0"/>
              <a:t>multimodal ou le ferroutage.</a:t>
            </a:r>
            <a:endParaRPr lang="fr-CH" sz="1400" dirty="0"/>
          </a:p>
          <a:p>
            <a:pPr marL="285750" lvl="1" indent="-285750">
              <a:lnSpc>
                <a:spcPct val="100000"/>
              </a:lnSpc>
              <a:spcBef>
                <a:spcPts val="200"/>
              </a:spcBef>
              <a:spcAft>
                <a:spcPts val="200"/>
              </a:spcAft>
            </a:pPr>
            <a:r>
              <a:rPr lang="fr-FR" sz="1400" dirty="0"/>
              <a:t>Elle ne traite pas de la sécurité des opérations de chargement/déchargement qui sont couvertes </a:t>
            </a:r>
            <a:r>
              <a:rPr lang="fr-FR" sz="1400" dirty="0" smtClean="0"/>
              <a:t>par </a:t>
            </a:r>
            <a:r>
              <a:rPr lang="fr-FR" sz="1400" dirty="0"/>
              <a:t>une autre règle. </a:t>
            </a:r>
            <a:endParaRPr lang="fr-FR" sz="1400" dirty="0" smtClean="0"/>
          </a:p>
          <a:p>
            <a:pPr marL="266700" indent="-266700">
              <a:lnSpc>
                <a:spcPct val="100000"/>
              </a:lnSpc>
              <a:spcBef>
                <a:spcPts val="200"/>
              </a:spcBef>
              <a:spcAft>
                <a:spcPts val="200"/>
              </a:spcAft>
            </a:pPr>
            <a:r>
              <a:rPr lang="fr-FR" sz="1400" dirty="0"/>
              <a:t>Date de publication dans REFLEX : </a:t>
            </a:r>
            <a:r>
              <a:rPr lang="fr-FR" sz="1400" dirty="0" smtClean="0"/>
              <a:t>22/10/2018.</a:t>
            </a:r>
            <a:endParaRPr lang="fr-FR" sz="1400" dirty="0"/>
          </a:p>
          <a:p>
            <a:pPr marL="266700" lvl="1" indent="-266700">
              <a:lnSpc>
                <a:spcPct val="100000"/>
              </a:lnSpc>
              <a:spcBef>
                <a:spcPts val="200"/>
              </a:spcBef>
              <a:spcAft>
                <a:spcPts val="200"/>
              </a:spcAft>
            </a:pPr>
            <a:r>
              <a:rPr lang="fr-FR" sz="1400" dirty="0">
                <a:latin typeface="+mj-lt"/>
              </a:rPr>
              <a:t>Date d’application : 6 mois après publication dans REFLEX</a:t>
            </a:r>
          </a:p>
          <a:p>
            <a:pPr marL="622696" lvl="1" indent="-285750">
              <a:lnSpc>
                <a:spcPct val="100000"/>
              </a:lnSpc>
              <a:spcBef>
                <a:spcPts val="100"/>
              </a:spcBef>
              <a:spcAft>
                <a:spcPts val="200"/>
              </a:spcAft>
              <a:buFont typeface="Arial" panose="020B0604020202020204" pitchFamily="34" charset="0"/>
              <a:buChar char="•"/>
            </a:pPr>
            <a:r>
              <a:rPr lang="fr-FR" sz="1400" dirty="0" smtClean="0"/>
              <a:t>1 </a:t>
            </a:r>
            <a:r>
              <a:rPr lang="fr-FR" sz="1400" dirty="0"/>
              <a:t>an pour mettre en place les mesures de maîtrise des </a:t>
            </a:r>
            <a:r>
              <a:rPr lang="fr-FR" sz="1400" dirty="0" smtClean="0"/>
              <a:t>risques </a:t>
            </a:r>
            <a:r>
              <a:rPr lang="fr-FR" sz="1400" dirty="0"/>
              <a:t>(Exigence 3.1.2</a:t>
            </a:r>
            <a:r>
              <a:rPr lang="fr-FR" sz="1400" dirty="0" smtClean="0"/>
              <a:t>).</a:t>
            </a:r>
            <a:endParaRPr lang="fr-FR" sz="1400" dirty="0"/>
          </a:p>
          <a:p>
            <a:pPr marL="622696" indent="-285750">
              <a:lnSpc>
                <a:spcPct val="100000"/>
              </a:lnSpc>
              <a:spcBef>
                <a:spcPts val="100"/>
              </a:spcBef>
              <a:spcAft>
                <a:spcPts val="200"/>
              </a:spcAft>
              <a:buFont typeface="Arial" panose="020B0604020202020204" pitchFamily="34" charset="0"/>
              <a:buChar char="•"/>
            </a:pPr>
            <a:r>
              <a:rPr lang="fr-FR" sz="1400" dirty="0" smtClean="0">
                <a:latin typeface="+mn-lt"/>
              </a:rPr>
              <a:t>1 </a:t>
            </a:r>
            <a:r>
              <a:rPr lang="fr-FR" sz="1400" dirty="0">
                <a:latin typeface="+mn-lt"/>
              </a:rPr>
              <a:t>an pour la formation du personnel prenant part aux manœuvres </a:t>
            </a:r>
            <a:r>
              <a:rPr lang="fr-FR" sz="1400" dirty="0" smtClean="0">
                <a:latin typeface="+mn-lt"/>
              </a:rPr>
              <a:t>ferroviaires </a:t>
            </a:r>
            <a:r>
              <a:rPr lang="fr-FR" sz="1400" dirty="0">
                <a:latin typeface="+mn-lt"/>
              </a:rPr>
              <a:t>(Exigence </a:t>
            </a:r>
            <a:r>
              <a:rPr lang="fr-FR" sz="1400" dirty="0" smtClean="0">
                <a:latin typeface="+mn-lt"/>
              </a:rPr>
              <a:t>3.2.2).</a:t>
            </a:r>
            <a:endParaRPr lang="fr-FR" sz="1400" dirty="0">
              <a:latin typeface="+mn-lt"/>
            </a:endParaRPr>
          </a:p>
          <a:p>
            <a:pPr marL="622696" indent="-285750">
              <a:lnSpc>
                <a:spcPct val="100000"/>
              </a:lnSpc>
              <a:spcBef>
                <a:spcPts val="100"/>
              </a:spcBef>
              <a:spcAft>
                <a:spcPts val="200"/>
              </a:spcAft>
              <a:buFont typeface="Arial" panose="020B0604020202020204" pitchFamily="34" charset="0"/>
              <a:buChar char="•"/>
            </a:pPr>
            <a:r>
              <a:rPr lang="fr-FR" sz="1400" dirty="0" smtClean="0">
                <a:latin typeface="+mn-lt"/>
              </a:rPr>
              <a:t>6 mois pour </a:t>
            </a:r>
            <a:r>
              <a:rPr lang="fr-FR" sz="1400" dirty="0">
                <a:latin typeface="+mn-lt"/>
              </a:rPr>
              <a:t>mettre en place l’exigence concernant les dispositions minimales pour les manœuvres ferroviaires précisées dans l’annexe </a:t>
            </a:r>
            <a:r>
              <a:rPr lang="fr-FR" sz="1400" dirty="0" smtClean="0">
                <a:latin typeface="+mn-lt"/>
              </a:rPr>
              <a:t>3 </a:t>
            </a:r>
            <a:r>
              <a:rPr lang="fr-FR" sz="1400" dirty="0">
                <a:latin typeface="+mn-lt"/>
              </a:rPr>
              <a:t>(Exigence </a:t>
            </a:r>
            <a:r>
              <a:rPr lang="fr-FR" sz="1400" dirty="0" smtClean="0">
                <a:latin typeface="+mn-lt"/>
              </a:rPr>
              <a:t>3.3.1).</a:t>
            </a:r>
            <a:endParaRPr lang="fr-FR" sz="1400" dirty="0">
              <a:latin typeface="+mn-lt"/>
            </a:endParaRPr>
          </a:p>
          <a:p>
            <a:pPr marL="266700" indent="-266700">
              <a:spcBef>
                <a:spcPts val="300"/>
              </a:spcBef>
              <a:spcAft>
                <a:spcPts val="300"/>
              </a:spcAft>
            </a:pPr>
            <a:endParaRPr lang="fr-FR" sz="1400" dirty="0"/>
          </a:p>
          <a:p>
            <a:pPr marL="285750" lvl="1" indent="-285750">
              <a:lnSpc>
                <a:spcPct val="100000"/>
              </a:lnSpc>
              <a:spcBef>
                <a:spcPts val="300"/>
              </a:spcBef>
              <a:spcAft>
                <a:spcPts val="300"/>
              </a:spcAft>
            </a:pPr>
            <a:endParaRPr lang="fr-FR" sz="1400" dirty="0"/>
          </a:p>
          <a:p>
            <a:pPr marL="270000">
              <a:spcBef>
                <a:spcPts val="450"/>
              </a:spcBef>
              <a:spcAft>
                <a:spcPts val="900"/>
              </a:spcAft>
            </a:pPr>
            <a:endParaRPr lang="fr-CH" b="1" dirty="0"/>
          </a:p>
        </p:txBody>
      </p:sp>
      <p:sp>
        <p:nvSpPr>
          <p:cNvPr id="5" name="TextBox 4"/>
          <p:cNvSpPr txBox="1"/>
          <p:nvPr/>
        </p:nvSpPr>
        <p:spPr>
          <a:xfrm>
            <a:off x="119336" y="194965"/>
            <a:ext cx="5256584" cy="400110"/>
          </a:xfrm>
          <a:prstGeom prst="rect">
            <a:avLst/>
          </a:prstGeom>
          <a:solidFill>
            <a:schemeClr val="bg2"/>
          </a:solidFill>
        </p:spPr>
        <p:txBody>
          <a:bodyPr wrap="square" rtlCol="0">
            <a:spAutoFit/>
          </a:bodyPr>
          <a:lstStyle/>
          <a:p>
            <a:r>
              <a:rPr lang="en-GB" sz="2000" dirty="0" err="1" smtClean="0">
                <a:latin typeface="+mn-lt"/>
              </a:rPr>
              <a:t>Sécurité</a:t>
            </a:r>
            <a:r>
              <a:rPr lang="en-GB" sz="2000" dirty="0" smtClean="0">
                <a:latin typeface="+mn-lt"/>
              </a:rPr>
              <a:t> des transports </a:t>
            </a:r>
            <a:r>
              <a:rPr lang="en-GB" sz="2000" dirty="0" err="1" smtClean="0">
                <a:latin typeface="+mn-lt"/>
              </a:rPr>
              <a:t>ferroviaires</a:t>
            </a:r>
            <a:endParaRPr lang="en-US" sz="2000" dirty="0">
              <a:latin typeface="+mn-lt"/>
            </a:endParaRPr>
          </a:p>
        </p:txBody>
      </p:sp>
    </p:spTree>
    <p:extLst>
      <p:ext uri="{BB962C8B-B14F-4D97-AF65-F5344CB8AC3E}">
        <p14:creationId xmlns:p14="http://schemas.microsoft.com/office/powerpoint/2010/main" val="35771952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17"/>
          <p:cNvSpPr txBox="1"/>
          <p:nvPr/>
        </p:nvSpPr>
        <p:spPr>
          <a:xfrm>
            <a:off x="8050337" y="1317815"/>
            <a:ext cx="2521528" cy="276999"/>
          </a:xfrm>
          <a:prstGeom prst="rect">
            <a:avLst/>
          </a:prstGeom>
          <a:solidFill>
            <a:schemeClr val="bg1"/>
          </a:solidFill>
          <a:ln>
            <a:noFill/>
          </a:ln>
        </p:spPr>
        <p:txBody>
          <a:bodyPr vert="horz" wrap="square" lIns="0" tIns="0" rIns="0" bIns="0" rtlCol="0">
            <a:spAutoFit/>
          </a:bodyPr>
          <a:lstStyle/>
          <a:p>
            <a:pPr algn="l"/>
            <a:r>
              <a:rPr lang="en-US" b="1" i="1" dirty="0">
                <a:solidFill>
                  <a:srgbClr val="FF0000"/>
                </a:solidFill>
                <a:latin typeface="Arial" panose="020B0604020202020204" pitchFamily="34" charset="0"/>
                <a:cs typeface="Tahoma" pitchFamily="34" charset="0"/>
              </a:rPr>
              <a:t>NOUVEAU</a:t>
            </a:r>
          </a:p>
        </p:txBody>
      </p:sp>
      <p:sp>
        <p:nvSpPr>
          <p:cNvPr id="34" name="TextBox 20"/>
          <p:cNvSpPr txBox="1"/>
          <p:nvPr/>
        </p:nvSpPr>
        <p:spPr>
          <a:xfrm>
            <a:off x="2040930" y="5094986"/>
            <a:ext cx="4743543" cy="777136"/>
          </a:xfrm>
          <a:prstGeom prst="rect">
            <a:avLst/>
          </a:prstGeom>
          <a:noFill/>
          <a:ln>
            <a:noFill/>
          </a:ln>
        </p:spPr>
        <p:txBody>
          <a:bodyPr vert="horz" wrap="square" lIns="0" tIns="0" rIns="0" bIns="0" rtlCol="0">
            <a:spAutoFit/>
          </a:bodyPr>
          <a:lstStyle/>
          <a:p>
            <a:pPr marL="285750" indent="-285750" algn="l">
              <a:spcAft>
                <a:spcPts val="300"/>
              </a:spcAft>
              <a:buFont typeface="Arial" panose="020B0604020202020204" pitchFamily="34" charset="0"/>
              <a:buChar char="‒"/>
            </a:pPr>
            <a:r>
              <a:rPr lang="fr-FR" sz="1600" i="1" dirty="0">
                <a:latin typeface="Arial" panose="020B0604020202020204" pitchFamily="34" charset="0"/>
                <a:cs typeface="Tahoma" pitchFamily="34" charset="0"/>
              </a:rPr>
              <a:t>1 règle Groupe applicable en Europe</a:t>
            </a:r>
          </a:p>
          <a:p>
            <a:pPr marL="285750" indent="-285750" algn="l">
              <a:buFont typeface="Arial" panose="020B0604020202020204" pitchFamily="34" charset="0"/>
              <a:buChar char="‒"/>
            </a:pPr>
            <a:r>
              <a:rPr lang="fr-FR" sz="1600" i="1" dirty="0">
                <a:latin typeface="Arial" panose="020B0604020202020204" pitchFamily="34" charset="0"/>
                <a:cs typeface="Tahoma" pitchFamily="34" charset="0"/>
              </a:rPr>
              <a:t>1 document concernant </a:t>
            </a:r>
            <a:r>
              <a:rPr lang="fr-FR" sz="1600" i="1" dirty="0" smtClean="0">
                <a:latin typeface="Arial" panose="020B0604020202020204" pitchFamily="34" charset="0"/>
                <a:cs typeface="Tahoma" pitchFamily="34" charset="0"/>
              </a:rPr>
              <a:t>les </a:t>
            </a:r>
            <a:r>
              <a:rPr lang="fr-FR" sz="1600" i="1" dirty="0">
                <a:latin typeface="Arial" panose="020B0604020202020204" pitchFamily="34" charset="0"/>
                <a:cs typeface="Tahoma" pitchFamily="34" charset="0"/>
              </a:rPr>
              <a:t>manœuvres ferroviaires  </a:t>
            </a:r>
          </a:p>
        </p:txBody>
      </p:sp>
      <p:sp>
        <p:nvSpPr>
          <p:cNvPr id="36" name="TextBox 29"/>
          <p:cNvSpPr txBox="1"/>
          <p:nvPr/>
        </p:nvSpPr>
        <p:spPr>
          <a:xfrm>
            <a:off x="7869335" y="5122224"/>
            <a:ext cx="2165380" cy="246221"/>
          </a:xfrm>
          <a:prstGeom prst="rect">
            <a:avLst/>
          </a:prstGeom>
          <a:noFill/>
          <a:ln>
            <a:noFill/>
          </a:ln>
        </p:spPr>
        <p:txBody>
          <a:bodyPr vert="horz" wrap="square" lIns="0" tIns="0" rIns="0" bIns="0" rtlCol="0">
            <a:spAutoFit/>
          </a:bodyPr>
          <a:lstStyle/>
          <a:p>
            <a:pPr marL="285750" indent="-285750" algn="l">
              <a:buFont typeface="Wingdings" panose="05000000000000000000" pitchFamily="2" charset="2"/>
              <a:buChar char="ü"/>
            </a:pPr>
            <a:r>
              <a:rPr lang="fr-FR" sz="1600" i="1" dirty="0">
                <a:latin typeface="Arial" panose="020B0604020202020204" pitchFamily="34" charset="0"/>
                <a:cs typeface="Tahoma" pitchFamily="34" charset="0"/>
              </a:rPr>
              <a:t>1 règle Groupe </a:t>
            </a:r>
          </a:p>
        </p:txBody>
      </p:sp>
      <p:cxnSp>
        <p:nvCxnSpPr>
          <p:cNvPr id="4" name="Connecteur droit 3"/>
          <p:cNvCxnSpPr/>
          <p:nvPr/>
        </p:nvCxnSpPr>
        <p:spPr>
          <a:xfrm>
            <a:off x="1884000" y="5070766"/>
            <a:ext cx="8536028" cy="43781"/>
          </a:xfrm>
          <a:prstGeom prst="line">
            <a:avLst/>
          </a:prstGeom>
          <a:ln>
            <a:prstDash val="dash"/>
          </a:ln>
        </p:spPr>
        <p:style>
          <a:lnRef idx="2">
            <a:schemeClr val="accent1"/>
          </a:lnRef>
          <a:fillRef idx="0">
            <a:schemeClr val="accent1"/>
          </a:fillRef>
          <a:effectRef idx="1">
            <a:schemeClr val="accent1"/>
          </a:effectRef>
          <a:fontRef idx="minor">
            <a:schemeClr val="tx1"/>
          </a:fontRef>
        </p:style>
      </p:cxnSp>
      <p:sp>
        <p:nvSpPr>
          <p:cNvPr id="20" name="Rounded Rectangle 6"/>
          <p:cNvSpPr/>
          <p:nvPr/>
        </p:nvSpPr>
        <p:spPr bwMode="auto">
          <a:xfrm>
            <a:off x="2302898" y="1657033"/>
            <a:ext cx="3483999" cy="1065195"/>
          </a:xfrm>
          <a:prstGeom prst="roundRect">
            <a:avLst/>
          </a:prstGeom>
          <a:noFill/>
          <a:ln w="9525" algn="ctr">
            <a:solidFill>
              <a:schemeClr val="accent1"/>
            </a:solidFill>
            <a:round/>
            <a:headEnd/>
            <a:tailEnd/>
          </a:ln>
        </p:spPr>
        <p:txBody>
          <a:bodyPr wrap="square" rtlCol="0" anchor="ctr"/>
          <a:lstStyle/>
          <a:p>
            <a:pPr algn="ctr">
              <a:spcAft>
                <a:spcPts val="1108"/>
              </a:spcAft>
            </a:pPr>
            <a:r>
              <a:rPr lang="en-US" sz="1477" dirty="0">
                <a:solidFill>
                  <a:schemeClr val="accent1"/>
                </a:solidFill>
              </a:rPr>
              <a:t>REG-GR-HSE-014</a:t>
            </a:r>
            <a:r>
              <a:rPr lang="en-US" sz="1477" dirty="0"/>
              <a:t> : </a:t>
            </a:r>
            <a:endParaRPr lang="en-US" sz="1477" dirty="0" smtClean="0"/>
          </a:p>
          <a:p>
            <a:pPr algn="ctr">
              <a:spcAft>
                <a:spcPts val="1108"/>
              </a:spcAft>
            </a:pPr>
            <a:r>
              <a:rPr lang="fr-FR" sz="1477" dirty="0" smtClean="0"/>
              <a:t>Exigences </a:t>
            </a:r>
            <a:r>
              <a:rPr lang="fr-FR" sz="1477" dirty="0"/>
              <a:t>minimales </a:t>
            </a:r>
            <a:r>
              <a:rPr lang="fr-FR" sz="1477" dirty="0" smtClean="0"/>
              <a:t>des opérateurs </a:t>
            </a:r>
            <a:r>
              <a:rPr lang="fr-FR" sz="1477" dirty="0"/>
              <a:t>ferroviaires</a:t>
            </a:r>
          </a:p>
        </p:txBody>
      </p:sp>
      <p:sp>
        <p:nvSpPr>
          <p:cNvPr id="21" name="Rounded Rectangle 7"/>
          <p:cNvSpPr/>
          <p:nvPr/>
        </p:nvSpPr>
        <p:spPr bwMode="auto">
          <a:xfrm>
            <a:off x="2302898" y="3566560"/>
            <a:ext cx="3377329" cy="1065002"/>
          </a:xfrm>
          <a:prstGeom prst="roundRect">
            <a:avLst/>
          </a:prstGeom>
          <a:noFill/>
          <a:ln w="9525" algn="ctr">
            <a:solidFill>
              <a:schemeClr val="accent1"/>
            </a:solidFill>
            <a:round/>
            <a:headEnd/>
            <a:tailEnd/>
          </a:ln>
        </p:spPr>
        <p:txBody>
          <a:bodyPr wrap="square" rtlCol="0" anchor="ctr"/>
          <a:lstStyle/>
          <a:p>
            <a:pPr algn="ctr">
              <a:spcAft>
                <a:spcPts val="1108"/>
              </a:spcAft>
            </a:pPr>
            <a:r>
              <a:rPr lang="fr-FR" sz="1477" dirty="0" smtClean="0">
                <a:solidFill>
                  <a:schemeClr val="accent1"/>
                </a:solidFill>
              </a:rPr>
              <a:t>Manœuvres</a:t>
            </a:r>
            <a:r>
              <a:rPr lang="en-US" sz="1477" dirty="0"/>
              <a:t> : </a:t>
            </a:r>
            <a:endParaRPr lang="en-US" sz="1477" dirty="0" smtClean="0"/>
          </a:p>
          <a:p>
            <a:pPr algn="ctr">
              <a:spcAft>
                <a:spcPts val="1108"/>
              </a:spcAft>
            </a:pPr>
            <a:r>
              <a:rPr lang="fr-FR" sz="1477" dirty="0" smtClean="0"/>
              <a:t>Exigences </a:t>
            </a:r>
            <a:r>
              <a:rPr lang="fr-FR" sz="1477" dirty="0"/>
              <a:t>minimales pour les manœuvres ferroviaires</a:t>
            </a:r>
          </a:p>
        </p:txBody>
      </p:sp>
      <p:grpSp>
        <p:nvGrpSpPr>
          <p:cNvPr id="27" name="Group 15"/>
          <p:cNvGrpSpPr/>
          <p:nvPr/>
        </p:nvGrpSpPr>
        <p:grpSpPr>
          <a:xfrm>
            <a:off x="3735939" y="2879096"/>
            <a:ext cx="511247" cy="511247"/>
            <a:chOff x="2268088" y="3676481"/>
            <a:chExt cx="553673" cy="553673"/>
          </a:xfrm>
        </p:grpSpPr>
        <p:sp>
          <p:nvSpPr>
            <p:cNvPr id="28" name="Rectangle 27"/>
            <p:cNvSpPr/>
            <p:nvPr/>
          </p:nvSpPr>
          <p:spPr bwMode="auto">
            <a:xfrm rot="5400000">
              <a:off x="2256638" y="3877817"/>
              <a:ext cx="553673" cy="151002"/>
            </a:xfrm>
            <a:prstGeom prst="rect">
              <a:avLst/>
            </a:prstGeom>
            <a:solidFill>
              <a:schemeClr val="tx1"/>
            </a:solidFill>
            <a:ln w="9525" algn="ctr">
              <a:noFill/>
              <a:round/>
              <a:headEnd/>
              <a:tailEnd/>
            </a:ln>
          </p:spPr>
          <p:txBody>
            <a:bodyPr wrap="square" rtlCol="0" anchor="ctr"/>
            <a:lstStyle/>
            <a:p>
              <a:pPr algn="l"/>
              <a:endParaRPr lang="en-US" sz="1477" dirty="0">
                <a:cs typeface="Tahoma" pitchFamily="34" charset="0"/>
              </a:endParaRPr>
            </a:p>
          </p:txBody>
        </p:sp>
        <p:sp>
          <p:nvSpPr>
            <p:cNvPr id="35" name="Rectangle 34"/>
            <p:cNvSpPr/>
            <p:nvPr/>
          </p:nvSpPr>
          <p:spPr bwMode="auto">
            <a:xfrm>
              <a:off x="2268088" y="3877817"/>
              <a:ext cx="553673" cy="151002"/>
            </a:xfrm>
            <a:prstGeom prst="rect">
              <a:avLst/>
            </a:prstGeom>
            <a:solidFill>
              <a:schemeClr val="tx1"/>
            </a:solidFill>
            <a:ln w="9525" algn="ctr">
              <a:noFill/>
              <a:round/>
              <a:headEnd/>
              <a:tailEnd/>
            </a:ln>
          </p:spPr>
          <p:txBody>
            <a:bodyPr wrap="square" rtlCol="0" anchor="ctr"/>
            <a:lstStyle/>
            <a:p>
              <a:pPr algn="l"/>
              <a:endParaRPr lang="en-US" sz="1477" dirty="0">
                <a:cs typeface="Tahoma" pitchFamily="34" charset="0"/>
              </a:endParaRPr>
            </a:p>
          </p:txBody>
        </p:sp>
      </p:grpSp>
      <p:pic>
        <p:nvPicPr>
          <p:cNvPr id="41" name="Picture 20"/>
          <p:cNvPicPr/>
          <p:nvPr/>
        </p:nvPicPr>
        <p:blipFill>
          <a:blip r:embed="rId3">
            <a:extLst>
              <a:ext uri="{28A0092B-C50C-407E-A947-70E740481C1C}">
                <a14:useLocalDpi xmlns:a14="http://schemas.microsoft.com/office/drawing/2010/main" val="0"/>
              </a:ext>
            </a:extLst>
          </a:blip>
          <a:srcRect/>
          <a:stretch>
            <a:fillRect/>
          </a:stretch>
        </p:blipFill>
        <p:spPr bwMode="auto">
          <a:xfrm>
            <a:off x="2027112" y="1504064"/>
            <a:ext cx="549402" cy="498391"/>
          </a:xfrm>
          <a:prstGeom prst="rect">
            <a:avLst/>
          </a:prstGeom>
          <a:noFill/>
        </p:spPr>
      </p:pic>
      <p:pic>
        <p:nvPicPr>
          <p:cNvPr id="42" name="Picture 21"/>
          <p:cNvPicPr/>
          <p:nvPr/>
        </p:nvPicPr>
        <p:blipFill>
          <a:blip r:embed="rId4">
            <a:extLst>
              <a:ext uri="{28A0092B-C50C-407E-A947-70E740481C1C}">
                <a14:useLocalDpi xmlns:a14="http://schemas.microsoft.com/office/drawing/2010/main" val="0"/>
              </a:ext>
            </a:extLst>
          </a:blip>
          <a:srcRect/>
          <a:stretch>
            <a:fillRect/>
          </a:stretch>
        </p:blipFill>
        <p:spPr bwMode="auto">
          <a:xfrm>
            <a:off x="2040930" y="3317661"/>
            <a:ext cx="551748" cy="500736"/>
          </a:xfrm>
          <a:prstGeom prst="rect">
            <a:avLst/>
          </a:prstGeom>
          <a:noFill/>
        </p:spPr>
      </p:pic>
      <p:grpSp>
        <p:nvGrpSpPr>
          <p:cNvPr id="43" name="Group 16"/>
          <p:cNvGrpSpPr/>
          <p:nvPr/>
        </p:nvGrpSpPr>
        <p:grpSpPr>
          <a:xfrm>
            <a:off x="6273226" y="2951065"/>
            <a:ext cx="511247" cy="367307"/>
            <a:chOff x="5481072" y="3659706"/>
            <a:chExt cx="553673" cy="397788"/>
          </a:xfrm>
        </p:grpSpPr>
        <p:sp>
          <p:nvSpPr>
            <p:cNvPr id="44" name="Rectangle 43"/>
            <p:cNvSpPr/>
            <p:nvPr/>
          </p:nvSpPr>
          <p:spPr bwMode="auto">
            <a:xfrm>
              <a:off x="5481072" y="3659706"/>
              <a:ext cx="553673" cy="151002"/>
            </a:xfrm>
            <a:prstGeom prst="rect">
              <a:avLst/>
            </a:prstGeom>
            <a:solidFill>
              <a:schemeClr val="tx1"/>
            </a:solidFill>
            <a:ln w="9525" algn="ctr">
              <a:noFill/>
              <a:round/>
              <a:headEnd/>
              <a:tailEnd/>
            </a:ln>
          </p:spPr>
          <p:txBody>
            <a:bodyPr wrap="square" rtlCol="0" anchor="ctr"/>
            <a:lstStyle/>
            <a:p>
              <a:pPr algn="l"/>
              <a:endParaRPr lang="en-US" sz="1477" dirty="0">
                <a:cs typeface="Tahoma" pitchFamily="34" charset="0"/>
              </a:endParaRPr>
            </a:p>
          </p:txBody>
        </p:sp>
        <p:sp>
          <p:nvSpPr>
            <p:cNvPr id="45" name="Rectangle 44"/>
            <p:cNvSpPr/>
            <p:nvPr/>
          </p:nvSpPr>
          <p:spPr bwMode="auto">
            <a:xfrm>
              <a:off x="5481072" y="3906492"/>
              <a:ext cx="553673" cy="151002"/>
            </a:xfrm>
            <a:prstGeom prst="rect">
              <a:avLst/>
            </a:prstGeom>
            <a:solidFill>
              <a:schemeClr val="tx1"/>
            </a:solidFill>
            <a:ln w="9525" algn="ctr">
              <a:noFill/>
              <a:round/>
              <a:headEnd/>
              <a:tailEnd/>
            </a:ln>
          </p:spPr>
          <p:txBody>
            <a:bodyPr wrap="square" rtlCol="0" anchor="ctr"/>
            <a:lstStyle/>
            <a:p>
              <a:pPr algn="l"/>
              <a:endParaRPr lang="en-US" sz="1477" dirty="0">
                <a:cs typeface="Tahoma" pitchFamily="34" charset="0"/>
              </a:endParaRPr>
            </a:p>
          </p:txBody>
        </p:sp>
      </p:grpSp>
      <p:sp>
        <p:nvSpPr>
          <p:cNvPr id="46" name="Rectangle 45"/>
          <p:cNvSpPr/>
          <p:nvPr/>
        </p:nvSpPr>
        <p:spPr bwMode="auto">
          <a:xfrm>
            <a:off x="7261089" y="2334457"/>
            <a:ext cx="2773626" cy="1923144"/>
          </a:xfrm>
          <a:prstGeom prst="rect">
            <a:avLst/>
          </a:prstGeom>
          <a:solidFill>
            <a:schemeClr val="bg1"/>
          </a:solidFill>
          <a:ln w="9525" algn="ctr">
            <a:solidFill>
              <a:schemeClr val="accent1"/>
            </a:solidFill>
            <a:round/>
            <a:headEnd/>
            <a:tailEnd/>
          </a:ln>
        </p:spPr>
        <p:txBody>
          <a:bodyPr wrap="square" rtlCol="0" anchor="ctr"/>
          <a:lstStyle/>
          <a:p>
            <a:pPr algn="l"/>
            <a:endParaRPr lang="en-US" sz="1477" dirty="0">
              <a:cs typeface="Tahoma" pitchFamily="34" charset="0"/>
            </a:endParaRPr>
          </a:p>
        </p:txBody>
      </p:sp>
      <p:sp>
        <p:nvSpPr>
          <p:cNvPr id="47" name="Rectangle 46"/>
          <p:cNvSpPr/>
          <p:nvPr/>
        </p:nvSpPr>
        <p:spPr bwMode="auto">
          <a:xfrm>
            <a:off x="7342394" y="2231690"/>
            <a:ext cx="2773626" cy="1923144"/>
          </a:xfrm>
          <a:prstGeom prst="rect">
            <a:avLst/>
          </a:prstGeom>
          <a:solidFill>
            <a:schemeClr val="bg1"/>
          </a:solidFill>
          <a:ln w="9525" algn="ctr">
            <a:solidFill>
              <a:schemeClr val="accent1"/>
            </a:solidFill>
            <a:round/>
            <a:headEnd/>
            <a:tailEnd/>
          </a:ln>
        </p:spPr>
        <p:txBody>
          <a:bodyPr wrap="square" rtlCol="0" anchor="ctr"/>
          <a:lstStyle/>
          <a:p>
            <a:pPr algn="l"/>
            <a:endParaRPr lang="en-US" sz="1477" dirty="0">
              <a:cs typeface="Tahoma" pitchFamily="34" charset="0"/>
            </a:endParaRPr>
          </a:p>
        </p:txBody>
      </p:sp>
      <p:sp>
        <p:nvSpPr>
          <p:cNvPr id="48" name="Rectangle 47"/>
          <p:cNvSpPr/>
          <p:nvPr/>
        </p:nvSpPr>
        <p:spPr bwMode="auto">
          <a:xfrm>
            <a:off x="7423699" y="2128923"/>
            <a:ext cx="2773626" cy="1923144"/>
          </a:xfrm>
          <a:prstGeom prst="rect">
            <a:avLst/>
          </a:prstGeom>
          <a:solidFill>
            <a:schemeClr val="bg1"/>
          </a:solidFill>
          <a:ln w="9525" algn="ctr">
            <a:solidFill>
              <a:schemeClr val="accent1"/>
            </a:solidFill>
            <a:round/>
            <a:headEnd/>
            <a:tailEnd/>
          </a:ln>
        </p:spPr>
        <p:txBody>
          <a:bodyPr wrap="square" rtlCol="0" anchor="ctr"/>
          <a:lstStyle/>
          <a:p>
            <a:pPr algn="ctr">
              <a:spcAft>
                <a:spcPts val="1108"/>
              </a:spcAft>
            </a:pPr>
            <a:r>
              <a:rPr lang="en-US" sz="1477" dirty="0">
                <a:solidFill>
                  <a:schemeClr val="accent1"/>
                </a:solidFill>
              </a:rPr>
              <a:t>CG-GR-HSE-430</a:t>
            </a:r>
            <a:r>
              <a:rPr lang="en-US" sz="1477" dirty="0"/>
              <a:t> : </a:t>
            </a:r>
            <a:endParaRPr lang="en-US" sz="1477" dirty="0" smtClean="0"/>
          </a:p>
          <a:p>
            <a:pPr algn="ctr">
              <a:spcAft>
                <a:spcPts val="1108"/>
              </a:spcAft>
            </a:pPr>
            <a:r>
              <a:rPr lang="fr-FR" sz="1477" dirty="0" smtClean="0"/>
              <a:t>Sécurité </a:t>
            </a:r>
            <a:r>
              <a:rPr lang="fr-FR" sz="1477" dirty="0"/>
              <a:t>des transports ferroviaires</a:t>
            </a:r>
          </a:p>
        </p:txBody>
      </p:sp>
      <p:sp>
        <p:nvSpPr>
          <p:cNvPr id="49" name="TextBox 17"/>
          <p:cNvSpPr txBox="1"/>
          <p:nvPr/>
        </p:nvSpPr>
        <p:spPr>
          <a:xfrm>
            <a:off x="9311101" y="2196958"/>
            <a:ext cx="702115" cy="170496"/>
          </a:xfrm>
          <a:prstGeom prst="rect">
            <a:avLst/>
          </a:prstGeom>
          <a:noFill/>
          <a:ln>
            <a:noFill/>
          </a:ln>
        </p:spPr>
        <p:txBody>
          <a:bodyPr vert="horz" wrap="none" lIns="0" tIns="0" rIns="0" bIns="0" rtlCol="0">
            <a:spAutoFit/>
          </a:bodyPr>
          <a:lstStyle/>
          <a:p>
            <a:pPr algn="l"/>
            <a:r>
              <a:rPr lang="en-US" sz="1108" i="1" dirty="0">
                <a:latin typeface="Arial" panose="020B0604020202020204" pitchFamily="34" charset="0"/>
                <a:cs typeface="Tahoma" pitchFamily="34" charset="0"/>
              </a:rPr>
              <a:t>NOUVEAU</a:t>
            </a:r>
          </a:p>
        </p:txBody>
      </p:sp>
      <p:cxnSp>
        <p:nvCxnSpPr>
          <p:cNvPr id="50" name="Straight Connector 18"/>
          <p:cNvCxnSpPr/>
          <p:nvPr/>
        </p:nvCxnSpPr>
        <p:spPr bwMode="auto">
          <a:xfrm>
            <a:off x="9187163" y="2196958"/>
            <a:ext cx="969511" cy="1173"/>
          </a:xfrm>
          <a:prstGeom prst="line">
            <a:avLst/>
          </a:prstGeom>
          <a:solidFill>
            <a:schemeClr val="accent1"/>
          </a:solidFill>
          <a:ln w="9525" cap="flat" cmpd="sng" algn="ctr">
            <a:solidFill>
              <a:srgbClr val="000000"/>
            </a:solidFill>
            <a:prstDash val="solid"/>
            <a:round/>
            <a:headEnd type="none" w="med" len="med"/>
            <a:tailEnd type="none" w="med" len="med"/>
          </a:ln>
          <a:effectLst/>
        </p:spPr>
      </p:cxnSp>
      <p:cxnSp>
        <p:nvCxnSpPr>
          <p:cNvPr id="51" name="Straight Connector 19"/>
          <p:cNvCxnSpPr/>
          <p:nvPr/>
        </p:nvCxnSpPr>
        <p:spPr bwMode="auto">
          <a:xfrm>
            <a:off x="9187163" y="2367474"/>
            <a:ext cx="969511" cy="1173"/>
          </a:xfrm>
          <a:prstGeom prst="line">
            <a:avLst/>
          </a:prstGeom>
          <a:solidFill>
            <a:schemeClr val="accent1"/>
          </a:solidFill>
          <a:ln w="9525" cap="flat" cmpd="sng" algn="ctr">
            <a:solidFill>
              <a:srgbClr val="000000"/>
            </a:solidFill>
            <a:prstDash val="solid"/>
            <a:round/>
            <a:headEnd type="none" w="med" len="med"/>
            <a:tailEnd type="none" w="med" len="med"/>
          </a:ln>
          <a:effectLst/>
        </p:spPr>
      </p:cxnSp>
      <p:sp>
        <p:nvSpPr>
          <p:cNvPr id="52" name="Rectangle 51"/>
          <p:cNvSpPr/>
          <p:nvPr/>
        </p:nvSpPr>
        <p:spPr>
          <a:xfrm>
            <a:off x="7561326" y="3584462"/>
            <a:ext cx="2516698" cy="377505"/>
          </a:xfrm>
          <a:prstGeom prst="rect">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400" i="1" dirty="0">
                <a:solidFill>
                  <a:schemeClr val="bg1"/>
                </a:solidFill>
              </a:rPr>
              <a:t>Sur tout le domaine opéré</a:t>
            </a:r>
          </a:p>
        </p:txBody>
      </p:sp>
      <p:sp>
        <p:nvSpPr>
          <p:cNvPr id="2" name="Espace réservé du texte 1"/>
          <p:cNvSpPr>
            <a:spLocks noGrp="1"/>
          </p:cNvSpPr>
          <p:nvPr>
            <p:ph type="body" sz="quarter" idx="11"/>
          </p:nvPr>
        </p:nvSpPr>
        <p:spPr>
          <a:xfrm>
            <a:off x="202141" y="8467"/>
            <a:ext cx="7578841" cy="404664"/>
          </a:xfrm>
        </p:spPr>
        <p:txBody>
          <a:bodyPr>
            <a:noAutofit/>
          </a:bodyPr>
          <a:lstStyle/>
          <a:p>
            <a:r>
              <a:rPr lang="fr-FR" dirty="0"/>
              <a:t>CR GR HSE 430 – Sécurité des transports ferroviaires</a:t>
            </a:r>
            <a:endParaRPr lang="en-US" dirty="0"/>
          </a:p>
        </p:txBody>
      </p:sp>
    </p:spTree>
    <p:extLst>
      <p:ext uri="{BB962C8B-B14F-4D97-AF65-F5344CB8AC3E}">
        <p14:creationId xmlns:p14="http://schemas.microsoft.com/office/powerpoint/2010/main" val="11230640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3">
            <a:lumMod val="75000"/>
            <a:alpha val="0"/>
          </a:schemeClr>
        </a:solidFill>
        <a:effectLst/>
      </p:bgPr>
    </p:bg>
    <p:spTree>
      <p:nvGrpSpPr>
        <p:cNvPr id="1" name=""/>
        <p:cNvGrpSpPr/>
        <p:nvPr/>
      </p:nvGrpSpPr>
      <p:grpSpPr>
        <a:xfrm>
          <a:off x="0" y="0"/>
          <a:ext cx="0" cy="0"/>
          <a:chOff x="0" y="0"/>
          <a:chExt cx="0" cy="0"/>
        </a:xfrm>
      </p:grpSpPr>
      <p:sp>
        <p:nvSpPr>
          <p:cNvPr id="11" name="Espace réservé du texte 1"/>
          <p:cNvSpPr txBox="1">
            <a:spLocks/>
          </p:cNvSpPr>
          <p:nvPr/>
        </p:nvSpPr>
        <p:spPr>
          <a:xfrm>
            <a:off x="191344" y="692696"/>
            <a:ext cx="11377264" cy="5040561"/>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u="sng" dirty="0" smtClean="0">
                <a:solidFill>
                  <a:schemeClr val="tx1"/>
                </a:solidFill>
              </a:rPr>
              <a:t>Gestion de la sécurité </a:t>
            </a:r>
          </a:p>
          <a:p>
            <a:pPr marL="0" indent="0" algn="l"/>
            <a:endParaRPr lang="fr-FR" sz="1400" u="sng" dirty="0" smtClean="0">
              <a:solidFill>
                <a:schemeClr val="tx1"/>
              </a:solidFill>
            </a:endParaRPr>
          </a:p>
          <a:p>
            <a:pPr marL="0" indent="0" algn="l">
              <a:spcAft>
                <a:spcPts val="600"/>
              </a:spcAft>
            </a:pPr>
            <a:r>
              <a:rPr lang="fr-FR" sz="1600" dirty="0" smtClean="0">
                <a:solidFill>
                  <a:schemeClr val="tx1"/>
                </a:solidFill>
              </a:rPr>
              <a:t>Vérification de l’organisation sécurité de l’entité ou la filiale</a:t>
            </a:r>
          </a:p>
          <a:p>
            <a:pPr marL="285750" indent="-285750" algn="l">
              <a:spcAft>
                <a:spcPts val="600"/>
              </a:spcAft>
              <a:buFont typeface="Arial" panose="020B0604020202020204" pitchFamily="34" charset="0"/>
              <a:buChar char="•"/>
            </a:pPr>
            <a:r>
              <a:rPr lang="fr-FR" sz="1400" b="0" dirty="0" smtClean="0">
                <a:solidFill>
                  <a:schemeClr val="tx1"/>
                </a:solidFill>
              </a:rPr>
              <a:t>Un </a:t>
            </a:r>
            <a:r>
              <a:rPr lang="fr-FR" sz="1400" b="0" dirty="0">
                <a:solidFill>
                  <a:schemeClr val="tx1"/>
                </a:solidFill>
              </a:rPr>
              <a:t>correspondant sécurité des activités ferroviaires est désigné dans l’entité ou la </a:t>
            </a:r>
            <a:r>
              <a:rPr lang="fr-FR" sz="1400" b="0" dirty="0" smtClean="0">
                <a:solidFill>
                  <a:schemeClr val="tx1"/>
                </a:solidFill>
              </a:rPr>
              <a:t>filiale </a:t>
            </a:r>
            <a:r>
              <a:rPr lang="fr-FR" sz="1400" dirty="0">
                <a:solidFill>
                  <a:schemeClr val="tx1"/>
                </a:solidFill>
              </a:rPr>
              <a:t>(Exigence </a:t>
            </a:r>
            <a:r>
              <a:rPr lang="fr-FR" sz="1400" dirty="0" smtClean="0">
                <a:solidFill>
                  <a:schemeClr val="tx1"/>
                </a:solidFill>
              </a:rPr>
              <a:t>3.1.1).</a:t>
            </a:r>
            <a:endParaRPr lang="fr-FR" sz="1400" b="0" dirty="0" smtClean="0">
              <a:solidFill>
                <a:schemeClr val="tx1"/>
              </a:solidFill>
            </a:endParaRPr>
          </a:p>
          <a:p>
            <a:pPr marL="285750" indent="-285750" algn="l">
              <a:spcAft>
                <a:spcPts val="600"/>
              </a:spcAft>
              <a:buFont typeface="Arial" panose="020B0604020202020204" pitchFamily="34" charset="0"/>
              <a:buChar char="•"/>
            </a:pPr>
            <a:r>
              <a:rPr lang="fr-FR" sz="1400" b="0" dirty="0">
                <a:solidFill>
                  <a:schemeClr val="tx1"/>
                </a:solidFill>
              </a:rPr>
              <a:t>Les activités ferroviaires font l’objet d’une analyse de risque </a:t>
            </a:r>
            <a:r>
              <a:rPr lang="fr-FR" sz="1400" b="0" dirty="0" smtClean="0">
                <a:solidFill>
                  <a:schemeClr val="tx1"/>
                </a:solidFill>
              </a:rPr>
              <a:t>mise </a:t>
            </a:r>
            <a:r>
              <a:rPr lang="fr-FR" sz="1400" b="0" dirty="0">
                <a:solidFill>
                  <a:schemeClr val="tx1"/>
                </a:solidFill>
              </a:rPr>
              <a:t>à jour au moins tous les 5 </a:t>
            </a:r>
            <a:r>
              <a:rPr lang="fr-FR" sz="1400" b="0" dirty="0" smtClean="0">
                <a:solidFill>
                  <a:schemeClr val="tx1"/>
                </a:solidFill>
              </a:rPr>
              <a:t>ans </a:t>
            </a:r>
            <a:r>
              <a:rPr lang="fr-FR" sz="1400" dirty="0">
                <a:solidFill>
                  <a:schemeClr val="tx1"/>
                </a:solidFill>
              </a:rPr>
              <a:t>(Exigence </a:t>
            </a:r>
            <a:r>
              <a:rPr lang="fr-FR" sz="1400" dirty="0" smtClean="0">
                <a:solidFill>
                  <a:schemeClr val="tx1"/>
                </a:solidFill>
              </a:rPr>
              <a:t>3.1.2).</a:t>
            </a:r>
            <a:endParaRPr lang="fr-FR" sz="1400" b="0" dirty="0" smtClean="0">
              <a:solidFill>
                <a:schemeClr val="tx1"/>
              </a:solidFill>
            </a:endParaRPr>
          </a:p>
          <a:p>
            <a:pPr marL="285750" indent="-285750" algn="l">
              <a:spcAft>
                <a:spcPts val="600"/>
              </a:spcAft>
              <a:buFont typeface="Arial" panose="020B0604020202020204" pitchFamily="34" charset="0"/>
              <a:buChar char="•"/>
            </a:pPr>
            <a:r>
              <a:rPr lang="fr-FR" sz="1400" b="0" dirty="0">
                <a:solidFill>
                  <a:schemeClr val="tx1"/>
                </a:solidFill>
              </a:rPr>
              <a:t>Le plan d’intervention d’urgence prend en compte les scénarios d’incidents lors des </a:t>
            </a:r>
            <a:r>
              <a:rPr lang="fr-FR" sz="1400" b="0" dirty="0" smtClean="0">
                <a:solidFill>
                  <a:schemeClr val="tx1"/>
                </a:solidFill>
              </a:rPr>
              <a:t>manœuvres </a:t>
            </a:r>
            <a:r>
              <a:rPr lang="fr-FR" sz="1400" b="0" dirty="0">
                <a:solidFill>
                  <a:schemeClr val="tx1"/>
                </a:solidFill>
              </a:rPr>
              <a:t>et du transport ferroviaire de matières </a:t>
            </a:r>
            <a:r>
              <a:rPr lang="fr-FR" sz="1400" b="0" dirty="0" smtClean="0">
                <a:solidFill>
                  <a:schemeClr val="tx1"/>
                </a:solidFill>
              </a:rPr>
              <a:t>dangereuses. </a:t>
            </a:r>
            <a:r>
              <a:rPr lang="fr-FR" sz="1400" dirty="0" smtClean="0">
                <a:solidFill>
                  <a:schemeClr val="tx1"/>
                </a:solidFill>
              </a:rPr>
              <a:t>(Exigence 3.1.3).</a:t>
            </a:r>
            <a:endParaRPr lang="fr-FR" sz="1400" b="0" dirty="0">
              <a:solidFill>
                <a:schemeClr val="tx1"/>
              </a:solidFill>
            </a:endParaRPr>
          </a:p>
          <a:p>
            <a:pPr marL="0" indent="0" algn="l">
              <a:spcAft>
                <a:spcPts val="600"/>
              </a:spcAft>
            </a:pPr>
            <a:endParaRPr lang="fr-FR" sz="1400" dirty="0" smtClean="0">
              <a:solidFill>
                <a:srgbClr val="FF9900"/>
              </a:solidFill>
            </a:endParaRPr>
          </a:p>
          <a:p>
            <a:pPr marL="0" indent="0" algn="l">
              <a:spcAft>
                <a:spcPts val="600"/>
              </a:spcAft>
            </a:pPr>
            <a:r>
              <a:rPr lang="fr-FR" sz="1400" b="0" u="sng" dirty="0" smtClean="0">
                <a:solidFill>
                  <a:srgbClr val="FF0000"/>
                </a:solidFill>
                <a:latin typeface="+mn-lt"/>
              </a:rPr>
              <a:t>Changements</a:t>
            </a:r>
            <a:r>
              <a:rPr lang="fr-FR" sz="1400" b="0" dirty="0" smtClean="0">
                <a:solidFill>
                  <a:srgbClr val="FF0000"/>
                </a:solidFill>
                <a:latin typeface="+mn-lt"/>
              </a:rPr>
              <a:t> : </a:t>
            </a:r>
          </a:p>
          <a:p>
            <a:pPr marL="355600" indent="-355600" algn="l">
              <a:spcAft>
                <a:spcPts val="600"/>
              </a:spcAft>
              <a:buFont typeface="Arial" panose="020B0604020202020204" pitchFamily="34" charset="0"/>
              <a:buChar char="•"/>
            </a:pPr>
            <a:r>
              <a:rPr lang="fr-FR" sz="1400" b="0" i="1" dirty="0" smtClean="0">
                <a:solidFill>
                  <a:schemeClr val="tx1"/>
                </a:solidFill>
              </a:rPr>
              <a:t>RC</a:t>
            </a:r>
            <a:r>
              <a:rPr lang="fr-FR" sz="1400" b="0" i="1" dirty="0">
                <a:solidFill>
                  <a:schemeClr val="tx1"/>
                </a:solidFill>
              </a:rPr>
              <a:t>, MS &amp; </a:t>
            </a:r>
            <a:r>
              <a:rPr lang="fr-FR" sz="1400" b="0" i="1" dirty="0" smtClean="0">
                <a:solidFill>
                  <a:schemeClr val="tx1"/>
                </a:solidFill>
              </a:rPr>
              <a:t>GRP :</a:t>
            </a:r>
            <a:endParaRPr lang="en-US" sz="1400" b="0" i="1" dirty="0" smtClean="0">
              <a:solidFill>
                <a:srgbClr val="FF0000"/>
              </a:solidFill>
              <a:latin typeface="+mn-lt"/>
            </a:endParaRPr>
          </a:p>
          <a:p>
            <a:pPr marL="541338" algn="l">
              <a:spcAft>
                <a:spcPts val="600"/>
              </a:spcAft>
              <a:buFont typeface="Arial" panose="020B0604020202020204" pitchFamily="34" charset="0"/>
              <a:buChar char="•"/>
            </a:pPr>
            <a:r>
              <a:rPr lang="fr-FR" sz="1400" b="0" i="1" dirty="0" smtClean="0">
                <a:solidFill>
                  <a:schemeClr val="tx1"/>
                </a:solidFill>
              </a:rPr>
              <a:t>en Europe </a:t>
            </a:r>
            <a:r>
              <a:rPr lang="fr-FR" sz="1400" b="0" i="1" dirty="0">
                <a:solidFill>
                  <a:schemeClr val="tx1"/>
                </a:solidFill>
              </a:rPr>
              <a:t> : </a:t>
            </a:r>
            <a:endParaRPr lang="fr-FR" sz="1400" b="0" i="1" dirty="0" smtClean="0">
              <a:solidFill>
                <a:schemeClr val="tx1"/>
              </a:solidFill>
            </a:endParaRPr>
          </a:p>
          <a:p>
            <a:pPr marL="804863" algn="l">
              <a:spcAft>
                <a:spcPts val="600"/>
              </a:spcAft>
              <a:buFont typeface="Arial" panose="020B0604020202020204" pitchFamily="34" charset="0"/>
              <a:buChar char="•"/>
            </a:pPr>
            <a:r>
              <a:rPr lang="fr-FR" sz="1400" b="0" i="1" dirty="0" smtClean="0">
                <a:solidFill>
                  <a:schemeClr val="tx1"/>
                </a:solidFill>
              </a:rPr>
              <a:t>3.1.1</a:t>
            </a:r>
            <a:r>
              <a:rPr lang="fr-FR" sz="1400" b="0" i="1" dirty="0">
                <a:solidFill>
                  <a:schemeClr val="tx1"/>
                </a:solidFill>
              </a:rPr>
              <a:t>; </a:t>
            </a:r>
            <a:r>
              <a:rPr lang="fr-FR" sz="1400" b="0" i="1" dirty="0" smtClean="0">
                <a:solidFill>
                  <a:schemeClr val="tx1"/>
                </a:solidFill>
              </a:rPr>
              <a:t>3.1.3 : </a:t>
            </a:r>
            <a:r>
              <a:rPr lang="fr-FR" sz="1400" b="0" i="1" dirty="0">
                <a:solidFill>
                  <a:schemeClr val="tx1"/>
                </a:solidFill>
              </a:rPr>
              <a:t>formalisation de la pratique existante </a:t>
            </a:r>
          </a:p>
          <a:p>
            <a:pPr marL="804863" algn="l">
              <a:spcAft>
                <a:spcPts val="600"/>
              </a:spcAft>
              <a:buFont typeface="Arial" panose="020B0604020202020204" pitchFamily="34" charset="0"/>
              <a:buChar char="•"/>
            </a:pPr>
            <a:r>
              <a:rPr lang="fr-FR" sz="1400" b="0" i="1" dirty="0" smtClean="0">
                <a:solidFill>
                  <a:schemeClr val="tx1"/>
                </a:solidFill>
                <a:latin typeface="+mn-lt"/>
              </a:rPr>
              <a:t>3.1.2 </a:t>
            </a:r>
            <a:r>
              <a:rPr lang="fr-FR" sz="1400" b="0" i="1" dirty="0">
                <a:solidFill>
                  <a:schemeClr val="tx1"/>
                </a:solidFill>
                <a:latin typeface="+mn-lt"/>
              </a:rPr>
              <a:t>: précision de </a:t>
            </a:r>
            <a:r>
              <a:rPr lang="fr-FR" sz="1400" b="0" i="1" dirty="0" smtClean="0">
                <a:solidFill>
                  <a:schemeClr val="tx1"/>
                </a:solidFill>
                <a:latin typeface="+mn-lt"/>
              </a:rPr>
              <a:t>l’exigence</a:t>
            </a:r>
            <a:r>
              <a:rPr lang="fr-FR" sz="1400" b="0" i="1" dirty="0">
                <a:solidFill>
                  <a:schemeClr val="tx1"/>
                </a:solidFill>
                <a:latin typeface="+mn-lt"/>
              </a:rPr>
              <a:t> </a:t>
            </a:r>
            <a:r>
              <a:rPr lang="fr-FR" sz="1400" b="0" i="1" dirty="0" smtClean="0">
                <a:solidFill>
                  <a:schemeClr val="tx1"/>
                </a:solidFill>
                <a:latin typeface="+mn-lt"/>
              </a:rPr>
              <a:t>actuelle</a:t>
            </a:r>
          </a:p>
          <a:p>
            <a:pPr marL="541338" algn="l">
              <a:spcAft>
                <a:spcPts val="600"/>
              </a:spcAft>
              <a:buFont typeface="Arial" panose="020B0604020202020204" pitchFamily="34" charset="0"/>
              <a:buChar char="•"/>
            </a:pPr>
            <a:r>
              <a:rPr lang="fr-FR" sz="1400" b="0" i="1" dirty="0" smtClean="0">
                <a:solidFill>
                  <a:schemeClr val="tx1"/>
                </a:solidFill>
              </a:rPr>
              <a:t>hors </a:t>
            </a:r>
            <a:r>
              <a:rPr lang="fr-FR" sz="1400" b="0" i="1" dirty="0">
                <a:solidFill>
                  <a:schemeClr val="tx1"/>
                </a:solidFill>
              </a:rPr>
              <a:t>Europe : </a:t>
            </a:r>
            <a:r>
              <a:rPr lang="fr-FR" sz="1400" b="0" i="1" dirty="0" smtClean="0">
                <a:solidFill>
                  <a:schemeClr val="tx1"/>
                </a:solidFill>
              </a:rPr>
              <a:t>nouveau </a:t>
            </a:r>
          </a:p>
          <a:p>
            <a:pPr marL="285750" indent="-285750" algn="l">
              <a:spcAft>
                <a:spcPts val="600"/>
              </a:spcAft>
              <a:buFont typeface="Wingdings" panose="05000000000000000000" pitchFamily="2" charset="2"/>
              <a:buChar char="§"/>
            </a:pPr>
            <a:endParaRPr lang="fr-FR" sz="1800" b="0" dirty="0" smtClean="0">
              <a:solidFill>
                <a:schemeClr val="tx1"/>
              </a:solidFill>
            </a:endParaRPr>
          </a:p>
        </p:txBody>
      </p:sp>
      <p:sp>
        <p:nvSpPr>
          <p:cNvPr id="5" name="Espace réservé du texte 1"/>
          <p:cNvSpPr txBox="1">
            <a:spLocks/>
          </p:cNvSpPr>
          <p:nvPr/>
        </p:nvSpPr>
        <p:spPr>
          <a:xfrm>
            <a:off x="191344" y="0"/>
            <a:ext cx="7578841" cy="404664"/>
          </a:xfrm>
          <a:prstGeom prst="rect">
            <a:avLst/>
          </a:prstGeom>
          <a:noFill/>
        </p:spPr>
        <p:txBody>
          <a:bodyPr anchor="ctr">
            <a:noAutofit/>
          </a:bodyPr>
          <a:lstStyle>
            <a:lvl1pPr marL="342900" indent="-342900" algn="l" defTabSz="914400" rtl="0" eaLnBrk="1" latinLnBrk="0" hangingPunct="1">
              <a:lnSpc>
                <a:spcPct val="90000"/>
              </a:lnSpc>
              <a:spcBef>
                <a:spcPts val="1000"/>
              </a:spcBef>
              <a:buFontTx/>
              <a:buNone/>
              <a:defRPr sz="2000" b="1" kern="1200" baseline="0">
                <a:solidFill>
                  <a:schemeClr val="bg1"/>
                </a:solidFill>
                <a:latin typeface="+mj-lt"/>
                <a:ea typeface="+mn-ea"/>
                <a:cs typeface="+mn-cs"/>
              </a:defRPr>
            </a:lvl1pPr>
            <a:lvl2pPr marL="685800" indent="-228600" algn="l" defTabSz="914400" rtl="0" eaLnBrk="1" latinLnBrk="0" hangingPunct="1">
              <a:lnSpc>
                <a:spcPct val="90000"/>
              </a:lnSpc>
              <a:spcBef>
                <a:spcPts val="500"/>
              </a:spcBef>
              <a:buFont typeface="Wingdings" pitchFamily="2" charset="2"/>
              <a:buChar char="q"/>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kern="0" dirty="0"/>
              <a:t>REVUE DES EXIGENCES</a:t>
            </a:r>
          </a:p>
        </p:txBody>
      </p:sp>
    </p:spTree>
    <p:extLst>
      <p:ext uri="{BB962C8B-B14F-4D97-AF65-F5344CB8AC3E}">
        <p14:creationId xmlns:p14="http://schemas.microsoft.com/office/powerpoint/2010/main" val="41676721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
          <p:cNvSpPr txBox="1">
            <a:spLocks/>
          </p:cNvSpPr>
          <p:nvPr/>
        </p:nvSpPr>
        <p:spPr>
          <a:xfrm>
            <a:off x="335360" y="620688"/>
            <a:ext cx="11161240" cy="676875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u="sng" dirty="0" smtClean="0">
                <a:solidFill>
                  <a:schemeClr val="tx1"/>
                </a:solidFill>
              </a:rPr>
              <a:t>Manœuvres ferroviaires</a:t>
            </a:r>
            <a:endParaRPr lang="fr-FR" u="sng" dirty="0">
              <a:solidFill>
                <a:schemeClr val="tx1"/>
              </a:solidFill>
            </a:endParaRPr>
          </a:p>
          <a:p>
            <a:pPr marL="0" indent="0" algn="l">
              <a:spcAft>
                <a:spcPts val="600"/>
              </a:spcAft>
            </a:pPr>
            <a:endParaRPr lang="en-US" sz="400" dirty="0">
              <a:solidFill>
                <a:schemeClr val="tx1"/>
              </a:solidFill>
            </a:endParaRPr>
          </a:p>
          <a:p>
            <a:pPr marL="0" indent="0" algn="l">
              <a:spcAft>
                <a:spcPts val="600"/>
              </a:spcAft>
            </a:pPr>
            <a:r>
              <a:rPr lang="fr-FR" sz="1600" dirty="0" smtClean="0">
                <a:solidFill>
                  <a:schemeClr val="tx1"/>
                </a:solidFill>
              </a:rPr>
              <a:t>Exigences générales concernant les manœuvres ferroviaires effectuées sur nos sites. </a:t>
            </a:r>
          </a:p>
          <a:p>
            <a:pPr marL="285750" indent="-285750" algn="l">
              <a:spcAft>
                <a:spcPts val="600"/>
              </a:spcAft>
              <a:buFont typeface="Arial" panose="020B0604020202020204" pitchFamily="34" charset="0"/>
              <a:buChar char="•"/>
            </a:pPr>
            <a:r>
              <a:rPr lang="fr-FR" sz="1400" b="0" dirty="0" smtClean="0">
                <a:solidFill>
                  <a:schemeClr val="tx1"/>
                </a:solidFill>
                <a:latin typeface="+mn-lt"/>
              </a:rPr>
              <a:t>Les manœuvres </a:t>
            </a:r>
            <a:r>
              <a:rPr lang="fr-FR" sz="1400" b="0" dirty="0">
                <a:solidFill>
                  <a:schemeClr val="tx1"/>
                </a:solidFill>
                <a:latin typeface="+mn-lt"/>
              </a:rPr>
              <a:t>ferroviaires sont exécutées par une équipe dédiée </a:t>
            </a:r>
            <a:r>
              <a:rPr lang="fr-FR" sz="1400" b="0" dirty="0" smtClean="0">
                <a:solidFill>
                  <a:schemeClr val="tx1"/>
                </a:solidFill>
                <a:latin typeface="+mn-lt"/>
              </a:rPr>
              <a:t>et formée </a:t>
            </a:r>
            <a:r>
              <a:rPr lang="fr-FR" sz="1400" dirty="0" smtClean="0">
                <a:solidFill>
                  <a:schemeClr val="tx1"/>
                </a:solidFill>
                <a:latin typeface="+mn-lt"/>
              </a:rPr>
              <a:t>(Exigences 3.2.1 et 3.2.2).</a:t>
            </a:r>
            <a:endParaRPr lang="fr-FR" sz="1400" b="0" dirty="0" smtClean="0">
              <a:solidFill>
                <a:schemeClr val="tx1"/>
              </a:solidFill>
              <a:latin typeface="+mn-lt"/>
            </a:endParaRPr>
          </a:p>
          <a:p>
            <a:pPr marL="285750" indent="-285750" algn="l">
              <a:spcAft>
                <a:spcPts val="600"/>
              </a:spcAft>
              <a:buFont typeface="Arial" panose="020B0604020202020204" pitchFamily="34" charset="0"/>
              <a:buChar char="•"/>
            </a:pPr>
            <a:r>
              <a:rPr lang="fr-FR" sz="1400" b="0" dirty="0" smtClean="0">
                <a:solidFill>
                  <a:schemeClr val="tx1"/>
                </a:solidFill>
                <a:latin typeface="+mn-lt"/>
              </a:rPr>
              <a:t>Des </a:t>
            </a:r>
            <a:r>
              <a:rPr lang="fr-FR" sz="1400" b="0" dirty="0">
                <a:solidFill>
                  <a:schemeClr val="tx1"/>
                </a:solidFill>
                <a:latin typeface="+mn-lt"/>
              </a:rPr>
              <a:t>consignes locales sont définies pour soutenir la mise en </a:t>
            </a:r>
            <a:r>
              <a:rPr lang="fr-FR" sz="1400" b="0" dirty="0" smtClean="0">
                <a:solidFill>
                  <a:schemeClr val="tx1"/>
                </a:solidFill>
                <a:latin typeface="+mn-lt"/>
              </a:rPr>
              <a:t>œuvre </a:t>
            </a:r>
            <a:r>
              <a:rPr lang="fr-FR" sz="1400" b="0" dirty="0">
                <a:solidFill>
                  <a:schemeClr val="tx1"/>
                </a:solidFill>
                <a:latin typeface="+mn-lt"/>
              </a:rPr>
              <a:t>des mesures de maîtrise des risques du site </a:t>
            </a:r>
            <a:r>
              <a:rPr lang="fr-FR" sz="1400" b="0" dirty="0" smtClean="0">
                <a:solidFill>
                  <a:schemeClr val="tx1"/>
                </a:solidFill>
                <a:latin typeface="+mn-lt"/>
              </a:rPr>
              <a:t>ferroviaire </a:t>
            </a:r>
            <a:r>
              <a:rPr lang="fr-FR" sz="1400" dirty="0">
                <a:solidFill>
                  <a:schemeClr val="tx1"/>
                </a:solidFill>
                <a:latin typeface="+mn-lt"/>
              </a:rPr>
              <a:t>(Exigence </a:t>
            </a:r>
            <a:r>
              <a:rPr lang="fr-FR" sz="1400" dirty="0" smtClean="0">
                <a:solidFill>
                  <a:schemeClr val="tx1"/>
                </a:solidFill>
                <a:latin typeface="+mn-lt"/>
              </a:rPr>
              <a:t>3.2.3).</a:t>
            </a:r>
            <a:endParaRPr lang="fr-FR" sz="1400" b="0" dirty="0" smtClean="0">
              <a:solidFill>
                <a:schemeClr val="tx1"/>
              </a:solidFill>
              <a:latin typeface="+mn-lt"/>
            </a:endParaRPr>
          </a:p>
          <a:p>
            <a:pPr marL="285750" indent="-285750" algn="l">
              <a:spcAft>
                <a:spcPts val="600"/>
              </a:spcAft>
              <a:buFont typeface="Arial" panose="020B0604020202020204" pitchFamily="34" charset="0"/>
              <a:buChar char="•"/>
            </a:pPr>
            <a:r>
              <a:rPr lang="fr-FR" sz="1400" b="0" dirty="0" smtClean="0">
                <a:solidFill>
                  <a:schemeClr val="tx1"/>
                </a:solidFill>
                <a:latin typeface="+mn-lt"/>
              </a:rPr>
              <a:t>Des </a:t>
            </a:r>
            <a:r>
              <a:rPr lang="fr-FR" sz="1400" b="0" dirty="0">
                <a:solidFill>
                  <a:schemeClr val="tx1"/>
                </a:solidFill>
                <a:latin typeface="+mn-lt"/>
              </a:rPr>
              <a:t>mesures de sécurité concernant les déplacements de personnel, les opérations d’attelage/dételage et la réalisation des </a:t>
            </a:r>
            <a:r>
              <a:rPr lang="fr-FR" sz="1400" b="0" dirty="0" smtClean="0">
                <a:solidFill>
                  <a:schemeClr val="tx1"/>
                </a:solidFill>
                <a:latin typeface="+mn-lt"/>
              </a:rPr>
              <a:t>manœuvres, en particulier </a:t>
            </a:r>
            <a:r>
              <a:rPr lang="fr-FR" sz="1400" dirty="0">
                <a:solidFill>
                  <a:schemeClr val="tx1"/>
                </a:solidFill>
                <a:latin typeface="+mn-lt"/>
              </a:rPr>
              <a:t>(Exigence 3.2.5)</a:t>
            </a:r>
            <a:r>
              <a:rPr lang="fr-FR" sz="1400" b="0" dirty="0">
                <a:solidFill>
                  <a:schemeClr val="tx1"/>
                </a:solidFill>
                <a:latin typeface="+mn-lt"/>
              </a:rPr>
              <a:t> </a:t>
            </a:r>
            <a:r>
              <a:rPr lang="fr-FR" sz="1400" b="0" dirty="0" smtClean="0">
                <a:solidFill>
                  <a:schemeClr val="tx1"/>
                </a:solidFill>
                <a:latin typeface="+mn-lt"/>
              </a:rPr>
              <a:t>:</a:t>
            </a:r>
          </a:p>
          <a:p>
            <a:pPr marL="622696" indent="-285750" algn="l">
              <a:spcAft>
                <a:spcPts val="600"/>
              </a:spcAft>
              <a:buFont typeface="Arial" panose="020B0604020202020204" pitchFamily="34" charset="0"/>
              <a:buChar char="•"/>
            </a:pPr>
            <a:r>
              <a:rPr lang="fr-FR" sz="1400" b="0" dirty="0">
                <a:solidFill>
                  <a:schemeClr val="tx1"/>
                </a:solidFill>
                <a:latin typeface="+mn-lt"/>
              </a:rPr>
              <a:t>l’interdiction de monter ou descendre des véhicules ferroviaires lorsqu’ils sont en </a:t>
            </a:r>
            <a:r>
              <a:rPr lang="fr-FR" sz="1400" b="0" dirty="0" smtClean="0">
                <a:solidFill>
                  <a:schemeClr val="tx1"/>
                </a:solidFill>
                <a:latin typeface="+mn-lt"/>
              </a:rPr>
              <a:t>mouvement ; </a:t>
            </a:r>
            <a:endParaRPr lang="fr-FR" sz="1400" b="0" dirty="0">
              <a:solidFill>
                <a:schemeClr val="tx1"/>
              </a:solidFill>
              <a:latin typeface="+mn-lt"/>
            </a:endParaRPr>
          </a:p>
          <a:p>
            <a:pPr marL="622696" indent="-285750" algn="l">
              <a:spcAft>
                <a:spcPts val="600"/>
              </a:spcAft>
              <a:buFont typeface="Arial" panose="020B0604020202020204" pitchFamily="34" charset="0"/>
              <a:buChar char="•"/>
            </a:pPr>
            <a:r>
              <a:rPr lang="fr-FR" sz="1400" b="0" dirty="0">
                <a:solidFill>
                  <a:schemeClr val="tx1"/>
                </a:solidFill>
                <a:latin typeface="+mn-lt"/>
              </a:rPr>
              <a:t>l’obligation d’effectuer les vérifications préalables concernant l’itinéraire de la </a:t>
            </a:r>
            <a:r>
              <a:rPr lang="fr-FR" sz="1400" b="0" dirty="0" smtClean="0">
                <a:solidFill>
                  <a:schemeClr val="tx1"/>
                </a:solidFill>
                <a:latin typeface="+mn-lt"/>
              </a:rPr>
              <a:t>manœuvre ferroviaire ; </a:t>
            </a:r>
            <a:endParaRPr lang="fr-FR" sz="1400" b="0" dirty="0">
              <a:solidFill>
                <a:schemeClr val="tx1"/>
              </a:solidFill>
              <a:latin typeface="+mn-lt"/>
            </a:endParaRPr>
          </a:p>
          <a:p>
            <a:pPr marL="622696" indent="-285750" algn="l">
              <a:spcAft>
                <a:spcPts val="600"/>
              </a:spcAft>
              <a:buFont typeface="Arial" panose="020B0604020202020204" pitchFamily="34" charset="0"/>
              <a:buChar char="•"/>
            </a:pPr>
            <a:r>
              <a:rPr lang="fr-FR" sz="1400" b="0" dirty="0">
                <a:solidFill>
                  <a:schemeClr val="tx1"/>
                </a:solidFill>
                <a:latin typeface="+mn-lt"/>
              </a:rPr>
              <a:t>l’interdiction de pousser et tirer une rame en même temps. </a:t>
            </a:r>
            <a:endParaRPr lang="fr-FR" sz="1400" b="0" dirty="0" smtClean="0">
              <a:solidFill>
                <a:schemeClr val="tx1"/>
              </a:solidFill>
              <a:latin typeface="+mn-lt"/>
            </a:endParaRPr>
          </a:p>
          <a:p>
            <a:r>
              <a:rPr lang="en-US" sz="1400" b="0" dirty="0">
                <a:latin typeface="+mn-lt"/>
              </a:rPr>
              <a:t>	</a:t>
            </a:r>
            <a:endParaRPr lang="fr-FR" sz="1400" b="0" dirty="0" smtClean="0">
              <a:solidFill>
                <a:srgbClr val="FF0000"/>
              </a:solidFill>
              <a:latin typeface="+mn-lt"/>
            </a:endParaRPr>
          </a:p>
          <a:p>
            <a:pPr marL="0" indent="0" algn="l">
              <a:spcAft>
                <a:spcPts val="600"/>
              </a:spcAft>
            </a:pPr>
            <a:r>
              <a:rPr lang="fr-FR" sz="1400" b="0" u="sng" dirty="0">
                <a:solidFill>
                  <a:srgbClr val="FF0000"/>
                </a:solidFill>
                <a:latin typeface="+mn-lt"/>
              </a:rPr>
              <a:t>Changements</a:t>
            </a:r>
            <a:r>
              <a:rPr lang="fr-FR" sz="1400" b="0" dirty="0">
                <a:solidFill>
                  <a:srgbClr val="FF0000"/>
                </a:solidFill>
                <a:latin typeface="+mn-lt"/>
              </a:rPr>
              <a:t> : </a:t>
            </a:r>
          </a:p>
          <a:p>
            <a:pPr marL="285750" indent="-285750" algn="l">
              <a:spcAft>
                <a:spcPts val="600"/>
              </a:spcAft>
              <a:buFont typeface="Wingdings" panose="05000000000000000000" pitchFamily="2" charset="2"/>
              <a:buChar char="§"/>
            </a:pPr>
            <a:r>
              <a:rPr lang="fr-FR" sz="1400" b="0" i="1" dirty="0" smtClean="0">
                <a:solidFill>
                  <a:schemeClr val="tx1"/>
                </a:solidFill>
                <a:latin typeface="+mn-lt"/>
              </a:rPr>
              <a:t>RC</a:t>
            </a:r>
            <a:r>
              <a:rPr lang="fr-FR" sz="1400" b="0" i="1" dirty="0">
                <a:solidFill>
                  <a:schemeClr val="tx1"/>
                </a:solidFill>
                <a:latin typeface="+mn-lt"/>
              </a:rPr>
              <a:t>, MS &amp; GRP </a:t>
            </a:r>
            <a:r>
              <a:rPr lang="fr-FR" sz="1400" b="0" i="1" dirty="0" smtClean="0">
                <a:solidFill>
                  <a:schemeClr val="tx1"/>
                </a:solidFill>
                <a:latin typeface="+mn-lt"/>
              </a:rPr>
              <a:t>: Nouveau mais toutes ces exigences font </a:t>
            </a:r>
            <a:r>
              <a:rPr lang="fr-FR" sz="1400" b="0" i="1" dirty="0">
                <a:solidFill>
                  <a:schemeClr val="tx1"/>
                </a:solidFill>
                <a:latin typeface="+mn-lt"/>
              </a:rPr>
              <a:t>parties des bonnes pratiques </a:t>
            </a:r>
            <a:r>
              <a:rPr lang="fr-FR" sz="1400" b="0" i="1" dirty="0" smtClean="0">
                <a:solidFill>
                  <a:schemeClr val="tx1"/>
                </a:solidFill>
                <a:latin typeface="+mn-lt"/>
              </a:rPr>
              <a:t>appliquées en Europe et aux USA. </a:t>
            </a:r>
          </a:p>
        </p:txBody>
      </p:sp>
      <p:sp>
        <p:nvSpPr>
          <p:cNvPr id="7" name="Espace réservé du texte 1"/>
          <p:cNvSpPr>
            <a:spLocks noGrp="1"/>
          </p:cNvSpPr>
          <p:nvPr>
            <p:ph type="body" sz="quarter" idx="11"/>
          </p:nvPr>
        </p:nvSpPr>
        <p:spPr>
          <a:xfrm>
            <a:off x="335360" y="0"/>
            <a:ext cx="7578841" cy="404664"/>
          </a:xfrm>
        </p:spPr>
        <p:txBody>
          <a:bodyPr>
            <a:noAutofit/>
          </a:bodyPr>
          <a:lstStyle/>
          <a:p>
            <a:r>
              <a:rPr lang="en-GB" kern="0" dirty="0"/>
              <a:t>REVUE DES EXIGENCES</a:t>
            </a:r>
          </a:p>
        </p:txBody>
      </p:sp>
    </p:spTree>
    <p:extLst>
      <p:ext uri="{BB962C8B-B14F-4D97-AF65-F5344CB8AC3E}">
        <p14:creationId xmlns:p14="http://schemas.microsoft.com/office/powerpoint/2010/main" val="4150474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
          <p:cNvSpPr txBox="1">
            <a:spLocks/>
          </p:cNvSpPr>
          <p:nvPr/>
        </p:nvSpPr>
        <p:spPr>
          <a:xfrm>
            <a:off x="393717" y="620688"/>
            <a:ext cx="11161240" cy="5328593"/>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l"/>
            <a:r>
              <a:rPr lang="fr-FR" u="sng" dirty="0" smtClean="0">
                <a:solidFill>
                  <a:schemeClr val="tx1"/>
                </a:solidFill>
              </a:rPr>
              <a:t>Sélection des transporteurs ferroviaires </a:t>
            </a:r>
            <a:r>
              <a:rPr lang="fr-FR" b="0" dirty="0" smtClean="0">
                <a:solidFill>
                  <a:schemeClr val="tx1"/>
                </a:solidFill>
              </a:rPr>
              <a:t>	</a:t>
            </a:r>
          </a:p>
          <a:p>
            <a:pPr marL="0" indent="0" algn="ctr">
              <a:spcAft>
                <a:spcPts val="600"/>
              </a:spcAft>
            </a:pPr>
            <a:endParaRPr lang="fr-FR" sz="800" u="sng" dirty="0" smtClean="0">
              <a:solidFill>
                <a:schemeClr val="tx1"/>
              </a:solidFill>
            </a:endParaRPr>
          </a:p>
          <a:p>
            <a:pPr marL="0" indent="0" algn="l">
              <a:spcAft>
                <a:spcPts val="600"/>
              </a:spcAft>
            </a:pPr>
            <a:r>
              <a:rPr lang="fr-FR" sz="1600" dirty="0" smtClean="0">
                <a:solidFill>
                  <a:schemeClr val="tx1"/>
                </a:solidFill>
              </a:rPr>
              <a:t>Mise en place d’un système de sélection des transporteurs ferroviaires :</a:t>
            </a:r>
          </a:p>
          <a:p>
            <a:pPr marL="355600" lvl="1" indent="-355600" algn="l">
              <a:spcAft>
                <a:spcPts val="600"/>
              </a:spcAft>
              <a:buFont typeface="Arial" panose="020B0604020202020204" pitchFamily="34" charset="0"/>
              <a:buChar char="•"/>
              <a:tabLst>
                <a:tab pos="355600" algn="l"/>
              </a:tabLst>
            </a:pPr>
            <a:r>
              <a:rPr lang="fr-FR" sz="1400" dirty="0">
                <a:solidFill>
                  <a:schemeClr val="tx1"/>
                </a:solidFill>
                <a:latin typeface="+mn-lt"/>
              </a:rPr>
              <a:t>Les transporteurs ferroviaires sont sélectionnés en accord avec la règle CR-GR-HSE-501 ‘Exigences HSE pour les prestations confiées aux </a:t>
            </a:r>
            <a:r>
              <a:rPr lang="fr-FR" sz="1400">
                <a:solidFill>
                  <a:schemeClr val="tx1"/>
                </a:solidFill>
                <a:latin typeface="+mn-lt"/>
              </a:rPr>
              <a:t>Entreprises </a:t>
            </a:r>
            <a:r>
              <a:rPr lang="fr-FR" sz="1400" smtClean="0">
                <a:solidFill>
                  <a:schemeClr val="tx1"/>
                </a:solidFill>
                <a:latin typeface="+mn-lt"/>
              </a:rPr>
              <a:t>Extérieures’.</a:t>
            </a:r>
            <a:endParaRPr lang="fr-FR" sz="1400" dirty="0">
              <a:solidFill>
                <a:schemeClr val="tx1"/>
              </a:solidFill>
              <a:latin typeface="+mn-lt"/>
            </a:endParaRPr>
          </a:p>
          <a:p>
            <a:pPr marL="355600" lvl="1" indent="-355600" algn="l">
              <a:spcAft>
                <a:spcPts val="600"/>
              </a:spcAft>
              <a:buFont typeface="Arial" panose="020B0604020202020204" pitchFamily="34" charset="0"/>
              <a:buChar char="•"/>
            </a:pPr>
            <a:r>
              <a:rPr lang="fr-FR" sz="1400" dirty="0">
                <a:solidFill>
                  <a:schemeClr val="tx1"/>
                </a:solidFill>
                <a:latin typeface="+mn-lt"/>
              </a:rPr>
              <a:t>L’évaluation HSE est réalisée avant la signature du contrat, à l’aide d’un questionnaire adapté à la localisation géographique de </a:t>
            </a:r>
            <a:r>
              <a:rPr lang="fr-FR" sz="1400" dirty="0" smtClean="0">
                <a:solidFill>
                  <a:schemeClr val="tx1"/>
                </a:solidFill>
                <a:latin typeface="+mn-lt"/>
              </a:rPr>
              <a:t>l’activité</a:t>
            </a:r>
            <a:r>
              <a:rPr lang="fr-FR" sz="1400" dirty="0">
                <a:solidFill>
                  <a:schemeClr val="tx1"/>
                </a:solidFill>
                <a:latin typeface="+mn-lt"/>
              </a:rPr>
              <a:t> </a:t>
            </a:r>
            <a:r>
              <a:rPr lang="fr-FR" sz="1400" dirty="0" smtClean="0">
                <a:solidFill>
                  <a:schemeClr val="tx1"/>
                </a:solidFill>
                <a:latin typeface="+mn-lt"/>
              </a:rPr>
              <a:t>(</a:t>
            </a:r>
            <a:r>
              <a:rPr lang="fr-FR" sz="1400" b="1" dirty="0" smtClean="0">
                <a:solidFill>
                  <a:schemeClr val="tx1"/>
                </a:solidFill>
                <a:latin typeface="+mn-lt"/>
              </a:rPr>
              <a:t>Exigences </a:t>
            </a:r>
            <a:r>
              <a:rPr lang="fr-FR" sz="1400" b="1" dirty="0">
                <a:solidFill>
                  <a:schemeClr val="tx1"/>
                </a:solidFill>
                <a:latin typeface="+mn-lt"/>
              </a:rPr>
              <a:t>3.3.2, 3.3.3 et 3.3.4</a:t>
            </a:r>
            <a:r>
              <a:rPr lang="fr-FR" sz="1400" dirty="0" smtClean="0">
                <a:solidFill>
                  <a:schemeClr val="tx1"/>
                </a:solidFill>
                <a:latin typeface="+mn-lt"/>
              </a:rPr>
              <a:t>).</a:t>
            </a:r>
            <a:endParaRPr lang="fr-FR" sz="1400" dirty="0">
              <a:solidFill>
                <a:schemeClr val="tx1"/>
              </a:solidFill>
              <a:latin typeface="+mn-lt"/>
            </a:endParaRPr>
          </a:p>
          <a:p>
            <a:pPr lvl="1" indent="-342900" algn="l">
              <a:spcAft>
                <a:spcPts val="600"/>
              </a:spcAft>
              <a:buFont typeface="Arial" panose="020B0604020202020204" pitchFamily="34" charset="0"/>
              <a:buChar char="•"/>
              <a:tabLst>
                <a:tab pos="271463" algn="l"/>
              </a:tabLst>
            </a:pPr>
            <a:r>
              <a:rPr lang="fr-FR" sz="1400" dirty="0">
                <a:solidFill>
                  <a:schemeClr val="tx1"/>
                </a:solidFill>
                <a:latin typeface="+mj-lt"/>
              </a:rPr>
              <a:t>La validité de cette évaluation HSE est limitée à </a:t>
            </a:r>
            <a:r>
              <a:rPr lang="fr-FR" sz="1400" dirty="0" smtClean="0">
                <a:solidFill>
                  <a:schemeClr val="tx1"/>
                </a:solidFill>
                <a:latin typeface="+mj-lt"/>
              </a:rPr>
              <a:t>max. 3 ans </a:t>
            </a:r>
            <a:r>
              <a:rPr lang="fr-FR" sz="1400" b="1" dirty="0">
                <a:solidFill>
                  <a:schemeClr val="tx1"/>
                </a:solidFill>
                <a:latin typeface="+mj-lt"/>
              </a:rPr>
              <a:t>(Exigence 3.3.6</a:t>
            </a:r>
            <a:r>
              <a:rPr lang="fr-FR" sz="1400" b="1" dirty="0" smtClean="0">
                <a:solidFill>
                  <a:schemeClr val="tx1"/>
                </a:solidFill>
                <a:latin typeface="+mj-lt"/>
              </a:rPr>
              <a:t>).</a:t>
            </a:r>
            <a:endParaRPr lang="fr-FR" sz="1400" b="1" dirty="0">
              <a:solidFill>
                <a:schemeClr val="tx1"/>
              </a:solidFill>
              <a:latin typeface="+mj-lt"/>
            </a:endParaRPr>
          </a:p>
          <a:p>
            <a:pPr lvl="1" indent="-342900" algn="l">
              <a:spcAft>
                <a:spcPts val="600"/>
              </a:spcAft>
              <a:buFont typeface="Arial" panose="020B0604020202020204" pitchFamily="34" charset="0"/>
              <a:buChar char="•"/>
              <a:tabLst>
                <a:tab pos="271463" algn="l"/>
              </a:tabLst>
            </a:pPr>
            <a:r>
              <a:rPr lang="fr-FR" sz="1400" dirty="0" smtClean="0">
                <a:solidFill>
                  <a:schemeClr val="tx1"/>
                </a:solidFill>
                <a:latin typeface="+mj-lt"/>
              </a:rPr>
              <a:t>Le transporteur ferroviaire contracté s’engage à réaliser un plan d’actions </a:t>
            </a:r>
            <a:r>
              <a:rPr lang="fr-FR" sz="1400" b="1" dirty="0" smtClean="0">
                <a:solidFill>
                  <a:schemeClr val="tx1"/>
                </a:solidFill>
                <a:latin typeface="+mj-lt"/>
              </a:rPr>
              <a:t>(Exigence 3.3.5).</a:t>
            </a:r>
          </a:p>
          <a:p>
            <a:r>
              <a:rPr lang="en-US" sz="1400" b="0" dirty="0">
                <a:solidFill>
                  <a:schemeClr val="tx1"/>
                </a:solidFill>
              </a:rPr>
              <a:t>		</a:t>
            </a:r>
            <a:endParaRPr lang="fr-FR" sz="1400" dirty="0" smtClean="0">
              <a:solidFill>
                <a:srgbClr val="FF9900"/>
              </a:solidFill>
            </a:endParaRPr>
          </a:p>
          <a:p>
            <a:pPr marL="0" indent="0" algn="l">
              <a:spcAft>
                <a:spcPts val="600"/>
              </a:spcAft>
            </a:pPr>
            <a:r>
              <a:rPr lang="fr-FR" sz="1400" b="0" u="sng" dirty="0">
                <a:solidFill>
                  <a:srgbClr val="FF0000"/>
                </a:solidFill>
              </a:rPr>
              <a:t>Changements</a:t>
            </a:r>
            <a:r>
              <a:rPr lang="fr-FR" sz="1400" b="0" dirty="0">
                <a:solidFill>
                  <a:srgbClr val="FF0000"/>
                </a:solidFill>
              </a:rPr>
              <a:t> : </a:t>
            </a:r>
          </a:p>
          <a:p>
            <a:pPr marL="355600" indent="-355600" algn="l">
              <a:spcAft>
                <a:spcPts val="600"/>
              </a:spcAft>
              <a:buFont typeface="Arial" panose="020B0604020202020204" pitchFamily="34" charset="0"/>
              <a:buChar char="•"/>
            </a:pPr>
            <a:r>
              <a:rPr lang="fr-FR" sz="1400" b="0" i="1" dirty="0" smtClean="0">
                <a:solidFill>
                  <a:schemeClr val="tx1"/>
                </a:solidFill>
              </a:rPr>
              <a:t>RC &amp; MS Europe : </a:t>
            </a:r>
            <a:r>
              <a:rPr lang="fr-FR" sz="1400" b="0" i="1" dirty="0">
                <a:solidFill>
                  <a:schemeClr val="tx1"/>
                </a:solidFill>
              </a:rPr>
              <a:t>Simplification </a:t>
            </a:r>
            <a:r>
              <a:rPr lang="fr-FR" sz="1400" b="0" i="1" dirty="0" smtClean="0">
                <a:solidFill>
                  <a:schemeClr val="tx1"/>
                </a:solidFill>
              </a:rPr>
              <a:t>de la procédure de sélection et </a:t>
            </a:r>
            <a:r>
              <a:rPr lang="fr-FR" sz="1400" b="0" i="1" dirty="0">
                <a:solidFill>
                  <a:schemeClr val="tx1"/>
                </a:solidFill>
              </a:rPr>
              <a:t>m</a:t>
            </a:r>
            <a:r>
              <a:rPr lang="fr-FR" sz="1400" b="0" i="1" dirty="0" smtClean="0">
                <a:solidFill>
                  <a:schemeClr val="tx1"/>
                </a:solidFill>
              </a:rPr>
              <a:t>ise à jour du questionnaire. </a:t>
            </a:r>
          </a:p>
          <a:p>
            <a:pPr marL="355600" indent="-355600" algn="l">
              <a:spcAft>
                <a:spcPts val="600"/>
              </a:spcAft>
              <a:buFont typeface="Arial" panose="020B0604020202020204" pitchFamily="34" charset="0"/>
              <a:buChar char="•"/>
            </a:pPr>
            <a:r>
              <a:rPr lang="fr-FR" sz="1400" b="0" i="1" dirty="0" smtClean="0">
                <a:solidFill>
                  <a:schemeClr val="tx1"/>
                </a:solidFill>
                <a:latin typeface="+mn-lt"/>
              </a:rPr>
              <a:t>RC, MS &amp; </a:t>
            </a:r>
            <a:r>
              <a:rPr lang="fr-FR" sz="1400" b="0" i="1" dirty="0" smtClean="0">
                <a:solidFill>
                  <a:schemeClr val="tx1"/>
                </a:solidFill>
              </a:rPr>
              <a:t>GRP </a:t>
            </a:r>
            <a:r>
              <a:rPr lang="fr-FR" sz="1400" b="0" i="1" dirty="0" smtClean="0">
                <a:solidFill>
                  <a:schemeClr val="tx1"/>
                </a:solidFill>
                <a:latin typeface="+mn-lt"/>
              </a:rPr>
              <a:t>hors </a:t>
            </a:r>
            <a:r>
              <a:rPr lang="fr-FR" sz="1400" b="0" i="1" dirty="0">
                <a:solidFill>
                  <a:schemeClr val="tx1"/>
                </a:solidFill>
                <a:latin typeface="+mn-lt"/>
              </a:rPr>
              <a:t>Europe </a:t>
            </a:r>
            <a:r>
              <a:rPr lang="fr-FR" sz="1400" b="0" i="1" dirty="0" smtClean="0">
                <a:solidFill>
                  <a:schemeClr val="tx1"/>
                </a:solidFill>
                <a:latin typeface="+mn-lt"/>
              </a:rPr>
              <a:t>: Sélection du transporteur à mettre en place.</a:t>
            </a:r>
            <a:endParaRPr lang="fr-FR" sz="1400" b="0" i="1" dirty="0" smtClean="0">
              <a:solidFill>
                <a:schemeClr val="tx1"/>
              </a:solidFill>
            </a:endParaRPr>
          </a:p>
        </p:txBody>
      </p:sp>
      <p:sp>
        <p:nvSpPr>
          <p:cNvPr id="5" name="Espace réservé du texte 1"/>
          <p:cNvSpPr txBox="1">
            <a:spLocks/>
          </p:cNvSpPr>
          <p:nvPr/>
        </p:nvSpPr>
        <p:spPr>
          <a:xfrm>
            <a:off x="407368" y="0"/>
            <a:ext cx="7578841" cy="404664"/>
          </a:xfrm>
          <a:prstGeom prst="rect">
            <a:avLst/>
          </a:prstGeom>
          <a:noFill/>
        </p:spPr>
        <p:txBody>
          <a:bodyPr anchor="ctr">
            <a:noAutofit/>
          </a:bodyPr>
          <a:lstStyle>
            <a:lvl1pPr marL="342900" indent="-342900" algn="l" defTabSz="914400" rtl="0" eaLnBrk="1" latinLnBrk="0" hangingPunct="1">
              <a:lnSpc>
                <a:spcPct val="90000"/>
              </a:lnSpc>
              <a:spcBef>
                <a:spcPts val="1000"/>
              </a:spcBef>
              <a:buFontTx/>
              <a:buNone/>
              <a:defRPr sz="2000" b="1" kern="1200" baseline="0">
                <a:solidFill>
                  <a:schemeClr val="bg1"/>
                </a:solidFill>
                <a:latin typeface="+mj-lt"/>
                <a:ea typeface="+mn-ea"/>
                <a:cs typeface="+mn-cs"/>
              </a:defRPr>
            </a:lvl1pPr>
            <a:lvl2pPr marL="685800" indent="-228600" algn="l" defTabSz="914400" rtl="0" eaLnBrk="1" latinLnBrk="0" hangingPunct="1">
              <a:lnSpc>
                <a:spcPct val="90000"/>
              </a:lnSpc>
              <a:spcBef>
                <a:spcPts val="500"/>
              </a:spcBef>
              <a:buFont typeface="Wingdings" pitchFamily="2" charset="2"/>
              <a:buChar char="q"/>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kern="0" dirty="0"/>
              <a:t>REVUE DES EXIGENCES</a:t>
            </a:r>
          </a:p>
        </p:txBody>
      </p:sp>
    </p:spTree>
    <p:extLst>
      <p:ext uri="{BB962C8B-B14F-4D97-AF65-F5344CB8AC3E}">
        <p14:creationId xmlns:p14="http://schemas.microsoft.com/office/powerpoint/2010/main" val="4264680568"/>
      </p:ext>
    </p:extLst>
  </p:cSld>
  <p:clrMapOvr>
    <a:masterClrMapping/>
  </p:clrMapOvr>
  <p:timing>
    <p:tnLst>
      <p:par>
        <p:cTn id="1" dur="indefinite" restart="never" nodeType="tmRoot"/>
      </p:par>
    </p:tnLst>
  </p:timing>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wingCount xmlns="34675de5-4563-4f28-8d82-4e698848548e" xsi:nil="true"/>
    <RelevantLanguage xmlns="34675de5-4563-4f28-8d82-4e698848548e">1036;3082;1043;1031;2070</RelevantLanguage>
    <VariationGroupID xmlns="34675de5-4563-4f28-8d82-4e698848548e">5a871e8a-c4b3-48df-8c50-2b9435258a00</VariationGroupID>
    <ThematicID xmlns="34675de5-4563-4f28-8d82-4e698848548e">7285f05b-4f51-4e04-9a14-6c5d014a9ee8</ThematicID>
    <BranchTaxHTField0 xmlns="34675de5-4563-4f28-8d82-4e698848548e">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MetierTaxHTField0 xmlns="34675de5-4563-4f28-8d82-4e698848548e">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34675de5-4563-4f28-8d82-4e698848548e">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sItemGroupID xmlns="http://schemas.microsoft.com/sharepoint/v3">b9daac12-c21e-4418-be9a-65b569b04b10</VariationsItemGroupID>
    <IsThematic xmlns="34675de5-4563-4f28-8d82-4e698848548e">true</IsThematic>
    <OrganizationStructureTaxHTField0 xmlns="34675de5-4563-4f28-8d82-4e698848548e">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SiteTaxHTField0 xmlns="34675de5-4563-4f28-8d82-4e698848548e">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PublishingExpirationDate xmlns="http://schemas.microsoft.com/sharepoint/v3" xsi:nil="true"/>
    <PublishingStartDate xmlns="http://schemas.microsoft.com/sharepoint/v3">2018-10-22T09:39:48+00:00</PublishingStartDate>
    <TaxCatchAll xmlns="6976bd83-f208-4589-bff3-a75963e94f6e">
      <Value>5</Value>
      <Value>4</Value>
      <Value>3</Value>
      <Value>2</Value>
      <Value>1</Value>
    </TaxCatchAl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B5C49A2737EFE41A99FEC662959F5ED" ma:contentTypeVersion="18" ma:contentTypeDescription="Crée un document." ma:contentTypeScope="" ma:versionID="d7e83d456cfcde260796b8ba5a5a42a4">
  <xsd:schema xmlns:xsd="http://www.w3.org/2001/XMLSchema" xmlns:xs="http://www.w3.org/2001/XMLSchema" xmlns:p="http://schemas.microsoft.com/office/2006/metadata/properties" xmlns:ns1="http://schemas.microsoft.com/sharepoint/v3" xmlns:ns2="34675de5-4563-4f28-8d82-4e698848548e" xmlns:ns3="6976bd83-f208-4589-bff3-a75963e94f6e" targetNamespace="http://schemas.microsoft.com/office/2006/metadata/properties" ma:root="true" ma:fieldsID="294b06b6851d23ba8e965b26482072ee" ns1:_="" ns2:_="" ns3:_="">
    <xsd:import namespace="http://schemas.microsoft.com/sharepoint/v3"/>
    <xsd:import namespace="34675de5-4563-4f28-8d82-4e698848548e"/>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element ref="ns1:PublishingStartDate" minOccurs="0"/>
                <xsd:element ref="ns1:PublishingExpirationDate" minOccurs="0"/>
                <xsd:element ref="ns1:VariationsItemGroup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24" nillable="true" ma:displayName="Date de début de planification" ma:description="La colonne de site Date de début de planification est créée par la fonctionnalité de publication. Elle permet de spécifier les date et heure auxquelles cette page apparaîtra la première fois aux visiteurs du site." ma:internalName="PublishingStartDate">
      <xsd:simpleType>
        <xsd:restriction base="dms:Unknown"/>
      </xsd:simpleType>
    </xsd:element>
    <xsd:element name="PublishingExpirationDate" ma:index="25" nillable="true" ma:displayName="Date de fin de planification" ma:description="La colonne de site Date de fin de planification est créée par la fonctionnalité de publication. Elle permet de spécifier les date et heure auxquelles cette page n'apparaîtra plus aux visiteurs du site." ma:internalName="PublishingExpirationDate">
      <xsd:simpleType>
        <xsd:restriction base="dms:Unknown"/>
      </xsd:simpleType>
    </xsd:element>
    <xsd:element name="VariationsItemGroupID" ma:index="26" nillable="true" ma:displayName="ID de groupe d'éléments" ma:description="" ma:hidden="true" ma:internalName="VariationsItemGroupID">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675de5-4563-4f28-8d82-4e698848548e"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FA7095E-19B1-4C53-A4B2-716E1B0171E7}">
  <ds:schemaRefs>
    <ds:schemaRef ds:uri="http://schemas.microsoft.com/office/2006/metadata/properties"/>
    <ds:schemaRef ds:uri="28b10d9e-9bab-43ba-be68-5e2b56a56d82"/>
    <ds:schemaRef ds:uri="http://www.w3.org/XML/1998/namespace"/>
    <ds:schemaRef ds:uri="http://purl.org/dc/elements/1.1/"/>
    <ds:schemaRef ds:uri="http://purl.org/dc/terms/"/>
    <ds:schemaRef ds:uri="http://schemas.microsoft.com/office/2006/documentManagement/types"/>
    <ds:schemaRef ds:uri="http://schemas.openxmlformats.org/package/2006/metadata/core-properties"/>
    <ds:schemaRef ds:uri="http://purl.org/dc/dcmitype/"/>
    <ds:schemaRef ds:uri="http://schemas.microsoft.com/office/infopath/2007/PartnerControls"/>
  </ds:schemaRefs>
</ds:datastoreItem>
</file>

<file path=customXml/itemProps2.xml><?xml version="1.0" encoding="utf-8"?>
<ds:datastoreItem xmlns:ds="http://schemas.openxmlformats.org/officeDocument/2006/customXml" ds:itemID="{6EA8CA1F-E688-4F9A-9870-2682339568A7}">
  <ds:schemaRefs>
    <ds:schemaRef ds:uri="http://schemas.microsoft.com/sharepoint/v3/contenttype/forms"/>
  </ds:schemaRefs>
</ds:datastoreItem>
</file>

<file path=customXml/itemProps3.xml><?xml version="1.0" encoding="utf-8"?>
<ds:datastoreItem xmlns:ds="http://schemas.openxmlformats.org/officeDocument/2006/customXml" ds:itemID="{2B3CF41E-3110-45AB-B120-37C8C186C6E8}"/>
</file>

<file path=docProps/app.xml><?xml version="1.0" encoding="utf-8"?>
<Properties xmlns="http://schemas.openxmlformats.org/officeDocument/2006/extended-properties" xmlns:vt="http://schemas.openxmlformats.org/officeDocument/2006/docPropsVTypes">
  <TotalTime>0</TotalTime>
  <Words>540</Words>
  <Application>Microsoft Office PowerPoint</Application>
  <PresentationFormat>Widescreen</PresentationFormat>
  <Paragraphs>80</Paragraphs>
  <Slides>6</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Tahoma</vt:lpstr>
      <vt:lpstr>Wingdings</vt:lpstr>
      <vt:lpstr/>
      <vt:lpstr>Sécurité des transports ferroviaires REGLE HSE GROUPE (CR GR HSE 430)</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Tiffanie BILLEY</cp:lastModifiedBy>
  <cp:revision>391</cp:revision>
  <cp:lastPrinted>2018-08-30T08:20:05Z</cp:lastPrinted>
  <dcterms:modified xsi:type="dcterms:W3CDTF">2018-10-18T16:08:13Z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0x010100AB5C49A2737EFE41A99FEC662959F5ED</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5" name="Site">
    <vt:lpwstr>3;#Tous les sites|26f15989-d479-4e08-b5e6-c4ab22359765</vt:lpwstr>
  </property>
  <property fmtid="{D5CDD505-2E9C-101B-9397-08002B2CF9AE}" pid="6" name="Country">
    <vt:lpwstr>4;#Tous les pays|de099b83-0153-463f-a92c-1666929f7084</vt:lpwstr>
  </property>
  <property fmtid="{D5CDD505-2E9C-101B-9397-08002B2CF9AE}" pid="7" name="Metier">
    <vt:lpwstr>5;#H3SEQ|1a49191b-7ec0-475b-ba04-e5bafe48b8b4</vt:lpwstr>
  </property>
</Properties>
</file>