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27"/>
  </p:notesMasterIdLst>
  <p:handoutMasterIdLst>
    <p:handoutMasterId r:id="rId28"/>
  </p:handoutMasterIdLst>
  <p:sldIdLst>
    <p:sldId id="484" r:id="rId8"/>
    <p:sldId id="485" r:id="rId9"/>
    <p:sldId id="506" r:id="rId10"/>
    <p:sldId id="493" r:id="rId11"/>
    <p:sldId id="1547" r:id="rId12"/>
    <p:sldId id="1549" r:id="rId13"/>
    <p:sldId id="491" r:id="rId14"/>
    <p:sldId id="490" r:id="rId15"/>
    <p:sldId id="1550" r:id="rId16"/>
    <p:sldId id="1551" r:id="rId17"/>
    <p:sldId id="1552" r:id="rId18"/>
    <p:sldId id="1553" r:id="rId19"/>
    <p:sldId id="1554" r:id="rId20"/>
    <p:sldId id="1555" r:id="rId21"/>
    <p:sldId id="1556" r:id="rId22"/>
    <p:sldId id="1557" r:id="rId23"/>
    <p:sldId id="1546" r:id="rId24"/>
    <p:sldId id="1526" r:id="rId25"/>
    <p:sldId id="492"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0D55F2-CA69-4F9F-86D5-DF61AEE0E362}" v="358" dt="2022-10-17T09:56:38.0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92" autoAdjust="0"/>
    <p:restoredTop sz="95859" autoAdjust="0"/>
  </p:normalViewPr>
  <p:slideViewPr>
    <p:cSldViewPr snapToGrid="0">
      <p:cViewPr varScale="1">
        <p:scale>
          <a:sx n="67" d="100"/>
          <a:sy n="67" d="100"/>
        </p:scale>
        <p:origin x="724"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B15B5-0664-4540-9FF0-2FECB9D0DF81}" type="doc">
      <dgm:prSet loTypeId="urn:microsoft.com/office/officeart/2005/8/layout/chevron2" loCatId="process" qsTypeId="urn:microsoft.com/office/officeart/2005/8/quickstyle/3d3" qsCatId="3D" csTypeId="urn:microsoft.com/office/officeart/2005/8/colors/accent1_3" csCatId="accent1" phldr="1"/>
      <dgm:spPr/>
      <dgm:t>
        <a:bodyPr/>
        <a:lstStyle/>
        <a:p>
          <a:endParaRPr lang="fr-FR"/>
        </a:p>
      </dgm:t>
    </dgm:pt>
    <dgm:pt modelId="{A01896EF-DC96-4F16-A1A9-C167B5198AE9}">
      <dgm:prSet phldrT="[Text]"/>
      <dgm:spPr/>
      <dgm:t>
        <a:bodyPr/>
        <a:lstStyle/>
        <a:p>
          <a:r>
            <a:rPr lang="fr-FR" b="0" noProof="0" dirty="0">
              <a:solidFill>
                <a:schemeClr val="tx1"/>
              </a:solidFill>
            </a:rPr>
            <a:t>1</a:t>
          </a:r>
        </a:p>
      </dgm:t>
    </dgm:pt>
    <dgm:pt modelId="{D3771259-E7AD-4877-A086-6046B92ABFB3}" type="parTrans" cxnId="{4ACB0426-8971-4846-9D47-CD72089125D6}">
      <dgm:prSet/>
      <dgm:spPr/>
      <dgm:t>
        <a:bodyPr/>
        <a:lstStyle/>
        <a:p>
          <a:endParaRPr lang="fr-FR" noProof="0" dirty="0">
            <a:solidFill>
              <a:schemeClr val="tx1"/>
            </a:solidFill>
          </a:endParaRPr>
        </a:p>
      </dgm:t>
    </dgm:pt>
    <dgm:pt modelId="{E6D852DD-649F-49C5-B2F6-73AA61C451F2}" type="sibTrans" cxnId="{4ACB0426-8971-4846-9D47-CD72089125D6}">
      <dgm:prSet/>
      <dgm:spPr/>
      <dgm:t>
        <a:bodyPr/>
        <a:lstStyle/>
        <a:p>
          <a:endParaRPr lang="fr-FR" noProof="0" dirty="0">
            <a:solidFill>
              <a:schemeClr val="tx1"/>
            </a:solidFill>
          </a:endParaRPr>
        </a:p>
      </dgm:t>
    </dgm:pt>
    <dgm:pt modelId="{EABBE556-3741-455C-91C2-129667A4E7CB}">
      <dgm:prSet phldrT="[Text]" custT="1"/>
      <dgm:spPr>
        <a:solidFill>
          <a:schemeClr val="tx2">
            <a:lumMod val="60000"/>
            <a:lumOff val="40000"/>
            <a:alpha val="90000"/>
          </a:schemeClr>
        </a:solidFill>
      </dgm:spPr>
      <dgm:t>
        <a:bodyPr/>
        <a:lstStyle/>
        <a:p>
          <a:pPr>
            <a:buFont typeface="Arial" panose="020B0604020202020204" pitchFamily="34" charset="0"/>
            <a:buChar char="•"/>
          </a:pPr>
          <a:r>
            <a:rPr lang="fr-FR" sz="1800" b="0" noProof="0" dirty="0">
              <a:solidFill>
                <a:schemeClr val="tx1"/>
              </a:solidFill>
            </a:rPr>
            <a:t>Organisation du processus </a:t>
          </a:r>
        </a:p>
      </dgm:t>
    </dgm:pt>
    <dgm:pt modelId="{4B4FA445-1DE3-484D-A94E-8E1DEB1A4F21}" type="parTrans" cxnId="{F796D07A-9A1B-4F48-8D58-C8B15B515ABF}">
      <dgm:prSet/>
      <dgm:spPr/>
      <dgm:t>
        <a:bodyPr/>
        <a:lstStyle/>
        <a:p>
          <a:endParaRPr lang="fr-FR" noProof="0" dirty="0">
            <a:solidFill>
              <a:schemeClr val="tx1"/>
            </a:solidFill>
          </a:endParaRPr>
        </a:p>
      </dgm:t>
    </dgm:pt>
    <dgm:pt modelId="{54D427FC-192C-4E6D-B163-E2559D289588}" type="sibTrans" cxnId="{F796D07A-9A1B-4F48-8D58-C8B15B515ABF}">
      <dgm:prSet/>
      <dgm:spPr/>
      <dgm:t>
        <a:bodyPr/>
        <a:lstStyle/>
        <a:p>
          <a:endParaRPr lang="fr-FR" noProof="0" dirty="0">
            <a:solidFill>
              <a:schemeClr val="tx1"/>
            </a:solidFill>
          </a:endParaRPr>
        </a:p>
      </dgm:t>
    </dgm:pt>
    <dgm:pt modelId="{512FFC5F-D8B0-48C7-9E08-CBBECC5ABDE7}">
      <dgm:prSet phldrT="[Text]"/>
      <dgm:spPr/>
      <dgm:t>
        <a:bodyPr/>
        <a:lstStyle/>
        <a:p>
          <a:r>
            <a:rPr lang="fr-FR" b="0" noProof="0" dirty="0">
              <a:solidFill>
                <a:schemeClr val="tx1"/>
              </a:solidFill>
            </a:rPr>
            <a:t>2</a:t>
          </a:r>
        </a:p>
      </dgm:t>
    </dgm:pt>
    <dgm:pt modelId="{12FE93A0-4021-4279-A08A-2C39E443978E}" type="parTrans" cxnId="{7BF8507C-C114-4737-A487-8832B8B99EEA}">
      <dgm:prSet/>
      <dgm:spPr/>
      <dgm:t>
        <a:bodyPr/>
        <a:lstStyle/>
        <a:p>
          <a:endParaRPr lang="fr-FR" noProof="0" dirty="0">
            <a:solidFill>
              <a:schemeClr val="tx1"/>
            </a:solidFill>
          </a:endParaRPr>
        </a:p>
      </dgm:t>
    </dgm:pt>
    <dgm:pt modelId="{F5A162B8-536C-4AFA-A02A-2F04F299693D}" type="sibTrans" cxnId="{7BF8507C-C114-4737-A487-8832B8B99EEA}">
      <dgm:prSet/>
      <dgm:spPr/>
      <dgm:t>
        <a:bodyPr/>
        <a:lstStyle/>
        <a:p>
          <a:endParaRPr lang="fr-FR" noProof="0" dirty="0">
            <a:solidFill>
              <a:schemeClr val="tx1"/>
            </a:solidFill>
          </a:endParaRPr>
        </a:p>
      </dgm:t>
    </dgm:pt>
    <dgm:pt modelId="{7D413D58-8A5B-460A-967D-0A2C98D74A9B}">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r>
            <a:rPr lang="fr-FR" sz="1800" b="0" noProof="0" dirty="0"/>
            <a:t>Prérequis pour SET*</a:t>
          </a:r>
          <a:endParaRPr lang="fr-FR" sz="1800" b="0" noProof="0" dirty="0">
            <a:solidFill>
              <a:schemeClr val="tx1"/>
            </a:solidFill>
          </a:endParaRPr>
        </a:p>
      </dgm:t>
    </dgm:pt>
    <dgm:pt modelId="{9E9C573F-D45E-42A4-84AE-A54FC8C8F922}" type="parTrans" cxnId="{BB134C1B-8C01-4026-9B93-2FF256D183A3}">
      <dgm:prSet/>
      <dgm:spPr/>
      <dgm:t>
        <a:bodyPr/>
        <a:lstStyle/>
        <a:p>
          <a:endParaRPr lang="fr-FR" noProof="0" dirty="0">
            <a:solidFill>
              <a:schemeClr val="tx1"/>
            </a:solidFill>
          </a:endParaRPr>
        </a:p>
      </dgm:t>
    </dgm:pt>
    <dgm:pt modelId="{F8F1D3CC-CAF4-419D-9A34-7D7E8143D6C3}" type="sibTrans" cxnId="{BB134C1B-8C01-4026-9B93-2FF256D183A3}">
      <dgm:prSet/>
      <dgm:spPr/>
      <dgm:t>
        <a:bodyPr/>
        <a:lstStyle/>
        <a:p>
          <a:endParaRPr lang="fr-FR" noProof="0" dirty="0">
            <a:solidFill>
              <a:schemeClr val="tx1"/>
            </a:solidFill>
          </a:endParaRPr>
        </a:p>
      </dgm:t>
    </dgm:pt>
    <dgm:pt modelId="{7A393BCB-72AF-4038-84AC-8A536B87DBEC}">
      <dgm:prSet phldrT="[Text]"/>
      <dgm:spPr/>
      <dgm:t>
        <a:bodyPr/>
        <a:lstStyle/>
        <a:p>
          <a:r>
            <a:rPr lang="fr-FR" b="0" noProof="0" dirty="0">
              <a:solidFill>
                <a:schemeClr val="tx1"/>
              </a:solidFill>
            </a:rPr>
            <a:t>3</a:t>
          </a:r>
        </a:p>
      </dgm:t>
    </dgm:pt>
    <dgm:pt modelId="{A8E92FD2-B6F4-4139-BA33-BC84B089B3E4}" type="parTrans" cxnId="{0DD29D67-0922-4EF5-A980-42F0DCC17D03}">
      <dgm:prSet/>
      <dgm:spPr/>
      <dgm:t>
        <a:bodyPr/>
        <a:lstStyle/>
        <a:p>
          <a:endParaRPr lang="fr-FR" noProof="0" dirty="0">
            <a:solidFill>
              <a:schemeClr val="tx1"/>
            </a:solidFill>
          </a:endParaRPr>
        </a:p>
      </dgm:t>
    </dgm:pt>
    <dgm:pt modelId="{2888631C-3B3A-4106-B9AD-6B05853F7BEA}" type="sibTrans" cxnId="{0DD29D67-0922-4EF5-A980-42F0DCC17D03}">
      <dgm:prSet/>
      <dgm:spPr/>
      <dgm:t>
        <a:bodyPr/>
        <a:lstStyle/>
        <a:p>
          <a:endParaRPr lang="fr-FR" noProof="0" dirty="0">
            <a:solidFill>
              <a:schemeClr val="tx1"/>
            </a:solidFill>
          </a:endParaRPr>
        </a:p>
      </dgm:t>
    </dgm:pt>
    <dgm:pt modelId="{A2AADE44-FFCA-4A1E-9A9D-B26745ADBC8E}">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1800" b="0" kern="1200" noProof="0" dirty="0"/>
            <a:t>Analyse de risques externe</a:t>
          </a:r>
          <a:endParaRPr lang="fr-FR" sz="1800" b="0" kern="1200" noProof="0" dirty="0">
            <a:solidFill>
              <a:srgbClr val="374649">
                <a:hueOff val="0"/>
                <a:satOff val="0"/>
                <a:lumOff val="0"/>
                <a:alphaOff val="0"/>
              </a:srgbClr>
            </a:solidFill>
            <a:latin typeface="Arial" panose="020B0604020202020204"/>
            <a:ea typeface="+mn-ea"/>
            <a:cs typeface="+mn-cs"/>
          </a:endParaRPr>
        </a:p>
      </dgm:t>
    </dgm:pt>
    <dgm:pt modelId="{0B7DF100-119F-4B3B-9D9C-31E75A52FAA3}" type="parTrans" cxnId="{B87C6DD7-9529-4703-948E-8D431F1E1372}">
      <dgm:prSet/>
      <dgm:spPr/>
      <dgm:t>
        <a:bodyPr/>
        <a:lstStyle/>
        <a:p>
          <a:endParaRPr lang="fr-FR" noProof="0" dirty="0">
            <a:solidFill>
              <a:schemeClr val="tx1"/>
            </a:solidFill>
          </a:endParaRPr>
        </a:p>
      </dgm:t>
    </dgm:pt>
    <dgm:pt modelId="{6A7F2E29-0C29-483A-9455-96D228F36937}" type="sibTrans" cxnId="{B87C6DD7-9529-4703-948E-8D431F1E1372}">
      <dgm:prSet/>
      <dgm:spPr/>
      <dgm:t>
        <a:bodyPr/>
        <a:lstStyle/>
        <a:p>
          <a:endParaRPr lang="fr-FR" noProof="0" dirty="0">
            <a:solidFill>
              <a:schemeClr val="tx1"/>
            </a:solidFill>
          </a:endParaRPr>
        </a:p>
      </dgm:t>
    </dgm:pt>
    <dgm:pt modelId="{CB0B2B90-A67E-459A-9053-71F0C5FB165A}">
      <dgm:prSet/>
      <dgm:spPr/>
      <dgm:t>
        <a:bodyPr/>
        <a:lstStyle/>
        <a:p>
          <a:r>
            <a:rPr lang="fr-FR" b="0" noProof="0" dirty="0">
              <a:solidFill>
                <a:schemeClr val="tx1"/>
              </a:solidFill>
            </a:rPr>
            <a:t>6</a:t>
          </a:r>
        </a:p>
      </dgm:t>
    </dgm:pt>
    <dgm:pt modelId="{56FF8454-7AEF-4A48-A323-C8685DEE6366}" type="parTrans" cxnId="{5ACA6D64-FE06-4223-8050-C41F473FC4BB}">
      <dgm:prSet/>
      <dgm:spPr/>
      <dgm:t>
        <a:bodyPr/>
        <a:lstStyle/>
        <a:p>
          <a:endParaRPr lang="fr-FR" noProof="0" dirty="0">
            <a:solidFill>
              <a:schemeClr val="tx1"/>
            </a:solidFill>
          </a:endParaRPr>
        </a:p>
      </dgm:t>
    </dgm:pt>
    <dgm:pt modelId="{F33684B9-533C-4D0E-8414-7C5D5D83B3F3}" type="sibTrans" cxnId="{5ACA6D64-FE06-4223-8050-C41F473FC4BB}">
      <dgm:prSet/>
      <dgm:spPr/>
      <dgm:t>
        <a:bodyPr/>
        <a:lstStyle/>
        <a:p>
          <a:endParaRPr lang="fr-FR" noProof="0" dirty="0">
            <a:solidFill>
              <a:schemeClr val="tx1"/>
            </a:solidFill>
          </a:endParaRPr>
        </a:p>
      </dgm:t>
    </dgm:pt>
    <dgm:pt modelId="{A1A1C2C3-EBF8-4472-B578-7EA94A03F54F}">
      <dgm:prSet/>
      <dgm:spPr/>
      <dgm:t>
        <a:bodyPr/>
        <a:lstStyle/>
        <a:p>
          <a:r>
            <a:rPr lang="fr-FR" b="0" noProof="0" dirty="0">
              <a:solidFill>
                <a:schemeClr val="tx1"/>
              </a:solidFill>
            </a:rPr>
            <a:t>7</a:t>
          </a:r>
        </a:p>
      </dgm:t>
    </dgm:pt>
    <dgm:pt modelId="{68BCB20D-C3B8-4039-B66E-701BE7128F10}" type="parTrans" cxnId="{BF0CCA74-3F31-47BC-9F63-2B7E82E8054B}">
      <dgm:prSet/>
      <dgm:spPr/>
      <dgm:t>
        <a:bodyPr/>
        <a:lstStyle/>
        <a:p>
          <a:endParaRPr lang="fr-FR" noProof="0" dirty="0">
            <a:solidFill>
              <a:schemeClr val="tx1"/>
            </a:solidFill>
          </a:endParaRPr>
        </a:p>
      </dgm:t>
    </dgm:pt>
    <dgm:pt modelId="{1C54C87A-EA14-4297-85AF-56E5C939D8C1}" type="sibTrans" cxnId="{BF0CCA74-3F31-47BC-9F63-2B7E82E8054B}">
      <dgm:prSet/>
      <dgm:spPr/>
      <dgm:t>
        <a:bodyPr/>
        <a:lstStyle/>
        <a:p>
          <a:endParaRPr lang="fr-FR" noProof="0" dirty="0">
            <a:solidFill>
              <a:schemeClr val="tx1"/>
            </a:solidFill>
          </a:endParaRPr>
        </a:p>
      </dgm:t>
    </dgm:pt>
    <dgm:pt modelId="{68A1015A-36C5-4EC5-A001-D2139B46A1AA}">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Installation SET*</a:t>
          </a:r>
        </a:p>
      </dgm:t>
    </dgm:pt>
    <dgm:pt modelId="{485AEE9F-6B3C-4040-89BC-D305F808CD29}" type="parTrans" cxnId="{D131F7D2-40E9-402C-9033-63338F84AF95}">
      <dgm:prSet/>
      <dgm:spPr/>
      <dgm:t>
        <a:bodyPr/>
        <a:lstStyle/>
        <a:p>
          <a:endParaRPr lang="fr-FR" noProof="0" dirty="0">
            <a:solidFill>
              <a:schemeClr val="tx1"/>
            </a:solidFill>
          </a:endParaRPr>
        </a:p>
      </dgm:t>
    </dgm:pt>
    <dgm:pt modelId="{68D7E4DF-6D43-487D-A6BE-B09053C3B0FA}" type="sibTrans" cxnId="{D131F7D2-40E9-402C-9033-63338F84AF95}">
      <dgm:prSet/>
      <dgm:spPr/>
      <dgm:t>
        <a:bodyPr/>
        <a:lstStyle/>
        <a:p>
          <a:endParaRPr lang="fr-FR" noProof="0" dirty="0">
            <a:solidFill>
              <a:schemeClr val="tx1"/>
            </a:solidFill>
          </a:endParaRPr>
        </a:p>
      </dgm:t>
    </dgm:pt>
    <dgm:pt modelId="{31FB55DE-962D-409D-964F-9554B06C3F3B}">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Préparation réparation définitive </a:t>
          </a:r>
        </a:p>
      </dgm:t>
    </dgm:pt>
    <dgm:pt modelId="{EC1EC79F-B8B0-4CF9-9FEE-50293E6DE156}" type="parTrans" cxnId="{AAC2644D-3F54-44BD-AAAB-69A99875C373}">
      <dgm:prSet/>
      <dgm:spPr/>
      <dgm:t>
        <a:bodyPr/>
        <a:lstStyle/>
        <a:p>
          <a:endParaRPr lang="fr-FR" noProof="0" dirty="0">
            <a:solidFill>
              <a:schemeClr val="tx1"/>
            </a:solidFill>
          </a:endParaRPr>
        </a:p>
      </dgm:t>
    </dgm:pt>
    <dgm:pt modelId="{97A3C208-43F8-4FFB-AC2D-0955532C5496}" type="sibTrans" cxnId="{AAC2644D-3F54-44BD-AAAB-69A99875C373}">
      <dgm:prSet/>
      <dgm:spPr/>
      <dgm:t>
        <a:bodyPr/>
        <a:lstStyle/>
        <a:p>
          <a:endParaRPr lang="fr-FR" noProof="0" dirty="0">
            <a:solidFill>
              <a:schemeClr val="tx1"/>
            </a:solidFill>
          </a:endParaRPr>
        </a:p>
      </dgm:t>
    </dgm:pt>
    <dgm:pt modelId="{3C61DA82-823D-4412-9C28-2F26DA7ECE28}">
      <dgm:prSet phldrT="[Text]"/>
      <dgm:spPr/>
      <dgm:t>
        <a:bodyPr/>
        <a:lstStyle/>
        <a:p>
          <a:r>
            <a:rPr lang="fr-FR" b="0" noProof="0" dirty="0">
              <a:solidFill>
                <a:schemeClr val="tx1"/>
              </a:solidFill>
            </a:rPr>
            <a:t>4</a:t>
          </a:r>
        </a:p>
      </dgm:t>
    </dgm:pt>
    <dgm:pt modelId="{A8251B08-7EC6-4066-BB69-AF00D9491632}" type="parTrans" cxnId="{2AD9C4D0-891B-4078-8D70-031F05A789E0}">
      <dgm:prSet/>
      <dgm:spPr/>
      <dgm:t>
        <a:bodyPr/>
        <a:lstStyle/>
        <a:p>
          <a:endParaRPr lang="fr-FR" noProof="0" dirty="0">
            <a:solidFill>
              <a:schemeClr val="tx1"/>
            </a:solidFill>
          </a:endParaRPr>
        </a:p>
      </dgm:t>
    </dgm:pt>
    <dgm:pt modelId="{F96F004C-6751-4EC3-8909-3B796ADAD64F}" type="sibTrans" cxnId="{2AD9C4D0-891B-4078-8D70-031F05A789E0}">
      <dgm:prSet/>
      <dgm:spPr/>
      <dgm:t>
        <a:bodyPr/>
        <a:lstStyle/>
        <a:p>
          <a:endParaRPr lang="fr-FR" noProof="0" dirty="0">
            <a:solidFill>
              <a:schemeClr val="tx1"/>
            </a:solidFill>
          </a:endParaRPr>
        </a:p>
      </dgm:t>
    </dgm:pt>
    <dgm:pt modelId="{1D8D3F5F-A812-46DF-875A-19A5451E8695}">
      <dgm:prSet phldrT="[Tex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r>
            <a:rPr lang="fr-FR" sz="1800" b="0" noProof="0" dirty="0"/>
            <a:t>Analyse de risques interne</a:t>
          </a:r>
          <a:endParaRPr lang="fr-FR" sz="1800" b="0" noProof="0" dirty="0">
            <a:solidFill>
              <a:schemeClr val="tx1"/>
            </a:solidFill>
          </a:endParaRPr>
        </a:p>
      </dgm:t>
    </dgm:pt>
    <dgm:pt modelId="{C171F8F4-44F1-4B6C-868C-2D0BBD22AEC0}" type="parTrans" cxnId="{F5DD4CCB-5933-4883-BCAA-725A02589538}">
      <dgm:prSet/>
      <dgm:spPr/>
      <dgm:t>
        <a:bodyPr/>
        <a:lstStyle/>
        <a:p>
          <a:endParaRPr lang="fr-FR" noProof="0" dirty="0">
            <a:solidFill>
              <a:schemeClr val="tx1"/>
            </a:solidFill>
          </a:endParaRPr>
        </a:p>
      </dgm:t>
    </dgm:pt>
    <dgm:pt modelId="{BBBF9C79-1CB6-4770-9EDB-792DC31DE645}" type="sibTrans" cxnId="{F5DD4CCB-5933-4883-BCAA-725A02589538}">
      <dgm:prSet/>
      <dgm:spPr/>
      <dgm:t>
        <a:bodyPr/>
        <a:lstStyle/>
        <a:p>
          <a:endParaRPr lang="fr-FR" noProof="0" dirty="0">
            <a:solidFill>
              <a:schemeClr val="tx1"/>
            </a:solidFill>
          </a:endParaRPr>
        </a:p>
      </dgm:t>
    </dgm:pt>
    <dgm:pt modelId="{E2CCA739-9E4D-402E-964A-9A7FC5B40229}">
      <dgm:prSet phldrT="[Text]"/>
      <dgm:spPr/>
      <dgm:t>
        <a:bodyPr/>
        <a:lstStyle/>
        <a:p>
          <a:r>
            <a:rPr lang="fr-FR" b="0" noProof="0" dirty="0">
              <a:solidFill>
                <a:schemeClr val="tx1"/>
              </a:solidFill>
            </a:rPr>
            <a:t>5</a:t>
          </a:r>
        </a:p>
      </dgm:t>
    </dgm:pt>
    <dgm:pt modelId="{0D026E7A-956E-4181-858B-D6AB9511898E}" type="sibTrans" cxnId="{B66252C6-70E3-4AD4-AC88-3E6D2E5F7F6E}">
      <dgm:prSet/>
      <dgm:spPr/>
      <dgm:t>
        <a:bodyPr/>
        <a:lstStyle/>
        <a:p>
          <a:endParaRPr lang="fr-FR" noProof="0" dirty="0">
            <a:solidFill>
              <a:schemeClr val="tx1"/>
            </a:solidFill>
          </a:endParaRPr>
        </a:p>
      </dgm:t>
    </dgm:pt>
    <dgm:pt modelId="{F9894C2D-4E50-40DA-8A99-84118A7D583F}" type="parTrans" cxnId="{B66252C6-70E3-4AD4-AC88-3E6D2E5F7F6E}">
      <dgm:prSet/>
      <dgm:spPr/>
      <dgm:t>
        <a:bodyPr/>
        <a:lstStyle/>
        <a:p>
          <a:endParaRPr lang="fr-FR" noProof="0" dirty="0">
            <a:solidFill>
              <a:schemeClr val="tx1"/>
            </a:solidFill>
          </a:endParaRPr>
        </a:p>
      </dgm:t>
    </dgm:pt>
    <dgm:pt modelId="{F56928BE-20E4-4F2E-BBEB-098F98947117}">
      <dgm:prSet phldrT="[Tex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Décision d’intervention</a:t>
          </a:r>
        </a:p>
      </dgm:t>
    </dgm:pt>
    <dgm:pt modelId="{CA9A2FA3-3EDD-4972-85F5-AD4D78513278}" type="parTrans" cxnId="{0566A3E7-08AD-427D-8290-248EF31B60B0}">
      <dgm:prSet/>
      <dgm:spPr/>
      <dgm:t>
        <a:bodyPr/>
        <a:lstStyle/>
        <a:p>
          <a:endParaRPr lang="fr-FR" noProof="0" dirty="0"/>
        </a:p>
      </dgm:t>
    </dgm:pt>
    <dgm:pt modelId="{33272614-8575-4630-8634-731031303C04}" type="sibTrans" cxnId="{0566A3E7-08AD-427D-8290-248EF31B60B0}">
      <dgm:prSet/>
      <dgm:spPr/>
      <dgm:t>
        <a:bodyPr/>
        <a:lstStyle/>
        <a:p>
          <a:endParaRPr lang="fr-FR" noProof="0" dirty="0"/>
        </a:p>
      </dgm:t>
    </dgm:pt>
    <dgm:pt modelId="{CEA8542C-DAFE-441B-9F2E-D4C4971B7931}">
      <dgm:prSet/>
      <dgm:spPr/>
      <dgm:t>
        <a:bodyPr/>
        <a:lstStyle/>
        <a:p>
          <a:r>
            <a:rPr lang="fr-FR" b="0" noProof="0" dirty="0">
              <a:solidFill>
                <a:schemeClr val="tx1"/>
              </a:solidFill>
            </a:rPr>
            <a:t>8</a:t>
          </a:r>
        </a:p>
      </dgm:t>
    </dgm:pt>
    <dgm:pt modelId="{84EB73EF-9163-468C-8097-D444E6911B9E}" type="parTrans" cxnId="{7CCD36F6-34EC-4BC0-9E6E-74FF86E50A03}">
      <dgm:prSet/>
      <dgm:spPr/>
      <dgm:t>
        <a:bodyPr/>
        <a:lstStyle/>
        <a:p>
          <a:endParaRPr lang="fr-FR" noProof="0" dirty="0"/>
        </a:p>
      </dgm:t>
    </dgm:pt>
    <dgm:pt modelId="{15F92643-7DAF-4D63-897E-3396A9FF46E7}" type="sibTrans" cxnId="{7CCD36F6-34EC-4BC0-9E6E-74FF86E50A03}">
      <dgm:prSet/>
      <dgm:spPr/>
      <dgm:t>
        <a:bodyPr/>
        <a:lstStyle/>
        <a:p>
          <a:endParaRPr lang="fr-FR" noProof="0" dirty="0"/>
        </a:p>
      </dgm:t>
    </dgm:pt>
    <dgm:pt modelId="{9A6B2546-B0A3-4C7D-AA9D-48D0CA1C8900}">
      <dgm:prSet/>
      <dgm:spPr>
        <a:solidFill>
          <a:srgbClr val="009CEA">
            <a:shade val="80000"/>
            <a:hueOff val="516350"/>
            <a:satOff val="-18636"/>
            <a:lumOff val="27062"/>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6350" tIns="6350" rIns="6350" bIns="6350" numCol="1" spcCol="1270" anchor="ctr" anchorCtr="0"/>
        <a:lstStyle/>
        <a:p>
          <a:r>
            <a:rPr lang="fr-FR" noProof="0" dirty="0">
              <a:solidFill>
                <a:schemeClr val="tx1"/>
              </a:solidFill>
            </a:rPr>
            <a:t>9</a:t>
          </a:r>
        </a:p>
      </dgm:t>
    </dgm:pt>
    <dgm:pt modelId="{DE914979-3DEC-4BB7-98AA-D8743756FDF2}" type="parTrans" cxnId="{69606476-89B2-4AEB-ABC7-B9D43B36063A}">
      <dgm:prSet/>
      <dgm:spPr/>
      <dgm:t>
        <a:bodyPr/>
        <a:lstStyle/>
        <a:p>
          <a:endParaRPr lang="fr-FR" noProof="0" dirty="0"/>
        </a:p>
      </dgm:t>
    </dgm:pt>
    <dgm:pt modelId="{22A3C44D-CAED-445A-B1C4-EEB4936ADC9E}" type="sibTrans" cxnId="{69606476-89B2-4AEB-ABC7-B9D43B36063A}">
      <dgm:prSet/>
      <dgm:spPr/>
      <dgm:t>
        <a:bodyPr/>
        <a:lstStyle/>
        <a:p>
          <a:endParaRPr lang="fr-FR" noProof="0" dirty="0"/>
        </a:p>
      </dgm:t>
    </dgm:pt>
    <dgm:pt modelId="{1E3B3973-F829-4586-92BB-F035598FECF2}">
      <dgm:prSet/>
      <dgm:spPr/>
      <dgm:t>
        <a:bodyPr/>
        <a:lstStyle/>
        <a:p>
          <a:r>
            <a:rPr lang="fr-FR" noProof="0" dirty="0">
              <a:solidFill>
                <a:schemeClr val="tx1"/>
              </a:solidFill>
            </a:rPr>
            <a:t>10</a:t>
          </a:r>
        </a:p>
      </dgm:t>
    </dgm:pt>
    <dgm:pt modelId="{B209EC5F-8802-4097-9002-58F2CBD8F536}" type="parTrans" cxnId="{D53D3E73-83A9-4E07-A634-DAB331D9CC69}">
      <dgm:prSet/>
      <dgm:spPr/>
      <dgm:t>
        <a:bodyPr/>
        <a:lstStyle/>
        <a:p>
          <a:endParaRPr lang="fr-FR" noProof="0" dirty="0"/>
        </a:p>
      </dgm:t>
    </dgm:pt>
    <dgm:pt modelId="{88727A75-06FC-40AC-BF3B-AC73D849A51B}" type="sibTrans" cxnId="{D53D3E73-83A9-4E07-A634-DAB331D9CC69}">
      <dgm:prSet/>
      <dgm:spPr/>
      <dgm:t>
        <a:bodyPr/>
        <a:lstStyle/>
        <a:p>
          <a:endParaRPr lang="fr-FR" noProof="0" dirty="0"/>
        </a:p>
      </dgm:t>
    </dgm:pt>
    <dgm:pt modelId="{68ED5CE0-A3F8-4104-A713-72DDA8DF0B4E}">
      <dgm:prSet custT="1"/>
      <dgm:spPr>
        <a:solidFill>
          <a:schemeClr val="accent4">
            <a:lumMod val="40000"/>
            <a:lumOff val="60000"/>
            <a:alpha val="90000"/>
          </a:schemeClr>
        </a:solidFill>
      </dgm:spPr>
      <dgm:t>
        <a:bodyPr/>
        <a:lstStyle/>
        <a:p>
          <a:pPr marL="228600" lvl="1" indent="-228600" algn="l" defTabSz="889000">
            <a:lnSpc>
              <a:spcPct val="90000"/>
            </a:lnSpc>
            <a:spcBef>
              <a:spcPct val="0"/>
            </a:spcBef>
            <a:spcAft>
              <a:spcPct val="15000"/>
            </a:spcAft>
            <a:buChar char="•"/>
          </a:pPr>
          <a:r>
            <a:rPr lang="fr-FR" sz="1800" b="0" kern="1200" noProof="0" dirty="0">
              <a:solidFill>
                <a:srgbClr val="374649"/>
              </a:solidFill>
              <a:latin typeface="Arial" panose="020B0604020202020204"/>
              <a:ea typeface="+mn-ea"/>
              <a:cs typeface="+mn-cs"/>
            </a:rPr>
            <a:t>Surveillance en marche SET*</a:t>
          </a:r>
        </a:p>
      </dgm:t>
    </dgm:pt>
    <dgm:pt modelId="{C02A5EEF-AC8F-477C-95B5-252F38C304F6}" type="parTrans" cxnId="{436DE299-C88A-4DEC-AFFD-7BF83884A44B}">
      <dgm:prSet/>
      <dgm:spPr/>
      <dgm:t>
        <a:bodyPr/>
        <a:lstStyle/>
        <a:p>
          <a:endParaRPr lang="fr-FR" noProof="0" dirty="0"/>
        </a:p>
      </dgm:t>
    </dgm:pt>
    <dgm:pt modelId="{9AE263B3-C965-49EA-99F1-A2DB368878C1}" type="sibTrans" cxnId="{436DE299-C88A-4DEC-AFFD-7BF83884A44B}">
      <dgm:prSet/>
      <dgm:spPr/>
      <dgm:t>
        <a:bodyPr/>
        <a:lstStyle/>
        <a:p>
          <a:endParaRPr lang="fr-FR" noProof="0" dirty="0"/>
        </a:p>
      </dgm:t>
    </dgm:pt>
    <dgm:pt modelId="{5C8EF48D-1D8C-4D8E-B0BA-A757DDD38A18}">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a:buChar char="•"/>
          </a:pPr>
          <a:r>
            <a:rPr lang="fr-FR" sz="1800" b="0" noProof="0" dirty="0">
              <a:solidFill>
                <a:srgbClr val="374649"/>
              </a:solidFill>
              <a:latin typeface="Arial" panose="020B0604020202020204"/>
              <a:ea typeface="+mn-ea"/>
              <a:cs typeface="+mn-cs"/>
            </a:rPr>
            <a:t>Dépose SET*</a:t>
          </a:r>
          <a:endParaRPr lang="fr-FR" sz="1800" noProof="0" dirty="0"/>
        </a:p>
      </dgm:t>
    </dgm:pt>
    <dgm:pt modelId="{EC8042AE-ED7B-4CD5-BEDA-E603B142AF91}" type="parTrans" cxnId="{D6C5BC48-3B9D-4662-8B0F-43051E1ECFCF}">
      <dgm:prSet/>
      <dgm:spPr/>
      <dgm:t>
        <a:bodyPr/>
        <a:lstStyle/>
        <a:p>
          <a:endParaRPr lang="fr-FR" noProof="0" dirty="0"/>
        </a:p>
      </dgm:t>
    </dgm:pt>
    <dgm:pt modelId="{5B89B373-3EBA-4FD5-BDB7-CE6034244BDB}" type="sibTrans" cxnId="{D6C5BC48-3B9D-4662-8B0F-43051E1ECFCF}">
      <dgm:prSet/>
      <dgm:spPr/>
      <dgm:t>
        <a:bodyPr/>
        <a:lstStyle/>
        <a:p>
          <a:endParaRPr lang="fr-FR" noProof="0" dirty="0"/>
        </a:p>
      </dgm:t>
    </dgm:pt>
    <dgm:pt modelId="{E7665B6C-3197-4DCF-9B57-FF87B181DBE2}">
      <dgm:prSet custT="1"/>
      <dgm:spPr>
        <a:solidFill>
          <a:schemeClr val="tx2">
            <a:lumMod val="60000"/>
            <a:lumOff val="40000"/>
            <a:alpha val="90000"/>
          </a:schemeClr>
        </a:solidFill>
      </dgm:spPr>
      <dgm:t>
        <a:bodyPr/>
        <a:lstStyle/>
        <a:p>
          <a:pPr>
            <a:buChar char="•"/>
          </a:pPr>
          <a:r>
            <a:rPr lang="fr-FR" sz="1800" b="0" noProof="0" dirty="0">
              <a:solidFill>
                <a:srgbClr val="374649"/>
              </a:solidFill>
              <a:latin typeface="Arial" panose="020B0604020202020204"/>
              <a:ea typeface="+mn-ea"/>
              <a:cs typeface="+mn-cs"/>
            </a:rPr>
            <a:t>Audit interne</a:t>
          </a:r>
          <a:endParaRPr lang="fr-FR" sz="1800" noProof="0" dirty="0"/>
        </a:p>
      </dgm:t>
    </dgm:pt>
    <dgm:pt modelId="{D150165D-2667-45BB-BC3F-E741259E40B6}" type="parTrans" cxnId="{609A8003-4FA8-43C8-A900-003D6645C0BE}">
      <dgm:prSet/>
      <dgm:spPr/>
      <dgm:t>
        <a:bodyPr/>
        <a:lstStyle/>
        <a:p>
          <a:endParaRPr lang="fr-FR" noProof="0" dirty="0"/>
        </a:p>
      </dgm:t>
    </dgm:pt>
    <dgm:pt modelId="{C98A5BF6-252C-4B64-A424-79D1FDA19F69}" type="sibTrans" cxnId="{609A8003-4FA8-43C8-A900-003D6645C0BE}">
      <dgm:prSet/>
      <dgm:spPr/>
      <dgm:t>
        <a:bodyPr/>
        <a:lstStyle/>
        <a:p>
          <a:endParaRPr lang="fr-FR" noProof="0" dirty="0"/>
        </a:p>
      </dgm:t>
    </dgm:pt>
    <dgm:pt modelId="{1BB0A054-D38D-4F76-BB35-CC98670B46CF}" type="pres">
      <dgm:prSet presAssocID="{051B15B5-0664-4540-9FF0-2FECB9D0DF81}" presName="linearFlow" presStyleCnt="0">
        <dgm:presLayoutVars>
          <dgm:dir/>
          <dgm:animLvl val="lvl"/>
          <dgm:resizeHandles val="exact"/>
        </dgm:presLayoutVars>
      </dgm:prSet>
      <dgm:spPr/>
    </dgm:pt>
    <dgm:pt modelId="{96736B03-5F86-4CEC-A64F-35431CA2FDB4}" type="pres">
      <dgm:prSet presAssocID="{A01896EF-DC96-4F16-A1A9-C167B5198AE9}" presName="composite" presStyleCnt="0"/>
      <dgm:spPr/>
    </dgm:pt>
    <dgm:pt modelId="{CA727C04-64B1-45E4-8F3A-108F5F4FEE67}" type="pres">
      <dgm:prSet presAssocID="{A01896EF-DC96-4F16-A1A9-C167B5198AE9}" presName="parentText" presStyleLbl="alignNode1" presStyleIdx="0" presStyleCnt="10">
        <dgm:presLayoutVars>
          <dgm:chMax val="1"/>
          <dgm:bulletEnabled val="1"/>
        </dgm:presLayoutVars>
      </dgm:prSet>
      <dgm:spPr/>
    </dgm:pt>
    <dgm:pt modelId="{3A2C8B61-5A3D-4F2A-B7D3-8F9C03D2CCA8}" type="pres">
      <dgm:prSet presAssocID="{A01896EF-DC96-4F16-A1A9-C167B5198AE9}" presName="descendantText" presStyleLbl="alignAcc1" presStyleIdx="0" presStyleCnt="10" custLinFactNeighborX="-1327" custLinFactNeighborY="-19465">
        <dgm:presLayoutVars>
          <dgm:bulletEnabled val="1"/>
        </dgm:presLayoutVars>
      </dgm:prSet>
      <dgm:spPr/>
    </dgm:pt>
    <dgm:pt modelId="{6699A30F-88C1-4C60-AF51-52208D05B9A5}" type="pres">
      <dgm:prSet presAssocID="{E6D852DD-649F-49C5-B2F6-73AA61C451F2}" presName="sp" presStyleCnt="0"/>
      <dgm:spPr/>
    </dgm:pt>
    <dgm:pt modelId="{08D9B195-2559-4A95-AB9C-2CF44DB92BA9}" type="pres">
      <dgm:prSet presAssocID="{512FFC5F-D8B0-48C7-9E08-CBBECC5ABDE7}" presName="composite" presStyleCnt="0"/>
      <dgm:spPr/>
    </dgm:pt>
    <dgm:pt modelId="{F8A32C1F-1B91-434F-8A6D-52367FA5EAA7}" type="pres">
      <dgm:prSet presAssocID="{512FFC5F-D8B0-48C7-9E08-CBBECC5ABDE7}" presName="parentText" presStyleLbl="alignNode1" presStyleIdx="1" presStyleCnt="10">
        <dgm:presLayoutVars>
          <dgm:chMax val="1"/>
          <dgm:bulletEnabled val="1"/>
        </dgm:presLayoutVars>
      </dgm:prSet>
      <dgm:spPr/>
    </dgm:pt>
    <dgm:pt modelId="{CEC71A2B-BC69-45EB-B9DD-98B6EF98BFE1}" type="pres">
      <dgm:prSet presAssocID="{512FFC5F-D8B0-48C7-9E08-CBBECC5ABDE7}" presName="descendantText" presStyleLbl="alignAcc1" presStyleIdx="1" presStyleCnt="10" custLinFactNeighborX="-1327" custLinFactNeighborY="-246">
        <dgm:presLayoutVars>
          <dgm:bulletEnabled val="1"/>
        </dgm:presLayoutVars>
      </dgm:prSet>
      <dgm:spPr>
        <a:xfrm rot="5400000">
          <a:off x="2225268" y="-1485932"/>
          <a:ext cx="326355" cy="4185043"/>
        </a:xfrm>
        <a:prstGeom prst="round2SameRect">
          <a:avLst/>
        </a:prstGeom>
      </dgm:spPr>
    </dgm:pt>
    <dgm:pt modelId="{1C8F89E7-3E33-45DC-9798-BA9C77108181}" type="pres">
      <dgm:prSet presAssocID="{F5A162B8-536C-4AFA-A02A-2F04F299693D}" presName="sp" presStyleCnt="0"/>
      <dgm:spPr/>
    </dgm:pt>
    <dgm:pt modelId="{D2981F7F-F610-4351-ABBC-C9E8EB87F0B4}" type="pres">
      <dgm:prSet presAssocID="{7A393BCB-72AF-4038-84AC-8A536B87DBEC}" presName="composite" presStyleCnt="0"/>
      <dgm:spPr/>
    </dgm:pt>
    <dgm:pt modelId="{179FA8F7-0DD5-40B3-A04C-A230BE1A3136}" type="pres">
      <dgm:prSet presAssocID="{7A393BCB-72AF-4038-84AC-8A536B87DBEC}" presName="parentText" presStyleLbl="alignNode1" presStyleIdx="2" presStyleCnt="10">
        <dgm:presLayoutVars>
          <dgm:chMax val="1"/>
          <dgm:bulletEnabled val="1"/>
        </dgm:presLayoutVars>
      </dgm:prSet>
      <dgm:spPr/>
    </dgm:pt>
    <dgm:pt modelId="{373E4A06-867A-4D5B-95CB-8B8FCAF3E226}" type="pres">
      <dgm:prSet presAssocID="{7A393BCB-72AF-4038-84AC-8A536B87DBEC}" presName="descendantText" presStyleLbl="alignAcc1" presStyleIdx="2" presStyleCnt="10" custLinFactNeighborX="-1327" custLinFactNeighborY="-246">
        <dgm:presLayoutVars>
          <dgm:bulletEnabled val="1"/>
        </dgm:presLayoutVars>
      </dgm:prSet>
      <dgm:spPr>
        <a:xfrm rot="5400000">
          <a:off x="2225268" y="-1043809"/>
          <a:ext cx="326355" cy="4185043"/>
        </a:xfrm>
        <a:prstGeom prst="round2SameRect">
          <a:avLst/>
        </a:prstGeom>
      </dgm:spPr>
    </dgm:pt>
    <dgm:pt modelId="{3F808230-3BB9-4D29-9435-12292FEB9BC2}" type="pres">
      <dgm:prSet presAssocID="{2888631C-3B3A-4106-B9AD-6B05853F7BEA}" presName="sp" presStyleCnt="0"/>
      <dgm:spPr/>
    </dgm:pt>
    <dgm:pt modelId="{8623FEE6-EBCB-441A-9BF3-795021A46BE4}" type="pres">
      <dgm:prSet presAssocID="{3C61DA82-823D-4412-9C28-2F26DA7ECE28}" presName="composite" presStyleCnt="0"/>
      <dgm:spPr/>
    </dgm:pt>
    <dgm:pt modelId="{0797FA8E-D05E-4279-9CBC-14A28E301D06}" type="pres">
      <dgm:prSet presAssocID="{3C61DA82-823D-4412-9C28-2F26DA7ECE28}" presName="parentText" presStyleLbl="alignNode1" presStyleIdx="3" presStyleCnt="10">
        <dgm:presLayoutVars>
          <dgm:chMax val="1"/>
          <dgm:bulletEnabled val="1"/>
        </dgm:presLayoutVars>
      </dgm:prSet>
      <dgm:spPr/>
    </dgm:pt>
    <dgm:pt modelId="{374DBEE5-6579-427E-900B-C4B7719A5416}" type="pres">
      <dgm:prSet presAssocID="{3C61DA82-823D-4412-9C28-2F26DA7ECE28}" presName="descendantText" presStyleLbl="alignAcc1" presStyleIdx="3" presStyleCnt="10" custLinFactNeighborX="-1328">
        <dgm:presLayoutVars>
          <dgm:bulletEnabled val="1"/>
        </dgm:presLayoutVars>
      </dgm:prSet>
      <dgm:spPr>
        <a:xfrm rot="5400000">
          <a:off x="2225226" y="-600883"/>
          <a:ext cx="326355" cy="4185043"/>
        </a:xfrm>
        <a:prstGeom prst="round2SameRect">
          <a:avLst/>
        </a:prstGeom>
      </dgm:spPr>
    </dgm:pt>
    <dgm:pt modelId="{35585B90-D595-48BB-9F30-FDD203F54685}" type="pres">
      <dgm:prSet presAssocID="{F96F004C-6751-4EC3-8909-3B796ADAD64F}" presName="sp" presStyleCnt="0"/>
      <dgm:spPr/>
    </dgm:pt>
    <dgm:pt modelId="{AA19EAB2-1287-465A-B04E-3CCDDCBFCB8F}" type="pres">
      <dgm:prSet presAssocID="{E2CCA739-9E4D-402E-964A-9A7FC5B40229}" presName="composite" presStyleCnt="0"/>
      <dgm:spPr/>
    </dgm:pt>
    <dgm:pt modelId="{428C71A7-4835-4E8A-B6A3-B978DA767EA9}" type="pres">
      <dgm:prSet presAssocID="{E2CCA739-9E4D-402E-964A-9A7FC5B40229}" presName="parentText" presStyleLbl="alignNode1" presStyleIdx="4" presStyleCnt="10">
        <dgm:presLayoutVars>
          <dgm:chMax val="1"/>
          <dgm:bulletEnabled val="1"/>
        </dgm:presLayoutVars>
      </dgm:prSet>
      <dgm:spPr/>
    </dgm:pt>
    <dgm:pt modelId="{D8B4F03E-E326-48A4-9528-EF2DC5E0BA42}" type="pres">
      <dgm:prSet presAssocID="{E2CCA739-9E4D-402E-964A-9A7FC5B40229}" presName="descendantText" presStyleLbl="alignAcc1" presStyleIdx="4" presStyleCnt="10" custLinFactNeighborX="-1327" custLinFactNeighborY="-246">
        <dgm:presLayoutVars>
          <dgm:bulletEnabled val="1"/>
        </dgm:presLayoutVars>
      </dgm:prSet>
      <dgm:spPr>
        <a:xfrm rot="5400000">
          <a:off x="2225268" y="-159563"/>
          <a:ext cx="326355" cy="4185043"/>
        </a:xfrm>
        <a:prstGeom prst="round2SameRect">
          <a:avLst/>
        </a:prstGeom>
      </dgm:spPr>
    </dgm:pt>
    <dgm:pt modelId="{6B50473A-1066-42BC-B43D-379C2079609A}" type="pres">
      <dgm:prSet presAssocID="{0D026E7A-956E-4181-858B-D6AB9511898E}" presName="sp" presStyleCnt="0"/>
      <dgm:spPr/>
    </dgm:pt>
    <dgm:pt modelId="{3F4CD47D-78C1-4592-A5AA-77D473FEC5E4}" type="pres">
      <dgm:prSet presAssocID="{CB0B2B90-A67E-459A-9053-71F0C5FB165A}" presName="composite" presStyleCnt="0"/>
      <dgm:spPr/>
    </dgm:pt>
    <dgm:pt modelId="{41ACDE56-8D1C-4A69-A5AF-1CE490A62B11}" type="pres">
      <dgm:prSet presAssocID="{CB0B2B90-A67E-459A-9053-71F0C5FB165A}" presName="parentText" presStyleLbl="alignNode1" presStyleIdx="5" presStyleCnt="10">
        <dgm:presLayoutVars>
          <dgm:chMax val="1"/>
          <dgm:bulletEnabled val="1"/>
        </dgm:presLayoutVars>
      </dgm:prSet>
      <dgm:spPr/>
    </dgm:pt>
    <dgm:pt modelId="{494D1BB4-50FB-42E1-BA7A-74350F5A5568}" type="pres">
      <dgm:prSet presAssocID="{CB0B2B90-A67E-459A-9053-71F0C5FB165A}" presName="descendantText" presStyleLbl="alignAcc1" presStyleIdx="5" presStyleCnt="10" custLinFactNeighborX="-1327" custLinFactNeighborY="-246">
        <dgm:presLayoutVars>
          <dgm:bulletEnabled val="1"/>
        </dgm:presLayoutVars>
      </dgm:prSet>
      <dgm:spPr>
        <a:xfrm rot="5400000">
          <a:off x="2225268" y="282559"/>
          <a:ext cx="326355" cy="4185043"/>
        </a:xfrm>
        <a:prstGeom prst="round2SameRect">
          <a:avLst/>
        </a:prstGeom>
      </dgm:spPr>
    </dgm:pt>
    <dgm:pt modelId="{7990CA72-416F-4F8B-8C48-C6F6780A73C7}" type="pres">
      <dgm:prSet presAssocID="{F33684B9-533C-4D0E-8414-7C5D5D83B3F3}" presName="sp" presStyleCnt="0"/>
      <dgm:spPr/>
    </dgm:pt>
    <dgm:pt modelId="{6F99F5B3-7B6B-47C1-8A5E-6667A46FB277}" type="pres">
      <dgm:prSet presAssocID="{A1A1C2C3-EBF8-4472-B578-7EA94A03F54F}" presName="composite" presStyleCnt="0"/>
      <dgm:spPr/>
    </dgm:pt>
    <dgm:pt modelId="{B0560A98-1034-4790-AF4B-F035F972E726}" type="pres">
      <dgm:prSet presAssocID="{A1A1C2C3-EBF8-4472-B578-7EA94A03F54F}" presName="parentText" presStyleLbl="alignNode1" presStyleIdx="6" presStyleCnt="10">
        <dgm:presLayoutVars>
          <dgm:chMax val="1"/>
          <dgm:bulletEnabled val="1"/>
        </dgm:presLayoutVars>
      </dgm:prSet>
      <dgm:spPr/>
    </dgm:pt>
    <dgm:pt modelId="{01E5B7AD-589C-43FD-AC9F-CB1B61D4526B}" type="pres">
      <dgm:prSet presAssocID="{A1A1C2C3-EBF8-4472-B578-7EA94A03F54F}" presName="descendantText" presStyleLbl="alignAcc1" presStyleIdx="6" presStyleCnt="10" custLinFactNeighborX="-1327" custLinFactNeighborY="-246">
        <dgm:presLayoutVars>
          <dgm:bulletEnabled val="1"/>
        </dgm:presLayoutVars>
      </dgm:prSet>
      <dgm:spPr>
        <a:xfrm rot="5400000">
          <a:off x="2225268" y="724681"/>
          <a:ext cx="326355" cy="4185043"/>
        </a:xfrm>
        <a:prstGeom prst="round2SameRect">
          <a:avLst/>
        </a:prstGeom>
      </dgm:spPr>
    </dgm:pt>
    <dgm:pt modelId="{49993236-EE1F-4590-BA45-C4CBCE244834}" type="pres">
      <dgm:prSet presAssocID="{1C54C87A-EA14-4297-85AF-56E5C939D8C1}" presName="sp" presStyleCnt="0"/>
      <dgm:spPr/>
    </dgm:pt>
    <dgm:pt modelId="{2709942C-F109-4B47-8793-660FEA5B51E6}" type="pres">
      <dgm:prSet presAssocID="{CEA8542C-DAFE-441B-9F2E-D4C4971B7931}" presName="composite" presStyleCnt="0"/>
      <dgm:spPr/>
    </dgm:pt>
    <dgm:pt modelId="{9A55A1F8-66E2-439F-AC3A-117DDFAC891A}" type="pres">
      <dgm:prSet presAssocID="{CEA8542C-DAFE-441B-9F2E-D4C4971B7931}" presName="parentText" presStyleLbl="alignNode1" presStyleIdx="7" presStyleCnt="10">
        <dgm:presLayoutVars>
          <dgm:chMax val="1"/>
          <dgm:bulletEnabled val="1"/>
        </dgm:presLayoutVars>
      </dgm:prSet>
      <dgm:spPr/>
    </dgm:pt>
    <dgm:pt modelId="{D48056BB-A5F1-4CCD-B783-3329FA68DCDC}" type="pres">
      <dgm:prSet presAssocID="{CEA8542C-DAFE-441B-9F2E-D4C4971B7931}" presName="descendantText" presStyleLbl="alignAcc1" presStyleIdx="7" presStyleCnt="10" custLinFactNeighborX="-1041">
        <dgm:presLayoutVars>
          <dgm:bulletEnabled val="1"/>
        </dgm:presLayoutVars>
      </dgm:prSet>
      <dgm:spPr/>
    </dgm:pt>
    <dgm:pt modelId="{934ED9C7-C42F-497A-9B55-F5427C14BE90}" type="pres">
      <dgm:prSet presAssocID="{15F92643-7DAF-4D63-897E-3396A9FF46E7}" presName="sp" presStyleCnt="0"/>
      <dgm:spPr/>
    </dgm:pt>
    <dgm:pt modelId="{9F863C0D-4575-4EB2-8A14-2CDD3177C024}" type="pres">
      <dgm:prSet presAssocID="{9A6B2546-B0A3-4C7D-AA9D-48D0CA1C8900}" presName="composite" presStyleCnt="0"/>
      <dgm:spPr/>
    </dgm:pt>
    <dgm:pt modelId="{C3BB6FCA-E771-466A-BC95-9BBF43E83D46}" type="pres">
      <dgm:prSet presAssocID="{9A6B2546-B0A3-4C7D-AA9D-48D0CA1C8900}" presName="parentText" presStyleLbl="alignNode1" presStyleIdx="8" presStyleCnt="10">
        <dgm:presLayoutVars>
          <dgm:chMax val="1"/>
          <dgm:bulletEnabled val="1"/>
        </dgm:presLayoutVars>
      </dgm:prSet>
      <dgm:spPr>
        <a:xfrm rot="5400000">
          <a:off x="-75312" y="3614387"/>
          <a:ext cx="502086" cy="351460"/>
        </a:xfrm>
        <a:prstGeom prst="chevron">
          <a:avLst/>
        </a:prstGeom>
      </dgm:spPr>
    </dgm:pt>
    <dgm:pt modelId="{7EB0CBF3-4AF6-4086-A179-15510BBD1EA5}" type="pres">
      <dgm:prSet presAssocID="{9A6B2546-B0A3-4C7D-AA9D-48D0CA1C8900}" presName="descendantText" presStyleLbl="alignAcc1" presStyleIdx="8" presStyleCnt="10" custLinFactNeighborX="-833">
        <dgm:presLayoutVars>
          <dgm:bulletEnabled val="1"/>
        </dgm:presLayoutVars>
      </dgm:prSet>
      <dgm:spPr>
        <a:xfrm rot="5400000">
          <a:off x="2245942" y="1609730"/>
          <a:ext cx="326355" cy="4185043"/>
        </a:xfrm>
        <a:prstGeom prst="round2SameRect">
          <a:avLst/>
        </a:prstGeom>
      </dgm:spPr>
    </dgm:pt>
    <dgm:pt modelId="{DCE76D46-0ABF-4197-AF62-AA94F41F4E2B}" type="pres">
      <dgm:prSet presAssocID="{22A3C44D-CAED-445A-B1C4-EEB4936ADC9E}" presName="sp" presStyleCnt="0"/>
      <dgm:spPr/>
    </dgm:pt>
    <dgm:pt modelId="{28062F0E-2223-48BC-92B8-224B8DE5D81D}" type="pres">
      <dgm:prSet presAssocID="{1E3B3973-F829-4586-92BB-F035598FECF2}" presName="composite" presStyleCnt="0"/>
      <dgm:spPr/>
    </dgm:pt>
    <dgm:pt modelId="{67E84FB2-9ADC-4577-90BF-EC5396E6B74F}" type="pres">
      <dgm:prSet presAssocID="{1E3B3973-F829-4586-92BB-F035598FECF2}" presName="parentText" presStyleLbl="alignNode1" presStyleIdx="9" presStyleCnt="10">
        <dgm:presLayoutVars>
          <dgm:chMax val="1"/>
          <dgm:bulletEnabled val="1"/>
        </dgm:presLayoutVars>
      </dgm:prSet>
      <dgm:spPr/>
    </dgm:pt>
    <dgm:pt modelId="{A31763B6-8719-431B-8985-74130780F66A}" type="pres">
      <dgm:prSet presAssocID="{1E3B3973-F829-4586-92BB-F035598FECF2}" presName="descendantText" presStyleLbl="alignAcc1" presStyleIdx="9" presStyleCnt="10" custLinFactNeighborX="-1040">
        <dgm:presLayoutVars>
          <dgm:bulletEnabled val="1"/>
        </dgm:presLayoutVars>
      </dgm:prSet>
      <dgm:spPr/>
    </dgm:pt>
  </dgm:ptLst>
  <dgm:cxnLst>
    <dgm:cxn modelId="{609A8003-4FA8-43C8-A900-003D6645C0BE}" srcId="{1E3B3973-F829-4586-92BB-F035598FECF2}" destId="{E7665B6C-3197-4DCF-9B57-FF87B181DBE2}" srcOrd="0" destOrd="0" parTransId="{D150165D-2667-45BB-BC3F-E741259E40B6}" sibTransId="{C98A5BF6-252C-4B64-A424-79D1FDA19F69}"/>
    <dgm:cxn modelId="{FB9E1507-6B37-4894-AFA5-9D55A0B2E25B}" type="presOf" srcId="{A1A1C2C3-EBF8-4472-B578-7EA94A03F54F}" destId="{B0560A98-1034-4790-AF4B-F035F972E726}" srcOrd="0" destOrd="0" presId="urn:microsoft.com/office/officeart/2005/8/layout/chevron2"/>
    <dgm:cxn modelId="{A983A417-B28A-44E4-A276-33DE076012AF}" type="presOf" srcId="{E7665B6C-3197-4DCF-9B57-FF87B181DBE2}" destId="{A31763B6-8719-431B-8985-74130780F66A}" srcOrd="0" destOrd="0" presId="urn:microsoft.com/office/officeart/2005/8/layout/chevron2"/>
    <dgm:cxn modelId="{BB134C1B-8C01-4026-9B93-2FF256D183A3}" srcId="{512FFC5F-D8B0-48C7-9E08-CBBECC5ABDE7}" destId="{7D413D58-8A5B-460A-967D-0A2C98D74A9B}" srcOrd="0" destOrd="0" parTransId="{9E9C573F-D45E-42A4-84AE-A54FC8C8F922}" sibTransId="{F8F1D3CC-CAF4-419D-9A34-7D7E8143D6C3}"/>
    <dgm:cxn modelId="{CE1E9E25-292A-4B2B-BC05-CFC9939AB15E}" type="presOf" srcId="{9A6B2546-B0A3-4C7D-AA9D-48D0CA1C8900}" destId="{C3BB6FCA-E771-466A-BC95-9BBF43E83D46}" srcOrd="0" destOrd="0" presId="urn:microsoft.com/office/officeart/2005/8/layout/chevron2"/>
    <dgm:cxn modelId="{4ACB0426-8971-4846-9D47-CD72089125D6}" srcId="{051B15B5-0664-4540-9FF0-2FECB9D0DF81}" destId="{A01896EF-DC96-4F16-A1A9-C167B5198AE9}" srcOrd="0" destOrd="0" parTransId="{D3771259-E7AD-4877-A086-6046B92ABFB3}" sibTransId="{E6D852DD-649F-49C5-B2F6-73AA61C451F2}"/>
    <dgm:cxn modelId="{654E5826-9817-4150-B892-892E643E2FFB}" type="presOf" srcId="{051B15B5-0664-4540-9FF0-2FECB9D0DF81}" destId="{1BB0A054-D38D-4F76-BB35-CC98670B46CF}" srcOrd="0" destOrd="0" presId="urn:microsoft.com/office/officeart/2005/8/layout/chevron2"/>
    <dgm:cxn modelId="{9D096C28-5533-4409-81BC-7F6055CEB575}" type="presOf" srcId="{5C8EF48D-1D8C-4D8E-B0BA-A757DDD38A18}" destId="{7EB0CBF3-4AF6-4086-A179-15510BBD1EA5}" srcOrd="0" destOrd="0" presId="urn:microsoft.com/office/officeart/2005/8/layout/chevron2"/>
    <dgm:cxn modelId="{97F7D53A-61DD-4B5A-9720-3200B1198678}" type="presOf" srcId="{31FB55DE-962D-409D-964F-9554B06C3F3B}" destId="{01E5B7AD-589C-43FD-AC9F-CB1B61D4526B}" srcOrd="0" destOrd="0" presId="urn:microsoft.com/office/officeart/2005/8/layout/chevron2"/>
    <dgm:cxn modelId="{5ACA6D64-FE06-4223-8050-C41F473FC4BB}" srcId="{051B15B5-0664-4540-9FF0-2FECB9D0DF81}" destId="{CB0B2B90-A67E-459A-9053-71F0C5FB165A}" srcOrd="5" destOrd="0" parTransId="{56FF8454-7AEF-4A48-A323-C8685DEE6366}" sibTransId="{F33684B9-533C-4D0E-8414-7C5D5D83B3F3}"/>
    <dgm:cxn modelId="{0DD29D67-0922-4EF5-A980-42F0DCC17D03}" srcId="{051B15B5-0664-4540-9FF0-2FECB9D0DF81}" destId="{7A393BCB-72AF-4038-84AC-8A536B87DBEC}" srcOrd="2" destOrd="0" parTransId="{A8E92FD2-B6F4-4139-BA33-BC84B089B3E4}" sibTransId="{2888631C-3B3A-4106-B9AD-6B05853F7BEA}"/>
    <dgm:cxn modelId="{D6C5BC48-3B9D-4662-8B0F-43051E1ECFCF}" srcId="{9A6B2546-B0A3-4C7D-AA9D-48D0CA1C8900}" destId="{5C8EF48D-1D8C-4D8E-B0BA-A757DDD38A18}" srcOrd="0" destOrd="0" parTransId="{EC8042AE-ED7B-4CD5-BEDA-E603B142AF91}" sibTransId="{5B89B373-3EBA-4FD5-BDB7-CE6034244BDB}"/>
    <dgm:cxn modelId="{AAC2644D-3F54-44BD-AAAB-69A99875C373}" srcId="{A1A1C2C3-EBF8-4472-B578-7EA94A03F54F}" destId="{31FB55DE-962D-409D-964F-9554B06C3F3B}" srcOrd="0" destOrd="0" parTransId="{EC1EC79F-B8B0-4CF9-9FEE-50293E6DE156}" sibTransId="{97A3C208-43F8-4FFB-AC2D-0955532C5496}"/>
    <dgm:cxn modelId="{D53D3E73-83A9-4E07-A634-DAB331D9CC69}" srcId="{051B15B5-0664-4540-9FF0-2FECB9D0DF81}" destId="{1E3B3973-F829-4586-92BB-F035598FECF2}" srcOrd="9" destOrd="0" parTransId="{B209EC5F-8802-4097-9002-58F2CBD8F536}" sibTransId="{88727A75-06FC-40AC-BF3B-AC73D849A51B}"/>
    <dgm:cxn modelId="{BF0CCA74-3F31-47BC-9F63-2B7E82E8054B}" srcId="{051B15B5-0664-4540-9FF0-2FECB9D0DF81}" destId="{A1A1C2C3-EBF8-4472-B578-7EA94A03F54F}" srcOrd="6" destOrd="0" parTransId="{68BCB20D-C3B8-4039-B66E-701BE7128F10}" sibTransId="{1C54C87A-EA14-4297-85AF-56E5C939D8C1}"/>
    <dgm:cxn modelId="{69606476-89B2-4AEB-ABC7-B9D43B36063A}" srcId="{051B15B5-0664-4540-9FF0-2FECB9D0DF81}" destId="{9A6B2546-B0A3-4C7D-AA9D-48D0CA1C8900}" srcOrd="8" destOrd="0" parTransId="{DE914979-3DEC-4BB7-98AA-D8743756FDF2}" sibTransId="{22A3C44D-CAED-445A-B1C4-EEB4936ADC9E}"/>
    <dgm:cxn modelId="{F796D07A-9A1B-4F48-8D58-C8B15B515ABF}" srcId="{A01896EF-DC96-4F16-A1A9-C167B5198AE9}" destId="{EABBE556-3741-455C-91C2-129667A4E7CB}" srcOrd="0" destOrd="0" parTransId="{4B4FA445-1DE3-484D-A94E-8E1DEB1A4F21}" sibTransId="{54D427FC-192C-4E6D-B163-E2559D289588}"/>
    <dgm:cxn modelId="{7BF8507C-C114-4737-A487-8832B8B99EEA}" srcId="{051B15B5-0664-4540-9FF0-2FECB9D0DF81}" destId="{512FFC5F-D8B0-48C7-9E08-CBBECC5ABDE7}" srcOrd="1" destOrd="0" parTransId="{12FE93A0-4021-4279-A08A-2C39E443978E}" sibTransId="{F5A162B8-536C-4AFA-A02A-2F04F299693D}"/>
    <dgm:cxn modelId="{4345587E-DC92-4345-A15B-8A8CC31EE0AB}" type="presOf" srcId="{68ED5CE0-A3F8-4104-A713-72DDA8DF0B4E}" destId="{D48056BB-A5F1-4CCD-B783-3329FA68DCDC}" srcOrd="0" destOrd="0" presId="urn:microsoft.com/office/officeart/2005/8/layout/chevron2"/>
    <dgm:cxn modelId="{3754997E-A94E-4272-BD6A-6428992CE170}" type="presOf" srcId="{F56928BE-20E4-4F2E-BBEB-098F98947117}" destId="{D8B4F03E-E326-48A4-9528-EF2DC5E0BA42}" srcOrd="0" destOrd="0" presId="urn:microsoft.com/office/officeart/2005/8/layout/chevron2"/>
    <dgm:cxn modelId="{AEB1F07E-50F8-4EE7-BE03-BF1A804AE022}" type="presOf" srcId="{A01896EF-DC96-4F16-A1A9-C167B5198AE9}" destId="{CA727C04-64B1-45E4-8F3A-108F5F4FEE67}" srcOrd="0" destOrd="0" presId="urn:microsoft.com/office/officeart/2005/8/layout/chevron2"/>
    <dgm:cxn modelId="{AFBAC87F-6DB5-4697-8476-AD33DAD191FB}" type="presOf" srcId="{A2AADE44-FFCA-4A1E-9A9D-B26745ADBC8E}" destId="{374DBEE5-6579-427E-900B-C4B7719A5416}" srcOrd="0" destOrd="0" presId="urn:microsoft.com/office/officeart/2005/8/layout/chevron2"/>
    <dgm:cxn modelId="{B66BC186-4EA6-4A6F-951F-B45070125EF1}" type="presOf" srcId="{EABBE556-3741-455C-91C2-129667A4E7CB}" destId="{3A2C8B61-5A3D-4F2A-B7D3-8F9C03D2CCA8}" srcOrd="0" destOrd="0" presId="urn:microsoft.com/office/officeart/2005/8/layout/chevron2"/>
    <dgm:cxn modelId="{8305518D-E85C-4A48-9037-3BFC95FC2F91}" type="presOf" srcId="{7A393BCB-72AF-4038-84AC-8A536B87DBEC}" destId="{179FA8F7-0DD5-40B3-A04C-A230BE1A3136}" srcOrd="0" destOrd="0" presId="urn:microsoft.com/office/officeart/2005/8/layout/chevron2"/>
    <dgm:cxn modelId="{A541F390-3BCF-4B49-86A6-3B4033B7F5B6}" type="presOf" srcId="{E2CCA739-9E4D-402E-964A-9A7FC5B40229}" destId="{428C71A7-4835-4E8A-B6A3-B978DA767EA9}" srcOrd="0" destOrd="0" presId="urn:microsoft.com/office/officeart/2005/8/layout/chevron2"/>
    <dgm:cxn modelId="{436DE299-C88A-4DEC-AFFD-7BF83884A44B}" srcId="{CEA8542C-DAFE-441B-9F2E-D4C4971B7931}" destId="{68ED5CE0-A3F8-4104-A713-72DDA8DF0B4E}" srcOrd="0" destOrd="0" parTransId="{C02A5EEF-AC8F-477C-95B5-252F38C304F6}" sibTransId="{9AE263B3-C965-49EA-99F1-A2DB368878C1}"/>
    <dgm:cxn modelId="{4B8B7E9C-5C55-4869-ADAC-35230DD0B131}" type="presOf" srcId="{3C61DA82-823D-4412-9C28-2F26DA7ECE28}" destId="{0797FA8E-D05E-4279-9CBC-14A28E301D06}" srcOrd="0" destOrd="0" presId="urn:microsoft.com/office/officeart/2005/8/layout/chevron2"/>
    <dgm:cxn modelId="{E645B6A9-F40F-483E-96C8-A12B327BC0C0}" type="presOf" srcId="{CB0B2B90-A67E-459A-9053-71F0C5FB165A}" destId="{41ACDE56-8D1C-4A69-A5AF-1CE490A62B11}" srcOrd="0" destOrd="0" presId="urn:microsoft.com/office/officeart/2005/8/layout/chevron2"/>
    <dgm:cxn modelId="{16E221B4-F334-4DF6-A86D-6707F3448051}" type="presOf" srcId="{CEA8542C-DAFE-441B-9F2E-D4C4971B7931}" destId="{9A55A1F8-66E2-439F-AC3A-117DDFAC891A}" srcOrd="0" destOrd="0" presId="urn:microsoft.com/office/officeart/2005/8/layout/chevron2"/>
    <dgm:cxn modelId="{68E939C4-000D-4397-BB00-7870D284D457}" type="presOf" srcId="{512FFC5F-D8B0-48C7-9E08-CBBECC5ABDE7}" destId="{F8A32C1F-1B91-434F-8A6D-52367FA5EAA7}" srcOrd="0" destOrd="0" presId="urn:microsoft.com/office/officeart/2005/8/layout/chevron2"/>
    <dgm:cxn modelId="{B66252C6-70E3-4AD4-AC88-3E6D2E5F7F6E}" srcId="{051B15B5-0664-4540-9FF0-2FECB9D0DF81}" destId="{E2CCA739-9E4D-402E-964A-9A7FC5B40229}" srcOrd="4" destOrd="0" parTransId="{F9894C2D-4E50-40DA-8A99-84118A7D583F}" sibTransId="{0D026E7A-956E-4181-858B-D6AB9511898E}"/>
    <dgm:cxn modelId="{F5DD4CCB-5933-4883-BCAA-725A02589538}" srcId="{7A393BCB-72AF-4038-84AC-8A536B87DBEC}" destId="{1D8D3F5F-A812-46DF-875A-19A5451E8695}" srcOrd="0" destOrd="0" parTransId="{C171F8F4-44F1-4B6C-868C-2D0BBD22AEC0}" sibTransId="{BBBF9C79-1CB6-4770-9EDB-792DC31DE645}"/>
    <dgm:cxn modelId="{666F9ACF-4DBB-482A-AB1E-5B4C31489FBE}" type="presOf" srcId="{1D8D3F5F-A812-46DF-875A-19A5451E8695}" destId="{373E4A06-867A-4D5B-95CB-8B8FCAF3E226}" srcOrd="0" destOrd="0" presId="urn:microsoft.com/office/officeart/2005/8/layout/chevron2"/>
    <dgm:cxn modelId="{2AD9C4D0-891B-4078-8D70-031F05A789E0}" srcId="{051B15B5-0664-4540-9FF0-2FECB9D0DF81}" destId="{3C61DA82-823D-4412-9C28-2F26DA7ECE28}" srcOrd="3" destOrd="0" parTransId="{A8251B08-7EC6-4066-BB69-AF00D9491632}" sibTransId="{F96F004C-6751-4EC3-8909-3B796ADAD64F}"/>
    <dgm:cxn modelId="{C3921ED2-AA6E-4881-96B8-5F8C20D12BB3}" type="presOf" srcId="{68A1015A-36C5-4EC5-A001-D2139B46A1AA}" destId="{494D1BB4-50FB-42E1-BA7A-74350F5A5568}" srcOrd="0" destOrd="0" presId="urn:microsoft.com/office/officeart/2005/8/layout/chevron2"/>
    <dgm:cxn modelId="{D131F7D2-40E9-402C-9033-63338F84AF95}" srcId="{CB0B2B90-A67E-459A-9053-71F0C5FB165A}" destId="{68A1015A-36C5-4EC5-A001-D2139B46A1AA}" srcOrd="0" destOrd="0" parTransId="{485AEE9F-6B3C-4040-89BC-D305F808CD29}" sibTransId="{68D7E4DF-6D43-487D-A6BE-B09053C3B0FA}"/>
    <dgm:cxn modelId="{5879B8D6-012A-44A7-BAE9-EFC70727B2F5}" type="presOf" srcId="{7D413D58-8A5B-460A-967D-0A2C98D74A9B}" destId="{CEC71A2B-BC69-45EB-B9DD-98B6EF98BFE1}" srcOrd="0" destOrd="0" presId="urn:microsoft.com/office/officeart/2005/8/layout/chevron2"/>
    <dgm:cxn modelId="{B87C6DD7-9529-4703-948E-8D431F1E1372}" srcId="{3C61DA82-823D-4412-9C28-2F26DA7ECE28}" destId="{A2AADE44-FFCA-4A1E-9A9D-B26745ADBC8E}" srcOrd="0" destOrd="0" parTransId="{0B7DF100-119F-4B3B-9D9C-31E75A52FAA3}" sibTransId="{6A7F2E29-0C29-483A-9455-96D228F36937}"/>
    <dgm:cxn modelId="{0566A3E7-08AD-427D-8290-248EF31B60B0}" srcId="{E2CCA739-9E4D-402E-964A-9A7FC5B40229}" destId="{F56928BE-20E4-4F2E-BBEB-098F98947117}" srcOrd="0" destOrd="0" parTransId="{CA9A2FA3-3EDD-4972-85F5-AD4D78513278}" sibTransId="{33272614-8575-4630-8634-731031303C04}"/>
    <dgm:cxn modelId="{7CCD36F6-34EC-4BC0-9E6E-74FF86E50A03}" srcId="{051B15B5-0664-4540-9FF0-2FECB9D0DF81}" destId="{CEA8542C-DAFE-441B-9F2E-D4C4971B7931}" srcOrd="7" destOrd="0" parTransId="{84EB73EF-9163-468C-8097-D444E6911B9E}" sibTransId="{15F92643-7DAF-4D63-897E-3396A9FF46E7}"/>
    <dgm:cxn modelId="{D53299F6-2D95-4B7B-ACAC-0A672FA1B953}" type="presOf" srcId="{1E3B3973-F829-4586-92BB-F035598FECF2}" destId="{67E84FB2-9ADC-4577-90BF-EC5396E6B74F}" srcOrd="0" destOrd="0" presId="urn:microsoft.com/office/officeart/2005/8/layout/chevron2"/>
    <dgm:cxn modelId="{45A102CB-826F-46AB-A192-EBAEA9C938CB}" type="presParOf" srcId="{1BB0A054-D38D-4F76-BB35-CC98670B46CF}" destId="{96736B03-5F86-4CEC-A64F-35431CA2FDB4}" srcOrd="0" destOrd="0" presId="urn:microsoft.com/office/officeart/2005/8/layout/chevron2"/>
    <dgm:cxn modelId="{FA654C62-A283-4AA5-8BE5-C621535735E6}" type="presParOf" srcId="{96736B03-5F86-4CEC-A64F-35431CA2FDB4}" destId="{CA727C04-64B1-45E4-8F3A-108F5F4FEE67}" srcOrd="0" destOrd="0" presId="urn:microsoft.com/office/officeart/2005/8/layout/chevron2"/>
    <dgm:cxn modelId="{DCA3A662-B9C5-4AB3-8A24-9DEB5664D254}" type="presParOf" srcId="{96736B03-5F86-4CEC-A64F-35431CA2FDB4}" destId="{3A2C8B61-5A3D-4F2A-B7D3-8F9C03D2CCA8}" srcOrd="1" destOrd="0" presId="urn:microsoft.com/office/officeart/2005/8/layout/chevron2"/>
    <dgm:cxn modelId="{78BB16C1-8DDE-4EFF-B958-321EB57E47F9}" type="presParOf" srcId="{1BB0A054-D38D-4F76-BB35-CC98670B46CF}" destId="{6699A30F-88C1-4C60-AF51-52208D05B9A5}" srcOrd="1" destOrd="0" presId="urn:microsoft.com/office/officeart/2005/8/layout/chevron2"/>
    <dgm:cxn modelId="{9DBD20F5-9670-4D2A-8570-CFE859A77539}" type="presParOf" srcId="{1BB0A054-D38D-4F76-BB35-CC98670B46CF}" destId="{08D9B195-2559-4A95-AB9C-2CF44DB92BA9}" srcOrd="2" destOrd="0" presId="urn:microsoft.com/office/officeart/2005/8/layout/chevron2"/>
    <dgm:cxn modelId="{1352A440-31EE-4C8E-9322-960DAC1908C3}" type="presParOf" srcId="{08D9B195-2559-4A95-AB9C-2CF44DB92BA9}" destId="{F8A32C1F-1B91-434F-8A6D-52367FA5EAA7}" srcOrd="0" destOrd="0" presId="urn:microsoft.com/office/officeart/2005/8/layout/chevron2"/>
    <dgm:cxn modelId="{CD974C88-63F9-4278-A3AC-95C768717283}" type="presParOf" srcId="{08D9B195-2559-4A95-AB9C-2CF44DB92BA9}" destId="{CEC71A2B-BC69-45EB-B9DD-98B6EF98BFE1}" srcOrd="1" destOrd="0" presId="urn:microsoft.com/office/officeart/2005/8/layout/chevron2"/>
    <dgm:cxn modelId="{3B4D8F0B-43BD-4DAB-82BF-F8879E71592E}" type="presParOf" srcId="{1BB0A054-D38D-4F76-BB35-CC98670B46CF}" destId="{1C8F89E7-3E33-45DC-9798-BA9C77108181}" srcOrd="3" destOrd="0" presId="urn:microsoft.com/office/officeart/2005/8/layout/chevron2"/>
    <dgm:cxn modelId="{A1C8C606-1726-4906-8C82-130ACC8E11F0}" type="presParOf" srcId="{1BB0A054-D38D-4F76-BB35-CC98670B46CF}" destId="{D2981F7F-F610-4351-ABBC-C9E8EB87F0B4}" srcOrd="4" destOrd="0" presId="urn:microsoft.com/office/officeart/2005/8/layout/chevron2"/>
    <dgm:cxn modelId="{17246D8F-61B4-470B-8386-C3CE508EBFCB}" type="presParOf" srcId="{D2981F7F-F610-4351-ABBC-C9E8EB87F0B4}" destId="{179FA8F7-0DD5-40B3-A04C-A230BE1A3136}" srcOrd="0" destOrd="0" presId="urn:microsoft.com/office/officeart/2005/8/layout/chevron2"/>
    <dgm:cxn modelId="{7DDAAE52-278C-4C7F-A741-4750AFF889F4}" type="presParOf" srcId="{D2981F7F-F610-4351-ABBC-C9E8EB87F0B4}" destId="{373E4A06-867A-4D5B-95CB-8B8FCAF3E226}" srcOrd="1" destOrd="0" presId="urn:microsoft.com/office/officeart/2005/8/layout/chevron2"/>
    <dgm:cxn modelId="{D45D7098-675D-4F3E-9F4F-F9CAED71696D}" type="presParOf" srcId="{1BB0A054-D38D-4F76-BB35-CC98670B46CF}" destId="{3F808230-3BB9-4D29-9435-12292FEB9BC2}" srcOrd="5" destOrd="0" presId="urn:microsoft.com/office/officeart/2005/8/layout/chevron2"/>
    <dgm:cxn modelId="{2A8F8DD4-0AB2-4CAC-B643-45407EA43CE8}" type="presParOf" srcId="{1BB0A054-D38D-4F76-BB35-CC98670B46CF}" destId="{8623FEE6-EBCB-441A-9BF3-795021A46BE4}" srcOrd="6" destOrd="0" presId="urn:microsoft.com/office/officeart/2005/8/layout/chevron2"/>
    <dgm:cxn modelId="{053651EF-A336-4A98-968F-4A702EFC96E1}" type="presParOf" srcId="{8623FEE6-EBCB-441A-9BF3-795021A46BE4}" destId="{0797FA8E-D05E-4279-9CBC-14A28E301D06}" srcOrd="0" destOrd="0" presId="urn:microsoft.com/office/officeart/2005/8/layout/chevron2"/>
    <dgm:cxn modelId="{1976D447-6F83-4DD0-AD6A-02E4BA44C359}" type="presParOf" srcId="{8623FEE6-EBCB-441A-9BF3-795021A46BE4}" destId="{374DBEE5-6579-427E-900B-C4B7719A5416}" srcOrd="1" destOrd="0" presId="urn:microsoft.com/office/officeart/2005/8/layout/chevron2"/>
    <dgm:cxn modelId="{B6AFDA96-649F-4EE6-A3AB-8B051EDCDEFA}" type="presParOf" srcId="{1BB0A054-D38D-4F76-BB35-CC98670B46CF}" destId="{35585B90-D595-48BB-9F30-FDD203F54685}" srcOrd="7" destOrd="0" presId="urn:microsoft.com/office/officeart/2005/8/layout/chevron2"/>
    <dgm:cxn modelId="{FBD2B7B9-CBF4-419E-8003-E7B91E4F0066}" type="presParOf" srcId="{1BB0A054-D38D-4F76-BB35-CC98670B46CF}" destId="{AA19EAB2-1287-465A-B04E-3CCDDCBFCB8F}" srcOrd="8" destOrd="0" presId="urn:microsoft.com/office/officeart/2005/8/layout/chevron2"/>
    <dgm:cxn modelId="{1D032BD0-20A1-4C03-9898-C5596B687177}" type="presParOf" srcId="{AA19EAB2-1287-465A-B04E-3CCDDCBFCB8F}" destId="{428C71A7-4835-4E8A-B6A3-B978DA767EA9}" srcOrd="0" destOrd="0" presId="urn:microsoft.com/office/officeart/2005/8/layout/chevron2"/>
    <dgm:cxn modelId="{3AB01682-DC59-462A-9093-D0BEA32ACCFC}" type="presParOf" srcId="{AA19EAB2-1287-465A-B04E-3CCDDCBFCB8F}" destId="{D8B4F03E-E326-48A4-9528-EF2DC5E0BA42}" srcOrd="1" destOrd="0" presId="urn:microsoft.com/office/officeart/2005/8/layout/chevron2"/>
    <dgm:cxn modelId="{4A27DE5F-9000-4FD4-8214-B86A28CEF9E4}" type="presParOf" srcId="{1BB0A054-D38D-4F76-BB35-CC98670B46CF}" destId="{6B50473A-1066-42BC-B43D-379C2079609A}" srcOrd="9" destOrd="0" presId="urn:microsoft.com/office/officeart/2005/8/layout/chevron2"/>
    <dgm:cxn modelId="{5340C957-1B51-4BB3-85C6-80B6E7380FCA}" type="presParOf" srcId="{1BB0A054-D38D-4F76-BB35-CC98670B46CF}" destId="{3F4CD47D-78C1-4592-A5AA-77D473FEC5E4}" srcOrd="10" destOrd="0" presId="urn:microsoft.com/office/officeart/2005/8/layout/chevron2"/>
    <dgm:cxn modelId="{6D27042D-0E22-4E74-947A-3A1351C4EFAD}" type="presParOf" srcId="{3F4CD47D-78C1-4592-A5AA-77D473FEC5E4}" destId="{41ACDE56-8D1C-4A69-A5AF-1CE490A62B11}" srcOrd="0" destOrd="0" presId="urn:microsoft.com/office/officeart/2005/8/layout/chevron2"/>
    <dgm:cxn modelId="{085D4540-9B97-420E-A858-D96B56A6BB21}" type="presParOf" srcId="{3F4CD47D-78C1-4592-A5AA-77D473FEC5E4}" destId="{494D1BB4-50FB-42E1-BA7A-74350F5A5568}" srcOrd="1" destOrd="0" presId="urn:microsoft.com/office/officeart/2005/8/layout/chevron2"/>
    <dgm:cxn modelId="{5BBB0DA0-EC96-4D18-9BA2-A0A75B5B1DA0}" type="presParOf" srcId="{1BB0A054-D38D-4F76-BB35-CC98670B46CF}" destId="{7990CA72-416F-4F8B-8C48-C6F6780A73C7}" srcOrd="11" destOrd="0" presId="urn:microsoft.com/office/officeart/2005/8/layout/chevron2"/>
    <dgm:cxn modelId="{3D08E987-6023-491B-8531-BB2976CDE308}" type="presParOf" srcId="{1BB0A054-D38D-4F76-BB35-CC98670B46CF}" destId="{6F99F5B3-7B6B-47C1-8A5E-6667A46FB277}" srcOrd="12" destOrd="0" presId="urn:microsoft.com/office/officeart/2005/8/layout/chevron2"/>
    <dgm:cxn modelId="{93A74EAB-A947-48A4-A5B8-564AF0769AC8}" type="presParOf" srcId="{6F99F5B3-7B6B-47C1-8A5E-6667A46FB277}" destId="{B0560A98-1034-4790-AF4B-F035F972E726}" srcOrd="0" destOrd="0" presId="urn:microsoft.com/office/officeart/2005/8/layout/chevron2"/>
    <dgm:cxn modelId="{F6C7EC3A-2B6C-4C30-982B-06F463A81000}" type="presParOf" srcId="{6F99F5B3-7B6B-47C1-8A5E-6667A46FB277}" destId="{01E5B7AD-589C-43FD-AC9F-CB1B61D4526B}" srcOrd="1" destOrd="0" presId="urn:microsoft.com/office/officeart/2005/8/layout/chevron2"/>
    <dgm:cxn modelId="{80A26DFD-ADF1-4637-B4C6-5A29C9721719}" type="presParOf" srcId="{1BB0A054-D38D-4F76-BB35-CC98670B46CF}" destId="{49993236-EE1F-4590-BA45-C4CBCE244834}" srcOrd="13" destOrd="0" presId="urn:microsoft.com/office/officeart/2005/8/layout/chevron2"/>
    <dgm:cxn modelId="{00B438A6-B73B-42CE-B75E-FA33F3039576}" type="presParOf" srcId="{1BB0A054-D38D-4F76-BB35-CC98670B46CF}" destId="{2709942C-F109-4B47-8793-660FEA5B51E6}" srcOrd="14" destOrd="0" presId="urn:microsoft.com/office/officeart/2005/8/layout/chevron2"/>
    <dgm:cxn modelId="{489D482D-824F-4528-BD32-52E72ACF1885}" type="presParOf" srcId="{2709942C-F109-4B47-8793-660FEA5B51E6}" destId="{9A55A1F8-66E2-439F-AC3A-117DDFAC891A}" srcOrd="0" destOrd="0" presId="urn:microsoft.com/office/officeart/2005/8/layout/chevron2"/>
    <dgm:cxn modelId="{DFB8AE9F-8E36-4468-A721-F832F5BAF8AD}" type="presParOf" srcId="{2709942C-F109-4B47-8793-660FEA5B51E6}" destId="{D48056BB-A5F1-4CCD-B783-3329FA68DCDC}" srcOrd="1" destOrd="0" presId="urn:microsoft.com/office/officeart/2005/8/layout/chevron2"/>
    <dgm:cxn modelId="{6A045499-CDE0-4F8C-86B9-12341CC1B3FD}" type="presParOf" srcId="{1BB0A054-D38D-4F76-BB35-CC98670B46CF}" destId="{934ED9C7-C42F-497A-9B55-F5427C14BE90}" srcOrd="15" destOrd="0" presId="urn:microsoft.com/office/officeart/2005/8/layout/chevron2"/>
    <dgm:cxn modelId="{6177E0EB-4AF0-42AD-A465-1799EDA5EF6B}" type="presParOf" srcId="{1BB0A054-D38D-4F76-BB35-CC98670B46CF}" destId="{9F863C0D-4575-4EB2-8A14-2CDD3177C024}" srcOrd="16" destOrd="0" presId="urn:microsoft.com/office/officeart/2005/8/layout/chevron2"/>
    <dgm:cxn modelId="{E04F50E9-7F97-4AE3-9A05-785956BC9992}" type="presParOf" srcId="{9F863C0D-4575-4EB2-8A14-2CDD3177C024}" destId="{C3BB6FCA-E771-466A-BC95-9BBF43E83D46}" srcOrd="0" destOrd="0" presId="urn:microsoft.com/office/officeart/2005/8/layout/chevron2"/>
    <dgm:cxn modelId="{E8B37138-61DB-40FC-BD98-B53273DD290F}" type="presParOf" srcId="{9F863C0D-4575-4EB2-8A14-2CDD3177C024}" destId="{7EB0CBF3-4AF6-4086-A179-15510BBD1EA5}" srcOrd="1" destOrd="0" presId="urn:microsoft.com/office/officeart/2005/8/layout/chevron2"/>
    <dgm:cxn modelId="{93403061-3A33-4D97-9EB9-4109062A0A40}" type="presParOf" srcId="{1BB0A054-D38D-4F76-BB35-CC98670B46CF}" destId="{DCE76D46-0ABF-4197-AF62-AA94F41F4E2B}" srcOrd="17" destOrd="0" presId="urn:microsoft.com/office/officeart/2005/8/layout/chevron2"/>
    <dgm:cxn modelId="{BC3DAF8B-E5F6-48B9-9455-F7A3DE283872}" type="presParOf" srcId="{1BB0A054-D38D-4F76-BB35-CC98670B46CF}" destId="{28062F0E-2223-48BC-92B8-224B8DE5D81D}" srcOrd="18" destOrd="0" presId="urn:microsoft.com/office/officeart/2005/8/layout/chevron2"/>
    <dgm:cxn modelId="{8CEAE263-2ECC-416B-A9B9-91E819E9A64E}" type="presParOf" srcId="{28062F0E-2223-48BC-92B8-224B8DE5D81D}" destId="{67E84FB2-9ADC-4577-90BF-EC5396E6B74F}" srcOrd="0" destOrd="0" presId="urn:microsoft.com/office/officeart/2005/8/layout/chevron2"/>
    <dgm:cxn modelId="{6B7B8DCC-2BCF-4306-80FB-6D8B27C590E7}" type="presParOf" srcId="{28062F0E-2223-48BC-92B8-224B8DE5D81D}" destId="{A31763B6-8719-431B-8985-74130780F66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27C04-64B1-45E4-8F3A-108F5F4FEE67}">
      <dsp:nvSpPr>
        <dsp:cNvPr id="0" name=""/>
        <dsp:cNvSpPr/>
      </dsp:nvSpPr>
      <dsp:spPr>
        <a:xfrm rot="5400000">
          <a:off x="-75312" y="77404"/>
          <a:ext cx="502086" cy="351460"/>
        </a:xfrm>
        <a:prstGeom prst="chevron">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1</a:t>
          </a:r>
        </a:p>
      </dsp:txBody>
      <dsp:txXfrm rot="-5400000">
        <a:off x="1" y="177821"/>
        <a:ext cx="351460" cy="150626"/>
      </dsp:txXfrm>
    </dsp:sp>
    <dsp:sp modelId="{3A2C8B61-5A3D-4F2A-B7D3-8F9C03D2CCA8}">
      <dsp:nvSpPr>
        <dsp:cNvPr id="0" name=""/>
        <dsp:cNvSpPr/>
      </dsp:nvSpPr>
      <dsp:spPr>
        <a:xfrm rot="5400000">
          <a:off x="2225268" y="-1929343"/>
          <a:ext cx="326355" cy="4185043"/>
        </a:xfrm>
        <a:prstGeom prst="round2SameRect">
          <a:avLst/>
        </a:prstGeom>
        <a:solidFill>
          <a:schemeClr val="tx2">
            <a:lumMod val="60000"/>
            <a:lumOff val="4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fr-FR" sz="1800" b="0" kern="1200" noProof="0" dirty="0">
              <a:solidFill>
                <a:schemeClr val="tx1"/>
              </a:solidFill>
            </a:rPr>
            <a:t>Organisation du processus </a:t>
          </a:r>
        </a:p>
      </dsp:txBody>
      <dsp:txXfrm rot="-5400000">
        <a:off x="295925" y="15931"/>
        <a:ext cx="4169112" cy="294493"/>
      </dsp:txXfrm>
    </dsp:sp>
    <dsp:sp modelId="{F8A32C1F-1B91-434F-8A6D-52367FA5EAA7}">
      <dsp:nvSpPr>
        <dsp:cNvPr id="0" name=""/>
        <dsp:cNvSpPr/>
      </dsp:nvSpPr>
      <dsp:spPr>
        <a:xfrm rot="5400000">
          <a:off x="-75312" y="519527"/>
          <a:ext cx="502086" cy="351460"/>
        </a:xfrm>
        <a:prstGeom prst="chevron">
          <a:avLst/>
        </a:prstGeom>
        <a:solidFill>
          <a:schemeClr val="accent1">
            <a:shade val="80000"/>
            <a:hueOff val="73764"/>
            <a:satOff val="-2662"/>
            <a:lumOff val="386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2</a:t>
          </a:r>
        </a:p>
      </dsp:txBody>
      <dsp:txXfrm rot="-5400000">
        <a:off x="1" y="619944"/>
        <a:ext cx="351460" cy="150626"/>
      </dsp:txXfrm>
    </dsp:sp>
    <dsp:sp modelId="{CEC71A2B-BC69-45EB-B9DD-98B6EF98BFE1}">
      <dsp:nvSpPr>
        <dsp:cNvPr id="0" name=""/>
        <dsp:cNvSpPr/>
      </dsp:nvSpPr>
      <dsp:spPr>
        <a:xfrm rot="5400000">
          <a:off x="2225268" y="-1485932"/>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171450" algn="l" defTabSz="800100">
            <a:lnSpc>
              <a:spcPct val="90000"/>
            </a:lnSpc>
            <a:spcBef>
              <a:spcPct val="0"/>
            </a:spcBef>
            <a:spcAft>
              <a:spcPct val="15000"/>
            </a:spcAft>
            <a:buChar char="•"/>
          </a:pPr>
          <a:r>
            <a:rPr lang="fr-FR" sz="1800" b="0" kern="1200" noProof="0" dirty="0"/>
            <a:t>Prérequis pour SET*</a:t>
          </a:r>
          <a:endParaRPr lang="fr-FR" sz="1800" b="0" kern="1200" noProof="0" dirty="0">
            <a:solidFill>
              <a:schemeClr val="tx1"/>
            </a:solidFill>
          </a:endParaRPr>
        </a:p>
      </dsp:txBody>
      <dsp:txXfrm rot="-5400000">
        <a:off x="295925" y="459342"/>
        <a:ext cx="4169112" cy="294493"/>
      </dsp:txXfrm>
    </dsp:sp>
    <dsp:sp modelId="{179FA8F7-0DD5-40B3-A04C-A230BE1A3136}">
      <dsp:nvSpPr>
        <dsp:cNvPr id="0" name=""/>
        <dsp:cNvSpPr/>
      </dsp:nvSpPr>
      <dsp:spPr>
        <a:xfrm rot="5400000">
          <a:off x="-75312" y="961650"/>
          <a:ext cx="502086" cy="351460"/>
        </a:xfrm>
        <a:prstGeom prst="chevron">
          <a:avLst/>
        </a:prstGeom>
        <a:solidFill>
          <a:schemeClr val="accent1">
            <a:shade val="80000"/>
            <a:hueOff val="147528"/>
            <a:satOff val="-5324"/>
            <a:lumOff val="773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3</a:t>
          </a:r>
        </a:p>
      </dsp:txBody>
      <dsp:txXfrm rot="-5400000">
        <a:off x="1" y="1062067"/>
        <a:ext cx="351460" cy="150626"/>
      </dsp:txXfrm>
    </dsp:sp>
    <dsp:sp modelId="{373E4A06-867A-4D5B-95CB-8B8FCAF3E226}">
      <dsp:nvSpPr>
        <dsp:cNvPr id="0" name=""/>
        <dsp:cNvSpPr/>
      </dsp:nvSpPr>
      <dsp:spPr>
        <a:xfrm rot="5400000">
          <a:off x="2225268" y="-1043809"/>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171450" algn="l" defTabSz="800100">
            <a:lnSpc>
              <a:spcPct val="90000"/>
            </a:lnSpc>
            <a:spcBef>
              <a:spcPct val="0"/>
            </a:spcBef>
            <a:spcAft>
              <a:spcPct val="15000"/>
            </a:spcAft>
            <a:buChar char="•"/>
          </a:pPr>
          <a:r>
            <a:rPr lang="fr-FR" sz="1800" b="0" kern="1200" noProof="0" dirty="0"/>
            <a:t>Analyse de risques interne</a:t>
          </a:r>
          <a:endParaRPr lang="fr-FR" sz="1800" b="0" kern="1200" noProof="0" dirty="0">
            <a:solidFill>
              <a:schemeClr val="tx1"/>
            </a:solidFill>
          </a:endParaRPr>
        </a:p>
      </dsp:txBody>
      <dsp:txXfrm rot="-5400000">
        <a:off x="295925" y="901465"/>
        <a:ext cx="4169112" cy="294493"/>
      </dsp:txXfrm>
    </dsp:sp>
    <dsp:sp modelId="{0797FA8E-D05E-4279-9CBC-14A28E301D06}">
      <dsp:nvSpPr>
        <dsp:cNvPr id="0" name=""/>
        <dsp:cNvSpPr/>
      </dsp:nvSpPr>
      <dsp:spPr>
        <a:xfrm rot="5400000">
          <a:off x="-75312" y="1403773"/>
          <a:ext cx="502086" cy="351460"/>
        </a:xfrm>
        <a:prstGeom prst="chevron">
          <a:avLst/>
        </a:prstGeom>
        <a:solidFill>
          <a:schemeClr val="accent1">
            <a:shade val="80000"/>
            <a:hueOff val="221293"/>
            <a:satOff val="-7987"/>
            <a:lumOff val="1159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4</a:t>
          </a:r>
        </a:p>
      </dsp:txBody>
      <dsp:txXfrm rot="-5400000">
        <a:off x="1" y="1504190"/>
        <a:ext cx="351460" cy="150626"/>
      </dsp:txXfrm>
    </dsp:sp>
    <dsp:sp modelId="{374DBEE5-6579-427E-900B-C4B7719A5416}">
      <dsp:nvSpPr>
        <dsp:cNvPr id="0" name=""/>
        <dsp:cNvSpPr/>
      </dsp:nvSpPr>
      <dsp:spPr>
        <a:xfrm rot="5400000">
          <a:off x="2225226" y="-600883"/>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1800" b="0" kern="1200" noProof="0" dirty="0"/>
            <a:t>Analyse de risques externe</a:t>
          </a:r>
          <a:endParaRPr lang="fr-FR" sz="1800" b="0" kern="1200" noProof="0" dirty="0">
            <a:solidFill>
              <a:srgbClr val="374649">
                <a:hueOff val="0"/>
                <a:satOff val="0"/>
                <a:lumOff val="0"/>
                <a:alphaOff val="0"/>
              </a:srgbClr>
            </a:solidFill>
            <a:latin typeface="Arial" panose="020B0604020202020204"/>
            <a:ea typeface="+mn-ea"/>
            <a:cs typeface="+mn-cs"/>
          </a:endParaRPr>
        </a:p>
      </dsp:txBody>
      <dsp:txXfrm rot="-5400000">
        <a:off x="295883" y="1344391"/>
        <a:ext cx="4169112" cy="294493"/>
      </dsp:txXfrm>
    </dsp:sp>
    <dsp:sp modelId="{428C71A7-4835-4E8A-B6A3-B978DA767EA9}">
      <dsp:nvSpPr>
        <dsp:cNvPr id="0" name=""/>
        <dsp:cNvSpPr/>
      </dsp:nvSpPr>
      <dsp:spPr>
        <a:xfrm rot="5400000">
          <a:off x="-75312" y="1845895"/>
          <a:ext cx="502086" cy="351460"/>
        </a:xfrm>
        <a:prstGeom prst="chevron">
          <a:avLst/>
        </a:prstGeom>
        <a:solidFill>
          <a:schemeClr val="accent1">
            <a:shade val="80000"/>
            <a:hueOff val="295057"/>
            <a:satOff val="-10649"/>
            <a:lumOff val="1546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5</a:t>
          </a:r>
        </a:p>
      </dsp:txBody>
      <dsp:txXfrm rot="-5400000">
        <a:off x="1" y="1946312"/>
        <a:ext cx="351460" cy="150626"/>
      </dsp:txXfrm>
    </dsp:sp>
    <dsp:sp modelId="{D8B4F03E-E326-48A4-9528-EF2DC5E0BA42}">
      <dsp:nvSpPr>
        <dsp:cNvPr id="0" name=""/>
        <dsp:cNvSpPr/>
      </dsp:nvSpPr>
      <dsp:spPr>
        <a:xfrm rot="5400000">
          <a:off x="2225268" y="-159563"/>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Décision d’intervention</a:t>
          </a:r>
        </a:p>
      </dsp:txBody>
      <dsp:txXfrm rot="-5400000">
        <a:off x="295925" y="1785711"/>
        <a:ext cx="4169112" cy="294493"/>
      </dsp:txXfrm>
    </dsp:sp>
    <dsp:sp modelId="{41ACDE56-8D1C-4A69-A5AF-1CE490A62B11}">
      <dsp:nvSpPr>
        <dsp:cNvPr id="0" name=""/>
        <dsp:cNvSpPr/>
      </dsp:nvSpPr>
      <dsp:spPr>
        <a:xfrm rot="5400000">
          <a:off x="-75312" y="2288018"/>
          <a:ext cx="502086" cy="351460"/>
        </a:xfrm>
        <a:prstGeom prst="chevron">
          <a:avLst/>
        </a:prstGeom>
        <a:solidFill>
          <a:schemeClr val="accent1">
            <a:shade val="80000"/>
            <a:hueOff val="368821"/>
            <a:satOff val="-13311"/>
            <a:lumOff val="1933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6</a:t>
          </a:r>
        </a:p>
      </dsp:txBody>
      <dsp:txXfrm rot="-5400000">
        <a:off x="1" y="2388435"/>
        <a:ext cx="351460" cy="150626"/>
      </dsp:txXfrm>
    </dsp:sp>
    <dsp:sp modelId="{494D1BB4-50FB-42E1-BA7A-74350F5A5568}">
      <dsp:nvSpPr>
        <dsp:cNvPr id="0" name=""/>
        <dsp:cNvSpPr/>
      </dsp:nvSpPr>
      <dsp:spPr>
        <a:xfrm rot="5400000">
          <a:off x="2225268" y="282559"/>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Installation SET*</a:t>
          </a:r>
        </a:p>
      </dsp:txBody>
      <dsp:txXfrm rot="-5400000">
        <a:off x="295925" y="2227834"/>
        <a:ext cx="4169112" cy="294493"/>
      </dsp:txXfrm>
    </dsp:sp>
    <dsp:sp modelId="{B0560A98-1034-4790-AF4B-F035F972E726}">
      <dsp:nvSpPr>
        <dsp:cNvPr id="0" name=""/>
        <dsp:cNvSpPr/>
      </dsp:nvSpPr>
      <dsp:spPr>
        <a:xfrm rot="5400000">
          <a:off x="-75312" y="2730141"/>
          <a:ext cx="502086" cy="351460"/>
        </a:xfrm>
        <a:prstGeom prst="chevron">
          <a:avLst/>
        </a:prstGeom>
        <a:solidFill>
          <a:schemeClr val="accent1">
            <a:shade val="80000"/>
            <a:hueOff val="442585"/>
            <a:satOff val="-15973"/>
            <a:lumOff val="2319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7</a:t>
          </a:r>
        </a:p>
      </dsp:txBody>
      <dsp:txXfrm rot="-5400000">
        <a:off x="1" y="2830558"/>
        <a:ext cx="351460" cy="150626"/>
      </dsp:txXfrm>
    </dsp:sp>
    <dsp:sp modelId="{01E5B7AD-589C-43FD-AC9F-CB1B61D4526B}">
      <dsp:nvSpPr>
        <dsp:cNvPr id="0" name=""/>
        <dsp:cNvSpPr/>
      </dsp:nvSpPr>
      <dsp:spPr>
        <a:xfrm rot="5400000">
          <a:off x="2225268" y="724681"/>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1800" b="0" kern="1200" noProof="0" dirty="0">
              <a:solidFill>
                <a:srgbClr val="374649">
                  <a:hueOff val="0"/>
                  <a:satOff val="0"/>
                  <a:lumOff val="0"/>
                  <a:alphaOff val="0"/>
                </a:srgbClr>
              </a:solidFill>
              <a:latin typeface="Arial" panose="020B0604020202020204"/>
              <a:ea typeface="+mn-ea"/>
              <a:cs typeface="+mn-cs"/>
            </a:rPr>
            <a:t>Préparation réparation définitive </a:t>
          </a:r>
        </a:p>
      </dsp:txBody>
      <dsp:txXfrm rot="-5400000">
        <a:off x="295925" y="2669956"/>
        <a:ext cx="4169112" cy="294493"/>
      </dsp:txXfrm>
    </dsp:sp>
    <dsp:sp modelId="{9A55A1F8-66E2-439F-AC3A-117DDFAC891A}">
      <dsp:nvSpPr>
        <dsp:cNvPr id="0" name=""/>
        <dsp:cNvSpPr/>
      </dsp:nvSpPr>
      <dsp:spPr>
        <a:xfrm rot="5400000">
          <a:off x="-75312" y="3172264"/>
          <a:ext cx="502086" cy="351460"/>
        </a:xfrm>
        <a:prstGeom prst="chevron">
          <a:avLst/>
        </a:prstGeom>
        <a:solidFill>
          <a:schemeClr val="accent1">
            <a:shade val="80000"/>
            <a:hueOff val="516350"/>
            <a:satOff val="-18636"/>
            <a:lumOff val="2706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8</a:t>
          </a:r>
        </a:p>
      </dsp:txBody>
      <dsp:txXfrm rot="-5400000">
        <a:off x="1" y="3272681"/>
        <a:ext cx="351460" cy="150626"/>
      </dsp:txXfrm>
    </dsp:sp>
    <dsp:sp modelId="{D48056BB-A5F1-4CCD-B783-3329FA68DCDC}">
      <dsp:nvSpPr>
        <dsp:cNvPr id="0" name=""/>
        <dsp:cNvSpPr/>
      </dsp:nvSpPr>
      <dsp:spPr>
        <a:xfrm rot="5400000">
          <a:off x="2237237" y="1167607"/>
          <a:ext cx="326355" cy="4185043"/>
        </a:xfrm>
        <a:prstGeom prst="round2SameRect">
          <a:avLst/>
        </a:prstGeom>
        <a:solidFill>
          <a:schemeClr val="accent4">
            <a:lumMod val="40000"/>
            <a:lumOff val="6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228600" lvl="1" indent="-228600" algn="l" defTabSz="889000">
            <a:lnSpc>
              <a:spcPct val="90000"/>
            </a:lnSpc>
            <a:spcBef>
              <a:spcPct val="0"/>
            </a:spcBef>
            <a:spcAft>
              <a:spcPct val="15000"/>
            </a:spcAft>
            <a:buChar char="•"/>
          </a:pPr>
          <a:r>
            <a:rPr lang="fr-FR" sz="1800" b="0" kern="1200" noProof="0" dirty="0">
              <a:solidFill>
                <a:srgbClr val="374649"/>
              </a:solidFill>
              <a:latin typeface="Arial" panose="020B0604020202020204"/>
              <a:ea typeface="+mn-ea"/>
              <a:cs typeface="+mn-cs"/>
            </a:rPr>
            <a:t>Surveillance en marche SET*</a:t>
          </a:r>
        </a:p>
      </dsp:txBody>
      <dsp:txXfrm rot="-5400000">
        <a:off x="307894" y="3112882"/>
        <a:ext cx="4169112" cy="294493"/>
      </dsp:txXfrm>
    </dsp:sp>
    <dsp:sp modelId="{C3BB6FCA-E771-466A-BC95-9BBF43E83D46}">
      <dsp:nvSpPr>
        <dsp:cNvPr id="0" name=""/>
        <dsp:cNvSpPr/>
      </dsp:nvSpPr>
      <dsp:spPr>
        <a:xfrm rot="5400000">
          <a:off x="-75312" y="3614387"/>
          <a:ext cx="502086" cy="351460"/>
        </a:xfrm>
        <a:prstGeom prst="chevron">
          <a:avLst/>
        </a:prstGeom>
        <a:solidFill>
          <a:srgbClr val="009CEA">
            <a:shade val="80000"/>
            <a:hueOff val="516350"/>
            <a:satOff val="-18636"/>
            <a:lumOff val="27062"/>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kern="1200" noProof="0" dirty="0">
              <a:solidFill>
                <a:schemeClr val="tx1"/>
              </a:solidFill>
            </a:rPr>
            <a:t>9</a:t>
          </a:r>
        </a:p>
      </dsp:txBody>
      <dsp:txXfrm rot="-5400000">
        <a:off x="1" y="3714804"/>
        <a:ext cx="351460" cy="150626"/>
      </dsp:txXfrm>
    </dsp:sp>
    <dsp:sp modelId="{7EB0CBF3-4AF6-4086-A179-15510BBD1EA5}">
      <dsp:nvSpPr>
        <dsp:cNvPr id="0" name=""/>
        <dsp:cNvSpPr/>
      </dsp:nvSpPr>
      <dsp:spPr>
        <a:xfrm rot="5400000">
          <a:off x="2245942" y="1609730"/>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171450" algn="l" defTabSz="800100">
            <a:lnSpc>
              <a:spcPct val="90000"/>
            </a:lnSpc>
            <a:spcBef>
              <a:spcPct val="0"/>
            </a:spcBef>
            <a:spcAft>
              <a:spcPct val="15000"/>
            </a:spcAft>
            <a:buChar char="•"/>
          </a:pPr>
          <a:r>
            <a:rPr lang="fr-FR" sz="1800" b="0" kern="1200" noProof="0" dirty="0">
              <a:solidFill>
                <a:srgbClr val="374649"/>
              </a:solidFill>
              <a:latin typeface="Arial" panose="020B0604020202020204"/>
              <a:ea typeface="+mn-ea"/>
              <a:cs typeface="+mn-cs"/>
            </a:rPr>
            <a:t>Dépose SET*</a:t>
          </a:r>
          <a:endParaRPr lang="fr-FR" sz="1800" kern="1200" noProof="0" dirty="0"/>
        </a:p>
      </dsp:txBody>
      <dsp:txXfrm rot="-5400000">
        <a:off x="316599" y="3555005"/>
        <a:ext cx="4169112" cy="294493"/>
      </dsp:txXfrm>
    </dsp:sp>
    <dsp:sp modelId="{67E84FB2-9ADC-4577-90BF-EC5396E6B74F}">
      <dsp:nvSpPr>
        <dsp:cNvPr id="0" name=""/>
        <dsp:cNvSpPr/>
      </dsp:nvSpPr>
      <dsp:spPr>
        <a:xfrm rot="5400000">
          <a:off x="-75312" y="4056510"/>
          <a:ext cx="502086" cy="351460"/>
        </a:xfrm>
        <a:prstGeom prst="chevron">
          <a:avLst/>
        </a:prstGeom>
        <a:solidFill>
          <a:schemeClr val="accent1">
            <a:shade val="80000"/>
            <a:hueOff val="663878"/>
            <a:satOff val="-23960"/>
            <a:lumOff val="3479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kern="1200" noProof="0" dirty="0">
              <a:solidFill>
                <a:schemeClr val="tx1"/>
              </a:solidFill>
            </a:rPr>
            <a:t>10</a:t>
          </a:r>
        </a:p>
      </dsp:txBody>
      <dsp:txXfrm rot="-5400000">
        <a:off x="1" y="4156927"/>
        <a:ext cx="351460" cy="150626"/>
      </dsp:txXfrm>
    </dsp:sp>
    <dsp:sp modelId="{A31763B6-8719-431B-8985-74130780F66A}">
      <dsp:nvSpPr>
        <dsp:cNvPr id="0" name=""/>
        <dsp:cNvSpPr/>
      </dsp:nvSpPr>
      <dsp:spPr>
        <a:xfrm rot="5400000">
          <a:off x="2237279" y="2051853"/>
          <a:ext cx="326355" cy="4185043"/>
        </a:xfrm>
        <a:prstGeom prst="round2SameRect">
          <a:avLst/>
        </a:prstGeom>
        <a:solidFill>
          <a:schemeClr val="tx2">
            <a:lumMod val="60000"/>
            <a:lumOff val="4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0" kern="1200" noProof="0" dirty="0">
              <a:solidFill>
                <a:srgbClr val="374649"/>
              </a:solidFill>
              <a:latin typeface="Arial" panose="020B0604020202020204"/>
              <a:ea typeface="+mn-ea"/>
              <a:cs typeface="+mn-cs"/>
            </a:rPr>
            <a:t>Audit interne</a:t>
          </a:r>
          <a:endParaRPr lang="fr-FR" sz="1800" kern="1200" noProof="0" dirty="0"/>
        </a:p>
      </dsp:txBody>
      <dsp:txXfrm rot="-5400000">
        <a:off x="307936" y="3997128"/>
        <a:ext cx="4169112" cy="2944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C2EC88-F953-4BD6-A688-3279E9A6E67A}" type="datetimeFigureOut">
              <a:rPr lang="fr-FR" smtClean="0"/>
              <a:t>18/10/2022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849E9D-AF7B-45D0-B389-3AE92F6B3F8A}" type="datetimeFigureOut">
              <a:rPr lang="fr-FR" smtClean="0"/>
              <a:t>18/10/2022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1348856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23633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3147547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2119519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FEDE3DE-59D0-436E-9643-2C33BA4042BB}" type="slidenum">
              <a:rPr lang="fr-FR" smtClean="0"/>
              <a:t>19</a:t>
            </a:fld>
            <a:endParaRPr lang="fr-FR"/>
          </a:p>
        </p:txBody>
      </p:sp>
    </p:spTree>
    <p:extLst>
      <p:ext uri="{BB962C8B-B14F-4D97-AF65-F5344CB8AC3E}">
        <p14:creationId xmlns:p14="http://schemas.microsoft.com/office/powerpoint/2010/main" val="18553078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4F8BDFC8-67D6-4350-9B62-18516FF123BF}"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E7B0EEF-05CF-43AD-A4A9-59FEDC14BAA7}"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1F7C4FB3-2558-42F9-AEEC-D61041D88B54}"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986E11CE-C429-4698-9E43-88C0439E984D}"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2" name="Espace réservé de la date 1">
            <a:extLst>
              <a:ext uri="{FF2B5EF4-FFF2-40B4-BE49-F238E27FC236}">
                <a16:creationId xmlns:a16="http://schemas.microsoft.com/office/drawing/2014/main" id="{210F7B35-4576-435F-9E01-00F7D2677D8B}"/>
              </a:ext>
            </a:extLst>
          </p:cNvPr>
          <p:cNvSpPr>
            <a:spLocks noGrp="1"/>
          </p:cNvSpPr>
          <p:nvPr>
            <p:ph type="dt" sz="half" idx="14"/>
          </p:nvPr>
        </p:nvSpPr>
        <p:spPr/>
        <p:txBody>
          <a:bodyPr/>
          <a:lstStyle>
            <a:lvl1pPr>
              <a:defRPr>
                <a:solidFill>
                  <a:schemeClr val="tx1"/>
                </a:solidFill>
              </a:defRPr>
            </a:lvl1pPr>
          </a:lstStyle>
          <a:p>
            <a:fld id="{A1D2B04F-ECD9-4346-9AFC-16D83C364A2A}" type="datetime1">
              <a:rPr lang="fr-FR" smtClean="0"/>
              <a:t>18/10/2022</a:t>
            </a:fld>
            <a:endParaRPr lang="en-US"/>
          </a:p>
        </p:txBody>
      </p:sp>
      <p:sp>
        <p:nvSpPr>
          <p:cNvPr id="3" name="Espace réservé du pied de page 2">
            <a:extLst>
              <a:ext uri="{FF2B5EF4-FFF2-40B4-BE49-F238E27FC236}">
                <a16:creationId xmlns:a16="http://schemas.microsoft.com/office/drawing/2014/main" id="{4D72B26A-D480-4A57-9B88-5F22FE76DBDE}"/>
              </a:ext>
            </a:extLst>
          </p:cNvPr>
          <p:cNvSpPr>
            <a:spLocks noGrp="1"/>
          </p:cNvSpPr>
          <p:nvPr>
            <p:ph type="ftr" sz="quarter" idx="15"/>
          </p:nvPr>
        </p:nvSpPr>
        <p:spPr/>
        <p:txBody>
          <a:bodyPr/>
          <a:lstStyle>
            <a:lvl1pPr>
              <a:defRPr>
                <a:solidFill>
                  <a:schemeClr val="tx1"/>
                </a:solidFill>
              </a:defRPr>
            </a:lvl1pPr>
          </a:lstStyle>
          <a:p>
            <a:r>
              <a:rPr lang="en-US"/>
              <a:t>CR-GR-HSE-426</a:t>
            </a:r>
          </a:p>
        </p:txBody>
      </p:sp>
      <p:sp>
        <p:nvSpPr>
          <p:cNvPr id="8" name="Espace réservé du numéro de diapositive 7">
            <a:extLst>
              <a:ext uri="{FF2B5EF4-FFF2-40B4-BE49-F238E27FC236}">
                <a16:creationId xmlns:a16="http://schemas.microsoft.com/office/drawing/2014/main" id="{4450FEAC-4245-4724-A8C3-800BEAEA1A53}"/>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en-US" smtClean="0"/>
              <a:pPr/>
              <a:t>‹N°›</a:t>
            </a:fld>
            <a:endParaRPr lang="en-US"/>
          </a:p>
        </p:txBody>
      </p:sp>
      <p:sp>
        <p:nvSpPr>
          <p:cNvPr id="4" name="Titre 3">
            <a:extLst>
              <a:ext uri="{FF2B5EF4-FFF2-40B4-BE49-F238E27FC236}">
                <a16:creationId xmlns:a16="http://schemas.microsoft.com/office/drawing/2014/main" id="{C292072E-287F-4875-8FDB-C22CF0436582}"/>
              </a:ext>
            </a:extLst>
          </p:cNvPr>
          <p:cNvSpPr>
            <a:spLocks noGrp="1"/>
          </p:cNvSpPr>
          <p:nvPr>
            <p:ph type="title" hasCustomPrompt="1"/>
          </p:nvPr>
        </p:nvSpPr>
        <p:spPr/>
        <p:txBody>
          <a:bodyPr/>
          <a:lstStyle/>
          <a:p>
            <a:r>
              <a:rPr lang="en-US" noProof="0"/>
              <a:t>Click to edit Master title style</a:t>
            </a:r>
          </a:p>
        </p:txBody>
      </p:sp>
    </p:spTree>
    <p:extLst>
      <p:ext uri="{BB962C8B-B14F-4D97-AF65-F5344CB8AC3E}">
        <p14:creationId xmlns:p14="http://schemas.microsoft.com/office/powerpoint/2010/main" val="21932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B848AF59-04A6-49F8-A589-4EDBB9BA28B1}"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BE5C0D01-93A6-4B60-82C5-2C282B3F2A13}"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1F06224-DE98-466B-8D3E-929308C6B5D7}"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F9741F46-AEB3-4E9D-B2F0-1404A7B47302}"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16467998-37C2-4399-99CE-F69AF81D171E}"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ED487217-B75E-43B7-8369-9A50C8B62508}"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AFFC0738-6ADB-41EA-918E-554ED62243E6}"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DF35011F-E3FD-4014-9EBE-CF0947BFD56E}"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AD28A771-3763-4626-91E3-21F41C937094}"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72D1F5D-C816-44E3-AC5A-D79905C2D0E5}"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D30EE76A-D39B-49DB-BC08-D0393C49C93F}"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FD711CC8-22CD-46E1-BF41-CE4BE9F646CF}"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A3BE6AFE-FBDB-4533-AEAD-E5842818727E}"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AB397162-1A0C-40D9-A923-ADFD8F26CBF2}"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FC543508-AE1E-4F7E-B65B-7FE0A47F6713}"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CF8CDECF-3640-41CC-9BC2-22FBD485CEB8}"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6CB0DF49-7BDE-4976-B3F7-37F6FC8D2097}"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1E0F31B5-5348-4A3E-8288-3925E21D6717}"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9E27294A-4AE1-40B6-9145-DB1BEE7A8AD6}"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489EBB9-B5A1-4EB0-AF8B-DE11AC0AD2DC}"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75ED814-F032-4570-BA35-74E20620C97D}"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C8E7A4C0-CDB5-4060-855E-6046A3312765}"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EF73E139-C42B-4FF8-BB43-B815156A0653}"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372918C6-7C5D-4283-8888-B7993FBE5DE4}"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EEF9D729-758F-4765-BC36-3A086387001F}"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5D03ECD5-991D-49B8-A141-F6BAE5252F6E}"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7E98EA03-A175-48E0-9C88-29122EA27DD7}"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EE84C375-9E96-40F4-906C-B134E06C05C0}"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D949B9AA-9E1F-47C1-8EF8-85CC2EF61F02}"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C3B0C232-A452-4CC8-919C-0096B837A173}"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3E44030-AF2A-4748-8806-88664FC8C88B}"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89A76079-4AC2-4B07-83B1-5F5713280989}"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6D06BC77-C7B5-4163-9AAA-21F7773968DD}"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F072AB8F-A252-4637-8C55-470EF3845723}"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72666142-90E7-453A-86EB-AE3652D4A92E}"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57104BC2-3EB3-465E-B60A-8D10B2BA7436}"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media/image1.pn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6" Type="http://schemas.openxmlformats.org/officeDocument/2006/relationships/image" Target="../media/image1.png"/><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theme" Target="../theme/theme3.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image" Target="../media/image1.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theme" Target="../theme/theme4.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D53800CB-62AE-4E90-8B1E-E2303EA03EFB}"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 id="2147483728" r:id="rId15"/>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6C99C89B-CBD6-4C8D-A3A6-966251AF39D5}"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BBC2F4B7-A559-45C3-B283-39CE02E6D8F0}"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19C195DB-7DE1-488B-B984-56DC0DDE049A}"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1.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1320584"/>
            <a:ext cx="8640000" cy="2160000"/>
          </a:xfrm>
        </p:spPr>
        <p:txBody>
          <a:bodyPr/>
          <a:lstStyle/>
          <a:p>
            <a:r>
              <a:rPr lang="en-US" dirty="0"/>
              <a:t> </a:t>
            </a:r>
            <a:r>
              <a:rPr lang="fr-FR" dirty="0"/>
              <a:t>Systèmes d’étanchéité provisoires</a:t>
            </a:r>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048544"/>
            <a:ext cx="8640000" cy="468000"/>
          </a:xfrm>
        </p:spPr>
        <p:txBody>
          <a:bodyPr/>
          <a:lstStyle/>
          <a:p>
            <a:r>
              <a:rPr lang="fr-FR" dirty="0"/>
              <a:t>Règle compagnie– CR-GR-HSE-426</a:t>
            </a:r>
          </a:p>
        </p:txBody>
      </p:sp>
      <p:sp>
        <p:nvSpPr>
          <p:cNvPr id="6" name="Espace réservé du texte 5">
            <a:extLst>
              <a:ext uri="{FF2B5EF4-FFF2-40B4-BE49-F238E27FC236}">
                <a16:creationId xmlns:a16="http://schemas.microsoft.com/office/drawing/2014/main" id="{8D15C6A2-7768-4617-BFF0-DD4863D1FA7F}"/>
              </a:ext>
            </a:extLst>
          </p:cNvPr>
          <p:cNvSpPr>
            <a:spLocks noGrp="1"/>
          </p:cNvSpPr>
          <p:nvPr>
            <p:ph type="body" sz="quarter" idx="14"/>
          </p:nvPr>
        </p:nvSpPr>
        <p:spPr>
          <a:xfrm>
            <a:off x="464400" y="4639335"/>
            <a:ext cx="8640000" cy="1324922"/>
          </a:xfrm>
        </p:spPr>
        <p:txBody>
          <a:bodyPr/>
          <a:lstStyle/>
          <a:p>
            <a:r>
              <a:rPr lang="fr-FR" sz="1800" dirty="0">
                <a:solidFill>
                  <a:srgbClr val="374649"/>
                </a:solidFill>
                <a:latin typeface="Arial" panose="020B0604020202020204" pitchFamily="34" charset="0"/>
                <a:ea typeface="Times New Roman" panose="02020603050405020304" pitchFamily="18" charset="0"/>
              </a:rPr>
              <a:t>Cette règle définit les exigences minimales en matière de HSE à respecter lors de la préparation, de l’installation, de l’enregistrement et de la surveillance des systèmes d’étanchéité temporaires (SET). 
</a:t>
            </a:r>
            <a:endParaRPr lang="fr-FR" dirty="0"/>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10</a:t>
            </a:fld>
            <a:endParaRPr lang="en-US"/>
          </a:p>
        </p:txBody>
      </p:sp>
      <p:graphicFrame>
        <p:nvGraphicFramePr>
          <p:cNvPr id="5" name="Tableau 4">
            <a:extLst>
              <a:ext uri="{FF2B5EF4-FFF2-40B4-BE49-F238E27FC236}">
                <a16:creationId xmlns:a16="http://schemas.microsoft.com/office/drawing/2014/main" id="{F39A633A-1F23-497C-B946-0FA7D15F16AF}"/>
              </a:ext>
            </a:extLst>
          </p:cNvPr>
          <p:cNvGraphicFramePr>
            <a:graphicFrameLocks noGrp="1"/>
          </p:cNvGraphicFramePr>
          <p:nvPr>
            <p:extLst>
              <p:ext uri="{D42A27DB-BD31-4B8C-83A1-F6EECF244321}">
                <p14:modId xmlns:p14="http://schemas.microsoft.com/office/powerpoint/2010/main" val="3333516581"/>
              </p:ext>
            </p:extLst>
          </p:nvPr>
        </p:nvGraphicFramePr>
        <p:xfrm>
          <a:off x="469881" y="1250844"/>
          <a:ext cx="9200564" cy="2157675"/>
        </p:xfrm>
        <a:graphic>
          <a:graphicData uri="http://schemas.openxmlformats.org/drawingml/2006/table">
            <a:tbl>
              <a:tblPr firstRow="1" firstCol="1" bandRow="1"/>
              <a:tblGrid>
                <a:gridCol w="9200564">
                  <a:extLst>
                    <a:ext uri="{9D8B030D-6E8A-4147-A177-3AD203B41FA5}">
                      <a16:colId xmlns:a16="http://schemas.microsoft.com/office/drawing/2014/main" val="1332254129"/>
                    </a:ext>
                  </a:extLst>
                </a:gridCol>
              </a:tblGrid>
              <a:tr h="221397">
                <a:tc>
                  <a:txBody>
                    <a:bodyPr/>
                    <a:lstStyle/>
                    <a:p>
                      <a:pPr marR="58420" algn="just">
                        <a:spcBef>
                          <a:spcPts val="600"/>
                        </a:spcBef>
                        <a:spcAft>
                          <a:spcPts val="300"/>
                        </a:spcAft>
                      </a:pPr>
                      <a:r>
                        <a:rPr lang="fr-FR" sz="1000" dirty="0">
                          <a:solidFill>
                            <a:srgbClr val="374649"/>
                          </a:solidFill>
                          <a:effectLst/>
                          <a:latin typeface="Arial" panose="020B0604020202020204" pitchFamily="34" charset="0"/>
                          <a:ea typeface="Times New Roman" panose="02020603050405020304" pitchFamily="18" charset="0"/>
                        </a:rPr>
                        <a:t> </a:t>
                      </a: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3.2.1 : Prérequis la mise en place d’un SET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585476910"/>
                  </a:ext>
                </a:extLst>
              </a:tr>
              <a:tr h="1655504">
                <a:tc>
                  <a:txBody>
                    <a:bodyPr/>
                    <a:lstStyle/>
                    <a:p>
                      <a:r>
                        <a:rPr lang="fr-FR" sz="1000" dirty="0">
                          <a:effectLst/>
                          <a:latin typeface="Arial" panose="020B0604020202020204" pitchFamily="34"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endParaRPr>
                    </a:p>
                    <a:p>
                      <a:pPr marL="171450" lvl="0" indent="-171450">
                        <a:buFont typeface="Arial" panose="020B0604020202020204" pitchFamily="34" charset="0"/>
                        <a:buChar char="•"/>
                      </a:pPr>
                      <a:r>
                        <a:rPr lang="fr-FR" sz="1200" kern="1200" dirty="0">
                          <a:solidFill>
                            <a:srgbClr val="009BFF"/>
                          </a:solidFill>
                          <a:effectLst/>
                          <a:latin typeface="Arial" panose="020B0604020202020204" pitchFamily="34" charset="0"/>
                          <a:ea typeface="+mn-ea"/>
                          <a:cs typeface="Arial" panose="020B0604020202020204" pitchFamily="34" charset="0"/>
                        </a:rPr>
                        <a:t>La réparation définitive, privilégiée à la pose d’un système d’étanchéité temporaire, a été considérée et évaluée. Dans la majorité des cas, la pose d’un système d’étanchéité temporaire comporte un niveau de risques élevé, de ce fait elle est exceptionnelle et fait l’objet d’un traitement adapté. </a:t>
                      </a:r>
                    </a:p>
                    <a:p>
                      <a:pPr marL="171450" lvl="0" indent="-171450">
                        <a:buFont typeface="Arial" panose="020B0604020202020204" pitchFamily="34" charset="0"/>
                        <a:buChar char="•"/>
                      </a:pPr>
                      <a:r>
                        <a:rPr lang="fr-FR" sz="1200" kern="1200" dirty="0">
                          <a:solidFill>
                            <a:srgbClr val="009BFF"/>
                          </a:solidFill>
                          <a:effectLst/>
                          <a:latin typeface="Arial" panose="020B0604020202020204" pitchFamily="34" charset="0"/>
                          <a:ea typeface="+mn-ea"/>
                          <a:cs typeface="Arial" panose="020B0604020202020204" pitchFamily="34" charset="0"/>
                        </a:rPr>
                        <a:t>Si la pose d’un système d’étanchéité temporaire est nécessaire, elle est initiée uniquement aux conditions suivantes : </a:t>
                      </a:r>
                    </a:p>
                    <a:p>
                      <a:pPr marL="628650" lvl="1" indent="-171450">
                        <a:buFont typeface="Arial" panose="020B0604020202020204" pitchFamily="34" charset="0"/>
                        <a:buChar char="•"/>
                      </a:pPr>
                      <a:r>
                        <a:rPr lang="fr-FR" sz="1200" kern="1200" dirty="0">
                          <a:solidFill>
                            <a:srgbClr val="009BFF"/>
                          </a:solidFill>
                          <a:effectLst/>
                          <a:latin typeface="Arial" panose="020B0604020202020204" pitchFamily="34" charset="0"/>
                          <a:ea typeface="+mn-ea"/>
                          <a:cs typeface="Arial" panose="020B0604020202020204" pitchFamily="34" charset="0"/>
                        </a:rPr>
                        <a:t>L’accessibilité et l’évacuation de la zone de réparation est satisfaisante pour la sécurité de l’intervention, </a:t>
                      </a:r>
                    </a:p>
                    <a:p>
                      <a:pPr marL="628650" lvl="1" indent="-171450">
                        <a:buFont typeface="Arial" panose="020B0604020202020204" pitchFamily="34" charset="0"/>
                        <a:buChar char="•"/>
                      </a:pPr>
                      <a:r>
                        <a:rPr lang="fr-FR" sz="1200" kern="1200" dirty="0">
                          <a:solidFill>
                            <a:srgbClr val="009BFF"/>
                          </a:solidFill>
                          <a:effectLst/>
                          <a:latin typeface="Arial" panose="020B0604020202020204" pitchFamily="34" charset="0"/>
                          <a:ea typeface="+mn-ea"/>
                          <a:cs typeface="Arial" panose="020B0604020202020204" pitchFamily="34" charset="0"/>
                        </a:rPr>
                        <a:t>Les risques, notamment d’auto-inflammabilité ou d’inflammabilité ou d’explosivité au contact d’un point chaud, de toxicité, de brûlure, de pollution, de dégradations mécaniques aux alentours de la fuite, sont acceptables avec la mise en place de mesures de maîtrise des risques</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135577465"/>
                  </a:ext>
                </a:extLst>
              </a:tr>
              <a:tr h="227851">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763171502"/>
                  </a:ext>
                </a:extLst>
              </a:tr>
            </a:tbl>
          </a:graphicData>
        </a:graphic>
      </p:graphicFrame>
      <p:graphicFrame>
        <p:nvGraphicFramePr>
          <p:cNvPr id="7" name="Tableau 6">
            <a:extLst>
              <a:ext uri="{FF2B5EF4-FFF2-40B4-BE49-F238E27FC236}">
                <a16:creationId xmlns:a16="http://schemas.microsoft.com/office/drawing/2014/main" id="{7A6F73EB-57B2-430D-9954-69DDD7B7E1B6}"/>
              </a:ext>
            </a:extLst>
          </p:cNvPr>
          <p:cNvGraphicFramePr>
            <a:graphicFrameLocks noGrp="1"/>
          </p:cNvGraphicFramePr>
          <p:nvPr>
            <p:extLst>
              <p:ext uri="{D42A27DB-BD31-4B8C-83A1-F6EECF244321}">
                <p14:modId xmlns:p14="http://schemas.microsoft.com/office/powerpoint/2010/main" val="3299971475"/>
              </p:ext>
            </p:extLst>
          </p:nvPr>
        </p:nvGraphicFramePr>
        <p:xfrm>
          <a:off x="469878" y="4666006"/>
          <a:ext cx="9200565" cy="975360"/>
        </p:xfrm>
        <a:graphic>
          <a:graphicData uri="http://schemas.openxmlformats.org/drawingml/2006/table">
            <a:tbl>
              <a:tblPr firstRow="1" firstCol="1" bandRow="1"/>
              <a:tblGrid>
                <a:gridCol w="9200565">
                  <a:extLst>
                    <a:ext uri="{9D8B030D-6E8A-4147-A177-3AD203B41FA5}">
                      <a16:colId xmlns:a16="http://schemas.microsoft.com/office/drawing/2014/main" val="2016989955"/>
                    </a:ext>
                  </a:extLst>
                </a:gridCol>
              </a:tblGrid>
              <a:tr h="0">
                <a:tc>
                  <a:txBody>
                    <a:bodyPr/>
                    <a:lstStyle/>
                    <a:p>
                      <a:pPr marR="58420" algn="just">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3.3.1 : Constitution du dossier d’intervention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776997468"/>
                  </a:ext>
                </a:extLst>
              </a:tr>
              <a:tr h="0">
                <a:tc>
                  <a:txBody>
                    <a:bodyPr/>
                    <a:lstStyle/>
                    <a:p>
                      <a:pPr marL="40005" marR="58420" algn="just">
                        <a:spcBef>
                          <a:spcPts val="0"/>
                        </a:spcBef>
                        <a:spcAft>
                          <a:spcPts val="0"/>
                        </a:spcAft>
                      </a:pP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marL="40005"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L’entité ou la filiale fournit l’ensemble des informations nécessaires et initie le dossier d’intervention pour la mise en place du système d’étanchéité temporaire. Le contenu minimum de ce dossier est donné en Annexe 1.</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1687762979"/>
                  </a:ext>
                </a:extLst>
              </a:tr>
              <a:tr h="0">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48258957"/>
                  </a:ext>
                </a:extLst>
              </a:tr>
            </a:tbl>
          </a:graphicData>
        </a:graphic>
      </p:graphicFrame>
      <p:sp>
        <p:nvSpPr>
          <p:cNvPr id="12" name="Rectangle 11">
            <a:extLst>
              <a:ext uri="{FF2B5EF4-FFF2-40B4-BE49-F238E27FC236}">
                <a16:creationId xmlns:a16="http://schemas.microsoft.com/office/drawing/2014/main" id="{AA1A63E5-DFB5-43BE-8179-9207FE130D38}"/>
              </a:ext>
            </a:extLst>
          </p:cNvPr>
          <p:cNvSpPr/>
          <p:nvPr/>
        </p:nvSpPr>
        <p:spPr>
          <a:xfrm>
            <a:off x="407126" y="5702127"/>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a:t>
            </a:r>
            <a:r>
              <a:rPr lang="fr-FR" sz="1200" b="0" u="sng" dirty="0" err="1">
                <a:solidFill>
                  <a:srgbClr val="FF0000"/>
                </a:solidFill>
              </a:rPr>
              <a:t>déja</a:t>
            </a:r>
            <a:r>
              <a:rPr lang="fr-FR" sz="1200" b="0" u="sng" dirty="0">
                <a:solidFill>
                  <a:srgbClr val="FF0000"/>
                </a:solidFill>
              </a:rPr>
              <a:t> dans REG-GR-SEC-024). Intégration des enseignements des REX récents dans Annexe1 </a:t>
            </a:r>
            <a:endParaRPr lang="fr-FR" sz="1200" i="1" u="sng" dirty="0">
              <a:solidFill>
                <a:srgbClr val="FF0000"/>
              </a:solidFill>
            </a:endParaRPr>
          </a:p>
          <a:p>
            <a:pPr marL="0" indent="0" algn="l"/>
            <a:endParaRPr lang="en-US" sz="1200" i="1" dirty="0">
              <a:solidFill>
                <a:srgbClr val="FF0000"/>
              </a:solidFill>
            </a:endParaRPr>
          </a:p>
        </p:txBody>
      </p:sp>
      <p:sp>
        <p:nvSpPr>
          <p:cNvPr id="9" name="Rectangle 8">
            <a:extLst>
              <a:ext uri="{FF2B5EF4-FFF2-40B4-BE49-F238E27FC236}">
                <a16:creationId xmlns:a16="http://schemas.microsoft.com/office/drawing/2014/main" id="{329D53FD-2CB9-47F3-9C1F-D28268895F94}"/>
              </a:ext>
            </a:extLst>
          </p:cNvPr>
          <p:cNvSpPr/>
          <p:nvPr/>
        </p:nvSpPr>
        <p:spPr>
          <a:xfrm>
            <a:off x="469877" y="3656238"/>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367354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11</a:t>
            </a:fld>
            <a:endParaRPr lang="en-US"/>
          </a:p>
        </p:txBody>
      </p:sp>
      <p:sp>
        <p:nvSpPr>
          <p:cNvPr id="8" name="Rectangle 7">
            <a:extLst>
              <a:ext uri="{FF2B5EF4-FFF2-40B4-BE49-F238E27FC236}">
                <a16:creationId xmlns:a16="http://schemas.microsoft.com/office/drawing/2014/main" id="{EE840C96-EAE7-4927-BF1C-4DDD7C7493B3}"/>
              </a:ext>
            </a:extLst>
          </p:cNvPr>
          <p:cNvSpPr/>
          <p:nvPr/>
        </p:nvSpPr>
        <p:spPr>
          <a:xfrm>
            <a:off x="469878" y="2708356"/>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Etape déjà présente dans REG-GR-SEC-024. Choix du type ajouté du à l’élargissement du scope</a:t>
            </a:r>
            <a:endParaRPr lang="fr-FR" sz="1200" i="1" u="sng" dirty="0">
              <a:solidFill>
                <a:srgbClr val="FF0000"/>
              </a:solidFill>
            </a:endParaRPr>
          </a:p>
          <a:p>
            <a:pPr marL="0" indent="0" algn="l"/>
            <a:endParaRPr lang="en-US" sz="1200" i="1" dirty="0">
              <a:solidFill>
                <a:srgbClr val="FF0000"/>
              </a:solidFill>
            </a:endParaRPr>
          </a:p>
        </p:txBody>
      </p:sp>
      <p:sp>
        <p:nvSpPr>
          <p:cNvPr id="12" name="Rectangle 11">
            <a:extLst>
              <a:ext uri="{FF2B5EF4-FFF2-40B4-BE49-F238E27FC236}">
                <a16:creationId xmlns:a16="http://schemas.microsoft.com/office/drawing/2014/main" id="{AA1A63E5-DFB5-43BE-8179-9207FE130D38}"/>
              </a:ext>
            </a:extLst>
          </p:cNvPr>
          <p:cNvSpPr/>
          <p:nvPr/>
        </p:nvSpPr>
        <p:spPr>
          <a:xfrm>
            <a:off x="469876" y="5273958"/>
            <a:ext cx="9200566" cy="500137"/>
          </a:xfrm>
          <a:prstGeom prst="rect">
            <a:avLst/>
          </a:prstGeom>
        </p:spPr>
        <p:txBody>
          <a:bodyPr wrap="square">
            <a:spAutoFit/>
          </a:bodyPr>
          <a:lstStyle/>
          <a:p>
            <a:pPr>
              <a:spcAft>
                <a:spcPts val="300"/>
              </a:spcAft>
            </a:pPr>
            <a:r>
              <a:rPr lang="en-US" sz="1200" b="0" dirty="0" err="1">
                <a:solidFill>
                  <a:srgbClr val="FF0000"/>
                </a:solidFill>
              </a:rPr>
              <a:t>Besoin</a:t>
            </a:r>
            <a:r>
              <a:rPr lang="en-US" sz="1200" b="0" dirty="0">
                <a:solidFill>
                  <a:srgbClr val="FF0000"/>
                </a:solidFill>
              </a:rPr>
              <a:t> de </a:t>
            </a:r>
            <a:r>
              <a:rPr lang="en-US" sz="1200" b="0" dirty="0" err="1">
                <a:solidFill>
                  <a:srgbClr val="FF0000"/>
                </a:solidFill>
              </a:rPr>
              <a:t>différencier</a:t>
            </a:r>
            <a:r>
              <a:rPr lang="en-US" sz="1200" b="0" dirty="0">
                <a:solidFill>
                  <a:srgbClr val="FF0000"/>
                </a:solidFill>
              </a:rPr>
              <a:t> pour </a:t>
            </a:r>
            <a:r>
              <a:rPr lang="en-US" sz="1200" b="0" dirty="0" err="1">
                <a:solidFill>
                  <a:srgbClr val="FF0000"/>
                </a:solidFill>
              </a:rPr>
              <a:t>systèmes</a:t>
            </a:r>
            <a:r>
              <a:rPr lang="en-US" sz="1200" b="0" dirty="0">
                <a:solidFill>
                  <a:srgbClr val="FF0000"/>
                </a:solidFill>
              </a:rPr>
              <a:t> composite et les colliers sur </a:t>
            </a:r>
            <a:r>
              <a:rPr lang="en-US" sz="1200" b="0" dirty="0" err="1">
                <a:solidFill>
                  <a:srgbClr val="FF0000"/>
                </a:solidFill>
              </a:rPr>
              <a:t>équipements</a:t>
            </a:r>
            <a:r>
              <a:rPr lang="en-US" sz="1200" b="0" dirty="0">
                <a:solidFill>
                  <a:srgbClr val="FF0000"/>
                </a:solidFill>
              </a:rPr>
              <a:t> </a:t>
            </a:r>
            <a:r>
              <a:rPr lang="en-US" sz="1200" b="0" dirty="0" err="1">
                <a:solidFill>
                  <a:srgbClr val="FF0000"/>
                </a:solidFill>
              </a:rPr>
              <a:t>isolés</a:t>
            </a:r>
            <a:endParaRPr lang="fr-FR" sz="1200" i="1" u="sng" dirty="0">
              <a:solidFill>
                <a:srgbClr val="FF0000"/>
              </a:solidFill>
            </a:endParaRPr>
          </a:p>
          <a:p>
            <a:pPr marL="0" indent="0" algn="l"/>
            <a:endParaRPr lang="en-US" sz="1200" i="1" dirty="0">
              <a:solidFill>
                <a:srgbClr val="FF0000"/>
              </a:solidFill>
            </a:endParaRPr>
          </a:p>
        </p:txBody>
      </p:sp>
      <p:graphicFrame>
        <p:nvGraphicFramePr>
          <p:cNvPr id="9" name="Tableau 8">
            <a:extLst>
              <a:ext uri="{FF2B5EF4-FFF2-40B4-BE49-F238E27FC236}">
                <a16:creationId xmlns:a16="http://schemas.microsoft.com/office/drawing/2014/main" id="{4DA030FE-135B-465C-8696-0F190456374F}"/>
              </a:ext>
            </a:extLst>
          </p:cNvPr>
          <p:cNvGraphicFramePr>
            <a:graphicFrameLocks noGrp="1"/>
          </p:cNvGraphicFramePr>
          <p:nvPr>
            <p:extLst>
              <p:ext uri="{D42A27DB-BD31-4B8C-83A1-F6EECF244321}">
                <p14:modId xmlns:p14="http://schemas.microsoft.com/office/powerpoint/2010/main" val="2750856517"/>
              </p:ext>
            </p:extLst>
          </p:nvPr>
        </p:nvGraphicFramePr>
        <p:xfrm>
          <a:off x="469878" y="1083905"/>
          <a:ext cx="9200564" cy="1402080"/>
        </p:xfrm>
        <a:graphic>
          <a:graphicData uri="http://schemas.openxmlformats.org/drawingml/2006/table">
            <a:tbl>
              <a:tblPr firstRow="1" firstCol="1" bandRow="1"/>
              <a:tblGrid>
                <a:gridCol w="9200564">
                  <a:extLst>
                    <a:ext uri="{9D8B030D-6E8A-4147-A177-3AD203B41FA5}">
                      <a16:colId xmlns:a16="http://schemas.microsoft.com/office/drawing/2014/main" val="1404389585"/>
                    </a:ext>
                  </a:extLst>
                </a:gridCol>
              </a:tblGrid>
              <a:tr h="0">
                <a:tc>
                  <a:txBody>
                    <a:bodyPr/>
                    <a:lstStyle/>
                    <a:p>
                      <a:pPr marL="0" marR="58420" algn="just" defTabSz="914400" rtl="0" eaLnBrk="1" latinLnBrk="0" hangingPunct="1">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3.3.2 : Etude de faisabilité technique et choix du type de SET</a:t>
                      </a:r>
                    </a:p>
                    <a:p>
                      <a:pPr marL="0" marR="58420" algn="just" defTabSz="914400" rtl="0" eaLnBrk="1" latinLnBrk="0" hangingPunct="1">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021170641"/>
                  </a:ext>
                </a:extLst>
              </a:tr>
              <a:tr h="0">
                <a:tc>
                  <a:txBody>
                    <a:bodyPr/>
                    <a:lstStyle/>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L’entité ou la filiale étudie la faisabilité technique de l’implantation d'un SET et définit le type de SET le plus approprié. </a:t>
                      </a:r>
                    </a:p>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Ce choix est fait sur la base de la règlementation applicable, des guides et spécifications techniques prenant notamment en compte le mode de dégradation mais aussi le type de produit, les conditions opératoires et la durée de vie nécessaire de l’équipement.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009723327"/>
                  </a:ext>
                </a:extLst>
              </a:tr>
              <a:tr h="0">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15252202"/>
                  </a:ext>
                </a:extLst>
              </a:tr>
            </a:tbl>
          </a:graphicData>
        </a:graphic>
      </p:graphicFrame>
      <p:graphicFrame>
        <p:nvGraphicFramePr>
          <p:cNvPr id="11" name="Tableau 10">
            <a:extLst>
              <a:ext uri="{FF2B5EF4-FFF2-40B4-BE49-F238E27FC236}">
                <a16:creationId xmlns:a16="http://schemas.microsoft.com/office/drawing/2014/main" id="{18632411-F2D5-49A1-A977-F1A64226437E}"/>
              </a:ext>
            </a:extLst>
          </p:cNvPr>
          <p:cNvGraphicFramePr>
            <a:graphicFrameLocks noGrp="1"/>
          </p:cNvGraphicFramePr>
          <p:nvPr>
            <p:extLst>
              <p:ext uri="{D42A27DB-BD31-4B8C-83A1-F6EECF244321}">
                <p14:modId xmlns:p14="http://schemas.microsoft.com/office/powerpoint/2010/main" val="2706869149"/>
              </p:ext>
            </p:extLst>
          </p:nvPr>
        </p:nvGraphicFramePr>
        <p:xfrm>
          <a:off x="469876" y="3316309"/>
          <a:ext cx="9200564" cy="1722120"/>
        </p:xfrm>
        <a:graphic>
          <a:graphicData uri="http://schemas.openxmlformats.org/drawingml/2006/table">
            <a:tbl>
              <a:tblPr firstRow="1" firstCol="1" bandRow="1"/>
              <a:tblGrid>
                <a:gridCol w="9200564">
                  <a:extLst>
                    <a:ext uri="{9D8B030D-6E8A-4147-A177-3AD203B41FA5}">
                      <a16:colId xmlns:a16="http://schemas.microsoft.com/office/drawing/2014/main" val="2518127676"/>
                    </a:ext>
                  </a:extLst>
                </a:gridCol>
              </a:tblGrid>
              <a:tr h="0">
                <a:tc>
                  <a:txBody>
                    <a:bodyPr/>
                    <a:lstStyle/>
                    <a:p>
                      <a:pPr marR="58420" algn="just">
                        <a:spcBef>
                          <a:spcPts val="60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3.3.3 : Analyse de risque préliminaire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838243562"/>
                  </a:ext>
                </a:extLst>
              </a:tr>
              <a:tr h="0">
                <a:tc>
                  <a:txBody>
                    <a:bodyPr/>
                    <a:lstStyle/>
                    <a:p>
                      <a:pPr marR="58420" algn="just">
                        <a:spcBef>
                          <a:spcPts val="0"/>
                        </a:spcBef>
                        <a:spcAft>
                          <a:spcPts val="0"/>
                        </a:spcAft>
                      </a:pPr>
                      <a:endParaRPr lang="fr-FR" sz="10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Une analyse préliminaire de risques établie selon la check-list de l’annexe 1 est formalisée et validée par une équipe pluridisciplinaire.</a:t>
                      </a:r>
                    </a:p>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Cette analyse conclut à la possibilité ou non de procéder à l’étude du SET.</a:t>
                      </a:r>
                    </a:p>
                    <a:p>
                      <a:pPr marR="58420" algn="just">
                        <a:spcBef>
                          <a:spcPts val="600"/>
                        </a:spcBef>
                        <a:spcAft>
                          <a:spcPts val="600"/>
                        </a:spcAft>
                      </a:pPr>
                      <a:r>
                        <a:rPr lang="fr-FR" sz="1200" kern="1200" dirty="0">
                          <a:solidFill>
                            <a:srgbClr val="009BFF"/>
                          </a:solidFill>
                          <a:effectLst/>
                          <a:latin typeface="Arial" panose="020B0604020202020204" pitchFamily="34" charset="0"/>
                          <a:ea typeface="+mn-ea"/>
                          <a:cs typeface="Arial" panose="020B0604020202020204" pitchFamily="34" charset="0"/>
                        </a:rPr>
                        <a:t>Pour les enroulements à base de matériau composite et les colliers sur tuyauterie (systèmes standards du commerce boulonnés) installés sur des équipements isolés, l’analyse de risque peut être réalisée lors du permis de travail à l’aide d’analyses génériques par type de service</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020228452"/>
                  </a:ext>
                </a:extLst>
              </a:tr>
              <a:tr h="0">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64270672"/>
                  </a:ext>
                </a:extLst>
              </a:tr>
            </a:tbl>
          </a:graphicData>
        </a:graphic>
      </p:graphicFrame>
    </p:spTree>
    <p:extLst>
      <p:ext uri="{BB962C8B-B14F-4D97-AF65-F5344CB8AC3E}">
        <p14:creationId xmlns:p14="http://schemas.microsoft.com/office/powerpoint/2010/main" val="3061025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12</a:t>
            </a:fld>
            <a:endParaRPr lang="en-US"/>
          </a:p>
        </p:txBody>
      </p:sp>
      <p:graphicFrame>
        <p:nvGraphicFramePr>
          <p:cNvPr id="5" name="Tableau 4">
            <a:extLst>
              <a:ext uri="{FF2B5EF4-FFF2-40B4-BE49-F238E27FC236}">
                <a16:creationId xmlns:a16="http://schemas.microsoft.com/office/drawing/2014/main" id="{DBCEE33B-976F-4A84-88AC-B8DFCC609070}"/>
              </a:ext>
            </a:extLst>
          </p:cNvPr>
          <p:cNvGraphicFramePr>
            <a:graphicFrameLocks noGrp="1"/>
          </p:cNvGraphicFramePr>
          <p:nvPr>
            <p:extLst>
              <p:ext uri="{D42A27DB-BD31-4B8C-83A1-F6EECF244321}">
                <p14:modId xmlns:p14="http://schemas.microsoft.com/office/powerpoint/2010/main" val="2008396984"/>
              </p:ext>
            </p:extLst>
          </p:nvPr>
        </p:nvGraphicFramePr>
        <p:xfrm>
          <a:off x="469879" y="1254204"/>
          <a:ext cx="9194518" cy="1991360"/>
        </p:xfrm>
        <a:graphic>
          <a:graphicData uri="http://schemas.openxmlformats.org/drawingml/2006/table">
            <a:tbl>
              <a:tblPr firstRow="1" firstCol="1" bandRow="1"/>
              <a:tblGrid>
                <a:gridCol w="9194518">
                  <a:extLst>
                    <a:ext uri="{9D8B030D-6E8A-4147-A177-3AD203B41FA5}">
                      <a16:colId xmlns:a16="http://schemas.microsoft.com/office/drawing/2014/main" val="3214798935"/>
                    </a:ext>
                  </a:extLst>
                </a:gridCol>
              </a:tblGrid>
              <a:tr h="0">
                <a:tc>
                  <a:txBody>
                    <a:bodyPr/>
                    <a:lstStyle/>
                    <a:p>
                      <a:pPr marR="58420" algn="just">
                        <a:spcBef>
                          <a:spcPts val="60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3.3.4 : Analyse de risques et acceptation par l’entreprise extérieure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12363317"/>
                  </a:ext>
                </a:extLst>
              </a:tr>
              <a:tr h="0">
                <a:tc>
                  <a:txBody>
                    <a:bodyPr/>
                    <a:lstStyle/>
                    <a:p>
                      <a:pPr marR="58420" algn="just">
                        <a:spcBef>
                          <a:spcPts val="0"/>
                        </a:spcBef>
                        <a:spcAft>
                          <a:spcPts val="0"/>
                        </a:spcAft>
                      </a:pP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L’entité ou la filiale demande à l’entreprise extérieure d’établir sa propre analyse de risques sur la base du dossier d’intervention remis, des résultats de ses investigations réalisées sur site (visite terrain et discussion au minimum avec le responsable en charge du dossier) et des conclusions de ses études de faisabilité. </a:t>
                      </a:r>
                    </a:p>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 résultat de l’analyse de risques effectuée par l’entreprise extérieure conclut à l’acceptation ou non de son intervention pour la pose du SET.</a:t>
                      </a:r>
                    </a:p>
                    <a:p>
                      <a:pPr marR="58420" algn="just">
                        <a:spcBef>
                          <a:spcPts val="600"/>
                        </a:spcBef>
                        <a:spcAft>
                          <a:spcPts val="600"/>
                        </a:spcAft>
                      </a:pPr>
                      <a:r>
                        <a:rPr lang="fr-FR" sz="1200" kern="1200" dirty="0">
                          <a:solidFill>
                            <a:srgbClr val="009BFF"/>
                          </a:solidFill>
                          <a:effectLst/>
                          <a:latin typeface="Arial" panose="020B0604020202020204" pitchFamily="34" charset="0"/>
                          <a:ea typeface="+mn-ea"/>
                          <a:cs typeface="Arial" panose="020B0604020202020204" pitchFamily="34" charset="0"/>
                        </a:rPr>
                        <a:t>Cette exigence n’est pas obligatoire pour les enroulements à base de matériau composite et les colliers sur tuyauterie (systèmes standards du commerce boulonnés) installés sur des équipements isolés.</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2362884898"/>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099121631"/>
                  </a:ext>
                </a:extLst>
              </a:tr>
            </a:tbl>
          </a:graphicData>
        </a:graphic>
      </p:graphicFrame>
      <p:graphicFrame>
        <p:nvGraphicFramePr>
          <p:cNvPr id="6" name="Tableau 5">
            <a:extLst>
              <a:ext uri="{FF2B5EF4-FFF2-40B4-BE49-F238E27FC236}">
                <a16:creationId xmlns:a16="http://schemas.microsoft.com/office/drawing/2014/main" id="{EBDD1B8E-8F83-4510-8C58-F61727B201BA}"/>
              </a:ext>
            </a:extLst>
          </p:cNvPr>
          <p:cNvGraphicFramePr>
            <a:graphicFrameLocks noGrp="1"/>
          </p:cNvGraphicFramePr>
          <p:nvPr>
            <p:extLst>
              <p:ext uri="{D42A27DB-BD31-4B8C-83A1-F6EECF244321}">
                <p14:modId xmlns:p14="http://schemas.microsoft.com/office/powerpoint/2010/main" val="2195983918"/>
              </p:ext>
            </p:extLst>
          </p:nvPr>
        </p:nvGraphicFramePr>
        <p:xfrm>
          <a:off x="469879" y="4194745"/>
          <a:ext cx="9200563" cy="932180"/>
        </p:xfrm>
        <a:graphic>
          <a:graphicData uri="http://schemas.openxmlformats.org/drawingml/2006/table">
            <a:tbl>
              <a:tblPr firstRow="1" firstCol="1" bandRow="1"/>
              <a:tblGrid>
                <a:gridCol w="9200563">
                  <a:extLst>
                    <a:ext uri="{9D8B030D-6E8A-4147-A177-3AD203B41FA5}">
                      <a16:colId xmlns:a16="http://schemas.microsoft.com/office/drawing/2014/main" val="2606541164"/>
                    </a:ext>
                  </a:extLst>
                </a:gridCol>
              </a:tblGrid>
              <a:tr h="478763">
                <a:tc>
                  <a:txBody>
                    <a:bodyPr/>
                    <a:lstStyle/>
                    <a:p>
                      <a:pPr marL="0" marR="58420" algn="just" defTabSz="914400" rtl="0" eaLnBrk="1" latinLnBrk="0" hangingPunct="1">
                        <a:spcBef>
                          <a:spcPts val="60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3.3.5 : Dossier entreprise</a:t>
                      </a:r>
                    </a:p>
                    <a:p>
                      <a:pPr marR="58420" algn="just">
                        <a:spcBef>
                          <a:spcPts val="600"/>
                        </a:spcBef>
                        <a:spcAft>
                          <a:spcPts val="3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710952632"/>
                  </a:ext>
                </a:extLst>
              </a:tr>
              <a:tr h="0">
                <a:tc>
                  <a:txBody>
                    <a:bodyPr/>
                    <a:lstStyle/>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En cas d’acceptation, l’entreprise extérieure transmet un dossier préparatoire comprenant au minimum les points mentionnés à l’annexe 2.</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2794362484"/>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79753516"/>
                  </a:ext>
                </a:extLst>
              </a:tr>
            </a:tbl>
          </a:graphicData>
        </a:graphic>
      </p:graphicFrame>
      <p:sp>
        <p:nvSpPr>
          <p:cNvPr id="9" name="Rectangle 8">
            <a:extLst>
              <a:ext uri="{FF2B5EF4-FFF2-40B4-BE49-F238E27FC236}">
                <a16:creationId xmlns:a16="http://schemas.microsoft.com/office/drawing/2014/main" id="{43AD317C-4867-45E3-8268-1ED03AEB40F1}"/>
              </a:ext>
            </a:extLst>
          </p:cNvPr>
          <p:cNvSpPr/>
          <p:nvPr/>
        </p:nvSpPr>
        <p:spPr>
          <a:xfrm>
            <a:off x="360819" y="3433681"/>
            <a:ext cx="9200566" cy="500137"/>
          </a:xfrm>
          <a:prstGeom prst="rect">
            <a:avLst/>
          </a:prstGeom>
        </p:spPr>
        <p:txBody>
          <a:bodyPr wrap="square">
            <a:spAutoFit/>
          </a:bodyPr>
          <a:lstStyle/>
          <a:p>
            <a:pPr>
              <a:spcAft>
                <a:spcPts val="300"/>
              </a:spcAft>
            </a:pPr>
            <a:r>
              <a:rPr lang="en-US" sz="1200" b="0" dirty="0" err="1">
                <a:solidFill>
                  <a:srgbClr val="FF0000"/>
                </a:solidFill>
              </a:rPr>
              <a:t>Besoin</a:t>
            </a:r>
            <a:r>
              <a:rPr lang="en-US" sz="1200" b="0" dirty="0">
                <a:solidFill>
                  <a:srgbClr val="FF0000"/>
                </a:solidFill>
              </a:rPr>
              <a:t> de </a:t>
            </a:r>
            <a:r>
              <a:rPr lang="en-US" sz="1200" b="0" dirty="0" err="1">
                <a:solidFill>
                  <a:srgbClr val="FF0000"/>
                </a:solidFill>
              </a:rPr>
              <a:t>différencier</a:t>
            </a:r>
            <a:r>
              <a:rPr lang="en-US" sz="1200" b="0" dirty="0">
                <a:solidFill>
                  <a:srgbClr val="FF0000"/>
                </a:solidFill>
              </a:rPr>
              <a:t> pour </a:t>
            </a:r>
            <a:r>
              <a:rPr lang="en-US" sz="1200" b="0" dirty="0" err="1">
                <a:solidFill>
                  <a:srgbClr val="FF0000"/>
                </a:solidFill>
              </a:rPr>
              <a:t>systèmes</a:t>
            </a:r>
            <a:r>
              <a:rPr lang="en-US" sz="1200" b="0" dirty="0">
                <a:solidFill>
                  <a:srgbClr val="FF0000"/>
                </a:solidFill>
              </a:rPr>
              <a:t> composite et les colliers sur </a:t>
            </a:r>
            <a:r>
              <a:rPr lang="en-US" sz="1200" b="0" dirty="0" err="1">
                <a:solidFill>
                  <a:srgbClr val="FF0000"/>
                </a:solidFill>
              </a:rPr>
              <a:t>équipements</a:t>
            </a:r>
            <a:r>
              <a:rPr lang="en-US" sz="1200" b="0" dirty="0">
                <a:solidFill>
                  <a:srgbClr val="FF0000"/>
                </a:solidFill>
              </a:rPr>
              <a:t> </a:t>
            </a:r>
            <a:r>
              <a:rPr lang="en-US" sz="1200" b="0" dirty="0" err="1">
                <a:solidFill>
                  <a:srgbClr val="FF0000"/>
                </a:solidFill>
              </a:rPr>
              <a:t>isolés</a:t>
            </a:r>
            <a:endParaRPr lang="fr-FR" sz="1200" i="1" u="sng" dirty="0">
              <a:solidFill>
                <a:srgbClr val="FF0000"/>
              </a:solidFill>
            </a:endParaRPr>
          </a:p>
          <a:p>
            <a:pPr marL="0" indent="0" algn="l"/>
            <a:endParaRPr lang="en-US" sz="1200" i="1" dirty="0">
              <a:solidFill>
                <a:srgbClr val="FF0000"/>
              </a:solidFill>
            </a:endParaRPr>
          </a:p>
        </p:txBody>
      </p:sp>
      <p:sp>
        <p:nvSpPr>
          <p:cNvPr id="10" name="Rectangle 9">
            <a:extLst>
              <a:ext uri="{FF2B5EF4-FFF2-40B4-BE49-F238E27FC236}">
                <a16:creationId xmlns:a16="http://schemas.microsoft.com/office/drawing/2014/main" id="{EF19181A-A947-4468-8763-73F7571DD5C5}"/>
              </a:ext>
            </a:extLst>
          </p:cNvPr>
          <p:cNvSpPr/>
          <p:nvPr/>
        </p:nvSpPr>
        <p:spPr>
          <a:xfrm>
            <a:off x="463831" y="5511660"/>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3583910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13</a:t>
            </a:fld>
            <a:endParaRPr lang="en-US"/>
          </a:p>
        </p:txBody>
      </p:sp>
      <p:sp>
        <p:nvSpPr>
          <p:cNvPr id="12" name="Rectangle 11">
            <a:extLst>
              <a:ext uri="{FF2B5EF4-FFF2-40B4-BE49-F238E27FC236}">
                <a16:creationId xmlns:a16="http://schemas.microsoft.com/office/drawing/2014/main" id="{AA1A63E5-DFB5-43BE-8179-9207FE130D38}"/>
              </a:ext>
            </a:extLst>
          </p:cNvPr>
          <p:cNvSpPr/>
          <p:nvPr/>
        </p:nvSpPr>
        <p:spPr>
          <a:xfrm>
            <a:off x="469872" y="5549309"/>
            <a:ext cx="9200566" cy="684803"/>
          </a:xfrm>
          <a:prstGeom prst="rect">
            <a:avLst/>
          </a:prstGeom>
        </p:spPr>
        <p:txBody>
          <a:bodyPr wrap="square">
            <a:spAutoFit/>
          </a:bodyPr>
          <a:lstStyle/>
          <a:p>
            <a:pPr marL="0" indent="0" algn="l">
              <a:spcAft>
                <a:spcPts val="300"/>
              </a:spcAft>
            </a:pPr>
            <a:r>
              <a:rPr lang="fr-FR" sz="1200" u="sng" dirty="0">
                <a:solidFill>
                  <a:srgbClr val="FF0000"/>
                </a:solidFill>
              </a:rPr>
              <a:t>D</a:t>
            </a:r>
            <a:r>
              <a:rPr lang="fr-FR" sz="1200" b="0" u="sng" dirty="0">
                <a:solidFill>
                  <a:srgbClr val="FF0000"/>
                </a:solidFill>
              </a:rPr>
              <a:t>éjà dans REG-GR-SEC-024. Ajout de la référence unique en extérieur et sur plan et détail du registre (REX Anvers post </a:t>
            </a:r>
            <a:r>
              <a:rPr lang="fr-FR" sz="1200" b="0" u="sng">
                <a:solidFill>
                  <a:srgbClr val="FF0000"/>
                </a:solidFill>
              </a:rPr>
              <a:t>accident). Pas d’exigences sur permis de travail car prévu dans CR</a:t>
            </a:r>
            <a:r>
              <a:rPr lang="fr-FR" sz="1200" u="sng">
                <a:solidFill>
                  <a:srgbClr val="FF0000"/>
                </a:solidFill>
              </a:rPr>
              <a:t>-GR-HSE-402</a:t>
            </a:r>
            <a:r>
              <a:rPr lang="fr-FR" sz="1200" b="0" u="sng">
                <a:solidFill>
                  <a:srgbClr val="FF0000"/>
                </a:solidFill>
              </a:rPr>
              <a:t> </a:t>
            </a:r>
            <a:endParaRPr lang="fr-FR" sz="1200" i="1" u="sng" dirty="0">
              <a:solidFill>
                <a:srgbClr val="FF0000"/>
              </a:solidFill>
            </a:endParaRPr>
          </a:p>
          <a:p>
            <a:pPr marL="0" indent="0" algn="l"/>
            <a:endParaRPr lang="en-US" sz="1200" i="1" dirty="0">
              <a:solidFill>
                <a:srgbClr val="FF0000"/>
              </a:solidFill>
            </a:endParaRPr>
          </a:p>
        </p:txBody>
      </p:sp>
      <p:graphicFrame>
        <p:nvGraphicFramePr>
          <p:cNvPr id="7" name="Tableau 6">
            <a:extLst>
              <a:ext uri="{FF2B5EF4-FFF2-40B4-BE49-F238E27FC236}">
                <a16:creationId xmlns:a16="http://schemas.microsoft.com/office/drawing/2014/main" id="{1D2B927D-1847-467C-9ADD-5DB293C47152}"/>
              </a:ext>
            </a:extLst>
          </p:cNvPr>
          <p:cNvGraphicFramePr>
            <a:graphicFrameLocks noGrp="1"/>
          </p:cNvGraphicFramePr>
          <p:nvPr>
            <p:extLst>
              <p:ext uri="{D42A27DB-BD31-4B8C-83A1-F6EECF244321}">
                <p14:modId xmlns:p14="http://schemas.microsoft.com/office/powerpoint/2010/main" val="1678586212"/>
              </p:ext>
            </p:extLst>
          </p:nvPr>
        </p:nvGraphicFramePr>
        <p:xfrm>
          <a:off x="469872" y="916842"/>
          <a:ext cx="9185968" cy="1381760"/>
        </p:xfrm>
        <a:graphic>
          <a:graphicData uri="http://schemas.openxmlformats.org/drawingml/2006/table">
            <a:tbl>
              <a:tblPr firstRow="1" firstCol="1" bandRow="1"/>
              <a:tblGrid>
                <a:gridCol w="9185968">
                  <a:extLst>
                    <a:ext uri="{9D8B030D-6E8A-4147-A177-3AD203B41FA5}">
                      <a16:colId xmlns:a16="http://schemas.microsoft.com/office/drawing/2014/main" val="430768939"/>
                    </a:ext>
                  </a:extLst>
                </a:gridCol>
              </a:tblGrid>
              <a:tr h="0">
                <a:tc>
                  <a:txBody>
                    <a:bodyPr/>
                    <a:lstStyle/>
                    <a:p>
                      <a:pPr marR="58420" algn="just">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3.4.1 : Décision d’intervention  </a:t>
                      </a:r>
                    </a:p>
                    <a:p>
                      <a:pPr marR="58420" algn="just">
                        <a:spcBef>
                          <a:spcPts val="0"/>
                        </a:spcBef>
                        <a:spcAft>
                          <a:spcPts val="0"/>
                        </a:spcAft>
                      </a:pP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78736156"/>
                  </a:ext>
                </a:extLst>
              </a:tr>
              <a:tr h="0">
                <a:tc>
                  <a:txBody>
                    <a:bodyPr/>
                    <a:lstStyle/>
                    <a:p>
                      <a:pPr marR="58420" algn="just">
                        <a:spcBef>
                          <a:spcPts val="0"/>
                        </a:spcBef>
                        <a:spcAft>
                          <a:spcPts val="0"/>
                        </a:spcAft>
                      </a:pPr>
                      <a:r>
                        <a:rPr lang="fr-FR" sz="1200" kern="1200" dirty="0">
                          <a:solidFill>
                            <a:srgbClr val="009BFF"/>
                          </a:solidFill>
                          <a:effectLst/>
                          <a:latin typeface="Arial" panose="020B0604020202020204" pitchFamily="34" charset="0"/>
                          <a:ea typeface="+mn-ea"/>
                          <a:cs typeface="Arial" panose="020B0604020202020204" pitchFamily="34" charset="0"/>
                        </a:rPr>
                        <a:t>La décision d’intervention est basée sur les analyses de risques (interne et externe) et formellement validée via la signature du dossier d’intervention par les personnes désignées dans la procédure système d’étanchéité temporaire de l’entité ou de la filiale ainsi que par l’entreprise extérieure</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marR="58420" algn="just">
                        <a:spcBef>
                          <a:spcPts val="600"/>
                        </a:spcBef>
                        <a:spcAft>
                          <a:spcPts val="600"/>
                        </a:spcAft>
                      </a:pP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4165126454"/>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23043929"/>
                  </a:ext>
                </a:extLst>
              </a:tr>
            </a:tbl>
          </a:graphicData>
        </a:graphic>
      </p:graphicFrame>
      <p:graphicFrame>
        <p:nvGraphicFramePr>
          <p:cNvPr id="9" name="Tableau 8">
            <a:extLst>
              <a:ext uri="{FF2B5EF4-FFF2-40B4-BE49-F238E27FC236}">
                <a16:creationId xmlns:a16="http://schemas.microsoft.com/office/drawing/2014/main" id="{C6A3E593-9A94-4E4A-A25C-EC16DCD13E67}"/>
              </a:ext>
            </a:extLst>
          </p:cNvPr>
          <p:cNvGraphicFramePr>
            <a:graphicFrameLocks noGrp="1"/>
          </p:cNvGraphicFramePr>
          <p:nvPr>
            <p:extLst>
              <p:ext uri="{D42A27DB-BD31-4B8C-83A1-F6EECF244321}">
                <p14:modId xmlns:p14="http://schemas.microsoft.com/office/powerpoint/2010/main" val="3160084160"/>
              </p:ext>
            </p:extLst>
          </p:nvPr>
        </p:nvGraphicFramePr>
        <p:xfrm>
          <a:off x="469872" y="3004567"/>
          <a:ext cx="9200563" cy="2346960"/>
        </p:xfrm>
        <a:graphic>
          <a:graphicData uri="http://schemas.openxmlformats.org/drawingml/2006/table">
            <a:tbl>
              <a:tblPr firstRow="1" firstCol="1" bandRow="1"/>
              <a:tblGrid>
                <a:gridCol w="9200563">
                  <a:extLst>
                    <a:ext uri="{9D8B030D-6E8A-4147-A177-3AD203B41FA5}">
                      <a16:colId xmlns:a16="http://schemas.microsoft.com/office/drawing/2014/main" val="376101195"/>
                    </a:ext>
                  </a:extLst>
                </a:gridCol>
              </a:tblGrid>
              <a:tr h="0">
                <a:tc>
                  <a:txBody>
                    <a:bodyPr/>
                    <a:lstStyle/>
                    <a:p>
                      <a:pPr marR="58420" algn="just">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3.5.1 : Identification, enregistrement et suivi </a:t>
                      </a:r>
                    </a:p>
                    <a:p>
                      <a:pPr marR="58420" algn="just">
                        <a:spcBef>
                          <a:spcPts val="0"/>
                        </a:spcBef>
                        <a:spcAft>
                          <a:spcPts val="0"/>
                        </a:spcAft>
                      </a:pP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675521504"/>
                  </a:ext>
                </a:extLst>
              </a:tr>
              <a:tr h="0">
                <a:tc>
                  <a:txBody>
                    <a:bodyPr/>
                    <a:lstStyle/>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Une référence unique du SET est apposée sur celui-ci ainsi que sur plan.  </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La mise en place et/ou la réintervention sur un SET fait l'objet d'enregistrement selon les dispositions prévues dans la procédure de l’entité ou filiale.</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 registre exhaustif permettant le suivi des SET est disponible sur site. Il comprend : </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la référence unique</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le type de SET</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la date de mise en service </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la ou les dates de réinterventions éventuelles</a:t>
                      </a:r>
                    </a:p>
                    <a:p>
                      <a:pPr marR="58420" algn="just">
                        <a:spcBef>
                          <a:spcPts val="0"/>
                        </a:spcBef>
                        <a:spcAft>
                          <a:spcPts val="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la date prévue de la dépose du SET et la date de réalisation effective.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57534121"/>
                  </a:ext>
                </a:extLst>
              </a:tr>
              <a:tr h="0">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31906525"/>
                  </a:ext>
                </a:extLst>
              </a:tr>
            </a:tbl>
          </a:graphicData>
        </a:graphic>
      </p:graphicFrame>
      <p:sp>
        <p:nvSpPr>
          <p:cNvPr id="10" name="Rectangle 9">
            <a:extLst>
              <a:ext uri="{FF2B5EF4-FFF2-40B4-BE49-F238E27FC236}">
                <a16:creationId xmlns:a16="http://schemas.microsoft.com/office/drawing/2014/main" id="{78D053BC-4777-4BD0-B476-3B17CDBAF0FE}"/>
              </a:ext>
            </a:extLst>
          </p:cNvPr>
          <p:cNvSpPr/>
          <p:nvPr/>
        </p:nvSpPr>
        <p:spPr>
          <a:xfrm>
            <a:off x="469872" y="2514473"/>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2332224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14</a:t>
            </a:fld>
            <a:endParaRPr lang="en-US"/>
          </a:p>
        </p:txBody>
      </p:sp>
      <p:graphicFrame>
        <p:nvGraphicFramePr>
          <p:cNvPr id="5" name="Tableau 4">
            <a:extLst>
              <a:ext uri="{FF2B5EF4-FFF2-40B4-BE49-F238E27FC236}">
                <a16:creationId xmlns:a16="http://schemas.microsoft.com/office/drawing/2014/main" id="{DEC5E613-D2B1-44D7-8DD3-762030B3E028}"/>
              </a:ext>
            </a:extLst>
          </p:cNvPr>
          <p:cNvGraphicFramePr>
            <a:graphicFrameLocks noGrp="1"/>
          </p:cNvGraphicFramePr>
          <p:nvPr/>
        </p:nvGraphicFramePr>
        <p:xfrm>
          <a:off x="469872" y="1178941"/>
          <a:ext cx="9200562" cy="1236980"/>
        </p:xfrm>
        <a:graphic>
          <a:graphicData uri="http://schemas.openxmlformats.org/drawingml/2006/table">
            <a:tbl>
              <a:tblPr firstRow="1" firstCol="1" bandRow="1"/>
              <a:tblGrid>
                <a:gridCol w="9200562">
                  <a:extLst>
                    <a:ext uri="{9D8B030D-6E8A-4147-A177-3AD203B41FA5}">
                      <a16:colId xmlns:a16="http://schemas.microsoft.com/office/drawing/2014/main" val="1761433482"/>
                    </a:ext>
                  </a:extLst>
                </a:gridCol>
              </a:tblGrid>
              <a:tr h="0">
                <a:tc>
                  <a:txBody>
                    <a:bodyPr/>
                    <a:lstStyle/>
                    <a:p>
                      <a:pPr marR="58420" algn="just">
                        <a:spcBef>
                          <a:spcPts val="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3.5.2 : Réception de travaux </a:t>
                      </a:r>
                    </a:p>
                    <a:p>
                      <a:pPr marR="58420" algn="just">
                        <a:spcBef>
                          <a:spcPts val="0"/>
                        </a:spcBef>
                        <a:spcAft>
                          <a:spcPts val="300"/>
                        </a:spcAft>
                      </a:pP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519498691"/>
                  </a:ext>
                </a:extLst>
              </a:tr>
              <a:tr h="0">
                <a:tc>
                  <a:txBody>
                    <a:bodyPr/>
                    <a:lstStyle/>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 compte rendu d’intervention est établi par l’entreprise extérieure (voir annexe 2) ainsi que par l’entité ou la filiale après réception formelle sur le terrain des travaux. </a:t>
                      </a:r>
                    </a:p>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Ces comptes-rendus sont regroupés dans le dossier d’intervention.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830061102"/>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7368801"/>
                  </a:ext>
                </a:extLst>
              </a:tr>
            </a:tbl>
          </a:graphicData>
        </a:graphic>
      </p:graphicFrame>
      <p:graphicFrame>
        <p:nvGraphicFramePr>
          <p:cNvPr id="10" name="Tableau 9">
            <a:extLst>
              <a:ext uri="{FF2B5EF4-FFF2-40B4-BE49-F238E27FC236}">
                <a16:creationId xmlns:a16="http://schemas.microsoft.com/office/drawing/2014/main" id="{75920BE8-039D-4438-893C-62382EB9638F}"/>
              </a:ext>
            </a:extLst>
          </p:cNvPr>
          <p:cNvGraphicFramePr>
            <a:graphicFrameLocks noGrp="1"/>
          </p:cNvGraphicFramePr>
          <p:nvPr>
            <p:extLst>
              <p:ext uri="{D42A27DB-BD31-4B8C-83A1-F6EECF244321}">
                <p14:modId xmlns:p14="http://schemas.microsoft.com/office/powerpoint/2010/main" val="905115154"/>
              </p:ext>
            </p:extLst>
          </p:nvPr>
        </p:nvGraphicFramePr>
        <p:xfrm>
          <a:off x="469872" y="3183316"/>
          <a:ext cx="9200562" cy="1363980"/>
        </p:xfrm>
        <a:graphic>
          <a:graphicData uri="http://schemas.openxmlformats.org/drawingml/2006/table">
            <a:tbl>
              <a:tblPr firstRow="1" firstCol="1" bandRow="1"/>
              <a:tblGrid>
                <a:gridCol w="9200562">
                  <a:extLst>
                    <a:ext uri="{9D8B030D-6E8A-4147-A177-3AD203B41FA5}">
                      <a16:colId xmlns:a16="http://schemas.microsoft.com/office/drawing/2014/main" val="3413734130"/>
                    </a:ext>
                  </a:extLst>
                </a:gridCol>
              </a:tblGrid>
              <a:tr h="0">
                <a:tc>
                  <a:txBody>
                    <a:bodyPr/>
                    <a:lstStyle/>
                    <a:p>
                      <a:pPr marR="58420" algn="just">
                        <a:spcBef>
                          <a:spcPts val="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3.6.1 : Préparation et planification de la réparation définitive</a:t>
                      </a:r>
                    </a:p>
                    <a:p>
                      <a:pPr marR="58420" algn="just">
                        <a:spcBef>
                          <a:spcPts val="0"/>
                        </a:spcBef>
                        <a:spcAft>
                          <a:spcPts val="3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065894547"/>
                  </a:ext>
                </a:extLst>
              </a:tr>
              <a:tr h="0">
                <a:tc>
                  <a:txBody>
                    <a:bodyPr/>
                    <a:lstStyle/>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En parallèle de la mise en place du SET, la préparation de sa dépose est initiée afin de disposer du matériel nécessaire pour la réparation définitive. </a:t>
                      </a:r>
                    </a:p>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Celle-ci est réalisée à la première opportunité (arrêt programmé ou non programmé) suivant la pose du SET sans dépasser l’échéance initialement prévue.</a:t>
                      </a:r>
                    </a:p>
                    <a:p>
                      <a:pPr marR="58420" algn="just">
                        <a:spcBef>
                          <a:spcPts val="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54901506"/>
                  </a:ext>
                </a:extLst>
              </a:tr>
            </a:tbl>
          </a:graphicData>
        </a:graphic>
      </p:graphicFrame>
      <p:sp>
        <p:nvSpPr>
          <p:cNvPr id="9" name="Rectangle 8">
            <a:extLst>
              <a:ext uri="{FF2B5EF4-FFF2-40B4-BE49-F238E27FC236}">
                <a16:creationId xmlns:a16="http://schemas.microsoft.com/office/drawing/2014/main" id="{DA42DAD1-1FA0-42C2-9776-E2746704A029}"/>
              </a:ext>
            </a:extLst>
          </p:cNvPr>
          <p:cNvSpPr/>
          <p:nvPr/>
        </p:nvSpPr>
        <p:spPr>
          <a:xfrm>
            <a:off x="469868" y="4932933"/>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
        <p:nvSpPr>
          <p:cNvPr id="11" name="Rectangle 10">
            <a:extLst>
              <a:ext uri="{FF2B5EF4-FFF2-40B4-BE49-F238E27FC236}">
                <a16:creationId xmlns:a16="http://schemas.microsoft.com/office/drawing/2014/main" id="{EBE3BC6D-D89A-4A1C-B989-F58861D17616}"/>
              </a:ext>
            </a:extLst>
          </p:cNvPr>
          <p:cNvSpPr/>
          <p:nvPr/>
        </p:nvSpPr>
        <p:spPr>
          <a:xfrm>
            <a:off x="469868" y="2580601"/>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338411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15</a:t>
            </a:fld>
            <a:endParaRPr lang="en-US"/>
          </a:p>
        </p:txBody>
      </p:sp>
      <p:graphicFrame>
        <p:nvGraphicFramePr>
          <p:cNvPr id="6" name="Tableau 5">
            <a:extLst>
              <a:ext uri="{FF2B5EF4-FFF2-40B4-BE49-F238E27FC236}">
                <a16:creationId xmlns:a16="http://schemas.microsoft.com/office/drawing/2014/main" id="{7BE40ED2-7819-44C1-9A9A-270AB5FE9FE0}"/>
              </a:ext>
            </a:extLst>
          </p:cNvPr>
          <p:cNvGraphicFramePr>
            <a:graphicFrameLocks noGrp="1"/>
          </p:cNvGraphicFramePr>
          <p:nvPr>
            <p:extLst>
              <p:ext uri="{D42A27DB-BD31-4B8C-83A1-F6EECF244321}">
                <p14:modId xmlns:p14="http://schemas.microsoft.com/office/powerpoint/2010/main" val="1306550719"/>
              </p:ext>
            </p:extLst>
          </p:nvPr>
        </p:nvGraphicFramePr>
        <p:xfrm>
          <a:off x="469868" y="1250844"/>
          <a:ext cx="9200561" cy="1222815"/>
        </p:xfrm>
        <a:graphic>
          <a:graphicData uri="http://schemas.openxmlformats.org/drawingml/2006/table">
            <a:tbl>
              <a:tblPr firstRow="1" firstCol="1" bandRow="1"/>
              <a:tblGrid>
                <a:gridCol w="9200561">
                  <a:extLst>
                    <a:ext uri="{9D8B030D-6E8A-4147-A177-3AD203B41FA5}">
                      <a16:colId xmlns:a16="http://schemas.microsoft.com/office/drawing/2014/main" val="1291205322"/>
                    </a:ext>
                  </a:extLst>
                </a:gridCol>
              </a:tblGrid>
              <a:tr h="87319">
                <a:tc>
                  <a:txBody>
                    <a:bodyPr/>
                    <a:lstStyle/>
                    <a:p>
                      <a:pPr marR="58420" algn="just">
                        <a:spcBef>
                          <a:spcPts val="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3.7.1 : Suivi en marche</a:t>
                      </a:r>
                    </a:p>
                    <a:p>
                      <a:pPr marR="58420" algn="just">
                        <a:spcBef>
                          <a:spcPts val="0"/>
                        </a:spcBef>
                        <a:spcAft>
                          <a:spcPts val="300"/>
                        </a:spcAft>
                      </a:pP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209516380"/>
                  </a:ext>
                </a:extLst>
              </a:tr>
              <a:tr h="483675">
                <a:tc>
                  <a:txBody>
                    <a:bodyPr/>
                    <a:lstStyle/>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Les dispositions spécifiques de suivi (tournée opérateur, inspections, détecteurs, conditions process spécifiques, etc.) sont définies et mises en œuvre par les entités compétentes du site comme prévu dans la procédure de l’entité ou de la filiale.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694959431"/>
                  </a:ext>
                </a:extLst>
              </a:tr>
              <a:tr h="134354">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04642864"/>
                  </a:ext>
                </a:extLst>
              </a:tr>
            </a:tbl>
          </a:graphicData>
        </a:graphic>
      </p:graphicFrame>
      <p:graphicFrame>
        <p:nvGraphicFramePr>
          <p:cNvPr id="7" name="Tableau 6">
            <a:extLst>
              <a:ext uri="{FF2B5EF4-FFF2-40B4-BE49-F238E27FC236}">
                <a16:creationId xmlns:a16="http://schemas.microsoft.com/office/drawing/2014/main" id="{4D3B6281-A5C1-4736-B7E0-11A2AA0DD9EB}"/>
              </a:ext>
            </a:extLst>
          </p:cNvPr>
          <p:cNvGraphicFramePr>
            <a:graphicFrameLocks noGrp="1"/>
          </p:cNvGraphicFramePr>
          <p:nvPr>
            <p:extLst>
              <p:ext uri="{D42A27DB-BD31-4B8C-83A1-F6EECF244321}">
                <p14:modId xmlns:p14="http://schemas.microsoft.com/office/powerpoint/2010/main" val="2442265518"/>
              </p:ext>
            </p:extLst>
          </p:nvPr>
        </p:nvGraphicFramePr>
        <p:xfrm>
          <a:off x="469869" y="3319834"/>
          <a:ext cx="9200560" cy="1236980"/>
        </p:xfrm>
        <a:graphic>
          <a:graphicData uri="http://schemas.openxmlformats.org/drawingml/2006/table">
            <a:tbl>
              <a:tblPr firstRow="1" firstCol="1" bandRow="1"/>
              <a:tblGrid>
                <a:gridCol w="9200560">
                  <a:extLst>
                    <a:ext uri="{9D8B030D-6E8A-4147-A177-3AD203B41FA5}">
                      <a16:colId xmlns:a16="http://schemas.microsoft.com/office/drawing/2014/main" val="3118636105"/>
                    </a:ext>
                  </a:extLst>
                </a:gridCol>
              </a:tblGrid>
              <a:tr h="0">
                <a:tc>
                  <a:txBody>
                    <a:bodyPr/>
                    <a:lstStyle/>
                    <a:p>
                      <a:pPr marR="58420" algn="just">
                        <a:spcBef>
                          <a:spcPts val="0"/>
                        </a:spcBef>
                        <a:spcAft>
                          <a:spcPts val="30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3.7.2 : Réintervention sur un SET</a:t>
                      </a:r>
                    </a:p>
                    <a:p>
                      <a:pPr marR="58420" algn="just">
                        <a:spcBef>
                          <a:spcPts val="0"/>
                        </a:spcBef>
                        <a:spcAft>
                          <a:spcPts val="300"/>
                        </a:spcAft>
                      </a:pP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563112860"/>
                  </a:ext>
                </a:extLst>
              </a:tr>
              <a:tr h="0">
                <a:tc>
                  <a:txBody>
                    <a:bodyPr/>
                    <a:lstStyle/>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La compréhension des causes de la réintervention est recherchée et prend en compte le nombre de réinterventions déjà effectuées et l’évolution du débit de fuite. Une nouvelle analyse de risques est établie conformément à l’annexe 1. </a:t>
                      </a:r>
                    </a:p>
                    <a:p>
                      <a:pPr marR="58420" algn="just">
                        <a:spcBef>
                          <a:spcPts val="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En outre, toute réintervention au-delà de la 3ème fait l’objet d’une validation formelle du management de l’entité ou de la filiale.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2553963430"/>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737422183"/>
                  </a:ext>
                </a:extLst>
              </a:tr>
            </a:tbl>
          </a:graphicData>
        </a:graphic>
      </p:graphicFrame>
      <p:sp>
        <p:nvSpPr>
          <p:cNvPr id="9" name="Rectangle 8">
            <a:extLst>
              <a:ext uri="{FF2B5EF4-FFF2-40B4-BE49-F238E27FC236}">
                <a16:creationId xmlns:a16="http://schemas.microsoft.com/office/drawing/2014/main" id="{E3748413-CD1D-4637-905A-F77538FDD8C9}"/>
              </a:ext>
            </a:extLst>
          </p:cNvPr>
          <p:cNvSpPr/>
          <p:nvPr/>
        </p:nvSpPr>
        <p:spPr>
          <a:xfrm>
            <a:off x="469868" y="2580601"/>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
        <p:nvSpPr>
          <p:cNvPr id="10" name="Rectangle 9">
            <a:extLst>
              <a:ext uri="{FF2B5EF4-FFF2-40B4-BE49-F238E27FC236}">
                <a16:creationId xmlns:a16="http://schemas.microsoft.com/office/drawing/2014/main" id="{24054F2F-777B-4B49-8F97-F1B99A03B6D0}"/>
              </a:ext>
            </a:extLst>
          </p:cNvPr>
          <p:cNvSpPr/>
          <p:nvPr/>
        </p:nvSpPr>
        <p:spPr>
          <a:xfrm>
            <a:off x="469868" y="4795910"/>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2241300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16</a:t>
            </a:fld>
            <a:endParaRPr lang="en-US"/>
          </a:p>
        </p:txBody>
      </p:sp>
      <p:sp>
        <p:nvSpPr>
          <p:cNvPr id="12" name="Rectangle 11">
            <a:extLst>
              <a:ext uri="{FF2B5EF4-FFF2-40B4-BE49-F238E27FC236}">
                <a16:creationId xmlns:a16="http://schemas.microsoft.com/office/drawing/2014/main" id="{AA1A63E5-DFB5-43BE-8179-9207FE130D38}"/>
              </a:ext>
            </a:extLst>
          </p:cNvPr>
          <p:cNvSpPr/>
          <p:nvPr/>
        </p:nvSpPr>
        <p:spPr>
          <a:xfrm>
            <a:off x="469857" y="4762798"/>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Nouveau </a:t>
            </a:r>
            <a:endParaRPr lang="fr-FR" sz="1200" i="1" u="sng" dirty="0">
              <a:solidFill>
                <a:srgbClr val="FF0000"/>
              </a:solidFill>
            </a:endParaRPr>
          </a:p>
          <a:p>
            <a:pPr marL="0" indent="0" algn="l"/>
            <a:endParaRPr lang="en-US" sz="1200" i="1" dirty="0">
              <a:solidFill>
                <a:srgbClr val="FF0000"/>
              </a:solidFill>
            </a:endParaRPr>
          </a:p>
        </p:txBody>
      </p:sp>
      <p:graphicFrame>
        <p:nvGraphicFramePr>
          <p:cNvPr id="5" name="Tableau 4">
            <a:extLst>
              <a:ext uri="{FF2B5EF4-FFF2-40B4-BE49-F238E27FC236}">
                <a16:creationId xmlns:a16="http://schemas.microsoft.com/office/drawing/2014/main" id="{22EC45F7-52CC-415F-93C2-61CE9532E698}"/>
              </a:ext>
            </a:extLst>
          </p:cNvPr>
          <p:cNvGraphicFramePr>
            <a:graphicFrameLocks noGrp="1"/>
          </p:cNvGraphicFramePr>
          <p:nvPr>
            <p:extLst>
              <p:ext uri="{D42A27DB-BD31-4B8C-83A1-F6EECF244321}">
                <p14:modId xmlns:p14="http://schemas.microsoft.com/office/powerpoint/2010/main" val="317768108"/>
              </p:ext>
            </p:extLst>
          </p:nvPr>
        </p:nvGraphicFramePr>
        <p:xfrm>
          <a:off x="469863" y="1366852"/>
          <a:ext cx="9200560" cy="1214120"/>
        </p:xfrm>
        <a:graphic>
          <a:graphicData uri="http://schemas.openxmlformats.org/drawingml/2006/table">
            <a:tbl>
              <a:tblPr firstRow="1" firstCol="1" bandRow="1"/>
              <a:tblGrid>
                <a:gridCol w="9200560">
                  <a:extLst>
                    <a:ext uri="{9D8B030D-6E8A-4147-A177-3AD203B41FA5}">
                      <a16:colId xmlns:a16="http://schemas.microsoft.com/office/drawing/2014/main" val="2171862497"/>
                    </a:ext>
                  </a:extLst>
                </a:gridCol>
              </a:tblGrid>
              <a:tr h="0">
                <a:tc>
                  <a:txBody>
                    <a:bodyPr/>
                    <a:lstStyle/>
                    <a:p>
                      <a:pPr marR="58420" algn="just">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3.8.1 : Expertise au moment de la dépose</a:t>
                      </a:r>
                    </a:p>
                    <a:p>
                      <a:pPr marR="58420" algn="just">
                        <a:spcBef>
                          <a:spcPts val="0"/>
                        </a:spcBef>
                        <a:spcAft>
                          <a:spcPts val="0"/>
                        </a:spcAft>
                      </a:pPr>
                      <a:r>
                        <a:rPr lang="fr-FR" sz="1800" b="1" kern="1200" dirty="0">
                          <a:solidFill>
                            <a:srgbClr val="009BFF"/>
                          </a:solidFill>
                          <a:effectLst/>
                          <a:latin typeface="Arial" panose="020B0604020202020204" pitchFamily="34" charset="0"/>
                          <a:ea typeface="Times New Roman" panose="02020603050405020304" pitchFamily="18" charset="0"/>
                          <a:cs typeface="+mn-cs"/>
                        </a:rPr>
                        <a:t>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997675016"/>
                  </a:ext>
                </a:extLst>
              </a:tr>
              <a:tr h="0">
                <a:tc>
                  <a:txBody>
                    <a:bodyPr/>
                    <a:lstStyle/>
                    <a:p>
                      <a:pPr marR="58420" algn="just">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Lors de la dépose d'un SET, </a:t>
                      </a:r>
                      <a:r>
                        <a:rPr lang="fr-FR" sz="1200" kern="1200" dirty="0">
                          <a:solidFill>
                            <a:srgbClr val="009BFF"/>
                          </a:solidFill>
                          <a:effectLst/>
                          <a:latin typeface="Arial" panose="020B0604020202020204" pitchFamily="34" charset="0"/>
                          <a:ea typeface="+mn-ea"/>
                          <a:cs typeface="Arial" panose="020B0604020202020204" pitchFamily="34" charset="0"/>
                        </a:rPr>
                        <a:t>en cas de difficulté d’étanchéité ou lorsque le mécanisme de corrosion n’est pas établi, </a:t>
                      </a: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une inspection visuelle du dispositif et de la zone de l'équipement concerné est faite en présence de représentant(s) désigné(s) </a:t>
                      </a:r>
                      <a:r>
                        <a:rPr lang="fr-FR" sz="1200" kern="1200" dirty="0">
                          <a:solidFill>
                            <a:srgbClr val="009BFF"/>
                          </a:solidFill>
                          <a:effectLst/>
                          <a:latin typeface="Arial" panose="020B0604020202020204" pitchFamily="34" charset="0"/>
                          <a:ea typeface="+mn-ea"/>
                          <a:cs typeface="Arial" panose="020B0604020202020204" pitchFamily="34" charset="0"/>
                        </a:rPr>
                        <a:t>de la filiale ou entité opérant le site</a:t>
                      </a:r>
                      <a:r>
                        <a:rPr lang="fr-FR" sz="1800" kern="1200" dirty="0">
                          <a:solidFill>
                            <a:schemeClr val="tx1"/>
                          </a:solidFill>
                          <a:effectLst/>
                          <a:latin typeface="+mn-lt"/>
                          <a:ea typeface="+mn-ea"/>
                          <a:cs typeface="+mn-cs"/>
                        </a:rPr>
                        <a:t> </a:t>
                      </a: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afin de faire tous les constats utiles sur le mode de dégradation de l’équipement et l’état du SET</a:t>
                      </a:r>
                      <a:r>
                        <a:rPr lang="fr-FR" sz="10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t>
                      </a:r>
                      <a:r>
                        <a:rPr lang="fr-FR" sz="1000" dirty="0">
                          <a:solidFill>
                            <a:srgbClr val="374649"/>
                          </a:solidFill>
                          <a:effectLst/>
                          <a:latin typeface="Arial" panose="020B0604020202020204" pitchFamily="34" charset="0"/>
                          <a:ea typeface="Times New Roman" panose="02020603050405020304" pitchFamily="18" charset="0"/>
                        </a:rPr>
                        <a:t>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1175956076"/>
                  </a:ext>
                </a:extLst>
              </a:tr>
              <a:tr h="0">
                <a:tc>
                  <a:txBody>
                    <a:bodyPr/>
                    <a:lstStyle/>
                    <a:p>
                      <a:pPr marR="58420" algn="just">
                        <a:spcBef>
                          <a:spcPts val="30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62123988"/>
                  </a:ext>
                </a:extLst>
              </a:tr>
            </a:tbl>
          </a:graphicData>
        </a:graphic>
      </p:graphicFrame>
      <p:graphicFrame>
        <p:nvGraphicFramePr>
          <p:cNvPr id="9" name="Tableau 8">
            <a:extLst>
              <a:ext uri="{FF2B5EF4-FFF2-40B4-BE49-F238E27FC236}">
                <a16:creationId xmlns:a16="http://schemas.microsoft.com/office/drawing/2014/main" id="{B3AEC3D9-81DE-4555-A42F-B84155544563}"/>
              </a:ext>
            </a:extLst>
          </p:cNvPr>
          <p:cNvGraphicFramePr>
            <a:graphicFrameLocks noGrp="1"/>
          </p:cNvGraphicFramePr>
          <p:nvPr>
            <p:extLst>
              <p:ext uri="{D42A27DB-BD31-4B8C-83A1-F6EECF244321}">
                <p14:modId xmlns:p14="http://schemas.microsoft.com/office/powerpoint/2010/main" val="553572755"/>
              </p:ext>
            </p:extLst>
          </p:nvPr>
        </p:nvGraphicFramePr>
        <p:xfrm>
          <a:off x="469857" y="3421466"/>
          <a:ext cx="9200566" cy="1272540"/>
        </p:xfrm>
        <a:graphic>
          <a:graphicData uri="http://schemas.openxmlformats.org/drawingml/2006/table">
            <a:tbl>
              <a:tblPr firstRow="1" firstCol="1" bandRow="1"/>
              <a:tblGrid>
                <a:gridCol w="9200566">
                  <a:extLst>
                    <a:ext uri="{9D8B030D-6E8A-4147-A177-3AD203B41FA5}">
                      <a16:colId xmlns:a16="http://schemas.microsoft.com/office/drawing/2014/main" val="2521681321"/>
                    </a:ext>
                  </a:extLst>
                </a:gridCol>
              </a:tblGrid>
              <a:tr h="0">
                <a:tc>
                  <a:txBody>
                    <a:bodyPr/>
                    <a:lstStyle/>
                    <a:p>
                      <a:pPr marR="58420" algn="just">
                        <a:spcBef>
                          <a:spcPts val="600"/>
                        </a:spcBef>
                        <a:spcAft>
                          <a:spcPts val="300"/>
                        </a:spcAft>
                      </a:pPr>
                      <a:r>
                        <a:rPr lang="fr-FR" sz="1800" b="1" dirty="0">
                          <a:solidFill>
                            <a:srgbClr val="009BFF"/>
                          </a:solidFill>
                          <a:effectLst/>
                          <a:latin typeface="Arial" panose="020B0604020202020204" pitchFamily="34" charset="0"/>
                          <a:ea typeface="Times New Roman" panose="02020603050405020304" pitchFamily="18" charset="0"/>
                        </a:rPr>
                        <a:t>Exigence 3.9.1 : Audit interne du processus SET</a:t>
                      </a:r>
                    </a:p>
                    <a:p>
                      <a:pPr marR="58420" algn="just">
                        <a:spcBef>
                          <a:spcPts val="600"/>
                        </a:spcBef>
                        <a:spcAft>
                          <a:spcPts val="300"/>
                        </a:spcAft>
                      </a:pP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344548345"/>
                  </a:ext>
                </a:extLst>
              </a:tr>
              <a:tr h="0">
                <a:tc>
                  <a:txBody>
                    <a:bodyPr/>
                    <a:lstStyle/>
                    <a:p>
                      <a:pPr algn="just">
                        <a:spcBef>
                          <a:spcPts val="600"/>
                        </a:spcBef>
                        <a:spcAft>
                          <a:spcPts val="10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Un programme d’audits au sein de l’entité ou la filiale est mis en place pour vérifier l’application de la procédure SET. A l’issue de l’audit, un plan d’action est émis et le contrôle de la mise œuvre est effectué lors de revues périodiques jusqu’à clôture de l’ensemble des points de non-conformité.</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656706883"/>
                  </a:ext>
                </a:extLst>
              </a:tr>
              <a:tr h="0">
                <a:tc>
                  <a:txBody>
                    <a:bodyPr/>
                    <a:lstStyle/>
                    <a:p>
                      <a:pPr marR="58420" algn="just">
                        <a:spcBef>
                          <a:spcPts val="300"/>
                        </a:spcBef>
                        <a:spcAft>
                          <a:spcPts val="600"/>
                        </a:spcAft>
                      </a:pP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76159834"/>
                  </a:ext>
                </a:extLst>
              </a:tr>
            </a:tbl>
          </a:graphicData>
        </a:graphic>
      </p:graphicFrame>
      <p:sp>
        <p:nvSpPr>
          <p:cNvPr id="10" name="Rectangle 9">
            <a:extLst>
              <a:ext uri="{FF2B5EF4-FFF2-40B4-BE49-F238E27FC236}">
                <a16:creationId xmlns:a16="http://schemas.microsoft.com/office/drawing/2014/main" id="{1FDA3C7D-EAAA-43C0-917F-C264747C8DD7}"/>
              </a:ext>
            </a:extLst>
          </p:cNvPr>
          <p:cNvSpPr/>
          <p:nvPr/>
        </p:nvSpPr>
        <p:spPr>
          <a:xfrm>
            <a:off x="469857" y="2674358"/>
            <a:ext cx="9200566" cy="276999"/>
          </a:xfrm>
          <a:prstGeom prst="rect">
            <a:avLst/>
          </a:prstGeom>
        </p:spPr>
        <p:txBody>
          <a:bodyPr wrap="square">
            <a:spAutoFit/>
          </a:bodyPr>
          <a:lstStyle/>
          <a:p>
            <a:pPr marL="0" indent="0" algn="l">
              <a:spcAft>
                <a:spcPts val="300"/>
              </a:spcAft>
            </a:pPr>
            <a:r>
              <a:rPr lang="fr-FR" sz="1200" dirty="0">
                <a:solidFill>
                  <a:srgbClr val="FF0000"/>
                </a:solidFill>
              </a:rPr>
              <a:t>Exigé simplement en cas de problèmes </a:t>
            </a:r>
            <a:endParaRPr lang="en-US" sz="1200" i="1" dirty="0">
              <a:solidFill>
                <a:srgbClr val="FF0000"/>
              </a:solidFill>
            </a:endParaRPr>
          </a:p>
        </p:txBody>
      </p:sp>
    </p:spTree>
    <p:extLst>
      <p:ext uri="{BB962C8B-B14F-4D97-AF65-F5344CB8AC3E}">
        <p14:creationId xmlns:p14="http://schemas.microsoft.com/office/powerpoint/2010/main" val="778549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a:xfrm>
            <a:off x="7730875" y="6271386"/>
            <a:ext cx="3600000" cy="252000"/>
          </a:xfrm>
        </p:spPr>
        <p:txBody>
          <a:bodyPr>
            <a:noAutofit/>
          </a:bodyPr>
          <a:lstStyle/>
          <a:p>
            <a:pPr lvl="0"/>
            <a:r>
              <a:rPr lang="en-US" noProof="0"/>
              <a:t>CR-GR-HSE-426</a:t>
            </a:r>
            <a:endParaRPr lang="en-US"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a:xfrm>
            <a:off x="11392947" y="6271386"/>
            <a:ext cx="576000" cy="252000"/>
          </a:xfrm>
        </p:spPr>
        <p:txBody>
          <a:bodyPr>
            <a:noAutofit/>
          </a:bodyPr>
          <a:lstStyle/>
          <a:p>
            <a:pPr lvl="0"/>
            <a:fld id="{975A587B-5814-4D9B-9598-FE9CB954CB01}" type="slidenum">
              <a:rPr lang="en-US" noProof="0" smtClean="0"/>
              <a:pPr lvl="0"/>
              <a:t>17</a:t>
            </a:fld>
            <a:endParaRPr lang="en-US" noProof="0" dirty="0"/>
          </a:p>
        </p:txBody>
      </p:sp>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79" y="242844"/>
            <a:ext cx="11268000" cy="576306"/>
          </a:xfrm>
        </p:spPr>
        <p:txBody>
          <a:bodyPr>
            <a:noAutofit/>
          </a:bodyPr>
          <a:lstStyle/>
          <a:p>
            <a:r>
              <a:rPr lang="en-US" sz="3200" dirty="0"/>
              <a:t>Documents used
</a:t>
            </a:r>
          </a:p>
        </p:txBody>
      </p:sp>
      <p:graphicFrame>
        <p:nvGraphicFramePr>
          <p:cNvPr id="6" name="Table 5">
            <a:extLst>
              <a:ext uri="{FF2B5EF4-FFF2-40B4-BE49-F238E27FC236}">
                <a16:creationId xmlns:a16="http://schemas.microsoft.com/office/drawing/2014/main" id="{DF22506A-9631-449D-B558-8CC4235F9EA9}"/>
              </a:ext>
            </a:extLst>
          </p:cNvPr>
          <p:cNvGraphicFramePr>
            <a:graphicFrameLocks noGrp="1"/>
          </p:cNvGraphicFramePr>
          <p:nvPr/>
        </p:nvGraphicFramePr>
        <p:xfrm>
          <a:off x="635726" y="3030583"/>
          <a:ext cx="208280" cy="365760"/>
        </p:xfrm>
        <a:graphic>
          <a:graphicData uri="http://schemas.openxmlformats.org/drawingml/2006/table">
            <a:tbl>
              <a:tblPr/>
              <a:tblGrid>
                <a:gridCol w="208280">
                  <a:extLst>
                    <a:ext uri="{9D8B030D-6E8A-4147-A177-3AD203B41FA5}">
                      <a16:colId xmlns:a16="http://schemas.microsoft.com/office/drawing/2014/main" val="3720203612"/>
                    </a:ext>
                  </a:extLst>
                </a:gridCol>
              </a:tblGrid>
              <a:tr h="0">
                <a:tc>
                  <a:txBody>
                    <a:bodyPr/>
                    <a:lstStyle/>
                    <a:p>
                      <a:endParaRPr lang="fr-FR"/>
                    </a:p>
                  </a:txBody>
                  <a:tcPr>
                    <a:lnL w="12700" cmpd="sng">
                      <a:solidFill>
                        <a:schemeClr val="bg2"/>
                      </a:solidFill>
                      <a:prstDash val="solid"/>
                    </a:lnL>
                    <a:lnR w="12700" cmpd="sng">
                      <a:solidFill>
                        <a:schemeClr val="bg2"/>
                      </a:solidFill>
                      <a:prstDash val="solid"/>
                    </a:lnR>
                    <a:lnT w="12700" cmpd="sng">
                      <a:solidFill>
                        <a:schemeClr val="bg2"/>
                      </a:solidFill>
                      <a:prstDash val="solid"/>
                    </a:lnT>
                    <a:lnB w="12700" cmpd="sng">
                      <a:solidFill>
                        <a:schemeClr val="bg2"/>
                      </a:solidFill>
                      <a:prstDash val="solid"/>
                    </a:lnB>
                  </a:tcPr>
                </a:tc>
                <a:extLst>
                  <a:ext uri="{0D108BD9-81ED-4DB2-BD59-A6C34878D82A}">
                    <a16:rowId xmlns:a16="http://schemas.microsoft.com/office/drawing/2014/main" val="3589792252"/>
                  </a:ext>
                </a:extLst>
              </a:tr>
            </a:tbl>
          </a:graphicData>
        </a:graphic>
      </p:graphicFrame>
      <p:graphicFrame>
        <p:nvGraphicFramePr>
          <p:cNvPr id="7" name="Tableau 6">
            <a:extLst>
              <a:ext uri="{FF2B5EF4-FFF2-40B4-BE49-F238E27FC236}">
                <a16:creationId xmlns:a16="http://schemas.microsoft.com/office/drawing/2014/main" id="{E4DE87D5-0247-41FF-8311-00643074282B}"/>
              </a:ext>
            </a:extLst>
          </p:cNvPr>
          <p:cNvGraphicFramePr>
            <a:graphicFrameLocks noGrp="1"/>
          </p:cNvGraphicFramePr>
          <p:nvPr>
            <p:extLst>
              <p:ext uri="{D42A27DB-BD31-4B8C-83A1-F6EECF244321}">
                <p14:modId xmlns:p14="http://schemas.microsoft.com/office/powerpoint/2010/main" val="702377909"/>
              </p:ext>
            </p:extLst>
          </p:nvPr>
        </p:nvGraphicFramePr>
        <p:xfrm>
          <a:off x="263352" y="764704"/>
          <a:ext cx="11593288" cy="5454023"/>
        </p:xfrm>
        <a:graphic>
          <a:graphicData uri="http://schemas.openxmlformats.org/drawingml/2006/table">
            <a:tbl>
              <a:tblPr firstRow="1" bandRow="1">
                <a:tableStyleId>{2D5ABB26-0587-4C30-8999-92F81FD0307C}</a:tableStyleId>
              </a:tblPr>
              <a:tblGrid>
                <a:gridCol w="1224136">
                  <a:extLst>
                    <a:ext uri="{9D8B030D-6E8A-4147-A177-3AD203B41FA5}">
                      <a16:colId xmlns:a16="http://schemas.microsoft.com/office/drawing/2014/main" val="20000"/>
                    </a:ext>
                  </a:extLst>
                </a:gridCol>
                <a:gridCol w="216024">
                  <a:extLst>
                    <a:ext uri="{9D8B030D-6E8A-4147-A177-3AD203B41FA5}">
                      <a16:colId xmlns:a16="http://schemas.microsoft.com/office/drawing/2014/main" val="20001"/>
                    </a:ext>
                  </a:extLst>
                </a:gridCol>
                <a:gridCol w="2736304">
                  <a:extLst>
                    <a:ext uri="{9D8B030D-6E8A-4147-A177-3AD203B41FA5}">
                      <a16:colId xmlns:a16="http://schemas.microsoft.com/office/drawing/2014/main" val="20002"/>
                    </a:ext>
                  </a:extLst>
                </a:gridCol>
                <a:gridCol w="25400">
                  <a:extLst>
                    <a:ext uri="{9D8B030D-6E8A-4147-A177-3AD203B41FA5}">
                      <a16:colId xmlns:a16="http://schemas.microsoft.com/office/drawing/2014/main" val="20003"/>
                    </a:ext>
                  </a:extLst>
                </a:gridCol>
                <a:gridCol w="7391424">
                  <a:extLst>
                    <a:ext uri="{9D8B030D-6E8A-4147-A177-3AD203B41FA5}">
                      <a16:colId xmlns:a16="http://schemas.microsoft.com/office/drawing/2014/main" val="20004"/>
                    </a:ext>
                  </a:extLst>
                </a:gridCol>
              </a:tblGrid>
              <a:tr h="418107">
                <a:tc>
                  <a:txBody>
                    <a:bodyPr/>
                    <a:lstStyle/>
                    <a:p>
                      <a:pPr algn="l"/>
                      <a:r>
                        <a:rPr lang="fr-FR" sz="1300" b="1" noProof="0">
                          <a:latin typeface="+mn-lt"/>
                        </a:rPr>
                        <a:t>Branche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400" b="1">
                        <a:latin typeface="+mn-lt"/>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fr-FR" sz="1300" b="1" noProof="0">
                          <a:latin typeface="+mn-lt"/>
                        </a:rPr>
                        <a:t>Référence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400" b="1">
                        <a:latin typeface="+mn-lt"/>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fr-FR" sz="1300" b="1" noProof="0">
                          <a:latin typeface="+mn-lt"/>
                        </a:rPr>
                        <a:t>Titre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967">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463732">
                <a:tc>
                  <a:txBody>
                    <a:bodyPr/>
                    <a:lstStyle/>
                    <a:p>
                      <a:r>
                        <a:rPr lang="en-US" sz="1300" b="1">
                          <a:solidFill>
                            <a:schemeClr val="tx1"/>
                          </a:solidFill>
                          <a:latin typeface="+mn-lt"/>
                        </a:rPr>
                        <a:t>Groupe</a:t>
                      </a:r>
                    </a:p>
                    <a:p>
                      <a:endParaRPr lang="en-US" sz="1300" b="1">
                        <a:solidFill>
                          <a:schemeClr val="tx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65000"/>
                      </a:schemeClr>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en-GB" sz="1200" baseline="0" dirty="0">
                          <a:latin typeface="+mn-lt"/>
                        </a:rPr>
                        <a:t>REG-GR-SEC-024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en-GB" sz="1200" baseline="0" dirty="0">
                          <a:latin typeface="+mn-lt"/>
                        </a:rPr>
                        <a:t>REX </a:t>
                      </a:r>
                      <a:r>
                        <a:rPr lang="en-US" sz="1200" kern="1200" noProof="0" dirty="0">
                          <a:solidFill>
                            <a:schemeClr val="tx1"/>
                          </a:solidFill>
                          <a:latin typeface="Arial" panose="020B0604020202020204" pitchFamily="34" charset="0"/>
                          <a:ea typeface="+mn-ea"/>
                          <a:cs typeface="Arial" panose="020B0604020202020204" pitchFamily="34" charset="0"/>
                        </a:rPr>
                        <a:t>MAJOR REX Requirements for sealing leaks online</a:t>
                      </a:r>
                      <a:endParaRPr lang="en-GB" sz="1200" baseline="0" dirty="0">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173900">
                <a:tc>
                  <a:txBody>
                    <a:bodyPr/>
                    <a:lstStyle/>
                    <a:p>
                      <a:endParaRPr lang="en-US" sz="4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999923">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tx1"/>
                          </a:solidFill>
                          <a:latin typeface="+mn-lt"/>
                        </a:rPr>
                        <a:t>E&amp;P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rgbClr val="FF990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en-GB" sz="1200" baseline="0" dirty="0">
                          <a:latin typeface="+mn-lt"/>
                        </a:rPr>
                        <a:t>GS-EP-PLR-310</a:t>
                      </a:r>
                    </a:p>
                    <a:p>
                      <a:pPr marL="177800" indent="-177800">
                        <a:spcAft>
                          <a:spcPts val="600"/>
                        </a:spcAft>
                        <a:buFont typeface="Wingdings" pitchFamily="2" charset="2"/>
                        <a:buChar char="§"/>
                      </a:pPr>
                      <a:r>
                        <a:rPr lang="en-GB" sz="1200" baseline="0" dirty="0">
                          <a:latin typeface="+mn-lt"/>
                        </a:rPr>
                        <a:t>GS-EP-PVV-711</a:t>
                      </a:r>
                    </a:p>
                    <a:p>
                      <a:pPr marL="177800" indent="-177800">
                        <a:spcAft>
                          <a:spcPts val="600"/>
                        </a:spcAft>
                        <a:buFont typeface="Wingdings" pitchFamily="2" charset="2"/>
                        <a:buChar char="§"/>
                      </a:pPr>
                      <a:r>
                        <a:rPr lang="en-GB" sz="1200" baseline="0" dirty="0">
                          <a:latin typeface="+mn-lt"/>
                        </a:rPr>
                        <a:t>GS-EP-EXP-311</a:t>
                      </a:r>
                    </a:p>
                    <a:p>
                      <a:pPr marL="177800" indent="-177800">
                        <a:spcAft>
                          <a:spcPts val="600"/>
                        </a:spcAft>
                        <a:buFont typeface="Wingdings" pitchFamily="2" charset="2"/>
                        <a:buChar char="§"/>
                      </a:pPr>
                      <a:r>
                        <a:rPr lang="en-GB" sz="1200" baseline="0" dirty="0">
                          <a:latin typeface="+mn-lt"/>
                        </a:rPr>
                        <a:t>GM-EP-COR-054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en-GB" sz="1200" baseline="0" dirty="0">
                          <a:solidFill>
                            <a:schemeClr val="tx1"/>
                          </a:solidFill>
                          <a:latin typeface="+mn-lt"/>
                          <a:ea typeface="+mn-ea"/>
                          <a:cs typeface="+mn-cs"/>
                        </a:rPr>
                        <a:t>Pipeline composite repair systems – wet tape systems according to ISO24817</a:t>
                      </a:r>
                    </a:p>
                    <a:p>
                      <a:pPr marL="177800" indent="-177800">
                        <a:spcAft>
                          <a:spcPts val="600"/>
                        </a:spcAft>
                        <a:buFontTx/>
                        <a:buNone/>
                      </a:pPr>
                      <a:r>
                        <a:rPr lang="en-GB" sz="1200" baseline="0" dirty="0">
                          <a:solidFill>
                            <a:schemeClr val="tx1"/>
                          </a:solidFill>
                          <a:latin typeface="+mn-lt"/>
                          <a:ea typeface="+mn-ea"/>
                          <a:cs typeface="+mn-cs"/>
                        </a:rPr>
                        <a:t>Composite repairs for metallic </a:t>
                      </a:r>
                      <a:r>
                        <a:rPr lang="en-GB" sz="1200" baseline="0" dirty="0" err="1">
                          <a:solidFill>
                            <a:schemeClr val="tx1"/>
                          </a:solidFill>
                          <a:latin typeface="+mn-lt"/>
                          <a:ea typeface="+mn-ea"/>
                          <a:cs typeface="+mn-cs"/>
                        </a:rPr>
                        <a:t>pipeworks</a:t>
                      </a:r>
                      <a:r>
                        <a:rPr lang="en-GB" sz="1200" baseline="0" dirty="0">
                          <a:solidFill>
                            <a:schemeClr val="tx1"/>
                          </a:solidFill>
                          <a:latin typeface="+mn-lt"/>
                          <a:ea typeface="+mn-ea"/>
                          <a:cs typeface="+mn-cs"/>
                        </a:rPr>
                        <a:t> and pressure vessels</a:t>
                      </a:r>
                    </a:p>
                    <a:p>
                      <a:pPr marL="177800" indent="-177800">
                        <a:spcAft>
                          <a:spcPts val="600"/>
                        </a:spcAft>
                        <a:buFontTx/>
                        <a:buNone/>
                      </a:pPr>
                      <a:r>
                        <a:rPr lang="en-GB" sz="1200" baseline="0" dirty="0">
                          <a:solidFill>
                            <a:schemeClr val="tx1"/>
                          </a:solidFill>
                          <a:latin typeface="+mn-lt"/>
                          <a:ea typeface="+mn-ea"/>
                          <a:cs typeface="+mn-cs"/>
                        </a:rPr>
                        <a:t>Plant integrity –Minimum inspections requirements (4.5.2.6 temporary repairs)</a:t>
                      </a:r>
                    </a:p>
                    <a:p>
                      <a:pPr marL="177800" indent="-177800">
                        <a:spcAft>
                          <a:spcPts val="600"/>
                        </a:spcAft>
                        <a:buFontTx/>
                        <a:buNone/>
                      </a:pPr>
                      <a:r>
                        <a:rPr lang="en-GB" sz="1200" baseline="0" dirty="0">
                          <a:solidFill>
                            <a:schemeClr val="tx1"/>
                          </a:solidFill>
                          <a:latin typeface="+mn-lt"/>
                          <a:ea typeface="+mn-ea"/>
                          <a:cs typeface="+mn-cs"/>
                        </a:rPr>
                        <a:t>Corrosion (10.1 Composite temporary repairs)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6"/>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275341">
                <a:tc>
                  <a:txBody>
                    <a:bodyPr/>
                    <a:lstStyle/>
                    <a:p>
                      <a:pPr marL="0" indent="0" defTabSz="914400" eaLnBrk="1" fontAlgn="auto" latinLnBrk="0" hangingPunct="1">
                        <a:lnSpc>
                          <a:spcPct val="100000"/>
                        </a:lnSpc>
                        <a:spcBef>
                          <a:spcPts val="0"/>
                        </a:spcBef>
                        <a:spcAft>
                          <a:spcPts val="0"/>
                        </a:spcAft>
                        <a:buSzPct val="100000"/>
                        <a:buFontTx/>
                        <a:buNone/>
                      </a:pPr>
                      <a:r>
                        <a:rPr lang="en-GB" sz="1300" b="1">
                          <a:solidFill>
                            <a:schemeClr val="bg1"/>
                          </a:solidFill>
                          <a:latin typeface="+mn-lt"/>
                        </a:rPr>
                        <a:t>M&amp;S</a:t>
                      </a:r>
                      <a:endParaRPr lang="en-US" sz="1300" b="1">
                        <a:solidFill>
                          <a:schemeClr val="bg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376092"/>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fr-FR" sz="1200" kern="1200" baseline="0" noProof="0" dirty="0">
                          <a:solidFill>
                            <a:schemeClr val="tx1"/>
                          </a:solidFill>
                          <a:latin typeface="+mn-lt"/>
                          <a:ea typeface="+mn-ea"/>
                          <a:cs typeface="+mn-cs"/>
                        </a:rPr>
                        <a:t>CR MS HSEQ 202</a:t>
                      </a:r>
                      <a:endParaRPr lang="en-GB" sz="1200" kern="1200" baseline="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fr-FR" sz="1200" dirty="0"/>
                        <a:t>High-</a:t>
                      </a:r>
                      <a:r>
                        <a:rPr lang="fr-FR" sz="1200" dirty="0" err="1"/>
                        <a:t>risk</a:t>
                      </a:r>
                      <a:r>
                        <a:rPr lang="fr-FR" sz="1200" dirty="0"/>
                        <a:t> </a:t>
                      </a:r>
                      <a:r>
                        <a:rPr lang="fr-FR" sz="1200" dirty="0" err="1"/>
                        <a:t>operations</a:t>
                      </a:r>
                      <a:r>
                        <a:rPr lang="fr-FR" sz="1200" dirty="0"/>
                        <a:t> and </a:t>
                      </a:r>
                      <a:r>
                        <a:rPr lang="fr-FR" sz="1200" dirty="0" err="1"/>
                        <a:t>works</a:t>
                      </a:r>
                      <a:r>
                        <a:rPr lang="fr-FR" sz="1200" kern="1200" dirty="0">
                          <a:solidFill>
                            <a:schemeClr val="tx1"/>
                          </a:solidFill>
                          <a:latin typeface="+mn-lt"/>
                          <a:ea typeface="+mn-ea"/>
                          <a:cs typeface="+mn-cs"/>
                        </a:rPr>
                        <a:t> </a:t>
                      </a:r>
                      <a:r>
                        <a:rPr lang="fr-FR" sz="1200" kern="1200" noProof="0" dirty="0">
                          <a:solidFill>
                            <a:schemeClr val="tx1"/>
                          </a:solidFill>
                          <a:latin typeface="+mn-lt"/>
                          <a:ea typeface="+mn-ea"/>
                          <a:cs typeface="+mn-cs"/>
                        </a:rPr>
                        <a:t>(§ 7. </a:t>
                      </a:r>
                      <a:r>
                        <a:rPr lang="fr-FR" sz="1200" kern="1200" noProof="0" dirty="0" err="1">
                          <a:solidFill>
                            <a:schemeClr val="tx1"/>
                          </a:solidFill>
                          <a:latin typeface="+mn-lt"/>
                          <a:ea typeface="+mn-ea"/>
                          <a:cs typeface="+mn-cs"/>
                        </a:rPr>
                        <a:t>Temporary</a:t>
                      </a:r>
                      <a:r>
                        <a:rPr lang="fr-FR" sz="1200" kern="1200" noProof="0" dirty="0">
                          <a:solidFill>
                            <a:schemeClr val="tx1"/>
                          </a:solidFill>
                          <a:latin typeface="+mn-lt"/>
                          <a:ea typeface="+mn-ea"/>
                          <a:cs typeface="+mn-cs"/>
                        </a:rPr>
                        <a:t> </a:t>
                      </a:r>
                      <a:r>
                        <a:rPr lang="fr-FR" sz="1200" kern="1200" noProof="0" dirty="0" err="1">
                          <a:solidFill>
                            <a:schemeClr val="tx1"/>
                          </a:solidFill>
                          <a:latin typeface="+mn-lt"/>
                          <a:ea typeface="+mn-ea"/>
                          <a:cs typeface="+mn-cs"/>
                        </a:rPr>
                        <a:t>sealing</a:t>
                      </a:r>
                      <a:r>
                        <a:rPr lang="fr-FR" sz="1200" kern="1200" noProof="0" dirty="0">
                          <a:solidFill>
                            <a:schemeClr val="tx1"/>
                          </a:solidFill>
                          <a:latin typeface="+mn-lt"/>
                          <a:ea typeface="+mn-ea"/>
                          <a:cs typeface="+mn-cs"/>
                        </a:rPr>
                        <a:t> of </a:t>
                      </a:r>
                      <a:r>
                        <a:rPr lang="fr-FR" sz="1200" kern="1200" noProof="0" dirty="0" err="1">
                          <a:solidFill>
                            <a:schemeClr val="tx1"/>
                          </a:solidFill>
                          <a:latin typeface="+mn-lt"/>
                          <a:ea typeface="+mn-ea"/>
                          <a:cs typeface="+mn-cs"/>
                        </a:rPr>
                        <a:t>leaks</a:t>
                      </a:r>
                      <a:r>
                        <a:rPr lang="fr-FR" sz="1200" kern="1200" noProof="0" dirty="0">
                          <a:solidFill>
                            <a:schemeClr val="tx1"/>
                          </a:solidFill>
                          <a:latin typeface="+mn-lt"/>
                          <a:ea typeface="+mn-ea"/>
                          <a:cs typeface="+mn-cs"/>
                        </a:rPr>
                        <a:t>)</a:t>
                      </a:r>
                      <a:endParaRPr lang="en-GB" sz="1200" kern="120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9"/>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0"/>
                  </a:ext>
                </a:extLst>
              </a:tr>
              <a:tr h="999923">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bg1"/>
                          </a:solidFill>
                          <a:latin typeface="+mn-lt"/>
                        </a:rPr>
                        <a:t>R&amp;C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7030A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fr-FR" sz="1200" dirty="0"/>
                        <a:t>CR RC MIT 009</a:t>
                      </a:r>
                    </a:p>
                    <a:p>
                      <a:pPr marL="177800" indent="-177800">
                        <a:spcAft>
                          <a:spcPts val="600"/>
                        </a:spcAft>
                        <a:buFont typeface="Wingdings" pitchFamily="2" charset="2"/>
                        <a:buChar char="§"/>
                      </a:pPr>
                      <a:r>
                        <a:rPr lang="en-GB" sz="1200" baseline="0" dirty="0">
                          <a:latin typeface="+mn-lt"/>
                        </a:rPr>
                        <a:t>GM-RC-MIT 520</a:t>
                      </a:r>
                    </a:p>
                    <a:p>
                      <a:pPr marL="0" indent="0">
                        <a:spcAft>
                          <a:spcPts val="600"/>
                        </a:spcAft>
                        <a:buFont typeface="Wingdings" pitchFamily="2" charset="2"/>
                        <a:buNone/>
                      </a:pPr>
                      <a:endParaRPr lang="en-GB" sz="1200" baseline="0" dirty="0">
                        <a:latin typeface="+mn-lt"/>
                      </a:endParaRPr>
                    </a:p>
                    <a:p>
                      <a:pPr marL="177800" indent="-177800">
                        <a:spcAft>
                          <a:spcPts val="600"/>
                        </a:spcAft>
                        <a:buFont typeface="Wingdings" pitchFamily="2" charset="2"/>
                        <a:buChar char="§"/>
                      </a:pPr>
                      <a:r>
                        <a:rPr lang="en-GB" sz="1200" baseline="0" dirty="0">
                          <a:latin typeface="+mn-lt"/>
                        </a:rPr>
                        <a:t>GM-RC-MIT-225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fr-FR" sz="1200" dirty="0"/>
                        <a:t>Management of </a:t>
                      </a:r>
                      <a:r>
                        <a:rPr lang="fr-FR" sz="1200" dirty="0" err="1"/>
                        <a:t>temporary</a:t>
                      </a:r>
                      <a:r>
                        <a:rPr lang="fr-FR" sz="1200" dirty="0"/>
                        <a:t> </a:t>
                      </a:r>
                      <a:r>
                        <a:rPr lang="fr-FR" sz="1200" dirty="0" err="1"/>
                        <a:t>leak</a:t>
                      </a:r>
                      <a:r>
                        <a:rPr lang="fr-FR" sz="1200" dirty="0"/>
                        <a:t> </a:t>
                      </a:r>
                      <a:r>
                        <a:rPr lang="fr-FR" sz="1200" dirty="0" err="1"/>
                        <a:t>repair</a:t>
                      </a:r>
                      <a:r>
                        <a:rPr lang="fr-FR" sz="1200" dirty="0"/>
                        <a:t> </a:t>
                      </a:r>
                      <a:r>
                        <a:rPr lang="fr-FR" sz="1200" dirty="0" err="1"/>
                        <a:t>systems</a:t>
                      </a:r>
                      <a:r>
                        <a:rPr lang="fr-FR" sz="1200" dirty="0"/>
                        <a:t>. (</a:t>
                      </a:r>
                      <a:r>
                        <a:rPr lang="fr-FR" sz="1200" dirty="0" err="1"/>
                        <a:t>rule</a:t>
                      </a:r>
                      <a:r>
                        <a:rPr lang="fr-FR" sz="1200" dirty="0"/>
                        <a:t> </a:t>
                      </a:r>
                      <a:r>
                        <a:rPr lang="fr-FR" sz="1200" dirty="0" err="1"/>
                        <a:t>co-signed</a:t>
                      </a:r>
                      <a:r>
                        <a:rPr lang="fr-FR" sz="1200" dirty="0"/>
                        <a:t> by HSE)</a:t>
                      </a:r>
                    </a:p>
                    <a:p>
                      <a:pPr marL="177800" indent="-177800">
                        <a:spcAft>
                          <a:spcPts val="600"/>
                        </a:spcAft>
                        <a:buFontTx/>
                        <a:buNone/>
                      </a:pPr>
                      <a:r>
                        <a:rPr lang="en-US" sz="1200" kern="1200" dirty="0">
                          <a:solidFill>
                            <a:schemeClr val="tx1"/>
                          </a:solidFill>
                          <a:latin typeface="+mn-lt"/>
                          <a:ea typeface="+mn-ea"/>
                          <a:cs typeface="+mn-cs"/>
                        </a:rPr>
                        <a:t>Guide for the Design and Manufacture of mechanical clamps for on line repair</a:t>
                      </a:r>
                    </a:p>
                    <a:p>
                      <a:pPr marL="177800" indent="-177800">
                        <a:spcAft>
                          <a:spcPts val="600"/>
                        </a:spcAft>
                        <a:buFontTx/>
                        <a:buNone/>
                      </a:pPr>
                      <a:endParaRPr lang="en-US" sz="1200" kern="1200" dirty="0">
                        <a:solidFill>
                          <a:schemeClr val="tx1"/>
                        </a:solidFill>
                        <a:latin typeface="+mn-lt"/>
                        <a:ea typeface="+mn-ea"/>
                        <a:cs typeface="+mn-cs"/>
                      </a:endParaRPr>
                    </a:p>
                    <a:p>
                      <a:pPr marL="177800" indent="-177800">
                        <a:spcAft>
                          <a:spcPts val="600"/>
                        </a:spcAft>
                        <a:buFontTx/>
                        <a:buNone/>
                      </a:pPr>
                      <a:r>
                        <a:rPr lang="en-US" sz="1200" kern="1200" dirty="0">
                          <a:solidFill>
                            <a:schemeClr val="tx1"/>
                          </a:solidFill>
                          <a:latin typeface="+mn-lt"/>
                          <a:ea typeface="+mn-ea"/>
                          <a:cs typeface="+mn-cs"/>
                        </a:rPr>
                        <a:t>Accreditation of contracting companies in charge of on-line leak sealing works</a:t>
                      </a:r>
                      <a:endParaRPr sz="1200" kern="120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1"/>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12"/>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3"/>
                  </a:ext>
                </a:extLst>
              </a:tr>
              <a:tr h="402956">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tx1"/>
                          </a:solidFill>
                          <a:latin typeface="+mn-lt"/>
                        </a:rPr>
                        <a:t>GRP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92D05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endParaRPr sz="13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endParaRPr sz="13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4"/>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67978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a:xfrm>
            <a:off x="7730875" y="6271386"/>
            <a:ext cx="3600000" cy="252000"/>
          </a:xfrm>
        </p:spPr>
        <p:txBody>
          <a:bodyPr>
            <a:noAutofit/>
          </a:bodyPr>
          <a:lstStyle/>
          <a:p>
            <a:pPr lvl="0"/>
            <a:r>
              <a:rPr lang="en-US" noProof="0"/>
              <a:t>CR-GR-HSE-426</a:t>
            </a:r>
            <a:endParaRPr lang="en-US"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a:xfrm>
            <a:off x="11392947" y="6271386"/>
            <a:ext cx="576000" cy="252000"/>
          </a:xfrm>
        </p:spPr>
        <p:txBody>
          <a:bodyPr>
            <a:noAutofit/>
          </a:bodyPr>
          <a:lstStyle/>
          <a:p>
            <a:pPr lvl="0"/>
            <a:fld id="{975A587B-5814-4D9B-9598-FE9CB954CB01}" type="slidenum">
              <a:rPr lang="en-US" noProof="0" smtClean="0"/>
              <a:pPr lvl="0"/>
              <a:t>18</a:t>
            </a:fld>
            <a:endParaRPr lang="en-US" noProof="0" dirty="0"/>
          </a:p>
        </p:txBody>
      </p:sp>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79" y="242844"/>
            <a:ext cx="11268000" cy="576306"/>
          </a:xfrm>
        </p:spPr>
        <p:txBody>
          <a:bodyPr>
            <a:noAutofit/>
          </a:bodyPr>
          <a:lstStyle/>
          <a:p>
            <a:r>
              <a:rPr lang="en-US" sz="3200" dirty="0"/>
              <a:t>WORKING GROUP
</a:t>
            </a:r>
          </a:p>
        </p:txBody>
      </p:sp>
      <p:graphicFrame>
        <p:nvGraphicFramePr>
          <p:cNvPr id="6" name="Table 5">
            <a:extLst>
              <a:ext uri="{FF2B5EF4-FFF2-40B4-BE49-F238E27FC236}">
                <a16:creationId xmlns:a16="http://schemas.microsoft.com/office/drawing/2014/main" id="{DF22506A-9631-449D-B558-8CC4235F9EA9}"/>
              </a:ext>
            </a:extLst>
          </p:cNvPr>
          <p:cNvGraphicFramePr>
            <a:graphicFrameLocks noGrp="1"/>
          </p:cNvGraphicFramePr>
          <p:nvPr/>
        </p:nvGraphicFramePr>
        <p:xfrm>
          <a:off x="635726" y="3030583"/>
          <a:ext cx="208280" cy="365760"/>
        </p:xfrm>
        <a:graphic>
          <a:graphicData uri="http://schemas.openxmlformats.org/drawingml/2006/table">
            <a:tbl>
              <a:tblPr/>
              <a:tblGrid>
                <a:gridCol w="208280">
                  <a:extLst>
                    <a:ext uri="{9D8B030D-6E8A-4147-A177-3AD203B41FA5}">
                      <a16:colId xmlns:a16="http://schemas.microsoft.com/office/drawing/2014/main" val="3720203612"/>
                    </a:ext>
                  </a:extLst>
                </a:gridCol>
              </a:tblGrid>
              <a:tr h="0">
                <a:tc>
                  <a:txBody>
                    <a:bodyPr/>
                    <a:lstStyle/>
                    <a:p>
                      <a:endParaRPr lang="fr-FR" dirty="0"/>
                    </a:p>
                  </a:txBody>
                  <a:tcPr>
                    <a:lnL w="12700" cmpd="sng">
                      <a:solidFill>
                        <a:schemeClr val="bg2"/>
                      </a:solidFill>
                      <a:prstDash val="solid"/>
                    </a:lnL>
                    <a:lnR w="12700" cmpd="sng">
                      <a:solidFill>
                        <a:schemeClr val="bg2"/>
                      </a:solidFill>
                      <a:prstDash val="solid"/>
                    </a:lnR>
                    <a:lnT w="12700" cmpd="sng">
                      <a:solidFill>
                        <a:schemeClr val="bg2"/>
                      </a:solidFill>
                      <a:prstDash val="solid"/>
                    </a:lnT>
                    <a:lnB w="12700" cmpd="sng">
                      <a:solidFill>
                        <a:schemeClr val="bg2"/>
                      </a:solidFill>
                      <a:prstDash val="solid"/>
                    </a:lnB>
                  </a:tcPr>
                </a:tc>
                <a:extLst>
                  <a:ext uri="{0D108BD9-81ED-4DB2-BD59-A6C34878D82A}">
                    <a16:rowId xmlns:a16="http://schemas.microsoft.com/office/drawing/2014/main" val="3589792252"/>
                  </a:ext>
                </a:extLst>
              </a:tr>
            </a:tbl>
          </a:graphicData>
        </a:graphic>
      </p:graphicFrame>
      <p:sp>
        <p:nvSpPr>
          <p:cNvPr id="8" name="Espace réservé du texte 16">
            <a:extLst>
              <a:ext uri="{FF2B5EF4-FFF2-40B4-BE49-F238E27FC236}">
                <a16:creationId xmlns:a16="http://schemas.microsoft.com/office/drawing/2014/main" id="{8E449F37-72C4-4C9A-B80D-66B2B1F03D89}"/>
              </a:ext>
            </a:extLst>
          </p:cNvPr>
          <p:cNvSpPr/>
          <p:nvPr/>
        </p:nvSpPr>
        <p:spPr>
          <a:xfrm>
            <a:off x="407368" y="1593380"/>
            <a:ext cx="4968552" cy="1178395"/>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a:buSzPct val="100000"/>
            </a:pPr>
            <a:r>
              <a:rPr lang="en-US" sz="1400" b="1" kern="0" dirty="0">
                <a:solidFill>
                  <a:sysClr val="windowText" lastClr="000000"/>
                </a:solidFill>
              </a:rPr>
              <a:t>Domain Owner (DO) </a:t>
            </a:r>
            <a:r>
              <a:rPr kumimoji="0" lang="en-US" sz="1400" b="0" i="0" u="none" strike="noStrike" kern="0" cap="none" spc="0" baseline="0" noProof="0" dirty="0">
                <a:ln>
                  <a:noFill/>
                </a:ln>
                <a:solidFill>
                  <a:sysClr val="windowText" lastClr="000000"/>
                </a:solidFill>
                <a:effectLst/>
                <a:uLnTx/>
                <a:latin typeface="+mj-lt"/>
              </a:rPr>
              <a:t>: </a:t>
            </a:r>
            <a:r>
              <a:rPr lang="en-US" sz="1400" dirty="0"/>
              <a:t>Pol HOORELBEKE </a:t>
            </a:r>
            <a:r>
              <a:rPr kumimoji="0" lang="en-US" sz="1400" b="0" i="0" u="none" strike="noStrike" kern="0" cap="none" spc="0" baseline="0" noProof="0" dirty="0">
                <a:ln>
                  <a:noFill/>
                </a:ln>
                <a:solidFill>
                  <a:sysClr val="windowText" lastClr="000000"/>
                </a:solidFill>
                <a:effectLst/>
                <a:uLnTx/>
                <a:latin typeface="+mj-lt"/>
              </a:rPr>
              <a:t>	</a:t>
            </a:r>
          </a:p>
          <a:p>
            <a:pPr>
              <a:buSzPct val="100000"/>
            </a:pPr>
            <a:r>
              <a:rPr lang="fr-FR" sz="1400" b="1" kern="0" dirty="0" err="1">
                <a:solidFill>
                  <a:sysClr val="windowText" lastClr="000000"/>
                </a:solidFill>
              </a:rPr>
              <a:t>Technical</a:t>
            </a:r>
            <a:r>
              <a:rPr lang="fr-FR" sz="1400" b="1" kern="0" dirty="0">
                <a:solidFill>
                  <a:sysClr val="windowText" lastClr="000000"/>
                </a:solidFill>
              </a:rPr>
              <a:t> </a:t>
            </a:r>
            <a:r>
              <a:rPr lang="fr-FR" sz="1400" b="1" kern="0" dirty="0" err="1">
                <a:solidFill>
                  <a:sysClr val="windowText" lastClr="000000"/>
                </a:solidFill>
              </a:rPr>
              <a:t>Authority</a:t>
            </a:r>
            <a:r>
              <a:rPr lang="fr-FR" sz="1400" b="1" kern="0" dirty="0">
                <a:solidFill>
                  <a:sysClr val="windowText" lastClr="000000"/>
                </a:solidFill>
              </a:rPr>
              <a:t> (TA) </a:t>
            </a:r>
            <a:r>
              <a:rPr kumimoji="0" lang="fr-FR" sz="1400" b="0" i="0" u="none" strike="noStrike" kern="0" cap="none" spc="0" baseline="0" noProof="0" dirty="0">
                <a:ln>
                  <a:noFill/>
                </a:ln>
                <a:solidFill>
                  <a:sysClr val="windowText" lastClr="000000"/>
                </a:solidFill>
                <a:effectLst/>
                <a:uLnTx/>
                <a:latin typeface="+mj-lt"/>
              </a:rPr>
              <a:t>: </a:t>
            </a:r>
            <a:r>
              <a:rPr lang="fr-FR" sz="1400" dirty="0"/>
              <a:t>Eric VERDONCK </a:t>
            </a:r>
            <a:r>
              <a:rPr kumimoji="0" lang="fr-FR" sz="1400" b="0" i="0" u="none" strike="noStrike" kern="0" cap="none" spc="0" baseline="0" noProof="0" dirty="0">
                <a:ln>
                  <a:noFill/>
                </a:ln>
                <a:solidFill>
                  <a:sysClr val="windowText" lastClr="000000"/>
                </a:solidFill>
                <a:effectLst/>
                <a:uLnTx/>
                <a:latin typeface="+mj-lt"/>
              </a:rPr>
              <a:t>	</a:t>
            </a:r>
          </a:p>
        </p:txBody>
      </p:sp>
      <p:sp>
        <p:nvSpPr>
          <p:cNvPr id="9" name="Espace réservé du texte 16">
            <a:extLst>
              <a:ext uri="{FF2B5EF4-FFF2-40B4-BE49-F238E27FC236}">
                <a16:creationId xmlns:a16="http://schemas.microsoft.com/office/drawing/2014/main" id="{9AF5D61B-635D-4BE8-B58F-FB50D46DE61A}"/>
              </a:ext>
            </a:extLst>
          </p:cNvPr>
          <p:cNvSpPr/>
          <p:nvPr/>
        </p:nvSpPr>
        <p:spPr>
          <a:xfrm>
            <a:off x="386963" y="3107855"/>
            <a:ext cx="4968552" cy="2207095"/>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marL="0" lvl="1" algn="just"/>
            <a:r>
              <a:rPr lang="en-US" sz="1400" b="1" kern="0" dirty="0">
                <a:solidFill>
                  <a:sysClr val="windowText" lastClr="000000"/>
                </a:solidFill>
                <a:latin typeface="+mj-lt"/>
              </a:rPr>
              <a:t>Participants: </a:t>
            </a:r>
            <a:r>
              <a:rPr kumimoji="0" lang="en-US" sz="1400" b="0" i="0" u="none" strike="noStrike" kern="0" cap="none" spc="0" baseline="0" noProof="0" dirty="0">
                <a:ln>
                  <a:noFill/>
                </a:ln>
                <a:solidFill>
                  <a:sysClr val="windowText" lastClr="000000"/>
                </a:solidFill>
                <a:effectLst/>
                <a:uLnTx/>
                <a:latin typeface="+mj-lt"/>
              </a:rPr>
              <a:t>	</a:t>
            </a:r>
          </a:p>
          <a:p>
            <a:pPr marL="360000" lvl="1" algn="just"/>
            <a:r>
              <a:rPr lang="fr-FR" sz="1400" b="1" dirty="0"/>
              <a:t>C. Champigny </a:t>
            </a:r>
            <a:r>
              <a:rPr lang="fr-FR" sz="1400" dirty="0"/>
              <a:t>HSE/MMR/REF </a:t>
            </a:r>
          </a:p>
          <a:p>
            <a:pPr marL="360000" lvl="1" algn="just"/>
            <a:r>
              <a:rPr lang="fr-FR" sz="1400" b="1" dirty="0"/>
              <a:t>H. Rodriguez </a:t>
            </a:r>
            <a:r>
              <a:rPr lang="es-ES" sz="1400" dirty="0"/>
              <a:t>EP/DSO/IP/EXP/MIN/INS</a:t>
            </a:r>
            <a:endParaRPr lang="fr-FR" sz="1400" dirty="0"/>
          </a:p>
          <a:p>
            <a:pPr marL="360000" lvl="1" algn="just"/>
            <a:r>
              <a:rPr lang="fr-FR" sz="1400" b="1" dirty="0"/>
              <a:t>J. </a:t>
            </a:r>
            <a:r>
              <a:rPr lang="fr-FR" sz="1400" b="1" dirty="0" err="1"/>
              <a:t>Donadey</a:t>
            </a:r>
            <a:r>
              <a:rPr lang="fr-FR" sz="1400" b="1" dirty="0"/>
              <a:t> </a:t>
            </a:r>
            <a:r>
              <a:rPr lang="fr-FR" sz="1400" dirty="0"/>
              <a:t>RC/IND/EXM/EXP </a:t>
            </a:r>
          </a:p>
          <a:p>
            <a:pPr marL="360000" lvl="1" algn="just"/>
            <a:r>
              <a:rPr lang="es-ES" sz="1400" b="1" dirty="0"/>
              <a:t>J. </a:t>
            </a:r>
            <a:r>
              <a:rPr lang="es-ES" sz="1400" b="1" dirty="0" err="1"/>
              <a:t>Negre</a:t>
            </a:r>
            <a:r>
              <a:rPr lang="es-ES" sz="1400" b="1" dirty="0"/>
              <a:t> </a:t>
            </a:r>
            <a:r>
              <a:rPr lang="fr-FR" sz="1400" dirty="0"/>
              <a:t>HSE/EP/SHI/ASSD  </a:t>
            </a:r>
          </a:p>
          <a:p>
            <a:pPr marL="360000" lvl="1" algn="just"/>
            <a:r>
              <a:rPr lang="fr-FR" sz="1400" b="1" dirty="0"/>
              <a:t>L. </a:t>
            </a:r>
            <a:r>
              <a:rPr lang="fr-FR" sz="1400" b="1" dirty="0" err="1"/>
              <a:t>Cristini</a:t>
            </a:r>
            <a:r>
              <a:rPr lang="fr-FR" sz="1400" b="1" dirty="0"/>
              <a:t> </a:t>
            </a:r>
            <a:r>
              <a:rPr lang="en-US" sz="1400" dirty="0"/>
              <a:t>MS/SMR/SLP/TP/BE/TEC</a:t>
            </a:r>
            <a:endParaRPr lang="fr-FR" sz="1400" dirty="0"/>
          </a:p>
          <a:p>
            <a:pPr>
              <a:buSzPct val="100000"/>
            </a:pPr>
            <a:endParaRPr kumimoji="0" lang="en-US" sz="1600" b="0" i="0" u="none" strike="noStrike" kern="0" cap="none" spc="0" baseline="0" noProof="0" dirty="0">
              <a:ln>
                <a:noFill/>
              </a:ln>
              <a:solidFill>
                <a:sysClr val="windowText" lastClr="000000"/>
              </a:solidFill>
              <a:effectLst/>
              <a:uLnTx/>
              <a:latin typeface="+mj-lt"/>
            </a:endParaRPr>
          </a:p>
        </p:txBody>
      </p:sp>
      <p:sp>
        <p:nvSpPr>
          <p:cNvPr id="10" name="Espace réservé du texte 16">
            <a:extLst>
              <a:ext uri="{FF2B5EF4-FFF2-40B4-BE49-F238E27FC236}">
                <a16:creationId xmlns:a16="http://schemas.microsoft.com/office/drawing/2014/main" id="{A30E212A-D13D-47C0-8968-DD7FDED2C043}"/>
              </a:ext>
            </a:extLst>
          </p:cNvPr>
          <p:cNvSpPr txBox="1">
            <a:spLocks/>
          </p:cNvSpPr>
          <p:nvPr/>
        </p:nvSpPr>
        <p:spPr>
          <a:xfrm>
            <a:off x="5886449" y="1593380"/>
            <a:ext cx="6002929" cy="3005123"/>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lvl="0">
              <a:defRPr/>
            </a:pPr>
            <a:r>
              <a:rPr lang="en-US" sz="1400" b="1" kern="0" dirty="0">
                <a:solidFill>
                  <a:sysClr val="windowText" lastClr="000000"/>
                </a:solidFill>
              </a:rPr>
              <a:t>Main contributors during reviews :
</a:t>
            </a:r>
            <a:r>
              <a:rPr lang="fr-FR" sz="1400" dirty="0" err="1"/>
              <a:t>Antwerp</a:t>
            </a:r>
            <a:r>
              <a:rPr lang="fr-FR" sz="1400" dirty="0"/>
              <a:t> </a:t>
            </a:r>
            <a:r>
              <a:rPr lang="fr-FR" sz="1400" dirty="0" err="1"/>
              <a:t>refinery</a:t>
            </a:r>
            <a:endParaRPr lang="fr-FR" sz="1400" dirty="0"/>
          </a:p>
          <a:p>
            <a:pPr lvl="0">
              <a:defRPr/>
            </a:pPr>
            <a:r>
              <a:rPr lang="fr-FR" sz="1400" dirty="0"/>
              <a:t>TEP Angola</a:t>
            </a:r>
          </a:p>
          <a:p>
            <a:pPr lvl="0">
              <a:defRPr/>
            </a:pPr>
            <a:r>
              <a:rPr lang="fr-FR" sz="1400" dirty="0"/>
              <a:t>TEP Congo </a:t>
            </a:r>
          </a:p>
          <a:p>
            <a:pPr lvl="0">
              <a:defRPr/>
            </a:pPr>
            <a:r>
              <a:rPr lang="fr-FR" sz="1400" dirty="0"/>
              <a:t>US RC Sites</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err="1"/>
              <a:t>Company</a:t>
            </a:r>
            <a:r>
              <a:rPr lang="fr-FR" sz="1400" dirty="0"/>
              <a:t>  TEAM</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a:t>RC/IND/EXM F. CLEMENT</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a:t>EP/DSO/IP/TEC/PVV I. BOUGET</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endParaRPr lang="fr-FR" sz="1400" dirty="0"/>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endParaRPr kumimoji="0" lang="fr-FR" sz="1600" b="0" i="0" u="none" strike="noStrike" kern="0" cap="none" spc="0" normalizeH="0" baseline="0" noProof="0" dirty="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120308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texte 12">
            <a:extLst>
              <a:ext uri="{FF2B5EF4-FFF2-40B4-BE49-F238E27FC236}">
                <a16:creationId xmlns:a16="http://schemas.microsoft.com/office/drawing/2014/main" id="{3F419CEB-5076-42B1-A95D-B97001188E32}"/>
              </a:ext>
            </a:extLst>
          </p:cNvPr>
          <p:cNvSpPr>
            <a:spLocks noGrp="1"/>
          </p:cNvSpPr>
          <p:nvPr>
            <p:ph type="body" sz="quarter" idx="13"/>
          </p:nvPr>
        </p:nvSpPr>
        <p:spPr/>
        <p: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Définition </a:t>
            </a:r>
            <a:r>
              <a:rPr kumimoji="0" lang="fr-FR" sz="1400" b="1" i="0" u="none" strike="noStrike" kern="1200" cap="none" spc="0" normalizeH="0" baseline="0" noProof="0" dirty="0" err="1">
                <a:ln>
                  <a:noFill/>
                </a:ln>
                <a:effectLst/>
                <a:uLnTx/>
                <a:uFillTx/>
                <a:latin typeface="Arial" panose="020B0604020202020204"/>
                <a:ea typeface="+mn-ea"/>
                <a:cs typeface="+mn-cs"/>
              </a:rPr>
              <a:t>TotalEnergies</a:t>
            </a:r>
            <a:r>
              <a:rPr kumimoji="0" lang="fr-FR" sz="1400" b="1" i="0" u="none" strike="noStrike" kern="1200" cap="none" spc="0" normalizeH="0" baseline="0" noProof="0" dirty="0">
                <a:ln>
                  <a:noFill/>
                </a:ln>
                <a:effectLst/>
                <a:uLnTx/>
                <a:uFillTx/>
                <a:latin typeface="Arial" panose="020B0604020202020204"/>
                <a:ea typeface="+mn-ea"/>
                <a:cs typeface="+mn-cs"/>
              </a:rPr>
              <a:t> / Compagnie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Les entités dans lesquelles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SE détient directement ou indirectement une participation sont des personnes morales distinctes et autonomes. Les termes «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 « compagnie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 et « Compagnie » qui figurent dans ce document sont génériques et utilisés à des fins de convenance pour désigner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SE et les entités comprises dans le périmètre de consolidation. De même, les termes « nous », « nos », « notre » peuvent également être utilisés pour faire référence à ces entités ou à leurs collaborateurs.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1400" b="0" i="0" u="none" strike="noStrike" kern="1200" cap="none" spc="0" normalizeH="0" baseline="0" noProof="0" dirty="0">
              <a:ln>
                <a:noFill/>
              </a:ln>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Avertissement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Cette présentation peut contenir des déclarations prospectives, au sens du </a:t>
            </a:r>
            <a:r>
              <a:rPr kumimoji="0" lang="fr-FR" sz="1400" b="0" i="0" u="none" strike="noStrike" kern="1200" cap="none" spc="0" normalizeH="0" baseline="0" noProof="0" dirty="0" err="1">
                <a:ln>
                  <a:noFill/>
                </a:ln>
                <a:effectLst/>
                <a:uLnTx/>
                <a:uFillTx/>
                <a:latin typeface="Arial" panose="020B0604020202020204"/>
                <a:ea typeface="+mn-ea"/>
                <a:cs typeface="+mn-cs"/>
              </a:rPr>
              <a:t>Private</a:t>
            </a:r>
            <a:r>
              <a:rPr kumimoji="0" lang="fr-FR" sz="1400" b="0" i="0" u="none" strike="noStrike" kern="1200" cap="none" spc="0" normalizeH="0" baseline="0" noProof="0" dirty="0">
                <a:ln>
                  <a:noFill/>
                </a:ln>
                <a:effectLst/>
                <a:uLnTx/>
                <a:uFillTx/>
                <a:latin typeface="Arial" panose="020B0604020202020204"/>
                <a:ea typeface="+mn-ea"/>
                <a:cs typeface="+mn-cs"/>
              </a:rPr>
              <a:t> Securities </a:t>
            </a:r>
            <a:r>
              <a:rPr kumimoji="0" lang="fr-FR" sz="1400" b="0" i="0" u="none" strike="noStrike" kern="1200" cap="none" spc="0" normalizeH="0" baseline="0" noProof="0" dirty="0" err="1">
                <a:ln>
                  <a:noFill/>
                </a:ln>
                <a:effectLst/>
                <a:uLnTx/>
                <a:uFillTx/>
                <a:latin typeface="Arial" panose="020B0604020202020204"/>
                <a:ea typeface="+mn-ea"/>
                <a:cs typeface="+mn-cs"/>
              </a:rPr>
              <a:t>Litigation</a:t>
            </a:r>
            <a:r>
              <a:rPr kumimoji="0" lang="fr-FR" sz="1400" b="0" i="0" u="none" strike="noStrike" kern="1200" cap="none" spc="0" normalizeH="0" baseline="0" noProof="0" dirty="0">
                <a:ln>
                  <a:noFill/>
                </a:ln>
                <a:effectLst/>
                <a:uLnTx/>
                <a:uFillTx/>
                <a:latin typeface="Arial" panose="020B0604020202020204"/>
                <a:ea typeface="+mn-ea"/>
                <a:cs typeface="+mn-cs"/>
              </a:rPr>
              <a:t> Reform </a:t>
            </a:r>
            <a:r>
              <a:rPr kumimoji="0" lang="fr-FR" sz="1400" b="0" i="0" u="none" strike="noStrike" kern="1200" cap="none" spc="0" normalizeH="0" baseline="0" noProof="0" dirty="0" err="1">
                <a:ln>
                  <a:noFill/>
                </a:ln>
                <a:effectLst/>
                <a:uLnTx/>
                <a:uFillTx/>
                <a:latin typeface="Arial" panose="020B0604020202020204"/>
                <a:ea typeface="+mn-ea"/>
                <a:cs typeface="+mn-cs"/>
              </a:rPr>
              <a:t>Act</a:t>
            </a:r>
            <a:r>
              <a:rPr kumimoji="0" lang="fr-FR" sz="1400" b="0" i="0" u="none" strike="noStrike" kern="1200" cap="none" spc="0" normalizeH="0" baseline="0" noProof="0" dirty="0">
                <a:ln>
                  <a:noFill/>
                </a:ln>
                <a:effectLst/>
                <a:uLnTx/>
                <a:uFillTx/>
                <a:latin typeface="Arial" panose="020B0604020202020204"/>
                <a:ea typeface="+mn-ea"/>
                <a:cs typeface="+mn-cs"/>
              </a:rPr>
              <a:t> de 1995, relatives à la situation financière, aux résultats d'exploitation, aux activités, à la stratégie et aux projets de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qui sont soumis à des facteurs de risque et à des incertitudes résultant de changements dans, notamment, le développement et l'innovation technologiques, les sources d'approvisionnement, le cadre juridique, les conditions de marché, les événements politiques ou économiques.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n'assume aucune obligation de mettre à jour publiquement les déclarations prospectives, que ce soit en raison de nouvelles informations, d'événements futurs ou autres. De plus amples informations sur les facteurs susceptibles d'affecter les résultats financiers de la Compagnie sont fournies dans les documents déposés par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auprès de </a:t>
            </a:r>
            <a:r>
              <a:rPr kumimoji="0" lang="fr-FR" sz="1400" b="0" u="none" strike="noStrike" kern="1200" cap="none" spc="0" normalizeH="0" baseline="0" noProof="0" dirty="0">
                <a:ln>
                  <a:noFill/>
                </a:ln>
                <a:effectLst/>
                <a:uLnTx/>
                <a:uFillTx/>
                <a:latin typeface="Arial" panose="020B0604020202020204"/>
                <a:ea typeface="+mn-ea"/>
                <a:cs typeface="+mn-cs"/>
              </a:rPr>
              <a:t>l'</a:t>
            </a:r>
            <a:r>
              <a:rPr kumimoji="0" lang="fr-FR" sz="1400" b="0" i="1" u="none" strike="noStrike" kern="1200" cap="none" spc="0" normalizeH="0" baseline="0" noProof="0" dirty="0">
                <a:ln>
                  <a:noFill/>
                </a:ln>
                <a:effectLst/>
                <a:uLnTx/>
                <a:uFillTx/>
                <a:latin typeface="Arial" panose="020B0604020202020204"/>
                <a:ea typeface="+mn-ea"/>
                <a:cs typeface="+mn-cs"/>
              </a:rPr>
              <a:t>Autorité des Marchés Financiers </a:t>
            </a:r>
            <a:r>
              <a:rPr kumimoji="0" lang="fr-FR" sz="1400" b="0" i="0" u="none" strike="noStrike" kern="1200" cap="none" spc="0" normalizeH="0" baseline="0" noProof="0" dirty="0">
                <a:ln>
                  <a:noFill/>
                </a:ln>
                <a:effectLst/>
                <a:uLnTx/>
                <a:uFillTx/>
                <a:latin typeface="Arial" panose="020B0604020202020204"/>
                <a:ea typeface="+mn-ea"/>
                <a:cs typeface="+mn-cs"/>
              </a:rPr>
              <a:t>et de la US Securities and Exchange Commission. En conséquence, aucune certitude ne doit être accordée à l'exactitude ou à la justesse de ces déclarations.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1400" b="0" i="0" u="none" strike="noStrike" kern="1200" cap="none" spc="0" normalizeH="0" baseline="0" noProof="0" dirty="0">
              <a:ln>
                <a:noFill/>
              </a:ln>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Propriété intellectuelle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Toute reproduction, publication, transmission ou plus généralement toute exploitation des éléments de cette présentation est interdite, sauf autorisation écrite expresse de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a:t>
            </a:r>
          </a:p>
        </p:txBody>
      </p:sp>
      <p:sp>
        <p:nvSpPr>
          <p:cNvPr id="3" name="Titre 2">
            <a:extLst>
              <a:ext uri="{FF2B5EF4-FFF2-40B4-BE49-F238E27FC236}">
                <a16:creationId xmlns:a16="http://schemas.microsoft.com/office/drawing/2014/main" id="{9FC9BD12-4E85-40BA-B737-AEB188274662}"/>
              </a:ext>
            </a:extLst>
          </p:cNvPr>
          <p:cNvSpPr>
            <a:spLocks noGrp="1"/>
          </p:cNvSpPr>
          <p:nvPr>
            <p:ph type="title"/>
          </p:nvPr>
        </p:nvSpPr>
        <p:spPr>
          <a:xfrm>
            <a:off x="469879" y="242844"/>
            <a:ext cx="9720000" cy="1008000"/>
          </a:xfrm>
        </p:spPr>
        <p:txBody>
          <a:bodyPr/>
          <a:lstStyle/>
          <a:p>
            <a:r>
              <a:rPr lang="fr-FR" dirty="0"/>
              <a:t>Avertissement - Propriété intellectuelle</a:t>
            </a:r>
          </a:p>
        </p:txBody>
      </p:sp>
      <p:sp>
        <p:nvSpPr>
          <p:cNvPr id="4" name="Espace réservé du pied de page 3">
            <a:extLst>
              <a:ext uri="{FF2B5EF4-FFF2-40B4-BE49-F238E27FC236}">
                <a16:creationId xmlns:a16="http://schemas.microsoft.com/office/drawing/2014/main" id="{1855BF0C-8C36-4B58-95B7-409857347436}"/>
              </a:ext>
            </a:extLst>
          </p:cNvPr>
          <p:cNvSpPr>
            <a:spLocks noGrp="1"/>
          </p:cNvSpPr>
          <p:nvPr>
            <p:ph type="ftr" sz="quarter" idx="15"/>
          </p:nvPr>
        </p:nvSpPr>
        <p:spPr>
          <a:xfrm>
            <a:off x="856680" y="6449983"/>
            <a:ext cx="3600000" cy="252000"/>
          </a:xfrm>
        </p:spPr>
        <p:txBody>
          <a:body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5F222718-0B86-4C36-B605-44AB70F0787F}"/>
              </a:ext>
            </a:extLst>
          </p:cNvPr>
          <p:cNvSpPr>
            <a:spLocks noGrp="1"/>
          </p:cNvSpPr>
          <p:nvPr>
            <p:ph type="sldNum" sz="quarter" idx="16"/>
          </p:nvPr>
        </p:nvSpPr>
        <p:spPr>
          <a:xfrm>
            <a:off x="219008" y="6449983"/>
            <a:ext cx="576000" cy="252000"/>
          </a:xfrm>
        </p:spPr>
        <p:txBody>
          <a:bodyPr/>
          <a:lstStyle/>
          <a:p>
            <a:fld id="{975A587B-5814-4D9B-9598-FE9CB954CB01}" type="slidenum">
              <a:rPr lang="fr-FR" smtClean="0"/>
              <a:pPr/>
              <a:t>19</a:t>
            </a:fld>
            <a:endParaRPr lang="fr-FR" dirty="0"/>
          </a:p>
        </p:txBody>
      </p:sp>
    </p:spTree>
    <p:extLst>
      <p:ext uri="{BB962C8B-B14F-4D97-AF65-F5344CB8AC3E}">
        <p14:creationId xmlns:p14="http://schemas.microsoft.com/office/powerpoint/2010/main" val="423655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sz="3600" dirty="0"/>
              <a:t>CR-GR-HSE-426</a:t>
            </a:r>
          </a:p>
        </p:txBody>
      </p:sp>
      <p:sp>
        <p:nvSpPr>
          <p:cNvPr id="16" name="Footer Placeholder 4">
            <a:extLst>
              <a:ext uri="{FF2B5EF4-FFF2-40B4-BE49-F238E27FC236}">
                <a16:creationId xmlns:a16="http://schemas.microsoft.com/office/drawing/2014/main" id="{7BB648E6-AE32-401B-AFA4-51FCAF13D9BB}"/>
              </a:ext>
            </a:extLst>
          </p:cNvPr>
          <p:cNvSpPr>
            <a:spLocks noGrp="1"/>
          </p:cNvSpPr>
          <p:nvPr>
            <p:ph type="ftr" sz="quarter" idx="11"/>
          </p:nvPr>
        </p:nvSpPr>
        <p:spPr/>
        <p:txBody>
          <a:bodyPr/>
          <a:lstStyle/>
          <a:p>
            <a:pPr>
              <a:spcAft>
                <a:spcPts val="600"/>
              </a:spcAft>
            </a:pPr>
            <a:r>
              <a:rPr lang="fr-FR"/>
              <a:t>CR-GR-HSE-426</a:t>
            </a:r>
          </a:p>
        </p:txBody>
      </p:sp>
      <p:sp>
        <p:nvSpPr>
          <p:cNvPr id="15" name="Slide Number Placeholder 5">
            <a:extLst>
              <a:ext uri="{FF2B5EF4-FFF2-40B4-BE49-F238E27FC236}">
                <a16:creationId xmlns:a16="http://schemas.microsoft.com/office/drawing/2014/main" id="{B1960B44-6E0A-415F-811F-78BDD3C15758}"/>
              </a:ext>
            </a:extLst>
          </p:cNvPr>
          <p:cNvSpPr>
            <a:spLocks noGrp="1"/>
          </p:cNvSpPr>
          <p:nvPr>
            <p:ph type="sldNum" sz="quarter" idx="12"/>
          </p:nvPr>
        </p:nvSpPr>
        <p:spPr/>
        <p:txBody>
          <a:bodyPr/>
          <a:lstStyle/>
          <a:p>
            <a:pPr>
              <a:spcAft>
                <a:spcPts val="600"/>
              </a:spcAft>
            </a:pPr>
            <a:fld id="{975A587B-5814-4D9B-9598-FE9CB954CB01}" type="slidenum">
              <a:rPr lang="fr-FR" smtClean="0"/>
              <a:pPr>
                <a:spcAft>
                  <a:spcPts val="600"/>
                </a:spcAft>
              </a:pPr>
              <a:t>2</a:t>
            </a:fld>
            <a:endParaRPr lang="fr-FR"/>
          </a:p>
        </p:txBody>
      </p:sp>
      <p:graphicFrame>
        <p:nvGraphicFramePr>
          <p:cNvPr id="11" name="Tableau 15">
            <a:extLst>
              <a:ext uri="{FF2B5EF4-FFF2-40B4-BE49-F238E27FC236}">
                <a16:creationId xmlns:a16="http://schemas.microsoft.com/office/drawing/2014/main" id="{B9E26ADA-CDA0-4FD5-B10C-365BCF4E71FB}"/>
              </a:ext>
            </a:extLst>
          </p:cNvPr>
          <p:cNvGraphicFramePr>
            <a:graphicFrameLocks noGrp="1"/>
          </p:cNvGraphicFramePr>
          <p:nvPr>
            <p:extLst>
              <p:ext uri="{D42A27DB-BD31-4B8C-83A1-F6EECF244321}">
                <p14:modId xmlns:p14="http://schemas.microsoft.com/office/powerpoint/2010/main" val="1485658759"/>
              </p:ext>
            </p:extLst>
          </p:nvPr>
        </p:nvGraphicFramePr>
        <p:xfrm>
          <a:off x="677418" y="1128804"/>
          <a:ext cx="10766527" cy="5479019"/>
        </p:xfrm>
        <a:graphic>
          <a:graphicData uri="http://schemas.openxmlformats.org/drawingml/2006/table">
            <a:tbl>
              <a:tblPr firstRow="1" bandRow="1">
                <a:tableStyleId>{5940675A-B579-460E-94D1-54222C63F5DA}</a:tableStyleId>
              </a:tblPr>
              <a:tblGrid>
                <a:gridCol w="1150190">
                  <a:extLst>
                    <a:ext uri="{9D8B030D-6E8A-4147-A177-3AD203B41FA5}">
                      <a16:colId xmlns:a16="http://schemas.microsoft.com/office/drawing/2014/main" val="165270928"/>
                    </a:ext>
                  </a:extLst>
                </a:gridCol>
                <a:gridCol w="1772820">
                  <a:extLst>
                    <a:ext uri="{9D8B030D-6E8A-4147-A177-3AD203B41FA5}">
                      <a16:colId xmlns:a16="http://schemas.microsoft.com/office/drawing/2014/main" val="2974221999"/>
                    </a:ext>
                  </a:extLst>
                </a:gridCol>
                <a:gridCol w="7843517">
                  <a:extLst>
                    <a:ext uri="{9D8B030D-6E8A-4147-A177-3AD203B41FA5}">
                      <a16:colId xmlns:a16="http://schemas.microsoft.com/office/drawing/2014/main" val="3521036654"/>
                    </a:ext>
                  </a:extLst>
                </a:gridCol>
              </a:tblGrid>
              <a:tr h="819404">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kern="1200" noProof="0" dirty="0">
                          <a:solidFill>
                            <a:srgbClr val="FF9900"/>
                          </a:solidFill>
                          <a:latin typeface="Arial" panose="020B0604020202020204" pitchFamily="34" charset="0"/>
                          <a:ea typeface="+mn-ea"/>
                          <a:cs typeface="Arial" panose="020B0604020202020204" pitchFamily="34" charset="0"/>
                        </a:rPr>
                        <a:t>Contexte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marR="0" lvl="0" indent="-342900"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lang="fr-FR" sz="1400" b="1" kern="1200" noProof="0" dirty="0">
                          <a:solidFill>
                            <a:schemeClr val="tx1"/>
                          </a:solidFill>
                          <a:latin typeface="Arial" panose="020B0604020202020204" pitchFamily="34" charset="0"/>
                          <a:ea typeface="+mn-ea"/>
                          <a:cs typeface="Arial" panose="020B0604020202020204" pitchFamily="34" charset="0"/>
                        </a:rPr>
                        <a:t>Sécurité des techniciens </a:t>
                      </a:r>
                      <a:r>
                        <a:rPr lang="fr-FR" sz="1400" b="0" kern="1200" noProof="0" dirty="0">
                          <a:solidFill>
                            <a:schemeClr val="tx1"/>
                          </a:solidFill>
                          <a:latin typeface="Arial" panose="020B0604020202020204" pitchFamily="34" charset="0"/>
                          <a:ea typeface="+mn-ea"/>
                          <a:cs typeface="Arial" panose="020B0604020202020204" pitchFamily="34" charset="0"/>
                        </a:rPr>
                        <a:t>(REX Anvers) lors de l’utilisation du système d’étanchéité temporaire  </a:t>
                      </a:r>
                      <a:r>
                        <a:rPr lang="fr-FR" sz="1400" b="1" kern="1200" noProof="0" dirty="0">
                          <a:solidFill>
                            <a:schemeClr val="tx1"/>
                          </a:solidFill>
                          <a:latin typeface="Arial" panose="020B0604020202020204" pitchFamily="34" charset="0"/>
                          <a:ea typeface="+mn-ea"/>
                          <a:cs typeface="Arial" panose="020B0604020202020204" pitchFamily="34" charset="0"/>
                        </a:rPr>
                        <a:t>et intégrité de la réparation temporaire </a:t>
                      </a:r>
                      <a:r>
                        <a:rPr lang="fr-FR" sz="1400" b="0" kern="1200" noProof="0" dirty="0">
                          <a:solidFill>
                            <a:schemeClr val="tx1"/>
                          </a:solidFill>
                          <a:latin typeface="Arial" panose="020B0604020202020204" pitchFamily="34" charset="0"/>
                          <a:ea typeface="+mn-ea"/>
                          <a:cs typeface="Arial" panose="020B0604020202020204" pitchFamily="34" charset="0"/>
                        </a:rPr>
                        <a:t>(autre REX).</a:t>
                      </a:r>
                      <a:r>
                        <a:rPr lang="fr-FR" sz="1400" b="1" kern="1200" noProof="0" dirty="0">
                          <a:solidFill>
                            <a:schemeClr val="tx1"/>
                          </a:solidFill>
                          <a:latin typeface="Arial" panose="020B0604020202020204" pitchFamily="34" charset="0"/>
                          <a:ea typeface="+mn-ea"/>
                          <a:cs typeface="Arial" panose="020B0604020202020204" pitchFamily="34" charset="0"/>
                        </a:rPr>
                        <a:t>
Étendre REG-GR-SEC-024 MAJOR REX </a:t>
                      </a:r>
                      <a:r>
                        <a:rPr lang="fr-FR" sz="1400" b="0" kern="1200" noProof="0" dirty="0">
                          <a:solidFill>
                            <a:schemeClr val="tx1"/>
                          </a:solidFill>
                          <a:latin typeface="Arial" panose="020B0604020202020204" pitchFamily="34" charset="0"/>
                          <a:ea typeface="+mn-ea"/>
                          <a:cs typeface="Arial" panose="020B0604020202020204" pitchFamily="34" charset="0"/>
                        </a:rPr>
                        <a:t>des boites injectées à tout type de systèmes d’étanchéité temporaires</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0345918"/>
                  </a:ext>
                </a:extLst>
              </a:tr>
              <a:tr h="780590">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cs typeface="Arial" panose="020B0604020202020204" pitchFamily="34" charset="0"/>
                        </a:rPr>
                        <a:t>Objet</a:t>
                      </a:r>
                      <a:endParaRPr lang="fr-FR" sz="1600" b="1" noProof="0" dirty="0">
                        <a:solidFill>
                          <a:srgbClr val="FF9900"/>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fr-FR" sz="1400" b="1" kern="1200" noProof="0" dirty="0">
                          <a:solidFill>
                            <a:schemeClr val="tx1"/>
                          </a:solidFill>
                          <a:latin typeface="Arial" panose="020B0604020202020204" pitchFamily="34" charset="0"/>
                          <a:ea typeface="+mn-ea"/>
                          <a:cs typeface="Arial" panose="020B0604020202020204" pitchFamily="34" charset="0"/>
                        </a:rPr>
                        <a:t>Exigences HSE </a:t>
                      </a:r>
                      <a:r>
                        <a:rPr lang="fr-FR" sz="1400" b="0" kern="1200" noProof="0" dirty="0">
                          <a:solidFill>
                            <a:schemeClr val="tx1"/>
                          </a:solidFill>
                          <a:latin typeface="Arial" panose="020B0604020202020204" pitchFamily="34" charset="0"/>
                          <a:ea typeface="+mn-ea"/>
                          <a:cs typeface="Arial" panose="020B0604020202020204" pitchFamily="34" charset="0"/>
                        </a:rPr>
                        <a:t>pour les systèmes d’étanchéité temporaires (SET)</a:t>
                      </a:r>
                      <a:r>
                        <a:rPr lang="fr-FR" sz="1400" b="1" kern="1200" noProof="0" dirty="0">
                          <a:solidFill>
                            <a:schemeClr val="tx1"/>
                          </a:solidFill>
                          <a:latin typeface="Arial" panose="020B0604020202020204" pitchFamily="34" charset="0"/>
                          <a:ea typeface="+mn-ea"/>
                          <a:cs typeface="Arial" panose="020B0604020202020204" pitchFamily="34" charset="0"/>
                        </a:rPr>
                        <a:t>
</a:t>
                      </a:r>
                      <a:r>
                        <a:rPr lang="fr-FR" sz="1400" kern="1200" noProof="0" dirty="0">
                          <a:solidFill>
                            <a:schemeClr val="tx1"/>
                          </a:solidFill>
                          <a:latin typeface="Arial" panose="020B0604020202020204" pitchFamily="34" charset="0"/>
                          <a:ea typeface="+mn-ea"/>
                          <a:cs typeface="Arial" panose="020B0604020202020204" pitchFamily="34" charset="0"/>
                        </a:rPr>
                        <a:t>Réécriture de la norme REG-GR-SEC 024 à la nouvelle norme CR-GR-HSE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88392112"/>
                  </a:ext>
                </a:extLst>
              </a:tr>
              <a:tr h="474040">
                <a:tc>
                  <a:txBody>
                    <a:bodyPr/>
                    <a:lstStyle/>
                    <a:p>
                      <a:endParaRPr lang="en-US" sz="12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Scope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anose="020B0604020202020204" pitchFamily="34" charset="0"/>
                        <a:buChar char="•"/>
                      </a:pPr>
                      <a:r>
                        <a:rPr lang="fr-FR" sz="1400" kern="1200" noProof="0" dirty="0">
                          <a:solidFill>
                            <a:schemeClr val="tx1"/>
                          </a:solidFill>
                          <a:latin typeface="Arial" panose="020B0604020202020204" pitchFamily="34" charset="0"/>
                          <a:ea typeface="+mn-ea"/>
                          <a:cs typeface="Arial" panose="020B0604020202020204" pitchFamily="34" charset="0"/>
                        </a:rPr>
                        <a:t>Tous les SET, y compris, mais sans s’y limiter,</a:t>
                      </a:r>
                    </a:p>
                    <a:p>
                      <a:pPr marL="0" lvl="0" indent="0">
                        <a:buFontTx/>
                        <a:buNone/>
                      </a:pPr>
                      <a:r>
                        <a:rPr lang="fr-FR" sz="1400" kern="1200" dirty="0">
                          <a:solidFill>
                            <a:schemeClr val="tx1"/>
                          </a:solidFill>
                          <a:latin typeface="Arial" panose="020B0604020202020204" pitchFamily="34" charset="0"/>
                          <a:ea typeface="+mn-ea"/>
                          <a:cs typeface="Arial" panose="020B0604020202020204" pitchFamily="34" charset="0"/>
                        </a:rPr>
                        <a:t>     - </a:t>
                      </a:r>
                      <a:r>
                        <a:rPr lang="fr-FR" sz="1200" kern="1200" dirty="0">
                          <a:solidFill>
                            <a:schemeClr val="tx1"/>
                          </a:solidFill>
                          <a:latin typeface="Arial" panose="020B0604020202020204" pitchFamily="34" charset="0"/>
                          <a:ea typeface="+mn-ea"/>
                          <a:cs typeface="Arial" panose="020B0604020202020204" pitchFamily="34" charset="0"/>
                        </a:rPr>
                        <a:t>Boite d’assemblage mécano-soudée avec pâte de colmatage injectée pour piquages, brides, tuyauteries.</a:t>
                      </a:r>
                    </a:p>
                    <a:p>
                      <a:pPr marL="0" lvl="0" indent="0">
                        <a:buFontTx/>
                        <a:buNone/>
                      </a:pPr>
                      <a:r>
                        <a:rPr lang="fr-FR" sz="1200" kern="1200" dirty="0">
                          <a:solidFill>
                            <a:schemeClr val="tx1"/>
                          </a:solidFill>
                          <a:latin typeface="Arial" panose="020B0604020202020204" pitchFamily="34" charset="0"/>
                          <a:ea typeface="+mn-ea"/>
                          <a:cs typeface="Arial" panose="020B0604020202020204" pitchFamily="34" charset="0"/>
                        </a:rPr>
                        <a:t>      - Enroulement à base de matériau composite pour piquage d’équipements et tuyauteries</a:t>
                      </a:r>
                    </a:p>
                    <a:p>
                      <a:r>
                        <a:rPr lang="fr-FR" sz="1200" kern="1200" dirty="0">
                          <a:solidFill>
                            <a:schemeClr val="tx1"/>
                          </a:solidFill>
                          <a:latin typeface="Arial" panose="020B0604020202020204" pitchFamily="34" charset="0"/>
                          <a:ea typeface="+mn-ea"/>
                          <a:cs typeface="Arial" panose="020B0604020202020204" pitchFamily="34" charset="0"/>
                        </a:rPr>
                        <a:t>      - Colliers sur tuyauterie (systèmes standards du commerce boulonnés</a:t>
                      </a:r>
                    </a:p>
                    <a:p>
                      <a:pPr marL="285750" indent="-285750">
                        <a:buFont typeface="Arial" panose="020B0604020202020204" pitchFamily="34" charset="0"/>
                        <a:buChar char="•"/>
                      </a:pPr>
                      <a:r>
                        <a:rPr lang="en-GB" sz="1400" kern="1200" dirty="0" err="1">
                          <a:solidFill>
                            <a:schemeClr val="tx1"/>
                          </a:solidFill>
                          <a:latin typeface="Arial" panose="020B0604020202020204" pitchFamily="34" charset="0"/>
                          <a:ea typeface="+mn-ea"/>
                          <a:cs typeface="Arial" panose="020B0604020202020204" pitchFamily="34" charset="0"/>
                        </a:rPr>
                        <a:t>Toutes</a:t>
                      </a:r>
                      <a:r>
                        <a:rPr lang="en-GB" sz="1400" kern="1200" dirty="0">
                          <a:solidFill>
                            <a:schemeClr val="tx1"/>
                          </a:solidFill>
                          <a:latin typeface="Arial" panose="020B0604020202020204" pitchFamily="34" charset="0"/>
                          <a:ea typeface="+mn-ea"/>
                          <a:cs typeface="Arial" panose="020B0604020202020204" pitchFamily="34" charset="0"/>
                        </a:rPr>
                        <a:t> les </a:t>
                      </a:r>
                      <a:r>
                        <a:rPr lang="en-GB" sz="1400" kern="1200" dirty="0" err="1">
                          <a:solidFill>
                            <a:schemeClr val="tx1"/>
                          </a:solidFill>
                          <a:latin typeface="Arial" panose="020B0604020202020204" pitchFamily="34" charset="0"/>
                          <a:ea typeface="+mn-ea"/>
                          <a:cs typeface="Arial" panose="020B0604020202020204" pitchFamily="34" charset="0"/>
                        </a:rPr>
                        <a:t>Sociétés</a:t>
                      </a:r>
                      <a:r>
                        <a:rPr lang="en-GB" sz="1400" kern="1200" dirty="0">
                          <a:solidFill>
                            <a:schemeClr val="tx1"/>
                          </a:solidFill>
                          <a:latin typeface="Arial" panose="020B0604020202020204" pitchFamily="34" charset="0"/>
                          <a:ea typeface="+mn-ea"/>
                          <a:cs typeface="Arial" panose="020B0604020202020204" pitchFamily="34" charset="0"/>
                        </a:rPr>
                        <a:t> de la Compagnie</a:t>
                      </a:r>
                      <a:endParaRPr lang="fr-FR" sz="1400" kern="1200" noProof="0" dirty="0">
                        <a:solidFill>
                          <a:schemeClr val="tx1"/>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8909204"/>
                  </a:ext>
                </a:extLst>
              </a:tr>
              <a:tr h="858042">
                <a:tc>
                  <a:txBody>
                    <a:bodyPr/>
                    <a:lstStyle/>
                    <a:p>
                      <a:endParaRPr lang="en-US" sz="12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Exclusions</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Réparations par soudure.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76324764"/>
                  </a:ext>
                </a:extLst>
              </a:tr>
              <a:tr h="290349">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Remplace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1 règle  (REG-GR-SEC-024). Impacts sur CR-MS-HSEQ 202 (</a:t>
                      </a:r>
                      <a:r>
                        <a:rPr lang="fr-FR" sz="1400" dirty="0"/>
                        <a:t>Opérations et travaux à risques </a:t>
                      </a:r>
                      <a:r>
                        <a:rPr lang="fr-FR" sz="1400" kern="1200" noProof="0" dirty="0">
                          <a:solidFill>
                            <a:schemeClr val="tx1"/>
                          </a:solidFill>
                          <a:latin typeface="+mn-lt"/>
                          <a:ea typeface="+mn-ea"/>
                          <a:cs typeface="+mn-cs"/>
                        </a:rPr>
                        <a:t>§ 7. réparations temporaires de fuite)</a:t>
                      </a:r>
                      <a:endParaRPr lang="fr-FR" sz="1400" noProof="0" dirty="0">
                        <a:latin typeface="Arial" panose="020B0604020202020204" pitchFamily="34" charset="0"/>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68622585"/>
                  </a:ext>
                </a:extLst>
              </a:tr>
              <a:tr h="830187">
                <a:tc>
                  <a:txBody>
                    <a:bodyPr/>
                    <a:lstStyle/>
                    <a:p>
                      <a:endParaRPr lang="en-US" sz="12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Dates</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Application : 6 mois après validation/publication</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3197621"/>
                  </a:ext>
                </a:extLst>
              </a:tr>
            </a:tbl>
          </a:graphicData>
        </a:graphic>
      </p:graphicFrame>
      <p:pic>
        <p:nvPicPr>
          <p:cNvPr id="12" name="Picture 8" descr="Icône De Vecteur Dinformation, Environ, Contexte, Black PNG et vecteur pour  téléchargement gratuit">
            <a:extLst>
              <a:ext uri="{FF2B5EF4-FFF2-40B4-BE49-F238E27FC236}">
                <a16:creationId xmlns:a16="http://schemas.microsoft.com/office/drawing/2014/main" id="{D66E4BE5-71E4-4D52-BD22-0A26B4F454AA}"/>
              </a:ext>
            </a:extLst>
          </p:cNvPr>
          <p:cNvPicPr>
            <a:picLocks noChangeAspect="1" noChangeArrowheads="1"/>
          </p:cNvPicPr>
          <p:nvPr/>
        </p:nvPicPr>
        <p:blipFill>
          <a:blip r:embed="rId3" cstate="print">
            <a:clrChange>
              <a:clrFrom>
                <a:srgbClr val="F5F5F5"/>
              </a:clrFrom>
              <a:clrTo>
                <a:srgbClr val="F5F5F5">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8055" y="1074359"/>
            <a:ext cx="949920" cy="949920"/>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 1">
            <a:extLst>
              <a:ext uri="{FF2B5EF4-FFF2-40B4-BE49-F238E27FC236}">
                <a16:creationId xmlns:a16="http://schemas.microsoft.com/office/drawing/2014/main" id="{22BF9F96-AEB3-46CC-8675-E6FE5316D1FB}"/>
              </a:ext>
            </a:extLst>
          </p:cNvPr>
          <p:cNvPicPr>
            <a:picLocks noChangeAspect="1"/>
          </p:cNvPicPr>
          <p:nvPr/>
        </p:nvPicPr>
        <p:blipFill>
          <a:blip r:embed="rId4">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42938" y="4638249"/>
            <a:ext cx="753228" cy="734989"/>
          </a:xfrm>
          <a:prstGeom prst="rect">
            <a:avLst/>
          </a:prstGeom>
        </p:spPr>
      </p:pic>
      <p:pic>
        <p:nvPicPr>
          <p:cNvPr id="17" name="Image 7">
            <a:extLst>
              <a:ext uri="{FF2B5EF4-FFF2-40B4-BE49-F238E27FC236}">
                <a16:creationId xmlns:a16="http://schemas.microsoft.com/office/drawing/2014/main" id="{EED48622-7A17-4456-B4C8-25D8AFF9B9AE}"/>
              </a:ext>
            </a:extLst>
          </p:cNvPr>
          <p:cNvPicPr>
            <a:picLocks noChangeAspect="1"/>
          </p:cNvPicPr>
          <p:nvPr/>
        </p:nvPicPr>
        <p:blipFill>
          <a:blip r:embed="rId5">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43282" y="5499789"/>
            <a:ext cx="775312" cy="734989"/>
          </a:xfrm>
          <a:prstGeom prst="rect">
            <a:avLst/>
          </a:prstGeom>
        </p:spPr>
      </p:pic>
      <p:pic>
        <p:nvPicPr>
          <p:cNvPr id="18" name="Image 12">
            <a:extLst>
              <a:ext uri="{FF2B5EF4-FFF2-40B4-BE49-F238E27FC236}">
                <a16:creationId xmlns:a16="http://schemas.microsoft.com/office/drawing/2014/main" id="{AB59BC34-553D-44B0-B560-52076F89DADA}"/>
              </a:ext>
            </a:extLst>
          </p:cNvPr>
          <p:cNvPicPr>
            <a:picLocks noChangeAspect="1"/>
          </p:cNvPicPr>
          <p:nvPr/>
        </p:nvPicPr>
        <p:blipFill>
          <a:blip r:embed="rId6">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54326" y="2140426"/>
            <a:ext cx="753226" cy="737086"/>
          </a:xfrm>
          <a:prstGeom prst="rect">
            <a:avLst/>
          </a:prstGeom>
        </p:spPr>
      </p:pic>
      <p:pic>
        <p:nvPicPr>
          <p:cNvPr id="19" name="Picture 2" descr="Crop icon - Download Free Vectors, Clipart Graphics &amp; Vector Art">
            <a:extLst>
              <a:ext uri="{FF2B5EF4-FFF2-40B4-BE49-F238E27FC236}">
                <a16:creationId xmlns:a16="http://schemas.microsoft.com/office/drawing/2014/main" id="{2B14493D-DE1F-4573-AE50-C19CA0479E98}"/>
              </a:ext>
            </a:extLst>
          </p:cNvPr>
          <p:cNvPicPr>
            <a:picLocks noChangeAspect="1" noChangeArrowheads="1"/>
          </p:cNvPicPr>
          <p:nvPr/>
        </p:nvPicPr>
        <p:blipFill>
          <a:blip r:embed="rId7"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2473" y="3263737"/>
            <a:ext cx="874158" cy="8741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2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85473" y="256912"/>
            <a:ext cx="9720000" cy="542161"/>
          </a:xfrm>
        </p:spPr>
        <p:txBody>
          <a:bodyPr/>
          <a:lstStyle/>
          <a:p>
            <a:r>
              <a:rPr lang="fr-FR" dirty="0"/>
              <a:t>Extension du champ d’application avec les mêmes exigences sur les boites injectées
</a:t>
            </a:r>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3</a:t>
            </a:fld>
            <a:endParaRPr lang="en-US" dirty="0"/>
          </a:p>
        </p:txBody>
      </p:sp>
      <p:pic>
        <p:nvPicPr>
          <p:cNvPr id="7" name="Image 6">
            <a:extLst>
              <a:ext uri="{FF2B5EF4-FFF2-40B4-BE49-F238E27FC236}">
                <a16:creationId xmlns:a16="http://schemas.microsoft.com/office/drawing/2014/main" id="{95F9B82C-75F9-4FD1-9829-F84D4F961BC3}"/>
              </a:ext>
            </a:extLst>
          </p:cNvPr>
          <p:cNvPicPr/>
          <p:nvPr/>
        </p:nvPicPr>
        <p:blipFill>
          <a:blip r:embed="rId2">
            <a:extLst>
              <a:ext uri="{28A0092B-C50C-407E-A947-70E740481C1C}">
                <a14:useLocalDpi xmlns:a14="http://schemas.microsoft.com/office/drawing/2010/main" val="0"/>
              </a:ext>
            </a:extLst>
          </a:blip>
          <a:stretch>
            <a:fillRect/>
          </a:stretch>
        </p:blipFill>
        <p:spPr>
          <a:xfrm>
            <a:off x="6311779" y="1308448"/>
            <a:ext cx="1647826" cy="1909689"/>
          </a:xfrm>
          <a:prstGeom prst="rect">
            <a:avLst/>
          </a:prstGeom>
        </p:spPr>
      </p:pic>
      <p:pic>
        <p:nvPicPr>
          <p:cNvPr id="8" name="Image 7">
            <a:extLst>
              <a:ext uri="{FF2B5EF4-FFF2-40B4-BE49-F238E27FC236}">
                <a16:creationId xmlns:a16="http://schemas.microsoft.com/office/drawing/2014/main" id="{2E9095EF-454E-4403-BC9F-D1B58134D561}"/>
              </a:ext>
            </a:extLst>
          </p:cNvPr>
          <p:cNvPicPr/>
          <p:nvPr/>
        </p:nvPicPr>
        <p:blipFill>
          <a:blip r:embed="rId3">
            <a:extLst>
              <a:ext uri="{28A0092B-C50C-407E-A947-70E740481C1C}">
                <a14:useLocalDpi xmlns:a14="http://schemas.microsoft.com/office/drawing/2010/main" val="0"/>
              </a:ext>
            </a:extLst>
          </a:blip>
          <a:stretch>
            <a:fillRect/>
          </a:stretch>
        </p:blipFill>
        <p:spPr>
          <a:xfrm>
            <a:off x="6423076" y="3465301"/>
            <a:ext cx="1233415" cy="1217926"/>
          </a:xfrm>
          <a:prstGeom prst="rect">
            <a:avLst/>
          </a:prstGeom>
        </p:spPr>
      </p:pic>
      <p:graphicFrame>
        <p:nvGraphicFramePr>
          <p:cNvPr id="10" name="Tableau 10">
            <a:extLst>
              <a:ext uri="{FF2B5EF4-FFF2-40B4-BE49-F238E27FC236}">
                <a16:creationId xmlns:a16="http://schemas.microsoft.com/office/drawing/2014/main" id="{13C29F81-A312-4FD0-8263-0885AF5BA35E}"/>
              </a:ext>
            </a:extLst>
          </p:cNvPr>
          <p:cNvGraphicFramePr>
            <a:graphicFrameLocks noGrp="1"/>
          </p:cNvGraphicFramePr>
          <p:nvPr>
            <p:extLst>
              <p:ext uri="{D42A27DB-BD31-4B8C-83A1-F6EECF244321}">
                <p14:modId xmlns:p14="http://schemas.microsoft.com/office/powerpoint/2010/main" val="2285955275"/>
              </p:ext>
            </p:extLst>
          </p:nvPr>
        </p:nvGraphicFramePr>
        <p:xfrm>
          <a:off x="939935" y="1793327"/>
          <a:ext cx="4853498" cy="4937760"/>
        </p:xfrm>
        <a:graphic>
          <a:graphicData uri="http://schemas.openxmlformats.org/drawingml/2006/table">
            <a:tbl>
              <a:tblPr firstRow="1" bandRow="1">
                <a:tableStyleId>{5C22544A-7EE6-4342-B048-85BDC9FD1C3A}</a:tableStyleId>
              </a:tblPr>
              <a:tblGrid>
                <a:gridCol w="4853498">
                  <a:extLst>
                    <a:ext uri="{9D8B030D-6E8A-4147-A177-3AD203B41FA5}">
                      <a16:colId xmlns:a16="http://schemas.microsoft.com/office/drawing/2014/main" val="309768276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kern="1200" dirty="0">
                          <a:solidFill>
                            <a:schemeClr val="tx1"/>
                          </a:solidFill>
                          <a:effectLst/>
                          <a:latin typeface="+mn-lt"/>
                          <a:ea typeface="+mn-ea"/>
                          <a:cs typeface="+mn-cs"/>
                        </a:rPr>
                        <a:t>Boite d’assemblage mécano-soudée avec pâte de colmatage injectée pour piquages d’équipements, brides, tuyauteries.</a:t>
                      </a:r>
                      <a:endParaRPr lang="fr-FR" sz="1800" b="1" kern="1200" noProof="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b="1" kern="1200" noProof="0" dirty="0">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200" noProof="0" dirty="0">
                        <a:solidFill>
                          <a:schemeClr val="tx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200" noProof="0" dirty="0">
                        <a:solidFill>
                          <a:schemeClr val="tx1"/>
                        </a:solidFill>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862358"/>
                  </a:ext>
                </a:extLst>
              </a:tr>
              <a:tr h="370840">
                <a:tc>
                  <a:txBody>
                    <a:bodyPr/>
                    <a:lstStyle/>
                    <a:p>
                      <a:pPr lvl="0"/>
                      <a:r>
                        <a:rPr lang="fr-FR" sz="1800" b="1" kern="1200" dirty="0">
                          <a:solidFill>
                            <a:schemeClr val="tx1"/>
                          </a:solidFill>
                          <a:effectLst/>
                          <a:latin typeface="+mn-lt"/>
                          <a:ea typeface="+mn-ea"/>
                          <a:cs typeface="+mn-cs"/>
                        </a:rPr>
                        <a:t>Enroulement à base de matériau composite pour piquage d’équipements et tuyauteries</a:t>
                      </a:r>
                    </a:p>
                    <a:p>
                      <a:endParaRPr lang="fr-F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536740"/>
                  </a:ext>
                </a:extLst>
              </a:tr>
              <a:tr h="370840">
                <a:tc>
                  <a:txBody>
                    <a:bodyPr/>
                    <a:lstStyle/>
                    <a:p>
                      <a:pPr lvl="0"/>
                      <a:endParaRPr lang="fr-FR" sz="1800" b="1" kern="1200" dirty="0">
                        <a:solidFill>
                          <a:schemeClr val="tx1"/>
                        </a:solidFill>
                        <a:effectLst/>
                        <a:latin typeface="+mn-lt"/>
                        <a:ea typeface="+mn-ea"/>
                        <a:cs typeface="+mn-cs"/>
                      </a:endParaRPr>
                    </a:p>
                    <a:p>
                      <a:pPr lvl="0"/>
                      <a:r>
                        <a:rPr lang="fr-FR" sz="1800" b="1" kern="1200" dirty="0">
                          <a:solidFill>
                            <a:schemeClr val="tx1"/>
                          </a:solidFill>
                          <a:effectLst/>
                          <a:latin typeface="+mn-lt"/>
                          <a:ea typeface="+mn-ea"/>
                          <a:cs typeface="+mn-cs"/>
                        </a:rPr>
                        <a:t>Colliers sur tuyauterie (systèmes standards du commerce boulonnés)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b="1" kern="1200" noProof="0" dirty="0">
                        <a:solidFill>
                          <a:schemeClr val="tx1"/>
                        </a:solidFill>
                        <a:effectLst/>
                        <a:latin typeface="+mn-lt"/>
                        <a:ea typeface="+mn-ea"/>
                        <a:cs typeface="+mn-cs"/>
                      </a:endParaRPr>
                    </a:p>
                    <a:p>
                      <a:endParaRPr lang="fr-FR" dirty="0"/>
                    </a:p>
                    <a:p>
                      <a:endParaRPr lang="fr-FR" dirty="0"/>
                    </a:p>
                    <a:p>
                      <a:endParaRPr lang="fr-F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4129632"/>
                  </a:ext>
                </a:extLst>
              </a:tr>
            </a:tbl>
          </a:graphicData>
        </a:graphic>
      </p:graphicFrame>
      <p:sp>
        <p:nvSpPr>
          <p:cNvPr id="11" name="Parenthèse fermante 10">
            <a:extLst>
              <a:ext uri="{FF2B5EF4-FFF2-40B4-BE49-F238E27FC236}">
                <a16:creationId xmlns:a16="http://schemas.microsoft.com/office/drawing/2014/main" id="{84CB0CB8-501C-470A-95FF-6938A61E6C1F}"/>
              </a:ext>
            </a:extLst>
          </p:cNvPr>
          <p:cNvSpPr/>
          <p:nvPr/>
        </p:nvSpPr>
        <p:spPr>
          <a:xfrm>
            <a:off x="7943705" y="1308448"/>
            <a:ext cx="478302" cy="1909689"/>
          </a:xfrm>
          <a:prstGeom prst="rightBracket">
            <a:avLst/>
          </a:prstGeom>
          <a:ln>
            <a:solidFill>
              <a:schemeClr val="tx2"/>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Parenthèse fermante 11">
            <a:extLst>
              <a:ext uri="{FF2B5EF4-FFF2-40B4-BE49-F238E27FC236}">
                <a16:creationId xmlns:a16="http://schemas.microsoft.com/office/drawing/2014/main" id="{DF1E1E8C-2FD7-47F1-AA80-5FC4B1B90541}"/>
              </a:ext>
            </a:extLst>
          </p:cNvPr>
          <p:cNvSpPr/>
          <p:nvPr/>
        </p:nvSpPr>
        <p:spPr>
          <a:xfrm>
            <a:off x="8884409" y="1319337"/>
            <a:ext cx="562195" cy="4368399"/>
          </a:xfrm>
          <a:prstGeom prst="rightBracket">
            <a:avLst/>
          </a:prstGeom>
          <a:ln>
            <a:solidFill>
              <a:schemeClr val="tx2"/>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4" name="ZoneTexte 13">
            <a:extLst>
              <a:ext uri="{FF2B5EF4-FFF2-40B4-BE49-F238E27FC236}">
                <a16:creationId xmlns:a16="http://schemas.microsoft.com/office/drawing/2014/main" id="{F08A18A4-B6AB-4D87-84D9-5EBC246F65FC}"/>
              </a:ext>
            </a:extLst>
          </p:cNvPr>
          <p:cNvSpPr txBox="1"/>
          <p:nvPr/>
        </p:nvSpPr>
        <p:spPr>
          <a:xfrm>
            <a:off x="8422007" y="2001682"/>
            <a:ext cx="1116037" cy="523220"/>
          </a:xfrm>
          <a:prstGeom prst="rect">
            <a:avLst/>
          </a:prstGeom>
          <a:noFill/>
        </p:spPr>
        <p:txBody>
          <a:bodyPr wrap="square">
            <a:spAutoFit/>
          </a:bodyPr>
          <a:lstStyle/>
          <a:p>
            <a:r>
              <a:rPr lang="fr-FR" sz="1400" b="1" noProof="0" dirty="0">
                <a:latin typeface="Arial" panose="020B0604020202020204" pitchFamily="34" charset="0"/>
                <a:cs typeface="Arial" panose="020B0604020202020204" pitchFamily="34" charset="0"/>
              </a:rPr>
              <a:t>REG-GR-SEC-024</a:t>
            </a:r>
            <a:endParaRPr lang="fr-FR" sz="1400" b="1" dirty="0"/>
          </a:p>
        </p:txBody>
      </p:sp>
      <p:sp>
        <p:nvSpPr>
          <p:cNvPr id="15" name="ZoneTexte 14">
            <a:extLst>
              <a:ext uri="{FF2B5EF4-FFF2-40B4-BE49-F238E27FC236}">
                <a16:creationId xmlns:a16="http://schemas.microsoft.com/office/drawing/2014/main" id="{5A0A07DD-172C-4291-A5BE-12FF637E48E2}"/>
              </a:ext>
            </a:extLst>
          </p:cNvPr>
          <p:cNvSpPr txBox="1"/>
          <p:nvPr/>
        </p:nvSpPr>
        <p:spPr>
          <a:xfrm>
            <a:off x="9591531" y="3218137"/>
            <a:ext cx="1029577" cy="523220"/>
          </a:xfrm>
          <a:prstGeom prst="rect">
            <a:avLst/>
          </a:prstGeom>
          <a:noFill/>
        </p:spPr>
        <p:txBody>
          <a:bodyPr wrap="square">
            <a:spAutoFit/>
          </a:bodyPr>
          <a:lstStyle/>
          <a:p>
            <a:r>
              <a:rPr lang="fr-FR" sz="1400" b="1" noProof="0" dirty="0">
                <a:latin typeface="Arial" panose="020B0604020202020204" pitchFamily="34" charset="0"/>
                <a:cs typeface="Arial" panose="020B0604020202020204" pitchFamily="34" charset="0"/>
              </a:rPr>
              <a:t>CR-GR-HSE-426</a:t>
            </a:r>
            <a:endParaRPr lang="fr-FR" sz="1400" b="1" dirty="0"/>
          </a:p>
        </p:txBody>
      </p:sp>
      <p:pic>
        <p:nvPicPr>
          <p:cNvPr id="13" name="Image 12">
            <a:extLst>
              <a:ext uri="{FF2B5EF4-FFF2-40B4-BE49-F238E27FC236}">
                <a16:creationId xmlns:a16="http://schemas.microsoft.com/office/drawing/2014/main" id="{69C303A7-D766-4D37-9A6E-596546F0FBB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58423" y="4683227"/>
            <a:ext cx="1124585" cy="1381521"/>
          </a:xfrm>
          <a:prstGeom prst="rect">
            <a:avLst/>
          </a:prstGeom>
          <a:noFill/>
          <a:ln>
            <a:noFill/>
          </a:ln>
        </p:spPr>
      </p:pic>
    </p:spTree>
    <p:extLst>
      <p:ext uri="{BB962C8B-B14F-4D97-AF65-F5344CB8AC3E}">
        <p14:creationId xmlns:p14="http://schemas.microsoft.com/office/powerpoint/2010/main" val="3784040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469879" y="242844"/>
            <a:ext cx="9720000" cy="542161"/>
          </a:xfrm>
        </p:spPr>
        <p:txBody>
          <a:bodyPr/>
          <a:lstStyle/>
          <a:p>
            <a:r>
              <a:rPr lang="fr-FR" dirty="0"/>
              <a:t>Structure de la règle : 10 thèmes, 16 exigences</a:t>
            </a:r>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4</a:t>
            </a:fld>
            <a:endParaRPr lang="en-US" dirty="0"/>
          </a:p>
        </p:txBody>
      </p:sp>
      <p:graphicFrame>
        <p:nvGraphicFramePr>
          <p:cNvPr id="5" name="Diagram 3">
            <a:extLst>
              <a:ext uri="{FF2B5EF4-FFF2-40B4-BE49-F238E27FC236}">
                <a16:creationId xmlns:a16="http://schemas.microsoft.com/office/drawing/2014/main" id="{1E8970D6-BA14-4675-B689-775E53973E3F}"/>
              </a:ext>
            </a:extLst>
          </p:cNvPr>
          <p:cNvGraphicFramePr/>
          <p:nvPr>
            <p:extLst>
              <p:ext uri="{D42A27DB-BD31-4B8C-83A1-F6EECF244321}">
                <p14:modId xmlns:p14="http://schemas.microsoft.com/office/powerpoint/2010/main" val="1316154813"/>
              </p:ext>
            </p:extLst>
          </p:nvPr>
        </p:nvGraphicFramePr>
        <p:xfrm>
          <a:off x="1001296" y="1586400"/>
          <a:ext cx="4536504" cy="4485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3213769404"/>
              </p:ext>
            </p:extLst>
          </p:nvPr>
        </p:nvGraphicFramePr>
        <p:xfrm>
          <a:off x="5537800" y="1265828"/>
          <a:ext cx="5282856" cy="4748000"/>
        </p:xfrm>
        <a:graphic>
          <a:graphicData uri="http://schemas.openxmlformats.org/drawingml/2006/table">
            <a:tbl>
              <a:tblPr firstRow="1" bandRow="1">
                <a:tableStyleId>{5C22544A-7EE6-4342-B048-85BDC9FD1C3A}</a:tableStyleId>
              </a:tblPr>
              <a:tblGrid>
                <a:gridCol w="5282856">
                  <a:extLst>
                    <a:ext uri="{9D8B030D-6E8A-4147-A177-3AD203B41FA5}">
                      <a16:colId xmlns:a16="http://schemas.microsoft.com/office/drawing/2014/main" val="3493479639"/>
                    </a:ext>
                  </a:extLst>
                </a:gridCol>
              </a:tblGrid>
              <a:tr h="329445">
                <a:tc>
                  <a:txBody>
                    <a:bodyPr/>
                    <a:lstStyle/>
                    <a:p>
                      <a:pPr algn="ctr"/>
                      <a:r>
                        <a:rPr lang="fr-FR" sz="1600" noProof="0" dirty="0"/>
                        <a:t>16 Exigences</a:t>
                      </a:r>
                    </a:p>
                  </a:txBody>
                  <a:tcPr/>
                </a:tc>
                <a:extLst>
                  <a:ext uri="{0D108BD9-81ED-4DB2-BD59-A6C34878D82A}">
                    <a16:rowId xmlns:a16="http://schemas.microsoft.com/office/drawing/2014/main" val="243950324"/>
                  </a:ext>
                </a:extLst>
              </a:tr>
              <a:tr h="365596">
                <a:tc>
                  <a:txBody>
                    <a:bodyPr/>
                    <a:lstStyle/>
                    <a:p>
                      <a:pPr algn="ctr"/>
                      <a:r>
                        <a:rPr lang="fr-FR" sz="1200" b="1" noProof="0" dirty="0">
                          <a:solidFill>
                            <a:schemeClr val="tx1"/>
                          </a:solidFill>
                        </a:rPr>
                        <a:t>1- Procédure, 2- Entreprise agréée et personnel habilité</a:t>
                      </a:r>
                    </a:p>
                  </a:txBody>
                  <a:tcPr anchor="ctr"/>
                </a:tc>
                <a:extLst>
                  <a:ext uri="{0D108BD9-81ED-4DB2-BD59-A6C34878D82A}">
                    <a16:rowId xmlns:a16="http://schemas.microsoft.com/office/drawing/2014/main" val="1125699757"/>
                  </a:ext>
                </a:extLst>
              </a:tr>
              <a:tr h="410196">
                <a:tc>
                  <a:txBody>
                    <a:bodyPr/>
                    <a:lstStyle/>
                    <a:p>
                      <a:pPr algn="ctr"/>
                      <a:r>
                        <a:rPr lang="fr-FR" sz="1200" b="1" noProof="0" dirty="0">
                          <a:solidFill>
                            <a:schemeClr val="tx1"/>
                          </a:solidFill>
                        </a:rPr>
                        <a:t>3- </a:t>
                      </a:r>
                      <a:r>
                        <a:rPr lang="en-GB" sz="1200" b="1" kern="1200" dirty="0" err="1">
                          <a:solidFill>
                            <a:schemeClr val="tx1"/>
                          </a:solidFill>
                          <a:latin typeface="+mn-lt"/>
                          <a:ea typeface="+mn-ea"/>
                          <a:cs typeface="+mn-cs"/>
                        </a:rPr>
                        <a:t>Prérequis</a:t>
                      </a:r>
                      <a:r>
                        <a:rPr lang="en-GB" sz="1200" b="1" kern="1200" dirty="0">
                          <a:solidFill>
                            <a:schemeClr val="tx1"/>
                          </a:solidFill>
                          <a:latin typeface="+mn-lt"/>
                          <a:ea typeface="+mn-ea"/>
                          <a:cs typeface="+mn-cs"/>
                        </a:rPr>
                        <a:t> à </a:t>
                      </a:r>
                      <a:r>
                        <a:rPr lang="en-GB" sz="1200" b="1" kern="1200" dirty="0" err="1">
                          <a:solidFill>
                            <a:schemeClr val="tx1"/>
                          </a:solidFill>
                          <a:latin typeface="+mn-lt"/>
                          <a:ea typeface="+mn-ea"/>
                          <a:cs typeface="+mn-cs"/>
                        </a:rPr>
                        <a:t>l’installation</a:t>
                      </a:r>
                      <a:r>
                        <a:rPr lang="en-GB" sz="1200" b="1" kern="1200" dirty="0">
                          <a:solidFill>
                            <a:schemeClr val="tx1"/>
                          </a:solidFill>
                          <a:latin typeface="+mn-lt"/>
                          <a:ea typeface="+mn-ea"/>
                          <a:cs typeface="+mn-cs"/>
                        </a:rPr>
                        <a:t> d’un SET*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449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4- </a:t>
                      </a:r>
                      <a:r>
                        <a:rPr lang="en-GB" sz="1200" b="1" kern="1200" dirty="0">
                          <a:solidFill>
                            <a:schemeClr val="tx1"/>
                          </a:solidFill>
                          <a:latin typeface="+mn-lt"/>
                          <a:ea typeface="+mn-ea"/>
                          <a:cs typeface="+mn-cs"/>
                        </a:rPr>
                        <a:t>Constitution du dossier </a:t>
                      </a:r>
                      <a:r>
                        <a:rPr lang="en-GB" sz="1200" b="1" kern="1200" dirty="0" err="1">
                          <a:solidFill>
                            <a:schemeClr val="tx1"/>
                          </a:solidFill>
                          <a:latin typeface="+mn-lt"/>
                          <a:ea typeface="+mn-ea"/>
                          <a:cs typeface="+mn-cs"/>
                        </a:rPr>
                        <a:t>d’intervention</a:t>
                      </a:r>
                      <a:r>
                        <a:rPr lang="en-GB" sz="1200" b="1" kern="1200" dirty="0">
                          <a:solidFill>
                            <a:schemeClr val="tx1"/>
                          </a:solidFill>
                          <a:latin typeface="+mn-lt"/>
                          <a:ea typeface="+mn-ea"/>
                          <a:cs typeface="+mn-cs"/>
                        </a:rPr>
                        <a:t> </a:t>
                      </a:r>
                      <a:r>
                        <a:rPr lang="fr-FR" sz="1200" b="1" noProof="0" dirty="0">
                          <a:solidFill>
                            <a:schemeClr val="tx1"/>
                          </a:solidFill>
                        </a:rPr>
                        <a:t>, 5- Faisabilité technique et choix su SET*</a:t>
                      </a:r>
                      <a:r>
                        <a:rPr lang="en-GB" sz="1200" b="1" kern="1200" dirty="0">
                          <a:solidFill>
                            <a:schemeClr val="tx1"/>
                          </a:solidFill>
                          <a:latin typeface="+mn-lt"/>
                          <a:ea typeface="+mn-ea"/>
                          <a:cs typeface="+mn-cs"/>
                        </a:rPr>
                        <a:t> </a:t>
                      </a:r>
                      <a:r>
                        <a:rPr lang="fr-FR" sz="1200" b="1" kern="1200" noProof="0" dirty="0">
                          <a:solidFill>
                            <a:schemeClr val="tx1"/>
                          </a:solidFill>
                          <a:latin typeface="+mn-lt"/>
                          <a:ea typeface="+mn-ea"/>
                          <a:cs typeface="+mn-cs"/>
                        </a:rPr>
                        <a:t>, 6- Analyse de risque préliminaire</a:t>
                      </a:r>
                      <a:endParaRPr lang="fr-FR" sz="1200" b="1" noProof="0" dirty="0">
                        <a:solidFill>
                          <a:schemeClr val="tx1"/>
                        </a:solidFill>
                      </a:endParaRPr>
                    </a:p>
                  </a:txBody>
                  <a:tcPr anchor="ctr"/>
                </a:tc>
                <a:extLst>
                  <a:ext uri="{0D108BD9-81ED-4DB2-BD59-A6C34878D82A}">
                    <a16:rowId xmlns:a16="http://schemas.microsoft.com/office/drawing/2014/main" val="1986956747"/>
                  </a:ext>
                </a:extLst>
              </a:tr>
              <a:tr h="419674">
                <a:tc>
                  <a:txBody>
                    <a:bodyPr/>
                    <a:lstStyle/>
                    <a:p>
                      <a:pPr algn="ctr"/>
                      <a:r>
                        <a:rPr lang="fr-FR" sz="1200" b="1" noProof="0" dirty="0">
                          <a:solidFill>
                            <a:schemeClr val="tx1"/>
                          </a:solidFill>
                        </a:rPr>
                        <a:t>7- Analyse de risque externe, 8- Dossier entreprise</a:t>
                      </a:r>
                    </a:p>
                  </a:txBody>
                  <a:tcPr anchor="ctr"/>
                </a:tc>
                <a:extLst>
                  <a:ext uri="{0D108BD9-81ED-4DB2-BD59-A6C34878D82A}">
                    <a16:rowId xmlns:a16="http://schemas.microsoft.com/office/drawing/2014/main" val="2419703643"/>
                  </a:ext>
                </a:extLst>
              </a:tr>
              <a:tr h="502638">
                <a:tc>
                  <a:txBody>
                    <a:bodyPr/>
                    <a:lstStyle/>
                    <a:p>
                      <a:pPr algn="ctr"/>
                      <a:r>
                        <a:rPr lang="fr-FR" sz="1200" b="1" noProof="0" dirty="0">
                          <a:solidFill>
                            <a:schemeClr val="tx1"/>
                          </a:solidFill>
                        </a:rPr>
                        <a:t>9-Décision d’intervention</a:t>
                      </a:r>
                    </a:p>
                  </a:txBody>
                  <a:tcPr anchor="ctr"/>
                </a:tc>
                <a:extLst>
                  <a:ext uri="{0D108BD9-81ED-4DB2-BD59-A6C34878D82A}">
                    <a16:rowId xmlns:a16="http://schemas.microsoft.com/office/drawing/2014/main" val="3001713170"/>
                  </a:ext>
                </a:extLst>
              </a:tr>
              <a:tr h="386099">
                <a:tc>
                  <a:txBody>
                    <a:bodyPr/>
                    <a:lstStyle/>
                    <a:p>
                      <a:pPr algn="ctr"/>
                      <a:r>
                        <a:rPr lang="fr-FR" sz="1200" b="1" noProof="0" dirty="0">
                          <a:solidFill>
                            <a:schemeClr val="tx1"/>
                          </a:solidFill>
                        </a:rPr>
                        <a:t>10- </a:t>
                      </a:r>
                      <a:r>
                        <a:rPr lang="en-GB" sz="1200" b="1" kern="1200" dirty="0">
                          <a:solidFill>
                            <a:schemeClr val="tx1"/>
                          </a:solidFill>
                          <a:latin typeface="+mn-lt"/>
                          <a:ea typeface="+mn-ea"/>
                          <a:cs typeface="+mn-cs"/>
                        </a:rPr>
                        <a:t>Identification, </a:t>
                      </a:r>
                      <a:r>
                        <a:rPr lang="en-GB" sz="1200" b="1" kern="1200" dirty="0" err="1">
                          <a:solidFill>
                            <a:schemeClr val="tx1"/>
                          </a:solidFill>
                          <a:latin typeface="+mn-lt"/>
                          <a:ea typeface="+mn-ea"/>
                          <a:cs typeface="+mn-cs"/>
                        </a:rPr>
                        <a:t>enregistrement</a:t>
                      </a:r>
                      <a:r>
                        <a:rPr lang="fr-FR" sz="1200" b="1" noProof="0" dirty="0">
                          <a:solidFill>
                            <a:schemeClr val="tx1"/>
                          </a:solidFill>
                        </a:rPr>
                        <a:t>, 11- Réception </a:t>
                      </a:r>
                    </a:p>
                  </a:txBody>
                  <a:tcPr anchor="ctr"/>
                </a:tc>
                <a:extLst>
                  <a:ext uri="{0D108BD9-81ED-4DB2-BD59-A6C34878D82A}">
                    <a16:rowId xmlns:a16="http://schemas.microsoft.com/office/drawing/2014/main" val="3151599307"/>
                  </a:ext>
                </a:extLst>
              </a:tr>
              <a:tr h="453248">
                <a:tc>
                  <a:txBody>
                    <a:bodyPr/>
                    <a:lstStyle/>
                    <a:p>
                      <a:pPr algn="ctr"/>
                      <a:r>
                        <a:rPr lang="fr-FR" sz="1200" b="1" noProof="0" dirty="0"/>
                        <a:t>12- </a:t>
                      </a:r>
                      <a:r>
                        <a:rPr lang="en-GB" sz="1200" b="1" kern="1200" dirty="0" err="1">
                          <a:solidFill>
                            <a:schemeClr val="tx1"/>
                          </a:solidFill>
                          <a:latin typeface="+mn-lt"/>
                          <a:ea typeface="+mn-ea"/>
                          <a:cs typeface="+mn-cs"/>
                        </a:rPr>
                        <a:t>Préparation</a:t>
                      </a:r>
                      <a:r>
                        <a:rPr lang="en-GB" sz="1200" b="1" kern="1200" dirty="0">
                          <a:solidFill>
                            <a:schemeClr val="tx1"/>
                          </a:solidFill>
                          <a:latin typeface="+mn-lt"/>
                          <a:ea typeface="+mn-ea"/>
                          <a:cs typeface="+mn-cs"/>
                        </a:rPr>
                        <a:t> et planification de la reparation </a:t>
                      </a:r>
                      <a:r>
                        <a:rPr lang="en-GB" sz="1200" b="1" kern="1200" dirty="0" err="1">
                          <a:solidFill>
                            <a:schemeClr val="tx1"/>
                          </a:solidFill>
                          <a:latin typeface="+mn-lt"/>
                          <a:ea typeface="+mn-ea"/>
                          <a:cs typeface="+mn-cs"/>
                        </a:rPr>
                        <a:t>définitive</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860172572"/>
                  </a:ext>
                </a:extLst>
              </a:tr>
              <a:tr h="498755">
                <a:tc>
                  <a:txBody>
                    <a:bodyPr/>
                    <a:lstStyle/>
                    <a:p>
                      <a:pPr algn="ctr"/>
                      <a:r>
                        <a:rPr lang="fr-FR" sz="1200" b="1" noProof="0" dirty="0"/>
                        <a:t>13- </a:t>
                      </a:r>
                      <a:r>
                        <a:rPr lang="en-GB" sz="1200" b="1" kern="1200" dirty="0">
                          <a:solidFill>
                            <a:schemeClr val="tx1"/>
                          </a:solidFill>
                          <a:latin typeface="+mn-lt"/>
                          <a:ea typeface="+mn-ea"/>
                          <a:cs typeface="+mn-cs"/>
                        </a:rPr>
                        <a:t>Surveillance </a:t>
                      </a:r>
                      <a:r>
                        <a:rPr lang="en-GB" sz="1200" b="1" kern="1200" dirty="0" err="1">
                          <a:solidFill>
                            <a:schemeClr val="tx1"/>
                          </a:solidFill>
                          <a:latin typeface="+mn-lt"/>
                          <a:ea typeface="+mn-ea"/>
                          <a:cs typeface="+mn-cs"/>
                        </a:rPr>
                        <a:t>en</a:t>
                      </a:r>
                      <a:r>
                        <a:rPr lang="en-GB" sz="1200" b="1" kern="1200" dirty="0">
                          <a:solidFill>
                            <a:schemeClr val="tx1"/>
                          </a:solidFill>
                          <a:latin typeface="+mn-lt"/>
                          <a:ea typeface="+mn-ea"/>
                          <a:cs typeface="+mn-cs"/>
                        </a:rPr>
                        <a:t> </a:t>
                      </a:r>
                      <a:r>
                        <a:rPr lang="en-GB" sz="1200" b="1" kern="1200" dirty="0" err="1">
                          <a:solidFill>
                            <a:schemeClr val="tx1"/>
                          </a:solidFill>
                          <a:latin typeface="+mn-lt"/>
                          <a:ea typeface="+mn-ea"/>
                          <a:cs typeface="+mn-cs"/>
                        </a:rPr>
                        <a:t>marche</a:t>
                      </a:r>
                      <a:r>
                        <a:rPr lang="fr-FR" sz="1200" b="1" noProof="0" dirty="0"/>
                        <a:t>, 14 Réintervention sur un</a:t>
                      </a:r>
                      <a:r>
                        <a:rPr lang="en-GB" sz="1200" b="1" kern="1200" dirty="0">
                          <a:solidFill>
                            <a:schemeClr val="tx1"/>
                          </a:solidFill>
                          <a:latin typeface="+mn-lt"/>
                          <a:ea typeface="+mn-ea"/>
                          <a:cs typeface="+mn-cs"/>
                        </a:rPr>
                        <a:t> SET</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037012772"/>
                  </a:ext>
                </a:extLst>
              </a:tr>
              <a:tr h="442301">
                <a:tc>
                  <a:txBody>
                    <a:bodyPr/>
                    <a:lstStyle/>
                    <a:p>
                      <a:pPr algn="ctr"/>
                      <a:r>
                        <a:rPr lang="fr-FR" sz="1200" b="1" noProof="0" dirty="0"/>
                        <a:t>15- </a:t>
                      </a:r>
                      <a:r>
                        <a:rPr lang="en-GB" sz="1200" b="1" kern="1200" dirty="0">
                          <a:solidFill>
                            <a:schemeClr val="tx1"/>
                          </a:solidFill>
                          <a:latin typeface="+mn-lt"/>
                          <a:ea typeface="+mn-ea"/>
                          <a:cs typeface="+mn-cs"/>
                        </a:rPr>
                        <a:t>Expertise </a:t>
                      </a:r>
                      <a:r>
                        <a:rPr lang="en-GB" sz="1200" b="1" kern="1200" dirty="0" err="1">
                          <a:solidFill>
                            <a:schemeClr val="tx1"/>
                          </a:solidFill>
                          <a:latin typeface="+mn-lt"/>
                          <a:ea typeface="+mn-ea"/>
                          <a:cs typeface="+mn-cs"/>
                        </a:rPr>
                        <a:t>durant</a:t>
                      </a:r>
                      <a:r>
                        <a:rPr lang="en-GB" sz="1200" b="1" kern="1200" dirty="0">
                          <a:solidFill>
                            <a:schemeClr val="tx1"/>
                          </a:solidFill>
                          <a:latin typeface="+mn-lt"/>
                          <a:ea typeface="+mn-ea"/>
                          <a:cs typeface="+mn-cs"/>
                        </a:rPr>
                        <a:t> la </a:t>
                      </a:r>
                      <a:r>
                        <a:rPr lang="en-GB" sz="1200" b="1" kern="1200" dirty="0" err="1">
                          <a:solidFill>
                            <a:schemeClr val="tx1"/>
                          </a:solidFill>
                          <a:latin typeface="+mn-lt"/>
                          <a:ea typeface="+mn-ea"/>
                          <a:cs typeface="+mn-cs"/>
                        </a:rPr>
                        <a:t>dépose</a:t>
                      </a:r>
                      <a:r>
                        <a:rPr lang="en-GB" sz="1200" b="1" kern="1200" dirty="0">
                          <a:solidFill>
                            <a:schemeClr val="tx1"/>
                          </a:solidFill>
                          <a:latin typeface="+mn-lt"/>
                          <a:ea typeface="+mn-ea"/>
                          <a:cs typeface="+mn-cs"/>
                        </a:rPr>
                        <a: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algn="ctr"/>
                      <a:r>
                        <a:rPr lang="fr-FR" sz="1200" b="1" noProof="0" dirty="0"/>
                        <a:t>16- Audit interne</a:t>
                      </a:r>
                    </a:p>
                  </a:txBody>
                  <a:tcPr anchor="ctr"/>
                </a:tc>
                <a:extLst>
                  <a:ext uri="{0D108BD9-81ED-4DB2-BD59-A6C34878D82A}">
                    <a16:rowId xmlns:a16="http://schemas.microsoft.com/office/drawing/2014/main" val="1588703603"/>
                  </a:ext>
                </a:extLst>
              </a:tr>
            </a:tbl>
          </a:graphicData>
        </a:graphic>
      </p:graphicFrame>
      <p:sp>
        <p:nvSpPr>
          <p:cNvPr id="7" name="ZoneTexte 6">
            <a:extLst>
              <a:ext uri="{FF2B5EF4-FFF2-40B4-BE49-F238E27FC236}">
                <a16:creationId xmlns:a16="http://schemas.microsoft.com/office/drawing/2014/main" id="{77F7C143-2756-4FCC-B718-55FDAA35C187}"/>
              </a:ext>
            </a:extLst>
          </p:cNvPr>
          <p:cNvSpPr txBox="1"/>
          <p:nvPr/>
        </p:nvSpPr>
        <p:spPr>
          <a:xfrm>
            <a:off x="7047112" y="6233041"/>
            <a:ext cx="4056317" cy="307777"/>
          </a:xfrm>
          <a:prstGeom prst="rect">
            <a:avLst/>
          </a:prstGeom>
          <a:noFill/>
        </p:spPr>
        <p:txBody>
          <a:bodyPr wrap="square">
            <a:spAutoFit/>
          </a:bodyPr>
          <a:lstStyle/>
          <a:p>
            <a:r>
              <a:rPr lang="fr-FR" sz="1400" noProof="0" dirty="0">
                <a:latin typeface="Arial" panose="020B0604020202020204" pitchFamily="34" charset="0"/>
                <a:cs typeface="Arial" panose="020B0604020202020204" pitchFamily="34" charset="0"/>
              </a:rPr>
              <a:t>* SET : Systèmes d’Etanchéité </a:t>
            </a:r>
            <a:r>
              <a:rPr lang="fr-FR" sz="1400" dirty="0">
                <a:latin typeface="Arial" panose="020B0604020202020204" pitchFamily="34" charset="0"/>
                <a:cs typeface="Arial" panose="020B0604020202020204" pitchFamily="34" charset="0"/>
              </a:rPr>
              <a:t>T</a:t>
            </a:r>
            <a:r>
              <a:rPr lang="fr-FR" sz="1400" noProof="0" dirty="0" err="1">
                <a:latin typeface="Arial" panose="020B0604020202020204" pitchFamily="34" charset="0"/>
                <a:cs typeface="Arial" panose="020B0604020202020204" pitchFamily="34" charset="0"/>
              </a:rPr>
              <a:t>emporaires</a:t>
            </a:r>
            <a:endParaRPr lang="fr-FR" sz="1400" dirty="0"/>
          </a:p>
        </p:txBody>
      </p:sp>
    </p:spTree>
    <p:extLst>
      <p:ext uri="{BB962C8B-B14F-4D97-AF65-F5344CB8AC3E}">
        <p14:creationId xmlns:p14="http://schemas.microsoft.com/office/powerpoint/2010/main" val="192581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469879" y="242844"/>
            <a:ext cx="9720000" cy="542161"/>
          </a:xfrm>
        </p:spPr>
        <p:txBody>
          <a:bodyPr/>
          <a:lstStyle/>
          <a:p>
            <a:r>
              <a:rPr lang="fr-FR" dirty="0"/>
              <a:t>Résumé des améliorations sur les exigences</a:t>
            </a:r>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5</a:t>
            </a:fld>
            <a:endParaRPr lang="en-US" dirty="0"/>
          </a:p>
        </p:txBody>
      </p:sp>
      <p:sp>
        <p:nvSpPr>
          <p:cNvPr id="7" name="ZoneTexte 6">
            <a:extLst>
              <a:ext uri="{FF2B5EF4-FFF2-40B4-BE49-F238E27FC236}">
                <a16:creationId xmlns:a16="http://schemas.microsoft.com/office/drawing/2014/main" id="{77F7C143-2756-4FCC-B718-55FDAA35C187}"/>
              </a:ext>
            </a:extLst>
          </p:cNvPr>
          <p:cNvSpPr txBox="1"/>
          <p:nvPr/>
        </p:nvSpPr>
        <p:spPr>
          <a:xfrm>
            <a:off x="7326450" y="6411086"/>
            <a:ext cx="3142766" cy="307777"/>
          </a:xfrm>
          <a:prstGeom prst="rect">
            <a:avLst/>
          </a:prstGeom>
          <a:noFill/>
        </p:spPr>
        <p:txBody>
          <a:bodyPr wrap="square">
            <a:spAutoFit/>
          </a:bodyPr>
          <a:lstStyle/>
          <a:p>
            <a:r>
              <a:rPr lang="fr-FR" sz="1400" noProof="0" dirty="0">
                <a:latin typeface="Arial" panose="020B0604020202020204" pitchFamily="34" charset="0"/>
                <a:cs typeface="Arial" panose="020B0604020202020204" pitchFamily="34" charset="0"/>
              </a:rPr>
              <a:t>* TSS : </a:t>
            </a:r>
            <a:r>
              <a:rPr lang="fr-FR" sz="1400" noProof="0" dirty="0" err="1">
                <a:latin typeface="Arial" panose="020B0604020202020204" pitchFamily="34" charset="0"/>
                <a:cs typeface="Arial" panose="020B0604020202020204" pitchFamily="34" charset="0"/>
              </a:rPr>
              <a:t>Temporary</a:t>
            </a:r>
            <a:r>
              <a:rPr lang="fr-FR" sz="1400" noProof="0" dirty="0">
                <a:latin typeface="Arial" panose="020B0604020202020204" pitchFamily="34" charset="0"/>
                <a:cs typeface="Arial" panose="020B0604020202020204" pitchFamily="34" charset="0"/>
              </a:rPr>
              <a:t> </a:t>
            </a:r>
            <a:r>
              <a:rPr lang="fr-FR" sz="1400" noProof="0" dirty="0" err="1">
                <a:latin typeface="Arial" panose="020B0604020202020204" pitchFamily="34" charset="0"/>
                <a:cs typeface="Arial" panose="020B0604020202020204" pitchFamily="34" charset="0"/>
              </a:rPr>
              <a:t>Sealing</a:t>
            </a:r>
            <a:r>
              <a:rPr lang="fr-FR" sz="1400" noProof="0" dirty="0">
                <a:latin typeface="Arial" panose="020B0604020202020204" pitchFamily="34" charset="0"/>
                <a:cs typeface="Arial" panose="020B0604020202020204" pitchFamily="34" charset="0"/>
              </a:rPr>
              <a:t> System</a:t>
            </a:r>
            <a:endParaRPr lang="fr-FR" sz="1400" dirty="0"/>
          </a:p>
        </p:txBody>
      </p:sp>
      <p:graphicFrame>
        <p:nvGraphicFramePr>
          <p:cNvPr id="8" name="Tableau 7">
            <a:extLst>
              <a:ext uri="{FF2B5EF4-FFF2-40B4-BE49-F238E27FC236}">
                <a16:creationId xmlns:a16="http://schemas.microsoft.com/office/drawing/2014/main" id="{9D1B206A-0795-4C73-99A8-5603D86A6170}"/>
              </a:ext>
            </a:extLst>
          </p:cNvPr>
          <p:cNvGraphicFramePr>
            <a:graphicFrameLocks noGrp="1"/>
          </p:cNvGraphicFramePr>
          <p:nvPr>
            <p:extLst>
              <p:ext uri="{D42A27DB-BD31-4B8C-83A1-F6EECF244321}">
                <p14:modId xmlns:p14="http://schemas.microsoft.com/office/powerpoint/2010/main" val="890698656"/>
              </p:ext>
            </p:extLst>
          </p:nvPr>
        </p:nvGraphicFramePr>
        <p:xfrm>
          <a:off x="4479721" y="960498"/>
          <a:ext cx="5780015" cy="5511770"/>
        </p:xfrm>
        <a:graphic>
          <a:graphicData uri="http://schemas.openxmlformats.org/drawingml/2006/table">
            <a:tbl>
              <a:tblPr firstRow="1" bandRow="1">
                <a:tableStyleId>{5C22544A-7EE6-4342-B048-85BDC9FD1C3A}</a:tableStyleId>
              </a:tblPr>
              <a:tblGrid>
                <a:gridCol w="5780015">
                  <a:extLst>
                    <a:ext uri="{9D8B030D-6E8A-4147-A177-3AD203B41FA5}">
                      <a16:colId xmlns:a16="http://schemas.microsoft.com/office/drawing/2014/main" val="3493479639"/>
                    </a:ext>
                  </a:extLst>
                </a:gridCol>
              </a:tblGrid>
              <a:tr h="329445">
                <a:tc>
                  <a:txBody>
                    <a:bodyPr/>
                    <a:lstStyle/>
                    <a:p>
                      <a:pPr algn="ctr"/>
                      <a:r>
                        <a:rPr lang="fr-FR" sz="1600" noProof="0" dirty="0"/>
                        <a:t>Modifications versus REG-SEC-024</a:t>
                      </a:r>
                    </a:p>
                  </a:txBody>
                  <a:tcPr/>
                </a:tc>
                <a:extLst>
                  <a:ext uri="{0D108BD9-81ED-4DB2-BD59-A6C34878D82A}">
                    <a16:rowId xmlns:a16="http://schemas.microsoft.com/office/drawing/2014/main" val="243950324"/>
                  </a:ext>
                </a:extLst>
              </a:tr>
              <a:tr h="365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i="1" dirty="0">
                        <a:solidFill>
                          <a:srgbClr val="FF0000"/>
                        </a:solidFill>
                      </a:endParaRPr>
                    </a:p>
                  </a:txBody>
                  <a:tcPr anchor="ctr"/>
                </a:tc>
                <a:extLst>
                  <a:ext uri="{0D108BD9-81ED-4DB2-BD59-A6C34878D82A}">
                    <a16:rowId xmlns:a16="http://schemas.microsoft.com/office/drawing/2014/main" val="1125699757"/>
                  </a:ext>
                </a:extLst>
              </a:tr>
              <a:tr h="410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196620392"/>
                  </a:ext>
                </a:extLst>
              </a:tr>
              <a:tr h="449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dirty="0">
                          <a:solidFill>
                            <a:srgbClr val="FF0000"/>
                          </a:solidFill>
                        </a:rPr>
                        <a:t>Intégration des REX récents dans l’annexe 1</a:t>
                      </a:r>
                      <a:r>
                        <a:rPr lang="fr-FR" sz="1200" b="1" noProof="0"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dirty="0">
                          <a:solidFill>
                            <a:srgbClr val="FF0000"/>
                          </a:solidFill>
                        </a:rPr>
                        <a:t>Choix du type de TSS ajouté dû à l’extension du scope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err="1">
                          <a:solidFill>
                            <a:srgbClr val="FF0000"/>
                          </a:solidFill>
                        </a:rPr>
                        <a:t>Besoin</a:t>
                      </a:r>
                      <a:r>
                        <a:rPr lang="en-US" sz="1200" b="0" dirty="0">
                          <a:solidFill>
                            <a:srgbClr val="FF0000"/>
                          </a:solidFill>
                        </a:rPr>
                        <a:t> de </a:t>
                      </a:r>
                      <a:r>
                        <a:rPr lang="en-US" sz="1200" b="0" dirty="0" err="1">
                          <a:solidFill>
                            <a:srgbClr val="FF0000"/>
                          </a:solidFill>
                        </a:rPr>
                        <a:t>différencier</a:t>
                      </a:r>
                      <a:r>
                        <a:rPr lang="en-US" sz="1200" b="0" dirty="0">
                          <a:solidFill>
                            <a:srgbClr val="FF0000"/>
                          </a:solidFill>
                        </a:rPr>
                        <a:t> pour </a:t>
                      </a:r>
                      <a:r>
                        <a:rPr lang="en-US" sz="1200" b="0" dirty="0" err="1">
                          <a:solidFill>
                            <a:srgbClr val="FF0000"/>
                          </a:solidFill>
                        </a:rPr>
                        <a:t>systèmes</a:t>
                      </a:r>
                      <a:r>
                        <a:rPr lang="en-US" sz="1200" b="0" dirty="0">
                          <a:solidFill>
                            <a:srgbClr val="FF0000"/>
                          </a:solidFill>
                        </a:rPr>
                        <a:t> composite et les colliers sur </a:t>
                      </a:r>
                      <a:r>
                        <a:rPr lang="en-US" sz="1200" b="0" dirty="0" err="1">
                          <a:solidFill>
                            <a:srgbClr val="FF0000"/>
                          </a:solidFill>
                        </a:rPr>
                        <a:t>équipements</a:t>
                      </a:r>
                      <a:r>
                        <a:rPr lang="en-US" sz="1200" b="0" dirty="0">
                          <a:solidFill>
                            <a:srgbClr val="FF0000"/>
                          </a:solidFill>
                        </a:rPr>
                        <a:t> </a:t>
                      </a:r>
                      <a:r>
                        <a:rPr lang="en-US" sz="1200" b="0" dirty="0" err="1">
                          <a:solidFill>
                            <a:srgbClr val="FF0000"/>
                          </a:solidFill>
                        </a:rPr>
                        <a:t>isolés</a:t>
                      </a:r>
                      <a:r>
                        <a:rPr lang="en-US" sz="1200" b="0" dirty="0">
                          <a:solidFill>
                            <a:srgbClr val="FF0000"/>
                          </a:solidFill>
                        </a:rPr>
                        <a: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86956747"/>
                  </a:ext>
                </a:extLst>
              </a:tr>
              <a:tr h="4196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err="1">
                          <a:solidFill>
                            <a:srgbClr val="FF0000"/>
                          </a:solidFill>
                        </a:rPr>
                        <a:t>Besoin</a:t>
                      </a:r>
                      <a:r>
                        <a:rPr lang="en-US" sz="1200" b="0" dirty="0">
                          <a:solidFill>
                            <a:srgbClr val="FF0000"/>
                          </a:solidFill>
                        </a:rPr>
                        <a:t> de </a:t>
                      </a:r>
                      <a:r>
                        <a:rPr lang="en-US" sz="1200" b="0" dirty="0" err="1">
                          <a:solidFill>
                            <a:srgbClr val="FF0000"/>
                          </a:solidFill>
                        </a:rPr>
                        <a:t>différencier</a:t>
                      </a:r>
                      <a:r>
                        <a:rPr lang="en-US" sz="1200" b="0" dirty="0">
                          <a:solidFill>
                            <a:srgbClr val="FF0000"/>
                          </a:solidFill>
                        </a:rPr>
                        <a:t> pour </a:t>
                      </a:r>
                      <a:r>
                        <a:rPr lang="en-US" sz="1200" b="0" dirty="0" err="1">
                          <a:solidFill>
                            <a:srgbClr val="FF0000"/>
                          </a:solidFill>
                        </a:rPr>
                        <a:t>systèmes</a:t>
                      </a:r>
                      <a:r>
                        <a:rPr lang="en-US" sz="1200" b="0" dirty="0">
                          <a:solidFill>
                            <a:srgbClr val="FF0000"/>
                          </a:solidFill>
                        </a:rPr>
                        <a:t> composite et les colliers sur </a:t>
                      </a:r>
                      <a:r>
                        <a:rPr lang="en-US" sz="1200" b="0" dirty="0" err="1">
                          <a:solidFill>
                            <a:srgbClr val="FF0000"/>
                          </a:solidFill>
                        </a:rPr>
                        <a:t>équipements</a:t>
                      </a:r>
                      <a:r>
                        <a:rPr lang="en-US" sz="1200" b="0" dirty="0">
                          <a:solidFill>
                            <a:srgbClr val="FF0000"/>
                          </a:solidFill>
                        </a:rPr>
                        <a:t> </a:t>
                      </a:r>
                      <a:r>
                        <a:rPr lang="en-US" sz="1200" b="0" dirty="0" err="1">
                          <a:solidFill>
                            <a:srgbClr val="FF0000"/>
                          </a:solidFill>
                        </a:rPr>
                        <a:t>isolés</a:t>
                      </a:r>
                      <a:r>
                        <a:rPr lang="en-US" sz="1200" b="0" dirty="0">
                          <a:solidFill>
                            <a:srgbClr val="FF0000"/>
                          </a:solidFill>
                        </a:rPr>
                        <a:t> </a:t>
                      </a:r>
                      <a:endParaRPr lang="fr-FR" sz="1200" b="1" kern="1200" noProof="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2419703643"/>
                  </a:ext>
                </a:extLst>
              </a:tr>
              <a:tr h="5026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3001713170"/>
                  </a:ext>
                </a:extLst>
              </a:tr>
              <a:tr h="386099">
                <a:tc>
                  <a:txBody>
                    <a:bodyPr/>
                    <a:lstStyle/>
                    <a:p>
                      <a:pPr algn="l"/>
                      <a:r>
                        <a:rPr lang="fr-FR" sz="1200" b="0" dirty="0">
                          <a:solidFill>
                            <a:srgbClr val="FF0000"/>
                          </a:solidFill>
                        </a:rPr>
                        <a:t>Référence unique ajoutée et détails du registre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3151599307"/>
                  </a:ext>
                </a:extLst>
              </a:tr>
              <a:tr h="4532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2860172572"/>
                  </a:ext>
                </a:extLst>
              </a:tr>
              <a:tr h="498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Pas de c</a:t>
                      </a:r>
                      <a:r>
                        <a:rPr lang="fr-FR" sz="1200" b="0" dirty="0">
                          <a:solidFill>
                            <a:srgbClr val="002060"/>
                          </a:solidFill>
                        </a:rPr>
                        <a:t>hangement mais extension du scope  </a:t>
                      </a:r>
                    </a:p>
                  </a:txBody>
                  <a:tcPr anchor="ctr"/>
                </a:tc>
                <a:extLst>
                  <a:ext uri="{0D108BD9-81ED-4DB2-BD59-A6C34878D82A}">
                    <a16:rowId xmlns:a16="http://schemas.microsoft.com/office/drawing/2014/main" val="1037012772"/>
                  </a:ext>
                </a:extLst>
              </a:tr>
              <a:tr h="442301">
                <a:tc>
                  <a:txBody>
                    <a:bodyPr/>
                    <a:lstStyle/>
                    <a:p>
                      <a:pPr algn="l"/>
                      <a:r>
                        <a:rPr lang="fr-FR" sz="1200" dirty="0">
                          <a:solidFill>
                            <a:srgbClr val="FF0000"/>
                          </a:solidFill>
                        </a:rPr>
                        <a:t>Exigé simplement en cas de problèmes par exemple problèmes d’étanchéité ou lorsque que le phénomène de corrosion n’est pas bien établi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marL="0" algn="l" defTabSz="914400" rtl="0" eaLnBrk="1" latinLnBrk="0" hangingPunct="1"/>
                      <a:r>
                        <a:rPr lang="fr-FR" sz="1200" kern="1200" noProof="0" dirty="0">
                          <a:solidFill>
                            <a:srgbClr val="FF0000"/>
                          </a:solidFill>
                          <a:latin typeface="+mn-lt"/>
                          <a:ea typeface="+mn-ea"/>
                          <a:cs typeface="+mn-cs"/>
                        </a:rPr>
                        <a:t>Nouvelle exigence</a:t>
                      </a:r>
                    </a:p>
                  </a:txBody>
                  <a:tcPr anchor="ctr"/>
                </a:tc>
                <a:extLst>
                  <a:ext uri="{0D108BD9-81ED-4DB2-BD59-A6C34878D82A}">
                    <a16:rowId xmlns:a16="http://schemas.microsoft.com/office/drawing/2014/main" val="1588703603"/>
                  </a:ext>
                </a:extLst>
              </a:tr>
            </a:tbl>
          </a:graphicData>
        </a:graphic>
      </p:graphicFrame>
      <p:graphicFrame>
        <p:nvGraphicFramePr>
          <p:cNvPr id="9" name="Tableau 7">
            <a:extLst>
              <a:ext uri="{FF2B5EF4-FFF2-40B4-BE49-F238E27FC236}">
                <a16:creationId xmlns:a16="http://schemas.microsoft.com/office/drawing/2014/main" id="{AFFEB374-F166-4187-957E-BA5B1E04D23E}"/>
              </a:ext>
            </a:extLst>
          </p:cNvPr>
          <p:cNvGraphicFramePr>
            <a:graphicFrameLocks noGrp="1"/>
          </p:cNvGraphicFramePr>
          <p:nvPr>
            <p:extLst>
              <p:ext uri="{D42A27DB-BD31-4B8C-83A1-F6EECF244321}">
                <p14:modId xmlns:p14="http://schemas.microsoft.com/office/powerpoint/2010/main" val="244602009"/>
              </p:ext>
            </p:extLst>
          </p:nvPr>
        </p:nvGraphicFramePr>
        <p:xfrm>
          <a:off x="126171" y="960498"/>
          <a:ext cx="4353550" cy="5496871"/>
        </p:xfrm>
        <a:graphic>
          <a:graphicData uri="http://schemas.openxmlformats.org/drawingml/2006/table">
            <a:tbl>
              <a:tblPr firstRow="1" bandRow="1">
                <a:tableStyleId>{5C22544A-7EE6-4342-B048-85BDC9FD1C3A}</a:tableStyleId>
              </a:tblPr>
              <a:tblGrid>
                <a:gridCol w="4353550">
                  <a:extLst>
                    <a:ext uri="{9D8B030D-6E8A-4147-A177-3AD203B41FA5}">
                      <a16:colId xmlns:a16="http://schemas.microsoft.com/office/drawing/2014/main" val="3493479639"/>
                    </a:ext>
                  </a:extLst>
                </a:gridCol>
              </a:tblGrid>
              <a:tr h="329445">
                <a:tc>
                  <a:txBody>
                    <a:bodyPr/>
                    <a:lstStyle/>
                    <a:p>
                      <a:pPr algn="ctr"/>
                      <a:r>
                        <a:rPr lang="fr-FR" sz="1600" noProof="0" dirty="0"/>
                        <a:t>16 Exigences</a:t>
                      </a:r>
                    </a:p>
                  </a:txBody>
                  <a:tcPr/>
                </a:tc>
                <a:extLst>
                  <a:ext uri="{0D108BD9-81ED-4DB2-BD59-A6C34878D82A}">
                    <a16:rowId xmlns:a16="http://schemas.microsoft.com/office/drawing/2014/main" val="243950324"/>
                  </a:ext>
                </a:extLst>
              </a:tr>
              <a:tr h="365596">
                <a:tc>
                  <a:txBody>
                    <a:bodyPr/>
                    <a:lstStyle/>
                    <a:p>
                      <a:pPr algn="l"/>
                      <a:r>
                        <a:rPr lang="fr-FR" sz="1200" b="1" noProof="0" dirty="0">
                          <a:solidFill>
                            <a:schemeClr val="tx1"/>
                          </a:solidFill>
                        </a:rPr>
                        <a:t>1- Procédure,</a:t>
                      </a:r>
                    </a:p>
                    <a:p>
                      <a:pPr algn="l"/>
                      <a:r>
                        <a:rPr lang="fr-FR" sz="1200" b="1" noProof="0" dirty="0">
                          <a:solidFill>
                            <a:schemeClr val="tx1"/>
                          </a:solidFill>
                        </a:rPr>
                        <a:t>2- Entreprise agréée et personnel habilité</a:t>
                      </a:r>
                    </a:p>
                  </a:txBody>
                  <a:tcPr anchor="ctr"/>
                </a:tc>
                <a:extLst>
                  <a:ext uri="{0D108BD9-81ED-4DB2-BD59-A6C34878D82A}">
                    <a16:rowId xmlns:a16="http://schemas.microsoft.com/office/drawing/2014/main" val="1125699757"/>
                  </a:ext>
                </a:extLst>
              </a:tr>
              <a:tr h="410196">
                <a:tc>
                  <a:txBody>
                    <a:bodyPr/>
                    <a:lstStyle/>
                    <a:p>
                      <a:pPr algn="l"/>
                      <a:r>
                        <a:rPr lang="fr-FR" sz="1200" b="1" noProof="0" dirty="0">
                          <a:solidFill>
                            <a:schemeClr val="tx1"/>
                          </a:solidFill>
                        </a:rPr>
                        <a:t>3- </a:t>
                      </a:r>
                      <a:r>
                        <a:rPr lang="en-GB" sz="1200" b="1" kern="1200" dirty="0" err="1">
                          <a:solidFill>
                            <a:schemeClr val="tx1"/>
                          </a:solidFill>
                          <a:latin typeface="+mn-lt"/>
                          <a:ea typeface="+mn-ea"/>
                          <a:cs typeface="+mn-cs"/>
                        </a:rPr>
                        <a:t>Prérequis</a:t>
                      </a:r>
                      <a:r>
                        <a:rPr lang="en-GB" sz="1200" b="1" kern="1200" dirty="0">
                          <a:solidFill>
                            <a:schemeClr val="tx1"/>
                          </a:solidFill>
                          <a:latin typeface="+mn-lt"/>
                          <a:ea typeface="+mn-ea"/>
                          <a:cs typeface="+mn-cs"/>
                        </a:rPr>
                        <a:t> à </a:t>
                      </a:r>
                      <a:r>
                        <a:rPr lang="en-GB" sz="1200" b="1" kern="1200" dirty="0" err="1">
                          <a:solidFill>
                            <a:schemeClr val="tx1"/>
                          </a:solidFill>
                          <a:latin typeface="+mn-lt"/>
                          <a:ea typeface="+mn-ea"/>
                          <a:cs typeface="+mn-cs"/>
                        </a:rPr>
                        <a:t>l’installation</a:t>
                      </a:r>
                      <a:r>
                        <a:rPr lang="en-GB" sz="1200" b="1" kern="1200" dirty="0">
                          <a:solidFill>
                            <a:schemeClr val="tx1"/>
                          </a:solidFill>
                          <a:latin typeface="+mn-lt"/>
                          <a:ea typeface="+mn-ea"/>
                          <a:cs typeface="+mn-cs"/>
                        </a:rPr>
                        <a:t> d’un SET*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449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4- </a:t>
                      </a:r>
                      <a:r>
                        <a:rPr lang="en-GB" sz="1200" b="1" kern="1200" dirty="0">
                          <a:solidFill>
                            <a:schemeClr val="tx1"/>
                          </a:solidFill>
                          <a:latin typeface="+mn-lt"/>
                          <a:ea typeface="+mn-ea"/>
                          <a:cs typeface="+mn-cs"/>
                        </a:rPr>
                        <a:t>Constitution du dossier </a:t>
                      </a:r>
                      <a:r>
                        <a:rPr lang="en-GB" sz="1200" b="1" kern="1200" dirty="0" err="1">
                          <a:solidFill>
                            <a:schemeClr val="tx1"/>
                          </a:solidFill>
                          <a:latin typeface="+mn-lt"/>
                          <a:ea typeface="+mn-ea"/>
                          <a:cs typeface="+mn-cs"/>
                        </a:rPr>
                        <a:t>d’intervention</a:t>
                      </a:r>
                      <a:r>
                        <a:rPr lang="en-GB" sz="1200" b="1" kern="1200" dirty="0">
                          <a:solidFill>
                            <a:schemeClr val="tx1"/>
                          </a:solidFill>
                          <a:latin typeface="+mn-lt"/>
                          <a:ea typeface="+mn-ea"/>
                          <a:cs typeface="+mn-cs"/>
                        </a:rPr>
                        <a:t> </a:t>
                      </a:r>
                      <a:endParaRPr lang="fr-FR" sz="1200" b="1" noProof="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5- Faisabilité technique et choix su SET*</a:t>
                      </a:r>
                      <a:r>
                        <a:rPr lang="en-GB" sz="1200" b="1" kern="1200" dirty="0">
                          <a:solidFill>
                            <a:schemeClr val="tx1"/>
                          </a:solidFill>
                          <a:latin typeface="+mn-lt"/>
                          <a:ea typeface="+mn-ea"/>
                          <a:cs typeface="+mn-cs"/>
                        </a:rPr>
                        <a:t> </a:t>
                      </a:r>
                      <a:endParaRPr lang="fr-FR" sz="1200" b="1" kern="1200" noProof="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noProof="0" dirty="0">
                          <a:solidFill>
                            <a:schemeClr val="tx1"/>
                          </a:solidFill>
                          <a:latin typeface="+mn-lt"/>
                          <a:ea typeface="+mn-ea"/>
                          <a:cs typeface="+mn-cs"/>
                        </a:rPr>
                        <a:t>6- Analyse de risque préliminaire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b="1" noProof="0" dirty="0">
                        <a:solidFill>
                          <a:schemeClr val="tx1"/>
                        </a:solidFill>
                      </a:endParaRPr>
                    </a:p>
                  </a:txBody>
                  <a:tcPr anchor="ctr"/>
                </a:tc>
                <a:extLst>
                  <a:ext uri="{0D108BD9-81ED-4DB2-BD59-A6C34878D82A}">
                    <a16:rowId xmlns:a16="http://schemas.microsoft.com/office/drawing/2014/main" val="1986956747"/>
                  </a:ext>
                </a:extLst>
              </a:tr>
              <a:tr h="419674">
                <a:tc>
                  <a:txBody>
                    <a:bodyPr/>
                    <a:lstStyle/>
                    <a:p>
                      <a:pPr algn="l"/>
                      <a:r>
                        <a:rPr lang="fr-FR" sz="1200" b="1" noProof="0" dirty="0">
                          <a:solidFill>
                            <a:schemeClr val="tx1"/>
                          </a:solidFill>
                        </a:rPr>
                        <a:t>7- Analyse de risque externe</a:t>
                      </a:r>
                    </a:p>
                    <a:p>
                      <a:pPr algn="l"/>
                      <a:endParaRPr lang="fr-FR" sz="1200" b="1" noProof="0" dirty="0">
                        <a:solidFill>
                          <a:schemeClr val="tx1"/>
                        </a:solidFill>
                      </a:endParaRPr>
                    </a:p>
                    <a:p>
                      <a:pPr algn="l"/>
                      <a:r>
                        <a:rPr lang="fr-FR" sz="1200" b="1" noProof="0" dirty="0">
                          <a:solidFill>
                            <a:schemeClr val="tx1"/>
                          </a:solidFill>
                        </a:rPr>
                        <a:t>8- Dossier entreprise</a:t>
                      </a:r>
                    </a:p>
                  </a:txBody>
                  <a:tcPr anchor="ctr"/>
                </a:tc>
                <a:extLst>
                  <a:ext uri="{0D108BD9-81ED-4DB2-BD59-A6C34878D82A}">
                    <a16:rowId xmlns:a16="http://schemas.microsoft.com/office/drawing/2014/main" val="2419703643"/>
                  </a:ext>
                </a:extLst>
              </a:tr>
              <a:tr h="502638">
                <a:tc>
                  <a:txBody>
                    <a:bodyPr/>
                    <a:lstStyle/>
                    <a:p>
                      <a:pPr algn="l"/>
                      <a:r>
                        <a:rPr lang="fr-FR" sz="1200" b="1" noProof="0" dirty="0">
                          <a:solidFill>
                            <a:schemeClr val="tx1"/>
                          </a:solidFill>
                        </a:rPr>
                        <a:t>9- Décision d’intervention</a:t>
                      </a:r>
                    </a:p>
                  </a:txBody>
                  <a:tcPr anchor="ctr"/>
                </a:tc>
                <a:extLst>
                  <a:ext uri="{0D108BD9-81ED-4DB2-BD59-A6C34878D82A}">
                    <a16:rowId xmlns:a16="http://schemas.microsoft.com/office/drawing/2014/main" val="3001713170"/>
                  </a:ext>
                </a:extLst>
              </a:tr>
              <a:tr h="386099">
                <a:tc>
                  <a:txBody>
                    <a:bodyPr/>
                    <a:lstStyle/>
                    <a:p>
                      <a:pPr algn="l"/>
                      <a:r>
                        <a:rPr lang="fr-FR" sz="1200" b="1" noProof="0" dirty="0">
                          <a:solidFill>
                            <a:schemeClr val="tx1"/>
                          </a:solidFill>
                        </a:rPr>
                        <a:t>10- </a:t>
                      </a:r>
                      <a:r>
                        <a:rPr lang="en-GB" sz="1200" b="1" kern="1200" dirty="0">
                          <a:solidFill>
                            <a:schemeClr val="tx1"/>
                          </a:solidFill>
                          <a:latin typeface="+mn-lt"/>
                          <a:ea typeface="+mn-ea"/>
                          <a:cs typeface="+mn-cs"/>
                        </a:rPr>
                        <a:t>Identification, </a:t>
                      </a:r>
                      <a:r>
                        <a:rPr lang="en-GB" sz="1200" b="1" kern="1200" dirty="0" err="1">
                          <a:solidFill>
                            <a:schemeClr val="tx1"/>
                          </a:solidFill>
                          <a:latin typeface="+mn-lt"/>
                          <a:ea typeface="+mn-ea"/>
                          <a:cs typeface="+mn-cs"/>
                        </a:rPr>
                        <a:t>enregistrement</a:t>
                      </a:r>
                      <a:r>
                        <a:rPr lang="fr-FR" sz="1200" b="1" noProof="0" dirty="0">
                          <a:solidFill>
                            <a:schemeClr val="tx1"/>
                          </a:solidFill>
                        </a:rPr>
                        <a:t>, </a:t>
                      </a:r>
                    </a:p>
                    <a:p>
                      <a:pPr algn="l"/>
                      <a:r>
                        <a:rPr lang="fr-FR" sz="1200" b="1" noProof="0" dirty="0">
                          <a:solidFill>
                            <a:schemeClr val="tx1"/>
                          </a:solidFill>
                        </a:rPr>
                        <a:t>11- Réception </a:t>
                      </a:r>
                    </a:p>
                  </a:txBody>
                  <a:tcPr anchor="ctr"/>
                </a:tc>
                <a:extLst>
                  <a:ext uri="{0D108BD9-81ED-4DB2-BD59-A6C34878D82A}">
                    <a16:rowId xmlns:a16="http://schemas.microsoft.com/office/drawing/2014/main" val="3151599307"/>
                  </a:ext>
                </a:extLst>
              </a:tr>
              <a:tr h="453248">
                <a:tc>
                  <a:txBody>
                    <a:bodyPr/>
                    <a:lstStyle/>
                    <a:p>
                      <a:pPr algn="l"/>
                      <a:r>
                        <a:rPr lang="fr-FR" sz="1200" b="1" noProof="0" dirty="0"/>
                        <a:t>12- </a:t>
                      </a:r>
                      <a:r>
                        <a:rPr lang="en-GB" sz="1200" b="1" kern="1200" dirty="0" err="1">
                          <a:solidFill>
                            <a:schemeClr val="tx1"/>
                          </a:solidFill>
                          <a:latin typeface="+mn-lt"/>
                          <a:ea typeface="+mn-ea"/>
                          <a:cs typeface="+mn-cs"/>
                        </a:rPr>
                        <a:t>Préparation</a:t>
                      </a:r>
                      <a:r>
                        <a:rPr lang="en-GB" sz="1200" b="1" kern="1200" dirty="0">
                          <a:solidFill>
                            <a:schemeClr val="tx1"/>
                          </a:solidFill>
                          <a:latin typeface="+mn-lt"/>
                          <a:ea typeface="+mn-ea"/>
                          <a:cs typeface="+mn-cs"/>
                        </a:rPr>
                        <a:t> et planification de la reparation </a:t>
                      </a:r>
                      <a:r>
                        <a:rPr lang="en-GB" sz="1200" b="1" kern="1200" dirty="0" err="1">
                          <a:solidFill>
                            <a:schemeClr val="tx1"/>
                          </a:solidFill>
                          <a:latin typeface="+mn-lt"/>
                          <a:ea typeface="+mn-ea"/>
                          <a:cs typeface="+mn-cs"/>
                        </a:rPr>
                        <a:t>définitive</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860172572"/>
                  </a:ext>
                </a:extLst>
              </a:tr>
              <a:tr h="498755">
                <a:tc>
                  <a:txBody>
                    <a:bodyPr/>
                    <a:lstStyle/>
                    <a:p>
                      <a:pPr algn="l"/>
                      <a:r>
                        <a:rPr lang="fr-FR" sz="1200" b="1" noProof="0" dirty="0"/>
                        <a:t>13- </a:t>
                      </a:r>
                      <a:r>
                        <a:rPr lang="en-GB" sz="1200" b="1" kern="1200" dirty="0">
                          <a:solidFill>
                            <a:schemeClr val="tx1"/>
                          </a:solidFill>
                          <a:latin typeface="+mn-lt"/>
                          <a:ea typeface="+mn-ea"/>
                          <a:cs typeface="+mn-cs"/>
                        </a:rPr>
                        <a:t>Surveillance </a:t>
                      </a:r>
                      <a:r>
                        <a:rPr lang="en-GB" sz="1200" b="1" kern="1200" dirty="0" err="1">
                          <a:solidFill>
                            <a:schemeClr val="tx1"/>
                          </a:solidFill>
                          <a:latin typeface="+mn-lt"/>
                          <a:ea typeface="+mn-ea"/>
                          <a:cs typeface="+mn-cs"/>
                        </a:rPr>
                        <a:t>en</a:t>
                      </a:r>
                      <a:r>
                        <a:rPr lang="en-GB" sz="1200" b="1" kern="1200" dirty="0">
                          <a:solidFill>
                            <a:schemeClr val="tx1"/>
                          </a:solidFill>
                          <a:latin typeface="+mn-lt"/>
                          <a:ea typeface="+mn-ea"/>
                          <a:cs typeface="+mn-cs"/>
                        </a:rPr>
                        <a:t> </a:t>
                      </a:r>
                      <a:r>
                        <a:rPr lang="en-GB" sz="1200" b="1" kern="1200" dirty="0" err="1">
                          <a:solidFill>
                            <a:schemeClr val="tx1"/>
                          </a:solidFill>
                          <a:latin typeface="+mn-lt"/>
                          <a:ea typeface="+mn-ea"/>
                          <a:cs typeface="+mn-cs"/>
                        </a:rPr>
                        <a:t>marche</a:t>
                      </a:r>
                      <a:r>
                        <a:rPr lang="fr-FR" sz="1200" b="1" noProof="0" dirty="0"/>
                        <a:t>, </a:t>
                      </a:r>
                    </a:p>
                    <a:p>
                      <a:pPr algn="l"/>
                      <a:r>
                        <a:rPr lang="fr-FR" sz="1200" b="1" noProof="0" dirty="0"/>
                        <a:t>14 Réintervention sur un</a:t>
                      </a:r>
                      <a:r>
                        <a:rPr lang="en-GB" sz="1200" b="1" kern="1200" dirty="0">
                          <a:solidFill>
                            <a:schemeClr val="tx1"/>
                          </a:solidFill>
                          <a:latin typeface="+mn-lt"/>
                          <a:ea typeface="+mn-ea"/>
                          <a:cs typeface="+mn-cs"/>
                        </a:rPr>
                        <a:t> SET</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037012772"/>
                  </a:ext>
                </a:extLst>
              </a:tr>
              <a:tr h="442301">
                <a:tc>
                  <a:txBody>
                    <a:bodyPr/>
                    <a:lstStyle/>
                    <a:p>
                      <a:pPr algn="l"/>
                      <a:r>
                        <a:rPr lang="fr-FR" sz="1200" b="1" noProof="0" dirty="0"/>
                        <a:t>15- </a:t>
                      </a:r>
                      <a:r>
                        <a:rPr lang="en-GB" sz="1200" b="1" kern="1200" dirty="0">
                          <a:solidFill>
                            <a:schemeClr val="tx1"/>
                          </a:solidFill>
                          <a:latin typeface="+mn-lt"/>
                          <a:ea typeface="+mn-ea"/>
                          <a:cs typeface="+mn-cs"/>
                        </a:rPr>
                        <a:t>Expertise </a:t>
                      </a:r>
                      <a:r>
                        <a:rPr lang="en-GB" sz="1200" b="1" kern="1200" dirty="0" err="1">
                          <a:solidFill>
                            <a:schemeClr val="tx1"/>
                          </a:solidFill>
                          <a:latin typeface="+mn-lt"/>
                          <a:ea typeface="+mn-ea"/>
                          <a:cs typeface="+mn-cs"/>
                        </a:rPr>
                        <a:t>durant</a:t>
                      </a:r>
                      <a:r>
                        <a:rPr lang="en-GB" sz="1200" b="1" kern="1200" dirty="0">
                          <a:solidFill>
                            <a:schemeClr val="tx1"/>
                          </a:solidFill>
                          <a:latin typeface="+mn-lt"/>
                          <a:ea typeface="+mn-ea"/>
                          <a:cs typeface="+mn-cs"/>
                        </a:rPr>
                        <a:t> la </a:t>
                      </a:r>
                      <a:r>
                        <a:rPr lang="en-GB" sz="1200" b="1" kern="1200" dirty="0" err="1">
                          <a:solidFill>
                            <a:schemeClr val="tx1"/>
                          </a:solidFill>
                          <a:latin typeface="+mn-lt"/>
                          <a:ea typeface="+mn-ea"/>
                          <a:cs typeface="+mn-cs"/>
                        </a:rPr>
                        <a:t>dépose</a:t>
                      </a:r>
                      <a:r>
                        <a:rPr lang="en-GB" sz="1200" b="1" kern="1200" dirty="0">
                          <a:solidFill>
                            <a:schemeClr val="tx1"/>
                          </a:solidFill>
                          <a:latin typeface="+mn-lt"/>
                          <a:ea typeface="+mn-ea"/>
                          <a:cs typeface="+mn-cs"/>
                        </a:rPr>
                        <a: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algn="l"/>
                      <a:r>
                        <a:rPr lang="fr-FR" sz="1200" b="1" noProof="0" dirty="0"/>
                        <a:t>16- Audit interne</a:t>
                      </a:r>
                    </a:p>
                  </a:txBody>
                  <a:tcPr anchor="ctr"/>
                </a:tc>
                <a:extLst>
                  <a:ext uri="{0D108BD9-81ED-4DB2-BD59-A6C34878D82A}">
                    <a16:rowId xmlns:a16="http://schemas.microsoft.com/office/drawing/2014/main" val="1588703603"/>
                  </a:ext>
                </a:extLst>
              </a:tr>
            </a:tbl>
          </a:graphicData>
        </a:graphic>
      </p:graphicFrame>
    </p:spTree>
    <p:extLst>
      <p:ext uri="{BB962C8B-B14F-4D97-AF65-F5344CB8AC3E}">
        <p14:creationId xmlns:p14="http://schemas.microsoft.com/office/powerpoint/2010/main" val="374945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A5A18EBC-5844-4A7D-B474-802454094002}"/>
              </a:ext>
            </a:extLst>
          </p:cNvPr>
          <p:cNvSpPr>
            <a:spLocks noGrp="1"/>
          </p:cNvSpPr>
          <p:nvPr>
            <p:ph type="body" sz="quarter" idx="13"/>
          </p:nvPr>
        </p:nvSpPr>
        <p:spPr>
          <a:xfrm>
            <a:off x="337357" y="901147"/>
            <a:ext cx="11268000" cy="5138925"/>
          </a:xfrm>
        </p:spPr>
        <p:txBody>
          <a:bodyPr/>
          <a:lstStyle/>
          <a:p>
            <a:pPr>
              <a:spcBef>
                <a:spcPts val="1200"/>
              </a:spcBef>
            </a:pPr>
            <a:r>
              <a:rPr lang="fr-FR" dirty="0"/>
              <a:t>RC : Impact limité dû à la CR existante (CR-RC-MIT 009). </a:t>
            </a:r>
          </a:p>
          <a:p>
            <a:pPr lvl="1">
              <a:spcBef>
                <a:spcPts val="1200"/>
              </a:spcBef>
            </a:pPr>
            <a:r>
              <a:rPr lang="fr-FR" sz="1600" dirty="0"/>
              <a:t>Chaque site a déjà une procédure . A mettre à jour.</a:t>
            </a:r>
            <a:r>
              <a:rPr lang="fr-FR" dirty="0"/>
              <a:t> </a:t>
            </a:r>
          </a:p>
          <a:p>
            <a:pPr marL="180000" lvl="1" indent="0">
              <a:spcBef>
                <a:spcPts val="1200"/>
              </a:spcBef>
              <a:buNone/>
            </a:pPr>
            <a:r>
              <a:rPr lang="fr-FR" dirty="0"/>
              <a:t>	Valeur ajoutée :  Améliorations dues aux REX récents </a:t>
            </a:r>
            <a:br>
              <a:rPr lang="fr-FR" dirty="0"/>
            </a:br>
            <a:endParaRPr lang="fr-FR" dirty="0"/>
          </a:p>
          <a:p>
            <a:pPr>
              <a:spcBef>
                <a:spcPts val="1200"/>
              </a:spcBef>
            </a:pPr>
            <a:r>
              <a:rPr lang="fr-FR" dirty="0"/>
              <a:t>EP : Plusieurs GS technique couvrant les réparations par composite mais pas de CR.  </a:t>
            </a:r>
          </a:p>
          <a:p>
            <a:pPr lvl="1">
              <a:spcBef>
                <a:spcPts val="1200"/>
              </a:spcBef>
            </a:pPr>
            <a:r>
              <a:rPr lang="fr-FR" dirty="0"/>
              <a:t>Le processus nécessite d’être formalisé</a:t>
            </a:r>
          </a:p>
          <a:p>
            <a:pPr marL="180000" lvl="1" indent="0">
              <a:spcBef>
                <a:spcPts val="1200"/>
              </a:spcBef>
              <a:buNone/>
            </a:pPr>
            <a:r>
              <a:rPr lang="fr-FR" dirty="0"/>
              <a:t>	 Valeur ajoutée :</a:t>
            </a:r>
            <a:r>
              <a:rPr lang="en-US" sz="1800" dirty="0"/>
              <a:t> </a:t>
            </a:r>
            <a:r>
              <a:rPr lang="en-US" sz="1800" dirty="0" err="1"/>
              <a:t>Aujourd’hui</a:t>
            </a:r>
            <a:r>
              <a:rPr lang="en-US" sz="1800" dirty="0"/>
              <a:t> pas de </a:t>
            </a:r>
            <a:r>
              <a:rPr lang="en-US" sz="1800" dirty="0" err="1"/>
              <a:t>règles</a:t>
            </a:r>
            <a:r>
              <a:rPr lang="en-US" sz="1800" dirty="0"/>
              <a:t> HSE </a:t>
            </a:r>
            <a:r>
              <a:rPr lang="en-US" sz="1800" dirty="0" err="1"/>
              <a:t>spécifique</a:t>
            </a:r>
            <a:r>
              <a:rPr lang="en-US" sz="1800" dirty="0"/>
              <a:t> </a:t>
            </a:r>
            <a:r>
              <a:rPr lang="en-US" sz="1800" dirty="0" err="1"/>
              <a:t>mais</a:t>
            </a:r>
            <a:r>
              <a:rPr lang="en-US" sz="1800" dirty="0"/>
              <a:t> </a:t>
            </a:r>
            <a:r>
              <a:rPr lang="en-US" sz="1800" dirty="0" err="1"/>
              <a:t>différentes</a:t>
            </a:r>
            <a:r>
              <a:rPr lang="en-US" sz="1800" dirty="0"/>
              <a:t> GS techniques sur le 	</a:t>
            </a:r>
            <a:r>
              <a:rPr lang="en-US" sz="1800" dirty="0" err="1"/>
              <a:t>sujet</a:t>
            </a:r>
            <a:r>
              <a:rPr lang="en-US" sz="1800" dirty="0"/>
              <a:t> avec </a:t>
            </a:r>
            <a:r>
              <a:rPr lang="en-US" sz="1800" dirty="0" err="1"/>
              <a:t>quelques</a:t>
            </a:r>
            <a:r>
              <a:rPr lang="en-US" sz="1800" dirty="0"/>
              <a:t> gaps </a:t>
            </a:r>
            <a:br>
              <a:rPr lang="en-US" sz="1800" dirty="0"/>
            </a:br>
            <a:r>
              <a:rPr lang="en-US" sz="1800" dirty="0"/>
              <a:t>	</a:t>
            </a:r>
            <a:r>
              <a:rPr lang="fr-FR" sz="1800" dirty="0"/>
              <a:t>Bénéfice des REX récents principalement du RC </a:t>
            </a:r>
            <a:br>
              <a:rPr lang="fr-FR" sz="1800" dirty="0"/>
            </a:br>
            <a:endParaRPr lang="fr-FR" sz="1800" dirty="0"/>
          </a:p>
          <a:p>
            <a:pPr>
              <a:spcBef>
                <a:spcPts val="1200"/>
              </a:spcBef>
            </a:pPr>
            <a:r>
              <a:rPr lang="fr-FR" dirty="0"/>
              <a:t>GRP : Impact limité </a:t>
            </a:r>
            <a:br>
              <a:rPr lang="fr-FR" dirty="0"/>
            </a:br>
            <a:r>
              <a:rPr lang="fr-FR" dirty="0"/>
              <a:t>	 Valeur ajoutée : REX principalement du RC</a:t>
            </a:r>
            <a:br>
              <a:rPr lang="fr-FR" dirty="0"/>
            </a:br>
            <a:endParaRPr lang="fr-FR" dirty="0"/>
          </a:p>
          <a:p>
            <a:pPr>
              <a:spcBef>
                <a:spcPts val="1200"/>
              </a:spcBef>
            </a:pPr>
            <a:r>
              <a:rPr lang="fr-FR" dirty="0"/>
              <a:t>MS : Impact limité dû à la règle existante CR</a:t>
            </a:r>
            <a:r>
              <a:rPr lang="fr-FR" sz="2000" noProof="0" dirty="0">
                <a:latin typeface="Arial" panose="020B0604020202020204" pitchFamily="34" charset="0"/>
                <a:cs typeface="Arial" panose="020B0604020202020204" pitchFamily="34" charset="0"/>
              </a:rPr>
              <a:t> (CR-MS-HSEQ 202) </a:t>
            </a:r>
            <a:endParaRPr lang="fr-FR" dirty="0"/>
          </a:p>
          <a:p>
            <a:pPr marL="180000" lvl="1" indent="0">
              <a:spcBef>
                <a:spcPts val="1200"/>
              </a:spcBef>
              <a:buNone/>
            </a:pPr>
            <a:r>
              <a:rPr lang="fr-FR" dirty="0"/>
              <a:t>	Added value : Valeur ajoutée : REX principalement du RC</a:t>
            </a:r>
            <a:br>
              <a:rPr lang="fr-FR" dirty="0"/>
            </a:br>
            <a:endParaRPr lang="fr-FR" dirty="0"/>
          </a:p>
          <a:p>
            <a:endParaRPr lang="fr-FR" dirty="0"/>
          </a:p>
        </p:txBody>
      </p:sp>
      <p:sp>
        <p:nvSpPr>
          <p:cNvPr id="3" name="Titre 2">
            <a:extLst>
              <a:ext uri="{FF2B5EF4-FFF2-40B4-BE49-F238E27FC236}">
                <a16:creationId xmlns:a16="http://schemas.microsoft.com/office/drawing/2014/main" id="{F14DCF70-1CF1-489A-AA88-48AAF8DA002C}"/>
              </a:ext>
            </a:extLst>
          </p:cNvPr>
          <p:cNvSpPr>
            <a:spLocks noGrp="1"/>
          </p:cNvSpPr>
          <p:nvPr>
            <p:ph type="title"/>
          </p:nvPr>
        </p:nvSpPr>
        <p:spPr>
          <a:xfrm>
            <a:off x="337357" y="255535"/>
            <a:ext cx="9720000" cy="645613"/>
          </a:xfrm>
        </p:spPr>
        <p:txBody>
          <a:bodyPr/>
          <a:lstStyle/>
          <a:p>
            <a:r>
              <a:rPr lang="fr-FR" dirty="0"/>
              <a:t>Modifications pour les branches et valeur ajoutée  </a:t>
            </a:r>
          </a:p>
        </p:txBody>
      </p:sp>
      <p:sp>
        <p:nvSpPr>
          <p:cNvPr id="4" name="Espace réservé du pied de page 3">
            <a:extLst>
              <a:ext uri="{FF2B5EF4-FFF2-40B4-BE49-F238E27FC236}">
                <a16:creationId xmlns:a16="http://schemas.microsoft.com/office/drawing/2014/main" id="{4CA429A4-0379-4B0F-A1A7-3419BA6F51A0}"/>
              </a:ext>
            </a:extLst>
          </p:cNvPr>
          <p:cNvSpPr>
            <a:spLocks noGrp="1"/>
          </p:cNvSpPr>
          <p:nvPr>
            <p:ph type="ftr" sz="quarter" idx="15"/>
          </p:nvPr>
        </p:nvSpPr>
        <p:spPr/>
        <p:txBody>
          <a:body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0D279375-357F-44FC-9CA0-B90CA91C0164}"/>
              </a:ext>
            </a:extLst>
          </p:cNvPr>
          <p:cNvSpPr>
            <a:spLocks noGrp="1"/>
          </p:cNvSpPr>
          <p:nvPr>
            <p:ph type="sldNum" sz="quarter" idx="16"/>
          </p:nvPr>
        </p:nvSpPr>
        <p:spPr/>
        <p:txBody>
          <a:bodyPr/>
          <a:lstStyle/>
          <a:p>
            <a:fld id="{975A587B-5814-4D9B-9598-FE9CB954CB01}" type="slidenum">
              <a:rPr lang="fr-FR" smtClean="0"/>
              <a:pPr/>
              <a:t>6</a:t>
            </a:fld>
            <a:endParaRPr lang="fr-FR" dirty="0"/>
          </a:p>
        </p:txBody>
      </p:sp>
      <p:sp>
        <p:nvSpPr>
          <p:cNvPr id="6" name="Flèche : droite 5">
            <a:extLst>
              <a:ext uri="{FF2B5EF4-FFF2-40B4-BE49-F238E27FC236}">
                <a16:creationId xmlns:a16="http://schemas.microsoft.com/office/drawing/2014/main" id="{216C9541-0BE6-4B45-B000-C34B10BB33AF}"/>
              </a:ext>
            </a:extLst>
          </p:cNvPr>
          <p:cNvSpPr/>
          <p:nvPr/>
        </p:nvSpPr>
        <p:spPr>
          <a:xfrm>
            <a:off x="579257" y="1906946"/>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Flèche : droite 6">
            <a:extLst>
              <a:ext uri="{FF2B5EF4-FFF2-40B4-BE49-F238E27FC236}">
                <a16:creationId xmlns:a16="http://schemas.microsoft.com/office/drawing/2014/main" id="{661ADA9D-A4C4-43CA-B756-51DE19C4132E}"/>
              </a:ext>
            </a:extLst>
          </p:cNvPr>
          <p:cNvSpPr/>
          <p:nvPr/>
        </p:nvSpPr>
        <p:spPr>
          <a:xfrm>
            <a:off x="579257" y="5045711"/>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Flèche : droite 7">
            <a:extLst>
              <a:ext uri="{FF2B5EF4-FFF2-40B4-BE49-F238E27FC236}">
                <a16:creationId xmlns:a16="http://schemas.microsoft.com/office/drawing/2014/main" id="{1FFF15C4-9BAF-45C3-BEA6-E19706623F9D}"/>
              </a:ext>
            </a:extLst>
          </p:cNvPr>
          <p:cNvSpPr/>
          <p:nvPr/>
        </p:nvSpPr>
        <p:spPr>
          <a:xfrm>
            <a:off x="586643" y="3516176"/>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Flèche : droite 8">
            <a:extLst>
              <a:ext uri="{FF2B5EF4-FFF2-40B4-BE49-F238E27FC236}">
                <a16:creationId xmlns:a16="http://schemas.microsoft.com/office/drawing/2014/main" id="{0306B36E-8DDC-4091-B590-0416F1A60DC1}"/>
              </a:ext>
            </a:extLst>
          </p:cNvPr>
          <p:cNvSpPr/>
          <p:nvPr/>
        </p:nvSpPr>
        <p:spPr>
          <a:xfrm>
            <a:off x="586643" y="6290594"/>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52229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176EB1-E45B-4878-A58C-9C7D25274687}"/>
              </a:ext>
            </a:extLst>
          </p:cNvPr>
          <p:cNvSpPr>
            <a:spLocks noGrp="1"/>
          </p:cNvSpPr>
          <p:nvPr>
            <p:ph type="title"/>
          </p:nvPr>
        </p:nvSpPr>
        <p:spPr>
          <a:xfrm>
            <a:off x="2316000" y="2845977"/>
            <a:ext cx="7560000" cy="828000"/>
          </a:xfrm>
        </p:spPr>
        <p:txBody>
          <a:bodyPr/>
          <a:lstStyle/>
          <a:p>
            <a:r>
              <a:rPr lang="fr-FR" dirty="0"/>
              <a:t>Merci.</a:t>
            </a:r>
          </a:p>
        </p:txBody>
      </p:sp>
    </p:spTree>
    <p:extLst>
      <p:ext uri="{BB962C8B-B14F-4D97-AF65-F5344CB8AC3E}">
        <p14:creationId xmlns:p14="http://schemas.microsoft.com/office/powerpoint/2010/main" val="1113038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re 1">
            <a:extLst>
              <a:ext uri="{FF2B5EF4-FFF2-40B4-BE49-F238E27FC236}">
                <a16:creationId xmlns:a16="http://schemas.microsoft.com/office/drawing/2014/main" id="{7261F1CC-3836-45EF-8B8C-2C3E490BE93B}"/>
              </a:ext>
            </a:extLst>
          </p:cNvPr>
          <p:cNvSpPr>
            <a:spLocks noGrp="1"/>
          </p:cNvSpPr>
          <p:nvPr>
            <p:ph type="title"/>
          </p:nvPr>
        </p:nvSpPr>
        <p:spPr>
          <a:xfrm>
            <a:off x="489742" y="2845977"/>
            <a:ext cx="11160000" cy="1440000"/>
          </a:xfrm>
        </p:spPr>
        <p:txBody>
          <a:bodyPr/>
          <a:lstStyle/>
          <a:p>
            <a:r>
              <a:rPr lang="fr-FR" dirty="0"/>
              <a:t>Annexes</a:t>
            </a:r>
          </a:p>
        </p:txBody>
      </p:sp>
      <p:sp>
        <p:nvSpPr>
          <p:cNvPr id="3" name="Espace réservé du pied de page 2">
            <a:extLst>
              <a:ext uri="{FF2B5EF4-FFF2-40B4-BE49-F238E27FC236}">
                <a16:creationId xmlns:a16="http://schemas.microsoft.com/office/drawing/2014/main" id="{69F6C23D-4B69-449D-B8E9-4AA07C927DEA}"/>
              </a:ext>
            </a:extLst>
          </p:cNvPr>
          <p:cNvSpPr>
            <a:spLocks noGrp="1"/>
          </p:cNvSpPr>
          <p:nvPr>
            <p:ph type="ftr" sz="quarter" idx="11"/>
          </p:nvPr>
        </p:nvSpPr>
        <p:spPr>
          <a:xfrm>
            <a:off x="856680" y="6449983"/>
            <a:ext cx="3600000" cy="252000"/>
          </a:xfrm>
        </p:spPr>
        <p:txBody>
          <a:bodyPr/>
          <a:lstStyle/>
          <a:p>
            <a:pPr lvl="0"/>
            <a:r>
              <a:rPr lang="fr-FR" noProof="0"/>
              <a:t>CR-GR-HSE-426</a:t>
            </a:r>
          </a:p>
        </p:txBody>
      </p:sp>
      <p:sp>
        <p:nvSpPr>
          <p:cNvPr id="4" name="Espace réservé du numéro de diapositive 3">
            <a:extLst>
              <a:ext uri="{FF2B5EF4-FFF2-40B4-BE49-F238E27FC236}">
                <a16:creationId xmlns:a16="http://schemas.microsoft.com/office/drawing/2014/main" id="{B45718C4-70BC-464D-BBC9-108312315AB8}"/>
              </a:ext>
            </a:extLst>
          </p:cNvPr>
          <p:cNvSpPr>
            <a:spLocks noGrp="1"/>
          </p:cNvSpPr>
          <p:nvPr>
            <p:ph type="sldNum" sz="quarter" idx="12"/>
          </p:nvPr>
        </p:nvSpPr>
        <p:spPr>
          <a:xfrm>
            <a:off x="219008" y="6449983"/>
            <a:ext cx="576000" cy="252000"/>
          </a:xfrm>
        </p:spPr>
        <p:txBody>
          <a:bodyPr/>
          <a:lstStyle/>
          <a:p>
            <a:pPr lvl="0"/>
            <a:fld id="{975A587B-5814-4D9B-9598-FE9CB954CB01}" type="slidenum">
              <a:rPr lang="fr-FR" noProof="0" smtClean="0"/>
              <a:pPr lvl="0"/>
              <a:t>8</a:t>
            </a:fld>
            <a:endParaRPr lang="fr-FR" noProof="0"/>
          </a:p>
        </p:txBody>
      </p:sp>
    </p:spTree>
    <p:extLst>
      <p:ext uri="{BB962C8B-B14F-4D97-AF65-F5344CB8AC3E}">
        <p14:creationId xmlns:p14="http://schemas.microsoft.com/office/powerpoint/2010/main" val="99559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Revue des exigences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9</a:t>
            </a:fld>
            <a:endParaRPr lang="en-US"/>
          </a:p>
        </p:txBody>
      </p:sp>
      <p:sp>
        <p:nvSpPr>
          <p:cNvPr id="8" name="Rectangle 7">
            <a:extLst>
              <a:ext uri="{FF2B5EF4-FFF2-40B4-BE49-F238E27FC236}">
                <a16:creationId xmlns:a16="http://schemas.microsoft.com/office/drawing/2014/main" id="{EE840C96-EAE7-4927-BF1C-4DDD7C7493B3}"/>
              </a:ext>
            </a:extLst>
          </p:cNvPr>
          <p:cNvSpPr/>
          <p:nvPr/>
        </p:nvSpPr>
        <p:spPr>
          <a:xfrm>
            <a:off x="507008" y="2681021"/>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sp>
        <p:nvSpPr>
          <p:cNvPr id="10" name="Rectangle 9">
            <a:extLst>
              <a:ext uri="{FF2B5EF4-FFF2-40B4-BE49-F238E27FC236}">
                <a16:creationId xmlns:a16="http://schemas.microsoft.com/office/drawing/2014/main" id="{7C158D51-7600-4D3E-9A94-CD3968999952}"/>
              </a:ext>
            </a:extLst>
          </p:cNvPr>
          <p:cNvSpPr/>
          <p:nvPr/>
        </p:nvSpPr>
        <p:spPr>
          <a:xfrm>
            <a:off x="507008" y="4389236"/>
            <a:ext cx="9200566" cy="500137"/>
          </a:xfrm>
          <a:prstGeom prst="rect">
            <a:avLst/>
          </a:prstGeom>
        </p:spPr>
        <p:txBody>
          <a:bodyPr wrap="square">
            <a:spAutoFit/>
          </a:bodyPr>
          <a:lstStyle/>
          <a:p>
            <a:pPr marL="0" indent="0" algn="l">
              <a:spcAft>
                <a:spcPts val="300"/>
              </a:spcAft>
            </a:pPr>
            <a:r>
              <a:rPr lang="fr-FR" sz="1200" b="0" u="sng" dirty="0">
                <a:solidFill>
                  <a:srgbClr val="FF0000"/>
                </a:solidFill>
              </a:rPr>
              <a:t>Pas de changement (déjà dans REG-GR-SEC-024) mais extension du scope </a:t>
            </a:r>
            <a:endParaRPr lang="fr-FR" sz="1200" i="1" u="sng" dirty="0">
              <a:solidFill>
                <a:srgbClr val="FF0000"/>
              </a:solidFill>
            </a:endParaRPr>
          </a:p>
          <a:p>
            <a:pPr marL="0" indent="0" algn="l"/>
            <a:endParaRPr lang="en-US" sz="1200" i="1" dirty="0">
              <a:solidFill>
                <a:srgbClr val="FF0000"/>
              </a:solidFill>
            </a:endParaRPr>
          </a:p>
        </p:txBody>
      </p:sp>
      <p:graphicFrame>
        <p:nvGraphicFramePr>
          <p:cNvPr id="13" name="Tableau 12">
            <a:extLst>
              <a:ext uri="{FF2B5EF4-FFF2-40B4-BE49-F238E27FC236}">
                <a16:creationId xmlns:a16="http://schemas.microsoft.com/office/drawing/2014/main" id="{47AEB22E-440C-47CC-BA99-C08F6DC8872A}"/>
              </a:ext>
            </a:extLst>
          </p:cNvPr>
          <p:cNvGraphicFramePr>
            <a:graphicFrameLocks noGrp="1"/>
          </p:cNvGraphicFramePr>
          <p:nvPr>
            <p:extLst>
              <p:ext uri="{D42A27DB-BD31-4B8C-83A1-F6EECF244321}">
                <p14:modId xmlns:p14="http://schemas.microsoft.com/office/powerpoint/2010/main" val="2567956300"/>
              </p:ext>
            </p:extLst>
          </p:nvPr>
        </p:nvGraphicFramePr>
        <p:xfrm>
          <a:off x="507007" y="1548419"/>
          <a:ext cx="9200565" cy="975360"/>
        </p:xfrm>
        <a:graphic>
          <a:graphicData uri="http://schemas.openxmlformats.org/drawingml/2006/table">
            <a:tbl>
              <a:tblPr firstRow="1" firstCol="1" bandRow="1"/>
              <a:tblGrid>
                <a:gridCol w="9200565">
                  <a:extLst>
                    <a:ext uri="{9D8B030D-6E8A-4147-A177-3AD203B41FA5}">
                      <a16:colId xmlns:a16="http://schemas.microsoft.com/office/drawing/2014/main" val="3141265891"/>
                    </a:ext>
                  </a:extLst>
                </a:gridCol>
              </a:tblGrid>
              <a:tr h="0">
                <a:tc>
                  <a:txBody>
                    <a:bodyPr/>
                    <a:lstStyle/>
                    <a:p>
                      <a:pPr algn="just">
                        <a:spcBef>
                          <a:spcPts val="600"/>
                        </a:spcBef>
                        <a:spcAft>
                          <a:spcPts val="600"/>
                        </a:spcAft>
                      </a:pPr>
                      <a:r>
                        <a:rPr lang="fr-FR" sz="100" b="1" dirty="0">
                          <a:solidFill>
                            <a:srgbClr val="FFFFFF"/>
                          </a:solidFill>
                          <a:effectLst/>
                          <a:highlight>
                            <a:srgbClr val="FFFF00"/>
                          </a:highlight>
                          <a:latin typeface="Arial" panose="020B0604020202020204" pitchFamily="34" charset="0"/>
                          <a:ea typeface="Times New Roman" panose="02020603050405020304" pitchFamily="18" charset="0"/>
                        </a:rPr>
                        <a:t>{</a:t>
                      </a:r>
                      <a:r>
                        <a:rPr lang="fr-FR" sz="1800" b="1" dirty="0">
                          <a:solidFill>
                            <a:srgbClr val="009BFF"/>
                          </a:solidFill>
                          <a:effectLst/>
                          <a:latin typeface="Arial" panose="020B0604020202020204" pitchFamily="34" charset="0"/>
                          <a:ea typeface="Times New Roman" panose="02020603050405020304" pitchFamily="18" charset="0"/>
                        </a:rPr>
                        <a:t>Exigence 3.1.1 : Procédure Systèmes d’étanchéité temporaires</a:t>
                      </a:r>
                      <a:endParaRPr lang="fr-FR" sz="1200" b="1" dirty="0">
                        <a:solidFill>
                          <a:srgbClr val="009BFF"/>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796285658"/>
                  </a:ext>
                </a:extLst>
              </a:tr>
              <a:tr h="0">
                <a:tc>
                  <a:txBody>
                    <a:bodyPr/>
                    <a:lstStyle/>
                    <a:p>
                      <a:pPr marR="57785" algn="just">
                        <a:spcBef>
                          <a:spcPts val="600"/>
                        </a:spcBef>
                        <a:spcAft>
                          <a:spcPts val="600"/>
                        </a:spcAft>
                      </a:pPr>
                      <a:r>
                        <a:rPr lang="fr-FR"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Le processus de système d’étanchéité temporaire est décrit dans une procédure documentée qui intègre à minima les exigences de la présente règle. </a:t>
                      </a:r>
                      <a:endParaRPr lang="fr-FR" sz="1200" dirty="0">
                        <a:solidFill>
                          <a:srgbClr val="374649"/>
                        </a:solidFill>
                        <a:effectLst/>
                        <a:latin typeface="Arial" panose="020B0604020202020204" pitchFamily="34" charset="0"/>
                        <a:ea typeface="Times New Roman" panose="02020603050405020304" pitchFamily="18" charset="0"/>
                      </a:endParaRPr>
                    </a:p>
                    <a:p>
                      <a:pPr algn="just">
                        <a:spcBef>
                          <a:spcPts val="600"/>
                        </a:spcBef>
                        <a:spcAft>
                          <a:spcPts val="600"/>
                        </a:spcAft>
                      </a:pPr>
                      <a:r>
                        <a:rPr lang="fr-FR"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Elle précise les rôles et responsabilités et les niveaux de validation en fonction des risques pour chaque étape du processus.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39055952"/>
                  </a:ext>
                </a:extLst>
              </a:tr>
            </a:tbl>
          </a:graphicData>
        </a:graphic>
      </p:graphicFrame>
      <p:graphicFrame>
        <p:nvGraphicFramePr>
          <p:cNvPr id="14" name="Tableau 13">
            <a:extLst>
              <a:ext uri="{FF2B5EF4-FFF2-40B4-BE49-F238E27FC236}">
                <a16:creationId xmlns:a16="http://schemas.microsoft.com/office/drawing/2014/main" id="{E2B7D3B4-A5FD-4D60-A1AD-3FDE44A24A29}"/>
              </a:ext>
            </a:extLst>
          </p:cNvPr>
          <p:cNvGraphicFramePr>
            <a:graphicFrameLocks noGrp="1"/>
          </p:cNvGraphicFramePr>
          <p:nvPr/>
        </p:nvGraphicFramePr>
        <p:xfrm>
          <a:off x="507006" y="3253422"/>
          <a:ext cx="9200565" cy="975360"/>
        </p:xfrm>
        <a:graphic>
          <a:graphicData uri="http://schemas.openxmlformats.org/drawingml/2006/table">
            <a:tbl>
              <a:tblPr firstRow="1" firstCol="1" bandRow="1"/>
              <a:tblGrid>
                <a:gridCol w="9200565">
                  <a:extLst>
                    <a:ext uri="{9D8B030D-6E8A-4147-A177-3AD203B41FA5}">
                      <a16:colId xmlns:a16="http://schemas.microsoft.com/office/drawing/2014/main" val="3703649386"/>
                    </a:ext>
                  </a:extLst>
                </a:gridCol>
              </a:tblGrid>
              <a:tr h="0">
                <a:tc>
                  <a:txBody>
                    <a:bodyPr/>
                    <a:lstStyle/>
                    <a:p>
                      <a:pPr algn="just">
                        <a:spcBef>
                          <a:spcPts val="600"/>
                        </a:spcBef>
                        <a:spcAft>
                          <a:spcPts val="600"/>
                        </a:spcAft>
                      </a:pPr>
                      <a:r>
                        <a:rPr lang="fr-FR" sz="100" b="1" dirty="0">
                          <a:solidFill>
                            <a:srgbClr val="FFFFFF"/>
                          </a:solidFill>
                          <a:effectLst/>
                          <a:highlight>
                            <a:srgbClr val="FFFF00"/>
                          </a:highlight>
                          <a:latin typeface="Arial" panose="020B0604020202020204" pitchFamily="34" charset="0"/>
                          <a:ea typeface="Times New Roman" panose="02020603050405020304" pitchFamily="18" charset="0"/>
                        </a:rPr>
                        <a:t>{</a:t>
                      </a:r>
                      <a:r>
                        <a:rPr lang="fr-FR" sz="1800" b="1" kern="1200" dirty="0">
                          <a:solidFill>
                            <a:srgbClr val="009BFF"/>
                          </a:solidFill>
                          <a:effectLst/>
                          <a:latin typeface="Arial" panose="020B0604020202020204" pitchFamily="34" charset="0"/>
                          <a:ea typeface="Times New Roman" panose="02020603050405020304" pitchFamily="18" charset="0"/>
                          <a:cs typeface="+mn-cs"/>
                        </a:rPr>
                        <a:t>Exigence 3.1.2 : Entreprise agréée et personnel habilité  </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626146735"/>
                  </a:ext>
                </a:extLst>
              </a:tr>
              <a:tr h="0">
                <a:tc>
                  <a:txBody>
                    <a:bodyPr/>
                    <a:lstStyle/>
                    <a:p>
                      <a:pPr marL="0" marR="57785" algn="just" defTabSz="914400" rtl="0" eaLnBrk="1" latinLnBrk="0" hangingPunct="1">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Seules les entreprises extérieures sélectionnées et agréées préalablement par l’entité ou la filiale pour ce type d’intervention sont consultées. </a:t>
                      </a:r>
                    </a:p>
                    <a:p>
                      <a:pPr marL="0" algn="just" defTabSz="914400" rtl="0" eaLnBrk="1" latinLnBrk="0" hangingPunct="1">
                        <a:spcBef>
                          <a:spcPts val="600"/>
                        </a:spcBef>
                        <a:spcAft>
                          <a:spcPts val="600"/>
                        </a:spcAft>
                      </a:pPr>
                      <a:r>
                        <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La liste du personnel d’intervention habilité par l’entreprise extérieure est communiquée à l’entité ou la filiale.</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24098999"/>
                  </a:ext>
                </a:extLst>
              </a:tr>
            </a:tbl>
          </a:graphicData>
        </a:graphic>
      </p:graphicFrame>
    </p:spTree>
    <p:extLst>
      <p:ext uri="{BB962C8B-B14F-4D97-AF65-F5344CB8AC3E}">
        <p14:creationId xmlns:p14="http://schemas.microsoft.com/office/powerpoint/2010/main" val="1730774021"/>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CCB94E-20E7-4B5B-B986-E61A8D9A52B0}">
  <ds:schemaRefs>
    <ds:schemaRef ds:uri="http://purl.org/dc/elements/1.1/"/>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purl.org/dc/terms/"/>
    <ds:schemaRef ds:uri="a8f732f4-f546-44b9-9cc6-46a5edbcc58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3.xml><?xml version="1.0" encoding="utf-8"?>
<ds:datastoreItem xmlns:ds="http://schemas.openxmlformats.org/officeDocument/2006/customXml" ds:itemID="{3382B045-54E2-4894-9FFB-21B0BB1E5F50}"/>
</file>

<file path=docProps/app.xml><?xml version="1.0" encoding="utf-8"?>
<Properties xmlns="http://schemas.openxmlformats.org/officeDocument/2006/extended-properties" xmlns:vt="http://schemas.openxmlformats.org/officeDocument/2006/docPropsVTypes">
  <Template/>
  <TotalTime>5225</TotalTime>
  <Words>2796</Words>
  <Application>Microsoft Office PowerPoint</Application>
  <PresentationFormat>Grand écran</PresentationFormat>
  <Paragraphs>311</Paragraphs>
  <Slides>19</Slides>
  <Notes>7</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19</vt:i4>
      </vt:variant>
    </vt:vector>
  </HeadingPairs>
  <TitlesOfParts>
    <vt:vector size="26" baseType="lpstr">
      <vt:lpstr>Arial</vt:lpstr>
      <vt:lpstr>Calibri</vt:lpstr>
      <vt:lpstr>Wingdings</vt:lpstr>
      <vt:lpstr>TotalEnergies AA - Bleu</vt:lpstr>
      <vt:lpstr>TotalEnergies AA - Rouge</vt:lpstr>
      <vt:lpstr>TotalEnergies AA - Vert</vt:lpstr>
      <vt:lpstr>TotalEnergies AA - Orange</vt:lpstr>
      <vt:lpstr> Systèmes d’étanchéité provisoires</vt:lpstr>
      <vt:lpstr>CR-GR-HSE-426</vt:lpstr>
      <vt:lpstr>Extension du champ d’application avec les mêmes exigences sur les boites injectées
</vt:lpstr>
      <vt:lpstr>Structure de la règle : 10 thèmes, 16 exigences</vt:lpstr>
      <vt:lpstr>Résumé des améliorations sur les exigences</vt:lpstr>
      <vt:lpstr>Modifications pour les branches et valeur ajoutée  </vt:lpstr>
      <vt:lpstr>Merci.</vt:lpstr>
      <vt:lpstr>Annexes</vt:lpstr>
      <vt:lpstr>Revue des exigences</vt:lpstr>
      <vt:lpstr>Revue des exigences</vt:lpstr>
      <vt:lpstr>Revue des exigences</vt:lpstr>
      <vt:lpstr>Revue des exigences</vt:lpstr>
      <vt:lpstr>Revue des exigences</vt:lpstr>
      <vt:lpstr>Revue des exigences</vt:lpstr>
      <vt:lpstr>Revue des exigences</vt:lpstr>
      <vt:lpstr>Revue des exigences</vt:lpstr>
      <vt:lpstr>Documents used
</vt:lpstr>
      <vt:lpstr>WORKING GROUP
</vt:lpstr>
      <vt:lpstr>Avertissement - Propriété intellectuelle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Clayton FERIAUX</cp:lastModifiedBy>
  <cp:revision>19</cp:revision>
  <dcterms:created xsi:type="dcterms:W3CDTF">2021-08-30T17:13:15Z</dcterms:created>
  <dcterms:modified xsi:type="dcterms:W3CDTF">2022-10-18T15:23:18Z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0x010100C99774AD578E254F9966FD5330D2DF6B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ies>
</file>