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436" r:id="rId6"/>
    <p:sldId id="427" r:id="rId7"/>
    <p:sldId id="442" r:id="rId8"/>
    <p:sldId id="428" r:id="rId9"/>
    <p:sldId id="429" r:id="rId10"/>
    <p:sldId id="443" r:id="rId11"/>
    <p:sldId id="439" r:id="rId12"/>
    <p:sldId id="281" r:id="rId13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1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CC"/>
    <a:srgbClr val="376092"/>
    <a:srgbClr val="FF9900"/>
    <a:srgbClr val="A90025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58" autoAdjust="0"/>
    <p:restoredTop sz="95405" autoAdjust="0"/>
  </p:normalViewPr>
  <p:slideViewPr>
    <p:cSldViewPr>
      <p:cViewPr varScale="1">
        <p:scale>
          <a:sx n="68" d="100"/>
          <a:sy n="68" d="100"/>
        </p:scale>
        <p:origin x="106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6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1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1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17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3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6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12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1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2106000"/>
            <a:ext cx="973253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/>
              <a:t>Executive</a:t>
            </a:r>
            <a:r>
              <a:rPr lang="fr-FR" noProof="0" dirty="0"/>
              <a:t> </a:t>
            </a:r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DOCUMENTS USED FOR THE GAP ANALYSIS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8" y="-3175"/>
            <a:ext cx="1226026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6350"/>
            <a:ext cx="625475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0587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3" y="764704"/>
            <a:ext cx="5743725" cy="525658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List </a:t>
            </a:r>
            <a:r>
              <a:rPr lang="fr-FR" dirty="0" err="1"/>
              <a:t>highlights</a:t>
            </a:r>
            <a:endParaRPr lang="fr-FR" dirty="0"/>
          </a:p>
          <a:p>
            <a:pPr lvl="0"/>
            <a:endParaRPr lang="fr-FR" dirty="0"/>
          </a:p>
          <a:p>
            <a:pPr lvl="1"/>
            <a:endParaRPr 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260648"/>
            <a:ext cx="576064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314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7984" cy="635000"/>
          </a:xfrm>
          <a:prstGeom prst="rect">
            <a:avLst/>
          </a:prstGeom>
        </p:spPr>
        <p:txBody>
          <a:bodyPr/>
          <a:lstStyle/>
          <a:p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737600" y="6411917"/>
            <a:ext cx="967317" cy="365125"/>
          </a:xfrm>
          <a:prstGeom prst="rect">
            <a:avLst/>
          </a:prstGeom>
        </p:spPr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  <a:prstGeom prst="rect">
            <a:avLst/>
          </a:prstGeo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0" y="6411917"/>
            <a:ext cx="7416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GB" b="1" dirty="0">
                <a:solidFill>
                  <a:srgbClr val="F5911F"/>
                </a:solidFill>
              </a:rPr>
              <a:t>#SafeDriver 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1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00" dirty="0">
                <a:solidFill>
                  <a:schemeClr val="bg1">
                    <a:lumMod val="50000"/>
                  </a:schemeClr>
                </a:solidFill>
              </a:rPr>
              <a:t>Campagne de sensibilisation aux risques routiers, février 2017 </a:t>
            </a:r>
          </a:p>
        </p:txBody>
      </p:sp>
    </p:spTree>
    <p:extLst>
      <p:ext uri="{BB962C8B-B14F-4D97-AF65-F5344CB8AC3E}">
        <p14:creationId xmlns:p14="http://schemas.microsoft.com/office/powerpoint/2010/main" val="2991434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98" r:id="rId3"/>
    <p:sldLayoutId id="2147483699" r:id="rId4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olbox-hse.total.com/fr/one-maestro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at.corp.local/sites/s215/fr-FR/Pages/R%C3%A8gles%20HSE/CR%20114/CR-1Evaluation-et-suivi-des-risques-HSE-des-actifs-op%C3%A9r%C3%A9s-par-des-tiers-.asp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://crescendo4all.rm.corp.local/sites/Ref_MS/Pages/Home.aspx" TargetMode="External"/><Relationship Id="rId4" Type="http://schemas.openxmlformats.org/officeDocument/2006/relationships/hyperlink" Target="https://reflex.sinequa.corp.loc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55440" y="1844824"/>
            <a:ext cx="10945216" cy="1748663"/>
          </a:xfrm>
        </p:spPr>
        <p:txBody>
          <a:bodyPr/>
          <a:lstStyle/>
          <a:p>
            <a:r>
              <a:rPr lang="fr-FR" dirty="0"/>
              <a:t>CR-GR-HSE-114 Evaluation et suivi des risques HSE des actifs opérés par des tiers</a:t>
            </a:r>
            <a:br>
              <a:rPr lang="fr-FR" dirty="0"/>
            </a:b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055440" y="3212976"/>
            <a:ext cx="10729192" cy="3029760"/>
          </a:xfrm>
        </p:spPr>
        <p:txBody>
          <a:bodyPr/>
          <a:lstStyle/>
          <a:p>
            <a:endParaRPr lang="fr-FR" dirty="0"/>
          </a:p>
          <a:p>
            <a:r>
              <a:rPr lang="fr-FR" dirty="0"/>
              <a:t>Nouvelle règle pour M&amp;S</a:t>
            </a:r>
            <a:endParaRPr lang="en-US" sz="1600" dirty="0"/>
          </a:p>
          <a:p>
            <a:pPr algn="just"/>
            <a:endParaRPr lang="fr-FR" sz="1600" dirty="0"/>
          </a:p>
          <a:p>
            <a:pPr algn="just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19336" y="1052736"/>
            <a:ext cx="6048671" cy="5040560"/>
          </a:xfrm>
        </p:spPr>
        <p:txBody>
          <a:bodyPr/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1800" b="1" u="sng" dirty="0"/>
              <a:t>Règle nouvelle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Champ </a:t>
            </a:r>
            <a:r>
              <a:rPr lang="en-GB" dirty="0" err="1"/>
              <a:t>d’application</a:t>
            </a:r>
            <a:r>
              <a:rPr lang="en-GB" dirty="0"/>
              <a:t> : </a:t>
            </a:r>
            <a:r>
              <a:rPr lang="fr-FR" dirty="0"/>
              <a:t>domaine non opéré, intérêts patrimoniaux.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Intégration lors des revues JUR des enseignements du REX juridique </a:t>
            </a:r>
            <a:r>
              <a:rPr lang="fr-FR" dirty="0" err="1"/>
              <a:t>Buncefield</a:t>
            </a:r>
            <a:r>
              <a:rPr lang="fr-FR" dirty="0"/>
              <a:t>.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Utilisation proposée d’un outil existant (extrait de la « Grille HSE » du CORISK), connu de toutes les Branches afin de réaliser l’évaluation de sensibilité HSE plutôt que la création d’outils nouveaux.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Date de publication dans REFLEX : 28/01/2019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Date d’application : dans les 6 mois après publication.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211022"/>
            <a:ext cx="5807458" cy="62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Evaluation des </a:t>
            </a:r>
            <a:r>
              <a:rPr lang="en-GB" dirty="0" err="1"/>
              <a:t>risques</a:t>
            </a:r>
            <a:r>
              <a:rPr lang="en-GB" dirty="0"/>
              <a:t> HSE des </a:t>
            </a:r>
            <a:r>
              <a:rPr lang="en-GB" dirty="0" err="1"/>
              <a:t>actifs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08841" y="764703"/>
            <a:ext cx="11305256" cy="2194022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Exigence 3.1.1 : Évaluation, suivi et révision du niveau de risque HSE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Le niveau de risque HSE des actifs opérés par un tiers est évalué.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Cette évaluation est révisée à chaque modification de situation qui peut influencer significativement le niveau de risque HSE et au minimum tous les 5 ans.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Une veille continue est exercée de manière à pouvoir détecter toute évolution de situation.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385176" y="3356992"/>
            <a:ext cx="11161240" cy="180020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Exigence 3.1.2 : Personne désignée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La personne désignée pour la gestion de l’intérêt patrimonial détenu dans l’actif est en charge de l’évaluation, du suivi et de la révision du niveau de risque HSE de l’actif.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Cette personne est formée au management HSE des </a:t>
            </a:r>
            <a:r>
              <a:rPr lang="fr-FR" sz="1600" b="0" i="1" dirty="0">
                <a:solidFill>
                  <a:schemeClr val="tx1"/>
                </a:solidFill>
              </a:rPr>
              <a:t>joint ventures </a:t>
            </a:r>
            <a:r>
              <a:rPr lang="fr-FR" sz="1600" b="0" dirty="0">
                <a:solidFill>
                  <a:schemeClr val="tx1"/>
                </a:solidFill>
              </a:rPr>
              <a:t>(</a:t>
            </a:r>
            <a:r>
              <a:rPr lang="fr-FR" sz="1600" b="0" i="1" dirty="0">
                <a:solidFill>
                  <a:schemeClr val="tx1"/>
                </a:solidFill>
              </a:rPr>
              <a:t>JV</a:t>
            </a:r>
            <a:r>
              <a:rPr lang="fr-FR" sz="1600" b="0" dirty="0">
                <a:solidFill>
                  <a:schemeClr val="tx1"/>
                </a:solidFill>
              </a:rPr>
              <a:t>).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419708" y="2996952"/>
            <a:ext cx="114245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376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649072" cy="404664"/>
          </a:xfrm>
        </p:spPr>
        <p:txBody>
          <a:bodyPr/>
          <a:lstStyle/>
          <a:p>
            <a:r>
              <a:rPr lang="en-GB" dirty="0"/>
              <a:t>REVUE DES EXIGENCES : Evaluation des </a:t>
            </a:r>
            <a:r>
              <a:rPr lang="en-GB" dirty="0" err="1"/>
              <a:t>risques</a:t>
            </a:r>
            <a:r>
              <a:rPr lang="en-GB" dirty="0"/>
              <a:t> HSE des </a:t>
            </a:r>
            <a:r>
              <a:rPr lang="en-GB" dirty="0" err="1"/>
              <a:t>actifs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988840"/>
            <a:ext cx="9020965" cy="4320480"/>
          </a:xfrm>
          <a:prstGeom prst="rect">
            <a:avLst/>
          </a:prstGeom>
        </p:spPr>
      </p:pic>
      <p:sp>
        <p:nvSpPr>
          <p:cNvPr id="5" name="Espace réservé du texte 1"/>
          <p:cNvSpPr txBox="1">
            <a:spLocks/>
          </p:cNvSpPr>
          <p:nvPr/>
        </p:nvSpPr>
        <p:spPr>
          <a:xfrm>
            <a:off x="382696" y="514142"/>
            <a:ext cx="11161240" cy="1694411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Exigence 3.1.3 : Critères d’évaluation du niveau de risque HSE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L’évaluation du niveau de risque HSE d’un actif opéré par un tiers est conduite selon des critères adaptés de la grille </a:t>
            </a:r>
            <a:r>
              <a:rPr lang="fr-FR" sz="1600" b="0" dirty="0" err="1">
                <a:solidFill>
                  <a:schemeClr val="tx1"/>
                </a:solidFill>
              </a:rPr>
              <a:t>Corisk</a:t>
            </a:r>
            <a:r>
              <a:rPr lang="fr-FR" sz="1600" b="0" dirty="0">
                <a:solidFill>
                  <a:schemeClr val="tx1"/>
                </a:solidFill>
              </a:rPr>
              <a:t> pour les projets, et au minimum, les 10 éléments illustrés ci-dessous. 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Ces 10 éléments sont les minimum à considérer pour l’évaluation du niveau de risque HSE des actifs opérés par des tiers. </a:t>
            </a:r>
          </a:p>
        </p:txBody>
      </p:sp>
    </p:spTree>
    <p:extLst>
      <p:ext uri="{BB962C8B-B14F-4D97-AF65-F5344CB8AC3E}">
        <p14:creationId xmlns:p14="http://schemas.microsoft.com/office/powerpoint/2010/main" val="34007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Evaluation des </a:t>
            </a:r>
            <a:r>
              <a:rPr lang="en-GB" dirty="0" err="1"/>
              <a:t>risques</a:t>
            </a:r>
            <a:r>
              <a:rPr lang="en-GB" dirty="0"/>
              <a:t> HSE des </a:t>
            </a:r>
            <a:r>
              <a:rPr lang="en-GB" dirty="0" err="1"/>
              <a:t>actifs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263352" y="836712"/>
            <a:ext cx="11161240" cy="1728192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3.1.4 : </a:t>
            </a:r>
            <a:r>
              <a:rPr lang="fr-FR" dirty="0">
                <a:solidFill>
                  <a:schemeClr val="tx1"/>
                </a:solidFill>
              </a:rPr>
              <a:t>Classification des actifs à forte sensibilité HSE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Si des niveaux de risques HSE sont évalués « élevés » ou « très élevés » selon l’exigence 3.1.3, l’actif est qualifié à forte sensibilité HSE.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L’évaluation est alors soumise pour avis métier à la direction HSE de la branche concernée.</a:t>
            </a: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6" name="Espace réservé du texte 1"/>
          <p:cNvSpPr txBox="1">
            <a:spLocks/>
          </p:cNvSpPr>
          <p:nvPr/>
        </p:nvSpPr>
        <p:spPr>
          <a:xfrm>
            <a:off x="263352" y="3031085"/>
            <a:ext cx="11161240" cy="1728192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3.1.5 : </a:t>
            </a:r>
            <a:r>
              <a:rPr lang="fr-FR" dirty="0">
                <a:solidFill>
                  <a:schemeClr val="tx1"/>
                </a:solidFill>
              </a:rPr>
              <a:t>Registre des actifs à forte sensibilité HSE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Cette exigence s’applique aux directions HSE des branches.</a:t>
            </a:r>
          </a:p>
          <a:p>
            <a:pPr marL="0" indent="0" algn="l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Un registre des actifs à forte sensibilité HSE ainsi que des personnes désignées correspondantes est tenu à jour.</a:t>
            </a: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95A0B24-8EDD-4D73-ACF2-133D9B18ADFE}"/>
              </a:ext>
            </a:extLst>
          </p:cNvPr>
          <p:cNvCxnSpPr/>
          <p:nvPr/>
        </p:nvCxnSpPr>
        <p:spPr>
          <a:xfrm>
            <a:off x="419708" y="2636912"/>
            <a:ext cx="114245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482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Vigilance HSE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385665" y="692696"/>
            <a:ext cx="11424592" cy="439248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3.2.1 : Vigilance HSE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Pour tout actif évalué à forte sensibilité HSE, le questionnaire de vigilance HSE est renseigné chaque année.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Si l’une des réponses à ces questions est positive, une note de vigilance HSE est générée et communiquée selon un schéma de notification défini par la branche concernée.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Les actions à mettre en œuvre – en interne et vis-à-vis du tiers opérateur – sont alors déterminées au sein de la branche concernée et font objet d’un suivi régulier.</a:t>
            </a:r>
          </a:p>
        </p:txBody>
      </p:sp>
    </p:spTree>
    <p:extLst>
      <p:ext uri="{BB962C8B-B14F-4D97-AF65-F5344CB8AC3E}">
        <p14:creationId xmlns:p14="http://schemas.microsoft.com/office/powerpoint/2010/main" val="338518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Questionnaire de vigilance HSE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620688"/>
            <a:ext cx="10496009" cy="578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3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</a:t>
            </a:r>
            <a:r>
              <a:rPr lang="en-GB" dirty="0" err="1"/>
              <a:t>Gestion</a:t>
            </a:r>
            <a:r>
              <a:rPr lang="en-GB" dirty="0"/>
              <a:t> des </a:t>
            </a:r>
            <a:r>
              <a:rPr lang="en-GB" dirty="0" err="1"/>
              <a:t>risques</a:t>
            </a:r>
            <a:r>
              <a:rPr lang="en-GB" dirty="0"/>
              <a:t> HSE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392567" y="836712"/>
            <a:ext cx="11305256" cy="471251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3.3.1 : Dispositions </a:t>
            </a:r>
            <a:r>
              <a:rPr lang="en-GB" dirty="0" err="1">
                <a:solidFill>
                  <a:schemeClr val="tx1"/>
                </a:solidFill>
              </a:rPr>
              <a:t>contractuelles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l" fontAlgn="t">
              <a:spcBef>
                <a:spcPts val="600"/>
              </a:spcBef>
              <a:spcAft>
                <a:spcPts val="600"/>
              </a:spcAft>
            </a:pPr>
            <a:r>
              <a:rPr lang="en-US" sz="1600" b="0" dirty="0" err="1">
                <a:solidFill>
                  <a:schemeClr val="tx1"/>
                </a:solidFill>
              </a:rPr>
              <a:t>Dans</a:t>
            </a:r>
            <a:r>
              <a:rPr lang="en-US" sz="1600" b="0" dirty="0">
                <a:solidFill>
                  <a:schemeClr val="tx1"/>
                </a:solidFill>
              </a:rPr>
              <a:t> le respect des </a:t>
            </a:r>
            <a:r>
              <a:rPr lang="en-US" sz="1600" b="0" dirty="0" err="1">
                <a:solidFill>
                  <a:schemeClr val="tx1"/>
                </a:solidFill>
              </a:rPr>
              <a:t>règlementations</a:t>
            </a:r>
            <a:r>
              <a:rPr lang="en-US" sz="1600" b="0" dirty="0">
                <a:solidFill>
                  <a:schemeClr val="tx1"/>
                </a:solidFill>
              </a:rPr>
              <a:t> locales </a:t>
            </a:r>
            <a:r>
              <a:rPr lang="en-US" sz="1600" b="0" dirty="0" err="1">
                <a:solidFill>
                  <a:schemeClr val="tx1"/>
                </a:solidFill>
              </a:rPr>
              <a:t>applicables</a:t>
            </a:r>
            <a:r>
              <a:rPr lang="en-US" sz="1600" b="0" dirty="0">
                <a:solidFill>
                  <a:schemeClr val="tx1"/>
                </a:solidFill>
              </a:rPr>
              <a:t> et de </a:t>
            </a:r>
            <a:r>
              <a:rPr lang="en-US" sz="1600" b="0" dirty="0" err="1">
                <a:solidFill>
                  <a:schemeClr val="tx1"/>
                </a:solidFill>
              </a:rPr>
              <a:t>leurs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règles</a:t>
            </a:r>
            <a:r>
              <a:rPr lang="en-US" sz="1600" b="0" dirty="0">
                <a:solidFill>
                  <a:schemeClr val="tx1"/>
                </a:solidFill>
              </a:rPr>
              <a:t> de </a:t>
            </a:r>
            <a:r>
              <a:rPr lang="en-US" sz="1600" b="0" dirty="0" err="1">
                <a:solidFill>
                  <a:schemeClr val="tx1"/>
                </a:solidFill>
              </a:rPr>
              <a:t>décision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respectives</a:t>
            </a:r>
            <a:r>
              <a:rPr lang="en-US" sz="1600" b="0" dirty="0">
                <a:solidFill>
                  <a:schemeClr val="tx1"/>
                </a:solidFill>
              </a:rPr>
              <a:t>, les </a:t>
            </a:r>
            <a:r>
              <a:rPr lang="en-US" sz="1600" b="0" dirty="0" err="1">
                <a:solidFill>
                  <a:schemeClr val="tx1"/>
                </a:solidFill>
              </a:rPr>
              <a:t>entités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ou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filiales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impliquées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dans</a:t>
            </a:r>
            <a:r>
              <a:rPr lang="en-US" sz="1600" b="0" dirty="0">
                <a:solidFill>
                  <a:schemeClr val="tx1"/>
                </a:solidFill>
              </a:rPr>
              <a:t> la </a:t>
            </a:r>
            <a:r>
              <a:rPr lang="en-US" sz="1600" b="0" dirty="0" err="1">
                <a:solidFill>
                  <a:schemeClr val="tx1"/>
                </a:solidFill>
              </a:rPr>
              <a:t>négociation</a:t>
            </a:r>
            <a:r>
              <a:rPr lang="en-US" sz="1600" b="0" dirty="0">
                <a:solidFill>
                  <a:schemeClr val="tx1"/>
                </a:solidFill>
              </a:rPr>
              <a:t> des accords </a:t>
            </a:r>
            <a:r>
              <a:rPr lang="en-US" sz="1600" b="0" dirty="0" err="1">
                <a:solidFill>
                  <a:schemeClr val="tx1"/>
                </a:solidFill>
              </a:rPr>
              <a:t>relatifs</a:t>
            </a:r>
            <a:r>
              <a:rPr lang="en-US" sz="1600" b="0" dirty="0">
                <a:solidFill>
                  <a:schemeClr val="tx1"/>
                </a:solidFill>
              </a:rPr>
              <a:t> aux </a:t>
            </a:r>
            <a:r>
              <a:rPr lang="en-US" sz="1600" b="0" dirty="0" err="1">
                <a:solidFill>
                  <a:schemeClr val="tx1"/>
                </a:solidFill>
              </a:rPr>
              <a:t>actifs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opérés</a:t>
            </a:r>
            <a:r>
              <a:rPr lang="en-US" sz="1600" b="0" dirty="0">
                <a:solidFill>
                  <a:schemeClr val="tx1"/>
                </a:solidFill>
              </a:rPr>
              <a:t> par des tiers font adopter des clauses </a:t>
            </a:r>
            <a:r>
              <a:rPr lang="en-US" sz="1600" b="0" dirty="0" err="1">
                <a:solidFill>
                  <a:schemeClr val="tx1"/>
                </a:solidFill>
              </a:rPr>
              <a:t>permettant</a:t>
            </a:r>
            <a:r>
              <a:rPr lang="en-US" sz="1600" b="0" dirty="0">
                <a:solidFill>
                  <a:schemeClr val="tx1"/>
                </a:solidFill>
              </a:rPr>
              <a:t> la </a:t>
            </a:r>
            <a:r>
              <a:rPr lang="en-US" sz="1600" b="0" dirty="0" err="1">
                <a:solidFill>
                  <a:schemeClr val="tx1"/>
                </a:solidFill>
              </a:rPr>
              <a:t>mise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en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œuvre</a:t>
            </a:r>
            <a:r>
              <a:rPr lang="en-US" sz="1600" b="0" dirty="0">
                <a:solidFill>
                  <a:schemeClr val="tx1"/>
                </a:solidFill>
              </a:rPr>
              <a:t> des </a:t>
            </a:r>
            <a:r>
              <a:rPr lang="en-US" sz="1600" b="0" dirty="0" err="1">
                <a:solidFill>
                  <a:schemeClr val="tx1"/>
                </a:solidFill>
              </a:rPr>
              <a:t>exigences</a:t>
            </a:r>
            <a:r>
              <a:rPr lang="en-US" sz="1600" b="0" dirty="0">
                <a:solidFill>
                  <a:schemeClr val="tx1"/>
                </a:solidFill>
              </a:rPr>
              <a:t> de la </a:t>
            </a:r>
            <a:r>
              <a:rPr lang="en-US" sz="1600" b="0" dirty="0" err="1">
                <a:solidFill>
                  <a:schemeClr val="tx1"/>
                </a:solidFill>
              </a:rPr>
              <a:t>présente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règle</a:t>
            </a:r>
            <a:r>
              <a:rPr lang="en-US" sz="1600" b="0" dirty="0">
                <a:solidFill>
                  <a:schemeClr val="tx1"/>
                </a:solidFill>
              </a:rPr>
              <a:t>.</a:t>
            </a:r>
          </a:p>
          <a:p>
            <a:pPr marL="0" indent="0" algn="l" fontAlgn="t">
              <a:spcBef>
                <a:spcPts val="6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Au minimum, le droit </a:t>
            </a:r>
            <a:r>
              <a:rPr lang="en-US" sz="1600" b="0" dirty="0" err="1">
                <a:solidFill>
                  <a:schemeClr val="tx1"/>
                </a:solidFill>
              </a:rPr>
              <a:t>d’audit</a:t>
            </a:r>
            <a:r>
              <a:rPr lang="en-US" sz="1600" b="0" dirty="0">
                <a:solidFill>
                  <a:schemeClr val="tx1"/>
                </a:solidFill>
              </a:rPr>
              <a:t> HSE de </a:t>
            </a:r>
            <a:r>
              <a:rPr lang="en-US" sz="1600" b="0" dirty="0" err="1">
                <a:solidFill>
                  <a:schemeClr val="tx1"/>
                </a:solidFill>
              </a:rPr>
              <a:t>l‘actif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est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garanti</a:t>
            </a:r>
            <a:r>
              <a:rPr lang="en-US" sz="1600" b="0" dirty="0">
                <a:solidFill>
                  <a:schemeClr val="tx1"/>
                </a:solidFill>
              </a:rPr>
              <a:t> </a:t>
            </a:r>
            <a:r>
              <a:rPr lang="en-US" sz="1600" b="0" dirty="0" err="1">
                <a:solidFill>
                  <a:schemeClr val="tx1"/>
                </a:solidFill>
              </a:rPr>
              <a:t>contractuellement</a:t>
            </a:r>
            <a:r>
              <a:rPr lang="en-US" sz="1600" b="0" dirty="0">
                <a:solidFill>
                  <a:schemeClr val="tx1"/>
                </a:solidFill>
              </a:rPr>
              <a:t>. </a:t>
            </a:r>
          </a:p>
          <a:p>
            <a:pPr marL="0" indent="0" algn="l" fontAlgn="t">
              <a:spcBef>
                <a:spcPts val="600"/>
              </a:spcBef>
              <a:spcAft>
                <a:spcPts val="600"/>
              </a:spcAft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24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3.3.2 : </a:t>
            </a:r>
            <a:r>
              <a:rPr lang="en-US" dirty="0" err="1">
                <a:solidFill>
                  <a:schemeClr val="tx1"/>
                </a:solidFill>
              </a:rPr>
              <a:t>Suivi</a:t>
            </a:r>
            <a:r>
              <a:rPr lang="en-US" dirty="0">
                <a:solidFill>
                  <a:schemeClr val="tx1"/>
                </a:solidFill>
              </a:rPr>
              <a:t> du management HSE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Les droits et procédures offerts par les accords relatifs à l’actif opéré par un tiers sont mis en œuvre en vue de maintenir un suivi approprié du management HSE effectué par l’opérateur de l’actif.</a:t>
            </a:r>
          </a:p>
          <a:p>
            <a:pPr marL="0" indent="0" algn="l" fontAlgn="t">
              <a:spcAft>
                <a:spcPts val="600"/>
              </a:spcAft>
            </a:pPr>
            <a:endParaRPr lang="fr-FR" sz="14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endParaRPr lang="fr-FR" sz="14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6E69D10-7846-4886-83A4-6340FFD773F5}"/>
              </a:ext>
            </a:extLst>
          </p:cNvPr>
          <p:cNvCxnSpPr/>
          <p:nvPr/>
        </p:nvCxnSpPr>
        <p:spPr>
          <a:xfrm>
            <a:off x="419708" y="2996952"/>
            <a:ext cx="114245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699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418058"/>
          </a:xfrm>
          <a:solidFill>
            <a:srgbClr val="376092"/>
          </a:solidFill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</a:rPr>
              <a:t>Où trouver des informations complémentaires et documents 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609600" y="1629049"/>
            <a:ext cx="10958400" cy="5040311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Publication sur WAT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http://wat.corp.local/sites/s215/fr-FR/Pages/R%C3%A8gles%20HSE/CR%20114/CR-1Evaluation-et-suivi-des-risques-HSE-des-actifs-op%C3%A9r%C3%A9s-par-des-tiers-</a:t>
            </a:r>
            <a:r>
              <a:rPr lang="fr-FR">
                <a:hlinkClick r:id="rId2"/>
              </a:rPr>
              <a:t>.aspx</a:t>
            </a:r>
            <a:endParaRPr lang="fr-FR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HSE </a:t>
            </a:r>
            <a:r>
              <a:rPr lang="fr-FR" dirty="0" err="1"/>
              <a:t>toolbox</a:t>
            </a:r>
            <a:r>
              <a:rPr lang="fr-FR" dirty="0"/>
              <a:t>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https://www.toolbox-hse.total.com/fr/one-maestro</a:t>
            </a:r>
            <a:endParaRPr lang="en-US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REFLEX: référentiel des textes normatifs Groupe: </a:t>
            </a:r>
            <a:r>
              <a:rPr lang="fr-FR" dirty="0">
                <a:hlinkClick r:id="rId4"/>
              </a:rPr>
              <a:t>https://reflex.sinequa.corp.local/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M&amp;S Référentiel Branche : </a:t>
            </a:r>
            <a:r>
              <a:rPr lang="fr-FR" dirty="0">
                <a:hlinkClick r:id="rId5"/>
              </a:rPr>
              <a:t>http://crescendo4all.rm.corp.local/sites/Ref_MS/Pages/Home.aspx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TOTAL_AD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+mj-lt"/>
              </a:rPr>
              <a:t>7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0884340"/>
      </p:ext>
    </p:extLst>
  </p:cSld>
  <p:clrMapOvr>
    <a:masterClrMapping/>
  </p:clrMapOvr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edeab9c5-21e2-46af-81b4-c1fc8a47bd0b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a124ab9315e7973a46a3b99aed021895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fda8a5aa11dde62fce2f792abe5fb4f6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F270F0-EC24-4674-9301-5B01982C75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C26BA1-78A3-453B-9FBD-D496DF888812}">
  <ds:schemaRefs>
    <ds:schemaRef ds:uri="http://www.w3.org/XML/1998/namespace"/>
    <ds:schemaRef ds:uri="6976bd83-f208-4589-bff3-a75963e94f6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26ca36b3-22a5-4c03-beea-d9082fda911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5627FC4-C9D2-434E-A86F-53D3711D80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693</Words>
  <Application>Microsoft Office PowerPoint</Application>
  <PresentationFormat>Grand écran</PresentationFormat>
  <Paragraphs>66</Paragraphs>
  <Slides>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Calibri</vt:lpstr>
      <vt:lpstr>Wingdings</vt:lpstr>
      <vt:lpstr/>
      <vt:lpstr>CR-GR-HSE-114 Evaluation et suivi des risques HSE des actifs opérés par des tiers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Où trouver des informations complémentaires et documents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362</cp:revision>
  <cp:lastPrinted>2018-11-20T10:51:24Z</cp:lastPrinted>
  <dcterms:modified xsi:type="dcterms:W3CDTF">2019-09-23T15:23:18Z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Order">
    <vt:r8>102400</vt:r8>
  </property>
  <property fmtid="{D5CDD505-2E9C-101B-9397-08002B2CF9AE}" pid="4" name="xd_Signature">
    <vt:bool>false</vt:bool>
  </property>
  <property fmtid="{D5CDD505-2E9C-101B-9397-08002B2CF9AE}" pid="5" name="SharedWithUsers">
    <vt:lpwstr>98;#Alexandre FAKIH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Branch">
    <vt:lpwstr>2;#Toutes les branches|d8c5459c-c634-4dad-b3a5-1a2375c988a9</vt:lpwstr>
  </property>
  <property fmtid="{D5CDD505-2E9C-101B-9397-08002B2CF9AE}" pid="10" name="OrganizationStructure">
    <vt:lpwstr>1;#Toutes les structures organisationnelles|c4bb9c23-2c4c-4150-9738-50d0ceb648ec</vt:lpwstr>
  </property>
  <property fmtid="{D5CDD505-2E9C-101B-9397-08002B2CF9AE}" pid="11" name="Metier">
    <vt:lpwstr>5;#H3SEQ|1a49191b-7ec0-475b-ba04-e5bafe48b8b4</vt:lpwstr>
  </property>
  <property fmtid="{D5CDD505-2E9C-101B-9397-08002B2CF9AE}" pid="12" name="Site">
    <vt:lpwstr>3;#Tous les sites|26f15989-d479-4e08-b5e6-c4ab22359765</vt:lpwstr>
  </property>
  <property fmtid="{D5CDD505-2E9C-101B-9397-08002B2CF9AE}" pid="13" name="Country">
    <vt:lpwstr>4;#Tous les pays|de099b83-0153-463f-a92c-1666929f7084</vt:lpwstr>
  </property>
</Properties>
</file>