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handoutMasterIdLst>
    <p:handoutMasterId r:id="rId14"/>
  </p:handoutMasterIdLst>
  <p:sldIdLst>
    <p:sldId id="256" r:id="rId5"/>
    <p:sldId id="436" r:id="rId6"/>
    <p:sldId id="503" r:id="rId7"/>
    <p:sldId id="463" r:id="rId8"/>
    <p:sldId id="465" r:id="rId9"/>
    <p:sldId id="464" r:id="rId10"/>
    <p:sldId id="466" r:id="rId11"/>
    <p:sldId id="286" r:id="rId12"/>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p:cViewPr varScale="1">
        <p:scale>
          <a:sx n="79" d="100"/>
          <a:sy n="79" d="100"/>
        </p:scale>
        <p:origin x="120"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12/19/2019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12/19/2019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263200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207973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54717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453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a:solidFill>
                  <a:srgbClr val="F5911F"/>
                </a:solidFill>
              </a:rPr>
              <a:t>#SafeDriver </a:t>
            </a:r>
            <a:r>
              <a:rPr lang="en-GB" sz="1000">
                <a:solidFill>
                  <a:schemeClr val="bg1">
                    <a:lumMod val="50000"/>
                  </a:schemeClr>
                </a:solidFill>
              </a:rPr>
              <a:t>-</a:t>
            </a:r>
            <a:r>
              <a:rPr lang="en-GB" sz="1000" b="1">
                <a:solidFill>
                  <a:schemeClr val="bg1">
                    <a:lumMod val="50000"/>
                  </a:schemeClr>
                </a:solidFill>
              </a:rPr>
              <a:t> </a:t>
            </a:r>
            <a:r>
              <a:rPr lang="fr-FR" sz="100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114595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5B7092-7FC0-4808-807B-BF5CD6A66B92}"/>
              </a:ext>
            </a:extLst>
          </p:cNvPr>
          <p:cNvPicPr>
            <a:picLocks noChangeAspect="1"/>
          </p:cNvPicPr>
          <p:nvPr userDrawn="1"/>
        </p:nvPicPr>
        <p:blipFill>
          <a:blip r:embed="rId2"/>
          <a:stretch>
            <a:fillRect/>
          </a:stretch>
        </p:blipFill>
        <p:spPr>
          <a:xfrm>
            <a:off x="6112" y="9000"/>
            <a:ext cx="12179776" cy="6840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294279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84" r:id="rId2"/>
    <p:sldLayoutId id="2147483692" r:id="rId3"/>
    <p:sldLayoutId id="2147483697" r:id="rId4"/>
    <p:sldLayoutId id="2147483698"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toolbox-hse.total.com/en/one-maestro-pyramid-documents" TargetMode="External"/><Relationship Id="rId7" Type="http://schemas.openxmlformats.org/officeDocument/2006/relationships/image" Target="../media/image3.png"/><Relationship Id="rId2" Type="http://schemas.openxmlformats.org/officeDocument/2006/relationships/hyperlink" Target="http://wat.corp.local/sites/s215/en-US/Pages/R%C3%A8gles%20HSE/CR%20421/CR-GR-HSE-421-.aspx" TargetMode="External"/><Relationship Id="rId1" Type="http://schemas.openxmlformats.org/officeDocument/2006/relationships/slideLayout" Target="../slideLayouts/slideLayout4.xml"/><Relationship Id="rId6" Type="http://schemas.openxmlformats.org/officeDocument/2006/relationships/hyperlink" Target="http://crescendo4all.rm.corp.local/sites/Ref_MS/Pages/Home.aspx" TargetMode="External"/><Relationship Id="rId5" Type="http://schemas.openxmlformats.org/officeDocument/2006/relationships/hyperlink" Target="https://reflex.sinequa.corp.local/" TargetMode="External"/><Relationship Id="rId4" Type="http://schemas.openxmlformats.org/officeDocument/2006/relationships/hyperlink" Target="https://www.toolbox-hse.total.com/en/one-maestro/one-maestro-pyramid-documents/group-hse-rules/group-hse-rules-ms-branch-sup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CR-GR-HSE-421 Management of Pollution Risks at Activity Cessation </a:t>
            </a:r>
            <a:endParaRPr lang="en-US" dirty="0">
              <a:solidFill>
                <a:srgbClr val="FF0000"/>
              </a:solidFill>
            </a:endParaRPr>
          </a:p>
        </p:txBody>
      </p:sp>
      <p:sp>
        <p:nvSpPr>
          <p:cNvPr id="5" name="Espace réservé du texte 3"/>
          <p:cNvSpPr txBox="1">
            <a:spLocks/>
          </p:cNvSpPr>
          <p:nvPr/>
        </p:nvSpPr>
        <p:spPr>
          <a:xfrm>
            <a:off x="551384" y="3639600"/>
            <a:ext cx="11017224" cy="1778000"/>
          </a:xfrm>
          <a:prstGeom prst="rect">
            <a:avLst/>
          </a:prstGeom>
        </p:spPr>
        <p:txBody>
          <a:bodyPr/>
          <a:lstStyle/>
          <a:p>
            <a:r>
              <a:rPr lang="en-US" dirty="0"/>
              <a:t> </a:t>
            </a:r>
          </a:p>
          <a:p>
            <a:r>
              <a:rPr lang="en-US" dirty="0">
                <a:solidFill>
                  <a:schemeClr val="bg1"/>
                </a:solidFill>
              </a:rPr>
              <a:t>M&amp;S : differences between CR-GR-HSE-421 and Group Directives DIR-GR-ENV-005 et DIR-GR-HSE-008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84576"/>
          </a:xfrm>
          <a:solidFill>
            <a:schemeClr val="bg1">
              <a:alpha val="40000"/>
            </a:schemeClr>
          </a:solidFill>
        </p:spPr>
        <p:txBody>
          <a:bodyPr anchor="t"/>
          <a:lstStyle/>
          <a:p>
            <a:pPr algn="just" fontAlgn="base">
              <a:spcAft>
                <a:spcPts val="1200"/>
              </a:spcAft>
            </a:pPr>
            <a:r>
              <a:rPr lang="fr-FR" b="1" dirty="0" err="1"/>
              <a:t>Purpose</a:t>
            </a:r>
            <a:r>
              <a:rPr lang="en-GB" sz="1800" b="1" dirty="0"/>
              <a:t>: </a:t>
            </a:r>
            <a:r>
              <a:rPr lang="en-US" dirty="0"/>
              <a:t>This rule sets the HSE requirements for the definitive cessation of industrial activities on a site (including service stations), with the objective of ensuring the management of risks to human health and safety and, where necessary, risks to the environment that could be caused by soil, groundwater or surface water pollution from the activities that have been ceased. </a:t>
            </a:r>
          </a:p>
          <a:p>
            <a:pPr fontAlgn="base"/>
            <a:r>
              <a:rPr lang="fr-FR" b="1" dirty="0"/>
              <a:t>Scope of application</a:t>
            </a:r>
            <a:r>
              <a:rPr lang="en-GB" sz="1800" b="1" dirty="0"/>
              <a:t>: </a:t>
            </a:r>
            <a:r>
              <a:rPr lang="en-US" dirty="0"/>
              <a:t>Applicable in all Group entities and affiliates.  </a:t>
            </a:r>
            <a:endParaRPr lang="en-GB" sz="1800" dirty="0"/>
          </a:p>
          <a:p>
            <a:pPr algn="just">
              <a:spcBef>
                <a:spcPts val="1200"/>
              </a:spcBef>
            </a:pPr>
            <a:r>
              <a:rPr lang="en-US" b="1" dirty="0"/>
              <a:t>Partially</a:t>
            </a:r>
            <a:r>
              <a:rPr lang="fr-FR" b="1" dirty="0"/>
              <a:t> replaces (in case of site </a:t>
            </a:r>
            <a:r>
              <a:rPr lang="en-US" b="1" dirty="0"/>
              <a:t>divestiture</a:t>
            </a:r>
            <a:r>
              <a:rPr lang="fr-FR" b="1" dirty="0"/>
              <a:t>): </a:t>
            </a:r>
            <a:endParaRPr lang="en-GB" dirty="0">
              <a:latin typeface="+mj-lt"/>
              <a:ea typeface="+mj-lt"/>
              <a:cs typeface="+mj-lt"/>
            </a:endParaRPr>
          </a:p>
          <a:p>
            <a:pPr marL="685800" lvl="1" indent="-228600" algn="l" rtl="0">
              <a:spcBef>
                <a:spcPts val="300"/>
              </a:spcBef>
              <a:spcAft>
                <a:spcPts val="300"/>
              </a:spcAft>
              <a:buFont typeface="Arial" panose="020B0604020202020204" pitchFamily="34" charset="0"/>
              <a:buChar char="•"/>
              <a:defRPr/>
            </a:pPr>
            <a:r>
              <a:rPr lang="fr-FR" sz="1400" kern="1200" dirty="0">
                <a:solidFill>
                  <a:prstClr val="black"/>
                </a:solidFill>
                <a:latin typeface="Calibri"/>
                <a:ea typeface="+mn-ea"/>
                <a:cs typeface="+mn-cs"/>
              </a:rPr>
              <a:t>DIR-GR-ENV-005 </a:t>
            </a:r>
            <a:r>
              <a:rPr lang="en-US" sz="1400" kern="1200" dirty="0">
                <a:solidFill>
                  <a:prstClr val="black"/>
                </a:solidFill>
                <a:latin typeface="Calibri"/>
                <a:ea typeface="+mn-ea"/>
                <a:cs typeface="+mn-cs"/>
              </a:rPr>
              <a:t>Control of the health and environmental issues connected with soil and underground water contamination</a:t>
            </a:r>
            <a:endParaRPr lang="fr-FR" sz="1400" kern="1200" dirty="0">
              <a:solidFill>
                <a:prstClr val="black"/>
              </a:solidFill>
              <a:latin typeface="Calibri"/>
              <a:ea typeface="+mn-ea"/>
              <a:cs typeface="+mn-cs"/>
            </a:endParaRPr>
          </a:p>
          <a:p>
            <a:pPr marL="685800" lvl="1" indent="-228600" algn="l" rtl="0">
              <a:spcBef>
                <a:spcPts val="300"/>
              </a:spcBef>
              <a:spcAft>
                <a:spcPts val="300"/>
              </a:spcAft>
              <a:buFont typeface="Arial" panose="020B0604020202020204" pitchFamily="34" charset="0"/>
              <a:buChar char="•"/>
              <a:defRPr/>
            </a:pPr>
            <a:r>
              <a:rPr lang="fr-FR" sz="1400" kern="1200" dirty="0">
                <a:solidFill>
                  <a:prstClr val="black"/>
                </a:solidFill>
                <a:latin typeface="Calibri"/>
                <a:ea typeface="+mn-ea"/>
                <a:cs typeface="+mn-cs"/>
              </a:rPr>
              <a:t>DIR-GR-HSE-008 </a:t>
            </a:r>
            <a:r>
              <a:rPr lang="fr-FR" sz="1400" kern="1200" dirty="0" err="1">
                <a:solidFill>
                  <a:schemeClr val="tx1"/>
                </a:solidFill>
                <a:latin typeface="Calibri"/>
                <a:ea typeface="+mn-ea"/>
                <a:cs typeface="+mn-cs"/>
              </a:rPr>
              <a:t>Soil</a:t>
            </a:r>
            <a:r>
              <a:rPr lang="fr-FR" sz="1400" kern="1200" dirty="0">
                <a:solidFill>
                  <a:schemeClr val="tx1"/>
                </a:solidFill>
                <a:latin typeface="Calibri"/>
                <a:ea typeface="+mn-ea"/>
                <a:cs typeface="+mn-cs"/>
              </a:rPr>
              <a:t> and site </a:t>
            </a:r>
            <a:r>
              <a:rPr lang="fr-FR" sz="1400" kern="1200" dirty="0" err="1">
                <a:solidFill>
                  <a:schemeClr val="tx1"/>
                </a:solidFill>
                <a:latin typeface="Calibri"/>
                <a:ea typeface="+mn-ea"/>
                <a:cs typeface="+mn-cs"/>
              </a:rPr>
              <a:t>remediation</a:t>
            </a:r>
            <a:endParaRPr lang="fr-FR" b="1" dirty="0"/>
          </a:p>
          <a:p>
            <a:pPr algn="l">
              <a:lnSpc>
                <a:spcPct val="200000"/>
              </a:lnSpc>
              <a:spcBef>
                <a:spcPts val="300"/>
              </a:spcBef>
              <a:spcAft>
                <a:spcPts val="600"/>
              </a:spcAft>
            </a:pPr>
            <a:r>
              <a:rPr lang="fr-FR" b="1" dirty="0"/>
              <a:t>Date of publication in REFLEX: </a:t>
            </a:r>
            <a:r>
              <a:rPr lang="fr-FR" dirty="0"/>
              <a:t>01/10/2019</a:t>
            </a:r>
          </a:p>
          <a:p>
            <a:pPr algn="l">
              <a:spcBef>
                <a:spcPts val="300"/>
              </a:spcBef>
              <a:spcAft>
                <a:spcPts val="600"/>
              </a:spcAft>
            </a:pPr>
            <a:r>
              <a:rPr lang="fr-FR" b="1" dirty="0"/>
              <a:t>Date of application: </a:t>
            </a:r>
            <a:r>
              <a:rPr lang="fr-FR" dirty="0"/>
              <a:t>3 </a:t>
            </a:r>
            <a:r>
              <a:rPr lang="fr-FR" dirty="0" err="1"/>
              <a:t>months</a:t>
            </a:r>
            <a:r>
              <a:rPr lang="fr-FR" dirty="0"/>
              <a:t> </a:t>
            </a:r>
            <a:r>
              <a:rPr lang="fr-FR" dirty="0" err="1"/>
              <a:t>after</a:t>
            </a:r>
            <a:r>
              <a:rPr lang="fr-FR" dirty="0"/>
              <a:t>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en-US" dirty="0"/>
              <a:t>Establishment of a Safe State</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fr-FR" sz="1800" dirty="0" err="1">
                <a:solidFill>
                  <a:schemeClr val="tx1"/>
                </a:solidFill>
              </a:rPr>
              <a:t>Requirement</a:t>
            </a:r>
            <a:r>
              <a:rPr lang="fr-FR" sz="1800" dirty="0">
                <a:solidFill>
                  <a:schemeClr val="tx1"/>
                </a:solidFill>
              </a:rPr>
              <a:t> 3.1.1 : </a:t>
            </a:r>
            <a:r>
              <a:rPr lang="en-US" sz="1800" dirty="0">
                <a:solidFill>
                  <a:schemeClr val="tx1"/>
                </a:solidFill>
              </a:rPr>
              <a:t>Establishment of a Safe State</a:t>
            </a:r>
            <a:endParaRPr lang="fr-FR" sz="1800" dirty="0">
              <a:solidFill>
                <a:schemeClr val="tx1"/>
              </a:solidFill>
            </a:endParaRPr>
          </a:p>
          <a:p>
            <a:pPr marL="0" indent="0" algn="just">
              <a:spcBef>
                <a:spcPts val="600"/>
              </a:spcBef>
              <a:spcAft>
                <a:spcPts val="600"/>
              </a:spcAft>
            </a:pPr>
            <a:r>
              <a:rPr lang="en-US" sz="1600" b="0" dirty="0">
                <a:solidFill>
                  <a:schemeClr val="tx1"/>
                </a:solidFill>
              </a:rPr>
              <a:t>The definitive cessation of activities on a site or part of a site is followed by the immediate implementation of safety measures, including drainage, cleaning/degassing, waste management and access restriction.</a:t>
            </a:r>
            <a:endParaRPr lang="fr-FR" sz="1600" b="0" dirty="0">
              <a:solidFill>
                <a:schemeClr val="tx1"/>
              </a:solidFill>
            </a:endParaRPr>
          </a:p>
          <a:p>
            <a:pPr marL="0" indent="0" algn="just">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7553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en-US" dirty="0"/>
              <a:t>Assessment and Management of Risks Related to Pollution </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3.2.1 : </a:t>
            </a:r>
            <a:r>
              <a:rPr lang="en-US" sz="1800" dirty="0">
                <a:solidFill>
                  <a:schemeClr val="tx1"/>
                </a:solidFill>
              </a:rPr>
              <a:t>Risk Assessment Related to Pollution</a:t>
            </a:r>
            <a:endParaRPr lang="fr-FR" sz="1800" dirty="0">
              <a:solidFill>
                <a:schemeClr val="tx1"/>
              </a:solidFill>
            </a:endParaRPr>
          </a:p>
          <a:p>
            <a:pPr marL="0" indent="0" algn="just">
              <a:spcBef>
                <a:spcPts val="600"/>
              </a:spcBef>
              <a:spcAft>
                <a:spcPts val="600"/>
              </a:spcAft>
            </a:pPr>
            <a:r>
              <a:rPr lang="en-US" sz="1600" b="0" dirty="0">
                <a:solidFill>
                  <a:schemeClr val="tx1"/>
                </a:solidFill>
              </a:rPr>
              <a:t>The definitive cessation of activities gives rise to soil, groundwater and surface water diagnoses, at the end of which an assessment is conducted on the health, safety and environmental risks from the potential pollution of the site.</a:t>
            </a:r>
            <a:endParaRPr lang="fr-FR" sz="1600" b="0" dirty="0">
              <a:solidFill>
                <a:schemeClr val="tx1"/>
              </a:solidFill>
            </a:endParaRPr>
          </a:p>
          <a:p>
            <a:pPr marL="0" lvl="0" indent="0" algn="just">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050" u="sng" dirty="0">
              <a:solidFill>
                <a:schemeClr val="tx1"/>
              </a:solidFill>
            </a:endParaRPr>
          </a:p>
          <a:p>
            <a:pPr marL="0" indent="0" algn="just">
              <a:spcBef>
                <a:spcPts val="600"/>
              </a:spcBef>
              <a:spcAft>
                <a:spcPts val="600"/>
              </a:spcAft>
            </a:pPr>
            <a:r>
              <a:rPr lang="en-US" sz="1800" dirty="0">
                <a:solidFill>
                  <a:schemeClr val="tx1"/>
                </a:solidFill>
              </a:rPr>
              <a:t>Requirement 3.2.2 : Identification of Sites Undergoing Activity Cessation with Pollution Related Health Risks</a:t>
            </a:r>
            <a:endParaRPr lang="fr-FR" sz="1800" dirty="0">
              <a:solidFill>
                <a:schemeClr val="tx1"/>
              </a:solidFill>
            </a:endParaRPr>
          </a:p>
          <a:p>
            <a:pPr marL="0" indent="0" algn="just">
              <a:spcBef>
                <a:spcPts val="600"/>
              </a:spcBef>
              <a:spcAft>
                <a:spcPts val="600"/>
              </a:spcAft>
            </a:pPr>
            <a:r>
              <a:rPr lang="en-US" sz="1600" b="0" dirty="0">
                <a:solidFill>
                  <a:schemeClr val="tx1"/>
                </a:solidFill>
              </a:rPr>
              <a:t>When water or soil pollution may cause proven health risks according to locally applicable regulations and guidelines, the state of pollution and the associated risk assessment is sent to the Branch HSE division and the relevant operational line for identification.</a:t>
            </a:r>
            <a:endParaRPr lang="fr-FR" sz="1600" b="0" dirty="0">
              <a:solidFill>
                <a:schemeClr val="tx1"/>
              </a:solidFill>
            </a:endParaRPr>
          </a:p>
          <a:p>
            <a:pPr marL="0" lvl="0" indent="0" algn="just">
              <a:spcBef>
                <a:spcPts val="600"/>
              </a:spcBef>
              <a:spcAft>
                <a:spcPts val="600"/>
              </a:spcAft>
            </a:pPr>
            <a:r>
              <a:rPr lang="fr-FR" sz="1600" b="0" dirty="0">
                <a:solidFill>
                  <a:srgbClr val="00B050"/>
                </a:solidFill>
              </a:rPr>
              <a:t>No 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59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en-US" dirty="0"/>
              <a:t>Assessment and Management of Risks Related to Pollution </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Aft>
                <a:spcPts val="1200"/>
              </a:spcAft>
            </a:pPr>
            <a:r>
              <a:rPr lang="fr-FR" sz="1800" dirty="0" err="1">
                <a:solidFill>
                  <a:schemeClr val="tx1"/>
                </a:solidFill>
              </a:rPr>
              <a:t>Requirement</a:t>
            </a:r>
            <a:r>
              <a:rPr lang="fr-FR" sz="1800" dirty="0">
                <a:solidFill>
                  <a:schemeClr val="tx1"/>
                </a:solidFill>
              </a:rPr>
              <a:t> 3.2.3 : </a:t>
            </a:r>
            <a:r>
              <a:rPr lang="en-US" sz="1800" dirty="0">
                <a:solidFill>
                  <a:schemeClr val="tx1"/>
                </a:solidFill>
              </a:rPr>
              <a:t>Pollution Risk Management Methods at Activity Cessation</a:t>
            </a:r>
            <a:endParaRPr lang="fr-FR" sz="1800" dirty="0">
              <a:solidFill>
                <a:schemeClr val="tx1"/>
              </a:solidFill>
            </a:endParaRPr>
          </a:p>
          <a:p>
            <a:pPr marL="0" indent="0" algn="just">
              <a:spcBef>
                <a:spcPts val="600"/>
              </a:spcBef>
              <a:spcAft>
                <a:spcPts val="600"/>
              </a:spcAft>
            </a:pPr>
            <a:r>
              <a:rPr lang="en-GB" sz="1600" b="0" dirty="0">
                <a:solidFill>
                  <a:schemeClr val="tx1"/>
                </a:solidFill>
              </a:rPr>
              <a:t>Based on the results of the risk assessment, identified pollution management methods give priority to maintaining control over the use of the site and to the possibilities of redevelopment for the Group's activities (solar, reforestation, etc.) </a:t>
            </a:r>
          </a:p>
          <a:p>
            <a:pPr marL="0" indent="0" algn="just">
              <a:spcBef>
                <a:spcPts val="600"/>
              </a:spcBef>
              <a:spcAft>
                <a:spcPts val="600"/>
              </a:spcAft>
            </a:pPr>
            <a:r>
              <a:rPr lang="en-US" sz="1600" b="0" dirty="0">
                <a:solidFill>
                  <a:schemeClr val="tx1"/>
                </a:solidFill>
              </a:rPr>
              <a:t>The development and implementation of management methods are monitored by technical authorities.</a:t>
            </a:r>
          </a:p>
          <a:p>
            <a:pPr marL="0" lvl="0" indent="0" algn="just">
              <a:spcBef>
                <a:spcPts val="600"/>
              </a:spcBef>
              <a:spcAft>
                <a:spcPts val="600"/>
              </a:spcAft>
            </a:pPr>
            <a:r>
              <a:rPr lang="fr-FR" sz="1600" b="0" dirty="0">
                <a:solidFill>
                  <a:srgbClr val="00B050"/>
                </a:solidFill>
              </a:rPr>
              <a:t>No impact</a:t>
            </a:r>
          </a:p>
          <a:p>
            <a:pPr marL="0" indent="0" algn="l">
              <a:spcBef>
                <a:spcPts val="600"/>
              </a:spcBef>
              <a:spcAft>
                <a:spcPts val="600"/>
              </a:spcAft>
            </a:pPr>
            <a:endParaRPr lang="fr-FR" sz="12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90730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10513168" cy="404664"/>
          </a:xfrm>
        </p:spPr>
        <p:txBody>
          <a:bodyPr/>
          <a:lstStyle/>
          <a:p>
            <a:pPr rtl="0"/>
            <a:r>
              <a:rPr lang="en-GB" dirty="0"/>
              <a:t>REQUIREMENT OVERVIEW: </a:t>
            </a:r>
            <a:r>
              <a:rPr lang="en-US" dirty="0"/>
              <a:t>Divestiture or Restitution of a Site Following Activity Cessation</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600"/>
              </a:spcBef>
              <a:spcAft>
                <a:spcPts val="600"/>
              </a:spcAft>
            </a:pPr>
            <a:r>
              <a:rPr lang="en-US" sz="1800" dirty="0">
                <a:solidFill>
                  <a:schemeClr val="tx1"/>
                </a:solidFill>
              </a:rPr>
              <a:t>Requirement 3.3.1 : Information Provided During Site Divestiture or Restitution </a:t>
            </a:r>
          </a:p>
          <a:p>
            <a:pPr marL="0" indent="0" algn="just">
              <a:spcBef>
                <a:spcPts val="600"/>
              </a:spcBef>
              <a:spcAft>
                <a:spcPts val="600"/>
              </a:spcAft>
            </a:pPr>
            <a:r>
              <a:rPr lang="en-US" sz="1600" b="0" dirty="0">
                <a:solidFill>
                  <a:schemeClr val="tx1"/>
                </a:solidFill>
              </a:rPr>
              <a:t>With divestiture or restitution of a site following activity cessation, the following information is communicated to the buyer (or the owner in case of restitution):</a:t>
            </a:r>
          </a:p>
          <a:p>
            <a:pPr marL="285750" lvl="4" indent="-285750" algn="l">
              <a:spcBef>
                <a:spcPts val="300"/>
              </a:spcBef>
              <a:spcAft>
                <a:spcPts val="600"/>
              </a:spcAft>
              <a:buFont typeface="Wingdings" panose="05000000000000000000" pitchFamily="2" charset="2"/>
              <a:buChar char="q"/>
              <a:defRPr/>
            </a:pPr>
            <a:r>
              <a:rPr lang="en-US" sz="1600" dirty="0">
                <a:solidFill>
                  <a:schemeClr val="tx1"/>
                </a:solidFill>
                <a:latin typeface="+mj-lt"/>
              </a:rPr>
              <a:t>All available information related to the site history, safety conditions and pollution management operations potentially carried out, and its final pollution level;</a:t>
            </a:r>
          </a:p>
          <a:p>
            <a:pPr marL="285750" lvl="4" indent="-285750" algn="l">
              <a:spcBef>
                <a:spcPts val="300"/>
              </a:spcBef>
              <a:spcAft>
                <a:spcPts val="600"/>
              </a:spcAft>
              <a:buFont typeface="Wingdings" panose="05000000000000000000" pitchFamily="2" charset="2"/>
              <a:buChar char="q"/>
              <a:defRPr/>
            </a:pPr>
            <a:r>
              <a:rPr lang="en-US" sz="1600" dirty="0">
                <a:solidFill>
                  <a:schemeClr val="tx1"/>
                </a:solidFill>
                <a:latin typeface="+mj-lt"/>
              </a:rPr>
              <a:t>The site use considered in order to define management measures and any associated usage restrictions.</a:t>
            </a:r>
            <a:endParaRPr lang="fr-FR" sz="1600" dirty="0">
              <a:solidFill>
                <a:schemeClr val="tx1"/>
              </a:solidFill>
              <a:latin typeface="+mj-lt"/>
            </a:endParaRPr>
          </a:p>
          <a:p>
            <a:pPr marL="0" lvl="0" indent="0" algn="just">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r>
              <a:rPr lang="en-US" sz="1800" dirty="0">
                <a:solidFill>
                  <a:schemeClr val="tx1"/>
                </a:solidFill>
              </a:rPr>
              <a:t>Requirement 3.3.2 : Obligations Remaining After Site Divestiture or Restitution </a:t>
            </a:r>
          </a:p>
          <a:p>
            <a:pPr marL="0" indent="0" algn="just" fontAlgn="base"/>
            <a:r>
              <a:rPr lang="en-GB" sz="1600" b="0" dirty="0">
                <a:solidFill>
                  <a:schemeClr val="tx1"/>
                </a:solidFill>
              </a:rPr>
              <a:t>The legal and contractual obligations and responsibilities remaining after site divestiture or restitution are identified with the assistance of legal experts and technical authorities.</a:t>
            </a:r>
          </a:p>
          <a:p>
            <a:pPr marL="0" indent="0" algn="just" fontAlgn="base"/>
            <a:endParaRPr lang="en-GB" sz="1600" b="0" dirty="0">
              <a:solidFill>
                <a:schemeClr val="tx1"/>
              </a:solidFill>
            </a:endParaRPr>
          </a:p>
          <a:p>
            <a:pPr marL="0" indent="0" algn="just" fontAlgn="base"/>
            <a:r>
              <a:rPr lang="en-GB" sz="1600" b="0" dirty="0">
                <a:solidFill>
                  <a:schemeClr val="tx1"/>
                </a:solidFill>
              </a:rPr>
              <a:t>A post-transfer follow-up of these obligations is conducted with the assistance of legal experts and technical authorities as necessary. </a:t>
            </a:r>
            <a:r>
              <a:rPr lang="en-US" sz="1600" b="0" dirty="0">
                <a:solidFill>
                  <a:schemeClr val="tx1"/>
                </a:solidFill>
              </a:rPr>
              <a:t>site.</a:t>
            </a:r>
          </a:p>
          <a:p>
            <a:pPr marL="0" lvl="0" indent="0" algn="just">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26315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 OVERVIEW: </a:t>
            </a:r>
            <a:r>
              <a:rPr lang="fr-FR" dirty="0"/>
              <a:t>Documentation and </a:t>
            </a:r>
            <a:r>
              <a:rPr lang="fr-FR" dirty="0" err="1"/>
              <a:t>Archiving</a:t>
            </a:r>
            <a:r>
              <a:rPr lang="en-GB" dirty="0"/>
              <a:t> </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u="sng" dirty="0">
              <a:solidFill>
                <a:schemeClr val="tx1"/>
              </a:solidFill>
            </a:endParaRPr>
          </a:p>
          <a:p>
            <a:pPr marL="0" indent="0" algn="l">
              <a:spcBef>
                <a:spcPts val="600"/>
              </a:spcBef>
              <a:spcAft>
                <a:spcPts val="600"/>
              </a:spcAft>
            </a:pPr>
            <a:r>
              <a:rPr lang="en-US" sz="1800" dirty="0">
                <a:solidFill>
                  <a:schemeClr val="tx1"/>
                </a:solidFill>
              </a:rPr>
              <a:t>Requirement 3.4.1 : Documentation and Archiving </a:t>
            </a:r>
          </a:p>
          <a:p>
            <a:pPr marL="0" indent="0" algn="just" fontAlgn="base"/>
            <a:r>
              <a:rPr lang="en-US" sz="1600" b="0" dirty="0">
                <a:solidFill>
                  <a:schemeClr val="tx1"/>
                </a:solidFill>
              </a:rPr>
              <a:t>The following information is archived under the responsibility of the legal services concerned, including cases of site divestiture or restitution:</a:t>
            </a:r>
          </a:p>
          <a:p>
            <a:pPr marL="285750" lvl="4" indent="-285750" algn="l" fontAlgn="base">
              <a:lnSpc>
                <a:spcPct val="150000"/>
              </a:lnSpc>
              <a:spcBef>
                <a:spcPts val="300"/>
              </a:spcBef>
              <a:spcAft>
                <a:spcPts val="600"/>
              </a:spcAft>
              <a:buFont typeface="Wingdings" panose="05000000000000000000" pitchFamily="2" charset="2"/>
              <a:buChar char="q"/>
              <a:defRPr/>
            </a:pPr>
            <a:r>
              <a:rPr lang="en-US" sz="1600" dirty="0">
                <a:solidFill>
                  <a:schemeClr val="tx1"/>
                </a:solidFill>
                <a:latin typeface="+mj-lt"/>
              </a:rPr>
              <a:t>All available documents related to the site history, its state of pollution, the assessment and monitoring of pollution related risks, activity cessation, safety conditions and potential pollution management measures;</a:t>
            </a:r>
          </a:p>
          <a:p>
            <a:pPr marL="285750" lvl="4" indent="-285750" algn="l" fontAlgn="base">
              <a:lnSpc>
                <a:spcPct val="150000"/>
              </a:lnSpc>
              <a:spcBef>
                <a:spcPts val="300"/>
              </a:spcBef>
              <a:spcAft>
                <a:spcPts val="600"/>
              </a:spcAft>
              <a:buFont typeface="Wingdings" panose="05000000000000000000" pitchFamily="2" charset="2"/>
              <a:buChar char="q"/>
              <a:defRPr/>
            </a:pPr>
            <a:r>
              <a:rPr lang="en-US" sz="1600" dirty="0">
                <a:solidFill>
                  <a:schemeClr val="tx1"/>
                </a:solidFill>
                <a:latin typeface="+mj-lt"/>
              </a:rPr>
              <a:t>The site use considered for the definition of management measures and any associated usage restrictions;</a:t>
            </a:r>
          </a:p>
          <a:p>
            <a:pPr marL="285750" lvl="4" indent="-285750" algn="l" fontAlgn="base">
              <a:lnSpc>
                <a:spcPct val="150000"/>
              </a:lnSpc>
              <a:spcBef>
                <a:spcPts val="300"/>
              </a:spcBef>
              <a:spcAft>
                <a:spcPts val="600"/>
              </a:spcAft>
              <a:buFont typeface="Wingdings" panose="05000000000000000000" pitchFamily="2" charset="2"/>
              <a:buChar char="q"/>
              <a:defRPr/>
            </a:pPr>
            <a:r>
              <a:rPr lang="en-US" sz="1600" dirty="0">
                <a:solidFill>
                  <a:schemeClr val="tx1"/>
                </a:solidFill>
                <a:latin typeface="+mj-lt"/>
              </a:rPr>
              <a:t>The legal and contractual obligations and responsibilities remaining after site divestiture or restitution.</a:t>
            </a:r>
          </a:p>
          <a:p>
            <a:pPr marL="0" indent="0" algn="just" fontAlgn="base"/>
            <a:r>
              <a:rPr lang="en-US" sz="1600" b="0" dirty="0">
                <a:solidFill>
                  <a:schemeClr val="tx1"/>
                </a:solidFill>
              </a:rPr>
              <a:t>A document management system is set up to ensure the traceability and retention of these documents, which are archived as prescribed by the Group's document retention policy and, if necessary, for a longer period required by local regulations.</a:t>
            </a:r>
          </a:p>
          <a:p>
            <a:pPr>
              <a:lnSpc>
                <a:spcPct val="150000"/>
              </a:lnSpc>
            </a:pPr>
            <a:endParaRPr lang="fr-FR" sz="1400" b="0" u="sng" dirty="0">
              <a:solidFill>
                <a:srgbClr val="FF0000"/>
              </a:solidFill>
            </a:endParaRPr>
          </a:p>
          <a:p>
            <a:pPr marL="0" lvl="0" indent="0" algn="just">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89867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0957984" cy="432048"/>
          </a:xfrm>
          <a:solidFill>
            <a:srgbClr val="376092"/>
          </a:solidFill>
        </p:spPr>
        <p:txBody>
          <a:bodyPr/>
          <a:lstStyle/>
          <a:p>
            <a:r>
              <a:rPr lang="fr-FR" b="1" err="1">
                <a:solidFill>
                  <a:schemeClr val="bg1"/>
                </a:solidFill>
              </a:rPr>
              <a:t>Where</a:t>
            </a:r>
            <a:r>
              <a:rPr lang="fr-FR" b="1">
                <a:solidFill>
                  <a:schemeClr val="bg1"/>
                </a:solidFill>
              </a:rPr>
              <a:t> to </a:t>
            </a:r>
            <a:r>
              <a:rPr lang="fr-FR" b="1" err="1">
                <a:solidFill>
                  <a:schemeClr val="bg1"/>
                </a:solidFill>
              </a:rPr>
              <a:t>find</a:t>
            </a:r>
            <a:r>
              <a:rPr lang="fr-FR" b="1">
                <a:solidFill>
                  <a:schemeClr val="bg1"/>
                </a:solidFill>
              </a:rPr>
              <a:t> </a:t>
            </a:r>
            <a:r>
              <a:rPr lang="fr-FR" b="1" err="1">
                <a:solidFill>
                  <a:schemeClr val="bg1"/>
                </a:solidFill>
              </a:rPr>
              <a:t>additional</a:t>
            </a:r>
            <a:r>
              <a:rPr lang="fr-FR" b="1">
                <a:solidFill>
                  <a:schemeClr val="bg1"/>
                </a:solidFill>
              </a:rPr>
              <a:t> information or documentation?</a:t>
            </a:r>
            <a:endParaRPr lang="en-US" b="1">
              <a:solidFill>
                <a:schemeClr val="bg1"/>
              </a:solidFill>
            </a:endParaRPr>
          </a:p>
        </p:txBody>
      </p:sp>
      <p:sp>
        <p:nvSpPr>
          <p:cNvPr id="3" name="Espace réservé du texte 2"/>
          <p:cNvSpPr>
            <a:spLocks noGrp="1"/>
          </p:cNvSpPr>
          <p:nvPr>
            <p:ph type="body" sz="quarter" idx="12"/>
          </p:nvPr>
        </p:nvSpPr>
        <p:spPr>
          <a:xfrm>
            <a:off x="609600" y="1556792"/>
            <a:ext cx="10958400" cy="4609058"/>
          </a:xfrm>
        </p:spPr>
        <p:txBody>
          <a:bodyPr/>
          <a:lstStyle/>
          <a:p>
            <a:r>
              <a:rPr lang="fr-FR" dirty="0"/>
              <a:t>Publication on WAT: </a:t>
            </a:r>
            <a:r>
              <a:rPr lang="fr-FR" dirty="0">
                <a:hlinkClick r:id="rId2"/>
              </a:rPr>
              <a:t>http://wat.corp.local/sites/s215/en-US/Pages/R%C3%A8gles%20HSE/CR%20421/CR-GR-HSE-421-.aspx</a:t>
            </a:r>
            <a:endParaRPr lang="fr-FR" dirty="0"/>
          </a:p>
          <a:p>
            <a:endParaRPr lang="fr-FR" dirty="0"/>
          </a:p>
          <a:p>
            <a:r>
              <a:rPr lang="fr-FR" dirty="0"/>
              <a:t>HSE Toolbox:</a:t>
            </a:r>
            <a:r>
              <a:rPr lang="en-US" dirty="0"/>
              <a:t> </a:t>
            </a:r>
            <a:r>
              <a:rPr lang="en-US" dirty="0">
                <a:hlinkClick r:id="rId3"/>
              </a:rPr>
              <a:t>https://www.toolbox-hse.total.com/en/one-maestro-pyramid-documents</a:t>
            </a:r>
            <a:endParaRPr lang="en-US" dirty="0"/>
          </a:p>
          <a:p>
            <a:endParaRPr lang="en-US" dirty="0"/>
          </a:p>
          <a:p>
            <a:endParaRPr lang="en-US" dirty="0"/>
          </a:p>
          <a:p>
            <a:r>
              <a:rPr lang="en-US" dirty="0"/>
              <a:t>M&amp;S deployment kit on HSE Toolbox : </a:t>
            </a:r>
            <a:r>
              <a:rPr lang="en-US" dirty="0">
                <a:hlinkClick r:id="rId4"/>
              </a:rPr>
              <a:t>https://www.toolbox-hse.total.com/en/one-maestro/one-maestro-pyramid-documents/group-hse-rules/group-hse-rules-ms-branch-support</a:t>
            </a:r>
            <a:endParaRPr lang="en-US" dirty="0"/>
          </a:p>
          <a:p>
            <a:endParaRPr lang="fr-FR" dirty="0"/>
          </a:p>
          <a:p>
            <a:endParaRPr lang="fr-FR" dirty="0"/>
          </a:p>
          <a:p>
            <a:r>
              <a:rPr lang="fr-FR" dirty="0"/>
              <a:t>REFLEX: group </a:t>
            </a:r>
            <a:r>
              <a:rPr lang="fr-FR" dirty="0" err="1"/>
              <a:t>referential</a:t>
            </a:r>
            <a:r>
              <a:rPr lang="fr-FR" dirty="0"/>
              <a:t> documents : </a:t>
            </a:r>
            <a:r>
              <a:rPr lang="fr-FR" dirty="0">
                <a:hlinkClick r:id="rId5"/>
              </a:rPr>
              <a:t>https://reflex.sinequa.corp.local/</a:t>
            </a:r>
            <a:endParaRPr lang="fr-FR" dirty="0"/>
          </a:p>
          <a:p>
            <a:endParaRPr lang="fr-FR" dirty="0"/>
          </a:p>
          <a:p>
            <a:endParaRPr lang="fr-FR" dirty="0"/>
          </a:p>
          <a:p>
            <a:r>
              <a:rPr lang="fr-FR" dirty="0"/>
              <a:t>M&amp;S Branch </a:t>
            </a:r>
            <a:r>
              <a:rPr lang="fr-FR" dirty="0" err="1"/>
              <a:t>referential</a:t>
            </a:r>
            <a:r>
              <a:rPr lang="fr-FR" dirty="0"/>
              <a:t> : </a:t>
            </a:r>
            <a:r>
              <a:rPr lang="fr-FR" dirty="0">
                <a:hlinkClick r:id="rId6"/>
              </a:rPr>
              <a:t>http://crescendo4all.rm.corp.local/sites/Ref_MS/Pages/Home.aspx</a:t>
            </a:r>
            <a:endParaRPr lang="fr-FR" dirty="0"/>
          </a:p>
          <a:p>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fr-FR" sz="1000">
                <a:latin typeface="+mj-lt"/>
              </a:rPr>
              <a:t>7</a:t>
            </a:r>
            <a:endParaRPr lang="en-US" sz="1000" dirty="0">
              <a:latin typeface="+mj-lt"/>
            </a:endParaRPr>
          </a:p>
        </p:txBody>
      </p:sp>
      <p:pic>
        <p:nvPicPr>
          <p:cNvPr id="7" name="Picture 2"/>
          <p:cNvPicPr>
            <a:picLocks noChangeAspect="1" noChangeArrowheads="1"/>
          </p:cNvPicPr>
          <p:nvPr/>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4156848793"/>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50128f55-3b36-4aa6-98d9-a6fd28e4ae9b</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9FFA6-E2F4-4ED6-9588-81D30AB88B6C}">
  <ds:schemaRefs>
    <ds:schemaRef ds:uri="http://schemas.microsoft.com/office/infopath/2007/PartnerControls"/>
    <ds:schemaRef ds:uri="26ca36b3-22a5-4c03-beea-d9082fda911d"/>
    <ds:schemaRef ds:uri="http://purl.org/dc/elements/1.1/"/>
    <ds:schemaRef ds:uri="http://schemas.microsoft.com/office/2006/metadata/properties"/>
    <ds:schemaRef ds:uri="http://purl.org/dc/terms/"/>
    <ds:schemaRef ds:uri="http://schemas.openxmlformats.org/package/2006/metadata/core-properties"/>
    <ds:schemaRef ds:uri="6976bd83-f208-4589-bff3-a75963e94f6e"/>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2297AEB-3119-44E5-B8AF-69E83210BB83}">
  <ds:schemaRefs>
    <ds:schemaRef ds:uri="http://schemas.microsoft.com/sharepoint/v3/contenttype/forms"/>
  </ds:schemaRefs>
</ds:datastoreItem>
</file>

<file path=customXml/itemProps3.xml><?xml version="1.0" encoding="utf-8"?>
<ds:datastoreItem xmlns:ds="http://schemas.openxmlformats.org/officeDocument/2006/customXml" ds:itemID="{C92E46FD-DF65-4135-9E71-4A90FADAD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379</TotalTime>
  <Words>782</Words>
  <Application>Microsoft Office PowerPoint</Application>
  <PresentationFormat>Grand écran</PresentationFormat>
  <Paragraphs>78</Paragraphs>
  <Slides>8</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Wingdings</vt:lpstr>
      <vt:lpstr/>
      <vt:lpstr>CR-GR-HSE-421 Management of Pollution Risks at Activity Cessation </vt:lpstr>
      <vt:lpstr>Présentation PowerPoint</vt:lpstr>
      <vt:lpstr>Présentation PowerPoint</vt:lpstr>
      <vt:lpstr>Présentation PowerPoint</vt:lpstr>
      <vt:lpstr>Présentation PowerPoint</vt:lpstr>
      <vt:lpstr>Présentation PowerPoint</vt:lpstr>
      <vt:lpstr>Présentation PowerPoint</vt:lpstr>
      <vt:lpstr>Where to find additional information or 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167</cp:revision>
  <cp:lastPrinted>2018-09-13T16:16:27Z</cp:lastPrinted>
  <dcterms:modified xsi:type="dcterms:W3CDTF">2019-12-19T14:15:12Z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