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2"/>
  </p:notesMasterIdLst>
  <p:handoutMasterIdLst>
    <p:handoutMasterId r:id="rId13"/>
  </p:handoutMasterIdLst>
  <p:sldIdLst>
    <p:sldId id="273" r:id="rId5"/>
    <p:sldId id="427" r:id="rId6"/>
    <p:sldId id="428" r:id="rId7"/>
    <p:sldId id="429" r:id="rId8"/>
    <p:sldId id="439" r:id="rId9"/>
    <p:sldId id="437" r:id="rId10"/>
    <p:sldId id="440" r:id="rId11"/>
  </p:sldIdLst>
  <p:sldSz cx="12192000" cy="6858000"/>
  <p:notesSz cx="6797675" cy="9926638"/>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ebastien MUNERET" initials="SM" lastIdx="1" clrIdx="0">
    <p:extLst>
      <p:ext uri="{19B8F6BF-5375-455C-9EA6-DF929625EA0E}">
        <p15:presenceInfo xmlns:p15="http://schemas.microsoft.com/office/powerpoint/2012/main" userId="S-1-5-21-1688137703-1013256711-2629252250-32346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CC"/>
    <a:srgbClr val="FFFF00"/>
    <a:srgbClr val="376092"/>
    <a:srgbClr val="FF9900"/>
    <a:srgbClr val="A90025"/>
    <a:srgbClr val="AC8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858" autoAdjust="0"/>
    <p:restoredTop sz="95405" autoAdjust="0"/>
  </p:normalViewPr>
  <p:slideViewPr>
    <p:cSldViewPr>
      <p:cViewPr varScale="1">
        <p:scale>
          <a:sx n="85" d="100"/>
          <a:sy n="85" d="100"/>
        </p:scale>
        <p:origin x="114" y="342"/>
      </p:cViewPr>
      <p:guideLst>
        <p:guide orient="horz" pos="2160"/>
        <p:guide pos="3840"/>
      </p:guideLst>
    </p:cSldViewPr>
  </p:slideViewPr>
  <p:outlineViewPr>
    <p:cViewPr>
      <p:scale>
        <a:sx n="33" d="100"/>
        <a:sy n="33" d="100"/>
      </p:scale>
      <p:origin x="0" y="7572"/>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56" y="-9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sz="quarter" idx="1"/>
          </p:nvPr>
        </p:nvSpPr>
        <p:spPr>
          <a:xfrm>
            <a:off x="3850445" y="0"/>
            <a:ext cx="2945659" cy="496332"/>
          </a:xfrm>
          <a:prstGeom prst="rect">
            <a:avLst/>
          </a:prstGeom>
        </p:spPr>
        <p:txBody>
          <a:bodyPr vert="horz" lIns="91440" tIns="45720" rIns="91440" bIns="45720" rtlCol="0"/>
          <a:lstStyle>
            <a:lvl1pPr algn="r">
              <a:defRPr sz="1200"/>
            </a:lvl1pPr>
          </a:lstStyle>
          <a:p>
            <a:fld id="{AA8F9218-3AC4-4588-AD15-C8B9615A4193}" type="datetimeFigureOut">
              <a:rPr lang="en-US" smtClean="0"/>
              <a:pPr/>
              <a:t>1/3/2019</a:t>
            </a:fld>
            <a:endParaRPr lang="en-US"/>
          </a:p>
        </p:txBody>
      </p:sp>
      <p:sp>
        <p:nvSpPr>
          <p:cNvPr id="4" name="Espace réservé du pied de page 3"/>
          <p:cNvSpPr>
            <a:spLocks noGrp="1"/>
          </p:cNvSpPr>
          <p:nvPr>
            <p:ph type="ftr" sz="quarter" idx="2"/>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5" name="Espace réservé du numéro de diapositive 4"/>
          <p:cNvSpPr>
            <a:spLocks noGrp="1"/>
          </p:cNvSpPr>
          <p:nvPr>
            <p:ph type="sldNum" sz="quarter" idx="3"/>
          </p:nvPr>
        </p:nvSpPr>
        <p:spPr>
          <a:xfrm>
            <a:off x="3850445" y="9428583"/>
            <a:ext cx="2945659" cy="496332"/>
          </a:xfrm>
          <a:prstGeom prst="rect">
            <a:avLst/>
          </a:prstGeom>
        </p:spPr>
        <p:txBody>
          <a:bodyPr vert="horz" lIns="91440" tIns="45720" rIns="91440" bIns="45720" rtlCol="0" anchor="b"/>
          <a:lstStyle>
            <a:lvl1pPr algn="r">
              <a:defRPr sz="1200"/>
            </a:lvl1pPr>
          </a:lstStyle>
          <a:p>
            <a:fld id="{6471A043-F37E-42BC-90A9-BA46E9EBA480}" type="slidenum">
              <a:rPr lang="en-US" smtClean="0"/>
              <a:pPr/>
              <a:t>‹N°›</a:t>
            </a:fld>
            <a:endParaRPr lang="en-US"/>
          </a:p>
        </p:txBody>
      </p:sp>
    </p:spTree>
    <p:extLst>
      <p:ext uri="{BB962C8B-B14F-4D97-AF65-F5344CB8AC3E}">
        <p14:creationId xmlns:p14="http://schemas.microsoft.com/office/powerpoint/2010/main" val="422966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US"/>
          </a:p>
        </p:txBody>
      </p:sp>
      <p:sp>
        <p:nvSpPr>
          <p:cNvPr id="3" name="Espace réservé de la date 2"/>
          <p:cNvSpPr>
            <a:spLocks noGrp="1"/>
          </p:cNvSpPr>
          <p:nvPr>
            <p:ph type="dt" idx="1"/>
          </p:nvPr>
        </p:nvSpPr>
        <p:spPr>
          <a:xfrm>
            <a:off x="3850445" y="0"/>
            <a:ext cx="2945659" cy="496332"/>
          </a:xfrm>
          <a:prstGeom prst="rect">
            <a:avLst/>
          </a:prstGeom>
        </p:spPr>
        <p:txBody>
          <a:bodyPr vert="horz" lIns="91440" tIns="45720" rIns="91440" bIns="45720" rtlCol="0"/>
          <a:lstStyle>
            <a:lvl1pPr algn="r">
              <a:defRPr sz="1200"/>
            </a:lvl1pPr>
          </a:lstStyle>
          <a:p>
            <a:fld id="{BBCB1C22-5F7F-45DB-B066-C38515A5A04C}" type="datetimeFigureOut">
              <a:rPr lang="en-US" smtClean="0"/>
              <a:pPr/>
              <a:t>1/3/2019</a:t>
            </a:fld>
            <a:endParaRPr lang="en-US"/>
          </a:p>
        </p:txBody>
      </p:sp>
      <p:sp>
        <p:nvSpPr>
          <p:cNvPr id="4" name="Espace réservé de l'image des diapositives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lIns="91440" tIns="45720" rIns="91440" bIns="45720" rtlCol="0" anchor="ctr"/>
          <a:lstStyle/>
          <a:p>
            <a:endParaRPr lang="en-US"/>
          </a:p>
        </p:txBody>
      </p:sp>
      <p:sp>
        <p:nvSpPr>
          <p:cNvPr id="5" name="Espace réservé des commentaires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a:p>
        </p:txBody>
      </p:sp>
      <p:sp>
        <p:nvSpPr>
          <p:cNvPr id="6" name="Espace réservé du pied de page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US"/>
          </a:p>
        </p:txBody>
      </p:sp>
      <p:sp>
        <p:nvSpPr>
          <p:cNvPr id="7" name="Espace réservé du numéro de diapositive 6"/>
          <p:cNvSpPr>
            <a:spLocks noGrp="1"/>
          </p:cNvSpPr>
          <p:nvPr>
            <p:ph type="sldNum" sz="quarter" idx="5"/>
          </p:nvPr>
        </p:nvSpPr>
        <p:spPr>
          <a:xfrm>
            <a:off x="3850445" y="9428583"/>
            <a:ext cx="2945659" cy="496332"/>
          </a:xfrm>
          <a:prstGeom prst="rect">
            <a:avLst/>
          </a:prstGeom>
        </p:spPr>
        <p:txBody>
          <a:bodyPr vert="horz" lIns="91440" tIns="45720" rIns="91440" bIns="45720" rtlCol="0" anchor="b"/>
          <a:lstStyle>
            <a:lvl1pPr algn="r">
              <a:defRPr sz="1200"/>
            </a:lvl1pPr>
          </a:lstStyle>
          <a:p>
            <a:fld id="{B19BD1F9-669C-4CA0-8FBF-032659BF0921}" type="slidenum">
              <a:rPr lang="en-US" smtClean="0"/>
              <a:pPr/>
              <a:t>‹N°›</a:t>
            </a:fld>
            <a:endParaRPr lang="en-US"/>
          </a:p>
        </p:txBody>
      </p:sp>
    </p:spTree>
    <p:extLst>
      <p:ext uri="{BB962C8B-B14F-4D97-AF65-F5344CB8AC3E}">
        <p14:creationId xmlns:p14="http://schemas.microsoft.com/office/powerpoint/2010/main" val="29965193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en-US" dirty="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1</a:t>
            </a:fld>
            <a:endParaRPr lang="en-US"/>
          </a:p>
        </p:txBody>
      </p:sp>
    </p:spTree>
    <p:extLst>
      <p:ext uri="{BB962C8B-B14F-4D97-AF65-F5344CB8AC3E}">
        <p14:creationId xmlns:p14="http://schemas.microsoft.com/office/powerpoint/2010/main" val="20418124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2</a:t>
            </a:fld>
            <a:endParaRPr lang="en-US"/>
          </a:p>
        </p:txBody>
      </p:sp>
    </p:spTree>
    <p:extLst>
      <p:ext uri="{BB962C8B-B14F-4D97-AF65-F5344CB8AC3E}">
        <p14:creationId xmlns:p14="http://schemas.microsoft.com/office/powerpoint/2010/main" val="179073008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3</a:t>
            </a:fld>
            <a:endParaRPr lang="en-US"/>
          </a:p>
        </p:txBody>
      </p:sp>
    </p:spTree>
    <p:extLst>
      <p:ext uri="{BB962C8B-B14F-4D97-AF65-F5344CB8AC3E}">
        <p14:creationId xmlns:p14="http://schemas.microsoft.com/office/powerpoint/2010/main" val="2327666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4</a:t>
            </a:fld>
            <a:endParaRPr lang="en-US"/>
          </a:p>
        </p:txBody>
      </p:sp>
    </p:spTree>
    <p:extLst>
      <p:ext uri="{BB962C8B-B14F-4D97-AF65-F5344CB8AC3E}">
        <p14:creationId xmlns:p14="http://schemas.microsoft.com/office/powerpoint/2010/main" val="33266124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5</a:t>
            </a:fld>
            <a:endParaRPr lang="en-US"/>
          </a:p>
        </p:txBody>
      </p:sp>
    </p:spTree>
    <p:extLst>
      <p:ext uri="{BB962C8B-B14F-4D97-AF65-F5344CB8AC3E}">
        <p14:creationId xmlns:p14="http://schemas.microsoft.com/office/powerpoint/2010/main" val="979211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sz="1100" dirty="0" smtClean="0"/>
          </a:p>
        </p:txBody>
      </p:sp>
      <p:sp>
        <p:nvSpPr>
          <p:cNvPr id="4" name="Espace réservé du numéro de diapositive 3"/>
          <p:cNvSpPr>
            <a:spLocks noGrp="1"/>
          </p:cNvSpPr>
          <p:nvPr>
            <p:ph type="sldNum" sz="quarter" idx="10"/>
          </p:nvPr>
        </p:nvSpPr>
        <p:spPr/>
        <p:txBody>
          <a:bodyPr/>
          <a:lstStyle/>
          <a:p>
            <a:fld id="{B19BD1F9-669C-4CA0-8FBF-032659BF0921}" type="slidenum">
              <a:rPr lang="en-US" smtClean="0"/>
              <a:pPr/>
              <a:t>6</a:t>
            </a:fld>
            <a:endParaRPr lang="en-US"/>
          </a:p>
        </p:txBody>
      </p:sp>
    </p:spTree>
    <p:extLst>
      <p:ext uri="{BB962C8B-B14F-4D97-AF65-F5344CB8AC3E}">
        <p14:creationId xmlns:p14="http://schemas.microsoft.com/office/powerpoint/2010/main" val="314923643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p:bg>
      <p:bgPr>
        <a:solidFill>
          <a:srgbClr val="376092"/>
        </a:solidFill>
        <a:effectLst/>
      </p:bgPr>
    </p:bg>
    <p:spTree>
      <p:nvGrpSpPr>
        <p:cNvPr id="1" name=""/>
        <p:cNvGrpSpPr/>
        <p:nvPr/>
      </p:nvGrpSpPr>
      <p:grpSpPr>
        <a:xfrm>
          <a:off x="0" y="0"/>
          <a:ext cx="0" cy="0"/>
          <a:chOff x="0" y="0"/>
          <a:chExt cx="0" cy="0"/>
        </a:xfrm>
      </p:grpSpPr>
      <p:pic>
        <p:nvPicPr>
          <p:cNvPr id="10" name="Image 9" descr="TOTAL_LOGO_bandeau_01_haut_T_RGB.png"/>
          <p:cNvPicPr>
            <a:picLocks noChangeAspect="1"/>
          </p:cNvPicPr>
          <p:nvPr userDrawn="1"/>
        </p:nvPicPr>
        <p:blipFill>
          <a:blip r:embed="rId2" cstate="print"/>
          <a:stretch>
            <a:fillRect/>
          </a:stretch>
        </p:blipFill>
        <p:spPr>
          <a:xfrm>
            <a:off x="1" y="363225"/>
            <a:ext cx="6084167" cy="860932"/>
          </a:xfrm>
          <a:prstGeom prst="rect">
            <a:avLst/>
          </a:prstGeom>
        </p:spPr>
      </p:pic>
      <p:sp>
        <p:nvSpPr>
          <p:cNvPr id="14" name="Titre 4"/>
          <p:cNvSpPr>
            <a:spLocks noGrp="1"/>
          </p:cNvSpPr>
          <p:nvPr>
            <p:ph type="title" hasCustomPrompt="1"/>
          </p:nvPr>
        </p:nvSpPr>
        <p:spPr>
          <a:xfrm>
            <a:off x="1188000" y="2106000"/>
            <a:ext cx="9732536" cy="1487487"/>
          </a:xfrm>
          <a:prstGeom prst="rect">
            <a:avLst/>
          </a:prstGeom>
        </p:spPr>
        <p:txBody>
          <a:bodyPr lIns="0" rIns="0" anchor="b">
            <a:noAutofit/>
          </a:bodyPr>
          <a:lstStyle>
            <a:lvl1pPr>
              <a:defRPr sz="3200">
                <a:solidFill>
                  <a:schemeClr val="bg1"/>
                </a:solidFill>
                <a:latin typeface="+mn-lt"/>
              </a:defRPr>
            </a:lvl1pPr>
          </a:lstStyle>
          <a:p>
            <a:r>
              <a:rPr lang="fr-FR" noProof="0" dirty="0" smtClean="0"/>
              <a:t>COMPANY RULE TITLE</a:t>
            </a:r>
            <a:endParaRPr lang="fr-FR" noProof="0" dirty="0"/>
          </a:p>
        </p:txBody>
      </p:sp>
      <p:sp>
        <p:nvSpPr>
          <p:cNvPr id="15" name="Espace réservé du texte 15"/>
          <p:cNvSpPr>
            <a:spLocks noGrp="1"/>
          </p:cNvSpPr>
          <p:nvPr>
            <p:ph type="body" sz="quarter" idx="10" hasCustomPrompt="1"/>
          </p:nvPr>
        </p:nvSpPr>
        <p:spPr>
          <a:xfrm>
            <a:off x="1188000" y="3639600"/>
            <a:ext cx="9732536" cy="1778000"/>
          </a:xfrm>
          <a:prstGeom prst="rect">
            <a:avLst/>
          </a:prstGeom>
        </p:spPr>
        <p:txBody>
          <a:bodyPr lIns="0" rIns="0">
            <a:noAutofit/>
          </a:bodyPr>
          <a:lstStyle>
            <a:lvl1pPr marL="0" indent="0">
              <a:buNone/>
              <a:defRPr>
                <a:solidFill>
                  <a:schemeClr val="bg1"/>
                </a:solidFill>
                <a:latin typeface="+mn-lt"/>
              </a:defRPr>
            </a:lvl1pPr>
          </a:lstStyle>
          <a:p>
            <a:pPr lvl="0"/>
            <a:r>
              <a:rPr lang="fr-FR" noProof="0" dirty="0" err="1" smtClean="0"/>
              <a:t>Executive</a:t>
            </a:r>
            <a:r>
              <a:rPr lang="fr-FR" noProof="0" dirty="0" smtClean="0"/>
              <a:t> </a:t>
            </a:r>
            <a:r>
              <a:rPr lang="fr-FR" noProof="0" dirty="0" err="1" smtClean="0"/>
              <a:t>summary</a:t>
            </a:r>
            <a:endParaRPr lang="fr-FR" noProof="0" dirty="0" smtClean="0"/>
          </a:p>
        </p:txBody>
      </p:sp>
      <p:sp>
        <p:nvSpPr>
          <p:cNvPr id="6" name="Rectangle 5"/>
          <p:cNvSpPr/>
          <p:nvPr userDrawn="1"/>
        </p:nvSpPr>
        <p:spPr>
          <a:xfrm>
            <a:off x="0" y="6525344"/>
            <a:ext cx="12192000" cy="33265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2"/>
          <p:cNvPicPr>
            <a:picLocks noChangeAspect="1" noChangeArrowheads="1"/>
          </p:cNvPicPr>
          <p:nvPr userDrawn="1"/>
        </p:nvPicPr>
        <p:blipFill>
          <a:blip r:embed="rId3" cstate="print"/>
          <a:srcRect/>
          <a:stretch>
            <a:fillRect/>
          </a:stretch>
        </p:blipFill>
        <p:spPr bwMode="auto">
          <a:xfrm>
            <a:off x="5366919" y="6631430"/>
            <a:ext cx="1458162" cy="162371"/>
          </a:xfrm>
          <a:prstGeom prst="rect">
            <a:avLst/>
          </a:prstGeom>
          <a:noFill/>
          <a:ln w="9525">
            <a:noFill/>
            <a:miter lim="800000"/>
            <a:headEnd/>
            <a:tailEnd/>
          </a:ln>
          <a:effectLst/>
        </p:spPr>
      </p:pic>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25_1_">
    <p:spTree>
      <p:nvGrpSpPr>
        <p:cNvPr id="1" name=""/>
        <p:cNvGrpSpPr/>
        <p:nvPr/>
      </p:nvGrpSpPr>
      <p:grpSpPr>
        <a:xfrm>
          <a:off x="0" y="0"/>
          <a:ext cx="0" cy="0"/>
          <a:chOff x="0" y="0"/>
          <a:chExt cx="0" cy="0"/>
        </a:xfrm>
      </p:grpSpPr>
      <p:cxnSp>
        <p:nvCxnSpPr>
          <p:cNvPr id="5" name="Connecteur droit 4"/>
          <p:cNvCxnSpPr/>
          <p:nvPr userDrawn="1"/>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7" name="Image 6" descr="TOTAL_ADM.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11" name="ZoneTexte 10"/>
          <p:cNvSpPr txBox="1"/>
          <p:nvPr userDrawn="1"/>
        </p:nvSpPr>
        <p:spPr>
          <a:xfrm>
            <a:off x="407368" y="6525344"/>
            <a:ext cx="648072" cy="246221"/>
          </a:xfrm>
          <a:prstGeom prst="rect">
            <a:avLst/>
          </a:prstGeom>
          <a:noFill/>
        </p:spPr>
        <p:txBody>
          <a:bodyPr wrap="square" rtlCol="0">
            <a:spAutoFit/>
          </a:bodyPr>
          <a:lstStyle/>
          <a:p>
            <a:fld id="{97EE1926-FF4E-457F-A2D1-6C00F261D3E8}" type="slidenum">
              <a:rPr lang="en-US" sz="1000" smtClean="0">
                <a:latin typeface="+mj-lt"/>
              </a:rPr>
              <a:pPr/>
              <a:t>‹N°›</a:t>
            </a:fld>
            <a:endParaRPr lang="en-US" sz="1000" dirty="0">
              <a:latin typeface="+mj-lt"/>
            </a:endParaRPr>
          </a:p>
        </p:txBody>
      </p:sp>
      <p:pic>
        <p:nvPicPr>
          <p:cNvPr id="12" name="Picture 2"/>
          <p:cNvPicPr>
            <a:picLocks noChangeAspect="1" noChangeArrowheads="1"/>
          </p:cNvPicPr>
          <p:nvPr userDrawn="1"/>
        </p:nvPicPr>
        <p:blipFill>
          <a:blip r:embed="rId3" cstate="print"/>
          <a:srcRect/>
          <a:stretch>
            <a:fillRect/>
          </a:stretch>
        </p:blipFill>
        <p:spPr bwMode="auto">
          <a:xfrm>
            <a:off x="5447928" y="6604556"/>
            <a:ext cx="1228637" cy="136812"/>
          </a:xfrm>
          <a:prstGeom prst="rect">
            <a:avLst/>
          </a:prstGeom>
          <a:noFill/>
          <a:ln w="9525">
            <a:noFill/>
            <a:miter lim="800000"/>
            <a:headEnd/>
            <a:tailEnd/>
          </a:ln>
          <a:effectLst/>
        </p:spPr>
      </p:pic>
      <p:sp>
        <p:nvSpPr>
          <p:cNvPr id="24" name="Rectangle 23"/>
          <p:cNvSpPr/>
          <p:nvPr userDrawn="1"/>
        </p:nvSpPr>
        <p:spPr>
          <a:xfrm>
            <a:off x="0" y="0"/>
            <a:ext cx="12192000" cy="404664"/>
          </a:xfrm>
          <a:prstGeom prst="rect">
            <a:avLst/>
          </a:prstGeom>
          <a:solidFill>
            <a:srgbClr val="37609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Espace réservé du texte 16"/>
          <p:cNvSpPr>
            <a:spLocks noGrp="1"/>
          </p:cNvSpPr>
          <p:nvPr>
            <p:ph type="body" sz="quarter" idx="11" hasCustomPrompt="1"/>
          </p:nvPr>
        </p:nvSpPr>
        <p:spPr>
          <a:xfrm>
            <a:off x="407368" y="0"/>
            <a:ext cx="4968552" cy="404664"/>
          </a:xfrm>
          <a:prstGeom prst="rect">
            <a:avLst/>
          </a:prstGeom>
          <a:noFill/>
        </p:spPr>
        <p:txBody>
          <a:bodyPr anchor="ctr"/>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lvl="0"/>
            <a:r>
              <a:rPr lang="fr-FR" dirty="0" smtClean="0"/>
              <a:t>DOCUMENTS USED FOR THE GAP ANALYSIS</a:t>
            </a:r>
            <a:endParaRPr lang="en-US" dirty="0"/>
          </a:p>
        </p:txBody>
      </p:sp>
    </p:spTree>
  </p:cSld>
  <p:clrMapOvr>
    <a:masterClrMapping/>
  </p:clrMapOvr>
  <p:timing>
    <p:tnLst>
      <p:par>
        <p:cTn id="1" dur="indefinite" restart="never" nodeType="tmRoot"/>
      </p:par>
    </p:tnLst>
  </p:timing>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57984" cy="635000"/>
          </a:xfrm>
          <a:prstGeom prst="rect">
            <a:avLst/>
          </a:prstGeom>
        </p:spPr>
        <p:txBody>
          <a:bodyPr/>
          <a:lstStyle/>
          <a:p>
            <a:r>
              <a:rPr lang="fr-FR" noProof="0" smtClean="0"/>
              <a:t>Cliquez pour modifier le style du titre</a:t>
            </a:r>
            <a:endParaRPr lang="fr-FR" noProof="0" dirty="0"/>
          </a:p>
        </p:txBody>
      </p:sp>
      <p:sp>
        <p:nvSpPr>
          <p:cNvPr id="4" name="Espace réservé du numéro de diapositive 3"/>
          <p:cNvSpPr>
            <a:spLocks noGrp="1"/>
          </p:cNvSpPr>
          <p:nvPr>
            <p:ph type="sldNum" sz="quarter" idx="11"/>
          </p:nvPr>
        </p:nvSpPr>
        <p:spPr>
          <a:xfrm>
            <a:off x="8737600" y="6411917"/>
            <a:ext cx="967317" cy="365125"/>
          </a:xfrm>
          <a:prstGeom prst="rect">
            <a:avLst/>
          </a:prstGeom>
        </p:spPr>
        <p:txBody>
          <a:bodyPr/>
          <a:lstStyle/>
          <a:p>
            <a:fld id="{21F90BE8-D879-4F46-ACF9-7BCC67DCFB75}" type="slidenum">
              <a:rPr lang="fr-FR"/>
              <a:pPr/>
              <a:t>‹N°›</a:t>
            </a:fld>
            <a:endParaRPr lang="fr-FR" dirty="0"/>
          </a:p>
        </p:txBody>
      </p:sp>
      <p:sp>
        <p:nvSpPr>
          <p:cNvPr id="6" name="Espace réservé du texte 5"/>
          <p:cNvSpPr>
            <a:spLocks noGrp="1"/>
          </p:cNvSpPr>
          <p:nvPr>
            <p:ph type="body" sz="quarter" idx="12"/>
          </p:nvPr>
        </p:nvSpPr>
        <p:spPr>
          <a:xfrm>
            <a:off x="609600" y="1125539"/>
            <a:ext cx="10958400" cy="5040311"/>
          </a:xfrm>
          <a:prstGeom prst="rect">
            <a:avLst/>
          </a:prstGeom>
        </p:spPr>
        <p:txBody>
          <a:bodyPr/>
          <a:lstStyle>
            <a:lvl5pPr marL="1260000">
              <a:buNone/>
              <a:defRPr/>
            </a:lvl5p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p:txBody>
      </p:sp>
      <p:sp>
        <p:nvSpPr>
          <p:cNvPr id="8" name="Espace réservé du pied de page 4"/>
          <p:cNvSpPr>
            <a:spLocks noGrp="1"/>
          </p:cNvSpPr>
          <p:nvPr>
            <p:ph type="ftr" sz="quarter" idx="3"/>
          </p:nvPr>
        </p:nvSpPr>
        <p:spPr>
          <a:xfrm>
            <a:off x="609600" y="6411917"/>
            <a:ext cx="7416800" cy="365125"/>
          </a:xfrm>
          <a:prstGeom prst="rect">
            <a:avLst/>
          </a:prstGeom>
        </p:spPr>
        <p:txBody>
          <a:bodyPr vert="horz" lIns="0" tIns="45720" rIns="91440" bIns="45720" rtlCol="0" anchor="ctr"/>
          <a:lstStyle>
            <a:lvl1pPr algn="l">
              <a:defRPr sz="1400">
                <a:solidFill>
                  <a:schemeClr val="tx1"/>
                </a:solidFill>
                <a:latin typeface="+mn-lt"/>
                <a:cs typeface="Helvetica"/>
              </a:defRPr>
            </a:lvl1pPr>
          </a:lstStyle>
          <a:p>
            <a:r>
              <a:rPr lang="en-GB" b="1" dirty="0" smtClean="0">
                <a:solidFill>
                  <a:srgbClr val="F5911F"/>
                </a:solidFill>
              </a:rPr>
              <a:t>#SafeDriver </a:t>
            </a:r>
            <a:r>
              <a:rPr lang="en-GB" sz="1000" dirty="0" smtClean="0">
                <a:solidFill>
                  <a:prstClr val="white">
                    <a:lumMod val="50000"/>
                  </a:prstClr>
                </a:solidFill>
              </a:rPr>
              <a:t>-</a:t>
            </a:r>
            <a:r>
              <a:rPr lang="en-GB" sz="1000" b="1" dirty="0" smtClean="0">
                <a:solidFill>
                  <a:prstClr val="white">
                    <a:lumMod val="50000"/>
                  </a:prstClr>
                </a:solidFill>
              </a:rPr>
              <a:t> </a:t>
            </a:r>
            <a:r>
              <a:rPr lang="fr-FR" sz="1000" dirty="0" smtClean="0">
                <a:solidFill>
                  <a:prstClr val="white">
                    <a:lumMod val="50000"/>
                  </a:prstClr>
                </a:solidFill>
              </a:rPr>
              <a:t>Campagne de sensibilisation aux risques routiers, février 2017 </a:t>
            </a:r>
          </a:p>
        </p:txBody>
      </p:sp>
    </p:spTree>
    <p:extLst>
      <p:ext uri="{BB962C8B-B14F-4D97-AF65-F5344CB8AC3E}">
        <p14:creationId xmlns:p14="http://schemas.microsoft.com/office/powerpoint/2010/main" val="402489366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75000"/>
            <a:alpha val="0"/>
          </a:schemeClr>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92" r:id="rId2"/>
    <p:sldLayoutId id="2147483693" r:id="rId3"/>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www.toolbox-hse.total.com/fr/one-maestro" TargetMode="External"/><Relationship Id="rId7" Type="http://schemas.openxmlformats.org/officeDocument/2006/relationships/image" Target="../media/image2.png"/><Relationship Id="rId2" Type="http://schemas.openxmlformats.org/officeDocument/2006/relationships/hyperlink" Target="http://wat.corp.local/sites/s215/fr-FR/Pages/R&#232;gles%20HSE/CR%20412/Nouvelle-r&#232;gle-HSE--Gestion-des-parties-prenantes-et-impacts-locaux.aspx" TargetMode="External"/><Relationship Id="rId1" Type="http://schemas.openxmlformats.org/officeDocument/2006/relationships/slideLayout" Target="../slideLayouts/slideLayout3.xml"/><Relationship Id="rId6" Type="http://schemas.openxmlformats.org/officeDocument/2006/relationships/image" Target="../media/image3.png"/><Relationship Id="rId5" Type="http://schemas.openxmlformats.org/officeDocument/2006/relationships/hyperlink" Target="http://crescendo4all.rm.corp.local/sites/Ref_MS/Pages/Home.aspx" TargetMode="External"/><Relationship Id="rId4" Type="http://schemas.openxmlformats.org/officeDocument/2006/relationships/hyperlink" Target="https://reflex.sinequa.corp.local/"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88000" y="1844824"/>
            <a:ext cx="9732536" cy="1748663"/>
          </a:xfrm>
        </p:spPr>
        <p:txBody>
          <a:bodyPr/>
          <a:lstStyle/>
          <a:p>
            <a:r>
              <a:rPr lang="fr-FR" dirty="0" smtClean="0"/>
              <a:t>CR-GR-HSE-412 Gestion des parties prenantes et impacts locaux</a:t>
            </a:r>
            <a:br>
              <a:rPr lang="fr-FR" dirty="0" smtClean="0"/>
            </a:br>
            <a:endParaRPr lang="en-US" dirty="0"/>
          </a:p>
        </p:txBody>
      </p:sp>
      <p:sp>
        <p:nvSpPr>
          <p:cNvPr id="3" name="Espace réservé du texte 2"/>
          <p:cNvSpPr>
            <a:spLocks noGrp="1"/>
          </p:cNvSpPr>
          <p:nvPr>
            <p:ph type="body" sz="quarter" idx="10"/>
          </p:nvPr>
        </p:nvSpPr>
        <p:spPr>
          <a:xfrm>
            <a:off x="1188000" y="3212976"/>
            <a:ext cx="9732536" cy="3029760"/>
          </a:xfrm>
        </p:spPr>
        <p:txBody>
          <a:bodyPr/>
          <a:lstStyle/>
          <a:p>
            <a:endParaRPr lang="en-US" dirty="0" smtClean="0"/>
          </a:p>
          <a:p>
            <a:r>
              <a:rPr lang="fr-FR" dirty="0"/>
              <a:t>M&amp;S : quelles différences entre la </a:t>
            </a:r>
            <a:r>
              <a:rPr lang="fr-FR" dirty="0" smtClean="0"/>
              <a:t>CR-GR-HSE-412 </a:t>
            </a:r>
            <a:r>
              <a:rPr lang="fr-FR" dirty="0"/>
              <a:t>et la règle CR-MS-DD-001 ?</a:t>
            </a:r>
            <a:endParaRPr lang="en-US" dirty="0"/>
          </a:p>
          <a:p>
            <a:endParaRPr lang="en-US" dirty="0" smtClean="0"/>
          </a:p>
          <a:p>
            <a:endParaRPr lang="en-US" dirty="0" smtClean="0"/>
          </a:p>
          <a:p>
            <a:endParaRPr lang="en-US" dirty="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07368" y="548679"/>
            <a:ext cx="11161240" cy="273630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sz="1800" dirty="0">
                <a:solidFill>
                  <a:schemeClr val="tx1"/>
                </a:solidFill>
              </a:rPr>
              <a:t>Exigence 3.1.1 </a:t>
            </a:r>
            <a:r>
              <a:rPr lang="fr-FR" sz="1800" dirty="0" smtClean="0">
                <a:solidFill>
                  <a:schemeClr val="tx1"/>
                </a:solidFill>
              </a:rPr>
              <a:t>: Rôles et attributions</a:t>
            </a:r>
            <a:endParaRPr lang="fr-FR" sz="1800" dirty="0">
              <a:solidFill>
                <a:schemeClr val="tx1"/>
              </a:solidFill>
            </a:endParaRPr>
          </a:p>
          <a:p>
            <a:pPr marL="0" indent="0" algn="l">
              <a:spcAft>
                <a:spcPts val="600"/>
              </a:spcAft>
            </a:pPr>
            <a:r>
              <a:rPr lang="fr-FR" sz="1700" b="0" dirty="0">
                <a:solidFill>
                  <a:schemeClr val="tx1"/>
                </a:solidFill>
              </a:rPr>
              <a:t>Une gouvernance des activités sociétales est formalisée. Les moyens et ressources organisationnels nécessaires sont alloués pour leur mise en </a:t>
            </a:r>
            <a:r>
              <a:rPr lang="fr-FR" sz="1700" b="0" dirty="0" smtClean="0">
                <a:solidFill>
                  <a:schemeClr val="tx1"/>
                </a:solidFill>
              </a:rPr>
              <a:t>œuvre :</a:t>
            </a:r>
            <a:endParaRPr lang="fr-FR" sz="1700" b="0" dirty="0">
              <a:solidFill>
                <a:schemeClr val="tx1"/>
              </a:solidFill>
            </a:endParaRPr>
          </a:p>
          <a:p>
            <a:pPr marL="285750" lvl="4" indent="-285750" algn="l">
              <a:spcAft>
                <a:spcPts val="600"/>
              </a:spcAft>
              <a:buFont typeface="Wingdings" panose="05000000000000000000" pitchFamily="2" charset="2"/>
              <a:buChar char="q"/>
              <a:defRPr/>
            </a:pPr>
            <a:r>
              <a:rPr lang="fr-FR" sz="1700" dirty="0" smtClean="0">
                <a:solidFill>
                  <a:schemeClr val="tx1"/>
                </a:solidFill>
                <a:latin typeface="+mj-lt"/>
              </a:rPr>
              <a:t>concevoir</a:t>
            </a:r>
            <a:r>
              <a:rPr lang="fr-FR" sz="1700" dirty="0">
                <a:solidFill>
                  <a:schemeClr val="tx1"/>
                </a:solidFill>
                <a:latin typeface="+mj-lt"/>
              </a:rPr>
              <a:t>, déployer et coordonner les actions sociétales et en assurer le </a:t>
            </a:r>
            <a:r>
              <a:rPr lang="fr-FR" sz="1700" dirty="0" err="1">
                <a:solidFill>
                  <a:schemeClr val="tx1"/>
                </a:solidFill>
                <a:latin typeface="+mj-lt"/>
              </a:rPr>
              <a:t>reporting</a:t>
            </a:r>
            <a:r>
              <a:rPr lang="fr-FR" sz="1700" dirty="0">
                <a:solidFill>
                  <a:schemeClr val="tx1"/>
                </a:solidFill>
                <a:latin typeface="+mj-lt"/>
              </a:rPr>
              <a:t> ;</a:t>
            </a:r>
          </a:p>
          <a:p>
            <a:pPr marL="285750" lvl="4" indent="-285750" algn="l">
              <a:spcAft>
                <a:spcPts val="600"/>
              </a:spcAft>
              <a:buFont typeface="Wingdings" panose="05000000000000000000" pitchFamily="2" charset="2"/>
              <a:buChar char="q"/>
              <a:defRPr/>
            </a:pPr>
            <a:r>
              <a:rPr lang="fr-FR" sz="1700" dirty="0" smtClean="0">
                <a:solidFill>
                  <a:schemeClr val="tx1"/>
                </a:solidFill>
                <a:latin typeface="+mj-lt"/>
              </a:rPr>
              <a:t>assurer </a:t>
            </a:r>
            <a:r>
              <a:rPr lang="fr-FR" sz="1700" dirty="0">
                <a:solidFill>
                  <a:schemeClr val="tx1"/>
                </a:solidFill>
                <a:latin typeface="+mj-lt"/>
              </a:rPr>
              <a:t>l’interface avec la direction HSE Groupe</a:t>
            </a:r>
            <a:r>
              <a:rPr lang="fr-FR" sz="1700" dirty="0" smtClean="0">
                <a:solidFill>
                  <a:schemeClr val="tx1"/>
                </a:solidFill>
                <a:latin typeface="+mj-lt"/>
              </a:rPr>
              <a:t>.</a:t>
            </a:r>
          </a:p>
          <a:p>
            <a:pPr lvl="4" algn="l">
              <a:spcAft>
                <a:spcPts val="600"/>
              </a:spcAft>
              <a:defRPr/>
            </a:pPr>
            <a:endParaRPr lang="fr-FR" sz="1700" b="0" dirty="0">
              <a:solidFill>
                <a:schemeClr val="tx1"/>
              </a:solidFill>
              <a:latin typeface="+mj-lt"/>
            </a:endParaRPr>
          </a:p>
          <a:p>
            <a:pPr lvl="4" algn="l">
              <a:spcAft>
                <a:spcPts val="600"/>
              </a:spcAft>
              <a:defRPr/>
            </a:pPr>
            <a:r>
              <a:rPr lang="fr-FR" sz="1700" b="0" dirty="0" smtClean="0">
                <a:solidFill>
                  <a:srgbClr val="00B050"/>
                </a:solidFill>
                <a:latin typeface="+mn-lt"/>
              </a:rPr>
              <a:t>Pas de changement</a:t>
            </a:r>
            <a:endParaRPr lang="en-US" sz="1700" b="0" dirty="0" smtClean="0">
              <a:solidFill>
                <a:srgbClr val="00B050"/>
              </a:solidFill>
              <a:latin typeface="+mn-lt"/>
            </a:endParaRPr>
          </a:p>
        </p:txBody>
      </p:sp>
      <p:sp>
        <p:nvSpPr>
          <p:cNvPr id="7" name="Espace réservé du texte 1"/>
          <p:cNvSpPr txBox="1">
            <a:spLocks/>
          </p:cNvSpPr>
          <p:nvPr/>
        </p:nvSpPr>
        <p:spPr>
          <a:xfrm>
            <a:off x="407368" y="3501008"/>
            <a:ext cx="11161240" cy="2846648"/>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sz="1800" dirty="0" smtClean="0">
                <a:solidFill>
                  <a:schemeClr val="tx1"/>
                </a:solidFill>
              </a:rPr>
              <a:t>Exigence 3.2.1 : Evaluation du contexte sociétal</a:t>
            </a:r>
          </a:p>
          <a:p>
            <a:pPr marL="0" indent="0" algn="l">
              <a:spcAft>
                <a:spcPts val="600"/>
              </a:spcAft>
            </a:pPr>
            <a:r>
              <a:rPr lang="fr-FR" sz="1700" b="0" dirty="0" smtClean="0">
                <a:solidFill>
                  <a:schemeClr val="tx1"/>
                </a:solidFill>
              </a:rPr>
              <a:t>L’évaluation du contexte sociétal de l’entité opérationnelle (au périmètre de ses activités), est réalisée et revue au minimum tous les 5 ans. Elle prend en compte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la sensibilité de l’environnement social, économique et culturel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l’empreinte des impacts </a:t>
            </a:r>
            <a:r>
              <a:rPr lang="fr-FR" sz="1700" dirty="0" smtClean="0">
                <a:solidFill>
                  <a:schemeClr val="tx1"/>
                </a:solidFill>
                <a:latin typeface="+mj-lt"/>
              </a:rPr>
              <a:t>sociétaux (</a:t>
            </a:r>
            <a:r>
              <a:rPr lang="fr-FR" sz="1700" dirty="0">
                <a:solidFill>
                  <a:schemeClr val="tx1"/>
                </a:solidFill>
                <a:latin typeface="+mj-lt"/>
              </a:rPr>
              <a:t>y compris les droits de l’homme</a:t>
            </a:r>
            <a:r>
              <a:rPr lang="fr-FR" sz="1700">
                <a:solidFill>
                  <a:schemeClr val="tx1"/>
                </a:solidFill>
                <a:latin typeface="+mj-lt"/>
              </a:rPr>
              <a:t>) </a:t>
            </a:r>
            <a:r>
              <a:rPr lang="fr-FR" sz="1700" smtClean="0">
                <a:solidFill>
                  <a:schemeClr val="tx1"/>
                </a:solidFill>
                <a:latin typeface="+mj-lt"/>
              </a:rPr>
              <a:t>liés </a:t>
            </a:r>
            <a:r>
              <a:rPr lang="fr-FR" sz="1700" dirty="0">
                <a:solidFill>
                  <a:schemeClr val="tx1"/>
                </a:solidFill>
                <a:latin typeface="+mj-lt"/>
              </a:rPr>
              <a:t>aux opérations et à l’implantation de l’entité.</a:t>
            </a:r>
          </a:p>
          <a:p>
            <a:pPr marL="285750" indent="-285750" algn="l">
              <a:spcAft>
                <a:spcPts val="600"/>
              </a:spcAft>
              <a:buFont typeface="Arial" panose="020B0604020202020204" pitchFamily="34" charset="0"/>
              <a:buChar char="•"/>
            </a:pPr>
            <a:endParaRPr lang="fr-FR" sz="1700" b="0" i="1" dirty="0" smtClean="0">
              <a:solidFill>
                <a:schemeClr val="tx1"/>
              </a:solidFill>
            </a:endParaRPr>
          </a:p>
          <a:p>
            <a:pPr marL="0" indent="0" algn="l">
              <a:spcAft>
                <a:spcPts val="600"/>
              </a:spcAft>
            </a:pPr>
            <a:r>
              <a:rPr lang="fr-FR" sz="1700" b="0" dirty="0" smtClean="0">
                <a:solidFill>
                  <a:srgbClr val="00B050"/>
                </a:solidFill>
              </a:rPr>
              <a:t>La nouvelle règle reprend toutes les étapes méthodologiques de SRM+ sous forme d’exigence mais ne mentionne plus explicitement l’outil préconisé SRM+. </a:t>
            </a:r>
          </a:p>
          <a:p>
            <a:pPr marL="285750" indent="-285750" algn="l">
              <a:spcAft>
                <a:spcPts val="600"/>
              </a:spcAft>
              <a:buFont typeface="Arial" panose="020B0604020202020204" pitchFamily="34" charset="0"/>
              <a:buChar char="•"/>
            </a:pPr>
            <a:endParaRPr lang="fr-FR" sz="1400" b="0" i="1" dirty="0">
              <a:solidFill>
                <a:schemeClr val="tx1"/>
              </a:solidFill>
            </a:endParaRPr>
          </a:p>
        </p:txBody>
      </p:sp>
      <p:cxnSp>
        <p:nvCxnSpPr>
          <p:cNvPr id="10" name="Connecteur droit 9"/>
          <p:cNvCxnSpPr/>
          <p:nvPr/>
        </p:nvCxnSpPr>
        <p:spPr>
          <a:xfrm>
            <a:off x="263352" y="3284985"/>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43767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335360" y="692696"/>
            <a:ext cx="11161240" cy="5616623"/>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sz="1800" dirty="0" smtClean="0">
                <a:solidFill>
                  <a:schemeClr val="tx1"/>
                </a:solidFill>
              </a:rPr>
              <a:t>Exigence 3.3.1 : Dialogue avec les parties prenantes</a:t>
            </a:r>
          </a:p>
          <a:p>
            <a:pPr marL="0" indent="0" algn="l">
              <a:spcAft>
                <a:spcPts val="600"/>
              </a:spcAft>
            </a:pPr>
            <a:r>
              <a:rPr lang="fr-FR" sz="1700" b="0" dirty="0" smtClean="0">
                <a:solidFill>
                  <a:schemeClr val="tx1"/>
                </a:solidFill>
              </a:rPr>
              <a:t>Les parties prenantes sont identifiées, cartographiées et hiérarchisées selon leur importance et leur influence.</a:t>
            </a:r>
          </a:p>
          <a:p>
            <a:pPr marL="0" indent="0" algn="l">
              <a:spcAft>
                <a:spcPts val="600"/>
              </a:spcAft>
            </a:pPr>
            <a:r>
              <a:rPr lang="fr-FR" sz="1700" b="0" dirty="0" smtClean="0">
                <a:solidFill>
                  <a:schemeClr val="tx1"/>
                </a:solidFill>
              </a:rPr>
              <a:t>Un processus de dialogue structuré est engagé par l’entité opérationnelle avec ses parties prenantes et comprend 3 étapes itératives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L’information : sur les activités de l’entité susceptible de générer des impacts négatifs, les actions de mitigation de ces impacts et les bénéfices générés par les activités actuelles ou envisagées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La consultation : écoute des opinions, des préoccupations, des perceptions et des attentes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Le feed-back aux parties prenantes (sur les actions entreprises et réalisées). </a:t>
            </a:r>
          </a:p>
          <a:p>
            <a:pPr marL="0" indent="0" algn="l">
              <a:spcBef>
                <a:spcPts val="1200"/>
              </a:spcBef>
              <a:spcAft>
                <a:spcPts val="600"/>
              </a:spcAft>
            </a:pPr>
            <a:endParaRPr lang="fr-FR" sz="1700" b="0" dirty="0" smtClean="0">
              <a:solidFill>
                <a:srgbClr val="00B050"/>
              </a:solidFill>
            </a:endParaRPr>
          </a:p>
          <a:p>
            <a:pPr marL="0" indent="0" algn="l">
              <a:spcBef>
                <a:spcPts val="1200"/>
              </a:spcBef>
              <a:spcAft>
                <a:spcPts val="600"/>
              </a:spcAft>
            </a:pPr>
            <a:r>
              <a:rPr lang="fr-FR" sz="1700" b="0" dirty="0" smtClean="0">
                <a:solidFill>
                  <a:srgbClr val="00B050"/>
                </a:solidFill>
              </a:rPr>
              <a:t>Pas de changement</a:t>
            </a:r>
          </a:p>
          <a:p>
            <a:pPr marL="285750" indent="-285750" algn="l">
              <a:spcAft>
                <a:spcPts val="600"/>
              </a:spcAft>
              <a:buFont typeface="Arial" panose="020B0604020202020204" pitchFamily="34" charset="0"/>
              <a:buChar char="•"/>
            </a:pPr>
            <a:endParaRPr lang="fr-FR" sz="1400" b="0" i="1" dirty="0">
              <a:solidFill>
                <a:schemeClr val="tx1"/>
              </a:solidFill>
            </a:endParaRPr>
          </a:p>
        </p:txBody>
      </p:sp>
    </p:spTree>
    <p:extLst>
      <p:ext uri="{BB962C8B-B14F-4D97-AF65-F5344CB8AC3E}">
        <p14:creationId xmlns:p14="http://schemas.microsoft.com/office/powerpoint/2010/main" val="317948265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18416" y="692696"/>
            <a:ext cx="11424592" cy="2879556"/>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smtClean="0">
                <a:solidFill>
                  <a:schemeClr val="tx1"/>
                </a:solidFill>
              </a:rPr>
              <a:t>Exigence 3.4.1 : </a:t>
            </a:r>
            <a:r>
              <a:rPr lang="en-GB" sz="1800" dirty="0" err="1" smtClean="0">
                <a:solidFill>
                  <a:schemeClr val="tx1"/>
                </a:solidFill>
              </a:rPr>
              <a:t>Stratégie</a:t>
            </a:r>
            <a:r>
              <a:rPr lang="en-GB" sz="1800" dirty="0" smtClean="0">
                <a:solidFill>
                  <a:schemeClr val="tx1"/>
                </a:solidFill>
              </a:rPr>
              <a:t> </a:t>
            </a:r>
            <a:r>
              <a:rPr lang="en-GB" sz="1800" dirty="0" err="1" smtClean="0">
                <a:solidFill>
                  <a:schemeClr val="tx1"/>
                </a:solidFill>
              </a:rPr>
              <a:t>sociétale</a:t>
            </a:r>
            <a:endParaRPr lang="fr-FR" sz="1800" dirty="0">
              <a:solidFill>
                <a:schemeClr val="tx1"/>
              </a:solidFill>
            </a:endParaRPr>
          </a:p>
          <a:p>
            <a:pPr marL="0" indent="0" algn="l">
              <a:spcAft>
                <a:spcPts val="600"/>
              </a:spcAft>
            </a:pPr>
            <a:r>
              <a:rPr lang="fr-FR" sz="1700" b="0" dirty="0">
                <a:solidFill>
                  <a:schemeClr val="tx1"/>
                </a:solidFill>
              </a:rPr>
              <a:t>U</a:t>
            </a:r>
            <a:r>
              <a:rPr lang="fr-FR" sz="1700" b="0" dirty="0" smtClean="0">
                <a:solidFill>
                  <a:schemeClr val="tx1"/>
                </a:solidFill>
              </a:rPr>
              <a:t>ne </a:t>
            </a:r>
            <a:r>
              <a:rPr lang="fr-FR" sz="1700" b="0" dirty="0">
                <a:solidFill>
                  <a:schemeClr val="tx1"/>
                </a:solidFill>
              </a:rPr>
              <a:t>stratégie sociétale (intégrée à la stratégie opérationnelle) est formalisée avec des objectifs à atteindre à court et long terme. Elle prend en compte :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les contraintes réglementaires, contractuelles et les standards applicables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les préoccupations et attentes des parties prenantes en matière sociale, économique, environnementale, éthique et Droits de l’Homme (pas dans l’exigence)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l’évaluation du contexte sociétal en termes de risques et d’impacts ;</a:t>
            </a:r>
          </a:p>
          <a:p>
            <a:pPr marL="285750" lvl="4" indent="-285750" algn="l">
              <a:spcAft>
                <a:spcPts val="600"/>
              </a:spcAft>
              <a:buFont typeface="Wingdings" panose="05000000000000000000" pitchFamily="2" charset="2"/>
              <a:buChar char="q"/>
              <a:defRPr/>
            </a:pPr>
            <a:r>
              <a:rPr lang="fr-FR" sz="1700" dirty="0">
                <a:solidFill>
                  <a:schemeClr val="tx1"/>
                </a:solidFill>
                <a:latin typeface="+mj-lt"/>
              </a:rPr>
              <a:t>les engagements prioritaires du Groupe vis-à-vis de la société civile. </a:t>
            </a:r>
          </a:p>
          <a:p>
            <a:pPr marL="0" indent="0" algn="l">
              <a:spcBef>
                <a:spcPts val="600"/>
              </a:spcBef>
              <a:spcAft>
                <a:spcPts val="600"/>
              </a:spcAft>
            </a:pPr>
            <a:endParaRPr lang="fr-FR" sz="1700" b="0" i="1" dirty="0" smtClean="0">
              <a:solidFill>
                <a:srgbClr val="00B050"/>
              </a:solidFill>
            </a:endParaRPr>
          </a:p>
          <a:p>
            <a:pPr marL="0" indent="0" algn="l">
              <a:spcBef>
                <a:spcPts val="600"/>
              </a:spcBef>
              <a:spcAft>
                <a:spcPts val="600"/>
              </a:spcAft>
            </a:pPr>
            <a:r>
              <a:rPr lang="fr-FR" sz="1700" b="0" dirty="0" smtClean="0">
                <a:solidFill>
                  <a:srgbClr val="00B050"/>
                </a:solidFill>
              </a:rPr>
              <a:t>La </a:t>
            </a:r>
            <a:r>
              <a:rPr lang="fr-FR" sz="1700" b="0" dirty="0">
                <a:solidFill>
                  <a:srgbClr val="00B050"/>
                </a:solidFill>
              </a:rPr>
              <a:t>nouvelle règle précise les composants de la stratégie locale. </a:t>
            </a:r>
          </a:p>
        </p:txBody>
      </p:sp>
    </p:spTree>
    <p:extLst>
      <p:ext uri="{BB962C8B-B14F-4D97-AF65-F5344CB8AC3E}">
        <p14:creationId xmlns:p14="http://schemas.microsoft.com/office/powerpoint/2010/main" val="33851869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7" name="Espace réservé du texte 1"/>
          <p:cNvSpPr txBox="1">
            <a:spLocks/>
          </p:cNvSpPr>
          <p:nvPr/>
        </p:nvSpPr>
        <p:spPr>
          <a:xfrm>
            <a:off x="407368" y="692696"/>
            <a:ext cx="11305256" cy="2809841"/>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en-GB" sz="1800" dirty="0" smtClean="0">
                <a:solidFill>
                  <a:schemeClr val="tx1"/>
                </a:solidFill>
              </a:rPr>
              <a:t>Exigence 3.5.1 : Plan </a:t>
            </a:r>
            <a:r>
              <a:rPr lang="en-GB" sz="1800" dirty="0" err="1" smtClean="0">
                <a:solidFill>
                  <a:schemeClr val="tx1"/>
                </a:solidFill>
              </a:rPr>
              <a:t>d’action</a:t>
            </a:r>
            <a:r>
              <a:rPr lang="en-GB" sz="1800" dirty="0" smtClean="0">
                <a:solidFill>
                  <a:schemeClr val="tx1"/>
                </a:solidFill>
              </a:rPr>
              <a:t> societal</a:t>
            </a:r>
            <a:endParaRPr lang="fr-FR" sz="1800" dirty="0">
              <a:solidFill>
                <a:schemeClr val="tx1"/>
              </a:solidFill>
            </a:endParaRPr>
          </a:p>
          <a:p>
            <a:pPr marL="0" indent="0" algn="l" fontAlgn="t">
              <a:spcAft>
                <a:spcPts val="600"/>
              </a:spcAft>
            </a:pPr>
            <a:r>
              <a:rPr lang="fr-FR" sz="1700" b="0" dirty="0" smtClean="0">
                <a:solidFill>
                  <a:schemeClr val="tx1"/>
                </a:solidFill>
              </a:rPr>
              <a:t>Un plan d’action sociétal est formalisé pour déployer cette stratégie, en impliquant les parties prenantes et en privilégiant la coopération, les partenariats et le développement des compétences. Ce plan s’articule autour de 3 leviers :</a:t>
            </a:r>
          </a:p>
          <a:p>
            <a:pPr marL="285750" lvl="4" indent="-285750" algn="l" fontAlgn="t">
              <a:spcBef>
                <a:spcPts val="900"/>
              </a:spcBef>
              <a:spcAft>
                <a:spcPts val="600"/>
              </a:spcAft>
              <a:buFont typeface="Wingdings" panose="05000000000000000000" pitchFamily="2" charset="2"/>
              <a:buChar char="q"/>
              <a:defRPr/>
            </a:pPr>
            <a:r>
              <a:rPr lang="fr-FR" sz="1700" dirty="0" smtClean="0">
                <a:solidFill>
                  <a:schemeClr val="tx1"/>
                </a:solidFill>
                <a:latin typeface="+mj-lt"/>
              </a:rPr>
              <a:t>le dialogue et l’implication des parties prenantes dans une relation constructive ;</a:t>
            </a:r>
          </a:p>
          <a:p>
            <a:pPr marL="285750" lvl="4" indent="-285750" algn="l" fontAlgn="t">
              <a:spcAft>
                <a:spcPts val="600"/>
              </a:spcAft>
              <a:buFont typeface="Wingdings" panose="05000000000000000000" pitchFamily="2" charset="2"/>
              <a:buChar char="q"/>
              <a:defRPr/>
            </a:pPr>
            <a:r>
              <a:rPr lang="fr-FR" sz="1700" dirty="0" smtClean="0">
                <a:solidFill>
                  <a:schemeClr val="tx1"/>
                </a:solidFill>
                <a:latin typeface="+mj-lt"/>
              </a:rPr>
              <a:t>la maîtrise des impacts négatifs des activités sur l’environnement social, économique et culturel ;</a:t>
            </a:r>
          </a:p>
          <a:p>
            <a:pPr marL="285750" lvl="4" indent="-285750" algn="l" fontAlgn="t">
              <a:spcAft>
                <a:spcPts val="600"/>
              </a:spcAft>
              <a:buFont typeface="Wingdings" panose="05000000000000000000" pitchFamily="2" charset="2"/>
              <a:buChar char="q"/>
              <a:defRPr/>
            </a:pPr>
            <a:r>
              <a:rPr lang="fr-FR" sz="1700" dirty="0" smtClean="0">
                <a:solidFill>
                  <a:schemeClr val="tx1"/>
                </a:solidFill>
                <a:latin typeface="+mj-lt"/>
              </a:rPr>
              <a:t>la contribution au développement local dans le domaine social, économique et culturel des territoires d’ancrage, en privilégiant les thèmes et axes de Total Fondation.</a:t>
            </a:r>
          </a:p>
          <a:p>
            <a:pPr marL="0" indent="0" algn="l">
              <a:spcBef>
                <a:spcPts val="1200"/>
              </a:spcBef>
              <a:spcAft>
                <a:spcPts val="600"/>
              </a:spcAft>
            </a:pPr>
            <a:r>
              <a:rPr lang="fr-FR" sz="1700" b="0" u="sng" dirty="0" smtClean="0">
                <a:solidFill>
                  <a:srgbClr val="00B050"/>
                </a:solidFill>
              </a:rPr>
              <a:t>Changements </a:t>
            </a:r>
          </a:p>
          <a:p>
            <a:pPr marL="285750" lvl="4" indent="-285750" algn="l" fontAlgn="t">
              <a:spcBef>
                <a:spcPts val="600"/>
              </a:spcBef>
              <a:spcAft>
                <a:spcPts val="600"/>
              </a:spcAft>
              <a:buFont typeface="Wingdings" panose="05000000000000000000" pitchFamily="2" charset="2"/>
              <a:buChar char="q"/>
              <a:defRPr/>
            </a:pPr>
            <a:r>
              <a:rPr lang="fr-FR" sz="1700" dirty="0">
                <a:solidFill>
                  <a:srgbClr val="00B050"/>
                </a:solidFill>
                <a:latin typeface="+mj-lt"/>
              </a:rPr>
              <a:t>La structure du plan d‘action est précisé en rappelant les 3 leviers. </a:t>
            </a:r>
          </a:p>
          <a:p>
            <a:pPr marL="285750" lvl="4" indent="-285750" algn="l" fontAlgn="t">
              <a:spcAft>
                <a:spcPts val="600"/>
              </a:spcAft>
              <a:buFont typeface="Wingdings" panose="05000000000000000000" pitchFamily="2" charset="2"/>
              <a:buChar char="q"/>
              <a:defRPr/>
            </a:pPr>
            <a:r>
              <a:rPr lang="fr-FR" sz="1700" dirty="0">
                <a:solidFill>
                  <a:srgbClr val="00B050"/>
                </a:solidFill>
                <a:latin typeface="+mj-lt"/>
              </a:rPr>
              <a:t>Auparavant les priorités étaient définies dans la politique POL-GR-SBS-001 remplacée par les 4 nouveaux axes de Total Fondation.</a:t>
            </a:r>
          </a:p>
        </p:txBody>
      </p:sp>
    </p:spTree>
    <p:extLst>
      <p:ext uri="{BB962C8B-B14F-4D97-AF65-F5344CB8AC3E}">
        <p14:creationId xmlns:p14="http://schemas.microsoft.com/office/powerpoint/2010/main" val="11236995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1"/>
          </p:nvPr>
        </p:nvSpPr>
        <p:spPr>
          <a:xfrm>
            <a:off x="407368" y="0"/>
            <a:ext cx="9577064" cy="404664"/>
          </a:xfrm>
        </p:spPr>
        <p:txBody>
          <a:bodyPr/>
          <a:lstStyle/>
          <a:p>
            <a:r>
              <a:rPr lang="en-GB" dirty="0"/>
              <a:t>REVUE DES EXIGENCES</a:t>
            </a:r>
          </a:p>
        </p:txBody>
      </p:sp>
      <p:sp>
        <p:nvSpPr>
          <p:cNvPr id="11" name="Espace réservé du texte 1"/>
          <p:cNvSpPr txBox="1">
            <a:spLocks/>
          </p:cNvSpPr>
          <p:nvPr/>
        </p:nvSpPr>
        <p:spPr>
          <a:xfrm>
            <a:off x="418416" y="548680"/>
            <a:ext cx="11424592" cy="3023572"/>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sz="1800" dirty="0" smtClean="0">
                <a:solidFill>
                  <a:schemeClr val="tx1"/>
                </a:solidFill>
              </a:rPr>
              <a:t>Exigence 3.6.1 : Gestion des plaintes</a:t>
            </a:r>
          </a:p>
          <a:p>
            <a:pPr marL="0" lvl="0" indent="0" algn="l">
              <a:spcAft>
                <a:spcPts val="600"/>
              </a:spcAft>
            </a:pPr>
            <a:r>
              <a:rPr lang="fr-FR" sz="1700" b="0" dirty="0" smtClean="0">
                <a:solidFill>
                  <a:schemeClr val="tx1"/>
                </a:solidFill>
              </a:rPr>
              <a:t>Un processus est mis en œuvre pour gérer les plaintes des parties prenantes et liées aux activités de l’entité ou de la filiale (hors réclamations commerciales) et des entreprises extérieures. Il consiste à :</a:t>
            </a:r>
          </a:p>
          <a:p>
            <a:pPr marL="285750" lvl="4" indent="-285750" algn="l" fontAlgn="t">
              <a:spcAft>
                <a:spcPts val="600"/>
              </a:spcAft>
              <a:buFont typeface="Wingdings" panose="05000000000000000000" pitchFamily="2" charset="2"/>
              <a:buChar char="q"/>
              <a:defRPr/>
            </a:pPr>
            <a:r>
              <a:rPr lang="fr-FR" sz="1700" dirty="0">
                <a:solidFill>
                  <a:schemeClr val="tx1"/>
                </a:solidFill>
                <a:latin typeface="+mj-lt"/>
              </a:rPr>
              <a:t>recevoir et enregistrer les plaintes ;</a:t>
            </a:r>
          </a:p>
          <a:p>
            <a:pPr marL="285750" lvl="4" indent="-285750" algn="l" fontAlgn="t">
              <a:spcAft>
                <a:spcPts val="600"/>
              </a:spcAft>
              <a:buFont typeface="Wingdings" panose="05000000000000000000" pitchFamily="2" charset="2"/>
              <a:buChar char="q"/>
              <a:defRPr/>
            </a:pPr>
            <a:r>
              <a:rPr lang="fr-FR" sz="1700" dirty="0">
                <a:solidFill>
                  <a:schemeClr val="tx1"/>
                </a:solidFill>
                <a:latin typeface="+mj-lt"/>
              </a:rPr>
              <a:t>accuser réception des plaintes et informer le plaignant des suites données ;</a:t>
            </a:r>
          </a:p>
          <a:p>
            <a:pPr marL="285750" lvl="4" indent="-285750" algn="l" fontAlgn="t">
              <a:spcAft>
                <a:spcPts val="600"/>
              </a:spcAft>
              <a:buFont typeface="Wingdings" panose="05000000000000000000" pitchFamily="2" charset="2"/>
              <a:buChar char="q"/>
              <a:defRPr/>
            </a:pPr>
            <a:r>
              <a:rPr lang="fr-FR" sz="1700" dirty="0">
                <a:solidFill>
                  <a:schemeClr val="tx1"/>
                </a:solidFill>
                <a:latin typeface="+mj-lt"/>
              </a:rPr>
              <a:t>après investigation interne si nécessaire, proposer un règlement de les plaintes en collaboration avec les parties prenantes ;</a:t>
            </a:r>
          </a:p>
          <a:p>
            <a:pPr marL="285750" lvl="4" indent="-285750" algn="l" fontAlgn="t">
              <a:spcAft>
                <a:spcPts val="600"/>
              </a:spcAft>
              <a:buFont typeface="Wingdings" panose="05000000000000000000" pitchFamily="2" charset="2"/>
              <a:buChar char="q"/>
              <a:defRPr/>
            </a:pPr>
            <a:r>
              <a:rPr lang="fr-FR" sz="1700" dirty="0">
                <a:solidFill>
                  <a:schemeClr val="tx1"/>
                </a:solidFill>
                <a:latin typeface="+mj-lt"/>
              </a:rPr>
              <a:t>assurer le suivi du traitement et la traçabilité de l’ensemble du processus et l’analyser afin d’identifier des améliorations à mettre en place. </a:t>
            </a:r>
          </a:p>
          <a:p>
            <a:pPr marL="0" indent="0" algn="l">
              <a:spcAft>
                <a:spcPts val="600"/>
              </a:spcAft>
            </a:pPr>
            <a:r>
              <a:rPr lang="fr-FR" sz="1700" b="0" i="1" dirty="0" smtClean="0">
                <a:solidFill>
                  <a:schemeClr val="accent6">
                    <a:lumMod val="75000"/>
                  </a:schemeClr>
                </a:solidFill>
                <a:latin typeface="+mn-lt"/>
              </a:rPr>
              <a:t>Clarification : cette exigence figurait dans la règle CR-MS-DD-001 mais pas dans la directive Groupe.</a:t>
            </a:r>
            <a:endParaRPr lang="fr-FR" sz="1700" b="0" i="1" dirty="0">
              <a:solidFill>
                <a:schemeClr val="accent6">
                  <a:lumMod val="75000"/>
                </a:schemeClr>
              </a:solidFill>
              <a:latin typeface="+mn-lt"/>
            </a:endParaRPr>
          </a:p>
        </p:txBody>
      </p:sp>
      <p:sp>
        <p:nvSpPr>
          <p:cNvPr id="7" name="Espace réservé du texte 1"/>
          <p:cNvSpPr txBox="1">
            <a:spLocks/>
          </p:cNvSpPr>
          <p:nvPr/>
        </p:nvSpPr>
        <p:spPr>
          <a:xfrm>
            <a:off x="298873" y="3767995"/>
            <a:ext cx="11521280" cy="2448271"/>
          </a:xfrm>
          <a:prstGeom prst="rect">
            <a:avLst/>
          </a:prstGeom>
          <a:noFill/>
        </p:spPr>
        <p:txBody>
          <a:bodyPr anchor="t" anchorCtr="0"/>
          <a:lstStyle>
            <a:lvl1pPr marL="342900" indent="-342900">
              <a:buFontTx/>
              <a:buNone/>
              <a:defRPr sz="2000" b="1" baseline="0">
                <a:solidFill>
                  <a:schemeClr val="bg1"/>
                </a:solidFill>
                <a:latin typeface="+mj-lt"/>
              </a:defRPr>
            </a:lvl1pPr>
            <a:lvl2pPr>
              <a:buFont typeface="Wingdings" pitchFamily="2" charset="2"/>
              <a:buChar char="q"/>
              <a:defRPr sz="1600"/>
            </a:lvl2pPr>
          </a:lstStyle>
          <a:p>
            <a:pPr marL="0" indent="0" algn="l">
              <a:spcAft>
                <a:spcPts val="600"/>
              </a:spcAft>
            </a:pPr>
            <a:r>
              <a:rPr lang="fr-FR" sz="1800" dirty="0">
                <a:solidFill>
                  <a:schemeClr val="tx1"/>
                </a:solidFill>
              </a:rPr>
              <a:t>Exigence 3.7.1 : </a:t>
            </a:r>
            <a:r>
              <a:rPr lang="fr-FR" sz="1800" dirty="0" err="1">
                <a:solidFill>
                  <a:schemeClr val="tx1"/>
                </a:solidFill>
              </a:rPr>
              <a:t>Reporting</a:t>
            </a:r>
            <a:r>
              <a:rPr lang="fr-FR" sz="1800">
                <a:solidFill>
                  <a:schemeClr val="tx1"/>
                </a:solidFill>
              </a:rPr>
              <a:t> </a:t>
            </a:r>
            <a:r>
              <a:rPr lang="fr-FR" sz="1800" smtClean="0">
                <a:solidFill>
                  <a:schemeClr val="tx1"/>
                </a:solidFill>
              </a:rPr>
              <a:t>et </a:t>
            </a:r>
            <a:r>
              <a:rPr lang="fr-FR" sz="1800" dirty="0">
                <a:solidFill>
                  <a:schemeClr val="tx1"/>
                </a:solidFill>
              </a:rPr>
              <a:t>revue de performance</a:t>
            </a:r>
          </a:p>
          <a:p>
            <a:pPr marL="0" indent="0" algn="l">
              <a:spcAft>
                <a:spcPts val="600"/>
              </a:spcAft>
            </a:pPr>
            <a:r>
              <a:rPr lang="fr-FR" sz="1700" b="0" dirty="0" smtClean="0">
                <a:solidFill>
                  <a:schemeClr val="tx1"/>
                </a:solidFill>
              </a:rPr>
              <a:t>Un </a:t>
            </a:r>
            <a:r>
              <a:rPr lang="fr-FR" sz="1700" b="0" dirty="0" err="1" smtClean="0">
                <a:solidFill>
                  <a:schemeClr val="tx1"/>
                </a:solidFill>
              </a:rPr>
              <a:t>reporting</a:t>
            </a:r>
            <a:r>
              <a:rPr lang="fr-FR" sz="1700" b="0" dirty="0" smtClean="0">
                <a:solidFill>
                  <a:schemeClr val="tx1"/>
                </a:solidFill>
              </a:rPr>
              <a:t> sociétal est réalisé au moins une fois par an et permet de mesurer :</a:t>
            </a:r>
          </a:p>
          <a:p>
            <a:pPr marL="285750" lvl="4" indent="-285750" algn="l" fontAlgn="t">
              <a:spcAft>
                <a:spcPts val="600"/>
              </a:spcAft>
              <a:buFont typeface="Wingdings" panose="05000000000000000000" pitchFamily="2" charset="2"/>
              <a:buChar char="q"/>
              <a:defRPr/>
            </a:pPr>
            <a:r>
              <a:rPr lang="fr-FR" sz="1700" dirty="0" smtClean="0">
                <a:solidFill>
                  <a:schemeClr val="tx1"/>
                </a:solidFill>
                <a:latin typeface="+mj-lt"/>
              </a:rPr>
              <a:t>l’avancement </a:t>
            </a:r>
            <a:r>
              <a:rPr lang="fr-FR" sz="1700" dirty="0">
                <a:solidFill>
                  <a:schemeClr val="tx1"/>
                </a:solidFill>
                <a:latin typeface="+mj-lt"/>
              </a:rPr>
              <a:t>du plan d’action ;</a:t>
            </a:r>
          </a:p>
          <a:p>
            <a:pPr marL="285750" lvl="4" indent="-285750" algn="l" fontAlgn="t">
              <a:spcAft>
                <a:spcPts val="600"/>
              </a:spcAft>
              <a:buFont typeface="Wingdings" panose="05000000000000000000" pitchFamily="2" charset="2"/>
              <a:buChar char="q"/>
              <a:defRPr/>
            </a:pPr>
            <a:r>
              <a:rPr lang="fr-FR" sz="1700" dirty="0">
                <a:solidFill>
                  <a:schemeClr val="tx1"/>
                </a:solidFill>
                <a:latin typeface="+mj-lt"/>
              </a:rPr>
              <a:t>la performance de la démarche sociétale sur la base de KPI ;</a:t>
            </a:r>
          </a:p>
          <a:p>
            <a:pPr marL="285750" lvl="4" indent="-285750" algn="l" fontAlgn="t">
              <a:spcAft>
                <a:spcPts val="600"/>
              </a:spcAft>
              <a:buFont typeface="Wingdings" panose="05000000000000000000" pitchFamily="2" charset="2"/>
              <a:buChar char="q"/>
              <a:defRPr/>
            </a:pPr>
            <a:r>
              <a:rPr lang="fr-FR" sz="1700" dirty="0">
                <a:solidFill>
                  <a:schemeClr val="tx1"/>
                </a:solidFill>
                <a:latin typeface="+mj-lt"/>
              </a:rPr>
              <a:t>la contribution aux engagements prioritaires du Groupe vis-à-vis de la société civile.</a:t>
            </a:r>
          </a:p>
          <a:p>
            <a:pPr marL="0" indent="0" algn="l" fontAlgn="t">
              <a:spcAft>
                <a:spcPts val="600"/>
              </a:spcAft>
            </a:pPr>
            <a:r>
              <a:rPr lang="fr-FR" sz="1700" b="0" dirty="0" smtClean="0">
                <a:solidFill>
                  <a:prstClr val="black"/>
                </a:solidFill>
                <a:ea typeface="+mn-ea"/>
                <a:cs typeface="+mn-cs"/>
              </a:rPr>
              <a:t>Sur la base de ce </a:t>
            </a:r>
            <a:r>
              <a:rPr lang="fr-FR" sz="1700" b="0" dirty="0" err="1" smtClean="0">
                <a:solidFill>
                  <a:prstClr val="black"/>
                </a:solidFill>
                <a:ea typeface="+mn-ea"/>
                <a:cs typeface="+mn-cs"/>
              </a:rPr>
              <a:t>reporting</a:t>
            </a:r>
            <a:r>
              <a:rPr lang="fr-FR" sz="1700" b="0" dirty="0" smtClean="0">
                <a:solidFill>
                  <a:prstClr val="black"/>
                </a:solidFill>
                <a:ea typeface="+mn-ea"/>
                <a:cs typeface="+mn-cs"/>
              </a:rPr>
              <a:t>, une revue de la performance sociétale est effectuée au moins une fois par an, pour évaluer et adapter la stratégie.</a:t>
            </a:r>
          </a:p>
          <a:p>
            <a:pPr marL="0" indent="0" algn="l" fontAlgn="t">
              <a:spcAft>
                <a:spcPts val="600"/>
              </a:spcAft>
            </a:pPr>
            <a:r>
              <a:rPr lang="fr-FR" sz="1700" b="0" dirty="0" smtClean="0">
                <a:solidFill>
                  <a:srgbClr val="00B050"/>
                </a:solidFill>
              </a:rPr>
              <a:t>Pas de changement</a:t>
            </a:r>
          </a:p>
          <a:p>
            <a:pPr marL="0" indent="0" algn="l">
              <a:spcAft>
                <a:spcPts val="600"/>
              </a:spcAft>
            </a:pPr>
            <a:endParaRPr lang="fr-FR" sz="1400" b="0" i="1" dirty="0">
              <a:solidFill>
                <a:schemeClr val="tx1"/>
              </a:solidFill>
            </a:endParaRPr>
          </a:p>
        </p:txBody>
      </p:sp>
      <p:cxnSp>
        <p:nvCxnSpPr>
          <p:cNvPr id="10" name="Connecteur droit 9"/>
          <p:cNvCxnSpPr/>
          <p:nvPr/>
        </p:nvCxnSpPr>
        <p:spPr>
          <a:xfrm>
            <a:off x="418416" y="3695987"/>
            <a:ext cx="11424592" cy="0"/>
          </a:xfrm>
          <a:prstGeom prst="line">
            <a:avLst/>
          </a:prstGeom>
          <a:ln>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6958396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0" y="-27384"/>
            <a:ext cx="12192000" cy="418058"/>
          </a:xfrm>
          <a:solidFill>
            <a:srgbClr val="376092"/>
          </a:solidFill>
        </p:spPr>
        <p:txBody>
          <a:bodyPr/>
          <a:lstStyle/>
          <a:p>
            <a:r>
              <a:rPr lang="fr-FR" b="1" dirty="0" smtClean="0">
                <a:solidFill>
                  <a:schemeClr val="bg1"/>
                </a:solidFill>
              </a:rPr>
              <a:t>OU TROUVER DES INFORMATIONS COMPLEMENTAIRES </a:t>
            </a:r>
            <a:r>
              <a:rPr lang="fr-FR" b="1" smtClean="0">
                <a:solidFill>
                  <a:schemeClr val="bg1"/>
                </a:solidFill>
              </a:rPr>
              <a:t>ET DOCUMENTS ?</a:t>
            </a:r>
            <a:endParaRPr lang="en-US" b="1" dirty="0">
              <a:solidFill>
                <a:schemeClr val="bg1"/>
              </a:solidFill>
            </a:endParaRPr>
          </a:p>
        </p:txBody>
      </p:sp>
      <p:sp>
        <p:nvSpPr>
          <p:cNvPr id="3" name="Espace réservé du texte 2"/>
          <p:cNvSpPr>
            <a:spLocks noGrp="1"/>
          </p:cNvSpPr>
          <p:nvPr>
            <p:ph type="body" sz="quarter" idx="12"/>
          </p:nvPr>
        </p:nvSpPr>
        <p:spPr>
          <a:xfrm>
            <a:off x="609600" y="836712"/>
            <a:ext cx="10958400" cy="5040311"/>
          </a:xfrm>
        </p:spPr>
        <p:txBody>
          <a:bodyPr/>
          <a:lstStyle/>
          <a:p>
            <a:r>
              <a:rPr lang="fr-FR" dirty="0" smtClean="0">
                <a:solidFill>
                  <a:schemeClr val="tx1"/>
                </a:solidFill>
              </a:rPr>
              <a:t>Publication sur WAT</a:t>
            </a:r>
            <a:r>
              <a:rPr lang="fr-FR" dirty="0" smtClean="0"/>
              <a:t>: </a:t>
            </a:r>
            <a:r>
              <a:rPr lang="fr-FR" dirty="0" smtClean="0">
                <a:hlinkClick r:id="rId2"/>
              </a:rPr>
              <a:t>http://wat.corp.local/sites/s215/fr-FR/Pages/Règles%20HSE/CR%20412/Nouvelle-règle-HSE--Gestion-des-parties-prenantes-et-impacts-locaux.aspx</a:t>
            </a:r>
            <a:endParaRPr lang="fr-FR" dirty="0" smtClean="0"/>
          </a:p>
          <a:p>
            <a:endParaRPr lang="fr-FR" dirty="0" smtClean="0"/>
          </a:p>
          <a:p>
            <a:endParaRPr lang="fr-FR" dirty="0"/>
          </a:p>
          <a:p>
            <a:r>
              <a:rPr lang="fr-FR" dirty="0" smtClean="0"/>
              <a:t>HSE </a:t>
            </a:r>
            <a:r>
              <a:rPr lang="fr-FR" dirty="0" err="1" smtClean="0"/>
              <a:t>toolbox</a:t>
            </a:r>
            <a:r>
              <a:rPr lang="fr-FR" dirty="0" smtClean="0"/>
              <a:t>:</a:t>
            </a:r>
            <a:r>
              <a:rPr lang="en-US" dirty="0" smtClean="0"/>
              <a:t> </a:t>
            </a:r>
            <a:r>
              <a:rPr lang="en-US" dirty="0" smtClean="0">
                <a:hlinkClick r:id="rId3"/>
              </a:rPr>
              <a:t>https://www.toolbox-hse.total.com/fr/one-maestro</a:t>
            </a:r>
            <a:endParaRPr lang="en-US" dirty="0" smtClean="0"/>
          </a:p>
          <a:p>
            <a:endParaRPr lang="fr-FR" dirty="0" smtClean="0"/>
          </a:p>
          <a:p>
            <a:endParaRPr lang="fr-FR" dirty="0" smtClean="0"/>
          </a:p>
          <a:p>
            <a:r>
              <a:rPr lang="fr-FR" dirty="0" smtClean="0"/>
              <a:t>REFLEX: référentiel des textes normatifs Groupe: </a:t>
            </a:r>
            <a:r>
              <a:rPr lang="fr-FR" dirty="0" smtClean="0">
                <a:hlinkClick r:id="rId4"/>
              </a:rPr>
              <a:t>https://reflex.sinequa.corp.local/</a:t>
            </a:r>
            <a:endParaRPr lang="fr-FR" dirty="0" smtClean="0"/>
          </a:p>
          <a:p>
            <a:endParaRPr lang="fr-FR" dirty="0" smtClean="0"/>
          </a:p>
          <a:p>
            <a:endParaRPr lang="fr-FR" dirty="0"/>
          </a:p>
          <a:p>
            <a:r>
              <a:rPr lang="fr-FR" dirty="0" smtClean="0"/>
              <a:t>M&amp;S Référentiel Branche : </a:t>
            </a:r>
            <a:r>
              <a:rPr lang="fr-FR" dirty="0" smtClean="0">
                <a:hlinkClick r:id="rId5"/>
              </a:rPr>
              <a:t>http://crescendo4all.rm.corp.local/sites/Ref_MS/Pages/Home.aspx</a:t>
            </a:r>
            <a:endParaRPr lang="fr-FR" dirty="0" smtClean="0"/>
          </a:p>
          <a:p>
            <a:endParaRPr lang="fr-FR" dirty="0"/>
          </a:p>
          <a:p>
            <a:endParaRPr lang="fr-FR" dirty="0" smtClean="0"/>
          </a:p>
        </p:txBody>
      </p:sp>
      <p:cxnSp>
        <p:nvCxnSpPr>
          <p:cNvPr id="4" name="Connecteur droit 3"/>
          <p:cNvCxnSpPr/>
          <p:nvPr/>
        </p:nvCxnSpPr>
        <p:spPr>
          <a:xfrm>
            <a:off x="457200" y="6453336"/>
            <a:ext cx="11734800" cy="0"/>
          </a:xfrm>
          <a:prstGeom prst="line">
            <a:avLst/>
          </a:prstGeom>
          <a:ln w="9525" cap="flat" cmpd="sng" algn="ctr">
            <a:solidFill>
              <a:srgbClr val="376092"/>
            </a:solidFill>
            <a:prstDash val="solid"/>
            <a:round/>
            <a:headEnd type="none" w="med" len="med"/>
            <a:tailEnd type="none" w="med" len="med"/>
          </a:ln>
          <a:effectLst/>
        </p:spPr>
        <p:style>
          <a:lnRef idx="2">
            <a:schemeClr val="accent1"/>
          </a:lnRef>
          <a:fillRef idx="0">
            <a:schemeClr val="accent1"/>
          </a:fillRef>
          <a:effectRef idx="1">
            <a:schemeClr val="accent1"/>
          </a:effectRef>
          <a:fontRef idx="minor">
            <a:schemeClr val="tx1"/>
          </a:fontRef>
        </p:style>
      </p:cxnSp>
      <p:pic>
        <p:nvPicPr>
          <p:cNvPr id="5" name="Image 4" descr="TOTAL_ADM.png"/>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136560" y="6497366"/>
            <a:ext cx="792088" cy="316010"/>
          </a:xfrm>
          <a:prstGeom prst="rect">
            <a:avLst/>
          </a:prstGeom>
        </p:spPr>
      </p:pic>
      <p:sp>
        <p:nvSpPr>
          <p:cNvPr id="6" name="ZoneTexte 5"/>
          <p:cNvSpPr txBox="1"/>
          <p:nvPr/>
        </p:nvSpPr>
        <p:spPr>
          <a:xfrm>
            <a:off x="407368" y="6525344"/>
            <a:ext cx="648072" cy="246221"/>
          </a:xfrm>
          <a:prstGeom prst="rect">
            <a:avLst/>
          </a:prstGeom>
          <a:noFill/>
        </p:spPr>
        <p:txBody>
          <a:bodyPr wrap="square" rtlCol="0">
            <a:spAutoFit/>
          </a:bodyPr>
          <a:lstStyle/>
          <a:p>
            <a:r>
              <a:rPr lang="en-US" sz="1000" dirty="0" smtClean="0">
                <a:latin typeface="Calibri"/>
              </a:rPr>
              <a:t>7</a:t>
            </a:r>
            <a:endParaRPr lang="en-US" sz="1000" dirty="0">
              <a:latin typeface="Calibri"/>
            </a:endParaRPr>
          </a:p>
        </p:txBody>
      </p:sp>
      <p:pic>
        <p:nvPicPr>
          <p:cNvPr id="7" name="Picture 2"/>
          <p:cNvPicPr>
            <a:picLocks noChangeAspect="1" noChangeArrowheads="1"/>
          </p:cNvPicPr>
          <p:nvPr/>
        </p:nvPicPr>
        <p:blipFill>
          <a:blip r:embed="rId7" cstate="print"/>
          <a:srcRect/>
          <a:stretch>
            <a:fillRect/>
          </a:stretch>
        </p:blipFill>
        <p:spPr bwMode="auto">
          <a:xfrm>
            <a:off x="5447928" y="6604556"/>
            <a:ext cx="1228637" cy="136812"/>
          </a:xfrm>
          <a:prstGeom prst="rect">
            <a:avLst/>
          </a:prstGeom>
          <a:noFill/>
          <a:ln w="9525">
            <a:noFill/>
            <a:miter lim="800000"/>
            <a:headEnd/>
            <a:tailEnd/>
          </a:ln>
          <a:effectLst/>
        </p:spPr>
      </p:pic>
    </p:spTree>
    <p:extLst>
      <p:ext uri="{BB962C8B-B14F-4D97-AF65-F5344CB8AC3E}">
        <p14:creationId xmlns:p14="http://schemas.microsoft.com/office/powerpoint/2010/main" val="2610831716"/>
      </p:ext>
    </p:extLst>
  </p:cSld>
  <p:clrMapOvr>
    <a:masterClrMapping/>
  </p:clrMapOvr>
  <p:timing>
    <p:tnLst>
      <p:par>
        <p:cTn id="1" dur="indefinite" restart="never" nodeType="tmRoot"/>
      </p:par>
    </p:tnLst>
  </p:timing>
</p:sld>
</file>

<file path=ppt/theme/theme1.xml><?xml version="1.0" encoding="utf-8"?>
<a:theme xmlns:a="http://schemas.openxmlformats.org/drawingml/2006/mai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Arab" typeface="Arial"/>
      </a:majorFont>
      <a:minorFont>
        <a:latin typeface="Calibri"/>
        <a:ea typeface=""/>
        <a:cs typeface=""/>
        <a:font script="Arab" typeface="Arial"/>
      </a:minorFont>
    </a:fontScheme>
    <a:fmtScheme name="Office">
      <a:fillStyleLst>
        <a:solidFill>
          <a:schemeClr val="bg1">
            <a:alpha val="0"/>
          </a:schemeClr>
        </a:solidFill>
        <a:gradFill/>
        <a:gradFill/>
      </a:fillStyleLst>
      <a:lnStyleLst>
        <a:ln/>
        <a:ln/>
        <a:ln/>
      </a:lnStyleLst>
      <a:effectStyleLst>
        <a:effectStyle>
          <a:effectLst/>
        </a:effectStyle>
        <a:effectStyle>
          <a:effectLst/>
        </a:effectStyle>
        <a:effectStyle>
          <a:effectLst/>
          <a:scene3d>
            <a:camera prst="orthographicFront"/>
            <a:lightRig rig="threePt" dir="t"/>
          </a:scene3d>
        </a:effectStyle>
      </a:effectStyleLst>
      <a:bgFillStyleLst>
        <a:solidFill>
          <a:schemeClr val="bg1">
            <a:alpha val="0"/>
          </a:schemeClr>
        </a:solidFill>
        <a:gradFill/>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wingCount xmlns="34675de5-4563-4f28-8d82-4e698848548e" xsi:nil="true"/>
    <RelevantLanguage xmlns="34675de5-4563-4f28-8d82-4e698848548e">1036;3082;1043;1031;2070</RelevantLanguage>
    <VariationGroupID xmlns="34675de5-4563-4f28-8d82-4e698848548e">3cb7fa70-2d20-484c-b7f1-f9ed2c6eebc6</VariationGroupID>
    <ThematicID xmlns="34675de5-4563-4f28-8d82-4e698848548e">7285f05b-4f51-4e04-9a14-6c5d014a9ee8</ThematicID>
    <BranchTaxHTField0 xmlns="34675de5-4563-4f28-8d82-4e698848548e">
      <Terms xmlns="http://schemas.microsoft.com/office/infopath/2007/PartnerControls">
        <TermInfo xmlns="http://schemas.microsoft.com/office/infopath/2007/PartnerControls">
          <TermName xmlns="http://schemas.microsoft.com/office/infopath/2007/PartnerControls">Toutes les branches</TermName>
          <TermId xmlns="http://schemas.microsoft.com/office/infopath/2007/PartnerControls">d8c5459c-c634-4dad-b3a5-1a2375c988a9</TermId>
        </TermInfo>
      </Terms>
    </BranchTaxHTField0>
    <MetierTaxHTField0 xmlns="34675de5-4563-4f28-8d82-4e698848548e">
      <Terms xmlns="http://schemas.microsoft.com/office/infopath/2007/PartnerControls">
        <TermInfo xmlns="http://schemas.microsoft.com/office/infopath/2007/PartnerControls">
          <TermName xmlns="http://schemas.microsoft.com/office/infopath/2007/PartnerControls">H3SEQ</TermName>
          <TermId xmlns="http://schemas.microsoft.com/office/infopath/2007/PartnerControls">1a49191b-7ec0-475b-ba04-e5bafe48b8b4</TermId>
        </TermInfo>
      </Terms>
    </MetierTaxHTField0>
    <CountryTaxHTField0 xmlns="34675de5-4563-4f28-8d82-4e698848548e">
      <Terms xmlns="http://schemas.microsoft.com/office/infopath/2007/PartnerControls">
        <TermInfo xmlns="http://schemas.microsoft.com/office/infopath/2007/PartnerControls">
          <TermName xmlns="http://schemas.microsoft.com/office/infopath/2007/PartnerControls">Tous les pays</TermName>
          <TermId xmlns="http://schemas.microsoft.com/office/infopath/2007/PartnerControls">de099b83-0153-463f-a92c-1666929f7084</TermId>
        </TermInfo>
      </Terms>
    </CountryTaxHTField0>
    <VariationsItemGroupID xmlns="http://schemas.microsoft.com/sharepoint/v3">b65109c2-d1fa-4ab7-9b40-3f98f0885808</VariationsItemGroupID>
    <IsThematic xmlns="34675de5-4563-4f28-8d82-4e698848548e">true</IsThematic>
    <OrganizationStructureTaxHTField0 xmlns="34675de5-4563-4f28-8d82-4e698848548e">
      <Terms xmlns="http://schemas.microsoft.com/office/infopath/2007/PartnerControls">
        <TermInfo xmlns="http://schemas.microsoft.com/office/infopath/2007/PartnerControls">
          <TermName xmlns="http://schemas.microsoft.com/office/infopath/2007/PartnerControls">Toutes les structures organisationnelles</TermName>
          <TermId xmlns="http://schemas.microsoft.com/office/infopath/2007/PartnerControls">c4bb9c23-2c4c-4150-9738-50d0ceb648ec</TermId>
        </TermInfo>
      </Terms>
    </OrganizationStructureTaxHTField0>
    <SiteTaxHTField0 xmlns="34675de5-4563-4f28-8d82-4e698848548e">
      <Terms xmlns="http://schemas.microsoft.com/office/infopath/2007/PartnerControls">
        <TermInfo xmlns="http://schemas.microsoft.com/office/infopath/2007/PartnerControls">
          <TermName xmlns="http://schemas.microsoft.com/office/infopath/2007/PartnerControls">Tous les sites</TermName>
          <TermId xmlns="http://schemas.microsoft.com/office/infopath/2007/PartnerControls">26f15989-d479-4e08-b5e6-c4ab22359765</TermId>
        </TermInfo>
      </Terms>
    </SiteTaxHTField0>
    <PublishingExpirationDate xmlns="http://schemas.microsoft.com/sharepoint/v3" xsi:nil="true"/>
    <PublishingStartDate xmlns="http://schemas.microsoft.com/sharepoint/v3">2018-11-23T16:02:27+00:00</PublishingStartDate>
    <TaxCatchAll xmlns="6976bd83-f208-4589-bff3-a75963e94f6e">
      <Value>5</Value>
      <Value>4</Value>
      <Value>3</Value>
      <Value>2</Value>
      <Value>1</Value>
    </TaxCatchAll>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B5C49A2737EFE41A99FEC662959F5ED" ma:contentTypeVersion="18" ma:contentTypeDescription="Crée un document." ma:contentTypeScope="" ma:versionID="2b2b34eeafd090be7f1ffe44bc7f44d6">
  <xsd:schema xmlns:xsd="http://www.w3.org/2001/XMLSchema" xmlns:xs="http://www.w3.org/2001/XMLSchema" xmlns:p="http://schemas.microsoft.com/office/2006/metadata/properties" xmlns:ns1="http://schemas.microsoft.com/sharepoint/v3" xmlns:ns2="34675de5-4563-4f28-8d82-4e698848548e" xmlns:ns3="6976bd83-f208-4589-bff3-a75963e94f6e" targetNamespace="http://schemas.microsoft.com/office/2006/metadata/properties" ma:root="true" ma:fieldsID="1a8a3c7b7f0f9623ea4ae34e4d64b0ff" ns1:_="" ns2:_="" ns3:_="">
    <xsd:import namespace="http://schemas.microsoft.com/sharepoint/v3"/>
    <xsd:import namespace="34675de5-4563-4f28-8d82-4e698848548e"/>
    <xsd:import namespace="6976bd83-f208-4589-bff3-a75963e94f6e"/>
    <xsd:element name="properties">
      <xsd:complexType>
        <xsd:sequence>
          <xsd:element name="documentManagement">
            <xsd:complexType>
              <xsd:all>
                <xsd:element ref="ns2:IsThematic" minOccurs="0"/>
                <xsd:element ref="ns2:VariationGroupID" minOccurs="0"/>
                <xsd:element ref="ns2:OrganizationStructureTaxHTField0" minOccurs="0"/>
                <xsd:element ref="ns3:TaxCatchAll" minOccurs="0"/>
                <xsd:element ref="ns2:MetierTaxHTField0" minOccurs="0"/>
                <xsd:element ref="ns2:SiteTaxHTField0" minOccurs="0"/>
                <xsd:element ref="ns2:BranchTaxHTField0" minOccurs="0"/>
                <xsd:element ref="ns2:CountryTaxHTField0" minOccurs="0"/>
                <xsd:element ref="ns2:RelevantLanguage" minOccurs="0"/>
                <xsd:element ref="ns2:ThematicID" minOccurs="0"/>
                <xsd:element ref="ns2:TwingCount" minOccurs="0"/>
                <xsd:element ref="ns1:PublishingStartDate" minOccurs="0"/>
                <xsd:element ref="ns1:PublishingExpirationDate" minOccurs="0"/>
                <xsd:element ref="ns1:VariationsItemGroup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24" nillable="true" ma:displayName="Date de début de planification" ma:description="La colonne de site Date de début de planification est créée par la fonctionnalité de publication. Elle permet de spécifier les date et heure auxquelles cette page apparaîtra la première fois aux visiteurs du site." ma:internalName="PublishingStartDate">
      <xsd:simpleType>
        <xsd:restriction base="dms:Unknown"/>
      </xsd:simpleType>
    </xsd:element>
    <xsd:element name="PublishingExpirationDate" ma:index="25" nillable="true" ma:displayName="Date de fin de planification" ma:description="La colonne de site Date de fin de planification est créée par la fonctionnalité de publication. Elle permet de spécifier les date et heure auxquelles cette page n'apparaîtra plus aux visiteurs du site." ma:internalName="PublishingExpirationDate">
      <xsd:simpleType>
        <xsd:restriction base="dms:Unknown"/>
      </xsd:simpleType>
    </xsd:element>
    <xsd:element name="VariationsItemGroupID" ma:index="26" nillable="true" ma:displayName="ID de groupe d'éléments" ma:description="" ma:hidden="true" ma:internalName="VariationsItemGroupID">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34675de5-4563-4f28-8d82-4e698848548e" elementFormDefault="qualified">
    <xsd:import namespace="http://schemas.microsoft.com/office/2006/documentManagement/types"/>
    <xsd:import namespace="http://schemas.microsoft.com/office/infopath/2007/PartnerControls"/>
    <xsd:element name="IsThematic" ma:index="8" nillable="true" ma:displayName="IsThematic" ma:internalName="IsThematic">
      <xsd:simpleType>
        <xsd:restriction base="dms:Boolean"/>
      </xsd:simpleType>
    </xsd:element>
    <xsd:element name="VariationGroupID" ma:index="9" nillable="true" ma:displayName="Variation Group ID" ma:internalName="VariationGroupID">
      <xsd:simpleType>
        <xsd:restriction base="dms:Text"/>
      </xsd:simpleType>
    </xsd:element>
    <xsd:element name="OrganizationStructureTaxHTField0" ma:index="11" nillable="true" ma:taxonomy="true" ma:internalName="OrganizationStructureTaxHTField0" ma:taxonomyFieldName="OrganizationStructure" ma:displayName="Structures organisationnelles" ma:fieldId="{d4789308-6a24-4d47-9d27-3f386d404da3}" ma:taxonomyMulti="true" ma:sspId="5e13f9b5-2255-4d96-951a-207b37861865" ma:termSetId="9c836ecf-91cc-4204-9fa8-2b09fed1c9ff" ma:anchorId="00000000-0000-0000-0000-000000000000" ma:open="false" ma:isKeyword="false">
      <xsd:complexType>
        <xsd:sequence>
          <xsd:element ref="pc:Terms" minOccurs="0" maxOccurs="1"/>
        </xsd:sequence>
      </xsd:complexType>
    </xsd:element>
    <xsd:element name="MetierTaxHTField0" ma:index="14" nillable="true" ma:taxonomy="true" ma:internalName="MetierTaxHTField0" ma:taxonomyFieldName="Metier" ma:displayName="Métiers" ma:fieldId="{77e9a047-fa2e-4b88-9127-e85e9d6b9d28}" ma:taxonomyMulti="true" ma:sspId="5e13f9b5-2255-4d96-951a-207b37861865" ma:termSetId="913146e6-88cd-43cd-8dd2-67fad055309a" ma:anchorId="00000000-0000-0000-0000-000000000000" ma:open="false" ma:isKeyword="false">
      <xsd:complexType>
        <xsd:sequence>
          <xsd:element ref="pc:Terms" minOccurs="0" maxOccurs="1"/>
        </xsd:sequence>
      </xsd:complexType>
    </xsd:element>
    <xsd:element name="SiteTaxHTField0" ma:index="16" nillable="true" ma:taxonomy="true" ma:internalName="SiteTaxHTField0" ma:taxonomyFieldName="Site" ma:displayName="Site" ma:fieldId="{a6d30efa-312b-498c-a40e-a93a96439f24}" ma:taxonomyMulti="true" ma:sspId="5e13f9b5-2255-4d96-951a-207b37861865" ma:termSetId="ef87b464-ebc2-436f-b533-994e8e4d408c" ma:anchorId="00000000-0000-0000-0000-000000000000" ma:open="false" ma:isKeyword="false">
      <xsd:complexType>
        <xsd:sequence>
          <xsd:element ref="pc:Terms" minOccurs="0" maxOccurs="1"/>
        </xsd:sequence>
      </xsd:complexType>
    </xsd:element>
    <xsd:element name="BranchTaxHTField0" ma:index="18" nillable="true" ma:taxonomy="true" ma:internalName="BranchTaxHTField0" ma:taxonomyFieldName="Branch" ma:displayName="Branche" ma:fieldId="{a3f753d6-2cf2-45ee-80b6-8abbc6f6870b}" ma:taxonomyMulti="true" ma:sspId="5e13f9b5-2255-4d96-951a-207b37861865" ma:termSetId="7d07145e-2bb9-486a-b8b6-a78f0894b2ce" ma:anchorId="00000000-0000-0000-0000-000000000000" ma:open="false" ma:isKeyword="false">
      <xsd:complexType>
        <xsd:sequence>
          <xsd:element ref="pc:Terms" minOccurs="0" maxOccurs="1"/>
        </xsd:sequence>
      </xsd:complexType>
    </xsd:element>
    <xsd:element name="CountryTaxHTField0" ma:index="20" nillable="true" ma:taxonomy="true" ma:internalName="CountryTaxHTField0" ma:taxonomyFieldName="Country" ma:displayName="Pays" ma:fieldId="{a60b14d2-742a-48d9-a73e-a1c4390c9889}" ma:taxonomyMulti="true" ma:sspId="5e13f9b5-2255-4d96-951a-207b37861865" ma:termSetId="f894f5e3-5096-4f56-8f02-89d8377dafa0" ma:anchorId="00000000-0000-0000-0000-000000000000" ma:open="false" ma:isKeyword="false">
      <xsd:complexType>
        <xsd:sequence>
          <xsd:element ref="pc:Terms" minOccurs="0" maxOccurs="1"/>
        </xsd:sequence>
      </xsd:complexType>
    </xsd:element>
    <xsd:element name="RelevantLanguage" ma:index="21" nillable="true" ma:displayName="Langue usuelle" ma:internalName="RelevantLanguage">
      <xsd:simpleType>
        <xsd:restriction base="dms:Text"/>
      </xsd:simpleType>
    </xsd:element>
    <xsd:element name="ThematicID" ma:index="22" nillable="true" ma:displayName="ThematicID" ma:internalName="ThematicID">
      <xsd:simpleType>
        <xsd:restriction base="dms:Text"/>
      </xsd:simpleType>
    </xsd:element>
    <xsd:element name="TwingCount" ma:index="23" nillable="true" ma:displayName="Nombre de Twings" ma:decimals="0" ma:hidden="true" ma:internalName="TwingCount">
      <xsd:simpleType>
        <xsd:restriction base="dms:Number"/>
      </xsd:simpleType>
    </xsd:element>
  </xsd:schema>
  <xsd:schema xmlns:xsd="http://www.w3.org/2001/XMLSchema" xmlns:xs="http://www.w3.org/2001/XMLSchema" xmlns:dms="http://schemas.microsoft.com/office/2006/documentManagement/types" xmlns:pc="http://schemas.microsoft.com/office/infopath/2007/PartnerControls" targetNamespace="6976bd83-f208-4589-bff3-a75963e94f6e" elementFormDefault="qualified">
    <xsd:import namespace="http://schemas.microsoft.com/office/2006/documentManagement/types"/>
    <xsd:import namespace="http://schemas.microsoft.com/office/infopath/2007/PartnerControls"/>
    <xsd:element name="TaxCatchAll" ma:index="12" nillable="true" ma:displayName="Colonne Attraper tout de Taxonomie" ma:description="" ma:hidden="true" ma:list="{f11ad8d0-1821-4bb0-832f-2998add6fa25}" ma:internalName="TaxCatchAll" ma:showField="CatchAllData" ma:web="6976bd83-f208-4589-bff3-a75963e94f6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4AC26BA1-78A3-453B-9FBD-D496DF888812}">
  <ds:schemaRefs>
    <ds:schemaRef ds:uri="http://schemas.microsoft.com/office/2006/metadata/properties"/>
    <ds:schemaRef ds:uri="http://schemas.microsoft.com/sharepoint/v3"/>
    <ds:schemaRef ds:uri="http://schemas.microsoft.com/office/2006/documentManagement/types"/>
    <ds:schemaRef ds:uri="6976bd83-f208-4589-bff3-a75963e94f6e"/>
    <ds:schemaRef ds:uri="http://purl.org/dc/dcmitype/"/>
    <ds:schemaRef ds:uri="http://schemas.microsoft.com/office/infopath/2007/PartnerControls"/>
    <ds:schemaRef ds:uri="http://schemas.openxmlformats.org/package/2006/metadata/core-properties"/>
    <ds:schemaRef ds:uri="http://purl.org/dc/elements/1.1/"/>
    <ds:schemaRef ds:uri="34675de5-4563-4f28-8d82-4e698848548e"/>
    <ds:schemaRef ds:uri="http://www.w3.org/XML/1998/namespace"/>
    <ds:schemaRef ds:uri="http://purl.org/dc/terms/"/>
  </ds:schemaRefs>
</ds:datastoreItem>
</file>

<file path=customXml/itemProps2.xml><?xml version="1.0" encoding="utf-8"?>
<ds:datastoreItem xmlns:ds="http://schemas.openxmlformats.org/officeDocument/2006/customXml" ds:itemID="{499A0056-7D69-4D79-84AF-0882867139C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34675de5-4563-4f28-8d82-4e698848548e"/>
    <ds:schemaRef ds:uri="6976bd83-f208-4589-bff3-a75963e94f6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1F270F0-EC24-4674-9301-5B01982C75C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75</TotalTime>
  <Words>382</Words>
  <Application>Microsoft Office PowerPoint</Application>
  <PresentationFormat>Grand écran</PresentationFormat>
  <Paragraphs>78</Paragraphs>
  <Slides>7</Slides>
  <Notes>6</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7</vt:i4>
      </vt:variant>
    </vt:vector>
  </HeadingPairs>
  <TitlesOfParts>
    <vt:vector size="12" baseType="lpstr">
      <vt:lpstr>Arial</vt:lpstr>
      <vt:lpstr>Calibri</vt:lpstr>
      <vt:lpstr>Helvetica</vt:lpstr>
      <vt:lpstr>Wingdings</vt:lpstr>
      <vt:lpstr/>
      <vt:lpstr>CR-GR-HSE-412 Gestion des parties prenantes et impacts locaux </vt:lpstr>
      <vt:lpstr>Présentation PowerPoint</vt:lpstr>
      <vt:lpstr>Présentation PowerPoint</vt:lpstr>
      <vt:lpstr>Présentation PowerPoint</vt:lpstr>
      <vt:lpstr>Présentation PowerPoint</vt:lpstr>
      <vt:lpstr>Présentation PowerPoint</vt:lpstr>
      <vt:lpstr>OU TROUVER DES INFORMATIONS COMPLEMENTAIRES ET DOCUMENTS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Sebastien MUNERET</dc:creator>
  <cp:lastModifiedBy>Alexandra PAPILLON</cp:lastModifiedBy>
  <cp:revision>340</cp:revision>
  <cp:lastPrinted>2018-11-20T10:51:24Z</cp:lastPrinted>
  <dcterms:modified xsi:type="dcterms:W3CDTF">2019-01-03T13:22:15Z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0x010100AB5C49A2737EFE41A99FEC662959F5ED</vt:lpwstr>
  </property>
  <property fmtid="{D5CDD505-2E9C-101B-9397-08002B2CF9AE}" pid="3" name="Branch">
    <vt:lpwstr>2;#Toutes les branches|d8c5459c-c634-4dad-b3a5-1a2375c988a9</vt:lpwstr>
  </property>
  <property fmtid="{D5CDD505-2E9C-101B-9397-08002B2CF9AE}" pid="4" name="OrganizationStructure">
    <vt:lpwstr>1;#Toutes les structures organisationnelles|c4bb9c23-2c4c-4150-9738-50d0ceb648ec</vt:lpwstr>
  </property>
  <property fmtid="{D5CDD505-2E9C-101B-9397-08002B2CF9AE}" pid="5" name="Site">
    <vt:lpwstr>3;#Tous les sites|26f15989-d479-4e08-b5e6-c4ab22359765</vt:lpwstr>
  </property>
  <property fmtid="{D5CDD505-2E9C-101B-9397-08002B2CF9AE}" pid="6" name="Country">
    <vt:lpwstr>4;#Tous les pays|de099b83-0153-463f-a92c-1666929f7084</vt:lpwstr>
  </property>
  <property fmtid="{D5CDD505-2E9C-101B-9397-08002B2CF9AE}" pid="7" name="Metier">
    <vt:lpwstr>5;#H3SEQ|1a49191b-7ec0-475b-ba04-e5bafe48b8b4</vt:lpwstr>
  </property>
</Properties>
</file>