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FEFE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idx="10"/>
          </p:nvPr>
        </p:nvSpPr>
        <p:spPr>
          <a:xfrm>
            <a:off x="4773295" y="0"/>
            <a:ext cx="1932305" cy="8623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3400"/>
              </a:lnSpc>
              <a:spcAft>
                <a:spcPts val="0"/>
              </a:spcAft>
            </a:pPr>
            <a:r>
              <a:rPr lang="fr-FR" sz="3000" spc="-85">
                <a:solidFill>
                  <a:srgbClr val="FFFFFF"/>
                </a:solidFill>
                <a:latin typeface="Calibri" panose="02020603050405020304" pitchFamily="2"/>
              </a:rPr>
              <a:t>Les barrières </a:t>
            </a:r>
          </a:p>
          <a:p>
            <a:pPr marL="0" marR="0" indent="0" algn="ctr">
              <a:lnSpc>
                <a:spcPts val="3000"/>
              </a:lnSpc>
              <a:spcBef>
                <a:spcPts val="300"/>
              </a:spcBef>
              <a:spcAft>
                <a:spcPts val="0"/>
              </a:spcAft>
            </a:pPr>
            <a:r>
              <a:rPr lang="fr-FR" sz="2950" spc="-35">
                <a:solidFill>
                  <a:srgbClr val="FFFFFF"/>
                </a:solidFill>
                <a:latin typeface="Calibri" panose="02020603050405020304" pitchFamily="2"/>
              </a:rPr>
              <a:t>L’objectif 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0"/>
          </p:nvPr>
        </p:nvSpPr>
        <p:spPr>
          <a:xfrm>
            <a:off x="490855" y="4229100"/>
            <a:ext cx="7821295" cy="9029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fr-FR" sz="2000" b="1" spc="-5">
                <a:solidFill>
                  <a:srgbClr val="000000"/>
                </a:solidFill>
                <a:latin typeface="Arial" panose="02020603050405020304" pitchFamily="2"/>
              </a:rPr>
              <a:t>Un accident est une succession de défaillances de barrières ou </a:t>
            </a:r>
          </a:p>
          <a:p>
            <a:pPr marL="0" marR="0" indent="0" algn="l">
              <a:lnSpc>
                <a:spcPts val="2300"/>
              </a:lnSpc>
              <a:spcBef>
                <a:spcPts val="125"/>
              </a:spcBef>
              <a:spcAft>
                <a:spcPts val="0"/>
              </a:spcAft>
            </a:pPr>
            <a:r>
              <a:rPr lang="fr-FR" sz="2000" b="1" spc="-15">
                <a:solidFill>
                  <a:srgbClr val="000000"/>
                </a:solidFill>
                <a:latin typeface="Arial" panose="02020603050405020304" pitchFamily="2"/>
              </a:rPr>
              <a:t>absence de barrières prévues pour prévenir l’événement redouté </a:t>
            </a:r>
          </a:p>
          <a:p>
            <a:pPr marL="0" marR="0" indent="0" algn="l">
              <a:lnSpc>
                <a:spcPts val="2300"/>
              </a:lnSpc>
              <a:spcBef>
                <a:spcPts val="125"/>
              </a:spcBef>
              <a:spcAft>
                <a:spcPts val="0"/>
              </a:spcAft>
            </a:pPr>
            <a:r>
              <a:rPr lang="fr-FR" sz="2000" b="1" spc="0">
                <a:solidFill>
                  <a:srgbClr val="000000"/>
                </a:solidFill>
                <a:latin typeface="Arial" panose="02020603050405020304" pitchFamily="2"/>
              </a:rPr>
              <a:t>et /ou ses conséquences 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0"/>
          </p:nvPr>
        </p:nvSpPr>
        <p:spPr>
          <a:xfrm>
            <a:off x="1657985" y="5448300"/>
            <a:ext cx="6480175" cy="2908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l">
              <a:lnSpc>
                <a:spcPts val="2200"/>
              </a:lnSpc>
              <a:spcAft>
                <a:spcPts val="0"/>
              </a:spcAft>
            </a:pPr>
            <a:r>
              <a:rPr lang="fr-FR" sz="2000" b="1" spc="-20">
                <a:solidFill>
                  <a:srgbClr val="FE0001"/>
                </a:solidFill>
                <a:latin typeface="Arial" panose="02020603050405020304" pitchFamily="2"/>
              </a:rPr>
              <a:t>Les causes d’un accident sont plus souvent multiples 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>
          <a:xfrm>
            <a:off x="8383270" y="6160770"/>
            <a:ext cx="271780" cy="186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spc="120">
                <a:solidFill>
                  <a:srgbClr val="8B8E9A"/>
                </a:solidFill>
                <a:latin typeface="Calibri" panose="02020603050405020304" pitchFamily="2"/>
              </a:rPr>
              <a:t>86 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E7E7D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FEFE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17" name="Espace réservé du texte 16"/>
          <p:cNvSpPr>
            <a:spLocks noGrp="1"/>
          </p:cNvSpPr>
          <p:nvPr>
            <p:ph type="body" idx="10"/>
          </p:nvPr>
        </p:nvSpPr>
        <p:spPr>
          <a:xfrm>
            <a:off x="350520" y="2560320"/>
            <a:ext cx="1054735" cy="2552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8415" rIns="0" bIns="0" anchor="t"/>
          <a:lstStyle/>
          <a:p>
            <a:pPr marL="0" marR="0" indent="0" algn="l">
              <a:lnSpc>
                <a:spcPts val="1800"/>
              </a:lnSpc>
              <a:spcAft>
                <a:spcPts val="0"/>
              </a:spcAft>
            </a:pPr>
            <a:r>
              <a:rPr lang="fr-FR" sz="1750" spc="-80">
                <a:solidFill>
                  <a:srgbClr val="000000"/>
                </a:solidFill>
                <a:latin typeface="Arial" panose="02020603050405020304" pitchFamily="2"/>
              </a:rPr>
              <a:t>Probabilité </a:t>
            </a:r>
          </a:p>
        </p:txBody>
      </p:sp>
      <p:sp>
        <p:nvSpPr>
          <p:cNvPr id="18" name="Espace réservé du texte 17"/>
          <p:cNvSpPr>
            <a:spLocks noGrp="1"/>
          </p:cNvSpPr>
          <p:nvPr>
            <p:ph type="body" idx="10"/>
          </p:nvPr>
        </p:nvSpPr>
        <p:spPr>
          <a:xfrm>
            <a:off x="3520440" y="0"/>
            <a:ext cx="4434840" cy="8915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5240" rIns="0" bIns="0" anchor="t">
            <a:normAutofit fontScale="90000"/>
          </a:bodyPr>
          <a:lstStyle/>
          <a:p>
            <a:pPr marL="0" marR="0" indent="0" algn="l">
              <a:lnSpc>
                <a:spcPts val="3000"/>
              </a:lnSpc>
              <a:spcAft>
                <a:spcPts val="0"/>
              </a:spcAft>
            </a:pPr>
            <a:r>
              <a:rPr lang="fr-FR" sz="2950" b="1" spc="50">
                <a:solidFill>
                  <a:srgbClr val="FFFFFF"/>
                </a:solidFill>
                <a:latin typeface="Calibri" panose="02020603050405020304" pitchFamily="2"/>
              </a:rPr>
              <a:t>L’évolution du risque avec les </a:t>
            </a:r>
          </a:p>
          <a:p>
            <a:pPr marL="1508760" marR="0" indent="0" algn="l">
              <a:lnSpc>
                <a:spcPts val="3500"/>
              </a:lnSpc>
              <a:spcBef>
                <a:spcPts val="280"/>
              </a:spcBef>
              <a:spcAft>
                <a:spcPts val="0"/>
              </a:spcAft>
            </a:pPr>
            <a:r>
              <a:rPr lang="fr-FR" sz="3000" spc="-35">
                <a:solidFill>
                  <a:srgbClr val="FFFFFF"/>
                </a:solidFill>
                <a:latin typeface="Calibri" panose="02020603050405020304" pitchFamily="2"/>
              </a:rPr>
              <a:t>barrières </a:t>
            </a:r>
          </a:p>
        </p:txBody>
      </p:sp>
      <p:sp>
        <p:nvSpPr>
          <p:cNvPr id="19" name="Espace réservé du texte 18"/>
          <p:cNvSpPr>
            <a:spLocks noGrp="1"/>
          </p:cNvSpPr>
          <p:nvPr>
            <p:ph type="body" idx="10"/>
          </p:nvPr>
        </p:nvSpPr>
        <p:spPr>
          <a:xfrm>
            <a:off x="4888865" y="5727700"/>
            <a:ext cx="725805" cy="3041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fr-FR" sz="1950" spc="-85">
                <a:solidFill>
                  <a:srgbClr val="000000"/>
                </a:solidFill>
                <a:latin typeface="Calibri" panose="02020603050405020304" pitchFamily="2"/>
              </a:rPr>
              <a:t>Gravité </a:t>
            </a:r>
          </a:p>
        </p:txBody>
      </p:sp>
      <p:sp>
        <p:nvSpPr>
          <p:cNvPr id="20" name="Espace réservé du texte 19"/>
          <p:cNvSpPr>
            <a:spLocks noGrp="1"/>
          </p:cNvSpPr>
          <p:nvPr>
            <p:ph type="body" idx="10"/>
          </p:nvPr>
        </p:nvSpPr>
        <p:spPr>
          <a:xfrm>
            <a:off x="8383270" y="6160770"/>
            <a:ext cx="271780" cy="186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spc="120">
                <a:solidFill>
                  <a:srgbClr val="888A96"/>
                </a:solidFill>
                <a:latin typeface="Calibri" panose="02020603050405020304" pitchFamily="2"/>
              </a:rPr>
              <a:t>87 </a:t>
            </a:r>
          </a:p>
        </p:txBody>
      </p:sp>
      <p:sp>
        <p:nvSpPr>
          <p:cNvPr id="21" name="Espace réservé du texte 20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E7E7E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du texte 23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DFEFA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7" name="Espace réservé du texte 26"/>
          <p:cNvSpPr>
            <a:spLocks noGrp="1"/>
          </p:cNvSpPr>
          <p:nvPr>
            <p:ph type="body" idx="10"/>
          </p:nvPr>
        </p:nvSpPr>
        <p:spPr>
          <a:xfrm>
            <a:off x="3785870" y="0"/>
            <a:ext cx="3891915" cy="8623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200"/>
              </a:lnSpc>
              <a:spcAft>
                <a:spcPts val="0"/>
              </a:spcAft>
            </a:pPr>
            <a:r>
              <a:rPr lang="fr-FR" sz="3000" spc="-30">
                <a:solidFill>
                  <a:srgbClr val="FFFFFF"/>
                </a:solidFill>
                <a:latin typeface="Calibri" panose="02020603050405020304" pitchFamily="2"/>
              </a:rPr>
              <a:t>Les barrières: </a:t>
            </a:r>
          </a:p>
          <a:p>
            <a:pPr marL="0" marR="0" indent="0" algn="l">
              <a:lnSpc>
                <a:spcPts val="3200"/>
              </a:lnSpc>
              <a:spcBef>
                <a:spcPts val="380"/>
              </a:spcBef>
              <a:spcAft>
                <a:spcPts val="0"/>
              </a:spcAft>
            </a:pPr>
            <a:r>
              <a:rPr lang="fr-FR" sz="3000" spc="-50">
                <a:solidFill>
                  <a:srgbClr val="FFFFFF"/>
                </a:solidFill>
                <a:latin typeface="Calibri" panose="02020603050405020304" pitchFamily="2"/>
              </a:rPr>
              <a:t>les couches de protection </a:t>
            </a:r>
          </a:p>
        </p:txBody>
      </p:sp>
      <p:sp>
        <p:nvSpPr>
          <p:cNvPr id="28" name="Espace réservé du texte 27"/>
          <p:cNvSpPr>
            <a:spLocks noGrp="1"/>
          </p:cNvSpPr>
          <p:nvPr>
            <p:ph type="body" idx="10"/>
          </p:nvPr>
        </p:nvSpPr>
        <p:spPr>
          <a:xfrm>
            <a:off x="8383270" y="6160770"/>
            <a:ext cx="271780" cy="186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795" rIns="0" bIns="0" anchor="t"/>
          <a:lstStyle/>
          <a:p>
            <a:pPr marL="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spc="120">
                <a:solidFill>
                  <a:srgbClr val="88879C"/>
                </a:solidFill>
                <a:latin typeface="Calibri" panose="02020603050405020304" pitchFamily="2"/>
              </a:rPr>
              <a:t>88 </a:t>
            </a:r>
          </a:p>
        </p:txBody>
      </p:sp>
      <p:sp>
        <p:nvSpPr>
          <p:cNvPr id="29" name="Espace réservé du texte 28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77777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texte 33"/>
          <p:cNvSpPr>
            <a:spLocks noGrp="1"/>
          </p:cNvSpPr>
          <p:nvPr>
            <p:ph type="body" idx="10"/>
          </p:nvPr>
        </p:nvSpPr>
        <p:spPr>
          <a:xfrm>
            <a:off x="3514090" y="0"/>
            <a:ext cx="4444365" cy="7893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900"/>
              </a:lnSpc>
              <a:spcAft>
                <a:spcPts val="0"/>
              </a:spcAft>
            </a:pPr>
            <a:r>
              <a:rPr lang="fr-FR" sz="2800" spc="-40">
                <a:solidFill>
                  <a:srgbClr val="FFFFFF"/>
                </a:solidFill>
                <a:latin typeface="Calibri" panose="02020603050405020304" pitchFamily="2"/>
              </a:rPr>
              <a:t>Les barrières &amp; les systèmes de </a:t>
            </a:r>
          </a:p>
          <a:p>
            <a:pPr marL="1600200" marR="0" indent="0" algn="l">
              <a:lnSpc>
                <a:spcPts val="3100"/>
              </a:lnSpc>
              <a:spcBef>
                <a:spcPts val="275"/>
              </a:spcBef>
              <a:spcAft>
                <a:spcPts val="0"/>
              </a:spcAft>
            </a:pPr>
            <a:r>
              <a:rPr lang="fr-FR" sz="2800" spc="-35">
                <a:solidFill>
                  <a:srgbClr val="FFFFFF"/>
                </a:solidFill>
                <a:latin typeface="Calibri" panose="02020603050405020304" pitchFamily="2"/>
              </a:rPr>
              <a:t>conduite </a:t>
            </a:r>
          </a:p>
        </p:txBody>
      </p:sp>
      <p:sp>
        <p:nvSpPr>
          <p:cNvPr id="35" name="Espace réservé du texte 34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E7E7D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Espace réservé du texte 39"/>
          <p:cNvSpPr>
            <a:spLocks noGrp="1"/>
          </p:cNvSpPr>
          <p:nvPr>
            <p:ph type="body" idx="10"/>
          </p:nvPr>
        </p:nvSpPr>
        <p:spPr>
          <a:xfrm>
            <a:off x="3895090" y="198120"/>
            <a:ext cx="3685540" cy="4648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5085" rIns="0" bIns="0" anchor="t"/>
          <a:lstStyle/>
          <a:p>
            <a:pPr marL="0" marR="0" indent="0" algn="l">
              <a:lnSpc>
                <a:spcPts val="3300"/>
              </a:lnSpc>
              <a:spcAft>
                <a:spcPts val="0"/>
              </a:spcAft>
            </a:pPr>
            <a:r>
              <a:rPr lang="fr-FR" sz="3000" spc="-55">
                <a:solidFill>
                  <a:srgbClr val="FFFFFF"/>
                </a:solidFill>
                <a:latin typeface="Calibri" panose="02020603050405020304" pitchFamily="2"/>
              </a:rPr>
              <a:t>Les barrières cas d’école </a:t>
            </a:r>
          </a:p>
        </p:txBody>
      </p:sp>
      <p:sp>
        <p:nvSpPr>
          <p:cNvPr id="41" name="Espace réservé du texte 40"/>
          <p:cNvSpPr>
            <a:spLocks noGrp="1"/>
          </p:cNvSpPr>
          <p:nvPr>
            <p:ph type="body" idx="10"/>
          </p:nvPr>
        </p:nvSpPr>
        <p:spPr>
          <a:xfrm>
            <a:off x="8383270" y="6160770"/>
            <a:ext cx="271780" cy="186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spc="120">
                <a:solidFill>
                  <a:srgbClr val="888A95"/>
                </a:solidFill>
                <a:latin typeface="Calibri" panose="02020603050405020304" pitchFamily="2"/>
              </a:rPr>
              <a:t>90 </a:t>
            </a:r>
          </a:p>
        </p:txBody>
      </p:sp>
      <p:sp>
        <p:nvSpPr>
          <p:cNvPr id="42" name="Espace réservé du texte 41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E7E7E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Espace réservé du texte 46"/>
          <p:cNvSpPr>
            <a:spLocks noGrp="1"/>
          </p:cNvSpPr>
          <p:nvPr>
            <p:ph type="body" idx="10"/>
          </p:nvPr>
        </p:nvSpPr>
        <p:spPr>
          <a:xfrm>
            <a:off x="2980690" y="198120"/>
            <a:ext cx="5514340" cy="4203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430" rIns="0" bIns="0" anchor="t"/>
          <a:lstStyle/>
          <a:p>
            <a:pPr marL="0" marR="0" indent="0" algn="l">
              <a:lnSpc>
                <a:spcPts val="3200"/>
              </a:lnSpc>
              <a:spcAft>
                <a:spcPts val="0"/>
              </a:spcAft>
            </a:pPr>
            <a:r>
              <a:rPr lang="fr-FR" sz="3000" spc="-35">
                <a:solidFill>
                  <a:srgbClr val="FFFFFF"/>
                </a:solidFill>
                <a:latin typeface="Calibri" panose="02020603050405020304" pitchFamily="2"/>
              </a:rPr>
              <a:t>Les barrières, selon GM-RC-EXP-007 </a:t>
            </a:r>
          </a:p>
        </p:txBody>
      </p:sp>
      <p:sp>
        <p:nvSpPr>
          <p:cNvPr id="48" name="Espace réservé du texte 47"/>
          <p:cNvSpPr>
            <a:spLocks noGrp="1"/>
          </p:cNvSpPr>
          <p:nvPr>
            <p:ph type="body" idx="10"/>
          </p:nvPr>
        </p:nvSpPr>
        <p:spPr>
          <a:xfrm>
            <a:off x="8410575" y="6167755"/>
            <a:ext cx="241300" cy="1739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l">
              <a:lnSpc>
                <a:spcPts val="1300"/>
              </a:lnSpc>
              <a:spcAft>
                <a:spcPts val="0"/>
              </a:spcAft>
            </a:pPr>
            <a:r>
              <a:rPr lang="fr-FR" sz="1050" spc="90">
                <a:solidFill>
                  <a:srgbClr val="888888"/>
                </a:solidFill>
                <a:latin typeface="Calibri" panose="02020603050405020304" pitchFamily="2"/>
              </a:rPr>
              <a:t>91 </a:t>
            </a:r>
          </a:p>
        </p:txBody>
      </p:sp>
      <p:sp>
        <p:nvSpPr>
          <p:cNvPr id="49" name="Espace réservé du texte 48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D7D7E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/>
          <p:cNvSpPr>
            <a:spLocks noGrp="1"/>
          </p:cNvSpPr>
          <p:nvPr>
            <p:ph type="body" idx="10"/>
          </p:nvPr>
        </p:nvSpPr>
        <p:spPr>
          <a:xfrm>
            <a:off x="0" y="3533140"/>
            <a:ext cx="9144000" cy="22733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>
            <a:normAutofit fontScale="95000"/>
          </a:bodyPr>
          <a:lstStyle/>
          <a:p>
            <a:pPr marL="1371600" marR="0" indent="0" algn="l">
              <a:lnSpc>
                <a:spcPts val="2100"/>
              </a:lnSpc>
              <a:spcAft>
                <a:spcPts val="0"/>
              </a:spcAft>
            </a:pPr>
            <a:r>
              <a:rPr lang="fr-FR" sz="1800" b="1" spc="0">
                <a:solidFill>
                  <a:srgbClr val="000000"/>
                </a:solidFill>
                <a:latin typeface="Arial" panose="02020603050405020304" pitchFamily="2"/>
              </a:rPr>
              <a:t>Elles sont de deux types:</a:t>
            </a:r>
            <a:r>
              <a:rPr lang="fr-FR" sz="1850" b="1" u="sng" spc="0">
                <a:solidFill>
                  <a:srgbClr val="0000FF"/>
                </a:solidFill>
                <a:latin typeface="Arial" panose="02020603050405020304" pitchFamily="2"/>
              </a:rPr>
              <a:t> actives</a:t>
            </a:r>
            <a:r>
              <a:rPr lang="fr-FR" sz="1800" b="1" spc="0">
                <a:solidFill>
                  <a:srgbClr val="000000"/>
                </a:solidFill>
                <a:latin typeface="Arial" panose="02020603050405020304" pitchFamily="2"/>
              </a:rPr>
              <a:t> ou</a:t>
            </a:r>
            <a:r>
              <a:rPr lang="fr-FR" sz="1850" b="1" u="sng" spc="0">
                <a:solidFill>
                  <a:srgbClr val="0000FF"/>
                </a:solidFill>
                <a:latin typeface="Arial" panose="02020603050405020304" pitchFamily="2"/>
              </a:rPr>
              <a:t> passives</a:t>
            </a:r>
            <a:r>
              <a:rPr lang="fr-FR" sz="100" b="1" spc="0">
                <a:solidFill>
                  <a:srgbClr val="0000FF"/>
                </a:solidFill>
                <a:latin typeface="Arial" panose="02020603050405020304" pitchFamily="2"/>
              </a:rPr>
              <a:t> </a:t>
            </a:r>
          </a:p>
          <a:p>
            <a:pPr marL="1325880" marR="0" indent="0" algn="l">
              <a:lnSpc>
                <a:spcPts val="2100"/>
              </a:lnSpc>
              <a:spcBef>
                <a:spcPts val="4925"/>
              </a:spcBef>
              <a:spcAft>
                <a:spcPts val="0"/>
              </a:spcAft>
            </a:pPr>
            <a:r>
              <a:rPr lang="fr-FR" sz="1800" b="1" spc="-5">
                <a:solidFill>
                  <a:srgbClr val="000000"/>
                </a:solidFill>
                <a:latin typeface="Arial" panose="02020603050405020304" pitchFamily="2"/>
              </a:rPr>
              <a:t>MAIS Les barrières peuvent être absentes/défaillantes : </a:t>
            </a:r>
          </a:p>
          <a:p>
            <a:pPr marL="1828800" marR="0" indent="365760" algn="l">
              <a:lnSpc>
                <a:spcPts val="2200"/>
              </a:lnSpc>
              <a:spcBef>
                <a:spcPts val="2085"/>
              </a:spcBef>
              <a:spcAft>
                <a:spcPts val="0"/>
              </a:spcAft>
              <a:buFont typeface="Arial"/>
              <a:buChar char="·"/>
            </a:pPr>
            <a:r>
              <a:rPr lang="fr-FR" sz="1800" b="1" spc="-10">
                <a:solidFill>
                  <a:srgbClr val="000000"/>
                </a:solidFill>
                <a:latin typeface="Arial" panose="02020603050405020304" pitchFamily="2"/>
              </a:rPr>
              <a:t>oubliées ou inadaptées </a:t>
            </a:r>
          </a:p>
          <a:p>
            <a:pPr marL="1828800" marR="0" indent="36576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/>
              <a:buChar char="·"/>
            </a:pPr>
            <a:r>
              <a:rPr lang="fr-FR" sz="1800" b="1" spc="-5">
                <a:solidFill>
                  <a:srgbClr val="000000"/>
                </a:solidFill>
                <a:latin typeface="Arial" panose="02020603050405020304" pitchFamily="2"/>
              </a:rPr>
              <a:t>dérive dans le temps par manque d’entretien </a:t>
            </a:r>
          </a:p>
          <a:p>
            <a:pPr marL="1828800" marR="0" indent="365760" algn="l">
              <a:lnSpc>
                <a:spcPts val="2200"/>
              </a:lnSpc>
              <a:spcBef>
                <a:spcPts val="0"/>
              </a:spcBef>
              <a:spcAft>
                <a:spcPts val="135"/>
              </a:spcAft>
              <a:buFont typeface="Arial"/>
              <a:buChar char="·"/>
            </a:pPr>
            <a:r>
              <a:rPr lang="fr-FR" sz="1800" b="1" spc="-10">
                <a:solidFill>
                  <a:srgbClr val="000000"/>
                </a:solidFill>
                <a:latin typeface="Arial" panose="02020603050405020304" pitchFamily="2"/>
              </a:rPr>
              <a:t>bypasées ou supprimées </a:t>
            </a:r>
          </a:p>
        </p:txBody>
      </p:sp>
      <p:sp>
        <p:nvSpPr>
          <p:cNvPr id="57" name="Espace réservé du texte 56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13779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9085" rIns="0" bIns="0" anchor="t">
            <a:normAutofit fontScale="95000"/>
          </a:bodyPr>
          <a:lstStyle/>
          <a:p>
            <a:pPr marL="5212080" marR="0" indent="0" algn="l">
              <a:lnSpc>
                <a:spcPts val="2700"/>
              </a:lnSpc>
              <a:spcAft>
                <a:spcPts val="5740"/>
              </a:spcAft>
            </a:pPr>
            <a:r>
              <a:rPr lang="fr-FR" sz="2400" b="1" spc="45">
                <a:solidFill>
                  <a:srgbClr val="FFFFFF"/>
                </a:solidFill>
                <a:latin typeface="Arial" panose="02020603050405020304" pitchFamily="2"/>
              </a:rPr>
              <a:t>Les barrières, synthèse </a:t>
            </a:r>
          </a:p>
        </p:txBody>
      </p:sp>
      <p:sp>
        <p:nvSpPr>
          <p:cNvPr id="58" name="Espace réservé du texte 57"/>
          <p:cNvSpPr>
            <a:spLocks noGrp="1"/>
          </p:cNvSpPr>
          <p:nvPr>
            <p:ph type="body" idx="10"/>
          </p:nvPr>
        </p:nvSpPr>
        <p:spPr>
          <a:xfrm>
            <a:off x="0" y="1377950"/>
            <a:ext cx="9144000" cy="21551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325880" marR="0" indent="0" algn="l">
              <a:lnSpc>
                <a:spcPts val="1800"/>
              </a:lnSpc>
              <a:spcAft>
                <a:spcPts val="0"/>
              </a:spcAft>
            </a:pPr>
            <a:r>
              <a:rPr lang="fr-FR" sz="1800" b="1" spc="-5">
                <a:solidFill>
                  <a:srgbClr val="000000"/>
                </a:solidFill>
                <a:latin typeface="Arial" panose="02020603050405020304" pitchFamily="2"/>
              </a:rPr>
              <a:t>Elles sont mises en place en prévention ou en protection </a:t>
            </a:r>
          </a:p>
          <a:p>
            <a:pPr marL="1645920" marR="0" indent="365760" algn="l">
              <a:lnSpc>
                <a:spcPts val="2200"/>
              </a:lnSpc>
              <a:spcBef>
                <a:spcPts val="2085"/>
              </a:spcBef>
              <a:spcAft>
                <a:spcPts val="0"/>
              </a:spcAft>
              <a:buFont typeface="Arial"/>
              <a:buChar char="·"/>
            </a:pPr>
            <a:r>
              <a:rPr lang="fr-FR" sz="1800" b="1" spc="0">
                <a:solidFill>
                  <a:srgbClr val="000000"/>
                </a:solidFill>
                <a:latin typeface="Arial" panose="02020603050405020304" pitchFamily="2"/>
              </a:rPr>
              <a:t>dès la conception </a:t>
            </a:r>
          </a:p>
          <a:p>
            <a:pPr marL="1645920" marR="0" indent="36576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/>
              <a:buChar char="·"/>
            </a:pPr>
            <a:r>
              <a:rPr lang="fr-FR" sz="1800" b="1" spc="0">
                <a:solidFill>
                  <a:srgbClr val="000000"/>
                </a:solidFill>
                <a:latin typeface="Arial" panose="02020603050405020304" pitchFamily="2"/>
              </a:rPr>
              <a:t>suite à des améliorations de l’installation </a:t>
            </a:r>
          </a:p>
          <a:p>
            <a:pPr marL="1371600" marR="0" indent="0" algn="l">
              <a:lnSpc>
                <a:spcPts val="2100"/>
              </a:lnSpc>
              <a:spcBef>
                <a:spcPts val="2265"/>
              </a:spcBef>
              <a:spcAft>
                <a:spcPts val="0"/>
              </a:spcAft>
            </a:pPr>
            <a:r>
              <a:rPr lang="fr-FR" sz="1800" b="1" spc="0">
                <a:solidFill>
                  <a:srgbClr val="000000"/>
                </a:solidFill>
                <a:latin typeface="Arial" panose="02020603050405020304" pitchFamily="2"/>
              </a:rPr>
              <a:t>Elles sont d’origine techniques, organisationnelles et </a:t>
            </a:r>
          </a:p>
          <a:p>
            <a:pPr marL="1371600" marR="0" indent="0" algn="l">
              <a:lnSpc>
                <a:spcPts val="2100"/>
              </a:lnSpc>
              <a:spcBef>
                <a:spcPts val="105"/>
              </a:spcBef>
              <a:spcAft>
                <a:spcPts val="2175"/>
              </a:spcAft>
            </a:pPr>
            <a:r>
              <a:rPr lang="fr-FR" sz="1800" b="1" spc="-15">
                <a:solidFill>
                  <a:srgbClr val="000000"/>
                </a:solidFill>
                <a:latin typeface="Arial" panose="02020603050405020304" pitchFamily="2"/>
              </a:rPr>
              <a:t>humaines </a:t>
            </a:r>
          </a:p>
        </p:txBody>
      </p:sp>
      <p:sp>
        <p:nvSpPr>
          <p:cNvPr id="61" name="Espace réservé du texte 60"/>
          <p:cNvSpPr>
            <a:spLocks noGrp="1"/>
          </p:cNvSpPr>
          <p:nvPr>
            <p:ph type="body" idx="10"/>
          </p:nvPr>
        </p:nvSpPr>
        <p:spPr>
          <a:xfrm>
            <a:off x="8446135" y="6123305"/>
            <a:ext cx="146050" cy="1098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fr-FR" sz="1200" spc="-204">
                <a:solidFill>
                  <a:srgbClr val="888888"/>
                </a:solidFill>
                <a:latin typeface="Calibri" panose="02020603050405020304" pitchFamily="2"/>
              </a:rPr>
              <a:t>92 </a:t>
            </a:r>
          </a:p>
        </p:txBody>
      </p:sp>
      <p:sp>
        <p:nvSpPr>
          <p:cNvPr id="62" name="Espace réservé du texte 61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462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1535"/>
              </a:spcAft>
            </a:pPr>
            <a:r>
              <a:rPr lang="fr-FR" sz="800" i="1" spc="-30">
                <a:solidFill>
                  <a:srgbClr val="7E7E7E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Espace réservé du texte 64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FEFE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68" name="Espace réservé du texte 67"/>
          <p:cNvSpPr>
            <a:spLocks noGrp="1"/>
          </p:cNvSpPr>
          <p:nvPr>
            <p:ph type="body" idx="10"/>
          </p:nvPr>
        </p:nvSpPr>
        <p:spPr>
          <a:xfrm>
            <a:off x="3818890" y="4378325"/>
            <a:ext cx="963295" cy="4146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4945" rIns="0" bIns="0" anchor="t"/>
          <a:lstStyle/>
          <a:p>
            <a:pPr marL="0" marR="0" indent="137160" algn="l">
              <a:lnSpc>
                <a:spcPts val="1700"/>
              </a:lnSpc>
              <a:spcAft>
                <a:spcPts val="30"/>
              </a:spcAft>
              <a:buFont typeface="Arial"/>
              <a:buChar char="·"/>
            </a:pPr>
            <a:r>
              <a:rPr lang="fr-FR" sz="1400" b="1" spc="-50">
                <a:solidFill>
                  <a:srgbClr val="000000"/>
                </a:solidFill>
                <a:latin typeface="Arial" panose="02020603050405020304" pitchFamily="2"/>
              </a:rPr>
              <a:t>Automate </a:t>
            </a:r>
          </a:p>
        </p:txBody>
      </p:sp>
      <p:sp>
        <p:nvSpPr>
          <p:cNvPr id="69" name="Espace réservé du texte 68"/>
          <p:cNvSpPr>
            <a:spLocks noGrp="1"/>
          </p:cNvSpPr>
          <p:nvPr>
            <p:ph type="body" idx="10"/>
          </p:nvPr>
        </p:nvSpPr>
        <p:spPr>
          <a:xfrm>
            <a:off x="3810000" y="5183505"/>
            <a:ext cx="1947545" cy="4273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137160" algn="l">
              <a:lnSpc>
                <a:spcPts val="1700"/>
              </a:lnSpc>
              <a:spcAft>
                <a:spcPts val="0"/>
              </a:spcAft>
              <a:buFont typeface="Arial"/>
              <a:buChar char="·"/>
            </a:pPr>
            <a:r>
              <a:rPr lang="fr-FR" sz="1400" b="1" spc="-20">
                <a:solidFill>
                  <a:srgbClr val="000000"/>
                </a:solidFill>
                <a:latin typeface="Arial" panose="02020603050405020304" pitchFamily="2"/>
              </a:rPr>
              <a:t>Opérateur (VDA, MSF, procédure) </a:t>
            </a:r>
          </a:p>
        </p:txBody>
      </p:sp>
      <p:sp>
        <p:nvSpPr>
          <p:cNvPr id="70" name="Espace réservé du texte 69"/>
          <p:cNvSpPr>
            <a:spLocks noGrp="1"/>
          </p:cNvSpPr>
          <p:nvPr>
            <p:ph type="body" idx="10"/>
          </p:nvPr>
        </p:nvSpPr>
        <p:spPr>
          <a:xfrm>
            <a:off x="417830" y="3343910"/>
            <a:ext cx="1362075" cy="643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91440" marR="0" indent="0" algn="l">
              <a:lnSpc>
                <a:spcPts val="1700"/>
              </a:lnSpc>
              <a:spcAft>
                <a:spcPts val="0"/>
              </a:spcAft>
            </a:pPr>
            <a:r>
              <a:rPr lang="fr-FR" sz="1400" b="1" spc="-5">
                <a:solidFill>
                  <a:srgbClr val="000000"/>
                </a:solidFill>
                <a:latin typeface="Arial" panose="02020603050405020304" pitchFamily="2"/>
              </a:rPr>
              <a:t>ACQUISITION </a:t>
            </a:r>
          </a:p>
          <a:p>
            <a:pPr marL="0" marR="0" indent="0" algn="ctr">
              <a:lnSpc>
                <a:spcPts val="1700"/>
              </a:lnSpc>
              <a:spcBef>
                <a:spcPts val="20"/>
              </a:spcBef>
              <a:spcAft>
                <a:spcPts val="0"/>
              </a:spcAft>
            </a:pPr>
            <a:r>
              <a:rPr lang="fr-FR" sz="1400" b="1" spc="-40">
                <a:solidFill>
                  <a:srgbClr val="000000"/>
                </a:solidFill>
                <a:latin typeface="Arial" panose="02020603050405020304" pitchFamily="2"/>
              </a:rPr>
              <a:t>DE </a:t>
            </a:r>
          </a:p>
          <a:p>
            <a:pPr marL="0" marR="0" indent="0" algn="l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spc="-75">
                <a:solidFill>
                  <a:srgbClr val="000000"/>
                </a:solidFill>
                <a:latin typeface="Arial" panose="02020603050405020304" pitchFamily="2"/>
              </a:rPr>
              <a:t>L’INFORMATION </a:t>
            </a:r>
          </a:p>
        </p:txBody>
      </p:sp>
      <p:sp>
        <p:nvSpPr>
          <p:cNvPr id="71" name="Espace réservé du texte 70"/>
          <p:cNvSpPr>
            <a:spLocks noGrp="1"/>
          </p:cNvSpPr>
          <p:nvPr>
            <p:ph type="body" idx="10"/>
          </p:nvPr>
        </p:nvSpPr>
        <p:spPr>
          <a:xfrm>
            <a:off x="2167255" y="3046730"/>
            <a:ext cx="1216025" cy="3657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22860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b="1" spc="-5">
                <a:solidFill>
                  <a:srgbClr val="000000"/>
                </a:solidFill>
                <a:latin typeface="Arial" panose="02020603050405020304" pitchFamily="2"/>
              </a:rPr>
              <a:t>Signal électrique numérique </a:t>
            </a:r>
          </a:p>
        </p:txBody>
      </p:sp>
      <p:sp>
        <p:nvSpPr>
          <p:cNvPr id="72" name="Espace réservé du texte 71"/>
          <p:cNvSpPr>
            <a:spLocks noGrp="1"/>
          </p:cNvSpPr>
          <p:nvPr>
            <p:ph type="body" idx="10"/>
          </p:nvPr>
        </p:nvSpPr>
        <p:spPr>
          <a:xfrm>
            <a:off x="2423160" y="3839210"/>
            <a:ext cx="633730" cy="3657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8288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b="1" spc="-15">
                <a:solidFill>
                  <a:srgbClr val="000000"/>
                </a:solidFill>
                <a:latin typeface="Arial" panose="02020603050405020304" pitchFamily="2"/>
              </a:rPr>
              <a:t>Message oral </a:t>
            </a:r>
          </a:p>
        </p:txBody>
      </p:sp>
      <p:sp>
        <p:nvSpPr>
          <p:cNvPr id="73" name="Espace réservé du texte 72"/>
          <p:cNvSpPr>
            <a:spLocks noGrp="1"/>
          </p:cNvSpPr>
          <p:nvPr>
            <p:ph type="body" idx="10"/>
          </p:nvPr>
        </p:nvSpPr>
        <p:spPr>
          <a:xfrm>
            <a:off x="5492750" y="330200"/>
            <a:ext cx="2438400" cy="4089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>
            <a:normAutofit fontScale="95000"/>
          </a:bodyPr>
          <a:lstStyle/>
          <a:p>
            <a:pPr marL="0" marR="0" indent="0" algn="l">
              <a:lnSpc>
                <a:spcPts val="3100"/>
              </a:lnSpc>
              <a:spcAft>
                <a:spcPts val="0"/>
              </a:spcAft>
            </a:pPr>
            <a:r>
              <a:rPr lang="fr-FR" sz="2800" b="1" spc="0">
                <a:solidFill>
                  <a:srgbClr val="FFFFFF"/>
                </a:solidFill>
                <a:latin typeface="Arial" panose="02020603050405020304" pitchFamily="2"/>
              </a:rPr>
              <a:t>Barrière active </a:t>
            </a:r>
          </a:p>
        </p:txBody>
      </p:sp>
      <p:sp>
        <p:nvSpPr>
          <p:cNvPr id="74" name="Espace réservé du texte 73"/>
          <p:cNvSpPr>
            <a:spLocks noGrp="1"/>
          </p:cNvSpPr>
          <p:nvPr>
            <p:ph type="body" idx="10"/>
          </p:nvPr>
        </p:nvSpPr>
        <p:spPr>
          <a:xfrm>
            <a:off x="5806440" y="3049905"/>
            <a:ext cx="1212850" cy="5270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ctr">
              <a:lnSpc>
                <a:spcPts val="1400"/>
              </a:lnSpc>
              <a:spcAft>
                <a:spcPts val="0"/>
              </a:spcAft>
            </a:pPr>
            <a:r>
              <a:rPr lang="fr-FR" sz="1200" b="1" spc="-30">
                <a:solidFill>
                  <a:srgbClr val="000000"/>
                </a:solidFill>
                <a:latin typeface="Arial" panose="02020603050405020304" pitchFamily="2"/>
              </a:rPr>
              <a:t>Signal électrique </a:t>
            </a:r>
            <a:r>
              <a:t/>
            </a:r>
            <a:br/>
            <a:r>
              <a:rPr lang="fr-FR" sz="1200" b="1" spc="-30">
                <a:solidFill>
                  <a:srgbClr val="000000"/>
                </a:solidFill>
                <a:latin typeface="Arial" panose="02020603050405020304" pitchFamily="2"/>
              </a:rPr>
              <a:t>Numérique </a:t>
            </a:r>
            <a:r>
              <a:t/>
            </a:r>
            <a:br/>
            <a:r>
              <a:rPr lang="fr-FR" sz="1100" b="1" spc="-30">
                <a:solidFill>
                  <a:srgbClr val="000000"/>
                </a:solidFill>
                <a:latin typeface="Arial" panose="02020603050405020304" pitchFamily="2"/>
              </a:rPr>
              <a:t>Pneumatique </a:t>
            </a:r>
          </a:p>
        </p:txBody>
      </p:sp>
      <p:sp>
        <p:nvSpPr>
          <p:cNvPr id="75" name="Espace réservé du texte 74"/>
          <p:cNvSpPr>
            <a:spLocks noGrp="1"/>
          </p:cNvSpPr>
          <p:nvPr>
            <p:ph type="body" idx="10"/>
          </p:nvPr>
        </p:nvSpPr>
        <p:spPr>
          <a:xfrm>
            <a:off x="103505" y="4447540"/>
            <a:ext cx="2478405" cy="14909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137160" algn="just">
              <a:lnSpc>
                <a:spcPts val="1600"/>
              </a:lnSpc>
              <a:spcAft>
                <a:spcPts val="0"/>
              </a:spcAft>
              <a:buFont typeface="Arial"/>
              <a:buChar char="·"/>
            </a:pPr>
            <a:r>
              <a:rPr lang="fr-FR" sz="1400" b="1" spc="0">
                <a:solidFill>
                  <a:srgbClr val="000000"/>
                </a:solidFill>
                <a:latin typeface="Arial" panose="02020603050405020304" pitchFamily="2"/>
              </a:rPr>
              <a:t>Capteurs/ alarmes </a:t>
            </a:r>
          </a:p>
          <a:p>
            <a:pPr marL="0" marR="0" indent="137160" algn="just">
              <a:lnSpc>
                <a:spcPts val="1700"/>
              </a:lnSpc>
              <a:spcBef>
                <a:spcPts val="1700"/>
              </a:spcBef>
              <a:spcAft>
                <a:spcPts val="0"/>
              </a:spcAft>
              <a:buFont typeface="Arial"/>
              <a:buChar char="·"/>
            </a:pPr>
            <a:r>
              <a:rPr lang="fr-FR" sz="1400" b="1" spc="-30">
                <a:solidFill>
                  <a:srgbClr val="000000"/>
                </a:solidFill>
                <a:latin typeface="Arial" panose="02020603050405020304" pitchFamily="2"/>
              </a:rPr>
              <a:t>Pression de tarage soupape </a:t>
            </a:r>
          </a:p>
          <a:p>
            <a:pPr marL="0" marR="0" indent="137160" algn="just">
              <a:lnSpc>
                <a:spcPts val="1700"/>
              </a:lnSpc>
              <a:spcBef>
                <a:spcPts val="1675"/>
              </a:spcBef>
              <a:spcAft>
                <a:spcPts val="0"/>
              </a:spcAft>
              <a:buFont typeface="Arial"/>
              <a:buChar char="·"/>
            </a:pPr>
            <a:r>
              <a:rPr lang="fr-FR" sz="1400" b="1" spc="-10">
                <a:solidFill>
                  <a:srgbClr val="000000"/>
                </a:solidFill>
                <a:latin typeface="Arial" panose="02020603050405020304" pitchFamily="2"/>
              </a:rPr>
              <a:t>Ronde opérateur </a:t>
            </a:r>
          </a:p>
          <a:p>
            <a:pPr marL="0" marR="0" indent="137160" algn="just">
              <a:lnSpc>
                <a:spcPts val="1600"/>
              </a:lnSpc>
              <a:spcBef>
                <a:spcPts val="1675"/>
              </a:spcBef>
              <a:spcAft>
                <a:spcPts val="0"/>
              </a:spcAft>
              <a:buFont typeface="Arial"/>
              <a:buChar char="·"/>
            </a:pPr>
            <a:r>
              <a:rPr lang="fr-FR" sz="1400" b="1" spc="-5">
                <a:solidFill>
                  <a:srgbClr val="000000"/>
                </a:solidFill>
                <a:latin typeface="Arial" panose="02020603050405020304" pitchFamily="2"/>
              </a:rPr>
              <a:t>Caméra de surveillance </a:t>
            </a:r>
          </a:p>
        </p:txBody>
      </p:sp>
      <p:sp>
        <p:nvSpPr>
          <p:cNvPr id="76" name="Espace réservé du texte 75"/>
          <p:cNvSpPr>
            <a:spLocks noGrp="1"/>
          </p:cNvSpPr>
          <p:nvPr>
            <p:ph type="body" idx="10"/>
          </p:nvPr>
        </p:nvSpPr>
        <p:spPr>
          <a:xfrm>
            <a:off x="7748270" y="3569970"/>
            <a:ext cx="667385" cy="2044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fr-FR" sz="1400" b="1" spc="-90">
                <a:solidFill>
                  <a:srgbClr val="000000"/>
                </a:solidFill>
                <a:latin typeface="Arial" panose="02020603050405020304" pitchFamily="2"/>
              </a:rPr>
              <a:t>ACTION </a:t>
            </a:r>
          </a:p>
        </p:txBody>
      </p:sp>
      <p:sp>
        <p:nvSpPr>
          <p:cNvPr id="77" name="Espace réservé du texte 76"/>
          <p:cNvSpPr>
            <a:spLocks noGrp="1"/>
          </p:cNvSpPr>
          <p:nvPr>
            <p:ph type="body" idx="10"/>
          </p:nvPr>
        </p:nvSpPr>
        <p:spPr>
          <a:xfrm>
            <a:off x="6022975" y="3839210"/>
            <a:ext cx="636905" cy="3657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8288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b="1" spc="-15">
                <a:solidFill>
                  <a:srgbClr val="000000"/>
                </a:solidFill>
                <a:latin typeface="Arial" panose="02020603050405020304" pitchFamily="2"/>
              </a:rPr>
              <a:t>Message oral </a:t>
            </a:r>
          </a:p>
        </p:txBody>
      </p:sp>
      <p:sp>
        <p:nvSpPr>
          <p:cNvPr id="78" name="Espace réservé du texte 77"/>
          <p:cNvSpPr>
            <a:spLocks noGrp="1"/>
          </p:cNvSpPr>
          <p:nvPr>
            <p:ph type="body" idx="10"/>
          </p:nvPr>
        </p:nvSpPr>
        <p:spPr>
          <a:xfrm>
            <a:off x="1786255" y="6016625"/>
            <a:ext cx="5934075" cy="335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6830" rIns="0" bIns="0" anchor="t"/>
          <a:lstStyle/>
          <a:p>
            <a:pPr marL="0" marR="0" indent="0" algn="l">
              <a:lnSpc>
                <a:spcPts val="2000"/>
              </a:lnSpc>
              <a:spcAft>
                <a:spcPts val="255"/>
              </a:spcAft>
            </a:pPr>
            <a:r>
              <a:rPr lang="fr-FR" sz="1750" b="1" u="sng" spc="-30">
                <a:solidFill>
                  <a:srgbClr val="0000FF"/>
                </a:solidFill>
                <a:latin typeface="Arial" panose="02020603050405020304" pitchFamily="2"/>
              </a:rPr>
              <a:t>À CHAQUE ÉLÉMENT, POSSIBILITÉ DE DÉFAILLANCE</a:t>
            </a:r>
            <a:r>
              <a:rPr lang="fr-FR" sz="1750" b="1" u="sng" spc="-30">
                <a:solidFill>
                  <a:srgbClr val="867B73"/>
                </a:solidFill>
                <a:latin typeface="Arial" panose="02020603050405020304" pitchFamily="2"/>
              </a:rPr>
              <a:t>  </a:t>
            </a:r>
          </a:p>
        </p:txBody>
      </p:sp>
      <p:sp>
        <p:nvSpPr>
          <p:cNvPr id="79" name="Espace réservé du texte 78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867B73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  <p:sp>
        <p:nvSpPr>
          <p:cNvPr id="80" name="Espace réservé du texte 79"/>
          <p:cNvSpPr>
            <a:spLocks noGrp="1"/>
          </p:cNvSpPr>
          <p:nvPr>
            <p:ph type="body" idx="10"/>
          </p:nvPr>
        </p:nvSpPr>
        <p:spPr>
          <a:xfrm>
            <a:off x="4017010" y="3240405"/>
            <a:ext cx="1365885" cy="8540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700"/>
              </a:lnSpc>
              <a:spcAft>
                <a:spcPts val="0"/>
              </a:spcAft>
            </a:pPr>
            <a:r>
              <a:rPr lang="fr-FR" sz="1400" b="1" spc="-35">
                <a:solidFill>
                  <a:srgbClr val="000000"/>
                </a:solidFill>
                <a:latin typeface="Arial" panose="02020603050405020304" pitchFamily="2"/>
              </a:rPr>
              <a:t>ANALYSE / </a:t>
            </a:r>
            <a:r>
              <a:t/>
            </a:r>
            <a:br/>
            <a:r>
              <a:rPr lang="fr-FR" sz="1400" b="1" spc="-35">
                <a:solidFill>
                  <a:srgbClr val="000000"/>
                </a:solidFill>
                <a:latin typeface="Arial" panose="02020603050405020304" pitchFamily="2"/>
              </a:rPr>
              <a:t>TRAITEMENT </a:t>
            </a:r>
            <a:r>
              <a:t/>
            </a:r>
            <a:br/>
            <a:r>
              <a:rPr lang="fr-FR" sz="1400" b="1" spc="-35">
                <a:solidFill>
                  <a:srgbClr val="000000"/>
                </a:solidFill>
                <a:latin typeface="Arial" panose="02020603050405020304" pitchFamily="2"/>
              </a:rPr>
              <a:t>DE </a:t>
            </a:r>
            <a:r>
              <a:t/>
            </a:r>
            <a:br/>
            <a:r>
              <a:rPr lang="fr-FR" sz="1400" b="1" spc="-35">
                <a:solidFill>
                  <a:srgbClr val="000000"/>
                </a:solidFill>
                <a:latin typeface="Arial" panose="02020603050405020304" pitchFamily="2"/>
              </a:rPr>
              <a:t>L’INFORMATION </a:t>
            </a:r>
          </a:p>
        </p:txBody>
      </p:sp>
      <p:sp>
        <p:nvSpPr>
          <p:cNvPr id="81" name="Espace réservé du texte 80"/>
          <p:cNvSpPr>
            <a:spLocks noGrp="1"/>
          </p:cNvSpPr>
          <p:nvPr>
            <p:ph type="body" idx="10"/>
          </p:nvPr>
        </p:nvSpPr>
        <p:spPr>
          <a:xfrm>
            <a:off x="6324600" y="4429760"/>
            <a:ext cx="2691130" cy="593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4945" rIns="0" bIns="0" anchor="t"/>
          <a:lstStyle/>
          <a:p>
            <a:pPr marL="0" marR="0" indent="182880" algn="l">
              <a:lnSpc>
                <a:spcPts val="1600"/>
              </a:lnSpc>
              <a:spcAft>
                <a:spcPts val="0"/>
              </a:spcAft>
              <a:buFont typeface="Arial"/>
              <a:buChar char="·"/>
            </a:pPr>
            <a:r>
              <a:rPr lang="fr-FR" sz="1400" b="1" spc="-10">
                <a:solidFill>
                  <a:srgbClr val="000000"/>
                </a:solidFill>
                <a:latin typeface="Arial" panose="02020603050405020304" pitchFamily="2"/>
              </a:rPr>
              <a:t>Automatique (vannes, </a:t>
            </a:r>
          </a:p>
          <a:p>
            <a:pPr marL="0" marR="0" indent="0"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spc="-20">
                <a:solidFill>
                  <a:srgbClr val="000000"/>
                </a:solidFill>
                <a:latin typeface="Arial" panose="02020603050405020304" pitchFamily="2"/>
              </a:rPr>
              <a:t>soupapes, démarrage/arrêt auto </a:t>
            </a:r>
          </a:p>
        </p:txBody>
      </p:sp>
      <p:sp>
        <p:nvSpPr>
          <p:cNvPr id="82" name="Espace réservé du texte 81"/>
          <p:cNvSpPr>
            <a:spLocks noGrp="1"/>
          </p:cNvSpPr>
          <p:nvPr>
            <p:ph type="body" idx="10"/>
          </p:nvPr>
        </p:nvSpPr>
        <p:spPr>
          <a:xfrm>
            <a:off x="6333490" y="5243195"/>
            <a:ext cx="2066925" cy="2381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137160" algn="l">
              <a:lnSpc>
                <a:spcPts val="1600"/>
              </a:lnSpc>
              <a:spcAft>
                <a:spcPts val="230"/>
              </a:spcAft>
              <a:buFont typeface="Arial"/>
              <a:buChar char="·"/>
            </a:pPr>
            <a:r>
              <a:rPr lang="fr-FR" sz="1400" b="1" spc="-35">
                <a:solidFill>
                  <a:srgbClr val="000000"/>
                </a:solidFill>
                <a:latin typeface="Arial" panose="02020603050405020304" pitchFamily="2"/>
              </a:rPr>
              <a:t>Manuelle par opérateur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Espace réservé du texte 84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FEFE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88" name="Espace réservé du texte 87"/>
          <p:cNvSpPr>
            <a:spLocks noGrp="1"/>
          </p:cNvSpPr>
          <p:nvPr>
            <p:ph type="body" idx="10"/>
          </p:nvPr>
        </p:nvSpPr>
        <p:spPr>
          <a:xfrm>
            <a:off x="5099050" y="324485"/>
            <a:ext cx="2832100" cy="4159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985" rIns="0" bIns="0" anchor="t">
            <a:normAutofit fontScale="95000"/>
          </a:bodyPr>
          <a:lstStyle/>
          <a:p>
            <a:pPr marL="0" marR="0" indent="0" algn="l">
              <a:lnSpc>
                <a:spcPts val="3200"/>
              </a:lnSpc>
              <a:spcAft>
                <a:spcPts val="0"/>
              </a:spcAft>
            </a:pPr>
            <a:r>
              <a:rPr lang="fr-FR" sz="2850" b="1" spc="25">
                <a:solidFill>
                  <a:srgbClr val="FFFFFF"/>
                </a:solidFill>
                <a:latin typeface="Arial" panose="02020603050405020304" pitchFamily="2"/>
              </a:rPr>
              <a:t>Barrière passive </a:t>
            </a:r>
          </a:p>
        </p:txBody>
      </p:sp>
      <p:sp>
        <p:nvSpPr>
          <p:cNvPr id="89" name="Espace réservé du texte 88"/>
          <p:cNvSpPr>
            <a:spLocks noGrp="1"/>
          </p:cNvSpPr>
          <p:nvPr>
            <p:ph type="body" idx="10"/>
          </p:nvPr>
        </p:nvSpPr>
        <p:spPr>
          <a:xfrm>
            <a:off x="113030" y="4685665"/>
            <a:ext cx="2371090" cy="6388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700"/>
              </a:lnSpc>
              <a:spcAft>
                <a:spcPts val="0"/>
              </a:spcAft>
            </a:pPr>
            <a:r>
              <a:rPr lang="fr-FR" sz="1450" b="1" spc="-35">
                <a:solidFill>
                  <a:srgbClr val="000000"/>
                </a:solidFill>
                <a:latin typeface="Arial" panose="02020603050405020304" pitchFamily="2"/>
              </a:rPr>
              <a:t>Conception de l’équipement </a:t>
            </a:r>
            <a:r>
              <a:t/>
            </a:r>
            <a:br/>
            <a:r>
              <a:rPr lang="fr-FR" sz="1450" b="1" spc="-35">
                <a:solidFill>
                  <a:srgbClr val="000000"/>
                </a:solidFill>
                <a:latin typeface="Arial" panose="02020603050405020304" pitchFamily="2"/>
              </a:rPr>
              <a:t>(métallurgie résistance à la </a:t>
            </a:r>
            <a:r>
              <a:t/>
            </a:r>
            <a:br/>
            <a:r>
              <a:rPr lang="fr-FR" sz="1450" b="1" spc="-35">
                <a:solidFill>
                  <a:srgbClr val="000000"/>
                </a:solidFill>
                <a:latin typeface="Arial" panose="02020603050405020304" pitchFamily="2"/>
              </a:rPr>
              <a:t>pression) </a:t>
            </a:r>
          </a:p>
        </p:txBody>
      </p:sp>
      <p:sp>
        <p:nvSpPr>
          <p:cNvPr id="90" name="Espace réservé du texte 89"/>
          <p:cNvSpPr>
            <a:spLocks noGrp="1"/>
          </p:cNvSpPr>
          <p:nvPr>
            <p:ph type="body" idx="10"/>
          </p:nvPr>
        </p:nvSpPr>
        <p:spPr>
          <a:xfrm>
            <a:off x="3794760" y="4702175"/>
            <a:ext cx="4514215" cy="2381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/>
          <a:lstStyle/>
          <a:p>
            <a:pPr marL="0" marR="0" indent="0" algn="l">
              <a:lnSpc>
                <a:spcPts val="1800"/>
              </a:lnSpc>
              <a:spcAft>
                <a:spcPts val="25"/>
              </a:spcAft>
              <a:tabLst>
                <a:tab pos="4526280" algn="r"/>
              </a:tabLst>
            </a:pPr>
            <a:r>
              <a:rPr lang="fr-FR" sz="1450" b="1" spc="0">
                <a:solidFill>
                  <a:srgbClr val="000000"/>
                </a:solidFill>
                <a:latin typeface="Arial" panose="02020603050405020304" pitchFamily="2"/>
              </a:rPr>
              <a:t>Cuvette de rétention Mur coupe-feu </a:t>
            </a:r>
          </a:p>
        </p:txBody>
      </p:sp>
      <p:sp>
        <p:nvSpPr>
          <p:cNvPr id="91" name="Espace réservé du texte 90"/>
          <p:cNvSpPr>
            <a:spLocks noGrp="1"/>
          </p:cNvSpPr>
          <p:nvPr>
            <p:ph type="body" idx="10"/>
          </p:nvPr>
        </p:nvSpPr>
        <p:spPr>
          <a:xfrm>
            <a:off x="6927850" y="4941570"/>
            <a:ext cx="1560830" cy="212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fr-FR" sz="1450" b="1" spc="-70">
                <a:solidFill>
                  <a:srgbClr val="000000"/>
                </a:solidFill>
                <a:latin typeface="Arial" panose="02020603050405020304" pitchFamily="2"/>
              </a:rPr>
              <a:t>Mur anti-explosion </a:t>
            </a:r>
          </a:p>
        </p:txBody>
      </p:sp>
      <p:sp>
        <p:nvSpPr>
          <p:cNvPr id="92" name="Espace réservé du texte 91"/>
          <p:cNvSpPr>
            <a:spLocks noGrp="1"/>
          </p:cNvSpPr>
          <p:nvPr>
            <p:ph type="body" idx="10"/>
          </p:nvPr>
        </p:nvSpPr>
        <p:spPr>
          <a:xfrm>
            <a:off x="862330" y="5742305"/>
            <a:ext cx="7437120" cy="3098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6830" rIns="0" bIns="0" anchor="t"/>
          <a:lstStyle/>
          <a:p>
            <a:pPr marL="0" marR="0" indent="0" algn="l">
              <a:lnSpc>
                <a:spcPts val="2100"/>
              </a:lnSpc>
              <a:spcAft>
                <a:spcPts val="0"/>
              </a:spcAft>
            </a:pPr>
            <a:r>
              <a:rPr lang="fr-FR" sz="1750" b="1" u="sng" spc="-30">
                <a:solidFill>
                  <a:srgbClr val="0000FF"/>
                </a:solidFill>
                <a:latin typeface="Arial" panose="02020603050405020304" pitchFamily="2"/>
              </a:rPr>
              <a:t>POSSIBILITÉ DE DÉFAILLANCE / DÉTÉRIORATION DANS LE TEMPS</a:t>
            </a:r>
            <a:r>
              <a:rPr lang="fr-FR" sz="1750" b="1" u="sng" spc="-30">
                <a:solidFill>
                  <a:srgbClr val="888681"/>
                </a:solidFill>
                <a:latin typeface="Arial" panose="02020603050405020304" pitchFamily="2"/>
              </a:rPr>
              <a:t>  </a:t>
            </a:r>
          </a:p>
        </p:txBody>
      </p:sp>
      <p:sp>
        <p:nvSpPr>
          <p:cNvPr id="93" name="Espace réservé du texte 92"/>
          <p:cNvSpPr>
            <a:spLocks noGrp="1"/>
          </p:cNvSpPr>
          <p:nvPr>
            <p:ph type="body" idx="10"/>
          </p:nvPr>
        </p:nvSpPr>
        <p:spPr>
          <a:xfrm>
            <a:off x="8383270" y="6081395"/>
            <a:ext cx="271780" cy="186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spc="120">
                <a:solidFill>
                  <a:srgbClr val="888681"/>
                </a:solidFill>
                <a:latin typeface="Calibri" panose="02020603050405020304" pitchFamily="2"/>
              </a:rPr>
              <a:t>94 </a:t>
            </a:r>
          </a:p>
        </p:txBody>
      </p:sp>
      <p:sp>
        <p:nvSpPr>
          <p:cNvPr id="94" name="Espace réservé du texte 93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97B7D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FEFE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6" name="Ima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Espace réservé du texte 6"/>
          <p:cNvSpPr>
            <a:spLocks noGrp="1"/>
          </p:cNvSpPr>
          <p:nvPr>
            <p:ph type="body" idx="10"/>
          </p:nvPr>
        </p:nvSpPr>
        <p:spPr>
          <a:xfrm>
            <a:off x="4773295" y="0"/>
            <a:ext cx="1932305" cy="8623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3400"/>
              </a:lnSpc>
              <a:spcAft>
                <a:spcPts val="0"/>
              </a:spcAft>
            </a:pPr>
            <a:r>
              <a:rPr lang="fr-FR" sz="3000" spc="-85">
                <a:solidFill>
                  <a:srgbClr val="FFFFFF"/>
                </a:solidFill>
                <a:latin typeface="Calibri" panose="02020603050405020304" pitchFamily="2"/>
              </a:rPr>
              <a:t>Les barrières </a:t>
            </a:r>
          </a:p>
          <a:p>
            <a:pPr marL="0" marR="0" indent="0" algn="ctr">
              <a:lnSpc>
                <a:spcPts val="3000"/>
              </a:lnSpc>
              <a:spcBef>
                <a:spcPts val="300"/>
              </a:spcBef>
              <a:spcAft>
                <a:spcPts val="0"/>
              </a:spcAft>
            </a:pPr>
            <a:r>
              <a:rPr lang="fr-FR" sz="2950" spc="-35">
                <a:solidFill>
                  <a:srgbClr val="FFFFFF"/>
                </a:solidFill>
                <a:latin typeface="Calibri" panose="02020603050405020304" pitchFamily="2"/>
              </a:rPr>
              <a:t>L’objectif 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0"/>
          </p:nvPr>
        </p:nvSpPr>
        <p:spPr>
          <a:xfrm>
            <a:off x="490855" y="4229100"/>
            <a:ext cx="7821295" cy="9029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fr-FR" sz="2000" b="1" spc="-5" dirty="0">
                <a:solidFill>
                  <a:srgbClr val="000000"/>
                </a:solidFill>
                <a:latin typeface="Arial" panose="02020603050405020304" pitchFamily="2"/>
              </a:rPr>
              <a:t>Un accident est une succession de défaillances de barrières ou </a:t>
            </a:r>
          </a:p>
          <a:p>
            <a:pPr marL="0" marR="0" indent="0" algn="l">
              <a:lnSpc>
                <a:spcPts val="2300"/>
              </a:lnSpc>
              <a:spcBef>
                <a:spcPts val="125"/>
              </a:spcBef>
              <a:spcAft>
                <a:spcPts val="0"/>
              </a:spcAft>
            </a:pPr>
            <a:r>
              <a:rPr lang="fr-FR" sz="2000" b="1" spc="-15" dirty="0">
                <a:solidFill>
                  <a:srgbClr val="000000"/>
                </a:solidFill>
                <a:latin typeface="Arial" panose="02020603050405020304" pitchFamily="2"/>
              </a:rPr>
              <a:t>absence de barrières prévues pour prévenir l’événement redouté </a:t>
            </a:r>
          </a:p>
          <a:p>
            <a:pPr marL="0" marR="0" indent="0" algn="l">
              <a:lnSpc>
                <a:spcPts val="2300"/>
              </a:lnSpc>
              <a:spcBef>
                <a:spcPts val="125"/>
              </a:spcBef>
              <a:spcAft>
                <a:spcPts val="0"/>
              </a:spcAft>
            </a:pPr>
            <a:r>
              <a:rPr lang="fr-FR" sz="2000" b="1" spc="0" dirty="0">
                <a:solidFill>
                  <a:srgbClr val="000000"/>
                </a:solidFill>
                <a:latin typeface="Arial" panose="02020603050405020304" pitchFamily="2"/>
              </a:rPr>
              <a:t>et /ou ses conséquences 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0"/>
          </p:nvPr>
        </p:nvSpPr>
        <p:spPr>
          <a:xfrm>
            <a:off x="1657985" y="5448300"/>
            <a:ext cx="6480175" cy="2908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l">
              <a:lnSpc>
                <a:spcPts val="2200"/>
              </a:lnSpc>
              <a:spcAft>
                <a:spcPts val="0"/>
              </a:spcAft>
            </a:pPr>
            <a:r>
              <a:rPr lang="fr-FR" sz="2000" b="1" spc="-20">
                <a:solidFill>
                  <a:srgbClr val="FE0001"/>
                </a:solidFill>
                <a:latin typeface="Arial" panose="02020603050405020304" pitchFamily="2"/>
              </a:rPr>
              <a:t>Les causes d’un accident sont plus souvent multiples 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idx="10"/>
          </p:nvPr>
        </p:nvSpPr>
        <p:spPr>
          <a:xfrm>
            <a:off x="8383270" y="6160770"/>
            <a:ext cx="271780" cy="186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spc="120">
                <a:solidFill>
                  <a:srgbClr val="8B8E9A"/>
                </a:solidFill>
                <a:latin typeface="Calibri" panose="02020603050405020304" pitchFamily="2"/>
              </a:rPr>
              <a:t>86 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E7E7D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texte 13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FEFE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16" name="Ima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Espace réservé du texte 16"/>
          <p:cNvSpPr>
            <a:spLocks noGrp="1"/>
          </p:cNvSpPr>
          <p:nvPr>
            <p:ph type="body" idx="10"/>
          </p:nvPr>
        </p:nvSpPr>
        <p:spPr>
          <a:xfrm>
            <a:off x="350520" y="2560320"/>
            <a:ext cx="1054735" cy="2552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8415" rIns="0" bIns="0" anchor="t"/>
          <a:lstStyle/>
          <a:p>
            <a:pPr marL="0" marR="0" indent="0" algn="l">
              <a:lnSpc>
                <a:spcPts val="1800"/>
              </a:lnSpc>
              <a:spcAft>
                <a:spcPts val="0"/>
              </a:spcAft>
            </a:pPr>
            <a:r>
              <a:rPr lang="fr-FR" sz="1750" spc="-80">
                <a:solidFill>
                  <a:srgbClr val="000000"/>
                </a:solidFill>
                <a:latin typeface="Arial" panose="02020603050405020304" pitchFamily="2"/>
              </a:rPr>
              <a:t>Probabilité </a:t>
            </a:r>
          </a:p>
        </p:txBody>
      </p:sp>
      <p:sp>
        <p:nvSpPr>
          <p:cNvPr id="18" name="Espace réservé du texte 17"/>
          <p:cNvSpPr>
            <a:spLocks noGrp="1"/>
          </p:cNvSpPr>
          <p:nvPr>
            <p:ph type="body" idx="10"/>
          </p:nvPr>
        </p:nvSpPr>
        <p:spPr>
          <a:xfrm>
            <a:off x="3520440" y="0"/>
            <a:ext cx="4434840" cy="8915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5240" rIns="0" bIns="0" anchor="t">
            <a:normAutofit fontScale="90000"/>
          </a:bodyPr>
          <a:lstStyle/>
          <a:p>
            <a:pPr marL="0" marR="0" indent="0" algn="l">
              <a:lnSpc>
                <a:spcPts val="3000"/>
              </a:lnSpc>
              <a:spcAft>
                <a:spcPts val="0"/>
              </a:spcAft>
            </a:pPr>
            <a:r>
              <a:rPr lang="fr-FR" sz="2950" b="1" spc="50">
                <a:solidFill>
                  <a:srgbClr val="FFFFFF"/>
                </a:solidFill>
                <a:latin typeface="Calibri" panose="02020603050405020304" pitchFamily="2"/>
              </a:rPr>
              <a:t>L’évolution du risque avec les </a:t>
            </a:r>
          </a:p>
          <a:p>
            <a:pPr marL="1508760" marR="0" indent="0" algn="l">
              <a:lnSpc>
                <a:spcPts val="3500"/>
              </a:lnSpc>
              <a:spcBef>
                <a:spcPts val="280"/>
              </a:spcBef>
              <a:spcAft>
                <a:spcPts val="0"/>
              </a:spcAft>
            </a:pPr>
            <a:r>
              <a:rPr lang="fr-FR" sz="3000" spc="-35">
                <a:solidFill>
                  <a:srgbClr val="FFFFFF"/>
                </a:solidFill>
                <a:latin typeface="Calibri" panose="02020603050405020304" pitchFamily="2"/>
              </a:rPr>
              <a:t>barrières </a:t>
            </a:r>
          </a:p>
        </p:txBody>
      </p:sp>
      <p:sp>
        <p:nvSpPr>
          <p:cNvPr id="19" name="Espace réservé du texte 18"/>
          <p:cNvSpPr>
            <a:spLocks noGrp="1"/>
          </p:cNvSpPr>
          <p:nvPr>
            <p:ph type="body" idx="10"/>
          </p:nvPr>
        </p:nvSpPr>
        <p:spPr>
          <a:xfrm>
            <a:off x="4888865" y="5727700"/>
            <a:ext cx="725805" cy="3041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445" rIns="0" bIns="0" anchor="t"/>
          <a:lstStyle/>
          <a:p>
            <a:pPr marL="0" marR="0" indent="0" algn="l">
              <a:lnSpc>
                <a:spcPts val="2300"/>
              </a:lnSpc>
              <a:spcAft>
                <a:spcPts val="0"/>
              </a:spcAft>
            </a:pPr>
            <a:r>
              <a:rPr lang="fr-FR" sz="1950" spc="-85">
                <a:solidFill>
                  <a:srgbClr val="000000"/>
                </a:solidFill>
                <a:latin typeface="Calibri" panose="02020603050405020304" pitchFamily="2"/>
              </a:rPr>
              <a:t>Gravité </a:t>
            </a:r>
          </a:p>
        </p:txBody>
      </p:sp>
      <p:sp>
        <p:nvSpPr>
          <p:cNvPr id="20" name="Espace réservé du texte 19"/>
          <p:cNvSpPr>
            <a:spLocks noGrp="1"/>
          </p:cNvSpPr>
          <p:nvPr>
            <p:ph type="body" idx="10"/>
          </p:nvPr>
        </p:nvSpPr>
        <p:spPr>
          <a:xfrm>
            <a:off x="8383270" y="6160770"/>
            <a:ext cx="271780" cy="186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spc="120">
                <a:solidFill>
                  <a:srgbClr val="888A96"/>
                </a:solidFill>
                <a:latin typeface="Calibri" panose="02020603050405020304" pitchFamily="2"/>
              </a:rPr>
              <a:t>87 </a:t>
            </a:r>
          </a:p>
        </p:txBody>
      </p:sp>
      <p:sp>
        <p:nvSpPr>
          <p:cNvPr id="21" name="Espace réservé du texte 20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E7E7E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E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du texte 23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DFEFA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26" name="Ima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Espace réservé du texte 26"/>
          <p:cNvSpPr>
            <a:spLocks noGrp="1"/>
          </p:cNvSpPr>
          <p:nvPr>
            <p:ph type="body" idx="10"/>
          </p:nvPr>
        </p:nvSpPr>
        <p:spPr>
          <a:xfrm>
            <a:off x="3785870" y="0"/>
            <a:ext cx="3891915" cy="8623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3200"/>
              </a:lnSpc>
              <a:spcAft>
                <a:spcPts val="0"/>
              </a:spcAft>
            </a:pPr>
            <a:r>
              <a:rPr lang="fr-FR" sz="3000" spc="-30">
                <a:solidFill>
                  <a:srgbClr val="FFFFFF"/>
                </a:solidFill>
                <a:latin typeface="Calibri" panose="02020603050405020304" pitchFamily="2"/>
              </a:rPr>
              <a:t>Les barrières: </a:t>
            </a:r>
          </a:p>
          <a:p>
            <a:pPr marL="0" marR="0" indent="0" algn="l">
              <a:lnSpc>
                <a:spcPts val="3200"/>
              </a:lnSpc>
              <a:spcBef>
                <a:spcPts val="380"/>
              </a:spcBef>
              <a:spcAft>
                <a:spcPts val="0"/>
              </a:spcAft>
            </a:pPr>
            <a:r>
              <a:rPr lang="fr-FR" sz="3000" spc="-50">
                <a:solidFill>
                  <a:srgbClr val="FFFFFF"/>
                </a:solidFill>
                <a:latin typeface="Calibri" panose="02020603050405020304" pitchFamily="2"/>
              </a:rPr>
              <a:t>les couches de protection </a:t>
            </a:r>
          </a:p>
        </p:txBody>
      </p:sp>
      <p:sp>
        <p:nvSpPr>
          <p:cNvPr id="28" name="Espace réservé du texte 27"/>
          <p:cNvSpPr>
            <a:spLocks noGrp="1"/>
          </p:cNvSpPr>
          <p:nvPr>
            <p:ph type="body" idx="10"/>
          </p:nvPr>
        </p:nvSpPr>
        <p:spPr>
          <a:xfrm>
            <a:off x="8383270" y="6160770"/>
            <a:ext cx="271780" cy="186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0795" rIns="0" bIns="0" anchor="t"/>
          <a:lstStyle/>
          <a:p>
            <a:pPr marL="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spc="120">
                <a:solidFill>
                  <a:srgbClr val="88879C"/>
                </a:solidFill>
                <a:latin typeface="Calibri" panose="02020603050405020304" pitchFamily="2"/>
              </a:rPr>
              <a:t>88 </a:t>
            </a:r>
          </a:p>
        </p:txBody>
      </p:sp>
      <p:sp>
        <p:nvSpPr>
          <p:cNvPr id="29" name="Espace réservé du texte 28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77777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" name="Espace réservé du texte 33"/>
          <p:cNvSpPr>
            <a:spLocks noGrp="1"/>
          </p:cNvSpPr>
          <p:nvPr>
            <p:ph type="body" idx="10"/>
          </p:nvPr>
        </p:nvSpPr>
        <p:spPr>
          <a:xfrm>
            <a:off x="3514090" y="0"/>
            <a:ext cx="4444365" cy="7893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2900"/>
              </a:lnSpc>
              <a:spcAft>
                <a:spcPts val="0"/>
              </a:spcAft>
            </a:pPr>
            <a:r>
              <a:rPr lang="fr-FR" sz="2800" spc="-40">
                <a:solidFill>
                  <a:srgbClr val="FFFFFF"/>
                </a:solidFill>
                <a:latin typeface="Calibri" panose="02020603050405020304" pitchFamily="2"/>
              </a:rPr>
              <a:t>Les barrières &amp; les systèmes de </a:t>
            </a:r>
          </a:p>
          <a:p>
            <a:pPr marL="1600200" marR="0" indent="0" algn="l">
              <a:lnSpc>
                <a:spcPts val="3100"/>
              </a:lnSpc>
              <a:spcBef>
                <a:spcPts val="275"/>
              </a:spcBef>
              <a:spcAft>
                <a:spcPts val="0"/>
              </a:spcAft>
            </a:pPr>
            <a:r>
              <a:rPr lang="fr-FR" sz="2800" spc="-35">
                <a:solidFill>
                  <a:srgbClr val="FFFFFF"/>
                </a:solidFill>
                <a:latin typeface="Calibri" panose="02020603050405020304" pitchFamily="2"/>
              </a:rPr>
              <a:t>conduite </a:t>
            </a:r>
          </a:p>
        </p:txBody>
      </p:sp>
      <p:sp>
        <p:nvSpPr>
          <p:cNvPr id="35" name="Espace réservé du texte 34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E7E7D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a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" name="Espace réservé du texte 39"/>
          <p:cNvSpPr>
            <a:spLocks noGrp="1"/>
          </p:cNvSpPr>
          <p:nvPr>
            <p:ph type="body" idx="10"/>
          </p:nvPr>
        </p:nvSpPr>
        <p:spPr>
          <a:xfrm>
            <a:off x="3895090" y="198120"/>
            <a:ext cx="3685540" cy="4648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5085" rIns="0" bIns="0" anchor="t"/>
          <a:lstStyle/>
          <a:p>
            <a:pPr marL="0" marR="0" indent="0" algn="l">
              <a:lnSpc>
                <a:spcPts val="3300"/>
              </a:lnSpc>
              <a:spcAft>
                <a:spcPts val="0"/>
              </a:spcAft>
            </a:pPr>
            <a:r>
              <a:rPr lang="fr-FR" sz="3000" spc="-55">
                <a:solidFill>
                  <a:srgbClr val="FFFFFF"/>
                </a:solidFill>
                <a:latin typeface="Calibri" panose="02020603050405020304" pitchFamily="2"/>
              </a:rPr>
              <a:t>Les barrières cas d’école </a:t>
            </a:r>
          </a:p>
        </p:txBody>
      </p:sp>
      <p:sp>
        <p:nvSpPr>
          <p:cNvPr id="41" name="Espace réservé du texte 40"/>
          <p:cNvSpPr>
            <a:spLocks noGrp="1"/>
          </p:cNvSpPr>
          <p:nvPr>
            <p:ph type="body" idx="10"/>
          </p:nvPr>
        </p:nvSpPr>
        <p:spPr>
          <a:xfrm>
            <a:off x="8383270" y="6160770"/>
            <a:ext cx="271780" cy="186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spc="120">
                <a:solidFill>
                  <a:srgbClr val="888A95"/>
                </a:solidFill>
                <a:latin typeface="Calibri" panose="02020603050405020304" pitchFamily="2"/>
              </a:rPr>
              <a:t>90 </a:t>
            </a:r>
          </a:p>
        </p:txBody>
      </p:sp>
      <p:sp>
        <p:nvSpPr>
          <p:cNvPr id="42" name="Espace réservé du texte 41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E7E7E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7" name="Espace réservé du texte 46"/>
          <p:cNvSpPr>
            <a:spLocks noGrp="1"/>
          </p:cNvSpPr>
          <p:nvPr>
            <p:ph type="body" idx="10"/>
          </p:nvPr>
        </p:nvSpPr>
        <p:spPr>
          <a:xfrm>
            <a:off x="2980690" y="198120"/>
            <a:ext cx="5514340" cy="4203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430" rIns="0" bIns="0" anchor="t"/>
          <a:lstStyle/>
          <a:p>
            <a:pPr marL="0" marR="0" indent="0" algn="l">
              <a:lnSpc>
                <a:spcPts val="3200"/>
              </a:lnSpc>
              <a:spcAft>
                <a:spcPts val="0"/>
              </a:spcAft>
            </a:pPr>
            <a:r>
              <a:rPr lang="fr-FR" sz="3000" spc="-35">
                <a:solidFill>
                  <a:srgbClr val="FFFFFF"/>
                </a:solidFill>
                <a:latin typeface="Calibri" panose="02020603050405020304" pitchFamily="2"/>
              </a:rPr>
              <a:t>Les barrières, selon GM-RC-EXP-007 </a:t>
            </a:r>
          </a:p>
        </p:txBody>
      </p:sp>
      <p:sp>
        <p:nvSpPr>
          <p:cNvPr id="48" name="Espace réservé du texte 47"/>
          <p:cNvSpPr>
            <a:spLocks noGrp="1"/>
          </p:cNvSpPr>
          <p:nvPr>
            <p:ph type="body" idx="10"/>
          </p:nvPr>
        </p:nvSpPr>
        <p:spPr>
          <a:xfrm>
            <a:off x="8410575" y="6167755"/>
            <a:ext cx="241300" cy="1739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l">
              <a:lnSpc>
                <a:spcPts val="1300"/>
              </a:lnSpc>
              <a:spcAft>
                <a:spcPts val="0"/>
              </a:spcAft>
            </a:pPr>
            <a:r>
              <a:rPr lang="fr-FR" sz="1050" spc="90">
                <a:solidFill>
                  <a:srgbClr val="888888"/>
                </a:solidFill>
                <a:latin typeface="Calibri" panose="02020603050405020304" pitchFamily="2"/>
              </a:rPr>
              <a:t>91 </a:t>
            </a:r>
          </a:p>
        </p:txBody>
      </p:sp>
      <p:sp>
        <p:nvSpPr>
          <p:cNvPr id="49" name="Espace réservé du texte 48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D7D7E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121025"/>
          </a:xfrm>
          <a:prstGeom prst="rect">
            <a:avLst/>
          </a:prstGeom>
        </p:spPr>
      </p:pic>
      <p:pic>
        <p:nvPicPr>
          <p:cNvPr id="55" name="Image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342505" y="5806440"/>
            <a:ext cx="1801495" cy="1051560"/>
          </a:xfrm>
          <a:prstGeom prst="rect">
            <a:avLst/>
          </a:prstGeom>
        </p:spPr>
      </p:pic>
      <p:pic>
        <p:nvPicPr>
          <p:cNvPr id="60" name="Image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8455" y="6443345"/>
            <a:ext cx="804545" cy="286385"/>
          </a:xfrm>
          <a:prstGeom prst="rect">
            <a:avLst/>
          </a:prstGeom>
        </p:spPr>
      </p:pic>
      <p:sp>
        <p:nvSpPr>
          <p:cNvPr id="56" name="Espace réservé du texte 55"/>
          <p:cNvSpPr>
            <a:spLocks noGrp="1"/>
          </p:cNvSpPr>
          <p:nvPr>
            <p:ph type="body" idx="10"/>
          </p:nvPr>
        </p:nvSpPr>
        <p:spPr>
          <a:xfrm>
            <a:off x="0" y="3533140"/>
            <a:ext cx="9144000" cy="22733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>
            <a:normAutofit fontScale="95000"/>
          </a:bodyPr>
          <a:lstStyle/>
          <a:p>
            <a:pPr marL="1371600" marR="0" indent="0" algn="l">
              <a:lnSpc>
                <a:spcPts val="2100"/>
              </a:lnSpc>
              <a:spcAft>
                <a:spcPts val="0"/>
              </a:spcAft>
            </a:pPr>
            <a:r>
              <a:rPr lang="fr-FR" sz="1800" b="1" spc="0">
                <a:solidFill>
                  <a:srgbClr val="000000"/>
                </a:solidFill>
                <a:latin typeface="Arial" panose="02020603050405020304" pitchFamily="2"/>
              </a:rPr>
              <a:t>Elles sont de deux types:</a:t>
            </a:r>
            <a:r>
              <a:rPr lang="fr-FR" sz="1850" b="1" u="sng" spc="0">
                <a:solidFill>
                  <a:srgbClr val="0000FF"/>
                </a:solidFill>
                <a:latin typeface="Arial" panose="02020603050405020304" pitchFamily="2"/>
              </a:rPr>
              <a:t> actives</a:t>
            </a:r>
            <a:r>
              <a:rPr lang="fr-FR" sz="1800" b="1" spc="0">
                <a:solidFill>
                  <a:srgbClr val="000000"/>
                </a:solidFill>
                <a:latin typeface="Arial" panose="02020603050405020304" pitchFamily="2"/>
              </a:rPr>
              <a:t> ou</a:t>
            </a:r>
            <a:r>
              <a:rPr lang="fr-FR" sz="1850" b="1" u="sng" spc="0">
                <a:solidFill>
                  <a:srgbClr val="0000FF"/>
                </a:solidFill>
                <a:latin typeface="Arial" panose="02020603050405020304" pitchFamily="2"/>
              </a:rPr>
              <a:t> passives</a:t>
            </a:r>
            <a:r>
              <a:rPr lang="fr-FR" sz="100" b="1" spc="0">
                <a:solidFill>
                  <a:srgbClr val="0000FF"/>
                </a:solidFill>
                <a:latin typeface="Arial" panose="02020603050405020304" pitchFamily="2"/>
              </a:rPr>
              <a:t> </a:t>
            </a:r>
          </a:p>
          <a:p>
            <a:pPr marL="1325880" marR="0" indent="0" algn="l">
              <a:lnSpc>
                <a:spcPts val="2100"/>
              </a:lnSpc>
              <a:spcBef>
                <a:spcPts val="4925"/>
              </a:spcBef>
              <a:spcAft>
                <a:spcPts val="0"/>
              </a:spcAft>
            </a:pPr>
            <a:r>
              <a:rPr lang="fr-FR" sz="1800" b="1" spc="-5">
                <a:solidFill>
                  <a:srgbClr val="000000"/>
                </a:solidFill>
                <a:latin typeface="Arial" panose="02020603050405020304" pitchFamily="2"/>
              </a:rPr>
              <a:t>MAIS Les barrières peuvent être absentes/défaillantes : </a:t>
            </a:r>
          </a:p>
          <a:p>
            <a:pPr marL="1828800" marR="0" indent="365760" algn="l">
              <a:lnSpc>
                <a:spcPts val="2200"/>
              </a:lnSpc>
              <a:spcBef>
                <a:spcPts val="2085"/>
              </a:spcBef>
              <a:spcAft>
                <a:spcPts val="0"/>
              </a:spcAft>
              <a:buFont typeface="Arial"/>
              <a:buChar char="·"/>
            </a:pPr>
            <a:r>
              <a:rPr lang="fr-FR" sz="1800" b="1" spc="-10">
                <a:solidFill>
                  <a:srgbClr val="000000"/>
                </a:solidFill>
                <a:latin typeface="Arial" panose="02020603050405020304" pitchFamily="2"/>
              </a:rPr>
              <a:t>oubliées ou inadaptées </a:t>
            </a:r>
          </a:p>
          <a:p>
            <a:pPr marL="1828800" marR="0" indent="36576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/>
              <a:buChar char="·"/>
            </a:pPr>
            <a:r>
              <a:rPr lang="fr-FR" sz="1800" b="1" spc="-5">
                <a:solidFill>
                  <a:srgbClr val="000000"/>
                </a:solidFill>
                <a:latin typeface="Arial" panose="02020603050405020304" pitchFamily="2"/>
              </a:rPr>
              <a:t>dérive dans le temps par manque d’entretien </a:t>
            </a:r>
          </a:p>
          <a:p>
            <a:pPr marL="1828800" marR="0" indent="365760" algn="l">
              <a:lnSpc>
                <a:spcPts val="2200"/>
              </a:lnSpc>
              <a:spcBef>
                <a:spcPts val="0"/>
              </a:spcBef>
              <a:spcAft>
                <a:spcPts val="135"/>
              </a:spcAft>
              <a:buFont typeface="Arial"/>
              <a:buChar char="·"/>
            </a:pPr>
            <a:r>
              <a:rPr lang="fr-FR" sz="1800" b="1" spc="-10">
                <a:solidFill>
                  <a:srgbClr val="000000"/>
                </a:solidFill>
                <a:latin typeface="Arial" panose="02020603050405020304" pitchFamily="2"/>
              </a:rPr>
              <a:t>bypasées ou supprimées </a:t>
            </a:r>
          </a:p>
        </p:txBody>
      </p:sp>
      <p:sp>
        <p:nvSpPr>
          <p:cNvPr id="57" name="Espace réservé du texte 56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13779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9085" rIns="0" bIns="0" anchor="t">
            <a:normAutofit fontScale="95000"/>
          </a:bodyPr>
          <a:lstStyle/>
          <a:p>
            <a:pPr marL="5212080" marR="0" indent="0" algn="l">
              <a:lnSpc>
                <a:spcPts val="2700"/>
              </a:lnSpc>
              <a:spcAft>
                <a:spcPts val="5740"/>
              </a:spcAft>
            </a:pPr>
            <a:r>
              <a:rPr lang="fr-FR" sz="2400" b="1" spc="45">
                <a:solidFill>
                  <a:srgbClr val="FFFFFF"/>
                </a:solidFill>
                <a:latin typeface="Arial" panose="02020603050405020304" pitchFamily="2"/>
              </a:rPr>
              <a:t>Les barrières, synthèse </a:t>
            </a:r>
          </a:p>
        </p:txBody>
      </p:sp>
      <p:sp>
        <p:nvSpPr>
          <p:cNvPr id="58" name="Espace réservé du texte 57"/>
          <p:cNvSpPr>
            <a:spLocks noGrp="1"/>
          </p:cNvSpPr>
          <p:nvPr>
            <p:ph type="body" idx="10"/>
          </p:nvPr>
        </p:nvSpPr>
        <p:spPr>
          <a:xfrm>
            <a:off x="0" y="1377950"/>
            <a:ext cx="9144000" cy="21551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325880" marR="0" indent="0" algn="l">
              <a:lnSpc>
                <a:spcPts val="1800"/>
              </a:lnSpc>
              <a:spcAft>
                <a:spcPts val="0"/>
              </a:spcAft>
            </a:pPr>
            <a:r>
              <a:rPr lang="fr-FR" sz="1800" b="1" spc="-5">
                <a:solidFill>
                  <a:srgbClr val="000000"/>
                </a:solidFill>
                <a:latin typeface="Arial" panose="02020603050405020304" pitchFamily="2"/>
              </a:rPr>
              <a:t>Elles sont mises en place en prévention ou en protection </a:t>
            </a:r>
          </a:p>
          <a:p>
            <a:pPr marL="1645920" marR="0" indent="365760" algn="l">
              <a:lnSpc>
                <a:spcPts val="2200"/>
              </a:lnSpc>
              <a:spcBef>
                <a:spcPts val="2085"/>
              </a:spcBef>
              <a:spcAft>
                <a:spcPts val="0"/>
              </a:spcAft>
              <a:buFont typeface="Arial"/>
              <a:buChar char="·"/>
            </a:pPr>
            <a:r>
              <a:rPr lang="fr-FR" sz="1800" b="1" spc="0">
                <a:solidFill>
                  <a:srgbClr val="000000"/>
                </a:solidFill>
                <a:latin typeface="Arial" panose="02020603050405020304" pitchFamily="2"/>
              </a:rPr>
              <a:t>dès la conception </a:t>
            </a:r>
          </a:p>
          <a:p>
            <a:pPr marL="1645920" marR="0" indent="36576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Arial"/>
              <a:buChar char="·"/>
            </a:pPr>
            <a:r>
              <a:rPr lang="fr-FR" sz="1800" b="1" spc="0">
                <a:solidFill>
                  <a:srgbClr val="000000"/>
                </a:solidFill>
                <a:latin typeface="Arial" panose="02020603050405020304" pitchFamily="2"/>
              </a:rPr>
              <a:t>suite à des améliorations de l’installation </a:t>
            </a:r>
          </a:p>
          <a:p>
            <a:pPr marL="1371600" marR="0" indent="0" algn="l">
              <a:lnSpc>
                <a:spcPts val="2100"/>
              </a:lnSpc>
              <a:spcBef>
                <a:spcPts val="2265"/>
              </a:spcBef>
              <a:spcAft>
                <a:spcPts val="0"/>
              </a:spcAft>
            </a:pPr>
            <a:r>
              <a:rPr lang="fr-FR" sz="1800" b="1" spc="0">
                <a:solidFill>
                  <a:srgbClr val="000000"/>
                </a:solidFill>
                <a:latin typeface="Arial" panose="02020603050405020304" pitchFamily="2"/>
              </a:rPr>
              <a:t>Elles sont d’origine techniques, organisationnelles et </a:t>
            </a:r>
          </a:p>
          <a:p>
            <a:pPr marL="1371600" marR="0" indent="0" algn="l">
              <a:lnSpc>
                <a:spcPts val="2100"/>
              </a:lnSpc>
              <a:spcBef>
                <a:spcPts val="105"/>
              </a:spcBef>
              <a:spcAft>
                <a:spcPts val="2175"/>
              </a:spcAft>
            </a:pPr>
            <a:r>
              <a:rPr lang="fr-FR" sz="1800" b="1" spc="-15">
                <a:solidFill>
                  <a:srgbClr val="000000"/>
                </a:solidFill>
                <a:latin typeface="Arial" panose="02020603050405020304" pitchFamily="2"/>
              </a:rPr>
              <a:t>humaines </a:t>
            </a:r>
          </a:p>
        </p:txBody>
      </p:sp>
      <p:sp>
        <p:nvSpPr>
          <p:cNvPr id="61" name="Espace réservé du texte 60"/>
          <p:cNvSpPr>
            <a:spLocks noGrp="1"/>
          </p:cNvSpPr>
          <p:nvPr>
            <p:ph type="body" idx="10"/>
          </p:nvPr>
        </p:nvSpPr>
        <p:spPr>
          <a:xfrm>
            <a:off x="8446135" y="6123305"/>
            <a:ext cx="146050" cy="1098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800"/>
              </a:lnSpc>
              <a:spcAft>
                <a:spcPts val="0"/>
              </a:spcAft>
            </a:pPr>
            <a:r>
              <a:rPr lang="fr-FR" sz="1200" spc="-204">
                <a:solidFill>
                  <a:srgbClr val="888888"/>
                </a:solidFill>
                <a:latin typeface="Calibri" panose="02020603050405020304" pitchFamily="2"/>
              </a:rPr>
              <a:t>92 </a:t>
            </a:r>
          </a:p>
        </p:txBody>
      </p:sp>
      <p:sp>
        <p:nvSpPr>
          <p:cNvPr id="62" name="Espace réservé du texte 61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462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1535"/>
              </a:spcAft>
            </a:pPr>
            <a:r>
              <a:rPr lang="fr-FR" sz="800" i="1" spc="-30">
                <a:solidFill>
                  <a:srgbClr val="7E7E7E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Espace réservé du texte 64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FEFE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67" name="Ima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8" name="Espace réservé du texte 67"/>
          <p:cNvSpPr>
            <a:spLocks noGrp="1"/>
          </p:cNvSpPr>
          <p:nvPr>
            <p:ph type="body" idx="10"/>
          </p:nvPr>
        </p:nvSpPr>
        <p:spPr>
          <a:xfrm>
            <a:off x="3818890" y="4378325"/>
            <a:ext cx="963295" cy="4146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4945" rIns="0" bIns="0" anchor="t"/>
          <a:lstStyle/>
          <a:p>
            <a:pPr marL="0" marR="0" indent="137160" algn="l">
              <a:lnSpc>
                <a:spcPts val="1700"/>
              </a:lnSpc>
              <a:spcAft>
                <a:spcPts val="30"/>
              </a:spcAft>
              <a:buFont typeface="Arial"/>
              <a:buChar char="·"/>
            </a:pPr>
            <a:r>
              <a:rPr lang="fr-FR" sz="1400" b="1" spc="-50">
                <a:solidFill>
                  <a:srgbClr val="000000"/>
                </a:solidFill>
                <a:latin typeface="Arial" panose="02020603050405020304" pitchFamily="2"/>
              </a:rPr>
              <a:t>Automate </a:t>
            </a:r>
          </a:p>
        </p:txBody>
      </p:sp>
      <p:sp>
        <p:nvSpPr>
          <p:cNvPr id="69" name="Espace réservé du texte 68"/>
          <p:cNvSpPr>
            <a:spLocks noGrp="1"/>
          </p:cNvSpPr>
          <p:nvPr>
            <p:ph type="body" idx="10"/>
          </p:nvPr>
        </p:nvSpPr>
        <p:spPr>
          <a:xfrm>
            <a:off x="3810000" y="5183505"/>
            <a:ext cx="1947545" cy="4273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137160" algn="l">
              <a:lnSpc>
                <a:spcPts val="1700"/>
              </a:lnSpc>
              <a:spcAft>
                <a:spcPts val="0"/>
              </a:spcAft>
              <a:buFont typeface="Arial"/>
              <a:buChar char="·"/>
            </a:pPr>
            <a:r>
              <a:rPr lang="fr-FR" sz="1400" b="1" spc="-20">
                <a:solidFill>
                  <a:srgbClr val="000000"/>
                </a:solidFill>
                <a:latin typeface="Arial" panose="02020603050405020304" pitchFamily="2"/>
              </a:rPr>
              <a:t>Opérateur (VDA, MSF, procédure) </a:t>
            </a:r>
          </a:p>
        </p:txBody>
      </p:sp>
      <p:sp>
        <p:nvSpPr>
          <p:cNvPr id="70" name="Espace réservé du texte 69"/>
          <p:cNvSpPr>
            <a:spLocks noGrp="1"/>
          </p:cNvSpPr>
          <p:nvPr>
            <p:ph type="body" idx="10"/>
          </p:nvPr>
        </p:nvSpPr>
        <p:spPr>
          <a:xfrm>
            <a:off x="417830" y="3343910"/>
            <a:ext cx="1362075" cy="643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91440" marR="0" indent="0" algn="l">
              <a:lnSpc>
                <a:spcPts val="1700"/>
              </a:lnSpc>
              <a:spcAft>
                <a:spcPts val="0"/>
              </a:spcAft>
            </a:pPr>
            <a:r>
              <a:rPr lang="fr-FR" sz="1400" b="1" spc="-5">
                <a:solidFill>
                  <a:srgbClr val="000000"/>
                </a:solidFill>
                <a:latin typeface="Arial" panose="02020603050405020304" pitchFamily="2"/>
              </a:rPr>
              <a:t>ACQUISITION </a:t>
            </a:r>
          </a:p>
          <a:p>
            <a:pPr marL="0" marR="0" indent="0" algn="ctr">
              <a:lnSpc>
                <a:spcPts val="1700"/>
              </a:lnSpc>
              <a:spcBef>
                <a:spcPts val="20"/>
              </a:spcBef>
              <a:spcAft>
                <a:spcPts val="0"/>
              </a:spcAft>
            </a:pPr>
            <a:r>
              <a:rPr lang="fr-FR" sz="1400" b="1" spc="-40">
                <a:solidFill>
                  <a:srgbClr val="000000"/>
                </a:solidFill>
                <a:latin typeface="Arial" panose="02020603050405020304" pitchFamily="2"/>
              </a:rPr>
              <a:t>DE </a:t>
            </a:r>
          </a:p>
          <a:p>
            <a:pPr marL="0" marR="0" indent="0" algn="l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spc="-75">
                <a:solidFill>
                  <a:srgbClr val="000000"/>
                </a:solidFill>
                <a:latin typeface="Arial" panose="02020603050405020304" pitchFamily="2"/>
              </a:rPr>
              <a:t>L’INFORMATION </a:t>
            </a:r>
          </a:p>
        </p:txBody>
      </p:sp>
      <p:sp>
        <p:nvSpPr>
          <p:cNvPr id="71" name="Espace réservé du texte 70"/>
          <p:cNvSpPr>
            <a:spLocks noGrp="1"/>
          </p:cNvSpPr>
          <p:nvPr>
            <p:ph type="body" idx="10"/>
          </p:nvPr>
        </p:nvSpPr>
        <p:spPr>
          <a:xfrm>
            <a:off x="2167255" y="3046730"/>
            <a:ext cx="1216025" cy="3657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22860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b="1" spc="-5">
                <a:solidFill>
                  <a:srgbClr val="000000"/>
                </a:solidFill>
                <a:latin typeface="Arial" panose="02020603050405020304" pitchFamily="2"/>
              </a:rPr>
              <a:t>Signal électrique numérique </a:t>
            </a:r>
          </a:p>
        </p:txBody>
      </p:sp>
      <p:sp>
        <p:nvSpPr>
          <p:cNvPr id="72" name="Espace réservé du texte 71"/>
          <p:cNvSpPr>
            <a:spLocks noGrp="1"/>
          </p:cNvSpPr>
          <p:nvPr>
            <p:ph type="body" idx="10"/>
          </p:nvPr>
        </p:nvSpPr>
        <p:spPr>
          <a:xfrm>
            <a:off x="2423160" y="3839210"/>
            <a:ext cx="633730" cy="3657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8288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b="1" spc="-15">
                <a:solidFill>
                  <a:srgbClr val="000000"/>
                </a:solidFill>
                <a:latin typeface="Arial" panose="02020603050405020304" pitchFamily="2"/>
              </a:rPr>
              <a:t>Message oral </a:t>
            </a:r>
          </a:p>
        </p:txBody>
      </p:sp>
      <p:sp>
        <p:nvSpPr>
          <p:cNvPr id="73" name="Espace réservé du texte 72"/>
          <p:cNvSpPr>
            <a:spLocks noGrp="1"/>
          </p:cNvSpPr>
          <p:nvPr>
            <p:ph type="body" idx="10"/>
          </p:nvPr>
        </p:nvSpPr>
        <p:spPr>
          <a:xfrm>
            <a:off x="5492750" y="330200"/>
            <a:ext cx="2438400" cy="40894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" rIns="0" bIns="0" anchor="t">
            <a:normAutofit fontScale="95000"/>
          </a:bodyPr>
          <a:lstStyle/>
          <a:p>
            <a:pPr marL="0" marR="0" indent="0" algn="l">
              <a:lnSpc>
                <a:spcPts val="3100"/>
              </a:lnSpc>
              <a:spcAft>
                <a:spcPts val="0"/>
              </a:spcAft>
            </a:pPr>
            <a:r>
              <a:rPr lang="fr-FR" sz="2800" b="1" spc="0">
                <a:solidFill>
                  <a:srgbClr val="FFFFFF"/>
                </a:solidFill>
                <a:latin typeface="Arial" panose="02020603050405020304" pitchFamily="2"/>
              </a:rPr>
              <a:t>Barrière active </a:t>
            </a:r>
          </a:p>
        </p:txBody>
      </p:sp>
      <p:sp>
        <p:nvSpPr>
          <p:cNvPr id="74" name="Espace réservé du texte 73"/>
          <p:cNvSpPr>
            <a:spLocks noGrp="1"/>
          </p:cNvSpPr>
          <p:nvPr>
            <p:ph type="body" idx="10"/>
          </p:nvPr>
        </p:nvSpPr>
        <p:spPr>
          <a:xfrm>
            <a:off x="5806440" y="3049905"/>
            <a:ext cx="1212850" cy="5270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ctr">
              <a:lnSpc>
                <a:spcPts val="1400"/>
              </a:lnSpc>
              <a:spcAft>
                <a:spcPts val="0"/>
              </a:spcAft>
            </a:pPr>
            <a:r>
              <a:rPr lang="fr-FR" sz="1200" b="1" spc="-30">
                <a:solidFill>
                  <a:srgbClr val="000000"/>
                </a:solidFill>
                <a:latin typeface="Arial" panose="02020603050405020304" pitchFamily="2"/>
              </a:rPr>
              <a:t>Signal électrique </a:t>
            </a:r>
            <a:r>
              <a:t/>
            </a:r>
            <a:br/>
            <a:r>
              <a:rPr lang="fr-FR" sz="1200" b="1" spc="-30">
                <a:solidFill>
                  <a:srgbClr val="000000"/>
                </a:solidFill>
                <a:latin typeface="Arial" panose="02020603050405020304" pitchFamily="2"/>
              </a:rPr>
              <a:t>Numérique </a:t>
            </a:r>
            <a:r>
              <a:t/>
            </a:r>
            <a:br/>
            <a:r>
              <a:rPr lang="fr-FR" sz="1100" b="1" spc="-30">
                <a:solidFill>
                  <a:srgbClr val="000000"/>
                </a:solidFill>
                <a:latin typeface="Arial" panose="02020603050405020304" pitchFamily="2"/>
              </a:rPr>
              <a:t>Pneumatique </a:t>
            </a:r>
          </a:p>
        </p:txBody>
      </p:sp>
      <p:sp>
        <p:nvSpPr>
          <p:cNvPr id="75" name="Espace réservé du texte 74"/>
          <p:cNvSpPr>
            <a:spLocks noGrp="1"/>
          </p:cNvSpPr>
          <p:nvPr>
            <p:ph type="body" idx="10"/>
          </p:nvPr>
        </p:nvSpPr>
        <p:spPr>
          <a:xfrm>
            <a:off x="103505" y="4447540"/>
            <a:ext cx="2478405" cy="14909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137160" algn="just">
              <a:lnSpc>
                <a:spcPts val="1600"/>
              </a:lnSpc>
              <a:spcAft>
                <a:spcPts val="0"/>
              </a:spcAft>
              <a:buFont typeface="Arial"/>
              <a:buChar char="·"/>
            </a:pPr>
            <a:r>
              <a:rPr lang="fr-FR" sz="1400" b="1" spc="0">
                <a:solidFill>
                  <a:srgbClr val="000000"/>
                </a:solidFill>
                <a:latin typeface="Arial" panose="02020603050405020304" pitchFamily="2"/>
              </a:rPr>
              <a:t>Capteurs/ alarmes </a:t>
            </a:r>
          </a:p>
          <a:p>
            <a:pPr marL="0" marR="0" indent="137160" algn="just">
              <a:lnSpc>
                <a:spcPts val="1700"/>
              </a:lnSpc>
              <a:spcBef>
                <a:spcPts val="1700"/>
              </a:spcBef>
              <a:spcAft>
                <a:spcPts val="0"/>
              </a:spcAft>
              <a:buFont typeface="Arial"/>
              <a:buChar char="·"/>
            </a:pPr>
            <a:r>
              <a:rPr lang="fr-FR" sz="1400" b="1" spc="-30">
                <a:solidFill>
                  <a:srgbClr val="000000"/>
                </a:solidFill>
                <a:latin typeface="Arial" panose="02020603050405020304" pitchFamily="2"/>
              </a:rPr>
              <a:t>Pression de tarage soupape </a:t>
            </a:r>
          </a:p>
          <a:p>
            <a:pPr marL="0" marR="0" indent="137160" algn="just">
              <a:lnSpc>
                <a:spcPts val="1700"/>
              </a:lnSpc>
              <a:spcBef>
                <a:spcPts val="1675"/>
              </a:spcBef>
              <a:spcAft>
                <a:spcPts val="0"/>
              </a:spcAft>
              <a:buFont typeface="Arial"/>
              <a:buChar char="·"/>
            </a:pPr>
            <a:r>
              <a:rPr lang="fr-FR" sz="1400" b="1" spc="-10">
                <a:solidFill>
                  <a:srgbClr val="000000"/>
                </a:solidFill>
                <a:latin typeface="Arial" panose="02020603050405020304" pitchFamily="2"/>
              </a:rPr>
              <a:t>Ronde opérateur </a:t>
            </a:r>
          </a:p>
          <a:p>
            <a:pPr marL="0" marR="0" indent="137160" algn="just">
              <a:lnSpc>
                <a:spcPts val="1600"/>
              </a:lnSpc>
              <a:spcBef>
                <a:spcPts val="1675"/>
              </a:spcBef>
              <a:spcAft>
                <a:spcPts val="0"/>
              </a:spcAft>
              <a:buFont typeface="Arial"/>
              <a:buChar char="·"/>
            </a:pPr>
            <a:r>
              <a:rPr lang="fr-FR" sz="1400" b="1" spc="-5">
                <a:solidFill>
                  <a:srgbClr val="000000"/>
                </a:solidFill>
                <a:latin typeface="Arial" panose="02020603050405020304" pitchFamily="2"/>
              </a:rPr>
              <a:t>Caméra de surveillance </a:t>
            </a:r>
          </a:p>
        </p:txBody>
      </p:sp>
      <p:sp>
        <p:nvSpPr>
          <p:cNvPr id="76" name="Espace réservé du texte 75"/>
          <p:cNvSpPr>
            <a:spLocks noGrp="1"/>
          </p:cNvSpPr>
          <p:nvPr>
            <p:ph type="body" idx="10"/>
          </p:nvPr>
        </p:nvSpPr>
        <p:spPr>
          <a:xfrm>
            <a:off x="7748270" y="3569970"/>
            <a:ext cx="667385" cy="2044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fr-FR" sz="1400" b="1" spc="-90">
                <a:solidFill>
                  <a:srgbClr val="000000"/>
                </a:solidFill>
                <a:latin typeface="Arial" panose="02020603050405020304" pitchFamily="2"/>
              </a:rPr>
              <a:t>ACTION </a:t>
            </a:r>
          </a:p>
        </p:txBody>
      </p:sp>
      <p:sp>
        <p:nvSpPr>
          <p:cNvPr id="77" name="Espace réservé du texte 76"/>
          <p:cNvSpPr>
            <a:spLocks noGrp="1"/>
          </p:cNvSpPr>
          <p:nvPr>
            <p:ph type="body" idx="10"/>
          </p:nvPr>
        </p:nvSpPr>
        <p:spPr>
          <a:xfrm>
            <a:off x="6022975" y="3839210"/>
            <a:ext cx="636905" cy="36576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8288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b="1" spc="-15">
                <a:solidFill>
                  <a:srgbClr val="000000"/>
                </a:solidFill>
                <a:latin typeface="Arial" panose="02020603050405020304" pitchFamily="2"/>
              </a:rPr>
              <a:t>Message oral </a:t>
            </a:r>
          </a:p>
        </p:txBody>
      </p:sp>
      <p:sp>
        <p:nvSpPr>
          <p:cNvPr id="78" name="Espace réservé du texte 77"/>
          <p:cNvSpPr>
            <a:spLocks noGrp="1"/>
          </p:cNvSpPr>
          <p:nvPr>
            <p:ph type="body" idx="10"/>
          </p:nvPr>
        </p:nvSpPr>
        <p:spPr>
          <a:xfrm>
            <a:off x="1786255" y="6016625"/>
            <a:ext cx="5934075" cy="3359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6830" rIns="0" bIns="0" anchor="t"/>
          <a:lstStyle/>
          <a:p>
            <a:pPr marL="0" marR="0" indent="0" algn="l">
              <a:lnSpc>
                <a:spcPts val="2000"/>
              </a:lnSpc>
              <a:spcAft>
                <a:spcPts val="255"/>
              </a:spcAft>
            </a:pPr>
            <a:r>
              <a:rPr lang="fr-FR" sz="1750" b="1" u="sng" spc="-30">
                <a:solidFill>
                  <a:srgbClr val="0000FF"/>
                </a:solidFill>
                <a:latin typeface="Arial" panose="02020603050405020304" pitchFamily="2"/>
              </a:rPr>
              <a:t>À CHAQUE ÉLÉMENT, POSSIBILITÉ DE DÉFAILLANCE</a:t>
            </a:r>
            <a:r>
              <a:rPr lang="fr-FR" sz="1750" b="1" u="sng" spc="-30">
                <a:solidFill>
                  <a:srgbClr val="867B73"/>
                </a:solidFill>
                <a:latin typeface="Arial" panose="02020603050405020304" pitchFamily="2"/>
              </a:rPr>
              <a:t>  </a:t>
            </a:r>
          </a:p>
        </p:txBody>
      </p:sp>
      <p:sp>
        <p:nvSpPr>
          <p:cNvPr id="79" name="Espace réservé du texte 78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867B73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  <p:sp>
        <p:nvSpPr>
          <p:cNvPr id="80" name="Espace réservé du texte 79"/>
          <p:cNvSpPr>
            <a:spLocks noGrp="1"/>
          </p:cNvSpPr>
          <p:nvPr>
            <p:ph type="body" idx="10"/>
          </p:nvPr>
        </p:nvSpPr>
        <p:spPr>
          <a:xfrm>
            <a:off x="4017010" y="3240405"/>
            <a:ext cx="1365885" cy="8540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700"/>
              </a:lnSpc>
              <a:spcAft>
                <a:spcPts val="0"/>
              </a:spcAft>
            </a:pPr>
            <a:r>
              <a:rPr lang="fr-FR" sz="1400" b="1" spc="-35">
                <a:solidFill>
                  <a:srgbClr val="000000"/>
                </a:solidFill>
                <a:latin typeface="Arial" panose="02020603050405020304" pitchFamily="2"/>
              </a:rPr>
              <a:t>ANALYSE / </a:t>
            </a:r>
            <a:r>
              <a:t/>
            </a:r>
            <a:br/>
            <a:r>
              <a:rPr lang="fr-FR" sz="1400" b="1" spc="-35">
                <a:solidFill>
                  <a:srgbClr val="000000"/>
                </a:solidFill>
                <a:latin typeface="Arial" panose="02020603050405020304" pitchFamily="2"/>
              </a:rPr>
              <a:t>TRAITEMENT </a:t>
            </a:r>
            <a:r>
              <a:t/>
            </a:r>
            <a:br/>
            <a:r>
              <a:rPr lang="fr-FR" sz="1400" b="1" spc="-35">
                <a:solidFill>
                  <a:srgbClr val="000000"/>
                </a:solidFill>
                <a:latin typeface="Arial" panose="02020603050405020304" pitchFamily="2"/>
              </a:rPr>
              <a:t>DE </a:t>
            </a:r>
            <a:r>
              <a:t/>
            </a:r>
            <a:br/>
            <a:r>
              <a:rPr lang="fr-FR" sz="1400" b="1" spc="-35">
                <a:solidFill>
                  <a:srgbClr val="000000"/>
                </a:solidFill>
                <a:latin typeface="Arial" panose="02020603050405020304" pitchFamily="2"/>
              </a:rPr>
              <a:t>L’INFORMATION </a:t>
            </a:r>
          </a:p>
        </p:txBody>
      </p:sp>
      <p:sp>
        <p:nvSpPr>
          <p:cNvPr id="81" name="Espace réservé du texte 80"/>
          <p:cNvSpPr>
            <a:spLocks noGrp="1"/>
          </p:cNvSpPr>
          <p:nvPr>
            <p:ph type="body" idx="10"/>
          </p:nvPr>
        </p:nvSpPr>
        <p:spPr>
          <a:xfrm>
            <a:off x="6324600" y="4429760"/>
            <a:ext cx="2691130" cy="593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4945" rIns="0" bIns="0" anchor="t"/>
          <a:lstStyle/>
          <a:p>
            <a:pPr marL="0" marR="0" indent="182880" algn="l">
              <a:lnSpc>
                <a:spcPts val="1600"/>
              </a:lnSpc>
              <a:spcAft>
                <a:spcPts val="0"/>
              </a:spcAft>
              <a:buFont typeface="Arial"/>
              <a:buChar char="·"/>
            </a:pPr>
            <a:r>
              <a:rPr lang="fr-FR" sz="1400" b="1" spc="-10">
                <a:solidFill>
                  <a:srgbClr val="000000"/>
                </a:solidFill>
                <a:latin typeface="Arial" panose="02020603050405020304" pitchFamily="2"/>
              </a:rPr>
              <a:t>Automatique (vannes, </a:t>
            </a:r>
          </a:p>
          <a:p>
            <a:pPr marL="0" marR="0" indent="0" algn="l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b="1" spc="-20">
                <a:solidFill>
                  <a:srgbClr val="000000"/>
                </a:solidFill>
                <a:latin typeface="Arial" panose="02020603050405020304" pitchFamily="2"/>
              </a:rPr>
              <a:t>soupapes, démarrage/arrêt auto </a:t>
            </a:r>
          </a:p>
        </p:txBody>
      </p:sp>
      <p:sp>
        <p:nvSpPr>
          <p:cNvPr id="82" name="Espace réservé du texte 81"/>
          <p:cNvSpPr>
            <a:spLocks noGrp="1"/>
          </p:cNvSpPr>
          <p:nvPr>
            <p:ph type="body" idx="10"/>
          </p:nvPr>
        </p:nvSpPr>
        <p:spPr>
          <a:xfrm>
            <a:off x="6333490" y="5243195"/>
            <a:ext cx="2066925" cy="2381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137160" algn="l">
              <a:lnSpc>
                <a:spcPts val="1600"/>
              </a:lnSpc>
              <a:spcAft>
                <a:spcPts val="230"/>
              </a:spcAft>
              <a:buFont typeface="Arial"/>
              <a:buChar char="·"/>
            </a:pPr>
            <a:r>
              <a:rPr lang="fr-FR" sz="1400" b="1" spc="-35">
                <a:solidFill>
                  <a:srgbClr val="000000"/>
                </a:solidFill>
                <a:latin typeface="Arial" panose="02020603050405020304" pitchFamily="2"/>
              </a:rPr>
              <a:t>Manuelle par opérateur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Espace réservé du texte 84"/>
          <p:cNvSpPr>
            <a:spLocks noGrp="1"/>
          </p:cNvSpPr>
          <p:nvPr>
            <p:ph type="body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FEFE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87" name="Imag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8" name="Espace réservé du texte 87"/>
          <p:cNvSpPr>
            <a:spLocks noGrp="1"/>
          </p:cNvSpPr>
          <p:nvPr>
            <p:ph type="body" idx="10"/>
          </p:nvPr>
        </p:nvSpPr>
        <p:spPr>
          <a:xfrm>
            <a:off x="5099050" y="324485"/>
            <a:ext cx="2832100" cy="4159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985" rIns="0" bIns="0" anchor="t">
            <a:normAutofit fontScale="95000"/>
          </a:bodyPr>
          <a:lstStyle/>
          <a:p>
            <a:pPr marL="0" marR="0" indent="0" algn="l">
              <a:lnSpc>
                <a:spcPts val="3200"/>
              </a:lnSpc>
              <a:spcAft>
                <a:spcPts val="0"/>
              </a:spcAft>
            </a:pPr>
            <a:r>
              <a:rPr lang="fr-FR" sz="2850" b="1" spc="25">
                <a:solidFill>
                  <a:srgbClr val="FFFFFF"/>
                </a:solidFill>
                <a:latin typeface="Arial" panose="02020603050405020304" pitchFamily="2"/>
              </a:rPr>
              <a:t>Barrière passive </a:t>
            </a:r>
          </a:p>
        </p:txBody>
      </p:sp>
      <p:sp>
        <p:nvSpPr>
          <p:cNvPr id="89" name="Espace réservé du texte 88"/>
          <p:cNvSpPr>
            <a:spLocks noGrp="1"/>
          </p:cNvSpPr>
          <p:nvPr>
            <p:ph type="body" idx="10"/>
          </p:nvPr>
        </p:nvSpPr>
        <p:spPr>
          <a:xfrm>
            <a:off x="113030" y="4685665"/>
            <a:ext cx="2371090" cy="6388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700"/>
              </a:lnSpc>
              <a:spcAft>
                <a:spcPts val="0"/>
              </a:spcAft>
            </a:pPr>
            <a:r>
              <a:rPr lang="fr-FR" sz="1450" b="1" spc="-35">
                <a:solidFill>
                  <a:srgbClr val="000000"/>
                </a:solidFill>
                <a:latin typeface="Arial" panose="02020603050405020304" pitchFamily="2"/>
              </a:rPr>
              <a:t>Conception de l’équipement </a:t>
            </a:r>
            <a:r>
              <a:t/>
            </a:r>
            <a:br/>
            <a:r>
              <a:rPr lang="fr-FR" sz="1450" b="1" spc="-35">
                <a:solidFill>
                  <a:srgbClr val="000000"/>
                </a:solidFill>
                <a:latin typeface="Arial" panose="02020603050405020304" pitchFamily="2"/>
              </a:rPr>
              <a:t>(métallurgie résistance à la </a:t>
            </a:r>
            <a:r>
              <a:t/>
            </a:r>
            <a:br/>
            <a:r>
              <a:rPr lang="fr-FR" sz="1450" b="1" spc="-35">
                <a:solidFill>
                  <a:srgbClr val="000000"/>
                </a:solidFill>
                <a:latin typeface="Arial" panose="02020603050405020304" pitchFamily="2"/>
              </a:rPr>
              <a:t>pression) </a:t>
            </a:r>
          </a:p>
        </p:txBody>
      </p:sp>
      <p:sp>
        <p:nvSpPr>
          <p:cNvPr id="90" name="Espace réservé du texte 89"/>
          <p:cNvSpPr>
            <a:spLocks noGrp="1"/>
          </p:cNvSpPr>
          <p:nvPr>
            <p:ph type="body" idx="10"/>
          </p:nvPr>
        </p:nvSpPr>
        <p:spPr>
          <a:xfrm>
            <a:off x="3794760" y="4702175"/>
            <a:ext cx="4514215" cy="2381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715" rIns="0" bIns="0" anchor="t"/>
          <a:lstStyle/>
          <a:p>
            <a:pPr marL="0" marR="0" indent="0" algn="l">
              <a:lnSpc>
                <a:spcPts val="1800"/>
              </a:lnSpc>
              <a:spcAft>
                <a:spcPts val="25"/>
              </a:spcAft>
              <a:tabLst>
                <a:tab pos="4526280" algn="r"/>
              </a:tabLst>
            </a:pPr>
            <a:r>
              <a:rPr lang="fr-FR" sz="1450" b="1" spc="0">
                <a:solidFill>
                  <a:srgbClr val="000000"/>
                </a:solidFill>
                <a:latin typeface="Arial" panose="02020603050405020304" pitchFamily="2"/>
              </a:rPr>
              <a:t>Cuvette de rétention Mur coupe-feu </a:t>
            </a:r>
          </a:p>
        </p:txBody>
      </p:sp>
      <p:sp>
        <p:nvSpPr>
          <p:cNvPr id="91" name="Espace réservé du texte 90"/>
          <p:cNvSpPr>
            <a:spLocks noGrp="1"/>
          </p:cNvSpPr>
          <p:nvPr>
            <p:ph type="body" idx="10"/>
          </p:nvPr>
        </p:nvSpPr>
        <p:spPr>
          <a:xfrm>
            <a:off x="6927850" y="4941570"/>
            <a:ext cx="1560830" cy="212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fr-FR" sz="1450" b="1" spc="-70">
                <a:solidFill>
                  <a:srgbClr val="000000"/>
                </a:solidFill>
                <a:latin typeface="Arial" panose="02020603050405020304" pitchFamily="2"/>
              </a:rPr>
              <a:t>Mur anti-explosion </a:t>
            </a:r>
          </a:p>
        </p:txBody>
      </p:sp>
      <p:sp>
        <p:nvSpPr>
          <p:cNvPr id="92" name="Espace réservé du texte 91"/>
          <p:cNvSpPr>
            <a:spLocks noGrp="1"/>
          </p:cNvSpPr>
          <p:nvPr>
            <p:ph type="body" idx="10"/>
          </p:nvPr>
        </p:nvSpPr>
        <p:spPr>
          <a:xfrm>
            <a:off x="862330" y="5742305"/>
            <a:ext cx="7437120" cy="3098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6830" rIns="0" bIns="0" anchor="t"/>
          <a:lstStyle/>
          <a:p>
            <a:pPr marL="0" marR="0" indent="0" algn="l">
              <a:lnSpc>
                <a:spcPts val="2100"/>
              </a:lnSpc>
              <a:spcAft>
                <a:spcPts val="0"/>
              </a:spcAft>
            </a:pPr>
            <a:r>
              <a:rPr lang="fr-FR" sz="1750" b="1" u="sng" spc="-30">
                <a:solidFill>
                  <a:srgbClr val="0000FF"/>
                </a:solidFill>
                <a:latin typeface="Arial" panose="02020603050405020304" pitchFamily="2"/>
              </a:rPr>
              <a:t>POSSIBILITÉ DE DÉFAILLANCE / DÉTÉRIORATION DANS LE TEMPS</a:t>
            </a:r>
            <a:r>
              <a:rPr lang="fr-FR" sz="1750" b="1" u="sng" spc="-30">
                <a:solidFill>
                  <a:srgbClr val="888681"/>
                </a:solidFill>
                <a:latin typeface="Arial" panose="02020603050405020304" pitchFamily="2"/>
              </a:rPr>
              <a:t>  </a:t>
            </a:r>
          </a:p>
        </p:txBody>
      </p:sp>
      <p:sp>
        <p:nvSpPr>
          <p:cNvPr id="93" name="Espace réservé du texte 92"/>
          <p:cNvSpPr>
            <a:spLocks noGrp="1"/>
          </p:cNvSpPr>
          <p:nvPr>
            <p:ph type="body" idx="10"/>
          </p:nvPr>
        </p:nvSpPr>
        <p:spPr>
          <a:xfrm>
            <a:off x="8383270" y="6081395"/>
            <a:ext cx="271780" cy="1860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5080" rIns="0" bIns="0" anchor="t"/>
          <a:lstStyle/>
          <a:p>
            <a:pPr marL="0" marR="0" indent="0" algn="l">
              <a:lnSpc>
                <a:spcPts val="1400"/>
              </a:lnSpc>
              <a:spcAft>
                <a:spcPts val="0"/>
              </a:spcAft>
            </a:pPr>
            <a:r>
              <a:rPr lang="fr-FR" sz="1200" spc="120">
                <a:solidFill>
                  <a:srgbClr val="888681"/>
                </a:solidFill>
                <a:latin typeface="Calibri" panose="02020603050405020304" pitchFamily="2"/>
              </a:rPr>
              <a:t>94 </a:t>
            </a:r>
          </a:p>
        </p:txBody>
      </p:sp>
      <p:sp>
        <p:nvSpPr>
          <p:cNvPr id="94" name="Espace réservé du texte 93"/>
          <p:cNvSpPr>
            <a:spLocks noGrp="1"/>
          </p:cNvSpPr>
          <p:nvPr>
            <p:ph type="body" idx="10"/>
          </p:nvPr>
        </p:nvSpPr>
        <p:spPr>
          <a:xfrm>
            <a:off x="1200785" y="6548120"/>
            <a:ext cx="6958965" cy="1181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l">
              <a:lnSpc>
                <a:spcPts val="900"/>
              </a:lnSpc>
              <a:spcAft>
                <a:spcPts val="20"/>
              </a:spcAft>
            </a:pPr>
            <a:r>
              <a:rPr lang="fr-FR" sz="800" i="1" spc="-30">
                <a:solidFill>
                  <a:srgbClr val="797B7D"/>
                </a:solidFill>
                <a:latin typeface="Calibri" panose="02020603050405020304" pitchFamily="2"/>
              </a:rPr>
              <a:t>Ce document est la propriété de TOTAL RAFFINAGE CHIMIE et est réservé à un usage interne - This document is TOTAL RAFFINAGE CHIMIE property and is reserved for an internal use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Affichage à l'écran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/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Jean-Philippe SENG</dc:creator>
  <cp:lastModifiedBy>J0023432</cp:lastModifiedBy>
  <cp:revision>1</cp:revision>
  <dcterms:modified xsi:type="dcterms:W3CDTF">2017-07-06T06:48:50Z</dcterms:modified>
</cp:coreProperties>
</file>