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6"/>
  </p:notesMasterIdLst>
  <p:handoutMasterIdLst>
    <p:handoutMasterId r:id="rId17"/>
  </p:handoutMasterIdLst>
  <p:sldIdLst>
    <p:sldId id="256" r:id="rId5"/>
    <p:sldId id="287" r:id="rId6"/>
    <p:sldId id="288" r:id="rId7"/>
    <p:sldId id="289" r:id="rId8"/>
    <p:sldId id="290" r:id="rId9"/>
    <p:sldId id="291" r:id="rId10"/>
    <p:sldId id="292" r:id="rId11"/>
    <p:sldId id="293" r:id="rId12"/>
    <p:sldId id="294" r:id="rId13"/>
    <p:sldId id="295" r:id="rId14"/>
    <p:sldId id="286" r:id="rId15"/>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3979" autoAdjust="0"/>
  </p:normalViewPr>
  <p:slideViewPr>
    <p:cSldViewPr>
      <p:cViewPr varScale="1">
        <p:scale>
          <a:sx n="84" d="100"/>
          <a:sy n="84" d="100"/>
        </p:scale>
        <p:origin x="86" y="139"/>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8/14/2019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8/14/2019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667685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dirty="0"/>
          </a:p>
        </p:txBody>
      </p:sp>
    </p:spTree>
    <p:extLst>
      <p:ext uri="{BB962C8B-B14F-4D97-AF65-F5344CB8AC3E}">
        <p14:creationId xmlns:p14="http://schemas.microsoft.com/office/powerpoint/2010/main" val="1107206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2308017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3836760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534194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2127615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3201203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dirty="0"/>
          </a:p>
        </p:txBody>
      </p:sp>
    </p:spTree>
    <p:extLst>
      <p:ext uri="{BB962C8B-B14F-4D97-AF65-F5344CB8AC3E}">
        <p14:creationId xmlns:p14="http://schemas.microsoft.com/office/powerpoint/2010/main" val="861028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10</a:t>
            </a:fld>
            <a:endParaRPr lang="en-US" dirty="0"/>
          </a:p>
        </p:txBody>
      </p:sp>
    </p:spTree>
    <p:extLst>
      <p:ext uri="{BB962C8B-B14F-4D97-AF65-F5344CB8AC3E}">
        <p14:creationId xmlns:p14="http://schemas.microsoft.com/office/powerpoint/2010/main" val="22952492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schemeClr val="bg1">
                    <a:lumMod val="50000"/>
                  </a:schemeClr>
                </a:solidFill>
              </a:rPr>
              <a:t>-</a:t>
            </a:r>
            <a:r>
              <a:rPr lang="en-GB" sz="1000" b="1">
                <a:solidFill>
                  <a:schemeClr val="bg1">
                    <a:lumMod val="50000"/>
                  </a:schemeClr>
                </a:solidFill>
              </a:rPr>
              <a:t> </a:t>
            </a:r>
            <a:r>
              <a:rPr lang="fr-FR" sz="100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292694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84" r:id="rId2"/>
    <p:sldLayoutId id="2147483692"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actualites/2019/Publication-nouvelle-regle-HSE-419.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CR-GR-HSE-419 Safety of excavation works</a:t>
            </a:r>
            <a:endParaRPr lang="en-US" dirty="0"/>
          </a:p>
        </p:txBody>
      </p:sp>
      <p:sp>
        <p:nvSpPr>
          <p:cNvPr id="5" name="Espace réservé du texte 3"/>
          <p:cNvSpPr txBox="1">
            <a:spLocks/>
          </p:cNvSpPr>
          <p:nvPr/>
        </p:nvSpPr>
        <p:spPr>
          <a:xfrm>
            <a:off x="1188000" y="3639600"/>
            <a:ext cx="9732536" cy="1778000"/>
          </a:xfrm>
          <a:prstGeom prst="rect">
            <a:avLst/>
          </a:prstGeom>
        </p:spPr>
        <p:txBody>
          <a:bodyPr/>
          <a:lstStyle/>
          <a:p>
            <a:r>
              <a:rPr lang="en-US" dirty="0" smtClean="0"/>
              <a:t> </a:t>
            </a:r>
          </a:p>
          <a:p>
            <a:r>
              <a:rPr lang="en-US" dirty="0" smtClean="0">
                <a:solidFill>
                  <a:schemeClr val="bg1"/>
                </a:solidFill>
              </a:rPr>
              <a:t>M&amp;S : which differences between CR GR HSE 419 and the chapter 12 of CR-MS-HSEQ-202 company rule?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a:t>
            </a:r>
            <a:r>
              <a:rPr lang="en-GB" dirty="0" smtClean="0"/>
              <a:t>Excavation Close-out</a:t>
            </a:r>
            <a:endParaRPr lang="en-GB" dirty="0"/>
          </a:p>
        </p:txBody>
      </p:sp>
      <p:sp>
        <p:nvSpPr>
          <p:cNvPr id="11" name="Espace réservé du texte 1"/>
          <p:cNvSpPr txBox="1">
            <a:spLocks/>
          </p:cNvSpPr>
          <p:nvPr/>
        </p:nvSpPr>
        <p:spPr>
          <a:xfrm>
            <a:off x="371482" y="1700808"/>
            <a:ext cx="11449272"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3.4.1 </a:t>
            </a:r>
            <a:r>
              <a:rPr lang="en-GB" sz="1800" dirty="0" smtClean="0">
                <a:solidFill>
                  <a:schemeClr val="tx1"/>
                </a:solidFill>
              </a:rPr>
              <a:t>: </a:t>
            </a:r>
            <a:r>
              <a:rPr lang="en-US" sz="1800" dirty="0" smtClean="0">
                <a:solidFill>
                  <a:schemeClr val="tx1"/>
                </a:solidFill>
              </a:rPr>
              <a:t>Closing </a:t>
            </a:r>
            <a:r>
              <a:rPr lang="en-US" sz="1800" dirty="0">
                <a:solidFill>
                  <a:schemeClr val="tx1"/>
                </a:solidFill>
              </a:rPr>
              <a:t>the Excavation and Identifying Buried </a:t>
            </a:r>
            <a:r>
              <a:rPr lang="en-US" sz="1800" dirty="0" smtClean="0">
                <a:solidFill>
                  <a:schemeClr val="tx1"/>
                </a:solidFill>
              </a:rPr>
              <a:t>Structures</a:t>
            </a:r>
            <a:endParaRPr lang="fr-FR" sz="1800" dirty="0">
              <a:solidFill>
                <a:schemeClr val="tx1"/>
              </a:solidFill>
            </a:endParaRPr>
          </a:p>
          <a:p>
            <a:pPr marL="0" indent="0" algn="just">
              <a:spcAft>
                <a:spcPts val="600"/>
              </a:spcAft>
            </a:pPr>
            <a:r>
              <a:rPr lang="en-US" sz="1600" b="0" dirty="0">
                <a:solidFill>
                  <a:schemeClr val="tx1"/>
                </a:solidFill>
              </a:rPr>
              <a:t>Prior to closing, a warning device is systematically installed above the buried structures. The characteristics and installation of this warning device comply with local regulations. </a:t>
            </a:r>
            <a:endParaRPr lang="en-US" sz="1600" b="0" dirty="0" smtClean="0">
              <a:solidFill>
                <a:schemeClr val="tx1"/>
              </a:solidFill>
            </a:endParaRPr>
          </a:p>
          <a:p>
            <a:pPr marL="0" indent="0" algn="just">
              <a:spcAft>
                <a:spcPts val="600"/>
              </a:spcAft>
            </a:pPr>
            <a:r>
              <a:rPr lang="fr-FR" sz="1600" b="0" u="sng" dirty="0" smtClean="0">
                <a:solidFill>
                  <a:srgbClr val="00B050"/>
                </a:solidFill>
              </a:rPr>
              <a:t>No change</a:t>
            </a:r>
          </a:p>
          <a:p>
            <a:pPr marL="0" indent="0" algn="l">
              <a:spcBef>
                <a:spcPts val="2400"/>
              </a:spcBef>
              <a:spcAft>
                <a:spcPts val="600"/>
              </a:spcAft>
            </a:pPr>
            <a:r>
              <a:rPr lang="en-GB" sz="1800" dirty="0">
                <a:solidFill>
                  <a:schemeClr val="tx1"/>
                </a:solidFill>
              </a:rPr>
              <a:t>Exigence 3.4.2 </a:t>
            </a:r>
            <a:r>
              <a:rPr lang="en-GB" sz="1800" dirty="0" smtClean="0">
                <a:solidFill>
                  <a:schemeClr val="tx1"/>
                </a:solidFill>
              </a:rPr>
              <a:t>: </a:t>
            </a:r>
            <a:r>
              <a:rPr lang="fr-FR" sz="1800" dirty="0" err="1" smtClean="0">
                <a:solidFill>
                  <a:schemeClr val="tx1"/>
                </a:solidFill>
              </a:rPr>
              <a:t>Updating</a:t>
            </a:r>
            <a:r>
              <a:rPr lang="fr-FR" sz="1800" dirty="0" smtClean="0">
                <a:solidFill>
                  <a:schemeClr val="tx1"/>
                </a:solidFill>
              </a:rPr>
              <a:t> </a:t>
            </a:r>
            <a:r>
              <a:rPr lang="fr-FR" sz="1800" dirty="0">
                <a:solidFill>
                  <a:schemeClr val="tx1"/>
                </a:solidFill>
              </a:rPr>
              <a:t>Underground </a:t>
            </a:r>
            <a:r>
              <a:rPr lang="fr-FR" sz="1800" dirty="0" smtClean="0">
                <a:solidFill>
                  <a:schemeClr val="tx1"/>
                </a:solidFill>
              </a:rPr>
              <a:t>Plans</a:t>
            </a:r>
          </a:p>
          <a:p>
            <a:pPr marL="0" indent="0" algn="just">
              <a:spcAft>
                <a:spcPts val="600"/>
              </a:spcAft>
            </a:pPr>
            <a:r>
              <a:rPr lang="en-US" sz="1600" b="0" dirty="0">
                <a:solidFill>
                  <a:schemeClr val="tx1"/>
                </a:solidFill>
              </a:rPr>
              <a:t>Underground plans are created or updated when a new structure is buried, when an unexpected buried structure is discovered, or when an incorrect location of an existing structure is identified</a:t>
            </a:r>
            <a:r>
              <a:rPr lang="en-US" sz="1600" b="0" dirty="0" smtClean="0">
                <a:solidFill>
                  <a:schemeClr val="tx1"/>
                </a:solidFill>
              </a:rPr>
              <a:t>.</a:t>
            </a:r>
          </a:p>
          <a:p>
            <a:pPr marL="0" indent="0" algn="just">
              <a:spcAft>
                <a:spcPts val="600"/>
              </a:spcAft>
            </a:pPr>
            <a:r>
              <a:rPr lang="fr-FR" sz="1600" b="0" u="sng" dirty="0" smtClean="0">
                <a:solidFill>
                  <a:schemeClr val="accent6">
                    <a:lumMod val="75000"/>
                  </a:schemeClr>
                </a:solidFill>
              </a:rPr>
              <a:t>Comment: </a:t>
            </a:r>
          </a:p>
          <a:p>
            <a:pPr marL="285750" indent="-285750" algn="l">
              <a:spcBef>
                <a:spcPts val="300"/>
              </a:spcBef>
              <a:spcAft>
                <a:spcPts val="300"/>
              </a:spcAft>
              <a:buFont typeface="Arial" panose="020B0604020202020204" pitchFamily="34" charset="0"/>
              <a:buChar char="•"/>
            </a:pPr>
            <a:r>
              <a:rPr lang="fr-FR" sz="1600" b="0" i="1" dirty="0">
                <a:solidFill>
                  <a:schemeClr val="accent6">
                    <a:lumMod val="75000"/>
                  </a:schemeClr>
                </a:solidFill>
              </a:rPr>
              <a:t>R</a:t>
            </a:r>
            <a:r>
              <a:rPr lang="fr-FR" sz="1600" b="0" i="1" dirty="0" smtClean="0">
                <a:solidFill>
                  <a:schemeClr val="accent6">
                    <a:lumMod val="75000"/>
                  </a:schemeClr>
                </a:solidFill>
              </a:rPr>
              <a:t>equirement exists in the M&amp;S rule but contains a new recommendation concerning geo-referencing buried structures or networks. </a:t>
            </a:r>
            <a:endParaRPr lang="fr-FR" sz="1600" b="0" i="1" dirty="0">
              <a:solidFill>
                <a:schemeClr val="accent6">
                  <a:lumMod val="75000"/>
                </a:schemeClr>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4" name="Picture 3"/>
          <p:cNvPicPr>
            <a:picLocks noChangeAspect="1"/>
          </p:cNvPicPr>
          <p:nvPr/>
        </p:nvPicPr>
        <p:blipFill>
          <a:blip r:embed="rId3"/>
          <a:stretch>
            <a:fillRect/>
          </a:stretch>
        </p:blipFill>
        <p:spPr>
          <a:xfrm>
            <a:off x="911424" y="692696"/>
            <a:ext cx="10406354" cy="698748"/>
          </a:xfrm>
          <a:prstGeom prst="rect">
            <a:avLst/>
          </a:prstGeom>
        </p:spPr>
      </p:pic>
    </p:spTree>
    <p:extLst>
      <p:ext uri="{BB962C8B-B14F-4D97-AF65-F5344CB8AC3E}">
        <p14:creationId xmlns:p14="http://schemas.microsoft.com/office/powerpoint/2010/main" val="1771769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err="1">
                <a:solidFill>
                  <a:schemeClr val="bg1"/>
                </a:solidFill>
              </a:rPr>
              <a:t>Where</a:t>
            </a:r>
            <a:r>
              <a:rPr lang="fr-FR" b="1">
                <a:solidFill>
                  <a:schemeClr val="bg1"/>
                </a:solidFill>
              </a:rPr>
              <a:t> to </a:t>
            </a:r>
            <a:r>
              <a:rPr lang="fr-FR" b="1" err="1">
                <a:solidFill>
                  <a:schemeClr val="bg1"/>
                </a:solidFill>
              </a:rPr>
              <a:t>find</a:t>
            </a:r>
            <a:r>
              <a:rPr lang="fr-FR" b="1">
                <a:solidFill>
                  <a:schemeClr val="bg1"/>
                </a:solidFill>
              </a:rPr>
              <a:t> </a:t>
            </a:r>
            <a:r>
              <a:rPr lang="fr-FR" b="1" err="1">
                <a:solidFill>
                  <a:schemeClr val="bg1"/>
                </a:solidFill>
              </a:rPr>
              <a:t>additional</a:t>
            </a:r>
            <a:r>
              <a:rPr lang="fr-FR" b="1">
                <a:solidFill>
                  <a:schemeClr val="bg1"/>
                </a:solidFill>
              </a:rPr>
              <a:t> information or documentation?</a:t>
            </a:r>
            <a:endParaRPr lang="en-US" b="1">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a:t>
            </a:r>
            <a:r>
              <a:rPr lang="fr-FR" dirty="0" smtClean="0"/>
              <a:t>: </a:t>
            </a:r>
            <a:r>
              <a:rPr lang="en-US" dirty="0" smtClean="0">
                <a:hlinkClick r:id="rId2"/>
              </a:rPr>
              <a:t>http://wat.corp.local/sites/s215/en-US/Pages/actualites/2019/Publication-nouvelle-regle-HSE-419.aspx</a:t>
            </a:r>
            <a:endParaRPr lang="fr-FR" dirty="0" smtClean="0"/>
          </a:p>
          <a:p>
            <a:endParaRPr lang="fr-FR" dirty="0" smtClean="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4156848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smtClean="0"/>
              <a:t>REQUIREMENT OVERVIEW: Preparation</a:t>
            </a:r>
            <a:endParaRPr lang="en-GB" dirty="0"/>
          </a:p>
        </p:txBody>
      </p:sp>
      <p:sp>
        <p:nvSpPr>
          <p:cNvPr id="7" name="Espace réservé du texte 1"/>
          <p:cNvSpPr txBox="1">
            <a:spLocks/>
          </p:cNvSpPr>
          <p:nvPr/>
        </p:nvSpPr>
        <p:spPr>
          <a:xfrm>
            <a:off x="479376" y="1628931"/>
            <a:ext cx="11325290" cy="280818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3.1.1 </a:t>
            </a:r>
            <a:r>
              <a:rPr lang="fr-FR" sz="1800" dirty="0" smtClean="0">
                <a:solidFill>
                  <a:schemeClr val="tx1"/>
                </a:solidFill>
              </a:rPr>
              <a:t>: </a:t>
            </a:r>
            <a:r>
              <a:rPr lang="en-US" sz="1800" dirty="0" smtClean="0">
                <a:solidFill>
                  <a:schemeClr val="tx1"/>
                </a:solidFill>
              </a:rPr>
              <a:t>Identification </a:t>
            </a:r>
            <a:r>
              <a:rPr lang="en-US" sz="1800" dirty="0">
                <a:solidFill>
                  <a:schemeClr val="tx1"/>
                </a:solidFill>
              </a:rPr>
              <a:t>of Underground Structures and </a:t>
            </a:r>
            <a:r>
              <a:rPr lang="en-US" sz="1800" dirty="0" smtClean="0">
                <a:solidFill>
                  <a:schemeClr val="tx1"/>
                </a:solidFill>
              </a:rPr>
              <a:t>Networks</a:t>
            </a:r>
            <a:endParaRPr lang="fr-FR" sz="1800" dirty="0">
              <a:solidFill>
                <a:schemeClr val="tx1"/>
              </a:solidFill>
            </a:endParaRPr>
          </a:p>
          <a:p>
            <a:pPr marL="0" indent="0" algn="just">
              <a:spcAft>
                <a:spcPts val="600"/>
              </a:spcAft>
            </a:pPr>
            <a:r>
              <a:rPr lang="en-US" sz="1600" b="0" dirty="0">
                <a:solidFill>
                  <a:schemeClr val="tx1"/>
                </a:solidFill>
              </a:rPr>
              <a:t>All underground structures or networks within and near the excavation </a:t>
            </a:r>
            <a:r>
              <a:rPr lang="en-US" sz="1600" b="0" dirty="0" smtClean="0">
                <a:solidFill>
                  <a:schemeClr val="tx1"/>
                </a:solidFill>
              </a:rPr>
              <a:t>footprint are </a:t>
            </a:r>
            <a:r>
              <a:rPr lang="en-US" sz="1600" b="0" dirty="0">
                <a:solidFill>
                  <a:schemeClr val="tx1"/>
                </a:solidFill>
              </a:rPr>
              <a:t>identified and located, in consultation with third-party operators of structures or networks, as appropriate.</a:t>
            </a:r>
          </a:p>
          <a:p>
            <a:pPr marL="0" indent="0" algn="just">
              <a:spcAft>
                <a:spcPts val="600"/>
              </a:spcAft>
            </a:pPr>
            <a:r>
              <a:rPr lang="en-US" sz="1600" b="0" dirty="0">
                <a:solidFill>
                  <a:schemeClr val="tx1"/>
                </a:solidFill>
              </a:rPr>
              <a:t>When digging work is carried out using aggressive methods, the actual location of structures or networks is done with precision (maximum location uncertainty of 50 cm) using existing plans and is verified by additional investigations.</a:t>
            </a:r>
          </a:p>
          <a:p>
            <a:pPr marL="0" indent="0" algn="just">
              <a:spcAft>
                <a:spcPts val="600"/>
              </a:spcAft>
            </a:pPr>
            <a:r>
              <a:rPr lang="en-US" sz="1600" b="0" dirty="0">
                <a:solidFill>
                  <a:schemeClr val="tx1"/>
                </a:solidFill>
              </a:rPr>
              <a:t>If existing structures or networks belonging to third parties are identified, an initial meeting between the entity or affiliate and the relevant third party is </a:t>
            </a:r>
            <a:r>
              <a:rPr lang="en-US" sz="1600" b="0" dirty="0" smtClean="0">
                <a:solidFill>
                  <a:schemeClr val="tx1"/>
                </a:solidFill>
              </a:rPr>
              <a:t>organised </a:t>
            </a:r>
            <a:r>
              <a:rPr lang="en-US" sz="1600" b="0" dirty="0">
                <a:solidFill>
                  <a:schemeClr val="tx1"/>
                </a:solidFill>
              </a:rPr>
              <a:t>to define the risk controls to be put in place.</a:t>
            </a:r>
          </a:p>
          <a:p>
            <a:pPr marL="0" indent="0" algn="just">
              <a:spcAft>
                <a:spcPts val="600"/>
              </a:spcAft>
            </a:pPr>
            <a:r>
              <a:rPr lang="en-US" sz="1600" b="0" dirty="0">
                <a:solidFill>
                  <a:schemeClr val="tx1"/>
                </a:solidFill>
              </a:rPr>
              <a:t>Identified underground structures or networks are spotted on site.</a:t>
            </a:r>
          </a:p>
          <a:p>
            <a:pPr marL="0" indent="0" algn="l">
              <a:spcBef>
                <a:spcPts val="1200"/>
              </a:spcBef>
              <a:spcAft>
                <a:spcPts val="600"/>
              </a:spcAft>
            </a:pPr>
            <a:r>
              <a:rPr lang="fr-FR" sz="1600" u="sng" dirty="0" smtClean="0">
                <a:solidFill>
                  <a:srgbClr val="FF0000"/>
                </a:solidFill>
              </a:rPr>
              <a:t>New requirement</a:t>
            </a:r>
          </a:p>
          <a:p>
            <a:pPr marL="285750" indent="-285750" algn="l">
              <a:spcBef>
                <a:spcPts val="600"/>
              </a:spcBef>
              <a:spcAft>
                <a:spcPts val="600"/>
              </a:spcAft>
              <a:buFont typeface="Arial" panose="020B0604020202020204" pitchFamily="34" charset="0"/>
              <a:buChar char="•"/>
            </a:pPr>
            <a:r>
              <a:rPr lang="fr-FR" sz="1600" b="0" i="1" dirty="0" smtClean="0">
                <a:solidFill>
                  <a:srgbClr val="FF0000"/>
                </a:solidFill>
              </a:rPr>
              <a:t>Precision level (</a:t>
            </a:r>
            <a:r>
              <a:rPr lang="en-US" sz="1600" b="0" i="1" dirty="0" smtClean="0">
                <a:solidFill>
                  <a:srgbClr val="FF0000"/>
                </a:solidFill>
              </a:rPr>
              <a:t>maximum </a:t>
            </a:r>
            <a:r>
              <a:rPr lang="en-US" sz="1600" b="0" i="1" dirty="0">
                <a:solidFill>
                  <a:srgbClr val="FF0000"/>
                </a:solidFill>
              </a:rPr>
              <a:t>location uncertainty of 50 </a:t>
            </a:r>
            <a:r>
              <a:rPr lang="en-US" sz="1600" b="0" i="1" dirty="0" smtClean="0">
                <a:solidFill>
                  <a:srgbClr val="FF0000"/>
                </a:solidFill>
              </a:rPr>
              <a:t>cm), additional investigations (if using aggressive excavation methods), and identified underground structures or networks are spotted on site. </a:t>
            </a:r>
            <a:endParaRPr lang="fr-FR" sz="1600" b="0" i="1" dirty="0" smtClean="0">
              <a:solidFill>
                <a:srgbClr val="FF0000"/>
              </a:solidFill>
            </a:endParaRPr>
          </a:p>
          <a:p>
            <a:pPr marL="285750" indent="-285750" algn="l">
              <a:spcBef>
                <a:spcPts val="600"/>
              </a:spcBef>
              <a:spcAft>
                <a:spcPts val="600"/>
              </a:spcAft>
              <a:buFont typeface="Arial" panose="020B0604020202020204" pitchFamily="34" charset="0"/>
              <a:buChar char="•"/>
            </a:pPr>
            <a:r>
              <a:rPr lang="fr-FR" sz="1600" b="0" i="1" dirty="0" smtClean="0">
                <a:solidFill>
                  <a:srgbClr val="FF0000"/>
                </a:solidFill>
              </a:rPr>
              <a:t>Existing good practice currently implemented on several sites and affiliates.  </a:t>
            </a:r>
            <a:endParaRPr lang="en-US" sz="1600" b="0" u="sng" dirty="0">
              <a:solidFill>
                <a:srgbClr val="FF0000"/>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smtClean="0"/>
              <a:t> </a:t>
            </a:r>
            <a:endParaRPr lang="fr-FR" dirty="0"/>
          </a:p>
        </p:txBody>
      </p:sp>
      <p:pic>
        <p:nvPicPr>
          <p:cNvPr id="6" name="Picture 5"/>
          <p:cNvPicPr>
            <a:picLocks noChangeAspect="1"/>
          </p:cNvPicPr>
          <p:nvPr/>
        </p:nvPicPr>
        <p:blipFill>
          <a:blip r:embed="rId3"/>
          <a:stretch>
            <a:fillRect/>
          </a:stretch>
        </p:blipFill>
        <p:spPr>
          <a:xfrm>
            <a:off x="983432" y="650855"/>
            <a:ext cx="9481238" cy="731885"/>
          </a:xfrm>
          <a:prstGeom prst="rect">
            <a:avLst/>
          </a:prstGeom>
        </p:spPr>
      </p:pic>
    </p:spTree>
    <p:extLst>
      <p:ext uri="{BB962C8B-B14F-4D97-AF65-F5344CB8AC3E}">
        <p14:creationId xmlns:p14="http://schemas.microsoft.com/office/powerpoint/2010/main" val="80678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Preparation</a:t>
            </a:r>
          </a:p>
        </p:txBody>
      </p:sp>
      <p:sp>
        <p:nvSpPr>
          <p:cNvPr id="7" name="Espace réservé du texte 1"/>
          <p:cNvSpPr txBox="1">
            <a:spLocks/>
          </p:cNvSpPr>
          <p:nvPr/>
        </p:nvSpPr>
        <p:spPr>
          <a:xfrm>
            <a:off x="479376" y="1700808"/>
            <a:ext cx="11325290" cy="280818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3.1.2 </a:t>
            </a:r>
            <a:r>
              <a:rPr lang="fr-FR" sz="1800" dirty="0" smtClean="0">
                <a:solidFill>
                  <a:schemeClr val="tx1"/>
                </a:solidFill>
              </a:rPr>
              <a:t>: Excavation </a:t>
            </a:r>
            <a:r>
              <a:rPr lang="fr-FR" sz="1800" dirty="0" err="1" smtClean="0">
                <a:solidFill>
                  <a:schemeClr val="tx1"/>
                </a:solidFill>
              </a:rPr>
              <a:t>Certificate</a:t>
            </a:r>
            <a:endParaRPr lang="fr-FR" sz="1800" dirty="0">
              <a:solidFill>
                <a:schemeClr val="tx1"/>
              </a:solidFill>
            </a:endParaRPr>
          </a:p>
          <a:p>
            <a:pPr marL="0" indent="0" algn="just">
              <a:spcAft>
                <a:spcPts val="600"/>
              </a:spcAft>
            </a:pPr>
            <a:r>
              <a:rPr lang="en-US" sz="1600" b="0" dirty="0">
                <a:solidFill>
                  <a:schemeClr val="tx1"/>
                </a:solidFill>
              </a:rPr>
              <a:t>Prior to issuing the work permit, the identification of underground structures or networks is </a:t>
            </a:r>
            <a:r>
              <a:rPr lang="en-US" sz="1600" b="0" dirty="0" smtClean="0">
                <a:solidFill>
                  <a:schemeClr val="tx1"/>
                </a:solidFill>
              </a:rPr>
              <a:t>formalized </a:t>
            </a:r>
            <a:r>
              <a:rPr lang="en-US" sz="1600" b="0" dirty="0">
                <a:solidFill>
                  <a:schemeClr val="tx1"/>
                </a:solidFill>
              </a:rPr>
              <a:t>by an excavation certificate. The certificate is accompanied by a plan detailing potential underground works, the general safety instructions to be followed and specifically those related to excavation means. </a:t>
            </a:r>
          </a:p>
          <a:p>
            <a:pPr marL="0" indent="0" algn="just">
              <a:spcAft>
                <a:spcPts val="600"/>
              </a:spcAft>
            </a:pPr>
            <a:r>
              <a:rPr lang="en-US" sz="1600" b="0" dirty="0">
                <a:solidFill>
                  <a:schemeClr val="tx1"/>
                </a:solidFill>
              </a:rPr>
              <a:t>If works are &lt; 10 cm in depth, an excavation certificate is not mandatory for road stripping and works conducted on a concrete slab, and if:</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The </a:t>
            </a:r>
            <a:r>
              <a:rPr lang="en-US" sz="1600" b="0" dirty="0">
                <a:solidFill>
                  <a:prstClr val="black"/>
                </a:solidFill>
                <a:ea typeface="+mn-ea"/>
                <a:cs typeface="+mn-cs"/>
              </a:rPr>
              <a:t>works are performed with techniques that allow the operator to control the equipment so as not to exceed the maximum depth and the thickness of the concrete slab or road coating;</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No </a:t>
            </a:r>
            <a:r>
              <a:rPr lang="en-US" sz="1600" b="0" dirty="0">
                <a:solidFill>
                  <a:prstClr val="black"/>
                </a:solidFill>
                <a:ea typeface="+mn-ea"/>
                <a:cs typeface="+mn-cs"/>
              </a:rPr>
              <a:t>networks are present within the concrete slab or the road coating.</a:t>
            </a:r>
          </a:p>
          <a:p>
            <a:pPr marL="0" indent="0" algn="l">
              <a:spcBef>
                <a:spcPts val="1200"/>
              </a:spcBef>
              <a:spcAft>
                <a:spcPts val="600"/>
              </a:spcAft>
            </a:pPr>
            <a:r>
              <a:rPr lang="fr-FR" sz="1600" b="0" u="sng" dirty="0" smtClean="0">
                <a:solidFill>
                  <a:schemeClr val="accent6">
                    <a:lumMod val="75000"/>
                  </a:schemeClr>
                </a:solidFill>
              </a:rPr>
              <a:t>Comment: </a:t>
            </a:r>
          </a:p>
          <a:p>
            <a:pPr marL="285750" indent="-285750" algn="l">
              <a:spcBef>
                <a:spcPts val="600"/>
              </a:spcBef>
              <a:spcAft>
                <a:spcPts val="600"/>
              </a:spcAft>
              <a:buFont typeface="Arial" panose="020B0604020202020204" pitchFamily="34" charset="0"/>
              <a:buChar char="•"/>
            </a:pPr>
            <a:r>
              <a:rPr lang="fr-FR" sz="1600" b="0" i="1" dirty="0" smtClean="0">
                <a:solidFill>
                  <a:schemeClr val="accent6">
                    <a:lumMod val="75000"/>
                  </a:schemeClr>
                </a:solidFill>
              </a:rPr>
              <a:t>No significant change (practice and requirement are related to permit to work). Exceptions to the requirement are new (for road stripping and works conducted on a concrete slab when excavation works are &lt; 10 cm in depth). </a:t>
            </a:r>
          </a:p>
          <a:p>
            <a:pPr marL="0" indent="0" algn="l">
              <a:spcAft>
                <a:spcPts val="600"/>
              </a:spcAft>
            </a:pPr>
            <a:endParaRPr lang="en-US" sz="1400" b="0" u="sng" dirty="0">
              <a:solidFill>
                <a:srgbClr val="FF0000"/>
              </a:solidFill>
            </a:endParaRPr>
          </a:p>
        </p:txBody>
      </p:sp>
      <p:pic>
        <p:nvPicPr>
          <p:cNvPr id="4" name="Picture 3"/>
          <p:cNvPicPr>
            <a:picLocks noChangeAspect="1"/>
          </p:cNvPicPr>
          <p:nvPr/>
        </p:nvPicPr>
        <p:blipFill>
          <a:blip r:embed="rId3"/>
          <a:stretch>
            <a:fillRect/>
          </a:stretch>
        </p:blipFill>
        <p:spPr>
          <a:xfrm>
            <a:off x="1199456" y="686944"/>
            <a:ext cx="9486198" cy="731583"/>
          </a:xfrm>
          <a:prstGeom prst="rect">
            <a:avLst/>
          </a:prstGeom>
        </p:spPr>
      </p:pic>
    </p:spTree>
    <p:extLst>
      <p:ext uri="{BB962C8B-B14F-4D97-AF65-F5344CB8AC3E}">
        <p14:creationId xmlns:p14="http://schemas.microsoft.com/office/powerpoint/2010/main" val="1593869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Preparation</a:t>
            </a:r>
          </a:p>
        </p:txBody>
      </p:sp>
      <p:sp>
        <p:nvSpPr>
          <p:cNvPr id="9" name="TextBox 8"/>
          <p:cNvSpPr txBox="1"/>
          <p:nvPr/>
        </p:nvSpPr>
        <p:spPr>
          <a:xfrm>
            <a:off x="551384" y="1916832"/>
            <a:ext cx="11320840" cy="2854628"/>
          </a:xfrm>
          <a:prstGeom prst="rect">
            <a:avLst/>
          </a:prstGeom>
          <a:noFill/>
        </p:spPr>
        <p:txBody>
          <a:bodyPr wrap="square" rtlCol="0">
            <a:spAutoFit/>
          </a:bodyPr>
          <a:lstStyle/>
          <a:p>
            <a:pPr algn="l">
              <a:spcAft>
                <a:spcPts val="900"/>
              </a:spcAft>
            </a:pPr>
            <a:r>
              <a:rPr lang="fr-FR" b="1" dirty="0">
                <a:solidFill>
                  <a:schemeClr val="tx1"/>
                </a:solidFill>
                <a:latin typeface="+mj-lt"/>
              </a:rPr>
              <a:t>Exigence 3.1.3 : </a:t>
            </a:r>
            <a:r>
              <a:rPr lang="fr-FR" b="1" dirty="0" err="1">
                <a:solidFill>
                  <a:schemeClr val="tx1"/>
                </a:solidFill>
                <a:latin typeface="+mj-lt"/>
              </a:rPr>
              <a:t>Risk</a:t>
            </a:r>
            <a:r>
              <a:rPr lang="fr-FR" b="1" dirty="0">
                <a:solidFill>
                  <a:schemeClr val="tx1"/>
                </a:solidFill>
                <a:latin typeface="+mj-lt"/>
              </a:rPr>
              <a:t> </a:t>
            </a:r>
            <a:r>
              <a:rPr lang="fr-FR" b="1" dirty="0" err="1" smtClean="0">
                <a:solidFill>
                  <a:schemeClr val="tx1"/>
                </a:solidFill>
                <a:latin typeface="+mj-lt"/>
              </a:rPr>
              <a:t>Analysis</a:t>
            </a:r>
            <a:endParaRPr lang="fr-FR" b="1" dirty="0">
              <a:solidFill>
                <a:schemeClr val="tx1"/>
              </a:solidFill>
              <a:latin typeface="+mj-lt"/>
            </a:endParaRPr>
          </a:p>
          <a:p>
            <a:pPr algn="just">
              <a:spcAft>
                <a:spcPts val="600"/>
              </a:spcAft>
            </a:pPr>
            <a:r>
              <a:rPr lang="en-US" sz="1600" dirty="0" smtClean="0">
                <a:solidFill>
                  <a:schemeClr val="tx1"/>
                </a:solidFill>
                <a:latin typeface="+mj-lt"/>
              </a:rPr>
              <a:t>A risk analysis is carried out and helps to define an adapted operating mode containing the identified risk control.</a:t>
            </a:r>
          </a:p>
          <a:p>
            <a:pPr algn="just">
              <a:spcAft>
                <a:spcPts val="600"/>
              </a:spcAft>
            </a:pPr>
            <a:r>
              <a:rPr lang="en-US" sz="1600" dirty="0" smtClean="0">
                <a:solidFill>
                  <a:schemeClr val="tx1"/>
                </a:solidFill>
                <a:latin typeface="+mj-lt"/>
              </a:rPr>
              <a:t>The risk analysis covers the entire work site, taking into account the defined operating mode and the equipment considered to carry out the excavation.</a:t>
            </a:r>
          </a:p>
          <a:p>
            <a:pPr algn="just">
              <a:spcAft>
                <a:spcPts val="600"/>
              </a:spcAft>
            </a:pPr>
            <a:r>
              <a:rPr lang="en-US" sz="1600" dirty="0" smtClean="0">
                <a:solidFill>
                  <a:schemeClr val="tx1"/>
                </a:solidFill>
                <a:latin typeface="+mj-lt"/>
              </a:rPr>
              <a:t>Before authorising the start of excavation work, the identified risk controls are checked on site.</a:t>
            </a:r>
          </a:p>
          <a:p>
            <a:pPr algn="l">
              <a:spcBef>
                <a:spcPts val="1200"/>
              </a:spcBef>
              <a:spcAft>
                <a:spcPts val="600"/>
              </a:spcAft>
            </a:pPr>
            <a:r>
              <a:rPr lang="fr-FR" sz="1600" u="sng" dirty="0" smtClean="0">
                <a:solidFill>
                  <a:schemeClr val="accent6">
                    <a:lumMod val="75000"/>
                  </a:schemeClr>
                </a:solidFill>
                <a:latin typeface="+mj-lt"/>
              </a:rPr>
              <a:t>Comment: </a:t>
            </a:r>
            <a:endParaRPr lang="fr-FR" sz="1600" u="sng" dirty="0">
              <a:solidFill>
                <a:schemeClr val="accent6">
                  <a:lumMod val="75000"/>
                </a:schemeClr>
              </a:solidFill>
              <a:latin typeface="+mj-lt"/>
            </a:endParaRPr>
          </a:p>
          <a:p>
            <a:pPr marL="285750" indent="-285750" algn="l">
              <a:spcBef>
                <a:spcPts val="600"/>
              </a:spcBef>
              <a:spcAft>
                <a:spcPts val="600"/>
              </a:spcAft>
              <a:buFont typeface="Arial" panose="020B0604020202020204" pitchFamily="34" charset="0"/>
              <a:buChar char="•"/>
            </a:pPr>
            <a:r>
              <a:rPr lang="fr-FR" sz="1600" i="1" dirty="0" smtClean="0">
                <a:solidFill>
                  <a:schemeClr val="accent6">
                    <a:lumMod val="75000"/>
                  </a:schemeClr>
                </a:solidFill>
                <a:latin typeface="+mj-lt"/>
              </a:rPr>
              <a:t>Existing requirement with new details (e.g. equipment used is taken into account) </a:t>
            </a:r>
            <a:r>
              <a:rPr lang="en-US" sz="1600" i="1" dirty="0" smtClean="0">
                <a:solidFill>
                  <a:schemeClr val="accent6">
                    <a:lumMod val="75000"/>
                  </a:schemeClr>
                </a:solidFill>
                <a:latin typeface="+mj-lt"/>
              </a:rPr>
              <a:t>resulting from an accident with a trencher. </a:t>
            </a:r>
            <a:endParaRPr lang="fr-FR" sz="1600" i="1" dirty="0" smtClean="0">
              <a:solidFill>
                <a:schemeClr val="accent6">
                  <a:lumMod val="75000"/>
                </a:schemeClr>
              </a:solidFill>
              <a:latin typeface="+mj-lt"/>
            </a:endParaRPr>
          </a:p>
          <a:p>
            <a:endParaRPr lang="fr-FR" sz="1600" dirty="0">
              <a:solidFill>
                <a:schemeClr val="tx1"/>
              </a:solidFill>
              <a:latin typeface="+mj-lt"/>
            </a:endParaRPr>
          </a:p>
        </p:txBody>
      </p:sp>
      <p:pic>
        <p:nvPicPr>
          <p:cNvPr id="5" name="Picture 4"/>
          <p:cNvPicPr>
            <a:picLocks noChangeAspect="1"/>
          </p:cNvPicPr>
          <p:nvPr/>
        </p:nvPicPr>
        <p:blipFill>
          <a:blip r:embed="rId3"/>
          <a:stretch>
            <a:fillRect/>
          </a:stretch>
        </p:blipFill>
        <p:spPr>
          <a:xfrm>
            <a:off x="1271464" y="794956"/>
            <a:ext cx="9486198" cy="731583"/>
          </a:xfrm>
          <a:prstGeom prst="rect">
            <a:avLst/>
          </a:prstGeom>
        </p:spPr>
      </p:pic>
    </p:spTree>
    <p:extLst>
      <p:ext uri="{BB962C8B-B14F-4D97-AF65-F5344CB8AC3E}">
        <p14:creationId xmlns:p14="http://schemas.microsoft.com/office/powerpoint/2010/main" val="260676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a:t>
            </a:r>
            <a:r>
              <a:rPr lang="en-GB" dirty="0" smtClean="0"/>
              <a:t>Excavation Execution</a:t>
            </a:r>
            <a:endParaRPr lang="en-GB" dirty="0"/>
          </a:p>
        </p:txBody>
      </p:sp>
      <p:sp>
        <p:nvSpPr>
          <p:cNvPr id="11" name="Espace réservé du texte 1"/>
          <p:cNvSpPr txBox="1">
            <a:spLocks/>
          </p:cNvSpPr>
          <p:nvPr/>
        </p:nvSpPr>
        <p:spPr>
          <a:xfrm>
            <a:off x="407368" y="1412776"/>
            <a:ext cx="11305256"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3.2.1 </a:t>
            </a:r>
            <a:r>
              <a:rPr lang="en-GB" sz="1800" dirty="0" smtClean="0">
                <a:solidFill>
                  <a:schemeClr val="tx1"/>
                </a:solidFill>
              </a:rPr>
              <a:t>: </a:t>
            </a:r>
            <a:r>
              <a:rPr lang="en-US" sz="1800" dirty="0" smtClean="0">
                <a:solidFill>
                  <a:schemeClr val="tx1"/>
                </a:solidFill>
              </a:rPr>
              <a:t>Restrictions </a:t>
            </a:r>
            <a:r>
              <a:rPr lang="en-US" sz="1800" dirty="0">
                <a:solidFill>
                  <a:schemeClr val="tx1"/>
                </a:solidFill>
              </a:rPr>
              <a:t>Related to Aggressive </a:t>
            </a:r>
            <a:r>
              <a:rPr lang="en-US" sz="1800" dirty="0" smtClean="0">
                <a:solidFill>
                  <a:schemeClr val="tx1"/>
                </a:solidFill>
              </a:rPr>
              <a:t>Methods</a:t>
            </a:r>
            <a:endParaRPr lang="fr-FR" sz="1800" dirty="0">
              <a:solidFill>
                <a:schemeClr val="tx1"/>
              </a:solidFill>
            </a:endParaRPr>
          </a:p>
          <a:p>
            <a:pPr marL="0" indent="0" algn="just">
              <a:spcAft>
                <a:spcPts val="600"/>
              </a:spcAft>
            </a:pPr>
            <a:r>
              <a:rPr lang="en-US" sz="1600" b="0" dirty="0">
                <a:solidFill>
                  <a:schemeClr val="tx1"/>
                </a:solidFill>
              </a:rPr>
              <a:t>Excavation work using aggressive methods is prohibited within a distance &lt; 1 m (3 ft) from networks with a high level of safety risk as identified and located according to the terms of requirement 3.1.1 or from the discovery of a warning device.</a:t>
            </a:r>
          </a:p>
          <a:p>
            <a:pPr marL="0" indent="0" algn="just">
              <a:spcAft>
                <a:spcPts val="600"/>
              </a:spcAft>
            </a:pPr>
            <a:r>
              <a:rPr lang="en-US" sz="1600" b="0" dirty="0">
                <a:solidFill>
                  <a:schemeClr val="tx1"/>
                </a:solidFill>
              </a:rPr>
              <a:t>If the above-mentioned distance cannot be respected, a complete de-energisation of these networks is implemented.</a:t>
            </a:r>
          </a:p>
          <a:p>
            <a:pPr marL="0" indent="0" algn="l">
              <a:spcBef>
                <a:spcPts val="1200"/>
              </a:spcBef>
              <a:spcAft>
                <a:spcPts val="600"/>
              </a:spcAft>
            </a:pPr>
            <a:r>
              <a:rPr lang="fr-FR" sz="1600" u="sng" dirty="0" smtClean="0">
                <a:solidFill>
                  <a:srgbClr val="FF0000"/>
                </a:solidFill>
              </a:rPr>
              <a:t>New </a:t>
            </a:r>
            <a:r>
              <a:rPr lang="fr-FR" sz="1600" u="sng" dirty="0">
                <a:solidFill>
                  <a:srgbClr val="FF0000"/>
                </a:solidFill>
              </a:rPr>
              <a:t>requirement</a:t>
            </a:r>
          </a:p>
          <a:p>
            <a:pPr marL="285750" indent="-285750" algn="l">
              <a:spcBef>
                <a:spcPts val="600"/>
              </a:spcBef>
              <a:spcAft>
                <a:spcPts val="300"/>
              </a:spcAft>
              <a:buFont typeface="Arial" panose="020B0604020202020204" pitchFamily="34" charset="0"/>
              <a:buChar char="•"/>
            </a:pPr>
            <a:r>
              <a:rPr lang="fr-FR" sz="1600" b="0" i="1" dirty="0" smtClean="0">
                <a:solidFill>
                  <a:srgbClr val="FF0000"/>
                </a:solidFill>
              </a:rPr>
              <a:t>This requirement currently exists within M&amp;S for buried electric cables only </a:t>
            </a:r>
            <a:r>
              <a:rPr lang="fr-FR" sz="1600" b="0" i="1" dirty="0">
                <a:solidFill>
                  <a:srgbClr val="FF0000"/>
                </a:solidFill>
              </a:rPr>
              <a:t>(&gt; 50 V</a:t>
            </a:r>
            <a:r>
              <a:rPr lang="fr-FR" sz="1600" b="0" i="1" dirty="0" smtClean="0">
                <a:solidFill>
                  <a:srgbClr val="FF0000"/>
                </a:solidFill>
              </a:rPr>
              <a:t>).</a:t>
            </a:r>
          </a:p>
          <a:p>
            <a:pPr marL="285750" indent="-285750" algn="l">
              <a:spcBef>
                <a:spcPts val="600"/>
              </a:spcBef>
              <a:spcAft>
                <a:spcPts val="300"/>
              </a:spcAft>
              <a:buFont typeface="Arial" panose="020B0604020202020204" pitchFamily="34" charset="0"/>
              <a:buChar char="•"/>
            </a:pPr>
            <a:r>
              <a:rPr lang="fr-FR" sz="1600" b="0" i="1" u="sng" dirty="0" smtClean="0">
                <a:solidFill>
                  <a:srgbClr val="FF0000"/>
                </a:solidFill>
              </a:rPr>
              <a:t>Note</a:t>
            </a:r>
            <a:r>
              <a:rPr lang="fr-FR" sz="1600" b="0" i="1" dirty="0" smtClean="0">
                <a:solidFill>
                  <a:srgbClr val="FF0000"/>
                </a:solidFill>
              </a:rPr>
              <a:t> </a:t>
            </a:r>
            <a:r>
              <a:rPr lang="fr-FR" sz="1600" b="0" i="1" dirty="0">
                <a:solidFill>
                  <a:srgbClr val="FF0000"/>
                </a:solidFill>
              </a:rPr>
              <a:t>: </a:t>
            </a:r>
            <a:r>
              <a:rPr lang="fr-FR" sz="1600" b="0" i="1" dirty="0" smtClean="0">
                <a:solidFill>
                  <a:srgbClr val="FF0000"/>
                </a:solidFill>
              </a:rPr>
              <a:t>The M&amp;S rule establishes other criteria that takes into account the type (or criticallity) of the buried network.</a:t>
            </a:r>
          </a:p>
          <a:p>
            <a:pPr marL="0" indent="0" algn="l">
              <a:spcBef>
                <a:spcPts val="1800"/>
              </a:spcBef>
              <a:spcAft>
                <a:spcPts val="600"/>
              </a:spcAft>
            </a:pPr>
            <a:r>
              <a:rPr lang="en-GB" sz="1800" dirty="0">
                <a:solidFill>
                  <a:schemeClr val="tx1"/>
                </a:solidFill>
              </a:rPr>
              <a:t>Exigence 3.2.2 </a:t>
            </a:r>
            <a:r>
              <a:rPr lang="en-GB" sz="1800" dirty="0" smtClean="0">
                <a:solidFill>
                  <a:schemeClr val="tx1"/>
                </a:solidFill>
              </a:rPr>
              <a:t>: </a:t>
            </a:r>
            <a:r>
              <a:rPr lang="fr-FR" sz="1800" dirty="0" smtClean="0">
                <a:solidFill>
                  <a:schemeClr val="tx1"/>
                </a:solidFill>
              </a:rPr>
              <a:t>Wall Arrangements for Excavations Accessible to Personnel</a:t>
            </a:r>
          </a:p>
          <a:p>
            <a:pPr marL="0" indent="0" algn="just">
              <a:spcAft>
                <a:spcPts val="600"/>
              </a:spcAft>
            </a:pPr>
            <a:r>
              <a:rPr lang="en-US" sz="1600" b="0" dirty="0" smtClean="0">
                <a:solidFill>
                  <a:schemeClr val="tx1"/>
                </a:solidFill>
              </a:rPr>
              <a:t>If </a:t>
            </a:r>
            <a:r>
              <a:rPr lang="en-US" sz="1600" b="0" dirty="0">
                <a:solidFill>
                  <a:schemeClr val="tx1"/>
                </a:solidFill>
              </a:rPr>
              <a:t>personnel are expected to access the excavation, the excavation walls are arranged taking into consideration the nature and condition of the soil to prevent cave-ins, for the following cases</a:t>
            </a:r>
            <a:r>
              <a:rPr lang="en-US" sz="1600" b="0" dirty="0" smtClean="0">
                <a:solidFill>
                  <a:schemeClr val="tx1"/>
                </a:solidFill>
              </a:rPr>
              <a:t>:</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Trench </a:t>
            </a:r>
            <a:r>
              <a:rPr lang="en-US" sz="1600" b="0" dirty="0">
                <a:solidFill>
                  <a:prstClr val="black"/>
                </a:solidFill>
                <a:ea typeface="+mn-ea"/>
                <a:cs typeface="+mn-cs"/>
              </a:rPr>
              <a:t>excavations with a depth &gt; 1.3 m; or</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Excavation </a:t>
            </a:r>
            <a:r>
              <a:rPr lang="en-US" sz="1600" b="0" dirty="0">
                <a:solidFill>
                  <a:prstClr val="black"/>
                </a:solidFill>
                <a:ea typeface="+mn-ea"/>
                <a:cs typeface="+mn-cs"/>
              </a:rPr>
              <a:t>with cave-in risks identified during a risk analysis.</a:t>
            </a:r>
          </a:p>
          <a:p>
            <a:pPr marL="0" indent="0" algn="l">
              <a:spcBef>
                <a:spcPts val="900"/>
              </a:spcBef>
              <a:spcAft>
                <a:spcPts val="600"/>
              </a:spcAft>
            </a:pPr>
            <a:r>
              <a:rPr lang="fr-FR" sz="1600" b="0" u="sng" dirty="0" smtClean="0">
                <a:solidFill>
                  <a:schemeClr val="accent6">
                    <a:lumMod val="75000"/>
                  </a:schemeClr>
                </a:solidFill>
              </a:rPr>
              <a:t>Comment: </a:t>
            </a:r>
            <a:endParaRPr lang="fr-FR" sz="1600" b="0" u="sng" dirty="0">
              <a:solidFill>
                <a:schemeClr val="accent6">
                  <a:lumMod val="75000"/>
                </a:schemeClr>
              </a:solidFill>
            </a:endParaRPr>
          </a:p>
          <a:p>
            <a:pPr marL="285750" indent="-285750" algn="l">
              <a:spcBef>
                <a:spcPts val="600"/>
              </a:spcBef>
              <a:spcAft>
                <a:spcPts val="300"/>
              </a:spcAft>
              <a:buFont typeface="Arial" panose="020B0604020202020204" pitchFamily="34" charset="0"/>
              <a:buChar char="•"/>
            </a:pPr>
            <a:r>
              <a:rPr lang="fr-FR" sz="1600" b="0" i="1" dirty="0" smtClean="0">
                <a:solidFill>
                  <a:schemeClr val="accent6">
                    <a:lumMod val="75000"/>
                  </a:schemeClr>
                </a:solidFill>
              </a:rPr>
              <a:t>This priciple already exists in the M&amp;S </a:t>
            </a:r>
            <a:r>
              <a:rPr lang="fr-FR" sz="1600" b="0" i="1" dirty="0" err="1" smtClean="0">
                <a:solidFill>
                  <a:schemeClr val="accent6">
                    <a:lumMod val="75000"/>
                  </a:schemeClr>
                </a:solidFill>
              </a:rPr>
              <a:t>rule</a:t>
            </a:r>
            <a:r>
              <a:rPr lang="fr-FR" sz="1600" b="0" i="1" dirty="0" smtClean="0">
                <a:solidFill>
                  <a:schemeClr val="accent6">
                    <a:lumMod val="75000"/>
                  </a:schemeClr>
                </a:solidFill>
              </a:rPr>
              <a:t>, but is more general in nature. </a:t>
            </a:r>
            <a:endParaRPr lang="fr-FR" sz="1600" b="0" i="1" dirty="0">
              <a:solidFill>
                <a:schemeClr val="accent6">
                  <a:lumMod val="75000"/>
                </a:schemeClr>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4" name="Picture 3"/>
          <p:cNvPicPr>
            <a:picLocks noChangeAspect="1"/>
          </p:cNvPicPr>
          <p:nvPr/>
        </p:nvPicPr>
        <p:blipFill>
          <a:blip r:embed="rId3"/>
          <a:stretch>
            <a:fillRect/>
          </a:stretch>
        </p:blipFill>
        <p:spPr>
          <a:xfrm>
            <a:off x="911424" y="580581"/>
            <a:ext cx="10085062" cy="717798"/>
          </a:xfrm>
          <a:prstGeom prst="rect">
            <a:avLst/>
          </a:prstGeom>
        </p:spPr>
      </p:pic>
    </p:spTree>
    <p:extLst>
      <p:ext uri="{BB962C8B-B14F-4D97-AF65-F5344CB8AC3E}">
        <p14:creationId xmlns:p14="http://schemas.microsoft.com/office/powerpoint/2010/main" val="3933294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Excavation Execution</a:t>
            </a:r>
          </a:p>
        </p:txBody>
      </p:sp>
      <p:sp>
        <p:nvSpPr>
          <p:cNvPr id="11" name="Espace réservé du texte 1"/>
          <p:cNvSpPr txBox="1">
            <a:spLocks/>
          </p:cNvSpPr>
          <p:nvPr/>
        </p:nvSpPr>
        <p:spPr>
          <a:xfrm>
            <a:off x="335360" y="1484784"/>
            <a:ext cx="11449272" cy="432048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3.2.3 </a:t>
            </a:r>
            <a:r>
              <a:rPr lang="en-GB" sz="1800" dirty="0" smtClean="0">
                <a:solidFill>
                  <a:schemeClr val="tx1"/>
                </a:solidFill>
              </a:rPr>
              <a:t>: </a:t>
            </a:r>
            <a:r>
              <a:rPr lang="en-US" sz="1800" dirty="0" smtClean="0">
                <a:solidFill>
                  <a:schemeClr val="tx1"/>
                </a:solidFill>
              </a:rPr>
              <a:t>Marking </a:t>
            </a:r>
            <a:r>
              <a:rPr lang="en-US" sz="1800" dirty="0">
                <a:solidFill>
                  <a:schemeClr val="tx1"/>
                </a:solidFill>
              </a:rPr>
              <a:t>the Excavation and the Work </a:t>
            </a:r>
            <a:r>
              <a:rPr lang="en-US" sz="1800" dirty="0" smtClean="0">
                <a:solidFill>
                  <a:schemeClr val="tx1"/>
                </a:solidFill>
              </a:rPr>
              <a:t>Site</a:t>
            </a:r>
            <a:endParaRPr lang="fr-FR" sz="1800" dirty="0">
              <a:solidFill>
                <a:schemeClr val="tx1"/>
              </a:solidFill>
            </a:endParaRPr>
          </a:p>
          <a:p>
            <a:pPr marL="0" indent="0" algn="just">
              <a:spcAft>
                <a:spcPts val="600"/>
              </a:spcAft>
            </a:pPr>
            <a:r>
              <a:rPr lang="en-US" sz="1600" b="0" dirty="0">
                <a:solidFill>
                  <a:schemeClr val="tx1"/>
                </a:solidFill>
              </a:rPr>
              <a:t>The excavation footprint is entirely marked off. </a:t>
            </a:r>
          </a:p>
          <a:p>
            <a:pPr marL="0" indent="0" algn="just">
              <a:spcAft>
                <a:spcPts val="600"/>
              </a:spcAft>
            </a:pPr>
            <a:r>
              <a:rPr lang="en-US" sz="1600" b="0" dirty="0">
                <a:solidFill>
                  <a:schemeClr val="tx1"/>
                </a:solidFill>
              </a:rPr>
              <a:t>Where there is a risk of people or vehicles falling into the excavation, an adapted rigid, physical and visible day and night barrier is put in place. </a:t>
            </a:r>
          </a:p>
          <a:p>
            <a:pPr marL="0" indent="0" algn="l">
              <a:spcBef>
                <a:spcPts val="600"/>
              </a:spcBef>
              <a:spcAft>
                <a:spcPts val="600"/>
              </a:spcAft>
            </a:pPr>
            <a:r>
              <a:rPr lang="fr-FR" sz="1600" b="0" u="sng" dirty="0" smtClean="0">
                <a:solidFill>
                  <a:srgbClr val="00B050"/>
                </a:solidFill>
              </a:rPr>
              <a:t>Comment: </a:t>
            </a:r>
          </a:p>
          <a:p>
            <a:pPr marL="285750" indent="-285750" algn="l">
              <a:spcBef>
                <a:spcPts val="300"/>
              </a:spcBef>
              <a:spcAft>
                <a:spcPts val="300"/>
              </a:spcAft>
              <a:buFont typeface="Arial" panose="020B0604020202020204" pitchFamily="34" charset="0"/>
              <a:buChar char="•"/>
            </a:pPr>
            <a:r>
              <a:rPr lang="fr-FR" sz="1600" b="0" i="1" dirty="0" smtClean="0">
                <a:solidFill>
                  <a:srgbClr val="00B050"/>
                </a:solidFill>
              </a:rPr>
              <a:t>Marking the excavation footprint is not madatory in isolated zones (e.g. uninhabited areas or no human traffic). </a:t>
            </a:r>
          </a:p>
          <a:p>
            <a:pPr marL="285750" indent="-285750" algn="l">
              <a:spcBef>
                <a:spcPts val="300"/>
              </a:spcBef>
              <a:spcAft>
                <a:spcPts val="300"/>
              </a:spcAft>
              <a:buFont typeface="Arial" panose="020B0604020202020204" pitchFamily="34" charset="0"/>
              <a:buChar char="•"/>
            </a:pPr>
            <a:r>
              <a:rPr lang="en-US" sz="1600" b="0" i="1" dirty="0">
                <a:solidFill>
                  <a:srgbClr val="00B050"/>
                </a:solidFill>
              </a:rPr>
              <a:t>During excavation, a restricted access perimeter is defined around the excavation and the work site</a:t>
            </a:r>
            <a:r>
              <a:rPr lang="en-US" sz="1600" b="0" i="1" dirty="0" smtClean="0">
                <a:solidFill>
                  <a:srgbClr val="00B050"/>
                </a:solidFill>
              </a:rPr>
              <a:t>.</a:t>
            </a:r>
          </a:p>
          <a:p>
            <a:pPr marL="0" indent="0" algn="l">
              <a:spcBef>
                <a:spcPts val="300"/>
              </a:spcBef>
              <a:spcAft>
                <a:spcPts val="300"/>
              </a:spcAft>
            </a:pPr>
            <a:endParaRPr lang="en-US" sz="1400" b="0" i="1" dirty="0" smtClean="0">
              <a:solidFill>
                <a:schemeClr val="tx1"/>
              </a:solidFill>
            </a:endParaRPr>
          </a:p>
          <a:p>
            <a:pPr marL="0" indent="0" algn="l">
              <a:spcBef>
                <a:spcPts val="300"/>
              </a:spcBef>
              <a:spcAft>
                <a:spcPts val="300"/>
              </a:spcAft>
            </a:pPr>
            <a:r>
              <a:rPr lang="en-GB" sz="1800" dirty="0">
                <a:solidFill>
                  <a:schemeClr val="tx1"/>
                </a:solidFill>
              </a:rPr>
              <a:t>Exigence 3.2.4 </a:t>
            </a:r>
            <a:r>
              <a:rPr lang="en-GB" sz="1800" dirty="0" smtClean="0">
                <a:solidFill>
                  <a:schemeClr val="tx1"/>
                </a:solidFill>
              </a:rPr>
              <a:t>: </a:t>
            </a:r>
            <a:r>
              <a:rPr lang="en-US" sz="1800" dirty="0" smtClean="0">
                <a:solidFill>
                  <a:schemeClr val="tx1"/>
                </a:solidFill>
              </a:rPr>
              <a:t>Safety </a:t>
            </a:r>
            <a:r>
              <a:rPr lang="en-US" sz="1800" dirty="0">
                <a:solidFill>
                  <a:schemeClr val="tx1"/>
                </a:solidFill>
              </a:rPr>
              <a:t>Distance from Excavation </a:t>
            </a:r>
            <a:r>
              <a:rPr lang="en-US" sz="1800" dirty="0" smtClean="0">
                <a:solidFill>
                  <a:schemeClr val="tx1"/>
                </a:solidFill>
              </a:rPr>
              <a:t>Edges</a:t>
            </a:r>
          </a:p>
          <a:p>
            <a:pPr marL="0" indent="0" algn="l">
              <a:spcBef>
                <a:spcPts val="300"/>
              </a:spcBef>
              <a:spcAft>
                <a:spcPts val="300"/>
              </a:spcAft>
            </a:pPr>
            <a:r>
              <a:rPr lang="en-US" sz="1600" b="0" dirty="0" smtClean="0">
                <a:solidFill>
                  <a:schemeClr val="tx1"/>
                </a:solidFill>
              </a:rPr>
              <a:t>A </a:t>
            </a:r>
            <a:r>
              <a:rPr lang="en-US" sz="1600" b="0" dirty="0">
                <a:solidFill>
                  <a:schemeClr val="tx1"/>
                </a:solidFill>
              </a:rPr>
              <a:t>safety distance of 1 meter (3 ft), at minimum, from the edge of the excavation is maintained free of all deposits from extracted material, machinery or </a:t>
            </a:r>
            <a:r>
              <a:rPr lang="en-US" sz="1600" b="0" dirty="0" smtClean="0">
                <a:solidFill>
                  <a:schemeClr val="tx1"/>
                </a:solidFill>
              </a:rPr>
              <a:t>equipment.</a:t>
            </a:r>
          </a:p>
          <a:p>
            <a:pPr marL="0" indent="0" algn="just">
              <a:spcAft>
                <a:spcPts val="600"/>
              </a:spcAft>
            </a:pPr>
            <a:r>
              <a:rPr lang="fr-FR" sz="1600" b="0" u="sng" dirty="0" smtClean="0">
                <a:solidFill>
                  <a:schemeClr val="accent6">
                    <a:lumMod val="75000"/>
                  </a:schemeClr>
                </a:solidFill>
              </a:rPr>
              <a:t>Clarifications</a:t>
            </a:r>
          </a:p>
          <a:p>
            <a:pPr marL="285750" indent="-285750" algn="l">
              <a:spcBef>
                <a:spcPts val="600"/>
              </a:spcBef>
              <a:spcAft>
                <a:spcPts val="300"/>
              </a:spcAft>
              <a:buFont typeface="Arial" panose="020B0604020202020204" pitchFamily="34" charset="0"/>
              <a:buChar char="•"/>
            </a:pPr>
            <a:r>
              <a:rPr lang="fr-FR" sz="1600" b="0" i="1" u="sng" dirty="0" smtClean="0">
                <a:solidFill>
                  <a:schemeClr val="accent6">
                    <a:lumMod val="75000"/>
                  </a:schemeClr>
                </a:solidFill>
              </a:rPr>
              <a:t>Note</a:t>
            </a:r>
            <a:r>
              <a:rPr lang="fr-FR" sz="1600" b="0" i="1" dirty="0" smtClean="0">
                <a:solidFill>
                  <a:schemeClr val="accent6">
                    <a:lumMod val="75000"/>
                  </a:schemeClr>
                </a:solidFill>
              </a:rPr>
              <a:t>: </a:t>
            </a:r>
            <a:r>
              <a:rPr lang="en-US" sz="1600" b="0" i="1" dirty="0">
                <a:solidFill>
                  <a:schemeClr val="accent6">
                    <a:lumMod val="75000"/>
                  </a:schemeClr>
                </a:solidFill>
              </a:rPr>
              <a:t>For the deposit of extracted material, the minimum distance of 1 m (3 ft) may be reduced if access to the excavation is prohibited for </a:t>
            </a:r>
            <a:r>
              <a:rPr lang="en-US" sz="1600" b="0" i="1" dirty="0" smtClean="0">
                <a:solidFill>
                  <a:schemeClr val="accent6">
                    <a:lumMod val="75000"/>
                  </a:schemeClr>
                </a:solidFill>
              </a:rPr>
              <a:t>personnel.</a:t>
            </a:r>
            <a:endParaRPr lang="fr-FR" sz="1600" b="0" u="sng" dirty="0" smtClean="0">
              <a:solidFill>
                <a:schemeClr val="accent6">
                  <a:lumMod val="75000"/>
                </a:schemeClr>
              </a:solidFill>
            </a:endParaRPr>
          </a:p>
        </p:txBody>
      </p:sp>
      <p:pic>
        <p:nvPicPr>
          <p:cNvPr id="4" name="Picture 3"/>
          <p:cNvPicPr>
            <a:picLocks noChangeAspect="1"/>
          </p:cNvPicPr>
          <p:nvPr/>
        </p:nvPicPr>
        <p:blipFill>
          <a:blip r:embed="rId3"/>
          <a:stretch>
            <a:fillRect/>
          </a:stretch>
        </p:blipFill>
        <p:spPr>
          <a:xfrm>
            <a:off x="1018167" y="620688"/>
            <a:ext cx="10083658" cy="719390"/>
          </a:xfrm>
          <a:prstGeom prst="rect">
            <a:avLst/>
          </a:prstGeom>
        </p:spPr>
      </p:pic>
    </p:spTree>
    <p:extLst>
      <p:ext uri="{BB962C8B-B14F-4D97-AF65-F5344CB8AC3E}">
        <p14:creationId xmlns:p14="http://schemas.microsoft.com/office/powerpoint/2010/main" val="8499468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Excavation Execution</a:t>
            </a:r>
          </a:p>
        </p:txBody>
      </p:sp>
      <p:sp>
        <p:nvSpPr>
          <p:cNvPr id="11" name="Espace réservé du texte 1"/>
          <p:cNvSpPr txBox="1">
            <a:spLocks/>
          </p:cNvSpPr>
          <p:nvPr/>
        </p:nvSpPr>
        <p:spPr>
          <a:xfrm>
            <a:off x="304421" y="1735433"/>
            <a:ext cx="11449272" cy="473918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schemeClr val="tx1"/>
                </a:solidFill>
              </a:rPr>
              <a:t>Exigence 3.2.5 </a:t>
            </a:r>
            <a:r>
              <a:rPr lang="en-GB" sz="1800" dirty="0" smtClean="0">
                <a:solidFill>
                  <a:schemeClr val="tx1"/>
                </a:solidFill>
              </a:rPr>
              <a:t>: </a:t>
            </a:r>
            <a:r>
              <a:rPr lang="fr-FR" sz="1800" dirty="0" smtClean="0">
                <a:solidFill>
                  <a:schemeClr val="tx1"/>
                </a:solidFill>
              </a:rPr>
              <a:t>Excavation </a:t>
            </a:r>
            <a:r>
              <a:rPr lang="fr-FR" sz="1800" dirty="0">
                <a:solidFill>
                  <a:schemeClr val="tx1"/>
                </a:solidFill>
              </a:rPr>
              <a:t>Works </a:t>
            </a:r>
            <a:r>
              <a:rPr lang="fr-FR" sz="1800" dirty="0" smtClean="0">
                <a:solidFill>
                  <a:schemeClr val="tx1"/>
                </a:solidFill>
              </a:rPr>
              <a:t>Suspension</a:t>
            </a:r>
            <a:endParaRPr lang="fr-FR" sz="1800" dirty="0">
              <a:solidFill>
                <a:schemeClr val="tx1"/>
              </a:solidFill>
            </a:endParaRPr>
          </a:p>
          <a:p>
            <a:pPr marL="0" indent="0" algn="just">
              <a:spcAft>
                <a:spcPts val="600"/>
              </a:spcAft>
            </a:pPr>
            <a:r>
              <a:rPr lang="en-US" sz="1600" b="0" dirty="0">
                <a:solidFill>
                  <a:schemeClr val="tx1"/>
                </a:solidFill>
              </a:rPr>
              <a:t>Excavation works are immediately stopped and the necessary risk controls are put in place when unforeseen situations are discovered, such as</a:t>
            </a:r>
            <a:r>
              <a:rPr lang="en-US" sz="1600" b="0" dirty="0" smtClean="0">
                <a:solidFill>
                  <a:schemeClr val="tx1"/>
                </a:solidFill>
              </a:rPr>
              <a:t>:</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Actual </a:t>
            </a:r>
            <a:r>
              <a:rPr lang="en-US" sz="1600" b="0" dirty="0">
                <a:solidFill>
                  <a:prstClr val="black"/>
                </a:solidFill>
                <a:ea typeface="+mn-ea"/>
                <a:cs typeface="+mn-cs"/>
              </a:rPr>
              <a:t>or suspected soil pollution, presence of a hydrocarbons, odor;</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Buried </a:t>
            </a:r>
            <a:r>
              <a:rPr lang="en-US" sz="1600" b="0" dirty="0">
                <a:solidFill>
                  <a:prstClr val="black"/>
                </a:solidFill>
                <a:ea typeface="+mn-ea"/>
                <a:cs typeface="+mn-cs"/>
              </a:rPr>
              <a:t>structures not previously identified or potentially dangerous.</a:t>
            </a:r>
          </a:p>
          <a:p>
            <a:pPr marL="0" indent="0" algn="l">
              <a:spcBef>
                <a:spcPts val="1200"/>
              </a:spcBef>
              <a:spcAft>
                <a:spcPts val="600"/>
              </a:spcAft>
            </a:pPr>
            <a:r>
              <a:rPr lang="fr-FR" sz="1600" b="0" u="sng" dirty="0" smtClean="0">
                <a:solidFill>
                  <a:schemeClr val="accent6">
                    <a:lumMod val="75000"/>
                  </a:schemeClr>
                </a:solidFill>
              </a:rPr>
              <a:t>Clarification </a:t>
            </a:r>
            <a:r>
              <a:rPr lang="en-US" sz="1600" b="0" u="sng" dirty="0" smtClean="0">
                <a:solidFill>
                  <a:schemeClr val="accent6">
                    <a:lumMod val="75000"/>
                  </a:schemeClr>
                </a:solidFill>
              </a:rPr>
              <a:t>for polluted soil</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4" name="Picture 3"/>
          <p:cNvPicPr>
            <a:picLocks noChangeAspect="1"/>
          </p:cNvPicPr>
          <p:nvPr/>
        </p:nvPicPr>
        <p:blipFill>
          <a:blip r:embed="rId3"/>
          <a:stretch>
            <a:fillRect/>
          </a:stretch>
        </p:blipFill>
        <p:spPr>
          <a:xfrm>
            <a:off x="911424" y="678977"/>
            <a:ext cx="10083658" cy="719390"/>
          </a:xfrm>
          <a:prstGeom prst="rect">
            <a:avLst/>
          </a:prstGeom>
        </p:spPr>
      </p:pic>
    </p:spTree>
    <p:extLst>
      <p:ext uri="{BB962C8B-B14F-4D97-AF65-F5344CB8AC3E}">
        <p14:creationId xmlns:p14="http://schemas.microsoft.com/office/powerpoint/2010/main" val="3843113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a:t>
            </a:r>
            <a:r>
              <a:rPr lang="en-GB" dirty="0" smtClean="0"/>
              <a:t>Activities </a:t>
            </a:r>
            <a:r>
              <a:rPr lang="en-GB" dirty="0"/>
              <a:t>I</a:t>
            </a:r>
            <a:r>
              <a:rPr lang="en-GB" dirty="0" smtClean="0"/>
              <a:t>nside an Excavation</a:t>
            </a:r>
            <a:endParaRPr lang="en-GB" dirty="0"/>
          </a:p>
        </p:txBody>
      </p:sp>
      <p:sp>
        <p:nvSpPr>
          <p:cNvPr id="11" name="Espace réservé du texte 1"/>
          <p:cNvSpPr txBox="1">
            <a:spLocks/>
          </p:cNvSpPr>
          <p:nvPr/>
        </p:nvSpPr>
        <p:spPr>
          <a:xfrm>
            <a:off x="481627" y="1484784"/>
            <a:ext cx="11272066"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3.3.1 </a:t>
            </a:r>
            <a:r>
              <a:rPr lang="en-GB" sz="1800" dirty="0" smtClean="0">
                <a:solidFill>
                  <a:schemeClr val="tx1"/>
                </a:solidFill>
              </a:rPr>
              <a:t>: </a:t>
            </a:r>
            <a:r>
              <a:rPr lang="en-US" sz="1800" dirty="0" smtClean="0">
                <a:solidFill>
                  <a:schemeClr val="tx1"/>
                </a:solidFill>
              </a:rPr>
              <a:t>Excavation </a:t>
            </a:r>
            <a:r>
              <a:rPr lang="en-US" sz="1800" dirty="0">
                <a:solidFill>
                  <a:schemeClr val="tx1"/>
                </a:solidFill>
              </a:rPr>
              <a:t>Inspection (Depth &gt; 1.3 m) Prior to </a:t>
            </a:r>
            <a:r>
              <a:rPr lang="en-US" sz="1800" dirty="0" smtClean="0">
                <a:solidFill>
                  <a:schemeClr val="tx1"/>
                </a:solidFill>
              </a:rPr>
              <a:t>Access</a:t>
            </a:r>
            <a:endParaRPr lang="fr-FR" sz="1800" dirty="0">
              <a:solidFill>
                <a:schemeClr val="tx1"/>
              </a:solidFill>
            </a:endParaRPr>
          </a:p>
          <a:p>
            <a:pPr marL="0" indent="0" algn="just">
              <a:spcAft>
                <a:spcPts val="600"/>
              </a:spcAft>
            </a:pPr>
            <a:r>
              <a:rPr lang="en-US" sz="1600" b="0" dirty="0">
                <a:solidFill>
                  <a:schemeClr val="tx1"/>
                </a:solidFill>
              </a:rPr>
              <a:t>An inspection of the excavation, surroundings, access, protection systems and its general state (e.g. presence of water, gas or pollution) is carried out daily before personnel are permitted to access the excavation and at the end of the digging phase</a:t>
            </a:r>
            <a:r>
              <a:rPr lang="en-US" sz="1600" b="0" dirty="0" smtClean="0">
                <a:solidFill>
                  <a:schemeClr val="tx1"/>
                </a:solidFill>
              </a:rPr>
              <a:t>.</a:t>
            </a:r>
          </a:p>
          <a:p>
            <a:pPr marL="0" indent="0" algn="just">
              <a:spcAft>
                <a:spcPts val="600"/>
              </a:spcAft>
            </a:pPr>
            <a:r>
              <a:rPr lang="fr-FR" sz="1600" u="sng" dirty="0" smtClean="0">
                <a:solidFill>
                  <a:srgbClr val="FF0000"/>
                </a:solidFill>
              </a:rPr>
              <a:t>New requirement</a:t>
            </a:r>
          </a:p>
          <a:p>
            <a:pPr marL="285750" indent="-285750" algn="l">
              <a:spcBef>
                <a:spcPts val="600"/>
              </a:spcBef>
              <a:spcAft>
                <a:spcPts val="600"/>
              </a:spcAft>
              <a:buFont typeface="Arial" panose="020B0604020202020204" pitchFamily="34" charset="0"/>
              <a:buChar char="•"/>
            </a:pPr>
            <a:r>
              <a:rPr lang="en-US" sz="1600" b="0" i="1" dirty="0" smtClean="0">
                <a:solidFill>
                  <a:srgbClr val="FF0000"/>
                </a:solidFill>
              </a:rPr>
              <a:t>Adequate </a:t>
            </a:r>
            <a:r>
              <a:rPr lang="en-US" sz="1600" b="0" i="1" dirty="0">
                <a:solidFill>
                  <a:srgbClr val="FF0000"/>
                </a:solidFill>
              </a:rPr>
              <a:t>and visible signage is installed to inform the personnel of the excavation status (e.g. accessible or </a:t>
            </a:r>
            <a:r>
              <a:rPr lang="en-US" sz="1600" b="0" i="1" dirty="0" smtClean="0">
                <a:solidFill>
                  <a:srgbClr val="FF0000"/>
                </a:solidFill>
              </a:rPr>
              <a:t>not). </a:t>
            </a:r>
            <a:endParaRPr lang="fr-FR" sz="1600" b="0" i="1" dirty="0" smtClean="0">
              <a:solidFill>
                <a:srgbClr val="FF0000"/>
              </a:solidFill>
            </a:endParaRPr>
          </a:p>
          <a:p>
            <a:pPr marL="0" indent="0" algn="l">
              <a:spcBef>
                <a:spcPts val="2400"/>
              </a:spcBef>
              <a:spcAft>
                <a:spcPts val="600"/>
              </a:spcAft>
            </a:pPr>
            <a:r>
              <a:rPr lang="en-GB" sz="1800" dirty="0">
                <a:solidFill>
                  <a:schemeClr val="tx1"/>
                </a:solidFill>
              </a:rPr>
              <a:t>Exigence 3.3.2 </a:t>
            </a:r>
            <a:r>
              <a:rPr lang="en-GB" sz="1800" dirty="0" smtClean="0">
                <a:solidFill>
                  <a:schemeClr val="tx1"/>
                </a:solidFill>
              </a:rPr>
              <a:t>: </a:t>
            </a:r>
            <a:r>
              <a:rPr lang="fr-FR" sz="1800" dirty="0" smtClean="0">
                <a:solidFill>
                  <a:schemeClr val="tx1"/>
                </a:solidFill>
              </a:rPr>
              <a:t>Monitoring Assistant</a:t>
            </a:r>
          </a:p>
          <a:p>
            <a:pPr marL="0" indent="0" algn="just">
              <a:spcAft>
                <a:spcPts val="600"/>
              </a:spcAft>
            </a:pPr>
            <a:r>
              <a:rPr lang="en-US" sz="1600" b="0" dirty="0">
                <a:solidFill>
                  <a:schemeClr val="tx1"/>
                </a:solidFill>
              </a:rPr>
              <a:t>A monitoring assistant is required for each of the following cases</a:t>
            </a:r>
            <a:r>
              <a:rPr lang="en-US" sz="1600" b="0" dirty="0" smtClean="0">
                <a:solidFill>
                  <a:schemeClr val="tx1"/>
                </a:solidFill>
              </a:rPr>
              <a:t>:</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When </a:t>
            </a:r>
            <a:r>
              <a:rPr lang="en-US" sz="1600" b="0" dirty="0">
                <a:solidFill>
                  <a:prstClr val="black"/>
                </a:solidFill>
                <a:ea typeface="+mn-ea"/>
                <a:cs typeface="+mn-cs"/>
              </a:rPr>
              <a:t>the excavation machine operator does not have, from his driving position, adequate visibility of the excavation tool and its path in the area of intervention, or the excavation is approaching an existing network; </a:t>
            </a:r>
          </a:p>
          <a:p>
            <a:pPr marL="285750" indent="-285750" algn="just">
              <a:spcBef>
                <a:spcPts val="300"/>
              </a:spcBef>
              <a:spcAft>
                <a:spcPts val="300"/>
              </a:spcAft>
              <a:buFont typeface="Arial" panose="020B0604020202020204" pitchFamily="34" charset="0"/>
              <a:buChar char="•"/>
            </a:pPr>
            <a:r>
              <a:rPr lang="en-US" sz="1600" b="0" dirty="0" smtClean="0">
                <a:solidFill>
                  <a:prstClr val="black"/>
                </a:solidFill>
                <a:ea typeface="+mn-ea"/>
                <a:cs typeface="+mn-cs"/>
              </a:rPr>
              <a:t>Where </a:t>
            </a:r>
            <a:r>
              <a:rPr lang="en-US" sz="1600" b="0" dirty="0">
                <a:solidFill>
                  <a:prstClr val="black"/>
                </a:solidFill>
                <a:ea typeface="+mn-ea"/>
                <a:cs typeface="+mn-cs"/>
              </a:rPr>
              <a:t>personnel are present in an excavation of depth &gt; 1.3 m (4 ft).</a:t>
            </a:r>
          </a:p>
          <a:p>
            <a:pPr marL="0" indent="0" algn="l">
              <a:spcBef>
                <a:spcPts val="1200"/>
              </a:spcBef>
              <a:spcAft>
                <a:spcPts val="600"/>
              </a:spcAft>
            </a:pPr>
            <a:r>
              <a:rPr lang="fr-FR" sz="1600" u="sng" dirty="0" smtClean="0">
                <a:solidFill>
                  <a:srgbClr val="FF0000"/>
                </a:solidFill>
              </a:rPr>
              <a:t>New </a:t>
            </a:r>
            <a:r>
              <a:rPr lang="fr-FR" sz="1600" u="sng" dirty="0">
                <a:solidFill>
                  <a:srgbClr val="FF0000"/>
                </a:solidFill>
              </a:rPr>
              <a:t>requirement</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6" name="Picture 5"/>
          <p:cNvPicPr>
            <a:picLocks noChangeAspect="1"/>
          </p:cNvPicPr>
          <p:nvPr/>
        </p:nvPicPr>
        <p:blipFill>
          <a:blip r:embed="rId3"/>
          <a:stretch>
            <a:fillRect/>
          </a:stretch>
        </p:blipFill>
        <p:spPr>
          <a:xfrm>
            <a:off x="1055440" y="632754"/>
            <a:ext cx="9610411" cy="676461"/>
          </a:xfrm>
          <a:prstGeom prst="rect">
            <a:avLst/>
          </a:prstGeom>
        </p:spPr>
      </p:pic>
    </p:spTree>
    <p:extLst>
      <p:ext uri="{BB962C8B-B14F-4D97-AF65-F5344CB8AC3E}">
        <p14:creationId xmlns:p14="http://schemas.microsoft.com/office/powerpoint/2010/main" val="1353445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 Activities Inside an Excavation</a:t>
            </a:r>
          </a:p>
        </p:txBody>
      </p:sp>
      <p:sp>
        <p:nvSpPr>
          <p:cNvPr id="11" name="Espace réservé du texte 1"/>
          <p:cNvSpPr txBox="1">
            <a:spLocks/>
          </p:cNvSpPr>
          <p:nvPr/>
        </p:nvSpPr>
        <p:spPr>
          <a:xfrm>
            <a:off x="479376" y="1746590"/>
            <a:ext cx="11272066" cy="488319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schemeClr val="tx1"/>
                </a:solidFill>
              </a:rPr>
              <a:t>Exigence 3.3.3 </a:t>
            </a:r>
            <a:r>
              <a:rPr lang="en-GB" sz="1800" dirty="0" smtClean="0">
                <a:solidFill>
                  <a:schemeClr val="tx1"/>
                </a:solidFill>
              </a:rPr>
              <a:t>: </a:t>
            </a:r>
            <a:r>
              <a:rPr lang="fr-FR" sz="1800" dirty="0" smtClean="0">
                <a:solidFill>
                  <a:schemeClr val="tx1"/>
                </a:solidFill>
              </a:rPr>
              <a:t>Access </a:t>
            </a:r>
            <a:r>
              <a:rPr lang="fr-FR" sz="1800" dirty="0">
                <a:solidFill>
                  <a:schemeClr val="tx1"/>
                </a:solidFill>
              </a:rPr>
              <a:t>to </a:t>
            </a:r>
            <a:r>
              <a:rPr lang="fr-FR" sz="1800" dirty="0" smtClean="0">
                <a:solidFill>
                  <a:schemeClr val="tx1"/>
                </a:solidFill>
              </a:rPr>
              <a:t>Excavations</a:t>
            </a:r>
            <a:endParaRPr lang="fr-FR" sz="1800" dirty="0">
              <a:solidFill>
                <a:schemeClr val="tx1"/>
              </a:solidFill>
            </a:endParaRPr>
          </a:p>
          <a:p>
            <a:pPr marL="0" indent="0" algn="just">
              <a:spcAft>
                <a:spcPts val="600"/>
              </a:spcAft>
            </a:pPr>
            <a:r>
              <a:rPr lang="en-US" sz="1600" b="0" dirty="0">
                <a:solidFill>
                  <a:schemeClr val="tx1"/>
                </a:solidFill>
              </a:rPr>
              <a:t>A safe means of access and egress shall be located in the excavation, which can be used in emergency cases</a:t>
            </a:r>
            <a:r>
              <a:rPr lang="en-US" sz="1600" b="0" dirty="0" smtClean="0">
                <a:solidFill>
                  <a:schemeClr val="tx1"/>
                </a:solidFill>
              </a:rPr>
              <a:t>.</a:t>
            </a:r>
          </a:p>
          <a:p>
            <a:pPr marL="0" indent="0" algn="just">
              <a:spcAft>
                <a:spcPts val="600"/>
              </a:spcAft>
            </a:pPr>
            <a:r>
              <a:rPr lang="fr-FR" sz="1600" b="0" u="sng" dirty="0" smtClean="0">
                <a:solidFill>
                  <a:schemeClr val="accent6">
                    <a:lumMod val="75000"/>
                  </a:schemeClr>
                </a:solidFill>
              </a:rPr>
              <a:t>Clarifications</a:t>
            </a:r>
            <a:endParaRPr lang="fr-FR" sz="1400" b="0" u="sng" dirty="0" smtClean="0">
              <a:solidFill>
                <a:schemeClr val="accent6">
                  <a:lumMod val="75000"/>
                </a:schemeClr>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3" name="Picture 2"/>
          <p:cNvPicPr>
            <a:picLocks noChangeAspect="1"/>
          </p:cNvPicPr>
          <p:nvPr/>
        </p:nvPicPr>
        <p:blipFill>
          <a:blip r:embed="rId3"/>
          <a:stretch>
            <a:fillRect/>
          </a:stretch>
        </p:blipFill>
        <p:spPr>
          <a:xfrm>
            <a:off x="1308296" y="692696"/>
            <a:ext cx="9614225" cy="604707"/>
          </a:xfrm>
          <a:prstGeom prst="rect">
            <a:avLst/>
          </a:prstGeom>
        </p:spPr>
      </p:pic>
    </p:spTree>
    <p:extLst>
      <p:ext uri="{BB962C8B-B14F-4D97-AF65-F5344CB8AC3E}">
        <p14:creationId xmlns:p14="http://schemas.microsoft.com/office/powerpoint/2010/main" val="740194440"/>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50128f55-3b36-4aa6-98d9-a6fd28e4ae9b</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42297AEB-3119-44E5-B8AF-69E83210BB83}">
  <ds:schemaRefs>
    <ds:schemaRef ds:uri="http://schemas.microsoft.com/sharepoint/v3/contenttype/forms"/>
  </ds:schemaRefs>
</ds:datastoreItem>
</file>

<file path=customXml/itemProps2.xml><?xml version="1.0" encoding="utf-8"?>
<ds:datastoreItem xmlns:ds="http://schemas.openxmlformats.org/officeDocument/2006/customXml" ds:itemID="{C92E46FD-DF65-4135-9E71-4A90FADAD5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A9FFA6-E2F4-4ED6-9588-81D30AB88B6C}">
  <ds:schemaRefs>
    <ds:schemaRef ds:uri="http://purl.org/dc/elements/1.1/"/>
    <ds:schemaRef ds:uri="http://schemas.microsoft.com/office/2006/documentManagement/types"/>
    <ds:schemaRef ds:uri="http://schemas.microsoft.com/office/infopath/2007/PartnerControls"/>
    <ds:schemaRef ds:uri="26ca36b3-22a5-4c03-beea-d9082fda911d"/>
    <ds:schemaRef ds:uri="http://schemas.microsoft.com/office/2006/metadata/properties"/>
    <ds:schemaRef ds:uri="http://purl.org/dc/terms/"/>
    <ds:schemaRef ds:uri="http://schemas.openxmlformats.org/package/2006/metadata/core-properties"/>
    <ds:schemaRef ds:uri="6976bd83-f208-4589-bff3-a75963e94f6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1244</Words>
  <Application>Microsoft Office PowerPoint</Application>
  <PresentationFormat>Grand écran</PresentationFormat>
  <Paragraphs>104</Paragraphs>
  <Slides>11</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Helvetica</vt:lpstr>
      <vt:lpstr>Wingdings</vt:lpstr>
      <vt:lpstr/>
      <vt:lpstr>CR-GR-HSE-419 Safety of excavation works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Where to find additional information or documentation?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Peter THEUNISSEN</cp:lastModifiedBy>
  <cp:revision>159</cp:revision>
  <cp:lastPrinted>2019-07-26T08:42:34Z</cp:lastPrinted>
  <dcterms:modified xsi:type="dcterms:W3CDTF">2019-08-14T14:49:43Z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