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4"/>
  </p:notesMasterIdLst>
  <p:handoutMasterIdLst>
    <p:handoutMasterId r:id="rId15"/>
  </p:handoutMasterIdLst>
  <p:sldIdLst>
    <p:sldId id="273" r:id="rId5"/>
    <p:sldId id="427" r:id="rId6"/>
    <p:sldId id="428" r:id="rId7"/>
    <p:sldId id="440" r:id="rId8"/>
    <p:sldId id="429" r:id="rId9"/>
    <p:sldId id="439" r:id="rId10"/>
    <p:sldId id="437" r:id="rId11"/>
    <p:sldId id="441" r:id="rId12"/>
    <p:sldId id="442" r:id="rId13"/>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1"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CC"/>
    <a:srgbClr val="376092"/>
    <a:srgbClr val="FF9900"/>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405" autoAdjust="0"/>
  </p:normalViewPr>
  <p:slideViewPr>
    <p:cSldViewPr>
      <p:cViewPr varScale="1">
        <p:scale>
          <a:sx n="67" d="100"/>
          <a:sy n="67" d="100"/>
        </p:scale>
        <p:origin x="738" y="66"/>
      </p:cViewPr>
      <p:guideLst>
        <p:guide orient="horz" pos="2160"/>
        <p:guide pos="3840"/>
      </p:guideLst>
    </p:cSldViewPr>
  </p:slideViewPr>
  <p:outlineViewPr>
    <p:cViewPr>
      <p:scale>
        <a:sx n="33" d="100"/>
        <a:sy n="33" d="100"/>
      </p:scale>
      <p:origin x="0" y="75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dgm:spPr/>
      <dgm:t>
        <a:bodyPr/>
        <a:lstStyle/>
        <a:p>
          <a:r>
            <a:rPr lang="fr-FR" b="1" dirty="0" smtClean="0">
              <a:ln>
                <a:noFill/>
              </a:ln>
              <a:solidFill>
                <a:schemeClr val="bg1"/>
              </a:solidFill>
            </a:rPr>
            <a:t>Identification / Organisation</a:t>
          </a:r>
          <a:endParaRPr lang="fr-FR" b="1" dirty="0">
            <a:ln>
              <a:noFill/>
            </a:ln>
            <a:solidFill>
              <a:schemeClr val="bg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dgm:spPr>
        <a:solidFill>
          <a:schemeClr val="bg2">
            <a:lumMod val="75000"/>
          </a:schemeClr>
        </a:solidFill>
      </dgm:spPr>
      <dgm:t>
        <a:bodyPr/>
        <a:lstStyle/>
        <a:p>
          <a:r>
            <a:rPr lang="fr-FR" dirty="0">
              <a:ln>
                <a:noFill/>
              </a:ln>
              <a:solidFill>
                <a:schemeClr val="tx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dgm:spPr>
        <a:solidFill>
          <a:schemeClr val="bg2">
            <a:lumMod val="75000"/>
          </a:schemeClr>
        </a:solidFill>
      </dgm:spPr>
      <dgm:t>
        <a:bodyPr/>
        <a:lstStyle/>
        <a:p>
          <a:r>
            <a:rPr lang="fr-FR" dirty="0">
              <a:ln>
                <a:noFill/>
              </a:ln>
              <a:solidFill>
                <a:schemeClr val="tx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dgm:spPr>
        <a:solidFill>
          <a:schemeClr val="bg2">
            <a:lumMod val="75000"/>
          </a:schemeClr>
        </a:solidFill>
      </dgm:spPr>
      <dgm:t>
        <a:bodyPr/>
        <a:lstStyle/>
        <a:p>
          <a:r>
            <a:rPr lang="fr-FR" dirty="0">
              <a:ln>
                <a:noFill/>
              </a:ln>
              <a:solidFill>
                <a:schemeClr val="tx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707EAE9E-CE2B-41D4-A9D5-327D588CD9B2}" type="presOf" srcId="{09FDF9EF-AFB2-4CD9-BD9D-1EFF6F068A7D}" destId="{8031B3C9-3C49-410F-929A-239E1A0C26AA}" srcOrd="0" destOrd="0" presId="urn:microsoft.com/office/officeart/2005/8/layout/chevron1"/>
    <dgm:cxn modelId="{58AB85B2-E208-4EBA-9C20-7BDA27765DA9}" type="presOf" srcId="{2DD02C74-5411-4A1E-B83B-68925826EC50}" destId="{16499574-E6ED-4A8E-AC43-8AB3AF95C33D}"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A7A2C73C-A5BB-4550-9CCA-24A2D64CA324}" type="presOf" srcId="{DC1F418A-E821-4E75-9D72-51B116F0449F}" destId="{D46FE61C-8730-4AA5-A480-BF1882AB626F}" srcOrd="0" destOrd="0" presId="urn:microsoft.com/office/officeart/2005/8/layout/chevron1"/>
    <dgm:cxn modelId="{432DE887-D709-4C18-9C1A-3E20139148FC}" type="presOf" srcId="{0998BAF9-78F3-43EC-9FFA-9E45CACB7277}" destId="{1F48A76A-0CC6-4E9B-A4AE-53777A2BEC29}" srcOrd="0" destOrd="0" presId="urn:microsoft.com/office/officeart/2005/8/layout/chevron1"/>
    <dgm:cxn modelId="{025B0070-3785-4E8F-97C8-D787E0BB60EB}" type="presOf" srcId="{42AC0153-0D7F-49E6-A979-DD01B6A2CE44}" destId="{F5544B6E-8669-4FFB-B4F5-6AD836D573A7}"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ED8D7054-5B50-4432-A8E1-18364CD20404}" type="presParOf" srcId="{16499574-E6ED-4A8E-AC43-8AB3AF95C33D}" destId="{F5544B6E-8669-4FFB-B4F5-6AD836D573A7}" srcOrd="0" destOrd="0" presId="urn:microsoft.com/office/officeart/2005/8/layout/chevron1"/>
    <dgm:cxn modelId="{6DCAE25F-70CC-4B2D-8864-120618270E68}" type="presParOf" srcId="{16499574-E6ED-4A8E-AC43-8AB3AF95C33D}" destId="{017F1759-500A-47D0-BD39-C9AD344631FC}" srcOrd="1" destOrd="0" presId="urn:microsoft.com/office/officeart/2005/8/layout/chevron1"/>
    <dgm:cxn modelId="{BDDA571B-6D71-4DDF-A05A-F8018C47C03E}" type="presParOf" srcId="{16499574-E6ED-4A8E-AC43-8AB3AF95C33D}" destId="{D46FE61C-8730-4AA5-A480-BF1882AB626F}" srcOrd="2" destOrd="0" presId="urn:microsoft.com/office/officeart/2005/8/layout/chevron1"/>
    <dgm:cxn modelId="{CD7B4419-1765-496E-87E4-294973BA81CB}" type="presParOf" srcId="{16499574-E6ED-4A8E-AC43-8AB3AF95C33D}" destId="{859A479A-445A-4833-B927-B27196A2FCAB}" srcOrd="3" destOrd="0" presId="urn:microsoft.com/office/officeart/2005/8/layout/chevron1"/>
    <dgm:cxn modelId="{6E4DDA61-7893-42AF-B316-39B5B5800949}" type="presParOf" srcId="{16499574-E6ED-4A8E-AC43-8AB3AF95C33D}" destId="{8031B3C9-3C49-410F-929A-239E1A0C26AA}" srcOrd="4" destOrd="0" presId="urn:microsoft.com/office/officeart/2005/8/layout/chevron1"/>
    <dgm:cxn modelId="{9E06B05E-16A1-454A-A811-452CD595BB53}" type="presParOf" srcId="{16499574-E6ED-4A8E-AC43-8AB3AF95C33D}" destId="{93A06656-1DF2-4076-B4D8-5D6E6EBD6055}" srcOrd="5" destOrd="0" presId="urn:microsoft.com/office/officeart/2005/8/layout/chevron1"/>
    <dgm:cxn modelId="{548B2E39-05D7-487B-BA58-84321D1102DF}"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rgbClr val="0070C0"/>
        </a:solidFill>
      </dgm:spPr>
      <dgm:t>
        <a:bodyPr/>
        <a:lstStyle/>
        <a:p>
          <a:r>
            <a:rPr lang="fr-FR" sz="1700" b="1" dirty="0">
              <a:ln>
                <a:noFill/>
              </a:ln>
              <a:solidFill>
                <a:schemeClr val="bg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a:ln>
                <a:noFill/>
              </a:ln>
              <a:solidFill>
                <a:schemeClr val="tx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27A454B4-B9F8-422A-93A3-0008B7CEDBF2}" type="presOf" srcId="{0998BAF9-78F3-43EC-9FFA-9E45CACB7277}" destId="{1F48A76A-0CC6-4E9B-A4AE-53777A2BEC29}" srcOrd="0" destOrd="0" presId="urn:microsoft.com/office/officeart/2005/8/layout/chevron1"/>
    <dgm:cxn modelId="{D94CB607-C798-46BF-86BA-62B005C12AE0}" srcId="{2DD02C74-5411-4A1E-B83B-68925826EC50}" destId="{09FDF9EF-AFB2-4CD9-BD9D-1EFF6F068A7D}" srcOrd="2" destOrd="0" parTransId="{DE72BFC7-06A8-4908-A4C4-27CC7E93779A}" sibTransId="{03609502-D721-47CD-A0B4-D55FFEF5C554}"/>
    <dgm:cxn modelId="{B2555912-3E5B-445C-9915-5E4756548598}" type="presOf" srcId="{DC1F418A-E821-4E75-9D72-51B116F0449F}" destId="{D46FE61C-8730-4AA5-A480-BF1882AB626F}"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6D24E15F-1F6E-4688-80B4-CFD3ACDDA700}" type="presOf" srcId="{2DD02C74-5411-4A1E-B83B-68925826EC50}" destId="{16499574-E6ED-4A8E-AC43-8AB3AF95C33D}"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0F9DF62D-C916-4725-B8C5-FAD6D0E949C1}" type="presOf" srcId="{09FDF9EF-AFB2-4CD9-BD9D-1EFF6F068A7D}" destId="{8031B3C9-3C49-410F-929A-239E1A0C26AA}" srcOrd="0" destOrd="0" presId="urn:microsoft.com/office/officeart/2005/8/layout/chevron1"/>
    <dgm:cxn modelId="{DE8D18F3-9F82-4EB0-A8F3-420949CD0787}" srcId="{2DD02C74-5411-4A1E-B83B-68925826EC50}" destId="{DC1F418A-E821-4E75-9D72-51B116F0449F}" srcOrd="1" destOrd="0" parTransId="{2BD798A0-96F8-499C-BB0B-1033A12D2D23}" sibTransId="{F3F7569B-58D8-4C39-AABC-2540BDA35E6A}"/>
    <dgm:cxn modelId="{BFF167EE-AC90-44B2-B2C7-E5C4FE7ADE24}" type="presOf" srcId="{42AC0153-0D7F-49E6-A979-DD01B6A2CE44}" destId="{F5544B6E-8669-4FFB-B4F5-6AD836D573A7}" srcOrd="0" destOrd="0" presId="urn:microsoft.com/office/officeart/2005/8/layout/chevron1"/>
    <dgm:cxn modelId="{B50B9D3B-9461-445C-93E9-040DCE330E05}" type="presParOf" srcId="{16499574-E6ED-4A8E-AC43-8AB3AF95C33D}" destId="{F5544B6E-8669-4FFB-B4F5-6AD836D573A7}" srcOrd="0" destOrd="0" presId="urn:microsoft.com/office/officeart/2005/8/layout/chevron1"/>
    <dgm:cxn modelId="{C8E26B15-35E2-4C10-B8A9-89CB9EF43628}" type="presParOf" srcId="{16499574-E6ED-4A8E-AC43-8AB3AF95C33D}" destId="{017F1759-500A-47D0-BD39-C9AD344631FC}" srcOrd="1" destOrd="0" presId="urn:microsoft.com/office/officeart/2005/8/layout/chevron1"/>
    <dgm:cxn modelId="{66C8D157-32AF-4529-B1CB-6D7061DD04D0}" type="presParOf" srcId="{16499574-E6ED-4A8E-AC43-8AB3AF95C33D}" destId="{D46FE61C-8730-4AA5-A480-BF1882AB626F}" srcOrd="2" destOrd="0" presId="urn:microsoft.com/office/officeart/2005/8/layout/chevron1"/>
    <dgm:cxn modelId="{5D161CF9-CE12-42B5-B3C7-E1F53E8AC115}" type="presParOf" srcId="{16499574-E6ED-4A8E-AC43-8AB3AF95C33D}" destId="{859A479A-445A-4833-B927-B27196A2FCAB}" srcOrd="3" destOrd="0" presId="urn:microsoft.com/office/officeart/2005/8/layout/chevron1"/>
    <dgm:cxn modelId="{872CEE0C-7BC0-4D7D-B878-03EC3821F9D4}" type="presParOf" srcId="{16499574-E6ED-4A8E-AC43-8AB3AF95C33D}" destId="{8031B3C9-3C49-410F-929A-239E1A0C26AA}" srcOrd="4" destOrd="0" presId="urn:microsoft.com/office/officeart/2005/8/layout/chevron1"/>
    <dgm:cxn modelId="{1FEB3A0A-FD7F-4322-BDEC-3B24113B8AB8}" type="presParOf" srcId="{16499574-E6ED-4A8E-AC43-8AB3AF95C33D}" destId="{93A06656-1DF2-4076-B4D8-5D6E6EBD6055}" srcOrd="5" destOrd="0" presId="urn:microsoft.com/office/officeart/2005/8/layout/chevron1"/>
    <dgm:cxn modelId="{A7214214-58E0-452B-8B36-694EDBB02265}"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rgbClr val="0070C0"/>
        </a:solidFill>
      </dgm:spPr>
      <dgm:t>
        <a:bodyPr/>
        <a:lstStyle/>
        <a:p>
          <a:r>
            <a:rPr lang="fr-FR" sz="1700" b="1" dirty="0">
              <a:ln>
                <a:noFill/>
              </a:ln>
              <a:solidFill>
                <a:schemeClr val="bg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a:ln>
                <a:noFill/>
              </a:ln>
              <a:solidFill>
                <a:schemeClr val="tx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FDE5F0F7-580B-404D-8178-ED2387C718BA}" type="presOf" srcId="{2DD02C74-5411-4A1E-B83B-68925826EC50}" destId="{16499574-E6ED-4A8E-AC43-8AB3AF95C33D}" srcOrd="0" destOrd="0" presId="urn:microsoft.com/office/officeart/2005/8/layout/chevron1"/>
    <dgm:cxn modelId="{D94CB607-C798-46BF-86BA-62B005C12AE0}" srcId="{2DD02C74-5411-4A1E-B83B-68925826EC50}" destId="{09FDF9EF-AFB2-4CD9-BD9D-1EFF6F068A7D}" srcOrd="2" destOrd="0" parTransId="{DE72BFC7-06A8-4908-A4C4-27CC7E93779A}" sibTransId="{03609502-D721-47CD-A0B4-D55FFEF5C554}"/>
    <dgm:cxn modelId="{63A9DF4B-AF53-4247-A4A2-450A03280211}" type="presOf" srcId="{09FDF9EF-AFB2-4CD9-BD9D-1EFF6F068A7D}" destId="{8031B3C9-3C49-410F-929A-239E1A0C26AA}" srcOrd="0" destOrd="0" presId="urn:microsoft.com/office/officeart/2005/8/layout/chevron1"/>
    <dgm:cxn modelId="{3BFCAEB5-0104-40D8-BCB7-2BF26EF09FBB}" type="presOf" srcId="{0998BAF9-78F3-43EC-9FFA-9E45CACB7277}" destId="{1F48A76A-0CC6-4E9B-A4AE-53777A2BEC29}"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A43AB6CB-2052-4272-978F-1A81ADBE8233}" type="presOf" srcId="{42AC0153-0D7F-49E6-A979-DD01B6A2CE44}" destId="{F5544B6E-8669-4FFB-B4F5-6AD836D573A7}" srcOrd="0" destOrd="0" presId="urn:microsoft.com/office/officeart/2005/8/layout/chevron1"/>
    <dgm:cxn modelId="{44368C0D-984D-46D4-9299-52C7F99EAD9F}" type="presOf" srcId="{DC1F418A-E821-4E75-9D72-51B116F0449F}" destId="{D46FE61C-8730-4AA5-A480-BF1882AB626F}"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9A93DC99-FE36-442A-97C3-62E8635B2185}" type="presParOf" srcId="{16499574-E6ED-4A8E-AC43-8AB3AF95C33D}" destId="{F5544B6E-8669-4FFB-B4F5-6AD836D573A7}" srcOrd="0" destOrd="0" presId="urn:microsoft.com/office/officeart/2005/8/layout/chevron1"/>
    <dgm:cxn modelId="{A8C330D4-7C40-4F2B-BC50-4D4A80F98241}" type="presParOf" srcId="{16499574-E6ED-4A8E-AC43-8AB3AF95C33D}" destId="{017F1759-500A-47D0-BD39-C9AD344631FC}" srcOrd="1" destOrd="0" presId="urn:microsoft.com/office/officeart/2005/8/layout/chevron1"/>
    <dgm:cxn modelId="{E41C8558-DB96-4B8B-B8BE-7A662ADE2DAA}" type="presParOf" srcId="{16499574-E6ED-4A8E-AC43-8AB3AF95C33D}" destId="{D46FE61C-8730-4AA5-A480-BF1882AB626F}" srcOrd="2" destOrd="0" presId="urn:microsoft.com/office/officeart/2005/8/layout/chevron1"/>
    <dgm:cxn modelId="{6DD25EEE-8A6F-4D2A-97CB-A0DBED55655A}" type="presParOf" srcId="{16499574-E6ED-4A8E-AC43-8AB3AF95C33D}" destId="{859A479A-445A-4833-B927-B27196A2FCAB}" srcOrd="3" destOrd="0" presId="urn:microsoft.com/office/officeart/2005/8/layout/chevron1"/>
    <dgm:cxn modelId="{A4EE55F7-1422-4AD0-8EE9-CB2607D98FF6}" type="presParOf" srcId="{16499574-E6ED-4A8E-AC43-8AB3AF95C33D}" destId="{8031B3C9-3C49-410F-929A-239E1A0C26AA}" srcOrd="4" destOrd="0" presId="urn:microsoft.com/office/officeart/2005/8/layout/chevron1"/>
    <dgm:cxn modelId="{F98E4C8F-B1EA-4BFE-BC8B-9C00AC0849DA}" type="presParOf" srcId="{16499574-E6ED-4A8E-AC43-8AB3AF95C33D}" destId="{93A06656-1DF2-4076-B4D8-5D6E6EBD6055}" srcOrd="5" destOrd="0" presId="urn:microsoft.com/office/officeart/2005/8/layout/chevron1"/>
    <dgm:cxn modelId="{CCEB0179-7CDF-4ADE-BCB1-6E1BED18FA09}"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a:ln>
                <a:noFill/>
              </a:ln>
              <a:solidFill>
                <a:schemeClr val="tx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rgbClr val="0070C0"/>
        </a:solidFill>
      </dgm:spPr>
      <dgm:t>
        <a:bodyPr/>
        <a:lstStyle/>
        <a:p>
          <a:r>
            <a:rPr lang="fr-FR" sz="1700" b="1" dirty="0">
              <a:ln>
                <a:noFill/>
              </a:ln>
              <a:solidFill>
                <a:schemeClr val="bg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77266E40-4C42-4323-A128-B89122712B3D}" type="presOf" srcId="{09FDF9EF-AFB2-4CD9-BD9D-1EFF6F068A7D}" destId="{8031B3C9-3C49-410F-929A-239E1A0C26AA}" srcOrd="0" destOrd="0" presId="urn:microsoft.com/office/officeart/2005/8/layout/chevron1"/>
    <dgm:cxn modelId="{043F2F46-49C4-4C06-8DF5-3B85AF04EDD3}" type="presOf" srcId="{42AC0153-0D7F-49E6-A979-DD01B6A2CE44}" destId="{F5544B6E-8669-4FFB-B4F5-6AD836D573A7}" srcOrd="0" destOrd="0" presId="urn:microsoft.com/office/officeart/2005/8/layout/chevron1"/>
    <dgm:cxn modelId="{289C5C3F-2F38-4CE2-9542-6883B64C06FC}" type="presOf" srcId="{DC1F418A-E821-4E75-9D72-51B116F0449F}" destId="{D46FE61C-8730-4AA5-A480-BF1882AB626F}" srcOrd="0" destOrd="0" presId="urn:microsoft.com/office/officeart/2005/8/layout/chevron1"/>
    <dgm:cxn modelId="{481D985B-B7D8-4474-BBFF-953D480110B8}" type="presOf" srcId="{0998BAF9-78F3-43EC-9FFA-9E45CACB7277}" destId="{1F48A76A-0CC6-4E9B-A4AE-53777A2BEC29}"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D9C1A5B4-CC79-43DD-9712-DD2B44D97DB5}" srcId="{2DD02C74-5411-4A1E-B83B-68925826EC50}" destId="{42AC0153-0D7F-49E6-A979-DD01B6A2CE44}" srcOrd="0" destOrd="0" parTransId="{777D83BD-02D3-457B-9A46-5D9FA86BECB5}" sibTransId="{2E3CE0BD-522D-48F2-A958-E122202B43D7}"/>
    <dgm:cxn modelId="{CB448B3F-A14B-42A2-BB19-51092857EA2C}" type="presOf" srcId="{2DD02C74-5411-4A1E-B83B-68925826EC50}" destId="{16499574-E6ED-4A8E-AC43-8AB3AF95C33D}" srcOrd="0" destOrd="0" presId="urn:microsoft.com/office/officeart/2005/8/layout/chevron1"/>
    <dgm:cxn modelId="{DE8D18F3-9F82-4EB0-A8F3-420949CD0787}" srcId="{2DD02C74-5411-4A1E-B83B-68925826EC50}" destId="{DC1F418A-E821-4E75-9D72-51B116F0449F}" srcOrd="1" destOrd="0" parTransId="{2BD798A0-96F8-499C-BB0B-1033A12D2D23}" sibTransId="{F3F7569B-58D8-4C39-AABC-2540BDA35E6A}"/>
    <dgm:cxn modelId="{1E59E427-FE60-47CB-9EAF-6BA7660DF381}" type="presParOf" srcId="{16499574-E6ED-4A8E-AC43-8AB3AF95C33D}" destId="{F5544B6E-8669-4FFB-B4F5-6AD836D573A7}" srcOrd="0" destOrd="0" presId="urn:microsoft.com/office/officeart/2005/8/layout/chevron1"/>
    <dgm:cxn modelId="{12F68BBF-ACED-4182-B543-0CF0DE29FF43}" type="presParOf" srcId="{16499574-E6ED-4A8E-AC43-8AB3AF95C33D}" destId="{017F1759-500A-47D0-BD39-C9AD344631FC}" srcOrd="1" destOrd="0" presId="urn:microsoft.com/office/officeart/2005/8/layout/chevron1"/>
    <dgm:cxn modelId="{4402CCCD-5AC8-4195-815F-41D3BE9DED0F}" type="presParOf" srcId="{16499574-E6ED-4A8E-AC43-8AB3AF95C33D}" destId="{D46FE61C-8730-4AA5-A480-BF1882AB626F}" srcOrd="2" destOrd="0" presId="urn:microsoft.com/office/officeart/2005/8/layout/chevron1"/>
    <dgm:cxn modelId="{027F9F9B-1EF8-4363-BE77-035D807C3DD7}" type="presParOf" srcId="{16499574-E6ED-4A8E-AC43-8AB3AF95C33D}" destId="{859A479A-445A-4833-B927-B27196A2FCAB}" srcOrd="3" destOrd="0" presId="urn:microsoft.com/office/officeart/2005/8/layout/chevron1"/>
    <dgm:cxn modelId="{8BBA620D-C8B0-4F18-AC17-8C913CA3DE31}" type="presParOf" srcId="{16499574-E6ED-4A8E-AC43-8AB3AF95C33D}" destId="{8031B3C9-3C49-410F-929A-239E1A0C26AA}" srcOrd="4" destOrd="0" presId="urn:microsoft.com/office/officeart/2005/8/layout/chevron1"/>
    <dgm:cxn modelId="{D871B2F7-B333-4C4B-A908-CE00FA032D84}" type="presParOf" srcId="{16499574-E6ED-4A8E-AC43-8AB3AF95C33D}" destId="{93A06656-1DF2-4076-B4D8-5D6E6EBD6055}" srcOrd="5" destOrd="0" presId="urn:microsoft.com/office/officeart/2005/8/layout/chevron1"/>
    <dgm:cxn modelId="{5457A25F-A165-4703-885B-1704250AC01D}"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a:ln>
                <a:noFill/>
              </a:ln>
              <a:solidFill>
                <a:schemeClr val="tx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rgbClr val="0070C0"/>
        </a:solidFill>
      </dgm:spPr>
      <dgm:t>
        <a:bodyPr/>
        <a:lstStyle/>
        <a:p>
          <a:r>
            <a:rPr lang="fr-FR" sz="1700" b="1" dirty="0">
              <a:ln>
                <a:noFill/>
              </a:ln>
              <a:solidFill>
                <a:schemeClr val="bg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2545D8F6-3970-4C35-83FD-8E1C3CFBD803}" type="presOf" srcId="{0998BAF9-78F3-43EC-9FFA-9E45CACB7277}" destId="{1F48A76A-0CC6-4E9B-A4AE-53777A2BEC29}" srcOrd="0" destOrd="0" presId="urn:microsoft.com/office/officeart/2005/8/layout/chevron1"/>
    <dgm:cxn modelId="{4DC1A31B-044D-4FA9-BE96-8D3F1D59D840}" type="presOf" srcId="{09FDF9EF-AFB2-4CD9-BD9D-1EFF6F068A7D}" destId="{8031B3C9-3C49-410F-929A-239E1A0C26AA}" srcOrd="0" destOrd="0" presId="urn:microsoft.com/office/officeart/2005/8/layout/chevron1"/>
    <dgm:cxn modelId="{FFE393ED-339F-4066-B55F-D229792F1D10}" type="presOf" srcId="{42AC0153-0D7F-49E6-A979-DD01B6A2CE44}" destId="{F5544B6E-8669-4FFB-B4F5-6AD836D573A7}" srcOrd="0" destOrd="0" presId="urn:microsoft.com/office/officeart/2005/8/layout/chevron1"/>
    <dgm:cxn modelId="{08B17D39-8C3F-428F-BABB-F39A9F25BEA6}" type="presOf" srcId="{DC1F418A-E821-4E75-9D72-51B116F0449F}" destId="{D46FE61C-8730-4AA5-A480-BF1882AB626F}"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0929DF67-E1E3-4426-9E57-947807A65A5C}" type="presOf" srcId="{2DD02C74-5411-4A1E-B83B-68925826EC50}" destId="{16499574-E6ED-4A8E-AC43-8AB3AF95C33D}"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8A838E69-0683-436C-835E-7A4D16CE113E}" type="presParOf" srcId="{16499574-E6ED-4A8E-AC43-8AB3AF95C33D}" destId="{F5544B6E-8669-4FFB-B4F5-6AD836D573A7}" srcOrd="0" destOrd="0" presId="urn:microsoft.com/office/officeart/2005/8/layout/chevron1"/>
    <dgm:cxn modelId="{A23DF16B-5728-4A3B-BB2F-B24B4D629A85}" type="presParOf" srcId="{16499574-E6ED-4A8E-AC43-8AB3AF95C33D}" destId="{017F1759-500A-47D0-BD39-C9AD344631FC}" srcOrd="1" destOrd="0" presId="urn:microsoft.com/office/officeart/2005/8/layout/chevron1"/>
    <dgm:cxn modelId="{E14AF069-2F79-4FCB-A6C4-AE594B53CB42}" type="presParOf" srcId="{16499574-E6ED-4A8E-AC43-8AB3AF95C33D}" destId="{D46FE61C-8730-4AA5-A480-BF1882AB626F}" srcOrd="2" destOrd="0" presId="urn:microsoft.com/office/officeart/2005/8/layout/chevron1"/>
    <dgm:cxn modelId="{4D4A725F-468C-49DC-9385-94FA2A1FE786}" type="presParOf" srcId="{16499574-E6ED-4A8E-AC43-8AB3AF95C33D}" destId="{859A479A-445A-4833-B927-B27196A2FCAB}" srcOrd="3" destOrd="0" presId="urn:microsoft.com/office/officeart/2005/8/layout/chevron1"/>
    <dgm:cxn modelId="{328EC4FE-D6CC-452F-98D6-0A5E4E757800}" type="presParOf" srcId="{16499574-E6ED-4A8E-AC43-8AB3AF95C33D}" destId="{8031B3C9-3C49-410F-929A-239E1A0C26AA}" srcOrd="4" destOrd="0" presId="urn:microsoft.com/office/officeart/2005/8/layout/chevron1"/>
    <dgm:cxn modelId="{CAFCECEC-AC8E-41DB-8F27-C625F5EEADE6}" type="presParOf" srcId="{16499574-E6ED-4A8E-AC43-8AB3AF95C33D}" destId="{93A06656-1DF2-4076-B4D8-5D6E6EBD6055}" srcOrd="5" destOrd="0" presId="urn:microsoft.com/office/officeart/2005/8/layout/chevron1"/>
    <dgm:cxn modelId="{7BE188A9-4B52-4F29-B514-AEA7B99C9D15}"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a:ln>
                <a:noFill/>
              </a:ln>
              <a:solidFill>
                <a:schemeClr val="tx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a:ln>
                <a:noFill/>
              </a:ln>
              <a:solidFill>
                <a:schemeClr val="tx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rgbClr val="0070C0"/>
        </a:solidFill>
      </dgm:spPr>
      <dgm:t>
        <a:bodyPr/>
        <a:lstStyle/>
        <a:p>
          <a:r>
            <a:rPr lang="fr-FR" sz="1700" b="1" dirty="0">
              <a:ln>
                <a:noFill/>
              </a:ln>
              <a:solidFill>
                <a:schemeClr val="bg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40AC9307-6370-43A6-8E83-E534F0F3C96F}" type="presOf" srcId="{42AC0153-0D7F-49E6-A979-DD01B6A2CE44}" destId="{F5544B6E-8669-4FFB-B4F5-6AD836D573A7}" srcOrd="0" destOrd="0" presId="urn:microsoft.com/office/officeart/2005/8/layout/chevron1"/>
    <dgm:cxn modelId="{B2AC02E0-F72E-43DA-ACA2-3DF61AD394D2}" type="presOf" srcId="{0998BAF9-78F3-43EC-9FFA-9E45CACB7277}" destId="{1F48A76A-0CC6-4E9B-A4AE-53777A2BEC29}" srcOrd="0" destOrd="0" presId="urn:microsoft.com/office/officeart/2005/8/layout/chevron1"/>
    <dgm:cxn modelId="{DC2A3B15-498B-4FC8-A198-5D77E1EA4D0F}" type="presOf" srcId="{DC1F418A-E821-4E75-9D72-51B116F0449F}" destId="{D46FE61C-8730-4AA5-A480-BF1882AB626F}" srcOrd="0" destOrd="0" presId="urn:microsoft.com/office/officeart/2005/8/layout/chevron1"/>
    <dgm:cxn modelId="{93A16F2C-6411-4E54-83F2-851EA6527BFA}" type="presOf" srcId="{09FDF9EF-AFB2-4CD9-BD9D-1EFF6F068A7D}" destId="{8031B3C9-3C49-410F-929A-239E1A0C26AA}"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FAF073EC-5B54-407E-B41C-3FBB0201AE89}" type="presOf" srcId="{2DD02C74-5411-4A1E-B83B-68925826EC50}" destId="{16499574-E6ED-4A8E-AC43-8AB3AF95C33D}"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BF263205-0935-47CD-86BF-F762F84ABD0C}" type="presParOf" srcId="{16499574-E6ED-4A8E-AC43-8AB3AF95C33D}" destId="{F5544B6E-8669-4FFB-B4F5-6AD836D573A7}" srcOrd="0" destOrd="0" presId="urn:microsoft.com/office/officeart/2005/8/layout/chevron1"/>
    <dgm:cxn modelId="{4FD376F3-3812-4030-B12C-16D5C7FFE977}" type="presParOf" srcId="{16499574-E6ED-4A8E-AC43-8AB3AF95C33D}" destId="{017F1759-500A-47D0-BD39-C9AD344631FC}" srcOrd="1" destOrd="0" presId="urn:microsoft.com/office/officeart/2005/8/layout/chevron1"/>
    <dgm:cxn modelId="{04A61245-BC8C-4B05-ACC2-C93BF631CB27}" type="presParOf" srcId="{16499574-E6ED-4A8E-AC43-8AB3AF95C33D}" destId="{D46FE61C-8730-4AA5-A480-BF1882AB626F}" srcOrd="2" destOrd="0" presId="urn:microsoft.com/office/officeart/2005/8/layout/chevron1"/>
    <dgm:cxn modelId="{3BF90399-0900-492A-B1E3-32304365F506}" type="presParOf" srcId="{16499574-E6ED-4A8E-AC43-8AB3AF95C33D}" destId="{859A479A-445A-4833-B927-B27196A2FCAB}" srcOrd="3" destOrd="0" presId="urn:microsoft.com/office/officeart/2005/8/layout/chevron1"/>
    <dgm:cxn modelId="{77869345-D288-4997-BCD8-E5B37727BB99}" type="presParOf" srcId="{16499574-E6ED-4A8E-AC43-8AB3AF95C33D}" destId="{8031B3C9-3C49-410F-929A-239E1A0C26AA}" srcOrd="4" destOrd="0" presId="urn:microsoft.com/office/officeart/2005/8/layout/chevron1"/>
    <dgm:cxn modelId="{6F838AA5-543C-4352-9E4E-E3F2EFEAEBAB}" type="presParOf" srcId="{16499574-E6ED-4A8E-AC43-8AB3AF95C33D}" destId="{93A06656-1DF2-4076-B4D8-5D6E6EBD6055}" srcOrd="5" destOrd="0" presId="urn:microsoft.com/office/officeart/2005/8/layout/chevron1"/>
    <dgm:cxn modelId="{C3CBF722-5482-478E-88FA-12450B244868}"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a:ln>
                <a:noFill/>
              </a:ln>
              <a:solidFill>
                <a:schemeClr val="tx1"/>
              </a:solidFill>
            </a:rPr>
            <a:t>Evaluation des risques</a:t>
          </a: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a:ln>
                <a:noFill/>
              </a:ln>
              <a:solidFill>
                <a:schemeClr val="tx1"/>
              </a:solidFill>
            </a:rPr>
            <a:t>Plan d’Urgence</a:t>
          </a: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rgbClr val="0070C0"/>
        </a:solidFill>
      </dgm:spPr>
      <dgm:t>
        <a:bodyPr/>
        <a:lstStyle/>
        <a:p>
          <a:r>
            <a:rPr lang="fr-FR" sz="1700" b="1" dirty="0">
              <a:ln>
                <a:noFill/>
              </a:ln>
              <a:solidFill>
                <a:schemeClr val="bg1"/>
              </a:solidFill>
            </a:rPr>
            <a:t>Documentation et suivi</a:t>
          </a: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custLinFactNeighborX="-1718" custLinFactNeighborY="18709">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custLinFactNeighborX="-8282" custLinFactNeighborY="25033">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596E9B52-B882-4346-BB1A-55132DB56CE5}" type="presOf" srcId="{DC1F418A-E821-4E75-9D72-51B116F0449F}" destId="{D46FE61C-8730-4AA5-A480-BF1882AB626F}" srcOrd="0" destOrd="0" presId="urn:microsoft.com/office/officeart/2005/8/layout/chevron1"/>
    <dgm:cxn modelId="{17758B31-CE3A-4135-97D6-E8742DBBD2C5}" type="presOf" srcId="{42AC0153-0D7F-49E6-A979-DD01B6A2CE44}" destId="{F5544B6E-8669-4FFB-B4F5-6AD836D573A7}"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53D4B518-61C2-4B3A-9F16-3989604E2F89}" type="presOf" srcId="{2DD02C74-5411-4A1E-B83B-68925826EC50}" destId="{16499574-E6ED-4A8E-AC43-8AB3AF95C33D}" srcOrd="0" destOrd="0" presId="urn:microsoft.com/office/officeart/2005/8/layout/chevron1"/>
    <dgm:cxn modelId="{FD281A40-5E08-4E1C-A0F9-83177D970F33}" type="presOf" srcId="{0998BAF9-78F3-43EC-9FFA-9E45CACB7277}" destId="{1F48A76A-0CC6-4E9B-A4AE-53777A2BEC29}"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0371FFF5-0E5F-41F5-AAF6-D172BF410D4D}" type="presOf" srcId="{09FDF9EF-AFB2-4CD9-BD9D-1EFF6F068A7D}" destId="{8031B3C9-3C49-410F-929A-239E1A0C26AA}" srcOrd="0" destOrd="0" presId="urn:microsoft.com/office/officeart/2005/8/layout/chevron1"/>
    <dgm:cxn modelId="{2C1D739C-2E02-48CD-A759-084E5F469D36}" type="presParOf" srcId="{16499574-E6ED-4A8E-AC43-8AB3AF95C33D}" destId="{F5544B6E-8669-4FFB-B4F5-6AD836D573A7}" srcOrd="0" destOrd="0" presId="urn:microsoft.com/office/officeart/2005/8/layout/chevron1"/>
    <dgm:cxn modelId="{54D9F9D7-4127-4135-A05E-95C180078FAB}" type="presParOf" srcId="{16499574-E6ED-4A8E-AC43-8AB3AF95C33D}" destId="{017F1759-500A-47D0-BD39-C9AD344631FC}" srcOrd="1" destOrd="0" presId="urn:microsoft.com/office/officeart/2005/8/layout/chevron1"/>
    <dgm:cxn modelId="{C0B68140-BD52-4ECF-869F-5E76DB80118A}" type="presParOf" srcId="{16499574-E6ED-4A8E-AC43-8AB3AF95C33D}" destId="{D46FE61C-8730-4AA5-A480-BF1882AB626F}" srcOrd="2" destOrd="0" presId="urn:microsoft.com/office/officeart/2005/8/layout/chevron1"/>
    <dgm:cxn modelId="{D511C2A4-17A4-40B5-BE4C-FCE45A306682}" type="presParOf" srcId="{16499574-E6ED-4A8E-AC43-8AB3AF95C33D}" destId="{859A479A-445A-4833-B927-B27196A2FCAB}" srcOrd="3" destOrd="0" presId="urn:microsoft.com/office/officeart/2005/8/layout/chevron1"/>
    <dgm:cxn modelId="{2E8381D6-C5A0-4CB7-B92A-9A355F6AC1B0}" type="presParOf" srcId="{16499574-E6ED-4A8E-AC43-8AB3AF95C33D}" destId="{8031B3C9-3C49-410F-929A-239E1A0C26AA}" srcOrd="4" destOrd="0" presId="urn:microsoft.com/office/officeart/2005/8/layout/chevron1"/>
    <dgm:cxn modelId="{722936F9-3E7A-4AED-B39E-A1A16A1FD329}" type="presParOf" srcId="{16499574-E6ED-4A8E-AC43-8AB3AF95C33D}" destId="{93A06656-1DF2-4076-B4D8-5D6E6EBD6055}" srcOrd="5" destOrd="0" presId="urn:microsoft.com/office/officeart/2005/8/layout/chevron1"/>
    <dgm:cxn modelId="{19816C07-3C82-4262-9DB4-76E677E0C66D}"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58" y="0"/>
          <a:ext cx="2479054" cy="527837"/>
        </a:xfrm>
        <a:prstGeom prst="chevron">
          <a:avLst/>
        </a:prstGeom>
        <a:solidFill>
          <a:schemeClr val="accent1">
            <a:hueOff val="0"/>
            <a:satOff val="0"/>
            <a:lumOff val="0"/>
            <a:alphaOff val="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smtClean="0">
              <a:ln>
                <a:noFill/>
              </a:ln>
              <a:solidFill>
                <a:schemeClr val="bg1"/>
              </a:solidFill>
            </a:rPr>
            <a:t>Identification / Organisation</a:t>
          </a:r>
          <a:endParaRPr lang="fr-FR" sz="1700" b="1" kern="1200" dirty="0">
            <a:ln>
              <a:noFill/>
            </a:ln>
            <a:solidFill>
              <a:schemeClr val="bg1"/>
            </a:solidFill>
          </a:endParaRPr>
        </a:p>
      </dsp:txBody>
      <dsp:txXfrm>
        <a:off x="268177" y="0"/>
        <a:ext cx="1951217" cy="527837"/>
      </dsp:txXfrm>
    </dsp:sp>
    <dsp:sp modelId="{D46FE61C-8730-4AA5-A480-BF1882AB626F}">
      <dsp:nvSpPr>
        <dsp:cNvPr id="0" name=""/>
        <dsp:cNvSpPr/>
      </dsp:nvSpPr>
      <dsp:spPr>
        <a:xfrm>
          <a:off x="2235408" y="0"/>
          <a:ext cx="2479054" cy="527837"/>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Evaluation des risques</a:t>
          </a:r>
        </a:p>
      </dsp:txBody>
      <dsp:txXfrm>
        <a:off x="2499327" y="0"/>
        <a:ext cx="1951217" cy="527837"/>
      </dsp:txXfrm>
    </dsp:sp>
    <dsp:sp modelId="{8031B3C9-3C49-410F-929A-239E1A0C26AA}">
      <dsp:nvSpPr>
        <dsp:cNvPr id="0" name=""/>
        <dsp:cNvSpPr/>
      </dsp:nvSpPr>
      <dsp:spPr>
        <a:xfrm>
          <a:off x="4466557" y="0"/>
          <a:ext cx="2479054" cy="527837"/>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Plan d’Urgence</a:t>
          </a:r>
        </a:p>
      </dsp:txBody>
      <dsp:txXfrm>
        <a:off x="4730476" y="0"/>
        <a:ext cx="1951217" cy="527837"/>
      </dsp:txXfrm>
    </dsp:sp>
    <dsp:sp modelId="{1F48A76A-0CC6-4E9B-A4AE-53777A2BEC29}">
      <dsp:nvSpPr>
        <dsp:cNvPr id="0" name=""/>
        <dsp:cNvSpPr/>
      </dsp:nvSpPr>
      <dsp:spPr>
        <a:xfrm>
          <a:off x="6697706" y="0"/>
          <a:ext cx="2479054" cy="527837"/>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et suivi</a:t>
          </a:r>
        </a:p>
      </dsp:txBody>
      <dsp:txXfrm>
        <a:off x="6961625" y="0"/>
        <a:ext cx="1951217" cy="5278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08"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72082" y="0"/>
        <a:ext cx="1914141" cy="535748"/>
      </dsp:txXfrm>
    </dsp:sp>
    <dsp:sp modelId="{D46FE61C-8730-4AA5-A480-BF1882AB626F}">
      <dsp:nvSpPr>
        <dsp:cNvPr id="0" name=""/>
        <dsp:cNvSpPr/>
      </dsp:nvSpPr>
      <dsp:spPr>
        <a:xfrm>
          <a:off x="2209109" y="0"/>
          <a:ext cx="2449889" cy="535748"/>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Evaluation des risques</a:t>
          </a:r>
        </a:p>
      </dsp:txBody>
      <dsp:txXfrm>
        <a:off x="2476983" y="0"/>
        <a:ext cx="1914141" cy="535748"/>
      </dsp:txXfrm>
    </dsp:sp>
    <dsp:sp modelId="{8031B3C9-3C49-410F-929A-239E1A0C26AA}">
      <dsp:nvSpPr>
        <dsp:cNvPr id="0" name=""/>
        <dsp:cNvSpPr/>
      </dsp:nvSpPr>
      <dsp:spPr>
        <a:xfrm>
          <a:off x="44140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Plan d’Urgence</a:t>
          </a:r>
        </a:p>
      </dsp:txBody>
      <dsp:txXfrm>
        <a:off x="4681883" y="0"/>
        <a:ext cx="1914141" cy="535748"/>
      </dsp:txXfrm>
    </dsp:sp>
    <dsp:sp modelId="{1F48A76A-0CC6-4E9B-A4AE-53777A2BEC29}">
      <dsp:nvSpPr>
        <dsp:cNvPr id="0" name=""/>
        <dsp:cNvSpPr/>
      </dsp:nvSpPr>
      <dsp:spPr>
        <a:xfrm>
          <a:off x="66189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et suivi</a:t>
          </a:r>
        </a:p>
      </dsp:txBody>
      <dsp:txXfrm>
        <a:off x="6886783" y="0"/>
        <a:ext cx="1914141" cy="5357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08"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72082" y="0"/>
        <a:ext cx="1914141" cy="535748"/>
      </dsp:txXfrm>
    </dsp:sp>
    <dsp:sp modelId="{D46FE61C-8730-4AA5-A480-BF1882AB626F}">
      <dsp:nvSpPr>
        <dsp:cNvPr id="0" name=""/>
        <dsp:cNvSpPr/>
      </dsp:nvSpPr>
      <dsp:spPr>
        <a:xfrm>
          <a:off x="2209109" y="0"/>
          <a:ext cx="2449889" cy="535748"/>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Evaluation des risques</a:t>
          </a:r>
        </a:p>
      </dsp:txBody>
      <dsp:txXfrm>
        <a:off x="2476983" y="0"/>
        <a:ext cx="1914141" cy="535748"/>
      </dsp:txXfrm>
    </dsp:sp>
    <dsp:sp modelId="{8031B3C9-3C49-410F-929A-239E1A0C26AA}">
      <dsp:nvSpPr>
        <dsp:cNvPr id="0" name=""/>
        <dsp:cNvSpPr/>
      </dsp:nvSpPr>
      <dsp:spPr>
        <a:xfrm>
          <a:off x="44140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Plan d’Urgence</a:t>
          </a:r>
        </a:p>
      </dsp:txBody>
      <dsp:txXfrm>
        <a:off x="4681883" y="0"/>
        <a:ext cx="1914141" cy="535748"/>
      </dsp:txXfrm>
    </dsp:sp>
    <dsp:sp modelId="{1F48A76A-0CC6-4E9B-A4AE-53777A2BEC29}">
      <dsp:nvSpPr>
        <dsp:cNvPr id="0" name=""/>
        <dsp:cNvSpPr/>
      </dsp:nvSpPr>
      <dsp:spPr>
        <a:xfrm>
          <a:off x="66189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et suivi</a:t>
          </a:r>
        </a:p>
      </dsp:txBody>
      <dsp:txXfrm>
        <a:off x="6886783" y="0"/>
        <a:ext cx="1914141" cy="5357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141"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60833" y="0"/>
        <a:ext cx="1897619" cy="513383"/>
      </dsp:txXfrm>
    </dsp:sp>
    <dsp:sp modelId="{D46FE61C-8730-4AA5-A480-BF1882AB626F}">
      <dsp:nvSpPr>
        <dsp:cNvPr id="0" name=""/>
        <dsp:cNvSpPr/>
      </dsp:nvSpPr>
      <dsp:spPr>
        <a:xfrm>
          <a:off x="2174043"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Evaluation des risques</a:t>
          </a:r>
        </a:p>
      </dsp:txBody>
      <dsp:txXfrm>
        <a:off x="2430735" y="0"/>
        <a:ext cx="1897619" cy="513383"/>
      </dsp:txXfrm>
    </dsp:sp>
    <dsp:sp modelId="{8031B3C9-3C49-410F-929A-239E1A0C26AA}">
      <dsp:nvSpPr>
        <dsp:cNvPr id="0" name=""/>
        <dsp:cNvSpPr/>
      </dsp:nvSpPr>
      <dsp:spPr>
        <a:xfrm>
          <a:off x="4343945" y="0"/>
          <a:ext cx="2411002" cy="513383"/>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Plan d’Urgence</a:t>
          </a:r>
        </a:p>
      </dsp:txBody>
      <dsp:txXfrm>
        <a:off x="4600637" y="0"/>
        <a:ext cx="1897619" cy="513383"/>
      </dsp:txXfrm>
    </dsp:sp>
    <dsp:sp modelId="{1F48A76A-0CC6-4E9B-A4AE-53777A2BEC29}">
      <dsp:nvSpPr>
        <dsp:cNvPr id="0" name=""/>
        <dsp:cNvSpPr/>
      </dsp:nvSpPr>
      <dsp:spPr>
        <a:xfrm>
          <a:off x="6513847"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et suivi</a:t>
          </a:r>
        </a:p>
      </dsp:txBody>
      <dsp:txXfrm>
        <a:off x="6770539" y="0"/>
        <a:ext cx="1897619" cy="5133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141"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60833" y="0"/>
        <a:ext cx="1897619" cy="513383"/>
      </dsp:txXfrm>
    </dsp:sp>
    <dsp:sp modelId="{D46FE61C-8730-4AA5-A480-BF1882AB626F}">
      <dsp:nvSpPr>
        <dsp:cNvPr id="0" name=""/>
        <dsp:cNvSpPr/>
      </dsp:nvSpPr>
      <dsp:spPr>
        <a:xfrm>
          <a:off x="2174043"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Evaluation des risques</a:t>
          </a:r>
        </a:p>
      </dsp:txBody>
      <dsp:txXfrm>
        <a:off x="2430735" y="0"/>
        <a:ext cx="1897619" cy="513383"/>
      </dsp:txXfrm>
    </dsp:sp>
    <dsp:sp modelId="{8031B3C9-3C49-410F-929A-239E1A0C26AA}">
      <dsp:nvSpPr>
        <dsp:cNvPr id="0" name=""/>
        <dsp:cNvSpPr/>
      </dsp:nvSpPr>
      <dsp:spPr>
        <a:xfrm>
          <a:off x="4343945" y="0"/>
          <a:ext cx="2411002" cy="513383"/>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Plan d’Urgence</a:t>
          </a:r>
        </a:p>
      </dsp:txBody>
      <dsp:txXfrm>
        <a:off x="4600637" y="0"/>
        <a:ext cx="1897619" cy="513383"/>
      </dsp:txXfrm>
    </dsp:sp>
    <dsp:sp modelId="{1F48A76A-0CC6-4E9B-A4AE-53777A2BEC29}">
      <dsp:nvSpPr>
        <dsp:cNvPr id="0" name=""/>
        <dsp:cNvSpPr/>
      </dsp:nvSpPr>
      <dsp:spPr>
        <a:xfrm>
          <a:off x="6513847"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et suivi</a:t>
          </a:r>
        </a:p>
      </dsp:txBody>
      <dsp:txXfrm>
        <a:off x="6770539" y="0"/>
        <a:ext cx="1897619" cy="5133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92"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91943" y="0"/>
        <a:ext cx="1923197" cy="575301"/>
      </dsp:txXfrm>
    </dsp:sp>
    <dsp:sp modelId="{D46FE61C-8730-4AA5-A480-BF1882AB626F}">
      <dsp:nvSpPr>
        <dsp:cNvPr id="0" name=""/>
        <dsp:cNvSpPr/>
      </dsp:nvSpPr>
      <dsp:spPr>
        <a:xfrm>
          <a:off x="2252940"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Evaluation des risques</a:t>
          </a:r>
        </a:p>
      </dsp:txBody>
      <dsp:txXfrm>
        <a:off x="2540591" y="0"/>
        <a:ext cx="1923197" cy="575301"/>
      </dsp:txXfrm>
    </dsp:sp>
    <dsp:sp modelId="{8031B3C9-3C49-410F-929A-239E1A0C26AA}">
      <dsp:nvSpPr>
        <dsp:cNvPr id="0" name=""/>
        <dsp:cNvSpPr/>
      </dsp:nvSpPr>
      <dsp:spPr>
        <a:xfrm>
          <a:off x="4501589"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Plan d’Urgence</a:t>
          </a:r>
        </a:p>
      </dsp:txBody>
      <dsp:txXfrm>
        <a:off x="4789240" y="0"/>
        <a:ext cx="1923197" cy="575301"/>
      </dsp:txXfrm>
    </dsp:sp>
    <dsp:sp modelId="{1F48A76A-0CC6-4E9B-A4AE-53777A2BEC29}">
      <dsp:nvSpPr>
        <dsp:cNvPr id="0" name=""/>
        <dsp:cNvSpPr/>
      </dsp:nvSpPr>
      <dsp:spPr>
        <a:xfrm>
          <a:off x="6750237" y="0"/>
          <a:ext cx="2498498" cy="575301"/>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Documentation et suivi</a:t>
          </a:r>
        </a:p>
      </dsp:txBody>
      <dsp:txXfrm>
        <a:off x="7037888" y="0"/>
        <a:ext cx="1923197" cy="5753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0"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87651" y="0"/>
        <a:ext cx="1923197" cy="575301"/>
      </dsp:txXfrm>
    </dsp:sp>
    <dsp:sp modelId="{D46FE61C-8730-4AA5-A480-BF1882AB626F}">
      <dsp:nvSpPr>
        <dsp:cNvPr id="0" name=""/>
        <dsp:cNvSpPr/>
      </dsp:nvSpPr>
      <dsp:spPr>
        <a:xfrm>
          <a:off x="2232248"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Evaluation des risques</a:t>
          </a:r>
        </a:p>
      </dsp:txBody>
      <dsp:txXfrm>
        <a:off x="2519899" y="0"/>
        <a:ext cx="1923197" cy="575301"/>
      </dsp:txXfrm>
    </dsp:sp>
    <dsp:sp modelId="{8031B3C9-3C49-410F-929A-239E1A0C26AA}">
      <dsp:nvSpPr>
        <dsp:cNvPr id="0" name=""/>
        <dsp:cNvSpPr/>
      </dsp:nvSpPr>
      <dsp:spPr>
        <a:xfrm>
          <a:off x="4501589"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Plan d’Urgence</a:t>
          </a:r>
        </a:p>
      </dsp:txBody>
      <dsp:txXfrm>
        <a:off x="4789240" y="0"/>
        <a:ext cx="1923197" cy="575301"/>
      </dsp:txXfrm>
    </dsp:sp>
    <dsp:sp modelId="{1F48A76A-0CC6-4E9B-A4AE-53777A2BEC29}">
      <dsp:nvSpPr>
        <dsp:cNvPr id="0" name=""/>
        <dsp:cNvSpPr/>
      </dsp:nvSpPr>
      <dsp:spPr>
        <a:xfrm>
          <a:off x="6750237" y="0"/>
          <a:ext cx="2498498" cy="575301"/>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Documentation et suivi</a:t>
          </a:r>
        </a:p>
      </dsp:txBody>
      <dsp:txXfrm>
        <a:off x="7037888" y="0"/>
        <a:ext cx="1923197" cy="57530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2/4/2019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42296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2/4/2019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99651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4181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a:p>
        </p:txBody>
      </p:sp>
    </p:spTree>
    <p:extLst>
      <p:ext uri="{BB962C8B-B14F-4D97-AF65-F5344CB8AC3E}">
        <p14:creationId xmlns:p14="http://schemas.microsoft.com/office/powerpoint/2010/main" val="179073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a:p>
        </p:txBody>
      </p:sp>
    </p:spTree>
    <p:extLst>
      <p:ext uri="{BB962C8B-B14F-4D97-AF65-F5344CB8AC3E}">
        <p14:creationId xmlns:p14="http://schemas.microsoft.com/office/powerpoint/2010/main" val="23276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a:p>
        </p:txBody>
      </p:sp>
    </p:spTree>
    <p:extLst>
      <p:ext uri="{BB962C8B-B14F-4D97-AF65-F5344CB8AC3E}">
        <p14:creationId xmlns:p14="http://schemas.microsoft.com/office/powerpoint/2010/main" val="992173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a:p>
        </p:txBody>
      </p:sp>
    </p:spTree>
    <p:extLst>
      <p:ext uri="{BB962C8B-B14F-4D97-AF65-F5344CB8AC3E}">
        <p14:creationId xmlns:p14="http://schemas.microsoft.com/office/powerpoint/2010/main" val="3326612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a:p>
        </p:txBody>
      </p:sp>
    </p:spTree>
    <p:extLst>
      <p:ext uri="{BB962C8B-B14F-4D97-AF65-F5344CB8AC3E}">
        <p14:creationId xmlns:p14="http://schemas.microsoft.com/office/powerpoint/2010/main" val="97921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a:p>
        </p:txBody>
      </p:sp>
    </p:spTree>
    <p:extLst>
      <p:ext uri="{BB962C8B-B14F-4D97-AF65-F5344CB8AC3E}">
        <p14:creationId xmlns:p14="http://schemas.microsoft.com/office/powerpoint/2010/main" val="3149236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a:p>
        </p:txBody>
      </p:sp>
    </p:spTree>
    <p:extLst>
      <p:ext uri="{BB962C8B-B14F-4D97-AF65-F5344CB8AC3E}">
        <p14:creationId xmlns:p14="http://schemas.microsoft.com/office/powerpoint/2010/main" val="37506340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2106000"/>
            <a:ext cx="9732536" cy="1487487"/>
          </a:xfrm>
          <a:prstGeom prst="rect">
            <a:avLst/>
          </a:prstGeom>
        </p:spPr>
        <p:txBody>
          <a:bodyPr lIns="0" rIns="0" anchor="b">
            <a:noAutofit/>
          </a:bodyPr>
          <a:lstStyle>
            <a:lvl1pPr>
              <a:defRPr sz="320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3639600"/>
            <a:ext cx="9732536" cy="1778000"/>
          </a:xfrm>
          <a:prstGeom prst="rect">
            <a:avLst/>
          </a:prstGeom>
        </p:spPr>
        <p:txBody>
          <a:bodyPr lIns="0" rIns="0">
            <a:noAutofit/>
          </a:bodyPr>
          <a:lstStyle>
            <a:lvl1pPr marL="0" indent="0">
              <a:buNone/>
              <a:defRPr>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prstClr val="white">
                    <a:lumMod val="50000"/>
                  </a:prstClr>
                </a:solidFill>
              </a:rPr>
              <a:t>-</a:t>
            </a:r>
            <a:r>
              <a:rPr lang="en-GB" sz="1000" b="1" dirty="0" smtClean="0">
                <a:solidFill>
                  <a:prstClr val="white">
                    <a:lumMod val="50000"/>
                  </a:prstClr>
                </a:solidFill>
              </a:rPr>
              <a:t> </a:t>
            </a:r>
            <a:r>
              <a:rPr lang="fr-FR" sz="1000" dirty="0" smtClean="0">
                <a:solidFill>
                  <a:prstClr val="white">
                    <a:lumMod val="50000"/>
                  </a:prstClr>
                </a:solidFill>
              </a:rPr>
              <a:t>Campagne de sensibilisation aux risques routiers, février 2017 </a:t>
            </a:r>
          </a:p>
        </p:txBody>
      </p:sp>
    </p:spTree>
    <p:extLst>
      <p:ext uri="{BB962C8B-B14F-4D97-AF65-F5344CB8AC3E}">
        <p14:creationId xmlns:p14="http://schemas.microsoft.com/office/powerpoint/2010/main" val="42738893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92" r:id="rId2"/>
    <p:sldLayoutId id="2147483693" r:id="rId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R%C3%A8gles%20HSE/CR%20414/Nouvelles-R%C3%A8gles-HS.aspx"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8000" y="1844824"/>
            <a:ext cx="10092576" cy="1748663"/>
          </a:xfrm>
        </p:spPr>
        <p:txBody>
          <a:bodyPr/>
          <a:lstStyle/>
          <a:p>
            <a:r>
              <a:rPr lang="fr-FR" dirty="0" smtClean="0"/>
              <a:t>CR-GR-HSE-414 Exigences </a:t>
            </a:r>
            <a:r>
              <a:rPr lang="fr-FR" dirty="0"/>
              <a:t>HSE pour l’opération des </a:t>
            </a:r>
            <a:r>
              <a:rPr lang="fr-FR" dirty="0" smtClean="0"/>
              <a:t>pipelines</a:t>
            </a:r>
            <a:endParaRPr lang="en-US" dirty="0"/>
          </a:p>
        </p:txBody>
      </p:sp>
      <p:sp>
        <p:nvSpPr>
          <p:cNvPr id="4" name="Espace réservé du texte 3"/>
          <p:cNvSpPr>
            <a:spLocks noGrp="1"/>
          </p:cNvSpPr>
          <p:nvPr>
            <p:ph type="body" sz="quarter" idx="10"/>
          </p:nvPr>
        </p:nvSpPr>
        <p:spPr/>
        <p:txBody>
          <a:bodyPr/>
          <a:lstStyle/>
          <a:p>
            <a:endParaRPr lang="fr-FR" dirty="0" smtClean="0"/>
          </a:p>
          <a:p>
            <a:pPr algn="just"/>
            <a:r>
              <a:rPr lang="fr-FR" dirty="0"/>
              <a:t>M&amp;S : quelles différences entre la </a:t>
            </a:r>
            <a:r>
              <a:rPr lang="fr-FR" dirty="0" smtClean="0"/>
              <a:t>CR-GR-HSE-414 </a:t>
            </a:r>
            <a:r>
              <a:rPr lang="fr-FR" dirty="0"/>
              <a:t>et la </a:t>
            </a:r>
            <a:r>
              <a:rPr lang="fr-FR" dirty="0" smtClean="0"/>
              <a:t>CR-MS-HSEQ-670 </a:t>
            </a:r>
            <a:r>
              <a:rPr lang="fr-FR" dirty="0"/>
              <a: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1603523"/>
            <a:ext cx="11305256" cy="182547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dirty="0">
                <a:solidFill>
                  <a:schemeClr val="tx1"/>
                </a:solidFill>
              </a:rPr>
              <a:t>Exigence 3.1.1 </a:t>
            </a:r>
            <a:r>
              <a:rPr lang="fr-FR" dirty="0" smtClean="0">
                <a:solidFill>
                  <a:schemeClr val="tx1"/>
                </a:solidFill>
              </a:rPr>
              <a:t>: Liste </a:t>
            </a:r>
            <a:r>
              <a:rPr lang="fr-FR" dirty="0">
                <a:solidFill>
                  <a:schemeClr val="tx1"/>
                </a:solidFill>
              </a:rPr>
              <a:t>des </a:t>
            </a:r>
            <a:r>
              <a:rPr lang="fr-FR" dirty="0" smtClean="0">
                <a:solidFill>
                  <a:schemeClr val="tx1"/>
                </a:solidFill>
              </a:rPr>
              <a:t>pipelines</a:t>
            </a:r>
            <a:endParaRPr lang="fr-FR" dirty="0">
              <a:solidFill>
                <a:schemeClr val="tx1"/>
              </a:solidFill>
            </a:endParaRPr>
          </a:p>
          <a:p>
            <a:pPr marL="0" indent="0" algn="l">
              <a:spcAft>
                <a:spcPts val="600"/>
              </a:spcAft>
            </a:pPr>
            <a:r>
              <a:rPr lang="fr-FR" sz="1700" b="0" dirty="0">
                <a:solidFill>
                  <a:schemeClr val="tx1"/>
                </a:solidFill>
              </a:rPr>
              <a:t>Le recensement des pipelines ainsi que les références des principaux documents règlementaires associés sont établis et tenus à jour.</a:t>
            </a:r>
          </a:p>
          <a:p>
            <a:pPr marL="0" indent="0" algn="l">
              <a:spcAft>
                <a:spcPts val="600"/>
              </a:spcAft>
            </a:pPr>
            <a:r>
              <a:rPr lang="fr-FR" sz="1700" b="0" dirty="0">
                <a:solidFill>
                  <a:schemeClr val="tx1"/>
                </a:solidFill>
              </a:rPr>
              <a:t>Leur limites géographiques et opérationnelles et les interfaces avec les tiers concernés sont précisément définies et partagées avec ces derniers.</a:t>
            </a:r>
          </a:p>
          <a:p>
            <a:pPr marL="0" indent="0" algn="l">
              <a:spcBef>
                <a:spcPts val="600"/>
              </a:spcBef>
              <a:spcAft>
                <a:spcPts val="600"/>
              </a:spcAft>
            </a:pPr>
            <a:r>
              <a:rPr lang="fr-FR" sz="1700" b="0" dirty="0" smtClean="0">
                <a:solidFill>
                  <a:schemeClr val="accent6">
                    <a:lumMod val="75000"/>
                  </a:schemeClr>
                </a:solidFill>
              </a:rPr>
              <a:t>Exigence </a:t>
            </a:r>
            <a:r>
              <a:rPr lang="fr-FR" sz="1700" b="0" dirty="0">
                <a:solidFill>
                  <a:schemeClr val="accent6">
                    <a:lumMod val="75000"/>
                  </a:schemeClr>
                </a:solidFill>
              </a:rPr>
              <a:t>existante complétée par l’identification et le partage des interfaces avec les tiers.</a:t>
            </a:r>
          </a:p>
          <a:p>
            <a:pPr marL="0" indent="0" algn="l">
              <a:spcBef>
                <a:spcPts val="600"/>
              </a:spcBef>
              <a:spcAft>
                <a:spcPts val="600"/>
              </a:spcAft>
            </a:pPr>
            <a:endParaRPr lang="en-US" sz="1400" b="0" u="sng" dirty="0" smtClean="0">
              <a:solidFill>
                <a:srgbClr val="FF0000"/>
              </a:solidFill>
              <a:latin typeface="+mn-lt"/>
            </a:endParaRPr>
          </a:p>
        </p:txBody>
      </p:sp>
      <p:sp>
        <p:nvSpPr>
          <p:cNvPr id="7" name="Espace réservé du texte 1"/>
          <p:cNvSpPr txBox="1">
            <a:spLocks/>
          </p:cNvSpPr>
          <p:nvPr/>
        </p:nvSpPr>
        <p:spPr>
          <a:xfrm>
            <a:off x="407368" y="4293096"/>
            <a:ext cx="11161240" cy="196475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dirty="0">
                <a:solidFill>
                  <a:schemeClr val="tx1"/>
                </a:solidFill>
              </a:rPr>
              <a:t>Exigence 3.2.1 </a:t>
            </a:r>
            <a:r>
              <a:rPr lang="fr-FR" dirty="0" smtClean="0">
                <a:solidFill>
                  <a:schemeClr val="tx1"/>
                </a:solidFill>
              </a:rPr>
              <a:t>: Coordinateur </a:t>
            </a:r>
            <a:r>
              <a:rPr lang="fr-FR" dirty="0">
                <a:solidFill>
                  <a:schemeClr val="tx1"/>
                </a:solidFill>
              </a:rPr>
              <a:t>intégrité </a:t>
            </a:r>
            <a:r>
              <a:rPr lang="fr-FR" dirty="0" smtClean="0">
                <a:solidFill>
                  <a:schemeClr val="tx1"/>
                </a:solidFill>
              </a:rPr>
              <a:t>pipelines</a:t>
            </a:r>
            <a:endParaRPr lang="fr-FR" dirty="0">
              <a:solidFill>
                <a:schemeClr val="tx1"/>
              </a:solidFill>
            </a:endParaRPr>
          </a:p>
          <a:p>
            <a:pPr marL="0" indent="0" algn="l">
              <a:spcAft>
                <a:spcPts val="600"/>
              </a:spcAft>
            </a:pPr>
            <a:r>
              <a:rPr lang="fr-FR" sz="1700" b="0" dirty="0">
                <a:solidFill>
                  <a:schemeClr val="tx1"/>
                </a:solidFill>
              </a:rPr>
              <a:t>Une organisation est mise en place par l’entité ou la filiale pour assurer l’exécution des activités pipeline, incluant la désignation d’un coordinateur intégrité pipelines. Celui-ci est en charge de la conformité à la règlementation et aux exigences de cette règle, ainsi que de l’établissement et du suivi des programmes de vérification des pipelines et des barrières critiques de sécurité associées</a:t>
            </a:r>
            <a:r>
              <a:rPr lang="fr-FR" sz="1700" b="0" dirty="0" smtClean="0">
                <a:solidFill>
                  <a:schemeClr val="tx1"/>
                </a:solidFill>
              </a:rPr>
              <a:t>.</a:t>
            </a:r>
          </a:p>
          <a:p>
            <a:pPr marL="0" indent="0" algn="l">
              <a:spcBef>
                <a:spcPts val="600"/>
              </a:spcBef>
              <a:spcAft>
                <a:spcPts val="600"/>
              </a:spcAft>
            </a:pPr>
            <a:r>
              <a:rPr lang="fr-FR" sz="1700" b="0" dirty="0" smtClean="0">
                <a:solidFill>
                  <a:srgbClr val="00B050"/>
                </a:solidFill>
              </a:rPr>
              <a:t>Pas de changement</a:t>
            </a:r>
            <a:endParaRPr lang="en-US" sz="1700" b="0" dirty="0">
              <a:solidFill>
                <a:srgbClr val="00B050"/>
              </a:solidFill>
            </a:endParaRPr>
          </a:p>
        </p:txBody>
      </p:sp>
      <p:cxnSp>
        <p:nvCxnSpPr>
          <p:cNvPr id="10" name="Connecteur droit 9"/>
          <p:cNvCxnSpPr/>
          <p:nvPr/>
        </p:nvCxnSpPr>
        <p:spPr>
          <a:xfrm>
            <a:off x="288032" y="393305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 name="Diagramme 7"/>
          <p:cNvGraphicFramePr/>
          <p:nvPr>
            <p:extLst>
              <p:ext uri="{D42A27DB-BD31-4B8C-83A1-F6EECF244321}">
                <p14:modId xmlns:p14="http://schemas.microsoft.com/office/powerpoint/2010/main" val="2337669504"/>
              </p:ext>
            </p:extLst>
          </p:nvPr>
        </p:nvGraphicFramePr>
        <p:xfrm>
          <a:off x="1199456" y="715647"/>
          <a:ext cx="9181020" cy="5278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4376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79376" y="1700808"/>
            <a:ext cx="11161240"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3.3.1 </a:t>
            </a:r>
            <a:r>
              <a:rPr lang="en-GB" dirty="0" smtClean="0">
                <a:solidFill>
                  <a:schemeClr val="tx1"/>
                </a:solidFill>
              </a:rPr>
              <a:t>: </a:t>
            </a:r>
            <a:r>
              <a:rPr lang="fr-FR" dirty="0" smtClean="0">
                <a:solidFill>
                  <a:schemeClr val="tx1"/>
                </a:solidFill>
              </a:rPr>
              <a:t>Évaluation </a:t>
            </a:r>
            <a:r>
              <a:rPr lang="fr-FR" dirty="0">
                <a:solidFill>
                  <a:schemeClr val="tx1"/>
                </a:solidFill>
              </a:rPr>
              <a:t>et gestion des risques </a:t>
            </a:r>
            <a:r>
              <a:rPr lang="fr-FR" dirty="0" smtClean="0">
                <a:solidFill>
                  <a:schemeClr val="tx1"/>
                </a:solidFill>
              </a:rPr>
              <a:t>technologiques</a:t>
            </a:r>
            <a:endParaRPr lang="fr-FR" dirty="0">
              <a:solidFill>
                <a:schemeClr val="tx1"/>
              </a:solidFill>
            </a:endParaRPr>
          </a:p>
          <a:p>
            <a:pPr marL="0" indent="0" algn="l"/>
            <a:r>
              <a:rPr lang="fr-FR" sz="1700" b="0" dirty="0">
                <a:solidFill>
                  <a:schemeClr val="tx1"/>
                </a:solidFill>
              </a:rPr>
              <a:t>Une étude d’évaluation des risques technologiques tenant compte des spécificités du pipeline, de ses points singuliers, de son environnement et des zones de vulnérabilité particulières, est réalisée et mise à jour régulièrement, pour chaque pipeline.</a:t>
            </a:r>
          </a:p>
          <a:p>
            <a:pPr marL="0" indent="0" algn="l">
              <a:spcAft>
                <a:spcPts val="300"/>
              </a:spcAft>
            </a:pPr>
            <a:r>
              <a:rPr lang="fr-FR" sz="1700" b="0" dirty="0">
                <a:solidFill>
                  <a:schemeClr val="tx1"/>
                </a:solidFill>
              </a:rPr>
              <a:t>Les résultats de cette étude sont utilisés pour :</a:t>
            </a:r>
          </a:p>
          <a:p>
            <a:pPr marL="285750" lvl="4" indent="-285750" algn="l" defTabSz="685800">
              <a:buFont typeface="Wingdings" panose="05000000000000000000" pitchFamily="2" charset="2"/>
              <a:buChar char="q"/>
              <a:defRPr/>
            </a:pPr>
            <a:r>
              <a:rPr lang="fr-FR" sz="1700" dirty="0">
                <a:solidFill>
                  <a:schemeClr val="tx1"/>
                </a:solidFill>
                <a:latin typeface="+mj-lt"/>
              </a:rPr>
              <a:t>définir les mesures de maîtrise de risques (ex. : entre autres celles relatives à la pression, température, débit, composition produit) et à les intégrer dans les documents opérationnels ;</a:t>
            </a:r>
          </a:p>
          <a:p>
            <a:pPr marL="285750" lvl="4" indent="-285750" algn="l" defTabSz="685800">
              <a:buFont typeface="Wingdings" panose="05000000000000000000" pitchFamily="2" charset="2"/>
              <a:buChar char="q"/>
              <a:defRPr/>
            </a:pPr>
            <a:r>
              <a:rPr lang="fr-FR" sz="1700" dirty="0">
                <a:solidFill>
                  <a:schemeClr val="tx1"/>
                </a:solidFill>
                <a:latin typeface="+mj-lt"/>
              </a:rPr>
              <a:t>identifier et mettre en place les barrières critiques pour la sécurité et l’environnement (SECB) spécifiques aux pipelines et les intégrer dans le plan de contrôle (maintenance, inspection et tests) visant à s’assurer du maintien de leur efficacité. Ces contrôles sont documentés.</a:t>
            </a:r>
          </a:p>
          <a:p>
            <a:pPr marL="0" indent="0" algn="l">
              <a:spcBef>
                <a:spcPts val="600"/>
              </a:spcBef>
            </a:pPr>
            <a:r>
              <a:rPr lang="fr-FR" sz="1700" b="0" dirty="0" smtClean="0">
                <a:solidFill>
                  <a:srgbClr val="00B050"/>
                </a:solidFill>
              </a:rPr>
              <a:t>Pas de changement</a:t>
            </a:r>
            <a:endParaRPr lang="en-US" sz="1700" b="0" dirty="0" smtClean="0">
              <a:solidFill>
                <a:srgbClr val="00B050"/>
              </a:solidFill>
            </a:endParaRPr>
          </a:p>
          <a:p>
            <a:pPr marL="0" indent="0" algn="l">
              <a:spcBef>
                <a:spcPts val="1800"/>
              </a:spcBef>
              <a:spcAft>
                <a:spcPts val="600"/>
              </a:spcAft>
            </a:pPr>
            <a:r>
              <a:rPr lang="en-GB" dirty="0">
                <a:solidFill>
                  <a:schemeClr val="tx1"/>
                </a:solidFill>
              </a:rPr>
              <a:t>Exigence 3.3.2 </a:t>
            </a:r>
            <a:r>
              <a:rPr lang="en-GB" dirty="0" smtClean="0">
                <a:solidFill>
                  <a:schemeClr val="tx1"/>
                </a:solidFill>
              </a:rPr>
              <a:t>: </a:t>
            </a:r>
            <a:r>
              <a:rPr lang="fr-FR" dirty="0" smtClean="0">
                <a:solidFill>
                  <a:schemeClr val="tx1"/>
                </a:solidFill>
              </a:rPr>
              <a:t>Gestion </a:t>
            </a:r>
            <a:r>
              <a:rPr lang="fr-FR" dirty="0">
                <a:solidFill>
                  <a:schemeClr val="tx1"/>
                </a:solidFill>
              </a:rPr>
              <a:t>des travaux à proximité des </a:t>
            </a:r>
            <a:r>
              <a:rPr lang="fr-FR" dirty="0" smtClean="0">
                <a:solidFill>
                  <a:schemeClr val="tx1"/>
                </a:solidFill>
              </a:rPr>
              <a:t>pipelines</a:t>
            </a:r>
            <a:endParaRPr lang="fr-FR" dirty="0">
              <a:solidFill>
                <a:schemeClr val="tx1"/>
              </a:solidFill>
            </a:endParaRPr>
          </a:p>
          <a:p>
            <a:pPr marL="0" indent="0" algn="l"/>
            <a:r>
              <a:rPr lang="fr-FR" sz="1700" b="0" dirty="0">
                <a:solidFill>
                  <a:schemeClr val="tx1"/>
                </a:solidFill>
              </a:rPr>
              <a:t>Des procédures pour la gestion des risques liés aux travaux à proximité des pipelines sont définies et mises en œuvre.</a:t>
            </a:r>
          </a:p>
          <a:p>
            <a:pPr marL="0" indent="0" algn="l"/>
            <a:r>
              <a:rPr lang="fr-FR" sz="1700" b="0" dirty="0">
                <a:solidFill>
                  <a:schemeClr val="tx1"/>
                </a:solidFill>
              </a:rPr>
              <a:t>Pour les pipelines offshore, une étude de risque spécifique est requise pour chaque intervention à proximité des pipelines.</a:t>
            </a:r>
          </a:p>
          <a:p>
            <a:pPr marL="0" indent="0" algn="l">
              <a:spcBef>
                <a:spcPts val="600"/>
              </a:spcBef>
            </a:pPr>
            <a:r>
              <a:rPr lang="fr-FR" sz="1700" b="0" dirty="0" smtClean="0">
                <a:solidFill>
                  <a:srgbClr val="00B050"/>
                </a:solidFill>
              </a:rPr>
              <a:t>Pas </a:t>
            </a:r>
            <a:r>
              <a:rPr lang="fr-FR" sz="1700" b="0" dirty="0">
                <a:solidFill>
                  <a:srgbClr val="00B050"/>
                </a:solidFill>
              </a:rPr>
              <a:t>de </a:t>
            </a:r>
            <a:r>
              <a:rPr lang="fr-FR" sz="1700" b="0" dirty="0" smtClean="0">
                <a:solidFill>
                  <a:srgbClr val="00B050"/>
                </a:solidFill>
              </a:rPr>
              <a:t>changement</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graphicFrame>
        <p:nvGraphicFramePr>
          <p:cNvPr id="5" name="Diagramme 8"/>
          <p:cNvGraphicFramePr/>
          <p:nvPr>
            <p:extLst>
              <p:ext uri="{D42A27DB-BD31-4B8C-83A1-F6EECF244321}">
                <p14:modId xmlns:p14="http://schemas.microsoft.com/office/powerpoint/2010/main" val="530701755"/>
              </p:ext>
            </p:extLst>
          </p:nvPr>
        </p:nvGraphicFramePr>
        <p:xfrm>
          <a:off x="1415480" y="773470"/>
          <a:ext cx="9073008" cy="5357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79482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335360" y="1700808"/>
            <a:ext cx="11161240"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dirty="0">
                <a:solidFill>
                  <a:prstClr val="black"/>
                </a:solidFill>
              </a:rPr>
              <a:t>Exigence 3.4.1 </a:t>
            </a:r>
            <a:r>
              <a:rPr lang="en-GB" dirty="0" smtClean="0">
                <a:solidFill>
                  <a:prstClr val="black"/>
                </a:solidFill>
              </a:rPr>
              <a:t>: </a:t>
            </a:r>
            <a:r>
              <a:rPr lang="fr-FR" dirty="0" smtClean="0">
                <a:solidFill>
                  <a:prstClr val="black"/>
                </a:solidFill>
              </a:rPr>
              <a:t>Identification </a:t>
            </a:r>
            <a:r>
              <a:rPr lang="fr-FR" dirty="0">
                <a:solidFill>
                  <a:prstClr val="black"/>
                </a:solidFill>
              </a:rPr>
              <a:t>des </a:t>
            </a:r>
            <a:r>
              <a:rPr lang="fr-FR" dirty="0" smtClean="0">
                <a:solidFill>
                  <a:prstClr val="black"/>
                </a:solidFill>
              </a:rPr>
              <a:t>changements</a:t>
            </a:r>
            <a:endParaRPr lang="fr-FR" dirty="0">
              <a:solidFill>
                <a:prstClr val="black"/>
              </a:solidFill>
            </a:endParaRPr>
          </a:p>
          <a:p>
            <a:pPr marL="0" indent="0" algn="l">
              <a:spcBef>
                <a:spcPts val="600"/>
              </a:spcBef>
              <a:spcAft>
                <a:spcPts val="600"/>
              </a:spcAft>
            </a:pPr>
            <a:r>
              <a:rPr lang="fr-FR" sz="1700" b="0" dirty="0">
                <a:solidFill>
                  <a:prstClr val="black"/>
                </a:solidFill>
              </a:rPr>
              <a:t>Un système est mis en place pour détecter les changements liés aux activités pipeline ou à leur environnement</a:t>
            </a:r>
            <a:r>
              <a:rPr lang="fr-FR" sz="1700" b="0" dirty="0" smtClean="0">
                <a:solidFill>
                  <a:prstClr val="black"/>
                </a:solidFill>
              </a:rPr>
              <a:t>.</a:t>
            </a:r>
          </a:p>
          <a:p>
            <a:pPr marL="0" indent="0" algn="l">
              <a:spcBef>
                <a:spcPts val="600"/>
              </a:spcBef>
              <a:spcAft>
                <a:spcPts val="600"/>
              </a:spcAft>
            </a:pPr>
            <a:endParaRPr lang="fr-FR" sz="1700" b="0" dirty="0" smtClean="0">
              <a:solidFill>
                <a:srgbClr val="FF0000"/>
              </a:solidFill>
            </a:endParaRPr>
          </a:p>
          <a:p>
            <a:pPr marL="0" indent="0" algn="l">
              <a:spcBef>
                <a:spcPts val="600"/>
              </a:spcBef>
              <a:spcAft>
                <a:spcPts val="600"/>
              </a:spcAft>
            </a:pPr>
            <a:r>
              <a:rPr lang="fr-FR" sz="1700" b="0" dirty="0" smtClean="0">
                <a:solidFill>
                  <a:srgbClr val="FF0000"/>
                </a:solidFill>
              </a:rPr>
              <a:t>Exigence </a:t>
            </a:r>
            <a:r>
              <a:rPr lang="fr-FR" sz="1700" b="0" dirty="0">
                <a:solidFill>
                  <a:srgbClr val="FF0000"/>
                </a:solidFill>
              </a:rPr>
              <a:t>nouvelle de mettre en place un système pour détecter les changements liés à l’environnement du pipeline (évolution de l’urbanisation, des activités ou de l’occupation humaine, des voies de circulation, de l’environnement naturel, etc.).</a:t>
            </a: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graphicFrame>
        <p:nvGraphicFramePr>
          <p:cNvPr id="5" name="Diagramme 8"/>
          <p:cNvGraphicFramePr/>
          <p:nvPr>
            <p:extLst>
              <p:ext uri="{D42A27DB-BD31-4B8C-83A1-F6EECF244321}">
                <p14:modId xmlns:p14="http://schemas.microsoft.com/office/powerpoint/2010/main" val="3312451969"/>
              </p:ext>
            </p:extLst>
          </p:nvPr>
        </p:nvGraphicFramePr>
        <p:xfrm>
          <a:off x="1415480" y="836712"/>
          <a:ext cx="9073008" cy="5357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2408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79376" y="1556792"/>
            <a:ext cx="11424592"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3.5.1 </a:t>
            </a:r>
            <a:r>
              <a:rPr lang="en-GB" dirty="0" smtClean="0">
                <a:solidFill>
                  <a:schemeClr val="tx1"/>
                </a:solidFill>
              </a:rPr>
              <a:t>: </a:t>
            </a:r>
            <a:r>
              <a:rPr lang="fr-FR" dirty="0" smtClean="0">
                <a:solidFill>
                  <a:schemeClr val="tx1"/>
                </a:solidFill>
              </a:rPr>
              <a:t>Éléments </a:t>
            </a:r>
            <a:r>
              <a:rPr lang="fr-FR" dirty="0">
                <a:solidFill>
                  <a:schemeClr val="tx1"/>
                </a:solidFill>
              </a:rPr>
              <a:t>à intégrer dans le plan d’intervention </a:t>
            </a:r>
            <a:r>
              <a:rPr lang="fr-FR" dirty="0" smtClean="0">
                <a:solidFill>
                  <a:schemeClr val="tx1"/>
                </a:solidFill>
              </a:rPr>
              <a:t>d’urgence</a:t>
            </a:r>
            <a:endParaRPr lang="fr-FR" dirty="0">
              <a:solidFill>
                <a:schemeClr val="tx1"/>
              </a:solidFill>
            </a:endParaRPr>
          </a:p>
          <a:p>
            <a:pPr marL="0" indent="0" algn="l"/>
            <a:r>
              <a:rPr lang="fr-FR" sz="1700" b="0" dirty="0">
                <a:solidFill>
                  <a:schemeClr val="tx1"/>
                </a:solidFill>
              </a:rPr>
              <a:t>Le plan d’intervention d’urgence prend en compte les éléments suivants spécifiques aux pipelines :</a:t>
            </a:r>
          </a:p>
          <a:p>
            <a:pPr marL="285750" lvl="4" indent="-285750" algn="l" defTabSz="685800">
              <a:buFont typeface="Wingdings" panose="05000000000000000000" pitchFamily="2" charset="2"/>
              <a:buChar char="q"/>
              <a:defRPr/>
            </a:pPr>
            <a:r>
              <a:rPr lang="fr-FR" sz="1700" dirty="0">
                <a:solidFill>
                  <a:schemeClr val="tx1"/>
                </a:solidFill>
                <a:latin typeface="+mj-lt"/>
              </a:rPr>
              <a:t>l’étude </a:t>
            </a:r>
            <a:r>
              <a:rPr lang="fr-FR" sz="1700" dirty="0">
                <a:solidFill>
                  <a:schemeClr val="tx1"/>
                </a:solidFill>
                <a:latin typeface="+mj-lt"/>
              </a:rPr>
              <a:t>d’évaluation des risques technologiques (y compris les impacts potentiels sur l’environnement) ;</a:t>
            </a:r>
          </a:p>
          <a:p>
            <a:pPr marL="285750" lvl="4" indent="-285750" algn="l" defTabSz="685800">
              <a:buFont typeface="Wingdings" panose="05000000000000000000" pitchFamily="2" charset="2"/>
              <a:buChar char="q"/>
              <a:defRPr/>
            </a:pPr>
            <a:r>
              <a:rPr lang="fr-FR" sz="1700" dirty="0">
                <a:solidFill>
                  <a:schemeClr val="tx1"/>
                </a:solidFill>
                <a:latin typeface="+mj-lt"/>
              </a:rPr>
              <a:t>la </a:t>
            </a:r>
            <a:r>
              <a:rPr lang="fr-FR" sz="1700" dirty="0">
                <a:solidFill>
                  <a:schemeClr val="tx1"/>
                </a:solidFill>
                <a:latin typeface="+mj-lt"/>
              </a:rPr>
              <a:t>cinétique de développement de scenarios d’accidents potentiels</a:t>
            </a:r>
            <a:r>
              <a:rPr lang="fr-FR" sz="1700" dirty="0">
                <a:solidFill>
                  <a:schemeClr val="tx1"/>
                </a:solidFill>
                <a:latin typeface="+mj-lt"/>
              </a:rPr>
              <a:t>.</a:t>
            </a:r>
          </a:p>
          <a:p>
            <a:pPr marL="0" indent="0" algn="l"/>
            <a:r>
              <a:rPr lang="fr-FR" sz="1700" b="0" dirty="0">
                <a:solidFill>
                  <a:schemeClr val="tx1"/>
                </a:solidFill>
              </a:rPr>
              <a:t>L’entité ou filiale s’assure de la disponibilité et du temps de mise en œuvre des moyens d’intervention tels que prévus dans le plan d’intervention d’urgence. </a:t>
            </a:r>
          </a:p>
          <a:p>
            <a:pPr marL="0" indent="0" algn="l">
              <a:spcBef>
                <a:spcPts val="600"/>
              </a:spcBef>
            </a:pPr>
            <a:r>
              <a:rPr lang="fr-FR" sz="1700" b="0" dirty="0" smtClean="0">
                <a:solidFill>
                  <a:srgbClr val="00B050"/>
                </a:solidFill>
              </a:rPr>
              <a:t>Pas </a:t>
            </a:r>
            <a:r>
              <a:rPr lang="fr-FR" sz="1700" b="0" dirty="0">
                <a:solidFill>
                  <a:srgbClr val="00B050"/>
                </a:solidFill>
              </a:rPr>
              <a:t>de </a:t>
            </a:r>
            <a:r>
              <a:rPr lang="fr-FR" sz="1700" b="0" dirty="0" smtClean="0">
                <a:solidFill>
                  <a:srgbClr val="00B050"/>
                </a:solidFill>
              </a:rPr>
              <a:t>changement</a:t>
            </a:r>
            <a:endParaRPr lang="fr-FR" sz="1700" b="0" dirty="0">
              <a:solidFill>
                <a:srgbClr val="00B050"/>
              </a:solidFill>
            </a:endParaRPr>
          </a:p>
        </p:txBody>
      </p:sp>
      <p:graphicFrame>
        <p:nvGraphicFramePr>
          <p:cNvPr id="5" name="Diagramme 15"/>
          <p:cNvGraphicFramePr/>
          <p:nvPr>
            <p:extLst>
              <p:ext uri="{D42A27DB-BD31-4B8C-83A1-F6EECF244321}">
                <p14:modId xmlns:p14="http://schemas.microsoft.com/office/powerpoint/2010/main" val="1838287832"/>
              </p:ext>
            </p:extLst>
          </p:nvPr>
        </p:nvGraphicFramePr>
        <p:xfrm>
          <a:off x="1559496" y="764703"/>
          <a:ext cx="8928992" cy="513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Espace réservé du texte 1"/>
          <p:cNvSpPr txBox="1">
            <a:spLocks/>
          </p:cNvSpPr>
          <p:nvPr/>
        </p:nvSpPr>
        <p:spPr>
          <a:xfrm>
            <a:off x="407368" y="3933056"/>
            <a:ext cx="11424592"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3.5.2 </a:t>
            </a:r>
            <a:r>
              <a:rPr lang="en-GB" dirty="0" smtClean="0">
                <a:solidFill>
                  <a:schemeClr val="tx1"/>
                </a:solidFill>
              </a:rPr>
              <a:t>: </a:t>
            </a:r>
            <a:r>
              <a:rPr lang="en-US" dirty="0" smtClean="0">
                <a:solidFill>
                  <a:schemeClr val="tx1"/>
                </a:solidFill>
              </a:rPr>
              <a:t>Test </a:t>
            </a:r>
            <a:r>
              <a:rPr lang="en-US" dirty="0">
                <a:solidFill>
                  <a:schemeClr val="tx1"/>
                </a:solidFill>
              </a:rPr>
              <a:t>du plan </a:t>
            </a:r>
            <a:r>
              <a:rPr lang="en-US" dirty="0" err="1">
                <a:solidFill>
                  <a:schemeClr val="tx1"/>
                </a:solidFill>
              </a:rPr>
              <a:t>d’intervention</a:t>
            </a:r>
            <a:r>
              <a:rPr lang="en-US" dirty="0">
                <a:solidFill>
                  <a:schemeClr val="tx1"/>
                </a:solidFill>
              </a:rPr>
              <a:t> </a:t>
            </a:r>
            <a:r>
              <a:rPr lang="en-US" dirty="0" err="1">
                <a:solidFill>
                  <a:schemeClr val="tx1"/>
                </a:solidFill>
              </a:rPr>
              <a:t>d’urgence</a:t>
            </a:r>
            <a:r>
              <a:rPr lang="en-US" dirty="0">
                <a:solidFill>
                  <a:schemeClr val="tx1"/>
                </a:solidFill>
              </a:rPr>
              <a:t> </a:t>
            </a:r>
            <a:r>
              <a:rPr lang="en-US" dirty="0" smtClean="0">
                <a:solidFill>
                  <a:schemeClr val="tx1"/>
                </a:solidFill>
              </a:rPr>
              <a:t>pipeline</a:t>
            </a:r>
            <a:endParaRPr lang="fr-FR" dirty="0">
              <a:solidFill>
                <a:schemeClr val="tx1"/>
              </a:solidFill>
            </a:endParaRPr>
          </a:p>
          <a:p>
            <a:pPr marL="0" indent="0" algn="l"/>
            <a:r>
              <a:rPr lang="fr-FR" sz="1700" b="0" dirty="0" smtClean="0">
                <a:solidFill>
                  <a:schemeClr val="tx1"/>
                </a:solidFill>
              </a:rPr>
              <a:t>Le plan d’intervention d’urgence pipeline est testé annuellement lors d’un exercice.</a:t>
            </a:r>
          </a:p>
          <a:p>
            <a:pPr marL="0" indent="0" algn="l"/>
            <a:r>
              <a:rPr lang="fr-FR" sz="1700" b="0" dirty="0" smtClean="0">
                <a:solidFill>
                  <a:schemeClr val="tx1"/>
                </a:solidFill>
              </a:rPr>
              <a:t>Tous les 3 ans, au minimum, le test de ce plan est réalisé selon un scénario comprenant le déploiement sur le terrain des moyens d’intervention de l’entité ou la filiale, des tiers publics ou privés, et des autorités locales.</a:t>
            </a:r>
          </a:p>
          <a:p>
            <a:pPr marL="0" indent="0" algn="l">
              <a:spcBef>
                <a:spcPts val="600"/>
              </a:spcBef>
            </a:pPr>
            <a:r>
              <a:rPr lang="fr-FR" sz="1700" b="0" i="1" dirty="0" smtClean="0">
                <a:solidFill>
                  <a:schemeClr val="accent6">
                    <a:lumMod val="75000"/>
                  </a:schemeClr>
                </a:solidFill>
              </a:rPr>
              <a:t>Exigence </a:t>
            </a:r>
            <a:r>
              <a:rPr lang="fr-FR" sz="1700" b="0" i="1" dirty="0" smtClean="0">
                <a:solidFill>
                  <a:schemeClr val="accent6">
                    <a:lumMod val="75000"/>
                  </a:schemeClr>
                </a:solidFill>
              </a:rPr>
              <a:t>existante</a:t>
            </a:r>
            <a:r>
              <a:rPr lang="fr-FR" sz="1700" b="0" i="1" dirty="0">
                <a:solidFill>
                  <a:schemeClr val="accent6">
                    <a:lumMod val="75000"/>
                  </a:schemeClr>
                </a:solidFill>
              </a:rPr>
              <a:t>, avec une nouvelle précision concernant les fréquences minimales des tests du plan d’intervention d’urgence pipeline:</a:t>
            </a:r>
          </a:p>
          <a:p>
            <a:pPr marL="285750" lvl="4" indent="-285750" algn="l" defTabSz="685800">
              <a:buFont typeface="Wingdings" panose="05000000000000000000" pitchFamily="2" charset="2"/>
              <a:buChar char="q"/>
              <a:defRPr/>
            </a:pPr>
            <a:r>
              <a:rPr lang="fr-FR" sz="1700" dirty="0">
                <a:solidFill>
                  <a:schemeClr val="accent6">
                    <a:lumMod val="75000"/>
                  </a:schemeClr>
                </a:solidFill>
                <a:latin typeface="+mj-lt"/>
              </a:rPr>
              <a:t>Exercice table top annuel.</a:t>
            </a:r>
          </a:p>
          <a:p>
            <a:pPr marL="285750" lvl="4" indent="-285750" algn="l" defTabSz="685800">
              <a:buFont typeface="Wingdings" panose="05000000000000000000" pitchFamily="2" charset="2"/>
              <a:buChar char="q"/>
              <a:defRPr/>
            </a:pPr>
            <a:r>
              <a:rPr lang="fr-FR" sz="1700" dirty="0">
                <a:solidFill>
                  <a:schemeClr val="accent6">
                    <a:lumMod val="75000"/>
                  </a:schemeClr>
                </a:solidFill>
                <a:latin typeface="+mj-lt"/>
              </a:rPr>
              <a:t>Déploiement des moyens d’intervention sur le terrain tous les 3 ans.</a:t>
            </a:r>
          </a:p>
          <a:p>
            <a:pPr marL="0" indent="0" algn="l">
              <a:spcAft>
                <a:spcPts val="600"/>
              </a:spcAft>
            </a:pPr>
            <a:endParaRPr lang="fr-FR" sz="1400" b="0" u="sng" dirty="0">
              <a:solidFill>
                <a:srgbClr val="FF0000"/>
              </a:solidFill>
            </a:endParaRPr>
          </a:p>
        </p:txBody>
      </p:sp>
    </p:spTree>
    <p:extLst>
      <p:ext uri="{BB962C8B-B14F-4D97-AF65-F5344CB8AC3E}">
        <p14:creationId xmlns:p14="http://schemas.microsoft.com/office/powerpoint/2010/main" val="3385186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7" name="Espace réservé du texte 1"/>
          <p:cNvSpPr txBox="1">
            <a:spLocks/>
          </p:cNvSpPr>
          <p:nvPr/>
        </p:nvSpPr>
        <p:spPr>
          <a:xfrm>
            <a:off x="407368" y="1484784"/>
            <a:ext cx="11305256" cy="482453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3.5.3 </a:t>
            </a:r>
            <a:r>
              <a:rPr lang="en-GB" dirty="0" smtClean="0">
                <a:solidFill>
                  <a:schemeClr val="tx1"/>
                </a:solidFill>
              </a:rPr>
              <a:t>: </a:t>
            </a:r>
            <a:r>
              <a:rPr lang="fr-FR" dirty="0" smtClean="0">
                <a:solidFill>
                  <a:schemeClr val="tx1"/>
                </a:solidFill>
              </a:rPr>
              <a:t>Mise </a:t>
            </a:r>
            <a:r>
              <a:rPr lang="fr-FR" dirty="0">
                <a:solidFill>
                  <a:schemeClr val="tx1"/>
                </a:solidFill>
              </a:rPr>
              <a:t>à jour du plan d’intervention d’urgence </a:t>
            </a:r>
            <a:r>
              <a:rPr lang="fr-FR" dirty="0" smtClean="0">
                <a:solidFill>
                  <a:schemeClr val="tx1"/>
                </a:solidFill>
              </a:rPr>
              <a:t>pipeline</a:t>
            </a:r>
            <a:endParaRPr lang="fr-FR" dirty="0">
              <a:solidFill>
                <a:schemeClr val="tx1"/>
              </a:solidFill>
            </a:endParaRPr>
          </a:p>
          <a:p>
            <a:pPr marL="0" indent="0" algn="l" fontAlgn="t"/>
            <a:r>
              <a:rPr lang="fr-FR" sz="1700" b="0" dirty="0">
                <a:solidFill>
                  <a:schemeClr val="tx1"/>
                </a:solidFill>
              </a:rPr>
              <a:t>Le besoin de mise à jour du plan d’intervention d’urgence est évalué à partir des retours d’expérience, et à chaque :</a:t>
            </a:r>
          </a:p>
          <a:p>
            <a:pPr marL="285750" lvl="4" indent="-285750" algn="l" defTabSz="685800" fontAlgn="t">
              <a:buFont typeface="Wingdings" panose="05000000000000000000" pitchFamily="2" charset="2"/>
              <a:buChar char="q"/>
              <a:defRPr/>
            </a:pPr>
            <a:r>
              <a:rPr lang="fr-FR" sz="1700" dirty="0">
                <a:solidFill>
                  <a:schemeClr val="tx1"/>
                </a:solidFill>
                <a:latin typeface="+mj-lt"/>
              </a:rPr>
              <a:t>mise </a:t>
            </a:r>
            <a:r>
              <a:rPr lang="fr-FR" sz="1700" dirty="0">
                <a:solidFill>
                  <a:schemeClr val="tx1"/>
                </a:solidFill>
                <a:latin typeface="+mj-lt"/>
              </a:rPr>
              <a:t>à jour de l’étude d’évaluation des risques technologiques ;</a:t>
            </a:r>
          </a:p>
          <a:p>
            <a:pPr marL="285750" lvl="4" indent="-285750" algn="l" defTabSz="685800" fontAlgn="t">
              <a:buFont typeface="Wingdings" panose="05000000000000000000" pitchFamily="2" charset="2"/>
              <a:buChar char="q"/>
              <a:defRPr/>
            </a:pPr>
            <a:r>
              <a:rPr lang="fr-FR" sz="1700" dirty="0">
                <a:solidFill>
                  <a:schemeClr val="tx1"/>
                </a:solidFill>
                <a:latin typeface="+mj-lt"/>
              </a:rPr>
              <a:t>modification </a:t>
            </a:r>
            <a:r>
              <a:rPr lang="fr-FR" sz="1700" dirty="0">
                <a:solidFill>
                  <a:schemeClr val="tx1"/>
                </a:solidFill>
                <a:latin typeface="+mj-lt"/>
              </a:rPr>
              <a:t>du pipeline ou de son environnement ;</a:t>
            </a:r>
          </a:p>
          <a:p>
            <a:pPr marL="285750" lvl="4" indent="-285750" algn="l" defTabSz="685800" fontAlgn="t">
              <a:buFont typeface="Wingdings" panose="05000000000000000000" pitchFamily="2" charset="2"/>
              <a:buChar char="q"/>
              <a:defRPr/>
            </a:pPr>
            <a:r>
              <a:rPr lang="fr-FR" sz="1700" dirty="0">
                <a:solidFill>
                  <a:schemeClr val="tx1"/>
                </a:solidFill>
                <a:latin typeface="+mj-lt"/>
              </a:rPr>
              <a:t>modification </a:t>
            </a:r>
            <a:r>
              <a:rPr lang="fr-FR" sz="1700" dirty="0">
                <a:solidFill>
                  <a:schemeClr val="tx1"/>
                </a:solidFill>
                <a:latin typeface="+mj-lt"/>
              </a:rPr>
              <a:t>de l’organisation en charge du pipeline ;</a:t>
            </a:r>
          </a:p>
          <a:p>
            <a:pPr marL="285750" lvl="4" indent="-285750" algn="l" defTabSz="685800" fontAlgn="t">
              <a:buFont typeface="Wingdings" panose="05000000000000000000" pitchFamily="2" charset="2"/>
              <a:buChar char="q"/>
              <a:defRPr/>
            </a:pPr>
            <a:r>
              <a:rPr lang="fr-FR" sz="1700" dirty="0">
                <a:solidFill>
                  <a:schemeClr val="tx1"/>
                </a:solidFill>
                <a:latin typeface="+mj-lt"/>
              </a:rPr>
              <a:t>évolution </a:t>
            </a:r>
            <a:r>
              <a:rPr lang="fr-FR" sz="1700" dirty="0">
                <a:solidFill>
                  <a:schemeClr val="tx1"/>
                </a:solidFill>
                <a:latin typeface="+mj-lt"/>
              </a:rPr>
              <a:t>de l’organisation ou des moyens des services de secours.</a:t>
            </a:r>
          </a:p>
          <a:p>
            <a:pPr marL="0" indent="0" algn="l" fontAlgn="t"/>
            <a:r>
              <a:rPr lang="fr-FR" sz="1700" b="0" dirty="0">
                <a:solidFill>
                  <a:schemeClr val="tx1"/>
                </a:solidFill>
              </a:rPr>
              <a:t>La mise à jour complète du plan d’intervention d’urgence est réalisée au moins tous les 5 </a:t>
            </a:r>
            <a:r>
              <a:rPr lang="fr-FR" sz="1700" b="0" dirty="0" smtClean="0">
                <a:solidFill>
                  <a:schemeClr val="tx1"/>
                </a:solidFill>
              </a:rPr>
              <a:t>ans.</a:t>
            </a:r>
          </a:p>
          <a:p>
            <a:pPr marL="0" indent="0" algn="just">
              <a:spcBef>
                <a:spcPts val="600"/>
              </a:spcBef>
            </a:pPr>
            <a:r>
              <a:rPr lang="fr-FR" sz="1700" b="0" dirty="0" smtClean="0">
                <a:solidFill>
                  <a:schemeClr val="accent6">
                    <a:lumMod val="75000"/>
                  </a:schemeClr>
                </a:solidFill>
              </a:rPr>
              <a:t>Exigence </a:t>
            </a:r>
            <a:r>
              <a:rPr lang="fr-FR" sz="1700" b="0" dirty="0" smtClean="0">
                <a:solidFill>
                  <a:schemeClr val="accent6">
                    <a:lumMod val="75000"/>
                  </a:schemeClr>
                </a:solidFill>
              </a:rPr>
              <a:t>existante, avec une nouvelle précision concernant la fréquence minimale de mise à jour (5 ans).</a:t>
            </a:r>
          </a:p>
          <a:p>
            <a:pPr marL="0" indent="0" algn="l">
              <a:spcBef>
                <a:spcPts val="1200"/>
              </a:spcBef>
              <a:spcAft>
                <a:spcPts val="600"/>
              </a:spcAft>
            </a:pPr>
            <a:r>
              <a:rPr lang="en-GB" dirty="0">
                <a:solidFill>
                  <a:schemeClr val="tx1"/>
                </a:solidFill>
              </a:rPr>
              <a:t>Exigence 3.5.4 </a:t>
            </a:r>
            <a:r>
              <a:rPr lang="en-GB" dirty="0" smtClean="0">
                <a:solidFill>
                  <a:schemeClr val="tx1"/>
                </a:solidFill>
              </a:rPr>
              <a:t>: </a:t>
            </a:r>
            <a:r>
              <a:rPr lang="fr-FR" dirty="0" smtClean="0">
                <a:solidFill>
                  <a:schemeClr val="tx1"/>
                </a:solidFill>
              </a:rPr>
              <a:t>Diffusion </a:t>
            </a:r>
            <a:r>
              <a:rPr lang="fr-FR" dirty="0">
                <a:solidFill>
                  <a:schemeClr val="tx1"/>
                </a:solidFill>
              </a:rPr>
              <a:t>du plan d’intervention </a:t>
            </a:r>
            <a:r>
              <a:rPr lang="fr-FR" dirty="0" smtClean="0">
                <a:solidFill>
                  <a:schemeClr val="tx1"/>
                </a:solidFill>
              </a:rPr>
              <a:t>d’urgence</a:t>
            </a:r>
            <a:endParaRPr lang="fr-FR" dirty="0">
              <a:solidFill>
                <a:schemeClr val="tx1"/>
              </a:solidFill>
            </a:endParaRPr>
          </a:p>
          <a:p>
            <a:pPr marL="0" indent="0" algn="l" fontAlgn="t"/>
            <a:r>
              <a:rPr lang="fr-FR" sz="1700" b="0" dirty="0">
                <a:solidFill>
                  <a:schemeClr val="tx1"/>
                </a:solidFill>
              </a:rPr>
              <a:t>Le plan d’intervention d’urgence pipeline (ou une synthèse de ce plan) est partagé avec les services de secours externes, publics ou privés, qui sont sollicités en cas d’urgence. Il contient </a:t>
            </a:r>
            <a:r>
              <a:rPr lang="fr-FR" sz="1700" b="0" dirty="0" smtClean="0">
                <a:solidFill>
                  <a:schemeClr val="tx1"/>
                </a:solidFill>
              </a:rPr>
              <a:t>:</a:t>
            </a:r>
          </a:p>
          <a:p>
            <a:pPr marL="285750" lvl="4" indent="-285750" algn="l" defTabSz="685800" fontAlgn="t">
              <a:buFont typeface="Wingdings" panose="05000000000000000000" pitchFamily="2" charset="2"/>
              <a:buChar char="q"/>
              <a:defRPr/>
            </a:pPr>
            <a:r>
              <a:rPr lang="fr-FR" sz="1700" dirty="0">
                <a:solidFill>
                  <a:schemeClr val="tx1"/>
                </a:solidFill>
                <a:latin typeface="+mj-lt"/>
              </a:rPr>
              <a:t>une </a:t>
            </a:r>
            <a:r>
              <a:rPr lang="fr-FR" sz="1700" dirty="0">
                <a:solidFill>
                  <a:schemeClr val="tx1"/>
                </a:solidFill>
                <a:latin typeface="+mj-lt"/>
              </a:rPr>
              <a:t>carte ou un atlas cartographique à l’échelle appropriée sur lequel sont reportés le tracé et les voies d’accès au pipeline et à ses organes d’isolement ;</a:t>
            </a:r>
          </a:p>
          <a:p>
            <a:pPr marL="285750" lvl="4" indent="-285750" algn="l" defTabSz="685800" fontAlgn="t">
              <a:buFont typeface="Wingdings" panose="05000000000000000000" pitchFamily="2" charset="2"/>
              <a:buChar char="q"/>
              <a:defRPr/>
            </a:pPr>
            <a:r>
              <a:rPr lang="fr-FR" sz="1700" dirty="0">
                <a:solidFill>
                  <a:schemeClr val="tx1"/>
                </a:solidFill>
                <a:latin typeface="+mj-lt"/>
              </a:rPr>
              <a:t>le </a:t>
            </a:r>
            <a:r>
              <a:rPr lang="fr-FR" sz="1700" dirty="0">
                <a:solidFill>
                  <a:schemeClr val="tx1"/>
                </a:solidFill>
                <a:latin typeface="+mj-lt"/>
              </a:rPr>
              <a:t>schéma d’alerte et l’annuaire des contacts utiles ;</a:t>
            </a:r>
          </a:p>
          <a:p>
            <a:pPr marL="285750" lvl="4" indent="-285750" algn="l" defTabSz="685800" fontAlgn="t">
              <a:buFont typeface="Wingdings" panose="05000000000000000000" pitchFamily="2" charset="2"/>
              <a:buChar char="q"/>
              <a:defRPr/>
            </a:pPr>
            <a:r>
              <a:rPr lang="fr-FR" sz="1700" dirty="0">
                <a:solidFill>
                  <a:schemeClr val="tx1"/>
                </a:solidFill>
                <a:latin typeface="+mj-lt"/>
              </a:rPr>
              <a:t>la </a:t>
            </a:r>
            <a:r>
              <a:rPr lang="fr-FR" sz="1700" dirty="0">
                <a:solidFill>
                  <a:schemeClr val="tx1"/>
                </a:solidFill>
                <a:latin typeface="+mj-lt"/>
              </a:rPr>
              <a:t>liste des moyens d’intervention et de mise en sécurité du pipeline.</a:t>
            </a:r>
          </a:p>
          <a:p>
            <a:pPr marL="0" indent="0" algn="l" fontAlgn="t">
              <a:spcBef>
                <a:spcPts val="600"/>
              </a:spcBef>
            </a:pPr>
            <a:r>
              <a:rPr lang="fr-FR" sz="1700" b="0" dirty="0" smtClean="0">
                <a:solidFill>
                  <a:srgbClr val="00B050"/>
                </a:solidFill>
              </a:rPr>
              <a:t>Pas de changement</a:t>
            </a:r>
          </a:p>
          <a:p>
            <a:pPr marL="0" indent="0" algn="l" fontAlgn="t">
              <a:spcAft>
                <a:spcPts val="600"/>
              </a:spcAft>
            </a:pPr>
            <a:endParaRPr lang="fr-FR" sz="1400" dirty="0">
              <a:solidFill>
                <a:schemeClr val="tx1"/>
              </a:solidFill>
            </a:endParaRPr>
          </a:p>
          <a:p>
            <a:pPr marL="0" indent="0" algn="l" fontAlgn="t">
              <a:spcAft>
                <a:spcPts val="600"/>
              </a:spcAft>
            </a:pPr>
            <a:endParaRPr lang="fr-FR" sz="1400" dirty="0">
              <a:solidFill>
                <a:schemeClr val="tx1"/>
              </a:solidFill>
            </a:endParaRPr>
          </a:p>
          <a:p>
            <a:pPr marL="0" indent="0" algn="l">
              <a:spcAft>
                <a:spcPts val="600"/>
              </a:spcAft>
            </a:pPr>
            <a:endParaRPr lang="fr-FR" sz="1400" b="0" u="sng" dirty="0">
              <a:solidFill>
                <a:srgbClr val="FF0000"/>
              </a:solidFill>
            </a:endParaRPr>
          </a:p>
        </p:txBody>
      </p:sp>
      <p:graphicFrame>
        <p:nvGraphicFramePr>
          <p:cNvPr id="10" name="Diagramme 15"/>
          <p:cNvGraphicFramePr/>
          <p:nvPr>
            <p:extLst>
              <p:ext uri="{D42A27DB-BD31-4B8C-83A1-F6EECF244321}">
                <p14:modId xmlns:p14="http://schemas.microsoft.com/office/powerpoint/2010/main" val="4238331898"/>
              </p:ext>
            </p:extLst>
          </p:nvPr>
        </p:nvGraphicFramePr>
        <p:xfrm>
          <a:off x="1487488" y="736392"/>
          <a:ext cx="8928992" cy="513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3699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6656" y="1812528"/>
            <a:ext cx="11424592" cy="172742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3.6.1 </a:t>
            </a:r>
            <a:r>
              <a:rPr lang="en-GB" dirty="0" smtClean="0">
                <a:solidFill>
                  <a:schemeClr val="tx1"/>
                </a:solidFill>
              </a:rPr>
              <a:t>: Documentation</a:t>
            </a:r>
            <a:endParaRPr lang="fr-FR" dirty="0">
              <a:solidFill>
                <a:schemeClr val="tx1"/>
              </a:solidFill>
            </a:endParaRPr>
          </a:p>
          <a:p>
            <a:pPr marL="0" lvl="0" indent="0" algn="l">
              <a:spcAft>
                <a:spcPts val="600"/>
              </a:spcAft>
            </a:pPr>
            <a:r>
              <a:rPr lang="fr-FR" sz="1700" b="0" dirty="0">
                <a:solidFill>
                  <a:schemeClr val="tx1"/>
                </a:solidFill>
              </a:rPr>
              <a:t>Le plan de pose du pipeline est disponible et tenu à jour à une échelle et une précision suffisante pour permettre sa localisation sur le terrain. </a:t>
            </a:r>
          </a:p>
          <a:p>
            <a:pPr marL="0" lvl="0" indent="0" algn="l">
              <a:spcAft>
                <a:spcPts val="600"/>
              </a:spcAft>
            </a:pPr>
            <a:r>
              <a:rPr lang="fr-FR" sz="1700" b="0" dirty="0">
                <a:solidFill>
                  <a:schemeClr val="tx1"/>
                </a:solidFill>
              </a:rPr>
              <a:t>Les listes des conventions et autorisations d'occupation des terrains traversés sont tenues à jour</a:t>
            </a:r>
            <a:r>
              <a:rPr lang="fr-FR" sz="1700" b="0" dirty="0" smtClean="0">
                <a:solidFill>
                  <a:schemeClr val="tx1"/>
                </a:solidFill>
              </a:rPr>
              <a:t>.</a:t>
            </a:r>
          </a:p>
          <a:p>
            <a:pPr marL="0" indent="0" algn="just">
              <a:spcAft>
                <a:spcPts val="600"/>
              </a:spcAft>
            </a:pPr>
            <a:r>
              <a:rPr lang="fr-FR" sz="1700" b="0" dirty="0" smtClean="0">
                <a:solidFill>
                  <a:schemeClr val="accent6">
                    <a:lumMod val="75000"/>
                  </a:schemeClr>
                </a:solidFill>
              </a:rPr>
              <a:t>Exigence </a:t>
            </a:r>
            <a:r>
              <a:rPr lang="fr-FR" sz="1700" b="0" dirty="0">
                <a:solidFill>
                  <a:schemeClr val="accent6">
                    <a:lumMod val="75000"/>
                  </a:schemeClr>
                </a:solidFill>
              </a:rPr>
              <a:t>existante, avec des précisions concernant les documents à tenir à jour (plan de pose, liste des conventions, etc.).</a:t>
            </a:r>
          </a:p>
          <a:p>
            <a:pPr marL="0" lvl="0" indent="0" algn="l">
              <a:spcAft>
                <a:spcPts val="600"/>
              </a:spcAft>
            </a:pPr>
            <a:endParaRPr lang="fr-FR" sz="1600" b="0" dirty="0">
              <a:solidFill>
                <a:schemeClr val="tx1"/>
              </a:solidFill>
            </a:endParaRPr>
          </a:p>
        </p:txBody>
      </p:sp>
      <p:graphicFrame>
        <p:nvGraphicFramePr>
          <p:cNvPr id="8" name="Diagramme 14"/>
          <p:cNvGraphicFramePr/>
          <p:nvPr>
            <p:extLst>
              <p:ext uri="{D42A27DB-BD31-4B8C-83A1-F6EECF244321}">
                <p14:modId xmlns:p14="http://schemas.microsoft.com/office/powerpoint/2010/main" val="2264083738"/>
              </p:ext>
            </p:extLst>
          </p:nvPr>
        </p:nvGraphicFramePr>
        <p:xfrm>
          <a:off x="1127448" y="829074"/>
          <a:ext cx="9253028" cy="5753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Espace réservé du texte 1"/>
          <p:cNvSpPr txBox="1">
            <a:spLocks/>
          </p:cNvSpPr>
          <p:nvPr/>
        </p:nvSpPr>
        <p:spPr>
          <a:xfrm>
            <a:off x="372126" y="3837101"/>
            <a:ext cx="11424592"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3.6.2 </a:t>
            </a:r>
            <a:r>
              <a:rPr lang="en-GB" dirty="0" smtClean="0">
                <a:solidFill>
                  <a:schemeClr val="tx1"/>
                </a:solidFill>
              </a:rPr>
              <a:t>: </a:t>
            </a:r>
            <a:r>
              <a:rPr lang="en-US" dirty="0" smtClean="0">
                <a:solidFill>
                  <a:schemeClr val="tx1"/>
                </a:solidFill>
              </a:rPr>
              <a:t>Information</a:t>
            </a:r>
            <a:endParaRPr lang="fr-FR" dirty="0">
              <a:solidFill>
                <a:schemeClr val="tx1"/>
              </a:solidFill>
            </a:endParaRPr>
          </a:p>
          <a:p>
            <a:pPr marL="0" indent="0" algn="l">
              <a:spcBef>
                <a:spcPts val="600"/>
              </a:spcBef>
              <a:spcAft>
                <a:spcPts val="600"/>
              </a:spcAft>
            </a:pPr>
            <a:r>
              <a:rPr lang="fr-FR" sz="1700" b="0" dirty="0">
                <a:solidFill>
                  <a:schemeClr val="tx1"/>
                </a:solidFill>
              </a:rPr>
              <a:t>Une attention particulière est apportée à l’identification des riverains ou de leurs représentants et des autres parties dont les activités peuvent avoir un impact sur le pipeline. Les informations nécessaires à la prévention d’accidents (en particulier les accrochages du pipeline lors de travaux) leur sont communiquées.</a:t>
            </a:r>
          </a:p>
          <a:p>
            <a:pPr marL="0" indent="0" algn="l">
              <a:spcBef>
                <a:spcPts val="600"/>
              </a:spcBef>
              <a:spcAft>
                <a:spcPts val="600"/>
              </a:spcAft>
            </a:pPr>
            <a:r>
              <a:rPr lang="fr-FR" sz="1700" b="0" dirty="0">
                <a:solidFill>
                  <a:schemeClr val="tx1"/>
                </a:solidFill>
              </a:rPr>
              <a:t>La liste des interlocuteurs identifiés est établie et tenue à jour à une fréquence adaptée aux enjeux.</a:t>
            </a:r>
          </a:p>
          <a:p>
            <a:pPr marL="0" indent="0" algn="just">
              <a:spcAft>
                <a:spcPts val="600"/>
              </a:spcAft>
            </a:pPr>
            <a:r>
              <a:rPr lang="fr-FR" sz="1700" b="0" dirty="0" smtClean="0">
                <a:solidFill>
                  <a:schemeClr val="accent6">
                    <a:lumMod val="75000"/>
                  </a:schemeClr>
                </a:solidFill>
              </a:rPr>
              <a:t>Exigence </a:t>
            </a:r>
            <a:r>
              <a:rPr lang="fr-FR" sz="1700" b="0" dirty="0">
                <a:solidFill>
                  <a:schemeClr val="accent6">
                    <a:lumMod val="75000"/>
                  </a:schemeClr>
                </a:solidFill>
              </a:rPr>
              <a:t>existante, avec une attention particulière pour les parties prenantes dont les activités peuvent avoir un impact sur le pipeline</a:t>
            </a:r>
            <a:endParaRPr lang="fr-FR" sz="1700" b="0" dirty="0">
              <a:solidFill>
                <a:schemeClr val="accent6">
                  <a:lumMod val="75000"/>
                </a:schemeClr>
              </a:solidFill>
            </a:endParaRPr>
          </a:p>
        </p:txBody>
      </p:sp>
    </p:spTree>
    <p:extLst>
      <p:ext uri="{BB962C8B-B14F-4D97-AF65-F5344CB8AC3E}">
        <p14:creationId xmlns:p14="http://schemas.microsoft.com/office/powerpoint/2010/main" val="1269583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graphicFrame>
        <p:nvGraphicFramePr>
          <p:cNvPr id="8" name="Diagramme 14"/>
          <p:cNvGraphicFramePr/>
          <p:nvPr>
            <p:extLst>
              <p:ext uri="{D42A27DB-BD31-4B8C-83A1-F6EECF244321}">
                <p14:modId xmlns:p14="http://schemas.microsoft.com/office/powerpoint/2010/main" val="2471383179"/>
              </p:ext>
            </p:extLst>
          </p:nvPr>
        </p:nvGraphicFramePr>
        <p:xfrm>
          <a:off x="1199456" y="945105"/>
          <a:ext cx="9253028" cy="5753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Espace réservé du texte 1"/>
          <p:cNvSpPr txBox="1">
            <a:spLocks/>
          </p:cNvSpPr>
          <p:nvPr/>
        </p:nvSpPr>
        <p:spPr>
          <a:xfrm>
            <a:off x="551384" y="2060848"/>
            <a:ext cx="11424592" cy="223224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Exigence 3.7.1 </a:t>
            </a:r>
            <a:r>
              <a:rPr lang="en-GB" dirty="0" smtClean="0">
                <a:solidFill>
                  <a:schemeClr val="tx1"/>
                </a:solidFill>
              </a:rPr>
              <a:t>: </a:t>
            </a:r>
            <a:r>
              <a:rPr lang="fr-FR" dirty="0" smtClean="0">
                <a:solidFill>
                  <a:schemeClr val="tx1"/>
                </a:solidFill>
              </a:rPr>
              <a:t>Suivi </a:t>
            </a:r>
            <a:r>
              <a:rPr lang="fr-FR" dirty="0">
                <a:solidFill>
                  <a:schemeClr val="tx1"/>
                </a:solidFill>
              </a:rPr>
              <a:t>de la performance </a:t>
            </a:r>
            <a:r>
              <a:rPr lang="fr-FR" dirty="0" smtClean="0">
                <a:solidFill>
                  <a:schemeClr val="tx1"/>
                </a:solidFill>
              </a:rPr>
              <a:t>HSE</a:t>
            </a:r>
            <a:endParaRPr lang="fr-FR" dirty="0">
              <a:solidFill>
                <a:schemeClr val="tx1"/>
              </a:solidFill>
            </a:endParaRPr>
          </a:p>
          <a:p>
            <a:pPr marL="0" lvl="0" indent="0" algn="l">
              <a:spcAft>
                <a:spcPts val="600"/>
              </a:spcAft>
            </a:pPr>
            <a:r>
              <a:rPr lang="fr-FR" sz="1700" b="0" dirty="0">
                <a:solidFill>
                  <a:schemeClr val="tx1"/>
                </a:solidFill>
              </a:rPr>
              <a:t>Le suivi de la performance HSE des activités pipeline est assuré et revu à minima annuellement</a:t>
            </a:r>
            <a:r>
              <a:rPr lang="fr-FR" sz="1700" b="0" dirty="0" smtClean="0">
                <a:solidFill>
                  <a:schemeClr val="tx1"/>
                </a:solidFill>
              </a:rPr>
              <a:t>. </a:t>
            </a:r>
          </a:p>
          <a:p>
            <a:pPr marL="0" lvl="0" indent="0" algn="l">
              <a:spcAft>
                <a:spcPts val="600"/>
              </a:spcAft>
            </a:pPr>
            <a:r>
              <a:rPr lang="fr-FR" sz="1700" b="0" dirty="0" smtClean="0">
                <a:solidFill>
                  <a:schemeClr val="tx1"/>
                </a:solidFill>
              </a:rPr>
              <a:t>Des </a:t>
            </a:r>
            <a:r>
              <a:rPr lang="fr-FR" sz="1700" b="0" dirty="0">
                <a:solidFill>
                  <a:schemeClr val="tx1"/>
                </a:solidFill>
              </a:rPr>
              <a:t>analyses de fond sont menées pour déterminer les améliorations utiles pour la sécurité du pipeline et de son environnement ou l’efficacité des activités pipeline.</a:t>
            </a:r>
          </a:p>
          <a:p>
            <a:pPr marL="0" lvl="0" indent="0" algn="l">
              <a:spcAft>
                <a:spcPts val="600"/>
              </a:spcAft>
            </a:pPr>
            <a:r>
              <a:rPr lang="fr-FR" sz="1700" b="0" dirty="0">
                <a:solidFill>
                  <a:schemeClr val="tx1"/>
                </a:solidFill>
              </a:rPr>
              <a:t>Le cas échéant, un plan d’action avec un planning associé est établi et tenu à jour suite à la revue de performance. </a:t>
            </a:r>
          </a:p>
          <a:p>
            <a:pPr marL="0" indent="0" algn="l">
              <a:spcBef>
                <a:spcPts val="600"/>
              </a:spcBef>
              <a:spcAft>
                <a:spcPts val="600"/>
              </a:spcAft>
            </a:pPr>
            <a:r>
              <a:rPr lang="fr-FR" sz="1700" b="0" dirty="0">
                <a:solidFill>
                  <a:srgbClr val="FF0000"/>
                </a:solidFill>
              </a:rPr>
              <a:t>Nouvelle exigence </a:t>
            </a:r>
            <a:r>
              <a:rPr lang="fr-FR" sz="1700" b="0" dirty="0" smtClean="0">
                <a:solidFill>
                  <a:srgbClr val="FF0000"/>
                </a:solidFill>
              </a:rPr>
              <a:t>de </a:t>
            </a:r>
            <a:r>
              <a:rPr lang="fr-FR" sz="1700" b="0" dirty="0">
                <a:solidFill>
                  <a:srgbClr val="FF0000"/>
                </a:solidFill>
              </a:rPr>
              <a:t>revue annuelle de la performance HSE des activités pipeline.</a:t>
            </a:r>
          </a:p>
          <a:p>
            <a:pPr marL="0" indent="0" algn="l">
              <a:spcBef>
                <a:spcPts val="600"/>
              </a:spcBef>
              <a:spcAft>
                <a:spcPts val="600"/>
              </a:spcAft>
            </a:pPr>
            <a:endParaRPr lang="fr-FR" sz="1400" dirty="0">
              <a:solidFill>
                <a:srgbClr val="FF0000"/>
              </a:solidFill>
            </a:endParaRPr>
          </a:p>
          <a:p>
            <a:pPr marL="0" lvl="0" indent="0" algn="l">
              <a:spcAft>
                <a:spcPts val="600"/>
              </a:spcAft>
            </a:pPr>
            <a:endParaRPr lang="fr-FR" sz="1600" b="0" dirty="0">
              <a:solidFill>
                <a:schemeClr val="tx1"/>
              </a:solidFill>
            </a:endParaRPr>
          </a:p>
        </p:txBody>
      </p:sp>
    </p:spTree>
    <p:extLst>
      <p:ext uri="{BB962C8B-B14F-4D97-AF65-F5344CB8AC3E}">
        <p14:creationId xmlns:p14="http://schemas.microsoft.com/office/powerpoint/2010/main" val="1943745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OU TROUVER DES INFORMATIONS COMPLEMENTAIRES </a:t>
            </a:r>
            <a:r>
              <a:rPr lang="fr-FR" b="1" smtClean="0">
                <a:solidFill>
                  <a:schemeClr val="bg1"/>
                </a:solidFill>
              </a:rPr>
              <a:t>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836712"/>
            <a:ext cx="10958400" cy="5040311"/>
          </a:xfrm>
        </p:spPr>
        <p:txBody>
          <a:bodyPr/>
          <a:lstStyle/>
          <a:p>
            <a:r>
              <a:rPr lang="fr-FR" dirty="0" smtClean="0">
                <a:solidFill>
                  <a:schemeClr val="tx1"/>
                </a:solidFill>
              </a:rPr>
              <a:t>Publication sur WAT</a:t>
            </a:r>
            <a:r>
              <a:rPr lang="fr-FR" dirty="0" smtClean="0"/>
              <a:t>: </a:t>
            </a:r>
            <a:r>
              <a:rPr lang="fr-FR" dirty="0" smtClean="0">
                <a:hlinkClick r:id="rId2"/>
              </a:rPr>
              <a:t>http://wat.corp.local/sites/s215/fr-FR/Pages/R%C3%A8gles%20HSE/CR%20414/Nouvelles-R%C3%A8gles-HS.aspx</a:t>
            </a:r>
            <a:endParaRPr lang="fr-FR" dirty="0" smtClean="0"/>
          </a:p>
          <a:p>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smtClean="0">
                <a:latin typeface="Calibri"/>
              </a:rPr>
              <a:t>7</a:t>
            </a:r>
            <a:endParaRPr lang="en-US" sz="1000" dirty="0">
              <a:latin typeface="Calibri"/>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3257750636"/>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90f3b083-5a74-4b90-8492-184ff79ad336</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E3549E-3553-4FD2-B91E-57BC73353C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C26BA1-78A3-453B-9FBD-D496DF888812}">
  <ds:schemaRefs>
    <ds:schemaRef ds:uri="http://schemas.openxmlformats.org/package/2006/metadata/core-properties"/>
    <ds:schemaRef ds:uri="6976bd83-f208-4589-bff3-a75963e94f6e"/>
    <ds:schemaRef ds:uri="http://schemas.microsoft.com/office/2006/documentManagement/type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61F270F0-EC24-4674-9301-5B01982C75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130</TotalTime>
  <Words>1195</Words>
  <Application>Microsoft Office PowerPoint</Application>
  <PresentationFormat>Grand écran</PresentationFormat>
  <Paragraphs>121</Paragraphs>
  <Slides>9</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Calibri</vt:lpstr>
      <vt:lpstr>Helvetica</vt:lpstr>
      <vt:lpstr>Wingdings</vt:lpstr>
      <vt:lpstr/>
      <vt:lpstr>CR-GR-HSE-414 Exigences HSE pour l’opération des pipelines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OU TROUVER DES INFORMATIONS COMPLEMENTAIRES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379</cp:revision>
  <cp:lastPrinted>2018-11-20T10:51:24Z</cp:lastPrinted>
  <dcterms:modified xsi:type="dcterms:W3CDTF">2019-02-04T14:45:13Z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Order">
    <vt:r8>102400</vt:r8>
  </property>
  <property fmtid="{D5CDD505-2E9C-101B-9397-08002B2CF9AE}" pid="4" name="xd_Signature">
    <vt:bool>false</vt:bool>
  </property>
  <property fmtid="{D5CDD505-2E9C-101B-9397-08002B2CF9AE}" pid="5" name="SharedWithUsers">
    <vt:lpwstr>98;#Alexandre FAKIH</vt:lpwstr>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Branch">
    <vt:lpwstr>2;#Toutes les branches|d8c5459c-c634-4dad-b3a5-1a2375c988a9</vt:lpwstr>
  </property>
  <property fmtid="{D5CDD505-2E9C-101B-9397-08002B2CF9AE}" pid="10" name="OrganizationStructure">
    <vt:lpwstr>1;#Toutes les structures organisationnelles|c4bb9c23-2c4c-4150-9738-50d0ceb648ec</vt:lpwstr>
  </property>
  <property fmtid="{D5CDD505-2E9C-101B-9397-08002B2CF9AE}" pid="11" name="Metier">
    <vt:lpwstr>5;#H3SEQ|1a49191b-7ec0-475b-ba04-e5bafe48b8b4</vt:lpwstr>
  </property>
  <property fmtid="{D5CDD505-2E9C-101B-9397-08002B2CF9AE}" pid="12" name="Site">
    <vt:lpwstr>3;#Tous les sites|26f15989-d479-4e08-b5e6-c4ab22359765</vt:lpwstr>
  </property>
  <property fmtid="{D5CDD505-2E9C-101B-9397-08002B2CF9AE}" pid="13" name="Country">
    <vt:lpwstr>4;#Tous les pays|de099b83-0153-463f-a92c-1666929f7084</vt:lpwstr>
  </property>
</Properties>
</file>