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C896"/>
    <a:srgbClr val="E30613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D1E26-857E-4DCD-8009-5A18C830BB96}" v="26" dt="2024-07-02T12:51:34.265"/>
    <p1510:client id="{C49C8E71-5393-493B-B556-573A0AE3DC0C}" v="1" dt="2024-07-02T12:55:51.2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70" d="100"/>
          <a:sy n="70" d="100"/>
        </p:scale>
        <p:origin x="2228" y="60"/>
      </p:cViewPr>
      <p:guideLst>
        <p:guide orient="horz" pos="56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bject 8"/>
          <p:cNvSpPr txBox="1"/>
          <p:nvPr/>
        </p:nvSpPr>
        <p:spPr>
          <a:xfrm>
            <a:off x="260350" y="1494609"/>
            <a:ext cx="3457873" cy="250068"/>
          </a:xfrm>
          <a:prstGeom prst="rect">
            <a:avLst/>
          </a:prstGeom>
        </p:spPr>
        <p:txBody>
          <a:bodyPr vert="horz" wrap="square" lIns="0" tIns="49530" rIns="0" bIns="0" rtlCol="0" anchor="ctr">
            <a:spAutoFit/>
          </a:bodyPr>
          <a:lstStyle/>
          <a:p>
            <a:pPr marL="241300" algn="r" rtl="1">
              <a:lnSpc>
                <a:spcPct val="100000"/>
              </a:lnSpc>
            </a:pPr>
            <a:r>
              <a:rPr lang="ar-IQ" sz="1300" b="1" spc="10" dirty="0">
                <a:solidFill>
                  <a:srgbClr val="3746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هل تم شرح العمل لي؟</a:t>
            </a:r>
            <a:endParaRPr sz="1300" b="1" dirty="0">
              <a:solidFill>
                <a:srgbClr val="37464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E0F0B514-3E4C-F945-9DCA-D6077557FA96}"/>
              </a:ext>
            </a:extLst>
          </p:cNvPr>
          <p:cNvSpPr txBox="1"/>
          <p:nvPr/>
        </p:nvSpPr>
        <p:spPr>
          <a:xfrm>
            <a:off x="290522" y="2192194"/>
            <a:ext cx="95709" cy="1624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350" y="852572"/>
            <a:ext cx="3003550" cy="468000"/>
          </a:xfrm>
          <a:solidFill>
            <a:srgbClr val="28C896"/>
          </a:solidFill>
        </p:spPr>
        <p:txBody>
          <a:bodyPr anchor="ctr"/>
          <a:lstStyle/>
          <a:p>
            <a:pPr algn="ctr" rtl="1"/>
            <a:r>
              <a:rPr lang="ar-IQ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ضوء أخضر للسلامة</a:t>
            </a:r>
            <a:endParaRPr lang="fr-FR" sz="2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3556860" y="1533631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3548427" y="2016796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3548427" y="2554700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84277" y="2506677"/>
            <a:ext cx="3368841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algn="r" rtl="1">
              <a:lnSpc>
                <a:spcPct val="100000"/>
              </a:lnSpc>
              <a:spcBef>
                <a:spcPts val="390"/>
              </a:spcBef>
            </a:pPr>
            <a:r>
              <a:rPr lang="ar-IQ" sz="1300" b="1" spc="10" dirty="0">
                <a:solidFill>
                  <a:srgbClr val="3746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هل أفهم مساهمتي في منع وقوع أي حادث؟</a:t>
            </a:r>
            <a:endParaRPr sz="1300" b="1" spc="10" dirty="0">
              <a:solidFill>
                <a:srgbClr val="37464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406ECB-C0A1-2763-6E37-3716423A5DB3}"/>
              </a:ext>
            </a:extLst>
          </p:cNvPr>
          <p:cNvGrpSpPr/>
          <p:nvPr/>
        </p:nvGrpSpPr>
        <p:grpSpPr>
          <a:xfrm>
            <a:off x="552718" y="3105053"/>
            <a:ext cx="3200400" cy="1606647"/>
            <a:chOff x="565150" y="2922620"/>
            <a:chExt cx="3200400" cy="1606647"/>
          </a:xfrm>
        </p:grpSpPr>
        <p:sp>
          <p:nvSpPr>
            <p:cNvPr id="15" name="object 15"/>
            <p:cNvSpPr txBox="1"/>
            <p:nvPr/>
          </p:nvSpPr>
          <p:spPr>
            <a:xfrm>
              <a:off x="565150" y="4334983"/>
              <a:ext cx="1590309" cy="194284"/>
            </a:xfrm>
            <a:prstGeom prst="rect">
              <a:avLst/>
            </a:prstGeom>
          </p:spPr>
          <p:txBody>
            <a:bodyPr vert="horz" wrap="square" lIns="0" tIns="40005" rIns="0" bIns="0" rtlCol="0">
              <a:spAutoFit/>
            </a:bodyPr>
            <a:lstStyle/>
            <a:p>
              <a:pPr marL="12700" algn="ctr" rtl="1"/>
              <a:r>
                <a:rPr lang="ar-IQ" sz="1000" b="1" spc="10" dirty="0">
                  <a:solidFill>
                    <a:srgbClr val="E30613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إبلاغ قائد الفريق</a:t>
              </a:r>
              <a:endParaRPr sz="1000" b="1" spc="10" dirty="0">
                <a:solidFill>
                  <a:srgbClr val="E30613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Image 9" descr="Une image contenant capture d’écran, Police, Graphique, logo&#10;&#10;Description générée automatiquement">
              <a:extLst>
                <a:ext uri="{FF2B5EF4-FFF2-40B4-BE49-F238E27FC236}">
                  <a16:creationId xmlns:a16="http://schemas.microsoft.com/office/drawing/2014/main" id="{2F42BFAB-9828-D215-76F4-73F87B0D21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064" t="27558" r="12945" b="10426"/>
            <a:stretch/>
          </p:blipFill>
          <p:spPr>
            <a:xfrm>
              <a:off x="906574" y="3431140"/>
              <a:ext cx="858668" cy="862226"/>
            </a:xfrm>
            <a:prstGeom prst="rect">
              <a:avLst/>
            </a:prstGeom>
          </p:spPr>
        </p:pic>
        <p:pic>
          <p:nvPicPr>
            <p:cNvPr id="11" name="Image 10" descr="Une image contenant capture d’écran, Police, Graphique, logo&#10;&#10;Description générée automatiquement">
              <a:extLst>
                <a:ext uri="{FF2B5EF4-FFF2-40B4-BE49-F238E27FC236}">
                  <a16:creationId xmlns:a16="http://schemas.microsoft.com/office/drawing/2014/main" id="{D89D8B14-31CA-8BE3-757A-9D6B49B436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66" t="28273" r="47136" b="10865"/>
            <a:stretch/>
          </p:blipFill>
          <p:spPr>
            <a:xfrm>
              <a:off x="2406136" y="3431140"/>
              <a:ext cx="890028" cy="856800"/>
            </a:xfrm>
            <a:prstGeom prst="rect">
              <a:avLst/>
            </a:prstGeom>
          </p:spPr>
        </p:pic>
        <p:sp>
          <p:nvSpPr>
            <p:cNvPr id="47" name="object 15">
              <a:extLst>
                <a:ext uri="{FF2B5EF4-FFF2-40B4-BE49-F238E27FC236}">
                  <a16:creationId xmlns:a16="http://schemas.microsoft.com/office/drawing/2014/main" id="{13C8DE35-EEFD-C41A-9F3D-37D78FE344B4}"/>
                </a:ext>
              </a:extLst>
            </p:cNvPr>
            <p:cNvSpPr txBox="1"/>
            <p:nvPr/>
          </p:nvSpPr>
          <p:spPr>
            <a:xfrm>
              <a:off x="788804" y="3022648"/>
              <a:ext cx="1143000" cy="240450"/>
            </a:xfrm>
            <a:prstGeom prst="rect">
              <a:avLst/>
            </a:prstGeom>
          </p:spPr>
          <p:txBody>
            <a:bodyPr vert="horz" wrap="square" lIns="0" tIns="40005" rIns="0" bIns="0" rtlCol="0">
              <a:spAutoFit/>
            </a:bodyPr>
            <a:lstStyle/>
            <a:p>
              <a:pPr marL="12700" algn="ctr" rtl="1">
                <a:lnSpc>
                  <a:spcPct val="100000"/>
                </a:lnSpc>
              </a:pPr>
              <a:r>
                <a:rPr lang="ar-IQ" sz="1300" b="1" spc="10" dirty="0">
                  <a:solidFill>
                    <a:srgbClr val="E30613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لدي شكوك</a:t>
              </a:r>
              <a:endParaRPr sz="1300" b="1" spc="10" dirty="0">
                <a:solidFill>
                  <a:srgbClr val="E30613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" name="object 15">
              <a:extLst>
                <a:ext uri="{FF2B5EF4-FFF2-40B4-BE49-F238E27FC236}">
                  <a16:creationId xmlns:a16="http://schemas.microsoft.com/office/drawing/2014/main" id="{23DBB4BB-DA4E-D347-F3AE-B8015655011A}"/>
                </a:ext>
              </a:extLst>
            </p:cNvPr>
            <p:cNvSpPr txBox="1"/>
            <p:nvPr/>
          </p:nvSpPr>
          <p:spPr>
            <a:xfrm>
              <a:off x="2155459" y="2922620"/>
              <a:ext cx="1376883" cy="440505"/>
            </a:xfrm>
            <a:prstGeom prst="rect">
              <a:avLst/>
            </a:prstGeom>
          </p:spPr>
          <p:txBody>
            <a:bodyPr vert="horz" wrap="square" lIns="0" tIns="40005" rIns="0" bIns="0" rtlCol="0">
              <a:spAutoFit/>
            </a:bodyPr>
            <a:lstStyle/>
            <a:p>
              <a:pPr marL="12700" algn="ctr" rtl="1"/>
              <a:r>
                <a:rPr lang="ar-IQ" sz="1300" b="1" spc="10" dirty="0">
                  <a:solidFill>
                    <a:srgbClr val="28C89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أنا مستعد لبدء عملي بأمان</a:t>
              </a:r>
              <a:endParaRPr sz="1300" b="1" spc="10" dirty="0">
                <a:solidFill>
                  <a:srgbClr val="28C896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1E139A90-31C4-F5DD-3B28-C74CD99A2D9C}"/>
                </a:ext>
              </a:extLst>
            </p:cNvPr>
            <p:cNvGrpSpPr/>
            <p:nvPr/>
          </p:nvGrpSpPr>
          <p:grpSpPr>
            <a:xfrm>
              <a:off x="3552207" y="3293801"/>
              <a:ext cx="213343" cy="252000"/>
              <a:chOff x="220261" y="1912641"/>
              <a:chExt cx="213343" cy="252000"/>
            </a:xfrm>
          </p:grpSpPr>
          <p:sp>
            <p:nvSpPr>
              <p:cNvPr id="52" name="Ellipse 51">
                <a:extLst>
                  <a:ext uri="{FF2B5EF4-FFF2-40B4-BE49-F238E27FC236}">
                    <a16:creationId xmlns:a16="http://schemas.microsoft.com/office/drawing/2014/main" id="{2D71CE61-E52D-7858-7F62-6E0E6008A2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3779" y="1948641"/>
                <a:ext cx="179825" cy="180000"/>
              </a:xfrm>
              <a:prstGeom prst="ellipse">
                <a:avLst/>
              </a:prstGeom>
              <a:solidFill>
                <a:srgbClr val="37464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DA906294-A717-B2DD-88DD-FEBDB1D19783}"/>
                  </a:ext>
                </a:extLst>
              </p:cNvPr>
              <p:cNvSpPr txBox="1"/>
              <p:nvPr/>
            </p:nvSpPr>
            <p:spPr>
              <a:xfrm>
                <a:off x="220261" y="1912641"/>
                <a:ext cx="153704" cy="25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>
                    <a:solidFill>
                      <a:schemeClr val="bg1"/>
                    </a:solidFill>
                    <a:latin typeface="Gotham Rounded Bold" panose="02000000000000000000" pitchFamily="50" charset="0"/>
                  </a:rPr>
                  <a:t>4</a:t>
                </a:r>
              </a:p>
            </p:txBody>
          </p:sp>
        </p:grp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EB44C2-4577-E3E8-C839-8427416B9D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4848" y="67773"/>
            <a:ext cx="1556202" cy="376727"/>
          </a:xfrm>
          <a:prstGeom prst="rect">
            <a:avLst/>
          </a:prstGeom>
        </p:spPr>
      </p:pic>
      <p:sp>
        <p:nvSpPr>
          <p:cNvPr id="7" name="object 8">
            <a:extLst>
              <a:ext uri="{FF2B5EF4-FFF2-40B4-BE49-F238E27FC236}">
                <a16:creationId xmlns:a16="http://schemas.microsoft.com/office/drawing/2014/main" id="{F8EBF4AE-9A3E-12F0-67BB-F08D95C1C884}"/>
              </a:ext>
            </a:extLst>
          </p:cNvPr>
          <p:cNvSpPr txBox="1"/>
          <p:nvPr/>
        </p:nvSpPr>
        <p:spPr>
          <a:xfrm>
            <a:off x="512401" y="1973277"/>
            <a:ext cx="3240717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algn="r" rtl="1">
              <a:spcBef>
                <a:spcPts val="390"/>
              </a:spcBef>
            </a:pPr>
            <a:r>
              <a:rPr lang="ar-IQ" sz="1300" b="1" spc="10" dirty="0">
                <a:solidFill>
                  <a:srgbClr val="3746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هل أرى أي شيء مختلف عما هو مخطط له؟</a:t>
            </a:r>
            <a:endParaRPr lang="fr-FR" sz="1300" b="1" spc="10" dirty="0">
              <a:solidFill>
                <a:srgbClr val="37464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3ED30C-10AE-5F4B-6AC6-7B2E9EFA5357}"/>
              </a:ext>
            </a:extLst>
          </p:cNvPr>
          <p:cNvSpPr txBox="1"/>
          <p:nvPr/>
        </p:nvSpPr>
        <p:spPr>
          <a:xfrm>
            <a:off x="2580416" y="3846821"/>
            <a:ext cx="5458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b="1" dirty="0">
                <a:solidFill>
                  <a:srgbClr val="28C8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ابدأ</a:t>
            </a:r>
            <a:endParaRPr lang="en-GB" b="1" dirty="0">
              <a:solidFill>
                <a:srgbClr val="28C89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65E9D-ED5F-8EB4-7EC9-AAF2831935C4}"/>
              </a:ext>
            </a:extLst>
          </p:cNvPr>
          <p:cNvSpPr txBox="1"/>
          <p:nvPr/>
        </p:nvSpPr>
        <p:spPr>
          <a:xfrm>
            <a:off x="1008883" y="3892987"/>
            <a:ext cx="62918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 rtl="1"/>
            <a:r>
              <a:rPr lang="ar-IQ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توقف</a:t>
            </a:r>
            <a:endParaRPr lang="en-GB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Props1.xml><?xml version="1.0" encoding="utf-8"?>
<ds:datastoreItem xmlns:ds="http://schemas.openxmlformats.org/officeDocument/2006/customXml" ds:itemID="{095862AA-AB0B-41B8-AC51-3FB389BD2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C51C8-F7BC-40BA-95AB-910746D25A22}">
  <ds:schemaRefs>
    <ds:schemaRef ds:uri="http://schemas.microsoft.com/office/2006/metadata/properties"/>
    <ds:schemaRef ds:uri="http://schemas.openxmlformats.org/package/2006/metadata/core-properties"/>
    <ds:schemaRef ds:uri="c7df1beb-9555-4a34-a0bb-bc4222cc815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b93f7d12-03ed-48c2-84fb-322e6708359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45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Gotham Rounded</vt:lpstr>
      <vt:lpstr>Gotham Rounded Bold</vt:lpstr>
      <vt:lpstr>Segoe UI</vt:lpstr>
      <vt:lpstr>Office Theme</vt:lpstr>
      <vt:lpstr>ضوء أخضر للسلامة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Nawaf AL ASADI</cp:lastModifiedBy>
  <cp:revision>14</cp:revision>
  <dcterms:created xsi:type="dcterms:W3CDTF">2021-09-28T14:43:16Z</dcterms:created>
  <dcterms:modified xsi:type="dcterms:W3CDTF">2024-07-18T11:04:11Z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