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7"/>
  </p:notesMasterIdLst>
  <p:handoutMasterIdLst>
    <p:handoutMasterId r:id="rId8"/>
  </p:handoutMasterIdLst>
  <p:sldIdLst>
    <p:sldId id="288" r:id="rId5"/>
    <p:sldId id="286" r:id="rId6"/>
  </p:sldIdLst>
  <p:sldSz cx="6858000" cy="9906000" type="A4"/>
  <p:notesSz cx="10234613" cy="70993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9" userDrawn="1">
          <p15:clr>
            <a:srgbClr val="A4A3A4"/>
          </p15:clr>
        </p15:guide>
        <p15:guide id="2" pos="346" userDrawn="1">
          <p15:clr>
            <a:srgbClr val="A4A3A4"/>
          </p15:clr>
        </p15:guide>
        <p15:guide id="3" pos="39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141"/>
    <a:srgbClr val="F7941D"/>
    <a:srgbClr val="4495D1"/>
    <a:srgbClr val="034EA2"/>
    <a:srgbClr val="4A96CD"/>
    <a:srgbClr val="E20031"/>
    <a:srgbClr val="133C75"/>
    <a:srgbClr val="FFFFFF"/>
    <a:srgbClr val="B12F87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A103BD-2F7D-4DA8-9C4B-EA4A3DF66AF2}" v="4" dt="2021-05-05T16:01:47.013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8" autoAdjust="0"/>
    <p:restoredTop sz="78076" autoAdjust="0"/>
  </p:normalViewPr>
  <p:slideViewPr>
    <p:cSldViewPr snapToGrid="0">
      <p:cViewPr>
        <p:scale>
          <a:sx n="125" d="100"/>
          <a:sy n="125" d="100"/>
        </p:scale>
        <p:origin x="2058" y="-4044"/>
      </p:cViewPr>
      <p:guideLst>
        <p:guide orient="horz" pos="739"/>
        <p:guide pos="346"/>
        <p:guide pos="3974"/>
      </p:guideLst>
    </p:cSldViewPr>
  </p:slideViewPr>
  <p:outlineViewPr>
    <p:cViewPr>
      <p:scale>
        <a:sx n="33" d="100"/>
        <a:sy n="33" d="100"/>
      </p:scale>
      <p:origin x="0" y="-16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245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245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245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04925" y="2203450"/>
            <a:ext cx="7624763" cy="11017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462" y="13953797"/>
            <a:ext cx="8187690" cy="13219387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245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04925" y="2203450"/>
            <a:ext cx="7624763" cy="110172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56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04925" y="2203450"/>
            <a:ext cx="7624763" cy="110172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 band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897_reduc.jpg"/>
          <p:cNvPicPr>
            <a:picLocks noChangeAspect="1"/>
          </p:cNvPicPr>
          <p:nvPr userDrawn="1"/>
        </p:nvPicPr>
        <p:blipFill rotWithShape="1">
          <a:blip r:embed="rId2"/>
          <a:srcRect l="20176" r="40535"/>
          <a:stretch/>
        </p:blipFill>
        <p:spPr>
          <a:xfrm>
            <a:off x="-1" y="-1152444"/>
            <a:ext cx="6858001" cy="10902444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0" y="7207028"/>
            <a:ext cx="6846186" cy="1428645"/>
          </a:xfrm>
          <a:prstGeom prst="rect">
            <a:avLst/>
          </a:prstGeom>
          <a:gradFill>
            <a:gsLst>
              <a:gs pos="7000">
                <a:schemeClr val="bg1"/>
              </a:gs>
              <a:gs pos="100000">
                <a:srgbClr val="E0E7F3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vert="horz" lIns="1188000" tIns="360000" rIns="144000" bIns="45720" rtlCol="0" anchor="t">
            <a:noAutofit/>
          </a:bodyPr>
          <a:lstStyle>
            <a:lvl1pPr algn="l" defTabSz="257178" rtl="0" eaLnBrk="1" latinLnBrk="0" hangingPunct="1">
              <a:spcBef>
                <a:spcPct val="0"/>
              </a:spcBef>
              <a:buNone/>
              <a:defRPr kumimoji="0" lang="fr-FR" sz="1688" b="1" i="0" u="none" strike="noStrike" kern="1200" cap="all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2571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/>
              <a:t>Cliquez et </a:t>
            </a:r>
            <a:br>
              <a:rPr lang="fr-FR" noProof="0"/>
            </a:br>
            <a:r>
              <a:rPr lang="fr-FR" noProof="0"/>
              <a:t>modifiez le titre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891000" y="7315905"/>
            <a:ext cx="5669756" cy="105848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>
              <a:buNone/>
              <a:defRPr>
                <a:solidFill>
                  <a:schemeClr val="accent4"/>
                </a:solidFill>
                <a:latin typeface="Arial"/>
                <a:cs typeface="Arial"/>
              </a:defRPr>
            </a:lvl1pPr>
            <a:lvl2pPr marL="2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11815" y="8713673"/>
            <a:ext cx="253916" cy="767198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fr-FR" sz="450">
                <a:solidFill>
                  <a:schemeClr val="bg1"/>
                </a:solidFill>
              </a:rPr>
              <a:t>© Thierry Gonzales / Total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9750000"/>
            <a:ext cx="6858000" cy="156000"/>
          </a:xfrm>
          <a:prstGeom prst="rect">
            <a:avLst/>
          </a:prstGeom>
          <a:solidFill>
            <a:srgbClr val="1331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pic>
        <p:nvPicPr>
          <p:cNvPr id="8" name="Image 7" descr="TOTAL_logo_RVB_fond_transparent_powerpoint.ps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800"/>
            <a:ext cx="7231962" cy="6701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fr-FR"/>
              <a:t>GT JMS 2019 – Atelier animation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142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78" userDrawn="1">
          <p15:clr>
            <a:srgbClr val="FBAE40"/>
          </p15:clr>
        </p15:guide>
        <p15:guide id="7" pos="2183" userDrawn="1">
          <p15:clr>
            <a:srgbClr val="FBAE40"/>
          </p15:clr>
        </p15:guide>
        <p15:guide id="8" pos="422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/>
              <a:t>GT JMS 2019 – Atelier animation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2900" y="9509301"/>
            <a:ext cx="4171950" cy="279762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marL="0" marR="0" indent="0" algn="l" defTabSz="2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fr-FR">
                <a:solidFill>
                  <a:prstClr val="black"/>
                </a:solidFill>
              </a:rPr>
              <a:t>GT JMS 2019 – Atelier animation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601200"/>
            <a:ext cx="544116" cy="187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342900" y="9495013"/>
            <a:ext cx="6515100" cy="229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/>
          </p:cNvCxnSpPr>
          <p:nvPr/>
        </p:nvCxnSpPr>
        <p:spPr>
          <a:xfrm>
            <a:off x="5637016" y="9601200"/>
            <a:ext cx="1" cy="189008"/>
          </a:xfrm>
          <a:prstGeom prst="line">
            <a:avLst/>
          </a:prstGeom>
          <a:ln w="6350" cap="flat" cmpd="sng" algn="ctr">
            <a:solidFill>
              <a:schemeClr val="tx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3" name="Image 12" descr="TOTAL_logo_RVB_powerpoint.psd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814" y="9541466"/>
            <a:ext cx="878084" cy="307330"/>
          </a:xfrm>
          <a:prstGeom prst="rect">
            <a:avLst/>
          </a:prstGeom>
        </p:spPr>
      </p:pic>
      <p:sp>
        <p:nvSpPr>
          <p:cNvPr id="19" name="Espace réservé du titre 1">
            <a:extLst>
              <a:ext uri="{FF2B5EF4-FFF2-40B4-BE49-F238E27FC236}">
                <a16:creationId xmlns:a16="http://schemas.microsoft.com/office/drawing/2014/main" id="{D4F8EF53-5355-41E2-BD83-319C97C82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60617"/>
            <a:ext cx="6164100" cy="4801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/>
              <a:t>Cliquez et 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1" r:id="rId2"/>
    <p:sldLayoutId id="2147483697" r:id="rId3"/>
  </p:sldLayoutIdLst>
  <p:hf sldNum="0" hdr="0" ft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6.pn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5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4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notesSlide" Target="../notesSlides/notesSlide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image" Target="../media/image4.png"/><Relationship Id="rId5" Type="http://schemas.openxmlformats.org/officeDocument/2006/relationships/tags" Target="../tags/tag26.xml"/><Relationship Id="rId10" Type="http://schemas.openxmlformats.org/officeDocument/2006/relationships/notesSlide" Target="../notesSlides/notesSlide2.xml"/><Relationship Id="rId4" Type="http://schemas.openxmlformats.org/officeDocument/2006/relationships/tags" Target="../tags/tag25.xml"/><Relationship Id="rId9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unded Rectangle 15">
            <a:extLst>
              <a:ext uri="{FF2B5EF4-FFF2-40B4-BE49-F238E27FC236}">
                <a16:creationId xmlns:a16="http://schemas.microsoft.com/office/drawing/2014/main" id="{B37582F4-37CF-4302-B4D9-E20AE86A73A5}"/>
              </a:ext>
            </a:extLst>
          </p:cNvPr>
          <p:cNvSpPr/>
          <p:nvPr/>
        </p:nvSpPr>
        <p:spPr>
          <a:xfrm>
            <a:off x="152398" y="5457154"/>
            <a:ext cx="3168651" cy="1879349"/>
          </a:xfrm>
          <a:prstGeom prst="roundRect">
            <a:avLst>
              <a:gd name="adj" fmla="val 12146"/>
            </a:avLst>
          </a:prstGeom>
          <a:solidFill>
            <a:srgbClr val="00B05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5" name="Rounded Rectangle 15">
            <a:extLst>
              <a:ext uri="{FF2B5EF4-FFF2-40B4-BE49-F238E27FC236}">
                <a16:creationId xmlns:a16="http://schemas.microsoft.com/office/drawing/2014/main" id="{60CED4D5-5570-49B5-9206-D458B4A149E5}"/>
              </a:ext>
            </a:extLst>
          </p:cNvPr>
          <p:cNvSpPr/>
          <p:nvPr/>
        </p:nvSpPr>
        <p:spPr>
          <a:xfrm>
            <a:off x="146419" y="7398606"/>
            <a:ext cx="3168651" cy="1725911"/>
          </a:xfrm>
          <a:prstGeom prst="roundRect">
            <a:avLst>
              <a:gd name="adj" fmla="val 12146"/>
            </a:avLst>
          </a:prstGeom>
          <a:solidFill>
            <a:srgbClr val="C0000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0458769F-6304-0A47-A1A1-875BC7349220}"/>
              </a:ext>
            </a:extLst>
          </p:cNvPr>
          <p:cNvSpPr/>
          <p:nvPr/>
        </p:nvSpPr>
        <p:spPr>
          <a:xfrm>
            <a:off x="3462122" y="2564823"/>
            <a:ext cx="3243478" cy="357630"/>
          </a:xfrm>
          <a:prstGeom prst="roundRect">
            <a:avLst>
              <a:gd name="adj" fmla="val 50000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F49D7F20-5D0E-6849-A6E4-B60B3DA66738}"/>
              </a:ext>
            </a:extLst>
          </p:cNvPr>
          <p:cNvSpPr/>
          <p:nvPr/>
        </p:nvSpPr>
        <p:spPr>
          <a:xfrm>
            <a:off x="3462122" y="4421402"/>
            <a:ext cx="3243478" cy="777266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6C0E308E-83FE-4A42-AA42-6C4CE79EDDD3}"/>
              </a:ext>
            </a:extLst>
          </p:cNvPr>
          <p:cNvSpPr/>
          <p:nvPr/>
        </p:nvSpPr>
        <p:spPr>
          <a:xfrm>
            <a:off x="3462122" y="3001274"/>
            <a:ext cx="3243478" cy="1341306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C7B54972-F818-484D-A32C-68B4FE453D67}"/>
              </a:ext>
            </a:extLst>
          </p:cNvPr>
          <p:cNvSpPr/>
          <p:nvPr/>
        </p:nvSpPr>
        <p:spPr>
          <a:xfrm>
            <a:off x="3462122" y="5277429"/>
            <a:ext cx="3243478" cy="1321725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877D6568-558A-2745-994C-FE881FA51691}"/>
              </a:ext>
            </a:extLst>
          </p:cNvPr>
          <p:cNvSpPr/>
          <p:nvPr/>
        </p:nvSpPr>
        <p:spPr>
          <a:xfrm>
            <a:off x="3462122" y="6660433"/>
            <a:ext cx="3243478" cy="1207805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33618E5D-DA50-DD44-B620-F234E404248A}"/>
              </a:ext>
            </a:extLst>
          </p:cNvPr>
          <p:cNvSpPr/>
          <p:nvPr/>
        </p:nvSpPr>
        <p:spPr>
          <a:xfrm>
            <a:off x="3462122" y="7928837"/>
            <a:ext cx="3243478" cy="1195680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0013F4F9-D528-7746-BA45-FE7D4612AD33}"/>
              </a:ext>
            </a:extLst>
          </p:cNvPr>
          <p:cNvSpPr/>
          <p:nvPr/>
        </p:nvSpPr>
        <p:spPr>
          <a:xfrm>
            <a:off x="-12330" y="2452497"/>
            <a:ext cx="3222151" cy="485220"/>
          </a:xfrm>
          <a:custGeom>
            <a:avLst/>
            <a:gdLst>
              <a:gd name="connsiteX0" fmla="*/ 0 w 3222151"/>
              <a:gd name="connsiteY0" fmla="*/ 0 h 485220"/>
              <a:gd name="connsiteX1" fmla="*/ 3222151 w 3222151"/>
              <a:gd name="connsiteY1" fmla="*/ 0 h 485220"/>
              <a:gd name="connsiteX2" fmla="*/ 3100846 w 3222151"/>
              <a:gd name="connsiteY2" fmla="*/ 485220 h 485220"/>
              <a:gd name="connsiteX3" fmla="*/ 0 w 3222151"/>
              <a:gd name="connsiteY3" fmla="*/ 485220 h 485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22151" h="485220">
                <a:moveTo>
                  <a:pt x="0" y="0"/>
                </a:moveTo>
                <a:lnTo>
                  <a:pt x="3222151" y="0"/>
                </a:lnTo>
                <a:lnTo>
                  <a:pt x="3100846" y="485220"/>
                </a:lnTo>
                <a:lnTo>
                  <a:pt x="0" y="48522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A1DC3F9-2C59-4E02-8E5C-1614257154A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20676" y="3263466"/>
            <a:ext cx="2989146" cy="888279"/>
          </a:xfrm>
          <a:prstGeom prst="rect">
            <a:avLst/>
          </a:prstGeom>
          <a:noFill/>
          <a:ln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F821F3-55DF-4546-B014-8818EDC12A3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209821" y="1452100"/>
            <a:ext cx="344819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221" lvl="2" algn="ctr">
              <a:spcAft>
                <a:spcPts val="113"/>
              </a:spcAft>
            </a:pPr>
            <a:r>
              <a:rPr lang="fr-FR" sz="1100" b="1" dirty="0" err="1">
                <a:solidFill>
                  <a:srgbClr val="F7941D"/>
                </a:solidFill>
              </a:rPr>
              <a:t>Safety</a:t>
            </a:r>
            <a:r>
              <a:rPr lang="fr-FR" sz="1100" b="1" dirty="0">
                <a:solidFill>
                  <a:srgbClr val="F7941D"/>
                </a:solidFill>
              </a:rPr>
              <a:t> </a:t>
            </a:r>
            <a:r>
              <a:rPr lang="fr-FR" sz="1100" b="1" dirty="0" err="1">
                <a:solidFill>
                  <a:srgbClr val="F7941D"/>
                </a:solidFill>
              </a:rPr>
              <a:t>is</a:t>
            </a:r>
            <a:r>
              <a:rPr lang="fr-FR" sz="1100" b="1" dirty="0">
                <a:solidFill>
                  <a:srgbClr val="F7941D"/>
                </a:solidFill>
              </a:rPr>
              <a:t> a </a:t>
            </a:r>
            <a:r>
              <a:rPr lang="fr-FR" sz="1100" b="1" dirty="0" err="1">
                <a:solidFill>
                  <a:srgbClr val="F7941D"/>
                </a:solidFill>
              </a:rPr>
              <a:t>core</a:t>
            </a:r>
            <a:r>
              <a:rPr lang="fr-FR" sz="1100" b="1" dirty="0">
                <a:solidFill>
                  <a:srgbClr val="F7941D"/>
                </a:solidFill>
              </a:rPr>
              <a:t> value for the Group.</a:t>
            </a:r>
            <a:br>
              <a:rPr lang="fr-FR" sz="1100" b="1" dirty="0">
                <a:solidFill>
                  <a:srgbClr val="F7941D"/>
                </a:solidFill>
              </a:rPr>
            </a:br>
            <a:r>
              <a:rPr lang="fr-FR" sz="1100" b="1" dirty="0">
                <a:solidFill>
                  <a:srgbClr val="414141"/>
                </a:solidFill>
              </a:rPr>
              <a:t>It must </a:t>
            </a:r>
            <a:r>
              <a:rPr lang="fr-FR" sz="1100" b="1" dirty="0" err="1">
                <a:solidFill>
                  <a:srgbClr val="414141"/>
                </a:solidFill>
              </a:rPr>
              <a:t>be</a:t>
            </a:r>
            <a:r>
              <a:rPr lang="fr-FR" sz="1100" b="1" dirty="0">
                <a:solidFill>
                  <a:srgbClr val="414141"/>
                </a:solidFill>
              </a:rPr>
              <a:t> part of all </a:t>
            </a:r>
            <a:r>
              <a:rPr lang="fr-FR" sz="1100" b="1" dirty="0" err="1">
                <a:solidFill>
                  <a:srgbClr val="414141"/>
                </a:solidFill>
              </a:rPr>
              <a:t>our</a:t>
            </a:r>
            <a:r>
              <a:rPr lang="fr-FR" sz="1100" b="1" dirty="0">
                <a:solidFill>
                  <a:srgbClr val="414141"/>
                </a:solidFill>
              </a:rPr>
              <a:t> actions in </a:t>
            </a:r>
            <a:r>
              <a:rPr lang="fr-FR" sz="1100" b="1" dirty="0" err="1">
                <a:solidFill>
                  <a:srgbClr val="414141"/>
                </a:solidFill>
              </a:rPr>
              <a:t>order</a:t>
            </a:r>
            <a:r>
              <a:rPr lang="fr-FR" sz="1100" b="1" dirty="0">
                <a:solidFill>
                  <a:srgbClr val="414141"/>
                </a:solidFill>
              </a:rPr>
              <a:t> to </a:t>
            </a:r>
            <a:r>
              <a:rPr lang="fr-FR" sz="1100" b="1" dirty="0" err="1">
                <a:solidFill>
                  <a:srgbClr val="414141"/>
                </a:solidFill>
              </a:rPr>
              <a:t>prevent</a:t>
            </a:r>
            <a:r>
              <a:rPr lang="fr-FR" sz="1100" b="1" dirty="0">
                <a:solidFill>
                  <a:srgbClr val="414141"/>
                </a:solidFill>
              </a:rPr>
              <a:t> accidents.</a:t>
            </a:r>
          </a:p>
        </p:txBody>
      </p:sp>
      <p:sp>
        <p:nvSpPr>
          <p:cNvPr id="52" name="Espace réservé du texte 54">
            <a:extLst>
              <a:ext uri="{FF2B5EF4-FFF2-40B4-BE49-F238E27FC236}">
                <a16:creationId xmlns:a16="http://schemas.microsoft.com/office/drawing/2014/main" id="{F23A9F66-DF66-47C8-8564-BD23B3D9F730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230081" y="4552278"/>
            <a:ext cx="3098119" cy="836126"/>
          </a:xfrm>
        </p:spPr>
        <p:txBody>
          <a:bodyPr lIns="0">
            <a:spAutoFit/>
          </a:bodyPr>
          <a:lstStyle/>
          <a:p>
            <a:pPr marL="180000" lvl="1" indent="-85725">
              <a:spcBef>
                <a:spcPts val="100"/>
              </a:spcBef>
              <a:spcAft>
                <a:spcPts val="1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From</a:t>
            </a:r>
            <a:r>
              <a:rPr lang="fr-FR" sz="900" dirty="0">
                <a:solidFill>
                  <a:srgbClr val="414141"/>
                </a:solidFill>
              </a:rPr>
              <a:t> the </a:t>
            </a:r>
            <a:r>
              <a:rPr lang="fr-FR" sz="900" dirty="0" err="1">
                <a:solidFill>
                  <a:srgbClr val="414141"/>
                </a:solidFill>
              </a:rPr>
              <a:t>events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repository</a:t>
            </a:r>
            <a:r>
              <a:rPr lang="fr-FR" sz="900" dirty="0">
                <a:solidFill>
                  <a:srgbClr val="414141"/>
                </a:solidFill>
              </a:rPr>
              <a:t>, select a case to </a:t>
            </a:r>
            <a:r>
              <a:rPr lang="fr-FR" sz="900" dirty="0" err="1">
                <a:solidFill>
                  <a:srgbClr val="414141"/>
                </a:solidFill>
              </a:rPr>
              <a:t>be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described</a:t>
            </a:r>
            <a:r>
              <a:rPr lang="fr-FR" sz="900" dirty="0">
                <a:solidFill>
                  <a:srgbClr val="414141"/>
                </a:solidFill>
              </a:rPr>
              <a:t> and </a:t>
            </a:r>
            <a:r>
              <a:rPr lang="fr-FR" sz="900" dirty="0" err="1">
                <a:solidFill>
                  <a:srgbClr val="414141"/>
                </a:solidFill>
              </a:rPr>
              <a:t>discussed</a:t>
            </a:r>
            <a:r>
              <a:rPr lang="fr-FR" sz="900" dirty="0">
                <a:solidFill>
                  <a:srgbClr val="414141"/>
                </a:solidFill>
              </a:rPr>
              <a:t>.</a:t>
            </a:r>
          </a:p>
          <a:p>
            <a:pPr marL="180000" lvl="1" indent="-85725">
              <a:spcBef>
                <a:spcPts val="100"/>
              </a:spcBef>
              <a:spcAft>
                <a:spcPts val="1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Make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your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choice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based</a:t>
            </a:r>
            <a:r>
              <a:rPr lang="fr-FR" sz="900" dirty="0">
                <a:solidFill>
                  <a:srgbClr val="414141"/>
                </a:solidFill>
              </a:rPr>
              <a:t> on case relevance </a:t>
            </a:r>
            <a:r>
              <a:rPr lang="fr-FR" sz="900" dirty="0" err="1">
                <a:solidFill>
                  <a:srgbClr val="414141"/>
                </a:solidFill>
              </a:rPr>
              <a:t>with</a:t>
            </a:r>
            <a:r>
              <a:rPr lang="fr-FR" sz="900" dirty="0">
                <a:solidFill>
                  <a:srgbClr val="414141"/>
                </a:solidFill>
              </a:rPr>
              <a:t> respect to </a:t>
            </a:r>
            <a:r>
              <a:rPr lang="fr-FR" sz="900" dirty="0" err="1">
                <a:solidFill>
                  <a:srgbClr val="414141"/>
                </a:solidFill>
              </a:rPr>
              <a:t>your</a:t>
            </a:r>
            <a:r>
              <a:rPr lang="fr-FR" sz="900" dirty="0">
                <a:solidFill>
                  <a:srgbClr val="414141"/>
                </a:solidFill>
              </a:rPr>
              <a:t> local </a:t>
            </a:r>
            <a:r>
              <a:rPr lang="fr-FR" sz="900" dirty="0" err="1">
                <a:solidFill>
                  <a:srgbClr val="414141"/>
                </a:solidFill>
              </a:rPr>
              <a:t>activities</a:t>
            </a:r>
            <a:r>
              <a:rPr lang="fr-FR" sz="900" dirty="0">
                <a:solidFill>
                  <a:srgbClr val="414141"/>
                </a:solidFill>
              </a:rPr>
              <a:t>.</a:t>
            </a:r>
          </a:p>
          <a:p>
            <a:pPr marL="180000" lvl="1" indent="-85725">
              <a:spcBef>
                <a:spcPts val="100"/>
              </a:spcBef>
              <a:spcAft>
                <a:spcPts val="1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This case </a:t>
            </a:r>
            <a:r>
              <a:rPr lang="fr-FR" sz="900" dirty="0" err="1">
                <a:solidFill>
                  <a:srgbClr val="414141"/>
                </a:solidFill>
              </a:rPr>
              <a:t>will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be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used</a:t>
            </a:r>
            <a:r>
              <a:rPr lang="fr-FR" sz="900" dirty="0">
                <a:solidFill>
                  <a:srgbClr val="414141"/>
                </a:solidFill>
              </a:rPr>
              <a:t> to start the discussion.</a:t>
            </a:r>
          </a:p>
        </p:txBody>
      </p:sp>
      <p:sp>
        <p:nvSpPr>
          <p:cNvPr id="53" name="Espace réservé du texte 55">
            <a:extLst>
              <a:ext uri="{FF2B5EF4-FFF2-40B4-BE49-F238E27FC236}">
                <a16:creationId xmlns:a16="http://schemas.microsoft.com/office/drawing/2014/main" id="{B89DA5A7-4183-4475-9470-4A68C045FD26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3715441" y="3275789"/>
            <a:ext cx="2911542" cy="1028778"/>
          </a:xfrm>
        </p:spPr>
        <p:txBody>
          <a:bodyPr lIns="0"/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Introduce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yourself</a:t>
            </a:r>
            <a:r>
              <a:rPr lang="fr-FR" sz="900" dirty="0">
                <a:solidFill>
                  <a:srgbClr val="414141"/>
                </a:solidFill>
              </a:rPr>
              <a:t> and </a:t>
            </a:r>
            <a:r>
              <a:rPr lang="fr-FR" sz="900" dirty="0" err="1">
                <a:solidFill>
                  <a:srgbClr val="414141"/>
                </a:solidFill>
              </a:rPr>
              <a:t>thank</a:t>
            </a:r>
            <a:r>
              <a:rPr lang="fr-FR" sz="900" dirty="0">
                <a:solidFill>
                  <a:srgbClr val="414141"/>
                </a:solidFill>
              </a:rPr>
              <a:t> the participants for </a:t>
            </a:r>
            <a:r>
              <a:rPr lang="fr-FR" sz="900" dirty="0" err="1">
                <a:solidFill>
                  <a:srgbClr val="414141"/>
                </a:solidFill>
              </a:rPr>
              <a:t>attending</a:t>
            </a:r>
            <a:r>
              <a:rPr lang="fr-FR" sz="900" dirty="0">
                <a:solidFill>
                  <a:srgbClr val="414141"/>
                </a:solidFill>
              </a:rPr>
              <a:t>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Explain</a:t>
            </a:r>
            <a:r>
              <a:rPr lang="fr-FR" sz="900" dirty="0">
                <a:solidFill>
                  <a:srgbClr val="414141"/>
                </a:solidFill>
              </a:rPr>
              <a:t> the objectives of the session.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Remind</a:t>
            </a:r>
            <a:r>
              <a:rPr lang="fr-FR" sz="900" dirty="0">
                <a:solidFill>
                  <a:srgbClr val="414141"/>
                </a:solidFill>
              </a:rPr>
              <a:t> basic workshop </a:t>
            </a:r>
            <a:r>
              <a:rPr lang="fr-FR" sz="900" dirty="0" err="1">
                <a:solidFill>
                  <a:srgbClr val="414141"/>
                </a:solidFill>
              </a:rPr>
              <a:t>rules</a:t>
            </a:r>
            <a:r>
              <a:rPr lang="fr-FR" sz="900" dirty="0">
                <a:solidFill>
                  <a:srgbClr val="414141"/>
                </a:solidFill>
              </a:rPr>
              <a:t>: no phone, no </a:t>
            </a:r>
            <a:r>
              <a:rPr lang="fr-FR" sz="900" dirty="0" err="1">
                <a:solidFill>
                  <a:srgbClr val="414141"/>
                </a:solidFill>
              </a:rPr>
              <a:t>judgement</a:t>
            </a:r>
            <a:r>
              <a:rPr lang="fr-FR" sz="900" dirty="0">
                <a:solidFill>
                  <a:srgbClr val="414141"/>
                </a:solidFill>
              </a:rPr>
              <a:t>, no </a:t>
            </a:r>
            <a:r>
              <a:rPr lang="fr-FR" sz="900" dirty="0" err="1">
                <a:solidFill>
                  <a:srgbClr val="414141"/>
                </a:solidFill>
              </a:rPr>
              <a:t>criticism</a:t>
            </a:r>
            <a:r>
              <a:rPr lang="fr-FR" sz="900" dirty="0">
                <a:solidFill>
                  <a:srgbClr val="414141"/>
                </a:solidFill>
              </a:rPr>
              <a:t>, </a:t>
            </a:r>
            <a:r>
              <a:rPr lang="fr-FR" sz="900" dirty="0" err="1">
                <a:solidFill>
                  <a:srgbClr val="414141"/>
                </a:solidFill>
              </a:rPr>
              <a:t>listening</a:t>
            </a:r>
            <a:r>
              <a:rPr lang="fr-FR" sz="900" dirty="0">
                <a:solidFill>
                  <a:srgbClr val="414141"/>
                </a:solidFill>
              </a:rPr>
              <a:t> to </a:t>
            </a:r>
            <a:r>
              <a:rPr lang="fr-FR" sz="900" dirty="0" err="1">
                <a:solidFill>
                  <a:srgbClr val="414141"/>
                </a:solidFill>
              </a:rPr>
              <a:t>others</a:t>
            </a:r>
            <a:r>
              <a:rPr lang="fr-FR" sz="900" dirty="0">
                <a:solidFill>
                  <a:srgbClr val="414141"/>
                </a:solidFill>
              </a:rPr>
              <a:t>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Explain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that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expressed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views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will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be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treated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anonymously</a:t>
            </a:r>
            <a:r>
              <a:rPr lang="fr-FR" sz="900" dirty="0">
                <a:solidFill>
                  <a:srgbClr val="414141"/>
                </a:solidFill>
              </a:rPr>
              <a:t>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7495666-CD41-4983-BD09-DC8AA6C8B1B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670361" y="2609493"/>
            <a:ext cx="2200950" cy="268288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 dirty="0">
                <a:solidFill>
                  <a:srgbClr val="034EA2"/>
                </a:solidFill>
                <a:cs typeface="Arial"/>
              </a:rPr>
              <a:t>WORKSHOP SEQUENCE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630B43E-55A1-4ACD-BAA9-EA2D92603CA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45125" y="3143127"/>
            <a:ext cx="1761254" cy="26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rgbClr val="034EA2"/>
                </a:solidFill>
                <a:cs typeface="Arial"/>
              </a:rPr>
              <a:t>AS A FACILITATOR</a:t>
            </a:r>
            <a:endParaRPr lang="fr-FR" sz="1200" b="1" dirty="0">
              <a:solidFill>
                <a:srgbClr val="034EA2"/>
              </a:solidFill>
              <a:cs typeface="Arial"/>
            </a:endParaRPr>
          </a:p>
        </p:txBody>
      </p:sp>
      <p:sp>
        <p:nvSpPr>
          <p:cNvPr id="69" name="Parallelogram 68">
            <a:extLst>
              <a:ext uri="{FF2B5EF4-FFF2-40B4-BE49-F238E27FC236}">
                <a16:creationId xmlns:a16="http://schemas.microsoft.com/office/drawing/2014/main" id="{40B12E71-D19F-4149-83AE-1D14203761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889694" y="3065559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5min</a:t>
            </a:r>
          </a:p>
        </p:txBody>
      </p:sp>
      <p:sp>
        <p:nvSpPr>
          <p:cNvPr id="72" name="Parallelogram 71">
            <a:extLst>
              <a:ext uri="{FF2B5EF4-FFF2-40B4-BE49-F238E27FC236}">
                <a16:creationId xmlns:a16="http://schemas.microsoft.com/office/drawing/2014/main" id="{0714D958-0AB3-4B72-86F7-261F9EE533CA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889694" y="4483592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5-10min</a:t>
            </a:r>
          </a:p>
        </p:txBody>
      </p:sp>
      <p:sp>
        <p:nvSpPr>
          <p:cNvPr id="73" name="Parallelogram 72">
            <a:extLst>
              <a:ext uri="{FF2B5EF4-FFF2-40B4-BE49-F238E27FC236}">
                <a16:creationId xmlns:a16="http://schemas.microsoft.com/office/drawing/2014/main" id="{870D0D45-D599-4EBA-811A-4CE6BC20B1F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889694" y="5338708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dirty="0"/>
              <a:t>25-30min</a:t>
            </a: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6332FFED-ADD6-47EA-A7CE-48FC4BE4E93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889694" y="6721032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5-10min</a:t>
            </a:r>
          </a:p>
        </p:txBody>
      </p:sp>
      <p:sp>
        <p:nvSpPr>
          <p:cNvPr id="76" name="Parallelogram 75">
            <a:extLst>
              <a:ext uri="{FF2B5EF4-FFF2-40B4-BE49-F238E27FC236}">
                <a16:creationId xmlns:a16="http://schemas.microsoft.com/office/drawing/2014/main" id="{4CD74A09-B3D8-4A86-92FD-0B3B6D230EB5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5889693" y="2609493"/>
            <a:ext cx="634931" cy="268288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>
                <a:solidFill>
                  <a:schemeClr val="lt1"/>
                </a:solidFill>
              </a:rPr>
              <a:t>Timing</a:t>
            </a:r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CF274029-CE00-433F-9224-239341DBAE2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06495" y="3040515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1</a:t>
            </a:r>
            <a:endParaRPr lang="fr-FR" sz="1013" b="1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7E291F39-4BB9-4FBF-980C-1FEA7961DE51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06495" y="5320192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 dirty="0"/>
              <a:t>3</a:t>
            </a:r>
            <a:endParaRPr lang="fr-FR" sz="1013" b="1" dirty="0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18A3F0AE-69D1-41D3-B15E-A6AB4F3606B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06495" y="6700437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 dirty="0"/>
              <a:t>4</a:t>
            </a:r>
            <a:endParaRPr lang="fr-FR" sz="1013" b="1" dirty="0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5275C92-D5B0-4D19-BFEB-EE44EEFF28D2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3506495" y="4452449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2</a:t>
            </a:r>
            <a:endParaRPr lang="fr-FR" sz="1013" b="1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16CA3BAD-77A2-4F39-8CD4-CF7E7217ADA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6495" y="7983761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 dirty="0"/>
              <a:t>5</a:t>
            </a:r>
            <a:endParaRPr lang="fr-FR" sz="1013" b="1" dirty="0"/>
          </a:p>
        </p:txBody>
      </p:sp>
      <p:sp>
        <p:nvSpPr>
          <p:cNvPr id="87" name="Parallelogram 86">
            <a:extLst>
              <a:ext uri="{FF2B5EF4-FFF2-40B4-BE49-F238E27FC236}">
                <a16:creationId xmlns:a16="http://schemas.microsoft.com/office/drawing/2014/main" id="{C8971835-0A19-4DDB-B798-1B4A3B41238B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5871310" y="7993304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dirty="0"/>
              <a:t>5min</a:t>
            </a: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9791F29E-9F29-074E-978A-CF10B57EBAC7}"/>
              </a:ext>
            </a:extLst>
          </p:cNvPr>
          <p:cNvSpPr/>
          <p:nvPr/>
        </p:nvSpPr>
        <p:spPr>
          <a:xfrm>
            <a:off x="2" y="0"/>
            <a:ext cx="6362499" cy="451946"/>
          </a:xfrm>
          <a:custGeom>
            <a:avLst/>
            <a:gdLst>
              <a:gd name="connsiteX0" fmla="*/ 0 w 6362499"/>
              <a:gd name="connsiteY0" fmla="*/ 0 h 451946"/>
              <a:gd name="connsiteX1" fmla="*/ 6362499 w 6362499"/>
              <a:gd name="connsiteY1" fmla="*/ 0 h 451946"/>
              <a:gd name="connsiteX2" fmla="*/ 6249512 w 6362499"/>
              <a:gd name="connsiteY2" fmla="*/ 451946 h 451946"/>
              <a:gd name="connsiteX3" fmla="*/ 0 w 6362499"/>
              <a:gd name="connsiteY3" fmla="*/ 451946 h 45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499" h="451946">
                <a:moveTo>
                  <a:pt x="0" y="0"/>
                </a:moveTo>
                <a:lnTo>
                  <a:pt x="6362499" y="0"/>
                </a:lnTo>
                <a:lnTo>
                  <a:pt x="6249512" y="451946"/>
                </a:lnTo>
                <a:lnTo>
                  <a:pt x="0" y="451946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E824D396-E9E7-3344-A00B-A50EA27F8A00}"/>
              </a:ext>
            </a:extLst>
          </p:cNvPr>
          <p:cNvSpPr/>
          <p:nvPr/>
        </p:nvSpPr>
        <p:spPr>
          <a:xfrm>
            <a:off x="1" y="271487"/>
            <a:ext cx="5889692" cy="778933"/>
          </a:xfrm>
          <a:custGeom>
            <a:avLst/>
            <a:gdLst>
              <a:gd name="connsiteX0" fmla="*/ 0 w 5889692"/>
              <a:gd name="connsiteY0" fmla="*/ 0 h 778933"/>
              <a:gd name="connsiteX1" fmla="*/ 5889692 w 5889692"/>
              <a:gd name="connsiteY1" fmla="*/ 0 h 778933"/>
              <a:gd name="connsiteX2" fmla="*/ 5694959 w 5889692"/>
              <a:gd name="connsiteY2" fmla="*/ 778933 h 778933"/>
              <a:gd name="connsiteX3" fmla="*/ 0 w 5889692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9692" h="778933">
                <a:moveTo>
                  <a:pt x="0" y="0"/>
                </a:moveTo>
                <a:lnTo>
                  <a:pt x="5889692" y="0"/>
                </a:lnTo>
                <a:lnTo>
                  <a:pt x="5694959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4495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8" name="Titre 1">
            <a:extLst>
              <a:ext uri="{FF2B5EF4-FFF2-40B4-BE49-F238E27FC236}">
                <a16:creationId xmlns:a16="http://schemas.microsoft.com/office/drawing/2014/main" id="{EF1D0E97-7005-4AB9-8A46-5D258644ED8A}"/>
              </a:ext>
            </a:extLst>
          </p:cNvPr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990996" y="472546"/>
            <a:ext cx="6164100" cy="305623"/>
          </a:xfrm>
        </p:spPr>
        <p:txBody>
          <a:bodyPr/>
          <a:lstStyle/>
          <a:p>
            <a:pPr algn="l"/>
            <a:r>
              <a:rPr lang="fr-FR" sz="2000" dirty="0"/>
              <a:t>SAFETY STAND DOWN WORKSHOP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F5CBB4-6EF9-124D-9B5C-BDB16A4D9014}"/>
              </a:ext>
            </a:extLst>
          </p:cNvPr>
          <p:cNvSpPr txBox="1"/>
          <p:nvPr/>
        </p:nvSpPr>
        <p:spPr>
          <a:xfrm>
            <a:off x="230081" y="3420379"/>
            <a:ext cx="2980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 defTabSz="300042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</a:pPr>
            <a:r>
              <a:rPr lang="fr-FR" sz="1200" dirty="0" err="1">
                <a:solidFill>
                  <a:srgbClr val="414141"/>
                </a:solidFill>
                <a:cs typeface="Arial"/>
              </a:rPr>
              <a:t>Your</a:t>
            </a:r>
            <a:r>
              <a:rPr lang="fr-FR" sz="12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1200" dirty="0" err="1">
                <a:solidFill>
                  <a:srgbClr val="414141"/>
                </a:solidFill>
                <a:cs typeface="Arial"/>
              </a:rPr>
              <a:t>role</a:t>
            </a:r>
            <a:r>
              <a:rPr lang="fr-FR" sz="12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1200" dirty="0" err="1">
                <a:solidFill>
                  <a:srgbClr val="414141"/>
                </a:solidFill>
                <a:cs typeface="Arial"/>
              </a:rPr>
              <a:t>is</a:t>
            </a:r>
            <a:r>
              <a:rPr lang="fr-FR" sz="1200" dirty="0">
                <a:solidFill>
                  <a:srgbClr val="414141"/>
                </a:solidFill>
                <a:cs typeface="Arial"/>
              </a:rPr>
              <a:t> to launch a discussion </a:t>
            </a:r>
            <a:r>
              <a:rPr lang="fr-FR" sz="1200" dirty="0" err="1">
                <a:solidFill>
                  <a:srgbClr val="414141"/>
                </a:solidFill>
                <a:cs typeface="Arial"/>
              </a:rPr>
              <a:t>focused</a:t>
            </a:r>
            <a:r>
              <a:rPr lang="fr-FR" sz="1200" dirty="0">
                <a:solidFill>
                  <a:srgbClr val="414141"/>
                </a:solidFill>
                <a:cs typeface="Arial"/>
              </a:rPr>
              <a:t> on road </a:t>
            </a:r>
            <a:r>
              <a:rPr lang="fr-FR" sz="1200" dirty="0" err="1">
                <a:solidFill>
                  <a:srgbClr val="414141"/>
                </a:solidFill>
                <a:cs typeface="Arial"/>
              </a:rPr>
              <a:t>safety</a:t>
            </a:r>
            <a:r>
              <a:rPr lang="fr-FR" sz="1200" dirty="0">
                <a:solidFill>
                  <a:srgbClr val="414141"/>
                </a:solidFill>
                <a:cs typeface="Arial"/>
              </a:rPr>
              <a:t> and to </a:t>
            </a:r>
            <a:r>
              <a:rPr lang="fr-FR" sz="1200" dirty="0" err="1">
                <a:solidFill>
                  <a:srgbClr val="414141"/>
                </a:solidFill>
                <a:cs typeface="Arial"/>
              </a:rPr>
              <a:t>make</a:t>
            </a:r>
            <a:r>
              <a:rPr lang="fr-FR" sz="1200" dirty="0">
                <a:solidFill>
                  <a:srgbClr val="414141"/>
                </a:solidFill>
                <a:cs typeface="Arial"/>
              </a:rPr>
              <a:t> sure </a:t>
            </a:r>
            <a:r>
              <a:rPr lang="fr-FR" sz="1200" dirty="0" err="1">
                <a:solidFill>
                  <a:srgbClr val="414141"/>
                </a:solidFill>
                <a:cs typeface="Arial"/>
              </a:rPr>
              <a:t>it</a:t>
            </a:r>
            <a:r>
              <a:rPr lang="fr-FR" sz="12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1200" dirty="0" err="1">
                <a:solidFill>
                  <a:srgbClr val="414141"/>
                </a:solidFill>
                <a:cs typeface="Arial"/>
              </a:rPr>
              <a:t>keeps</a:t>
            </a:r>
            <a:r>
              <a:rPr lang="fr-FR" sz="12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1200" dirty="0" err="1">
                <a:solidFill>
                  <a:srgbClr val="414141"/>
                </a:solidFill>
                <a:cs typeface="Arial"/>
              </a:rPr>
              <a:t>going</a:t>
            </a:r>
            <a:r>
              <a:rPr lang="fr-FR" sz="1200" dirty="0">
                <a:solidFill>
                  <a:srgbClr val="414141"/>
                </a:solidFill>
                <a:cs typeface="Arial"/>
              </a:rPr>
              <a:t>.</a:t>
            </a:r>
          </a:p>
        </p:txBody>
      </p:sp>
      <p:sp>
        <p:nvSpPr>
          <p:cNvPr id="44" name="Flèche : chevron 14">
            <a:extLst>
              <a:ext uri="{FF2B5EF4-FFF2-40B4-BE49-F238E27FC236}">
                <a16:creationId xmlns:a16="http://schemas.microsoft.com/office/drawing/2014/main" id="{F808332E-74AD-F045-A9B4-7AE53F396D0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289900" y="2467897"/>
            <a:ext cx="2218595" cy="480142"/>
          </a:xfrm>
          <a:prstGeom prst="chevron">
            <a:avLst>
              <a:gd name="adj" fmla="val 0"/>
            </a:avLst>
          </a:prstGeom>
          <a:noFill/>
          <a:ln w="571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350" b="1" dirty="0">
                <a:solidFill>
                  <a:schemeClr val="bg1"/>
                </a:solidFill>
                <a:latin typeface="HelveticaNeueLT Std Med Cn" panose="020B0606030502030204" pitchFamily="34" charset="0"/>
              </a:rPr>
              <a:t>FACILITATOR’S GUIDE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81CAED-488A-C24D-BF11-9820D9824727}"/>
              </a:ext>
            </a:extLst>
          </p:cNvPr>
          <p:cNvSpPr/>
          <p:nvPr/>
        </p:nvSpPr>
        <p:spPr>
          <a:xfrm>
            <a:off x="230081" y="4330250"/>
            <a:ext cx="3222151" cy="238527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defTabSz="257178">
              <a:spcBef>
                <a:spcPts val="100"/>
              </a:spcBef>
              <a:spcAft>
                <a:spcPts val="100"/>
              </a:spcAft>
              <a:buClr>
                <a:srgbClr val="004494"/>
              </a:buClr>
              <a:buSzPct val="120000"/>
            </a:pPr>
            <a:r>
              <a:rPr lang="en-US" sz="95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AN EVENT TO DESCRIBE AND DISCUSS: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218CE9-8C7A-184A-8163-550849C59964}"/>
              </a:ext>
            </a:extLst>
          </p:cNvPr>
          <p:cNvSpPr/>
          <p:nvPr/>
        </p:nvSpPr>
        <p:spPr>
          <a:xfrm>
            <a:off x="230082" y="5491657"/>
            <a:ext cx="3090968" cy="246221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defTabSz="257178">
              <a:spcBef>
                <a:spcPts val="100"/>
              </a:spcBef>
              <a:spcAft>
                <a:spcPts val="100"/>
              </a:spcAft>
              <a:buClr>
                <a:srgbClr val="004494"/>
              </a:buClr>
              <a:buSzPct val="120000"/>
            </a:pPr>
            <a:r>
              <a:rPr lang="fr-FR" sz="9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DO: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2AC03E-3E6C-6146-96F5-3045DB1221C1}"/>
              </a:ext>
            </a:extLst>
          </p:cNvPr>
          <p:cNvSpPr/>
          <p:nvPr/>
        </p:nvSpPr>
        <p:spPr>
          <a:xfrm>
            <a:off x="224103" y="7398606"/>
            <a:ext cx="3090968" cy="246221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defTabSz="257178">
              <a:spcBef>
                <a:spcPts val="100"/>
              </a:spcBef>
              <a:spcAft>
                <a:spcPts val="100"/>
              </a:spcAft>
              <a:buClr>
                <a:srgbClr val="004494"/>
              </a:buClr>
              <a:buSzPct val="120000"/>
            </a:pPr>
            <a:r>
              <a:rPr lang="fr-FR" sz="95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TO DO: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ED118D-3835-C44B-A254-B8AA06E0E3F7}"/>
              </a:ext>
            </a:extLst>
          </p:cNvPr>
          <p:cNvSpPr/>
          <p:nvPr/>
        </p:nvSpPr>
        <p:spPr>
          <a:xfrm>
            <a:off x="224103" y="7619458"/>
            <a:ext cx="3098118" cy="1467068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Make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judgements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,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take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sides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Provide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your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own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point of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view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/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your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own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solutions.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Rush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into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an action plan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oriented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session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without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listening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about situations first.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Pay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attention to « positive »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statements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only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and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disregard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bad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news.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Try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to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establish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a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general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consensus.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Point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fingers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,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blame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individuals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, and / or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consider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sanctons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based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on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expressed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views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F33776-ACE2-4940-A922-C5B83EA9F7AA}"/>
              </a:ext>
            </a:extLst>
          </p:cNvPr>
          <p:cNvSpPr/>
          <p:nvPr/>
        </p:nvSpPr>
        <p:spPr>
          <a:xfrm>
            <a:off x="230082" y="5713377"/>
            <a:ext cx="3098119" cy="1631216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Explain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that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expressed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views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will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be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treated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anonymously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Remain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neutral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and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benevolent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Create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a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safe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climate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where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participants can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raise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issues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without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fearing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adverse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consequences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Encourage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each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participant to talk and express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views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Reformulate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: « If I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understand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well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… ?».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A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facilitator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takes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notes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while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the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other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keeps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the discussion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going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Play the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devil’s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advocate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9B02B9-46C2-0541-8786-040FBC9A6A86}"/>
              </a:ext>
            </a:extLst>
          </p:cNvPr>
          <p:cNvSpPr/>
          <p:nvPr/>
        </p:nvSpPr>
        <p:spPr>
          <a:xfrm>
            <a:off x="3715764" y="7959971"/>
            <a:ext cx="2089716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 defTabSz="300042">
              <a:buClr>
                <a:srgbClr val="004494"/>
              </a:buClr>
              <a:buSzPct val="120000"/>
              <a:defRPr/>
            </a:pPr>
            <a:r>
              <a:rPr lang="fr-FR" sz="1100" b="1" dirty="0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WRAP UP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B99D20-3EEE-9648-A278-C314A61BA9FA}"/>
              </a:ext>
            </a:extLst>
          </p:cNvPr>
          <p:cNvSpPr/>
          <p:nvPr/>
        </p:nvSpPr>
        <p:spPr>
          <a:xfrm>
            <a:off x="3715764" y="6687699"/>
            <a:ext cx="2089716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 defTabSz="300042">
              <a:buClr>
                <a:srgbClr val="004494"/>
              </a:buClr>
              <a:buSzPct val="120000"/>
              <a:defRPr/>
            </a:pPr>
            <a:r>
              <a:rPr lang="fr-FR" sz="1100" b="1" dirty="0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FB1A12-707D-1649-91F0-58EC7B20263C}"/>
              </a:ext>
            </a:extLst>
          </p:cNvPr>
          <p:cNvSpPr/>
          <p:nvPr/>
        </p:nvSpPr>
        <p:spPr>
          <a:xfrm>
            <a:off x="3715764" y="5305375"/>
            <a:ext cx="2089720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 defTabSz="300042">
              <a:buClr>
                <a:srgbClr val="004494"/>
              </a:buClr>
              <a:buSzPct val="120000"/>
              <a:defRPr/>
            </a:pPr>
            <a:r>
              <a:rPr lang="en-US" sz="1100" b="1" dirty="0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 THE GROUP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C171930-8A26-1741-85D7-EEA189A479CB}"/>
              </a:ext>
            </a:extLst>
          </p:cNvPr>
          <p:cNvSpPr/>
          <p:nvPr/>
        </p:nvSpPr>
        <p:spPr>
          <a:xfrm>
            <a:off x="3649938" y="4450259"/>
            <a:ext cx="2221372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>
              <a:spcBef>
                <a:spcPts val="0"/>
              </a:spcBef>
              <a:spcAft>
                <a:spcPts val="0"/>
              </a:spcAft>
              <a:buClr>
                <a:srgbClr val="004494"/>
              </a:buClr>
              <a:buSzPct val="120000"/>
              <a:defRPr/>
            </a:pPr>
            <a:r>
              <a:rPr lang="en-US" sz="11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INFORMATION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A8B1A37-8053-7949-BFC0-DB71777C0325}"/>
              </a:ext>
            </a:extLst>
          </p:cNvPr>
          <p:cNvSpPr/>
          <p:nvPr/>
        </p:nvSpPr>
        <p:spPr>
          <a:xfrm>
            <a:off x="3715764" y="3032226"/>
            <a:ext cx="2089720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algn="ctr" defTabSz="257178">
              <a:buClr>
                <a:srgbClr val="004494"/>
              </a:buClr>
              <a:buSzPct val="120000"/>
            </a:pPr>
            <a:r>
              <a:rPr lang="fr-FR" sz="1100" b="1" dirty="0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STARTED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2A79D3-3D35-2049-93BE-FCD269016FF7}"/>
              </a:ext>
            </a:extLst>
          </p:cNvPr>
          <p:cNvSpPr/>
          <p:nvPr/>
        </p:nvSpPr>
        <p:spPr>
          <a:xfrm>
            <a:off x="3715764" y="8201187"/>
            <a:ext cx="2916811" cy="92333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Remind</a:t>
            </a:r>
            <a:r>
              <a:rPr lang="fr-FR" sz="900" dirty="0">
                <a:solidFill>
                  <a:srgbClr val="414141"/>
                </a:solidFill>
              </a:rPr>
              <a:t> the importance of </a:t>
            </a:r>
            <a:r>
              <a:rPr lang="fr-FR" sz="900" dirty="0" err="1">
                <a:solidFill>
                  <a:srgbClr val="414141"/>
                </a:solidFill>
              </a:rPr>
              <a:t>driver’s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work</a:t>
            </a:r>
            <a:r>
              <a:rPr lang="fr-FR" sz="900" dirty="0">
                <a:solidFill>
                  <a:srgbClr val="414141"/>
                </a:solidFill>
              </a:rPr>
              <a:t> and </a:t>
            </a:r>
            <a:r>
              <a:rPr lang="fr-FR" sz="900" dirty="0" err="1">
                <a:solidFill>
                  <a:srgbClr val="414141"/>
                </a:solidFill>
              </a:rPr>
              <a:t>role</a:t>
            </a:r>
            <a:r>
              <a:rPr lang="fr-FR" sz="900" dirty="0">
                <a:solidFill>
                  <a:srgbClr val="414141"/>
                </a:solidFill>
              </a:rPr>
              <a:t> for Total.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Remind</a:t>
            </a:r>
            <a:r>
              <a:rPr lang="fr-FR" sz="900" dirty="0">
                <a:solidFill>
                  <a:srgbClr val="414141"/>
                </a:solidFill>
              </a:rPr>
              <a:t> the importance to </a:t>
            </a:r>
            <a:r>
              <a:rPr lang="fr-FR" sz="900" dirty="0" err="1">
                <a:solidFill>
                  <a:srgbClr val="414141"/>
                </a:solidFill>
              </a:rPr>
              <a:t>work</a:t>
            </a:r>
            <a:r>
              <a:rPr lang="fr-FR" sz="900" dirty="0">
                <a:solidFill>
                  <a:srgbClr val="414141"/>
                </a:solidFill>
              </a:rPr>
              <a:t> hand in hand </a:t>
            </a:r>
            <a:r>
              <a:rPr lang="fr-FR" sz="900" dirty="0" err="1">
                <a:solidFill>
                  <a:srgbClr val="414141"/>
                </a:solidFill>
              </a:rPr>
              <a:t>with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transporters</a:t>
            </a:r>
            <a:r>
              <a:rPr lang="fr-FR" sz="900" dirty="0">
                <a:solidFill>
                  <a:srgbClr val="414141"/>
                </a:solidFill>
              </a:rPr>
              <a:t>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Thank</a:t>
            </a:r>
            <a:r>
              <a:rPr lang="fr-FR" sz="900" dirty="0">
                <a:solidFill>
                  <a:srgbClr val="414141"/>
                </a:solidFill>
              </a:rPr>
              <a:t> the participants for </a:t>
            </a:r>
            <a:r>
              <a:rPr lang="fr-FR" sz="900" dirty="0" err="1">
                <a:solidFill>
                  <a:srgbClr val="414141"/>
                </a:solidFill>
              </a:rPr>
              <a:t>their</a:t>
            </a:r>
            <a:r>
              <a:rPr lang="fr-FR" sz="900" dirty="0">
                <a:solidFill>
                  <a:srgbClr val="414141"/>
                </a:solidFill>
              </a:rPr>
              <a:t> insights and close the session.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5857BBA-2614-B744-A88C-1777FBA5E8F5}"/>
              </a:ext>
            </a:extLst>
          </p:cNvPr>
          <p:cNvSpPr/>
          <p:nvPr/>
        </p:nvSpPr>
        <p:spPr>
          <a:xfrm>
            <a:off x="3715764" y="6922769"/>
            <a:ext cx="2916811" cy="92333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 defTabSz="300042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Feed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the main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ideas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mentioned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back to the group : « If I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understood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well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… ».</a:t>
            </a:r>
          </a:p>
          <a:p>
            <a:pPr marL="178775" lvl="1" indent="-86400" defTabSz="300042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List the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proposals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that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were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made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along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the discussion.</a:t>
            </a:r>
          </a:p>
          <a:p>
            <a:pPr marL="178775" lvl="1" indent="-86400" defTabSz="300042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  <a:cs typeface="Arial"/>
              </a:rPr>
              <a:t>Ask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participants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which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safety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related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questions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they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would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like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 to </a:t>
            </a:r>
            <a:r>
              <a:rPr lang="fr-FR" sz="900" dirty="0" err="1">
                <a:solidFill>
                  <a:srgbClr val="414141"/>
                </a:solidFill>
                <a:cs typeface="Arial"/>
              </a:rPr>
              <a:t>ask</a:t>
            </a:r>
            <a:r>
              <a:rPr lang="fr-FR" sz="900" dirty="0">
                <a:solidFill>
                  <a:srgbClr val="414141"/>
                </a:solidFill>
                <a:cs typeface="Arial"/>
              </a:rPr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D79441-F96C-0443-90EF-0AC1BE657CEB}"/>
              </a:ext>
            </a:extLst>
          </p:cNvPr>
          <p:cNvSpPr/>
          <p:nvPr/>
        </p:nvSpPr>
        <p:spPr>
          <a:xfrm>
            <a:off x="3715764" y="5537325"/>
            <a:ext cx="2916811" cy="1061829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Request</a:t>
            </a:r>
            <a:r>
              <a:rPr lang="fr-FR" sz="900" dirty="0">
                <a:solidFill>
                  <a:srgbClr val="414141"/>
                </a:solidFill>
              </a:rPr>
              <a:t> participants opinions: « </a:t>
            </a:r>
            <a:r>
              <a:rPr lang="fr-FR" sz="900" dirty="0" err="1">
                <a:solidFill>
                  <a:srgbClr val="414141"/>
                </a:solidFill>
              </a:rPr>
              <a:t>What</a:t>
            </a:r>
            <a:r>
              <a:rPr lang="fr-FR" sz="900" dirty="0">
                <a:solidFill>
                  <a:srgbClr val="414141"/>
                </a:solidFill>
              </a:rPr>
              <a:t> do </a:t>
            </a:r>
            <a:r>
              <a:rPr lang="fr-FR" sz="900" dirty="0" err="1">
                <a:solidFill>
                  <a:srgbClr val="414141"/>
                </a:solidFill>
              </a:rPr>
              <a:t>you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think</a:t>
            </a:r>
            <a:r>
              <a:rPr lang="fr-FR" sz="900" dirty="0">
                <a:solidFill>
                  <a:srgbClr val="414141"/>
                </a:solidFill>
              </a:rPr>
              <a:t> about </a:t>
            </a:r>
            <a:r>
              <a:rPr lang="fr-FR" sz="900" dirty="0" err="1">
                <a:solidFill>
                  <a:srgbClr val="414141"/>
                </a:solidFill>
              </a:rPr>
              <a:t>this</a:t>
            </a:r>
            <a:r>
              <a:rPr lang="fr-FR" sz="900" dirty="0">
                <a:solidFill>
                  <a:srgbClr val="414141"/>
                </a:solidFill>
              </a:rPr>
              <a:t> accident ? ».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Repeatedly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ask</a:t>
            </a:r>
            <a:r>
              <a:rPr lang="fr-FR" sz="900" dirty="0">
                <a:solidFill>
                  <a:srgbClr val="414141"/>
                </a:solidFill>
              </a:rPr>
              <a:t> the question « </a:t>
            </a:r>
            <a:r>
              <a:rPr lang="fr-FR" sz="900" dirty="0" err="1">
                <a:solidFill>
                  <a:srgbClr val="414141"/>
                </a:solidFill>
              </a:rPr>
              <a:t>Could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it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happen</a:t>
            </a:r>
            <a:r>
              <a:rPr lang="fr-FR" sz="900" dirty="0">
                <a:solidFill>
                  <a:srgbClr val="414141"/>
                </a:solidFill>
              </a:rPr>
              <a:t> to us ?».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Use </a:t>
            </a:r>
            <a:r>
              <a:rPr lang="fr-FR" sz="900" dirty="0" err="1">
                <a:solidFill>
                  <a:srgbClr val="414141"/>
                </a:solidFill>
              </a:rPr>
              <a:t>additional</a:t>
            </a:r>
            <a:r>
              <a:rPr lang="fr-FR" sz="900" dirty="0">
                <a:solidFill>
                  <a:srgbClr val="414141"/>
                </a:solidFill>
              </a:rPr>
              <a:t> questions to </a:t>
            </a:r>
            <a:r>
              <a:rPr lang="fr-FR" sz="900" dirty="0" err="1">
                <a:solidFill>
                  <a:srgbClr val="414141"/>
                </a:solidFill>
              </a:rPr>
              <a:t>maintain</a:t>
            </a:r>
            <a:r>
              <a:rPr lang="fr-FR" sz="900" dirty="0">
                <a:solidFill>
                  <a:srgbClr val="414141"/>
                </a:solidFill>
              </a:rPr>
              <a:t> the discussion.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Take</a:t>
            </a:r>
            <a:r>
              <a:rPr lang="fr-FR" sz="900" dirty="0">
                <a:solidFill>
                  <a:srgbClr val="414141"/>
                </a:solidFill>
              </a:rPr>
              <a:t> notes of key </a:t>
            </a:r>
            <a:r>
              <a:rPr lang="fr-FR" sz="900" dirty="0" err="1">
                <a:solidFill>
                  <a:srgbClr val="414141"/>
                </a:solidFill>
              </a:rPr>
              <a:t>ideas</a:t>
            </a:r>
            <a:r>
              <a:rPr lang="fr-FR" sz="900" dirty="0">
                <a:solidFill>
                  <a:srgbClr val="414141"/>
                </a:solidFill>
              </a:rPr>
              <a:t> and main suggestions </a:t>
            </a:r>
            <a:r>
              <a:rPr lang="fr-FR" sz="900" dirty="0" err="1">
                <a:solidFill>
                  <a:srgbClr val="414141"/>
                </a:solidFill>
              </a:rPr>
              <a:t>expressed</a:t>
            </a:r>
            <a:r>
              <a:rPr lang="fr-FR" sz="900" dirty="0">
                <a:solidFill>
                  <a:srgbClr val="414141"/>
                </a:solidFill>
              </a:rPr>
              <a:t>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69B6CC-3DA1-524B-8599-C67AC0D40F00}"/>
              </a:ext>
            </a:extLst>
          </p:cNvPr>
          <p:cNvSpPr/>
          <p:nvPr/>
        </p:nvSpPr>
        <p:spPr>
          <a:xfrm>
            <a:off x="3715494" y="4690837"/>
            <a:ext cx="2912423" cy="50783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Present</a:t>
            </a:r>
            <a:r>
              <a:rPr lang="fr-FR" sz="900" dirty="0">
                <a:solidFill>
                  <a:srgbClr val="414141"/>
                </a:solidFill>
              </a:rPr>
              <a:t> in </a:t>
            </a:r>
            <a:r>
              <a:rPr lang="fr-FR" sz="900" dirty="0" err="1">
                <a:solidFill>
                  <a:srgbClr val="414141"/>
                </a:solidFill>
              </a:rPr>
              <a:t>detail</a:t>
            </a:r>
            <a:r>
              <a:rPr lang="fr-FR" sz="900" dirty="0">
                <a:solidFill>
                  <a:srgbClr val="414141"/>
                </a:solidFill>
              </a:rPr>
              <a:t> the road transport accident </a:t>
            </a:r>
            <a:r>
              <a:rPr lang="fr-FR" sz="900" dirty="0" err="1">
                <a:solidFill>
                  <a:srgbClr val="414141"/>
                </a:solidFill>
              </a:rPr>
              <a:t>chosen</a:t>
            </a:r>
            <a:r>
              <a:rPr lang="fr-FR" sz="900" dirty="0">
                <a:solidFill>
                  <a:srgbClr val="414141"/>
                </a:solidFill>
              </a:rPr>
              <a:t> </a:t>
            </a:r>
            <a:r>
              <a:rPr lang="fr-FR" sz="900" dirty="0" err="1">
                <a:solidFill>
                  <a:srgbClr val="414141"/>
                </a:solidFill>
              </a:rPr>
              <a:t>from</a:t>
            </a:r>
            <a:r>
              <a:rPr lang="fr-FR" sz="900" dirty="0">
                <a:solidFill>
                  <a:srgbClr val="414141"/>
                </a:solidFill>
              </a:rPr>
              <a:t> the </a:t>
            </a:r>
            <a:r>
              <a:rPr lang="fr-FR" sz="900" dirty="0" err="1">
                <a:solidFill>
                  <a:srgbClr val="414141"/>
                </a:solidFill>
              </a:rPr>
              <a:t>events</a:t>
            </a:r>
            <a:r>
              <a:rPr lang="fr-FR" sz="900" dirty="0">
                <a:solidFill>
                  <a:srgbClr val="414141"/>
                </a:solidFill>
              </a:rPr>
              <a:t> repository.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 err="1">
                <a:solidFill>
                  <a:srgbClr val="414141"/>
                </a:solidFill>
              </a:rPr>
              <a:t>Take</a:t>
            </a:r>
            <a:r>
              <a:rPr lang="fr-FR" sz="900" dirty="0">
                <a:solidFill>
                  <a:srgbClr val="414141"/>
                </a:solidFill>
              </a:rPr>
              <a:t> questions </a:t>
            </a:r>
            <a:r>
              <a:rPr lang="fr-FR" sz="900" dirty="0" err="1">
                <a:solidFill>
                  <a:srgbClr val="414141"/>
                </a:solidFill>
              </a:rPr>
              <a:t>from</a:t>
            </a:r>
            <a:r>
              <a:rPr lang="fr-FR" sz="900" dirty="0">
                <a:solidFill>
                  <a:srgbClr val="414141"/>
                </a:solidFill>
              </a:rPr>
              <a:t> the audience as </a:t>
            </a:r>
            <a:r>
              <a:rPr lang="fr-FR" sz="900" dirty="0" err="1">
                <a:solidFill>
                  <a:srgbClr val="414141"/>
                </a:solidFill>
              </a:rPr>
              <a:t>necessary</a:t>
            </a:r>
            <a:r>
              <a:rPr lang="fr-FR" sz="900" dirty="0">
                <a:solidFill>
                  <a:srgbClr val="414141"/>
                </a:solidFill>
              </a:rPr>
              <a:t>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C20EDC3-FB7D-964D-925C-5B0B21FCD632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225425" y="1839599"/>
            <a:ext cx="28130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13"/>
              </a:spcAft>
            </a:pPr>
            <a:r>
              <a:rPr lang="fr-FR" sz="1400" dirty="0">
                <a:solidFill>
                  <a:srgbClr val="414141"/>
                </a:solidFill>
              </a:rPr>
              <a:t>For me, for </a:t>
            </a:r>
            <a:r>
              <a:rPr lang="fr-FR" sz="1400" dirty="0" err="1">
                <a:solidFill>
                  <a:srgbClr val="414141"/>
                </a:solidFill>
              </a:rPr>
              <a:t>you</a:t>
            </a:r>
            <a:r>
              <a:rPr lang="fr-FR" sz="1400" dirty="0">
                <a:solidFill>
                  <a:srgbClr val="414141"/>
                </a:solidFill>
              </a:rPr>
              <a:t>, for all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E625B53-76B1-3D4E-9CE0-C90727CD5B21}"/>
              </a:ext>
            </a:extLst>
          </p:cNvPr>
          <p:cNvSpPr txBox="1"/>
          <p:nvPr/>
        </p:nvSpPr>
        <p:spPr>
          <a:xfrm>
            <a:off x="225425" y="1354417"/>
            <a:ext cx="2813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OBJECTIVE:</a:t>
            </a:r>
          </a:p>
          <a:p>
            <a:r>
              <a:rPr lang="fr-FR" sz="16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FATAL ACCIDENTS</a:t>
            </a:r>
          </a:p>
        </p:txBody>
      </p:sp>
      <p:grpSp>
        <p:nvGrpSpPr>
          <p:cNvPr id="93" name="Groupe 15">
            <a:extLst>
              <a:ext uri="{FF2B5EF4-FFF2-40B4-BE49-F238E27FC236}">
                <a16:creationId xmlns:a16="http://schemas.microsoft.com/office/drawing/2014/main" id="{11DE4AA1-A1D1-FC4B-849B-79C5D60B4FC7}"/>
              </a:ext>
            </a:extLst>
          </p:cNvPr>
          <p:cNvGrpSpPr/>
          <p:nvPr>
            <p:custDataLst>
              <p:tags r:id="rId21"/>
            </p:custDataLst>
          </p:nvPr>
        </p:nvGrpSpPr>
        <p:grpSpPr>
          <a:xfrm>
            <a:off x="166421" y="332863"/>
            <a:ext cx="658156" cy="658155"/>
            <a:chOff x="5210919" y="1621609"/>
            <a:chExt cx="1512000" cy="1512000"/>
          </a:xfrm>
        </p:grpSpPr>
        <p:sp>
          <p:nvSpPr>
            <p:cNvPr id="94" name="Ellipse 16">
              <a:extLst>
                <a:ext uri="{FF2B5EF4-FFF2-40B4-BE49-F238E27FC236}">
                  <a16:creationId xmlns:a16="http://schemas.microsoft.com/office/drawing/2014/main" id="{09004D61-6204-F342-954F-BCFCA2A341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10919" y="1621609"/>
              <a:ext cx="1512000" cy="151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013"/>
            </a:p>
          </p:txBody>
        </p:sp>
        <p:pic>
          <p:nvPicPr>
            <p:cNvPr id="95" name="Image 17" descr="Une image contenant signe&#10;&#10;Description générée avec un niveau de confiance très élevé">
              <a:extLst>
                <a:ext uri="{FF2B5EF4-FFF2-40B4-BE49-F238E27FC236}">
                  <a16:creationId xmlns:a16="http://schemas.microsoft.com/office/drawing/2014/main" id="{6306682C-EB25-2C45-81D5-DC90D5AA7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5255867" y="1666557"/>
              <a:ext cx="1422105" cy="1422105"/>
            </a:xfrm>
            <a:prstGeom prst="rect">
              <a:avLst/>
            </a:prstGeom>
          </p:spPr>
        </p:pic>
      </p:grpSp>
      <p:grpSp>
        <p:nvGrpSpPr>
          <p:cNvPr id="63" name="Groupe 21">
            <a:extLst>
              <a:ext uri="{FF2B5EF4-FFF2-40B4-BE49-F238E27FC236}">
                <a16:creationId xmlns:a16="http://schemas.microsoft.com/office/drawing/2014/main" id="{4231A5BA-4328-4024-9E8A-49F380FB8DE9}"/>
              </a:ext>
            </a:extLst>
          </p:cNvPr>
          <p:cNvGrpSpPr/>
          <p:nvPr/>
        </p:nvGrpSpPr>
        <p:grpSpPr>
          <a:xfrm>
            <a:off x="2877828" y="5474264"/>
            <a:ext cx="229865" cy="245955"/>
            <a:chOff x="280983" y="941033"/>
            <a:chExt cx="762138" cy="774389"/>
          </a:xfrm>
        </p:grpSpPr>
        <p:sp>
          <p:nvSpPr>
            <p:cNvPr id="65" name="Ellipse 22">
              <a:extLst>
                <a:ext uri="{FF2B5EF4-FFF2-40B4-BE49-F238E27FC236}">
                  <a16:creationId xmlns:a16="http://schemas.microsoft.com/office/drawing/2014/main" id="{816EC3EF-D7AD-4187-B890-B31BD42ACDCC}"/>
                </a:ext>
              </a:extLst>
            </p:cNvPr>
            <p:cNvSpPr/>
            <p:nvPr/>
          </p:nvSpPr>
          <p:spPr>
            <a:xfrm>
              <a:off x="280983" y="941033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80" name="Image 23">
              <a:extLst>
                <a:ext uri="{FF2B5EF4-FFF2-40B4-BE49-F238E27FC236}">
                  <a16:creationId xmlns:a16="http://schemas.microsoft.com/office/drawing/2014/main" id="{327468F2-F060-44AF-94B8-EFD6B7F8F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617" y="1003792"/>
              <a:ext cx="648871" cy="648871"/>
            </a:xfrm>
            <a:prstGeom prst="rect">
              <a:avLst/>
            </a:prstGeom>
          </p:spPr>
        </p:pic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CC298501-9B5F-4040-B828-24F4DB3AB958}"/>
              </a:ext>
            </a:extLst>
          </p:cNvPr>
          <p:cNvGrpSpPr/>
          <p:nvPr/>
        </p:nvGrpSpPr>
        <p:grpSpPr>
          <a:xfrm>
            <a:off x="2872814" y="7411595"/>
            <a:ext cx="234879" cy="257971"/>
            <a:chOff x="4707374" y="719535"/>
            <a:chExt cx="762138" cy="774389"/>
          </a:xfrm>
        </p:grpSpPr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0DF34CE0-9215-4BAE-B027-4FC0AF5196BC}"/>
                </a:ext>
              </a:extLst>
            </p:cNvPr>
            <p:cNvSpPr/>
            <p:nvPr/>
          </p:nvSpPr>
          <p:spPr>
            <a:xfrm>
              <a:off x="4707374" y="719535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90" name="Image 89" descr="C:\Users\J0034661\Downloads\cancel (1).png">
              <a:extLst>
                <a:ext uri="{FF2B5EF4-FFF2-40B4-BE49-F238E27FC236}">
                  <a16:creationId xmlns:a16="http://schemas.microsoft.com/office/drawing/2014/main" id="{1112C724-9D91-4750-A54A-D134178AF0F6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4407" y="782294"/>
              <a:ext cx="648072" cy="64887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70236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94E94DEC-1A7C-054C-A322-77D6F86F9EE0}"/>
              </a:ext>
            </a:extLst>
          </p:cNvPr>
          <p:cNvSpPr/>
          <p:nvPr/>
        </p:nvSpPr>
        <p:spPr>
          <a:xfrm>
            <a:off x="345712" y="8227872"/>
            <a:ext cx="6174860" cy="1055488"/>
          </a:xfrm>
          <a:prstGeom prst="roundRect">
            <a:avLst>
              <a:gd name="adj" fmla="val 29797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FDAD7C6-F62C-894F-9FD3-7E76A9439B6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45712" y="5504018"/>
            <a:ext cx="6174861" cy="2445956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lvl="1" indent="-28575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endParaRPr lang="fr-FR" sz="1400" i="1" dirty="0">
              <a:solidFill>
                <a:srgbClr val="4141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Suggestion 1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Suggestion 2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8F07821-0D77-D54B-A255-579C7AC9E00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3577" y="1638334"/>
            <a:ext cx="2423221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 DD/MM/YY</a:t>
            </a:r>
            <a:endParaRPr lang="fr-FR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2684C3E-D096-DD45-9BCC-09D738DABEB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496690" y="2106095"/>
            <a:ext cx="1820108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Name of site</a:t>
            </a:r>
            <a:endParaRPr lang="fr-FR" sz="12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FDD2AC-27D9-FE4E-BB69-D3F2284B263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645185" y="1638334"/>
            <a:ext cx="1883492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  </a:t>
            </a:r>
            <a:r>
              <a:rPr lang="fr-FR" sz="1200" dirty="0" err="1">
                <a:solidFill>
                  <a:schemeClr val="tx1"/>
                </a:solidFill>
              </a:rPr>
              <a:t>Names</a:t>
            </a:r>
            <a:endParaRPr lang="fr-FR" sz="12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D61DDA2-E938-1A43-9E98-7D003B1C462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081953" y="2106095"/>
            <a:ext cx="1446723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  </a:t>
            </a:r>
            <a:r>
              <a:rPr lang="fr-FR" sz="1200" dirty="0" err="1">
                <a:solidFill>
                  <a:schemeClr val="tx1"/>
                </a:solidFill>
              </a:rPr>
              <a:t>Number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A349099-CD3D-264E-8F4D-6EF423B6BD28}"/>
              </a:ext>
            </a:extLst>
          </p:cNvPr>
          <p:cNvSpPr/>
          <p:nvPr/>
        </p:nvSpPr>
        <p:spPr>
          <a:xfrm>
            <a:off x="549275" y="8676630"/>
            <a:ext cx="575945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300042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000" dirty="0" err="1">
                <a:solidFill>
                  <a:srgbClr val="414141"/>
                </a:solidFill>
                <a:cs typeface="Arial"/>
              </a:rPr>
              <a:t>Consolidate</a:t>
            </a:r>
            <a:r>
              <a:rPr lang="fr-FR" sz="1000" dirty="0">
                <a:solidFill>
                  <a:srgbClr val="414141"/>
                </a:solidFill>
                <a:cs typeface="Arial"/>
              </a:rPr>
              <a:t> information and </a:t>
            </a:r>
            <a:r>
              <a:rPr lang="fr-FR" sz="1000" dirty="0" err="1">
                <a:solidFill>
                  <a:srgbClr val="414141"/>
                </a:solidFill>
                <a:cs typeface="Arial"/>
              </a:rPr>
              <a:t>identify</a:t>
            </a:r>
            <a:r>
              <a:rPr lang="fr-FR" sz="1000" dirty="0">
                <a:solidFill>
                  <a:srgbClr val="414141"/>
                </a:solidFill>
                <a:cs typeface="Arial"/>
              </a:rPr>
              <a:t> trends / </a:t>
            </a:r>
            <a:r>
              <a:rPr lang="fr-FR" sz="1000" dirty="0" err="1">
                <a:solidFill>
                  <a:srgbClr val="414141"/>
                </a:solidFill>
                <a:cs typeface="Arial"/>
              </a:rPr>
              <a:t>frequent</a:t>
            </a:r>
            <a:r>
              <a:rPr lang="fr-FR" sz="1000" dirty="0">
                <a:solidFill>
                  <a:srgbClr val="414141"/>
                </a:solidFill>
                <a:cs typeface="Arial"/>
              </a:rPr>
              <a:t> topics.</a:t>
            </a:r>
          </a:p>
          <a:p>
            <a:pPr marL="171450" lvl="1" indent="-171450" defTabSz="300042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14141"/>
                </a:solidFill>
                <a:cs typeface="Arial"/>
              </a:rPr>
              <a:t>Share the consolidation </a:t>
            </a:r>
            <a:r>
              <a:rPr lang="fr-FR" sz="1000" dirty="0" err="1">
                <a:solidFill>
                  <a:srgbClr val="414141"/>
                </a:solidFill>
                <a:cs typeface="Arial"/>
              </a:rPr>
              <a:t>within</a:t>
            </a:r>
            <a:r>
              <a:rPr lang="fr-FR" sz="1000" dirty="0">
                <a:solidFill>
                  <a:srgbClr val="414141"/>
                </a:solidFill>
                <a:cs typeface="Arial"/>
              </a:rPr>
              <a:t> the </a:t>
            </a:r>
            <a:r>
              <a:rPr lang="fr-FR" sz="1000" dirty="0" err="1">
                <a:solidFill>
                  <a:srgbClr val="414141"/>
                </a:solidFill>
                <a:cs typeface="Arial"/>
              </a:rPr>
              <a:t>Affiliate</a:t>
            </a:r>
            <a:r>
              <a:rPr lang="fr-FR" sz="1000" dirty="0">
                <a:solidFill>
                  <a:srgbClr val="414141"/>
                </a:solidFill>
                <a:cs typeface="Arial"/>
              </a:rPr>
              <a:t> and / or </a:t>
            </a:r>
            <a:r>
              <a:rPr lang="fr-FR" sz="1000" dirty="0" err="1">
                <a:solidFill>
                  <a:srgbClr val="414141"/>
                </a:solidFill>
                <a:cs typeface="Arial"/>
              </a:rPr>
              <a:t>with</a:t>
            </a:r>
            <a:r>
              <a:rPr lang="fr-FR" sz="1000" dirty="0">
                <a:solidFill>
                  <a:srgbClr val="414141"/>
                </a:solidFill>
                <a:cs typeface="Arial"/>
              </a:rPr>
              <a:t> the Zone if </a:t>
            </a:r>
            <a:r>
              <a:rPr lang="fr-FR" sz="1000" dirty="0" err="1">
                <a:solidFill>
                  <a:srgbClr val="414141"/>
                </a:solidFill>
                <a:cs typeface="Arial"/>
              </a:rPr>
              <a:t>deemed</a:t>
            </a:r>
            <a:r>
              <a:rPr lang="fr-FR" sz="1000" dirty="0">
                <a:solidFill>
                  <a:srgbClr val="414141"/>
                </a:solidFill>
                <a:cs typeface="Arial"/>
              </a:rPr>
              <a:t> </a:t>
            </a:r>
            <a:r>
              <a:rPr lang="fr-FR" sz="1000" dirty="0" err="1">
                <a:solidFill>
                  <a:srgbClr val="414141"/>
                </a:solidFill>
                <a:cs typeface="Arial"/>
              </a:rPr>
              <a:t>necessary</a:t>
            </a:r>
            <a:r>
              <a:rPr lang="fr-FR" sz="1000" dirty="0">
                <a:solidFill>
                  <a:srgbClr val="414141"/>
                </a:solidFill>
                <a:cs typeface="Arial"/>
              </a:rPr>
              <a:t>.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2A83FCDA-6786-2A49-B8C2-2D0F5A069500}"/>
              </a:ext>
            </a:extLst>
          </p:cNvPr>
          <p:cNvSpPr/>
          <p:nvPr/>
        </p:nvSpPr>
        <p:spPr>
          <a:xfrm>
            <a:off x="2" y="0"/>
            <a:ext cx="6362499" cy="451946"/>
          </a:xfrm>
          <a:custGeom>
            <a:avLst/>
            <a:gdLst>
              <a:gd name="connsiteX0" fmla="*/ 0 w 6362499"/>
              <a:gd name="connsiteY0" fmla="*/ 0 h 451946"/>
              <a:gd name="connsiteX1" fmla="*/ 6362499 w 6362499"/>
              <a:gd name="connsiteY1" fmla="*/ 0 h 451946"/>
              <a:gd name="connsiteX2" fmla="*/ 6249512 w 6362499"/>
              <a:gd name="connsiteY2" fmla="*/ 451946 h 451946"/>
              <a:gd name="connsiteX3" fmla="*/ 0 w 6362499"/>
              <a:gd name="connsiteY3" fmla="*/ 451946 h 45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499" h="451946">
                <a:moveTo>
                  <a:pt x="0" y="0"/>
                </a:moveTo>
                <a:lnTo>
                  <a:pt x="6362499" y="0"/>
                </a:lnTo>
                <a:lnTo>
                  <a:pt x="6249512" y="451946"/>
                </a:lnTo>
                <a:lnTo>
                  <a:pt x="0" y="451946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C2D36C30-B7CC-4C4D-9722-C95055B732EE}"/>
              </a:ext>
            </a:extLst>
          </p:cNvPr>
          <p:cNvSpPr/>
          <p:nvPr/>
        </p:nvSpPr>
        <p:spPr>
          <a:xfrm>
            <a:off x="1" y="271487"/>
            <a:ext cx="5889692" cy="778933"/>
          </a:xfrm>
          <a:custGeom>
            <a:avLst/>
            <a:gdLst>
              <a:gd name="connsiteX0" fmla="*/ 0 w 5889692"/>
              <a:gd name="connsiteY0" fmla="*/ 0 h 778933"/>
              <a:gd name="connsiteX1" fmla="*/ 5889692 w 5889692"/>
              <a:gd name="connsiteY1" fmla="*/ 0 h 778933"/>
              <a:gd name="connsiteX2" fmla="*/ 5694959 w 5889692"/>
              <a:gd name="connsiteY2" fmla="*/ 778933 h 778933"/>
              <a:gd name="connsiteX3" fmla="*/ 0 w 5889692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9692" h="778933">
                <a:moveTo>
                  <a:pt x="0" y="0"/>
                </a:moveTo>
                <a:lnTo>
                  <a:pt x="5889692" y="0"/>
                </a:lnTo>
                <a:lnTo>
                  <a:pt x="5694959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4495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46E8BAE-EDE8-934B-8F30-330C2F760B8B}"/>
              </a:ext>
            </a:extLst>
          </p:cNvPr>
          <p:cNvSpPr txBox="1"/>
          <p:nvPr/>
        </p:nvSpPr>
        <p:spPr>
          <a:xfrm>
            <a:off x="329323" y="1173163"/>
            <a:ext cx="5065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SUMMARY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7EC143A-6B18-E04A-B057-CD885660F70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45712" y="2758172"/>
            <a:ext cx="6174861" cy="2445956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lvl="1" indent="-28575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endParaRPr lang="fr-FR" sz="1400" i="1" dirty="0">
              <a:solidFill>
                <a:srgbClr val="4141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 err="1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 err="1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14FBBB-6A75-4947-974C-BF1DD4632D18}"/>
              </a:ext>
            </a:extLst>
          </p:cNvPr>
          <p:cNvSpPr txBox="1"/>
          <p:nvPr/>
        </p:nvSpPr>
        <p:spPr>
          <a:xfrm>
            <a:off x="2297906" y="2557735"/>
            <a:ext cx="226218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fr-FR" sz="1400" b="1" dirty="0" err="1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mentioned</a:t>
            </a:r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</a:t>
            </a:r>
            <a:b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participants: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E64D332-70C8-BD49-BFA8-E228708FEFE1}"/>
              </a:ext>
            </a:extLst>
          </p:cNvPr>
          <p:cNvSpPr txBox="1"/>
          <p:nvPr/>
        </p:nvSpPr>
        <p:spPr>
          <a:xfrm>
            <a:off x="1928636" y="5242408"/>
            <a:ext cx="300072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suggestions </a:t>
            </a:r>
            <a:r>
              <a:rPr lang="fr-FR" sz="1400" b="1" dirty="0" err="1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mentioned</a:t>
            </a:r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</a:t>
            </a:r>
            <a:b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participants:</a:t>
            </a:r>
          </a:p>
        </p:txBody>
      </p:sp>
      <p:sp>
        <p:nvSpPr>
          <p:cNvPr id="55" name="Parallelogram 54">
            <a:extLst>
              <a:ext uri="{FF2B5EF4-FFF2-40B4-BE49-F238E27FC236}">
                <a16:creationId xmlns:a16="http://schemas.microsoft.com/office/drawing/2014/main" id="{3E8D67B1-07D1-A945-8D51-A2C38ADDA4E2}"/>
              </a:ext>
            </a:extLst>
          </p:cNvPr>
          <p:cNvSpPr/>
          <p:nvPr/>
        </p:nvSpPr>
        <p:spPr>
          <a:xfrm>
            <a:off x="329323" y="1661096"/>
            <a:ext cx="700000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/>
              <a:t>Date</a:t>
            </a:r>
          </a:p>
        </p:txBody>
      </p:sp>
      <p:sp>
        <p:nvSpPr>
          <p:cNvPr id="56" name="Parallelogram 55">
            <a:extLst>
              <a:ext uri="{FF2B5EF4-FFF2-40B4-BE49-F238E27FC236}">
                <a16:creationId xmlns:a16="http://schemas.microsoft.com/office/drawing/2014/main" id="{E2BF81FB-9AF3-2249-8F20-AD15C8C97D31}"/>
              </a:ext>
            </a:extLst>
          </p:cNvPr>
          <p:cNvSpPr/>
          <p:nvPr/>
        </p:nvSpPr>
        <p:spPr>
          <a:xfrm>
            <a:off x="345712" y="2128857"/>
            <a:ext cx="1291231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/>
              <a:t>Location</a:t>
            </a:r>
          </a:p>
        </p:txBody>
      </p:sp>
      <p:sp>
        <p:nvSpPr>
          <p:cNvPr id="57" name="Parallelogram 56">
            <a:extLst>
              <a:ext uri="{FF2B5EF4-FFF2-40B4-BE49-F238E27FC236}">
                <a16:creationId xmlns:a16="http://schemas.microsoft.com/office/drawing/2014/main" id="{E672D10B-260D-CB45-AECF-DEE5A76BB086}"/>
              </a:ext>
            </a:extLst>
          </p:cNvPr>
          <p:cNvSpPr/>
          <p:nvPr/>
        </p:nvSpPr>
        <p:spPr>
          <a:xfrm>
            <a:off x="3541203" y="1661096"/>
            <a:ext cx="1281593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 err="1"/>
              <a:t>Facilitators</a:t>
            </a:r>
            <a:endParaRPr lang="fr-FR" sz="1200" dirty="0"/>
          </a:p>
        </p:txBody>
      </p:sp>
      <p:sp>
        <p:nvSpPr>
          <p:cNvPr id="58" name="Parallelogram 57">
            <a:extLst>
              <a:ext uri="{FF2B5EF4-FFF2-40B4-BE49-F238E27FC236}">
                <a16:creationId xmlns:a16="http://schemas.microsoft.com/office/drawing/2014/main" id="{2C5DFE6C-6AE2-8140-B442-A9ACFC3822EE}"/>
              </a:ext>
            </a:extLst>
          </p:cNvPr>
          <p:cNvSpPr/>
          <p:nvPr/>
        </p:nvSpPr>
        <p:spPr>
          <a:xfrm>
            <a:off x="3536950" y="2128857"/>
            <a:ext cx="1707877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/>
              <a:t>Est. nb participants</a:t>
            </a:r>
          </a:p>
        </p:txBody>
      </p:sp>
      <p:sp>
        <p:nvSpPr>
          <p:cNvPr id="59" name="Rectangle à coins arrondis 11">
            <a:extLst>
              <a:ext uri="{FF2B5EF4-FFF2-40B4-BE49-F238E27FC236}">
                <a16:creationId xmlns:a16="http://schemas.microsoft.com/office/drawing/2014/main" id="{7F6E4FE5-34C8-3C40-B72F-97E6888FED28}"/>
              </a:ext>
            </a:extLst>
          </p:cNvPr>
          <p:cNvSpPr/>
          <p:nvPr/>
        </p:nvSpPr>
        <p:spPr>
          <a:xfrm>
            <a:off x="345712" y="8348973"/>
            <a:ext cx="6174861" cy="28532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1400" b="1" dirty="0">
                <a:solidFill>
                  <a:srgbClr val="034EA2"/>
                </a:solidFill>
              </a:rPr>
              <a:t>WHAT NEXT ?</a:t>
            </a:r>
          </a:p>
        </p:txBody>
      </p:sp>
      <p:grpSp>
        <p:nvGrpSpPr>
          <p:cNvPr id="61" name="Groupe 15">
            <a:extLst>
              <a:ext uri="{FF2B5EF4-FFF2-40B4-BE49-F238E27FC236}">
                <a16:creationId xmlns:a16="http://schemas.microsoft.com/office/drawing/2014/main" id="{E6A752BD-B91C-B845-B62C-4919B259DA4F}"/>
              </a:ext>
            </a:extLst>
          </p:cNvPr>
          <p:cNvGrpSpPr/>
          <p:nvPr>
            <p:custDataLst>
              <p:tags r:id="rId7"/>
            </p:custDataLst>
          </p:nvPr>
        </p:nvGrpSpPr>
        <p:grpSpPr>
          <a:xfrm>
            <a:off x="166421" y="332863"/>
            <a:ext cx="658156" cy="658155"/>
            <a:chOff x="5210919" y="1621609"/>
            <a:chExt cx="1512000" cy="1512000"/>
          </a:xfrm>
        </p:grpSpPr>
        <p:sp>
          <p:nvSpPr>
            <p:cNvPr id="62" name="Ellipse 16">
              <a:extLst>
                <a:ext uri="{FF2B5EF4-FFF2-40B4-BE49-F238E27FC236}">
                  <a16:creationId xmlns:a16="http://schemas.microsoft.com/office/drawing/2014/main" id="{E6844423-9916-CC48-BD95-FA4B25A730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10919" y="1621609"/>
              <a:ext cx="1512000" cy="151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013"/>
            </a:p>
          </p:txBody>
        </p:sp>
        <p:pic>
          <p:nvPicPr>
            <p:cNvPr id="63" name="Image 17" descr="Une image contenant signe&#10;&#10;Description générée avec un niveau de confiance très élevé">
              <a:extLst>
                <a:ext uri="{FF2B5EF4-FFF2-40B4-BE49-F238E27FC236}">
                  <a16:creationId xmlns:a16="http://schemas.microsoft.com/office/drawing/2014/main" id="{DC08AD43-9450-914C-AA9A-B1311281A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255867" y="1666557"/>
              <a:ext cx="1422105" cy="1422105"/>
            </a:xfrm>
            <a:prstGeom prst="rect">
              <a:avLst/>
            </a:prstGeom>
          </p:spPr>
        </p:pic>
      </p:grpSp>
      <p:sp>
        <p:nvSpPr>
          <p:cNvPr id="24" name="Titre 1">
            <a:extLst>
              <a:ext uri="{FF2B5EF4-FFF2-40B4-BE49-F238E27FC236}">
                <a16:creationId xmlns:a16="http://schemas.microsoft.com/office/drawing/2014/main" id="{363541C7-8D5B-A343-900B-33F820281DCE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990996" y="472546"/>
            <a:ext cx="6164100" cy="305623"/>
          </a:xfrm>
          <a:prstGeom prst="rect">
            <a:avLst/>
          </a:prstGeom>
        </p:spPr>
        <p:txBody>
          <a:bodyPr/>
          <a:lstStyle>
            <a:lvl1pPr marL="0" algn="ctr" defTabSz="257178" rtl="0" eaLnBrk="1" latinLnBrk="0" hangingPunct="1">
              <a:spcBef>
                <a:spcPct val="0"/>
              </a:spcBef>
              <a:buNone/>
              <a:defRPr lang="fr-FR" sz="2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pPr algn="l"/>
            <a:r>
              <a:rPr lang="en-GB" sz="2000"/>
              <a:t>SAFETY STAND DOWN WORKSHOP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955F575E6FBF488A25E5A5323B8B7E" ma:contentTypeVersion="10" ma:contentTypeDescription="Crée un document." ma:contentTypeScope="" ma:versionID="9ff54c3f43e8d115f6d91d67b5014544">
  <xsd:schema xmlns:xsd="http://www.w3.org/2001/XMLSchema" xmlns:xs="http://www.w3.org/2001/XMLSchema" xmlns:p="http://schemas.microsoft.com/office/2006/metadata/properties" xmlns:ns2="5ba28ff4-885b-4ccb-b726-6c5540a883ee" targetNamespace="http://schemas.microsoft.com/office/2006/metadata/properties" ma:root="true" ma:fieldsID="414cf9932a6406a38c7734a29aac8fb5" ns2:_="">
    <xsd:import namespace="5ba28ff4-885b-4ccb-b726-6c5540a883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a28ff4-885b-4ccb-b726-6c5540a88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034926-5BE6-4106-94AF-050F8BF56E0D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5ba28ff4-885b-4ccb-b726-6c5540a883ee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6065A8-7BB6-4615-B759-44BEA2DB7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a28ff4-885b-4ccb-b726-6c5540a883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fr_total_modele_bleu-visuel</Template>
  <TotalTime>1645</TotalTime>
  <Words>532</Words>
  <Application>Microsoft Office PowerPoint</Application>
  <PresentationFormat>Format A4 (210 x 297 mm)</PresentationFormat>
  <Paragraphs>85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HelveticaNeueLT Std Med Cn</vt:lpstr>
      <vt:lpstr>Lucida Grande</vt:lpstr>
      <vt:lpstr>fr_total_modele_bleu-visuel</vt:lpstr>
      <vt:lpstr>SAFETY STAND DOWN WORKSHOP</vt:lpstr>
      <vt:lpstr>Présentation PowerPoint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JMS 2019</dc:title>
  <dc:creator>Nicolas FOREST</dc:creator>
  <cp:lastModifiedBy>Raphael WAXIN</cp:lastModifiedBy>
  <cp:revision>334</cp:revision>
  <cp:lastPrinted>2019-03-27T08:56:06Z</cp:lastPrinted>
  <dcterms:created xsi:type="dcterms:W3CDTF">2019-03-06T16:25:49Z</dcterms:created>
  <dcterms:modified xsi:type="dcterms:W3CDTF">2021-06-01T10:12:47Z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0x0101002E955F575E6FBF488A25E5A5323B8B7E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etDate">
    <vt:lpwstr>2021-06-01T08:18:25Z</vt:lpwstr>
  </property>
  <property fmtid="{D5CDD505-2E9C-101B-9397-08002B2CF9AE}" pid="5" name="MSIP_Label_2b30ed1b-e95f-40b5-af89-828263f287a7_Method">
    <vt:lpwstr>Standard</vt:lpwstr>
  </property>
  <property fmtid="{D5CDD505-2E9C-101B-9397-08002B2CF9AE}" pid="6" name="MSIP_Label_2b30ed1b-e95f-40b5-af89-828263f287a7_Name">
    <vt:lpwstr>2b30ed1b-e95f-40b5-af89-828263f287a7</vt:lpwstr>
  </property>
  <property fmtid="{D5CDD505-2E9C-101B-9397-08002B2CF9AE}" pid="7" name="MSIP_Label_2b30ed1b-e95f-40b5-af89-828263f287a7_SiteId">
    <vt:lpwstr>329e91b0-e21f-48fb-a071-456717ecc28e</vt:lpwstr>
  </property>
  <property fmtid="{D5CDD505-2E9C-101B-9397-08002B2CF9AE}" pid="8" name="MSIP_Label_2b30ed1b-e95f-40b5-af89-828263f287a7_ActionId">
    <vt:lpwstr>6f9d3d64-5f76-4f58-b544-aa38ee32523c</vt:lpwstr>
  </property>
  <property fmtid="{D5CDD505-2E9C-101B-9397-08002B2CF9AE}" pid="9" name="MSIP_Label_2b30ed1b-e95f-40b5-af89-828263f287a7_ContentBits">
    <vt:lpwstr>0</vt:lpwstr>
  </property>
</Properties>
</file>