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30"/>
  </p:notesMasterIdLst>
  <p:handoutMasterIdLst>
    <p:handoutMasterId r:id="rId31"/>
  </p:handoutMasterIdLst>
  <p:sldIdLst>
    <p:sldId id="2134805770" r:id="rId9"/>
    <p:sldId id="2134805772" r:id="rId10"/>
    <p:sldId id="2134805710" r:id="rId11"/>
    <p:sldId id="2134805756" r:id="rId12"/>
    <p:sldId id="2134805714" r:id="rId13"/>
    <p:sldId id="2134805757" r:id="rId14"/>
    <p:sldId id="2134805771" r:id="rId15"/>
    <p:sldId id="2134805758" r:id="rId16"/>
    <p:sldId id="2134805774" r:id="rId17"/>
    <p:sldId id="2134805777" r:id="rId18"/>
    <p:sldId id="2134805785" r:id="rId19"/>
    <p:sldId id="2134805779" r:id="rId20"/>
    <p:sldId id="2134805780" r:id="rId21"/>
    <p:sldId id="2134805781" r:id="rId22"/>
    <p:sldId id="2134805782" r:id="rId23"/>
    <p:sldId id="2134805740" r:id="rId24"/>
    <p:sldId id="2134805755" r:id="rId25"/>
    <p:sldId id="2134805739" r:id="rId26"/>
    <p:sldId id="2134805747" r:id="rId27"/>
    <p:sldId id="2134805783" r:id="rId28"/>
    <p:sldId id="2134805784" r:id="rId2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eline GARNIER" initials="AG" lastIdx="9" clrIdx="6">
    <p:extLst>
      <p:ext uri="{19B8F6BF-5375-455C-9EA6-DF929625EA0E}">
        <p15:presenceInfo xmlns:p15="http://schemas.microsoft.com/office/powerpoint/2012/main" userId="S::adeline.garnier@totalenergies.com::b5140358-a731-43b0-b2d4-95a7ebfda634" providerId="AD"/>
      </p:ext>
    </p:extLst>
  </p:cmAuthor>
  <p:cmAuthor id="1" name="Jean-Guillaume BIZERAY" initials="JGB" lastIdx="9" clrIdx="0">
    <p:extLst>
      <p:ext uri="{19B8F6BF-5375-455C-9EA6-DF929625EA0E}">
        <p15:presenceInfo xmlns:p15="http://schemas.microsoft.com/office/powerpoint/2012/main" userId="S::jean-guillaume.bizeray@totalenergies.com::49b5d947-5b60-4c66-bcd8-12c7a1edf37f" providerId="AD"/>
      </p:ext>
    </p:extLst>
  </p:cmAuthor>
  <p:cmAuthor id="8" name="Claire MAIRET" initials="CM" lastIdx="5" clrIdx="7">
    <p:extLst>
      <p:ext uri="{19B8F6BF-5375-455C-9EA6-DF929625EA0E}">
        <p15:presenceInfo xmlns:p15="http://schemas.microsoft.com/office/powerpoint/2012/main" userId="S::claire.mairet@totalenergies.com::b91d9db2-e41b-4c98-9525-27312980cc2f" providerId="AD"/>
      </p:ext>
    </p:extLst>
  </p:cmAuthor>
  <p:cmAuthor id="2" name="Alexandra PAPILLON" initials="AP" lastIdx="5" clrIdx="1">
    <p:extLst>
      <p:ext uri="{19B8F6BF-5375-455C-9EA6-DF929625EA0E}">
        <p15:presenceInfo xmlns:p15="http://schemas.microsoft.com/office/powerpoint/2012/main" userId="S::alexandra.papillon@totalenergies.com::6ed42675-17a0-4139-8016-992ac43c869f" providerId="AD"/>
      </p:ext>
    </p:extLst>
  </p:cmAuthor>
  <p:cmAuthor id="9" name="Ismaïl Diedhiou" initials="ID" lastIdx="16" clrIdx="8">
    <p:extLst>
      <p:ext uri="{19B8F6BF-5375-455C-9EA6-DF929625EA0E}">
        <p15:presenceInfo xmlns:p15="http://schemas.microsoft.com/office/powerpoint/2012/main" userId="S::idiedhiou@wordappeal.com::bd00cb13-adf6-4f90-8d8e-d970bbca8edc" providerId="AD"/>
      </p:ext>
    </p:extLst>
  </p:cmAuthor>
  <p:cmAuthor id="3" name="Cyril DE-COATPONT" initials="CDC" lastIdx="6" clrIdx="2">
    <p:extLst>
      <p:ext uri="{19B8F6BF-5375-455C-9EA6-DF929625EA0E}">
        <p15:presenceInfo xmlns:p15="http://schemas.microsoft.com/office/powerpoint/2012/main" userId="S::cyril.de-coatpont@totalenergies.com::8e2a7a85-c243-49c2-bdd5-9a8a2591b005" providerId="AD"/>
      </p:ext>
    </p:extLst>
  </p:cmAuthor>
  <p:cmAuthor id="4" name="Tatiana MIR" initials="TM" lastIdx="84" clrIdx="3">
    <p:extLst>
      <p:ext uri="{19B8F6BF-5375-455C-9EA6-DF929625EA0E}">
        <p15:presenceInfo xmlns:p15="http://schemas.microsoft.com/office/powerpoint/2012/main" userId="S::tatiana.mir@totalenergies.com::4d1b6097-a687-44dd-ad16-6ad111d36e7d" providerId="AD"/>
      </p:ext>
    </p:extLst>
  </p:cmAuthor>
  <p:cmAuthor id="5" name="Cyril DE-COATPONT" initials="CDC [2]" lastIdx="13" clrIdx="4">
    <p:extLst>
      <p:ext uri="{19B8F6BF-5375-455C-9EA6-DF929625EA0E}">
        <p15:presenceInfo xmlns:p15="http://schemas.microsoft.com/office/powerpoint/2012/main" userId="S::cyril.de-coatpont@total.com::8e2a7a85-c243-49c2-bdd5-9a8a2591b005" providerId="AD"/>
      </p:ext>
    </p:extLst>
  </p:cmAuthor>
  <p:cmAuthor id="6" name="Michiel DE KOSTER" initials="MK" lastIdx="34" clrIdx="5">
    <p:extLst>
      <p:ext uri="{19B8F6BF-5375-455C-9EA6-DF929625EA0E}">
        <p15:presenceInfo xmlns:p15="http://schemas.microsoft.com/office/powerpoint/2012/main" userId="S::michiel.de-koster@totalenergies.com::7d7c490e-1e4b-4bd1-978a-bd0aaf19c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C"/>
    <a:srgbClr val="354D56"/>
    <a:srgbClr val="374649"/>
    <a:srgbClr val="F19300"/>
    <a:srgbClr val="F7941D"/>
    <a:srgbClr val="ADADAD"/>
    <a:srgbClr val="BFBFBC"/>
    <a:srgbClr val="00B050"/>
    <a:srgbClr val="009BFF"/>
    <a:srgbClr val="C3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2F1AD-3563-491D-9640-BDFA868B7CB6}" v="1" dt="2022-09-19T09:42:04.883"/>
    <p1510:client id="{380C8B10-34FC-4EE0-8888-064B2E2AA9E8}" v="96" dt="2022-09-19T08:46:02.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S::claire.mairet@totalenergies.com::b91d9db2-e41b-4c98-9525-27312980cc2f" providerId="AD" clId="Web-{899223D3-26C5-A080-EF1C-380E7E624765}"/>
    <pc:docChg chg="modSld">
      <pc:chgData name="Claire MAIRET" userId="S::claire.mairet@totalenergies.com::b91d9db2-e41b-4c98-9525-27312980cc2f" providerId="AD" clId="Web-{899223D3-26C5-A080-EF1C-380E7E624765}" dt="2022-09-16T14:01:41.781" v="34"/>
      <pc:docMkLst>
        <pc:docMk/>
      </pc:docMkLst>
      <pc:sldChg chg="addSp delSp modSp">
        <pc:chgData name="Claire MAIRET" userId="S::claire.mairet@totalenergies.com::b91d9db2-e41b-4c98-9525-27312980cc2f" providerId="AD" clId="Web-{899223D3-26C5-A080-EF1C-380E7E624765}" dt="2022-09-16T14:01:41.781" v="34"/>
        <pc:sldMkLst>
          <pc:docMk/>
          <pc:sldMk cId="3848476589" sldId="2134805710"/>
        </pc:sldMkLst>
        <pc:spChg chg="del">
          <ac:chgData name="Claire MAIRET" userId="S::claire.mairet@totalenergies.com::b91d9db2-e41b-4c98-9525-27312980cc2f" providerId="AD" clId="Web-{899223D3-26C5-A080-EF1C-380E7E624765}" dt="2022-09-16T14:00:02.421" v="27"/>
          <ac:spMkLst>
            <pc:docMk/>
            <pc:sldMk cId="3848476589" sldId="2134805710"/>
            <ac:spMk id="5" creationId="{C6B2BABB-1773-469A-BF3C-5D10F5AF62E8}"/>
          </ac:spMkLst>
        </pc:spChg>
        <pc:spChg chg="add del mod">
          <ac:chgData name="Claire MAIRET" userId="S::claire.mairet@totalenergies.com::b91d9db2-e41b-4c98-9525-27312980cc2f" providerId="AD" clId="Web-{899223D3-26C5-A080-EF1C-380E7E624765}" dt="2022-09-16T13:24:42.809" v="13"/>
          <ac:spMkLst>
            <pc:docMk/>
            <pc:sldMk cId="3848476589" sldId="2134805710"/>
            <ac:spMk id="10" creationId="{F93D9C1E-58D0-7944-4854-9557F4A8CA23}"/>
          </ac:spMkLst>
        </pc:spChg>
        <pc:spChg chg="del">
          <ac:chgData name="Claire MAIRET" userId="S::claire.mairet@totalenergies.com::b91d9db2-e41b-4c98-9525-27312980cc2f" providerId="AD" clId="Web-{899223D3-26C5-A080-EF1C-380E7E624765}" dt="2022-09-16T14:00:00.905" v="26"/>
          <ac:spMkLst>
            <pc:docMk/>
            <pc:sldMk cId="3848476589" sldId="2134805710"/>
            <ac:spMk id="19" creationId="{AF46C3D8-2EFF-FEDE-B35A-BF2A316B2867}"/>
          </ac:spMkLst>
        </pc:spChg>
        <pc:spChg chg="add del">
          <ac:chgData name="Claire MAIRET" userId="S::claire.mairet@totalenergies.com::b91d9db2-e41b-4c98-9525-27312980cc2f" providerId="AD" clId="Web-{899223D3-26C5-A080-EF1C-380E7E624765}" dt="2022-09-16T13:24:42.809" v="13"/>
          <ac:spMkLst>
            <pc:docMk/>
            <pc:sldMk cId="3848476589" sldId="2134805710"/>
            <ac:spMk id="27" creationId="{AF50B1B0-06A6-C045-A908-F2ABF98C6817}"/>
          </ac:spMkLst>
        </pc:spChg>
        <pc:picChg chg="del">
          <ac:chgData name="Claire MAIRET" userId="S::claire.mairet@totalenergies.com::b91d9db2-e41b-4c98-9525-27312980cc2f" providerId="AD" clId="Web-{899223D3-26C5-A080-EF1C-380E7E624765}" dt="2022-09-16T13:24:45.981" v="14"/>
          <ac:picMkLst>
            <pc:docMk/>
            <pc:sldMk cId="3848476589" sldId="2134805710"/>
            <ac:picMk id="3" creationId="{3A9CC066-599F-5B67-35BF-8C51B7DD8F92}"/>
          </ac:picMkLst>
        </pc:picChg>
        <pc:picChg chg="add mod">
          <ac:chgData name="Claire MAIRET" userId="S::claire.mairet@totalenergies.com::b91d9db2-e41b-4c98-9525-27312980cc2f" providerId="AD" clId="Web-{899223D3-26C5-A080-EF1C-380E7E624765}" dt="2022-09-16T14:00:33.343" v="32"/>
          <ac:picMkLst>
            <pc:docMk/>
            <pc:sldMk cId="3848476589" sldId="2134805710"/>
            <ac:picMk id="3" creationId="{588639CE-3B14-DE7E-861D-022F83ECBB82}"/>
          </ac:picMkLst>
        </pc:picChg>
        <pc:picChg chg="add mod">
          <ac:chgData name="Claire MAIRET" userId="S::claire.mairet@totalenergies.com::b91d9db2-e41b-4c98-9525-27312980cc2f" providerId="AD" clId="Web-{899223D3-26C5-A080-EF1C-380E7E624765}" dt="2022-09-16T14:01:41.781" v="34"/>
          <ac:picMkLst>
            <pc:docMk/>
            <pc:sldMk cId="3848476589" sldId="2134805710"/>
            <ac:picMk id="6" creationId="{D4A16065-A746-52D3-06C9-3E412389E794}"/>
          </ac:picMkLst>
        </pc:picChg>
        <pc:picChg chg="add mod">
          <ac:chgData name="Claire MAIRET" userId="S::claire.mairet@totalenergies.com::b91d9db2-e41b-4c98-9525-27312980cc2f" providerId="AD" clId="Web-{899223D3-26C5-A080-EF1C-380E7E624765}" dt="2022-09-16T13:24:48.606" v="15" actId="1076"/>
          <ac:picMkLst>
            <pc:docMk/>
            <pc:sldMk cId="3848476589" sldId="2134805710"/>
            <ac:picMk id="7" creationId="{86F6F572-1FFB-AC82-82A4-D2AE2ABC6A64}"/>
          </ac:picMkLst>
        </pc:picChg>
      </pc:sldChg>
      <pc:sldChg chg="addSp delSp modSp">
        <pc:chgData name="Claire MAIRET" userId="S::claire.mairet@totalenergies.com::b91d9db2-e41b-4c98-9525-27312980cc2f" providerId="AD" clId="Web-{899223D3-26C5-A080-EF1C-380E7E624765}" dt="2022-09-16T13:24:15.887" v="5" actId="1076"/>
        <pc:sldMkLst>
          <pc:docMk/>
          <pc:sldMk cId="3004514661" sldId="2134805770"/>
        </pc:sldMkLst>
        <pc:picChg chg="add mod">
          <ac:chgData name="Claire MAIRET" userId="S::claire.mairet@totalenergies.com::b91d9db2-e41b-4c98-9525-27312980cc2f" providerId="AD" clId="Web-{899223D3-26C5-A080-EF1C-380E7E624765}" dt="2022-09-16T13:24:15.887" v="5" actId="1076"/>
          <ac:picMkLst>
            <pc:docMk/>
            <pc:sldMk cId="3004514661" sldId="2134805770"/>
            <ac:picMk id="2" creationId="{AE67F421-1A8C-218D-5D3C-BF84F5B9574D}"/>
          </ac:picMkLst>
        </pc:picChg>
        <pc:picChg chg="del">
          <ac:chgData name="Claire MAIRET" userId="S::claire.mairet@totalenergies.com::b91d9db2-e41b-4c98-9525-27312980cc2f" providerId="AD" clId="Web-{899223D3-26C5-A080-EF1C-380E7E624765}" dt="2022-09-16T13:24:10.543" v="4"/>
          <ac:picMkLst>
            <pc:docMk/>
            <pc:sldMk cId="3004514661" sldId="2134805770"/>
            <ac:picMk id="10" creationId="{61F5BBAD-AFEB-295D-6566-9E3C18A0E4F3}"/>
          </ac:picMkLst>
        </pc:picChg>
      </pc:sldChg>
      <pc:sldChg chg="addSp delSp modSp">
        <pc:chgData name="Claire MAIRET" userId="S::claire.mairet@totalenergies.com::b91d9db2-e41b-4c98-9525-27312980cc2f" providerId="AD" clId="Web-{899223D3-26C5-A080-EF1C-380E7E624765}" dt="2022-09-16T13:26:48.545" v="25" actId="1076"/>
        <pc:sldMkLst>
          <pc:docMk/>
          <pc:sldMk cId="3605046032" sldId="2134805784"/>
        </pc:sldMkLst>
        <pc:picChg chg="del">
          <ac:chgData name="Claire MAIRET" userId="S::claire.mairet@totalenergies.com::b91d9db2-e41b-4c98-9525-27312980cc2f" providerId="AD" clId="Web-{899223D3-26C5-A080-EF1C-380E7E624765}" dt="2022-09-16T13:26:27.935" v="20"/>
          <ac:picMkLst>
            <pc:docMk/>
            <pc:sldMk cId="3605046032" sldId="2134805784"/>
            <ac:picMk id="2" creationId="{CA6A6828-7657-F0F4-3ABA-7DB82BF3DE7E}"/>
          </ac:picMkLst>
        </pc:picChg>
        <pc:picChg chg="add mod ord">
          <ac:chgData name="Claire MAIRET" userId="S::claire.mairet@totalenergies.com::b91d9db2-e41b-4c98-9525-27312980cc2f" providerId="AD" clId="Web-{899223D3-26C5-A080-EF1C-380E7E624765}" dt="2022-09-16T13:26:48.545" v="25" actId="1076"/>
          <ac:picMkLst>
            <pc:docMk/>
            <pc:sldMk cId="3605046032" sldId="2134805784"/>
            <ac:picMk id="8" creationId="{878A49A6-B084-96F3-B3D6-89C5A04FB2B0}"/>
          </ac:picMkLst>
        </pc:picChg>
      </pc:sldChg>
    </pc:docChg>
  </pc:docChgLst>
  <pc:docChgLst>
    <pc:chgData name="Claire MAIRET" userId="b91d9db2-e41b-4c98-9525-27312980cc2f" providerId="ADAL" clId="{2432F1AD-3563-491D-9640-BDFA868B7CB6}"/>
    <pc:docChg chg="custSel modSld">
      <pc:chgData name="Claire MAIRET" userId="b91d9db2-e41b-4c98-9525-27312980cc2f" providerId="ADAL" clId="{2432F1AD-3563-491D-9640-BDFA868B7CB6}" dt="2022-09-19T09:42:12.924" v="3" actId="1076"/>
      <pc:docMkLst>
        <pc:docMk/>
      </pc:docMkLst>
      <pc:sldChg chg="addSp delSp modSp mod">
        <pc:chgData name="Claire MAIRET" userId="b91d9db2-e41b-4c98-9525-27312980cc2f" providerId="ADAL" clId="{2432F1AD-3563-491D-9640-BDFA868B7CB6}" dt="2022-09-19T09:42:12.924" v="3" actId="1076"/>
        <pc:sldMkLst>
          <pc:docMk/>
          <pc:sldMk cId="1527423765" sldId="2134805757"/>
        </pc:sldMkLst>
        <pc:picChg chg="del">
          <ac:chgData name="Claire MAIRET" userId="b91d9db2-e41b-4c98-9525-27312980cc2f" providerId="ADAL" clId="{2432F1AD-3563-491D-9640-BDFA868B7CB6}" dt="2022-09-19T09:42:09.677" v="2" actId="478"/>
          <ac:picMkLst>
            <pc:docMk/>
            <pc:sldMk cId="1527423765" sldId="2134805757"/>
            <ac:picMk id="12" creationId="{B92662E0-8DA5-4AAC-979D-ECE9EB277733}"/>
          </ac:picMkLst>
        </pc:picChg>
        <pc:picChg chg="add mod">
          <ac:chgData name="Claire MAIRET" userId="b91d9db2-e41b-4c98-9525-27312980cc2f" providerId="ADAL" clId="{2432F1AD-3563-491D-9640-BDFA868B7CB6}" dt="2022-09-19T09:42:12.924" v="3" actId="1076"/>
          <ac:picMkLst>
            <pc:docMk/>
            <pc:sldMk cId="1527423765" sldId="2134805757"/>
            <ac:picMk id="29" creationId="{FCA6BC8D-312D-5E47-987E-109AC4F8373F}"/>
          </ac:picMkLst>
        </pc:picChg>
      </pc:sldChg>
    </pc:docChg>
  </pc:docChgLst>
  <pc:docChgLst>
    <pc:chgData name="Michiel DE KOSTER" userId="7d7c490e-1e4b-4bd1-978a-bd0aaf19c382" providerId="ADAL" clId="{ED7BDF0E-D4DE-4A92-BE3E-62CA67E22831}"/>
    <pc:docChg chg="undo redo custSel modSld">
      <pc:chgData name="Michiel DE KOSTER" userId="7d7c490e-1e4b-4bd1-978a-bd0aaf19c382" providerId="ADAL" clId="{ED7BDF0E-D4DE-4A92-BE3E-62CA67E22831}" dt="2022-09-16T11:55:59.271" v="79" actId="20577"/>
      <pc:docMkLst>
        <pc:docMk/>
      </pc:docMkLst>
      <pc:sldChg chg="modSp mod">
        <pc:chgData name="Michiel DE KOSTER" userId="7d7c490e-1e4b-4bd1-978a-bd0aaf19c382" providerId="ADAL" clId="{ED7BDF0E-D4DE-4A92-BE3E-62CA67E22831}" dt="2022-09-16T11:55:59.271" v="79" actId="20577"/>
        <pc:sldMkLst>
          <pc:docMk/>
          <pc:sldMk cId="3279526026" sldId="2134805739"/>
        </pc:sldMkLst>
        <pc:spChg chg="mod">
          <ac:chgData name="Michiel DE KOSTER" userId="7d7c490e-1e4b-4bd1-978a-bd0aaf19c382" providerId="ADAL" clId="{ED7BDF0E-D4DE-4A92-BE3E-62CA67E22831}" dt="2022-09-16T11:55:59.271" v="79" actId="20577"/>
          <ac:spMkLst>
            <pc:docMk/>
            <pc:sldMk cId="3279526026" sldId="2134805739"/>
            <ac:spMk id="8" creationId="{DBE70D31-0AEF-4969-F214-AEF62B32A851}"/>
          </ac:spMkLst>
        </pc:spChg>
      </pc:sldChg>
      <pc:sldChg chg="modSp mod">
        <pc:chgData name="Michiel DE KOSTER" userId="7d7c490e-1e4b-4bd1-978a-bd0aaf19c382" providerId="ADAL" clId="{ED7BDF0E-D4DE-4A92-BE3E-62CA67E22831}" dt="2022-09-16T11:36:22.942" v="9" actId="20577"/>
        <pc:sldMkLst>
          <pc:docMk/>
          <pc:sldMk cId="2332208611" sldId="2134805756"/>
        </pc:sldMkLst>
        <pc:spChg chg="mod">
          <ac:chgData name="Michiel DE KOSTER" userId="7d7c490e-1e4b-4bd1-978a-bd0aaf19c382" providerId="ADAL" clId="{ED7BDF0E-D4DE-4A92-BE3E-62CA67E22831}" dt="2022-09-16T11:36:22.942" v="9" actId="20577"/>
          <ac:spMkLst>
            <pc:docMk/>
            <pc:sldMk cId="2332208611" sldId="2134805756"/>
            <ac:spMk id="23" creationId="{EE796FBE-94AD-8F78-10D8-D8CDDD05441E}"/>
          </ac:spMkLst>
        </pc:spChg>
      </pc:sldChg>
      <pc:sldChg chg="modSp mod">
        <pc:chgData name="Michiel DE KOSTER" userId="7d7c490e-1e4b-4bd1-978a-bd0aaf19c382" providerId="ADAL" clId="{ED7BDF0E-D4DE-4A92-BE3E-62CA67E22831}" dt="2022-09-16T11:38:48.512" v="61" actId="20577"/>
        <pc:sldMkLst>
          <pc:docMk/>
          <pc:sldMk cId="4163919738" sldId="2134805758"/>
        </pc:sldMkLst>
        <pc:graphicFrameChg chg="modGraphic">
          <ac:chgData name="Michiel DE KOSTER" userId="7d7c490e-1e4b-4bd1-978a-bd0aaf19c382" providerId="ADAL" clId="{ED7BDF0E-D4DE-4A92-BE3E-62CA67E22831}" dt="2022-09-16T11:38:48.512" v="61" actId="20577"/>
          <ac:graphicFrameMkLst>
            <pc:docMk/>
            <pc:sldMk cId="4163919738" sldId="2134805758"/>
            <ac:graphicFrameMk id="2" creationId="{699D5D55-38AD-8B1D-AFE5-CF55FD3FD30E}"/>
          </ac:graphicFrameMkLst>
        </pc:graphicFrameChg>
      </pc:sldChg>
      <pc:sldChg chg="modSp mod">
        <pc:chgData name="Michiel DE KOSTER" userId="7d7c490e-1e4b-4bd1-978a-bd0aaf19c382" providerId="ADAL" clId="{ED7BDF0E-D4DE-4A92-BE3E-62CA67E22831}" dt="2022-09-16T11:38:53.698" v="63" actId="20577"/>
        <pc:sldMkLst>
          <pc:docMk/>
          <pc:sldMk cId="3416634014" sldId="2134805777"/>
        </pc:sldMkLst>
        <pc:spChg chg="mod">
          <ac:chgData name="Michiel DE KOSTER" userId="7d7c490e-1e4b-4bd1-978a-bd0aaf19c382" providerId="ADAL" clId="{ED7BDF0E-D4DE-4A92-BE3E-62CA67E22831}" dt="2022-09-16T11:38:53.698" v="63" actId="20577"/>
          <ac:spMkLst>
            <pc:docMk/>
            <pc:sldMk cId="3416634014" sldId="2134805777"/>
            <ac:spMk id="87" creationId="{D490DCBF-C4CF-E930-D401-503EDD2D3606}"/>
          </ac:spMkLst>
        </pc:spChg>
      </pc:sldChg>
      <pc:sldChg chg="modSp mod">
        <pc:chgData name="Michiel DE KOSTER" userId="7d7c490e-1e4b-4bd1-978a-bd0aaf19c382" providerId="ADAL" clId="{ED7BDF0E-D4DE-4A92-BE3E-62CA67E22831}" dt="2022-09-16T11:48:00.444" v="76" actId="113"/>
        <pc:sldMkLst>
          <pc:docMk/>
          <pc:sldMk cId="4213209731" sldId="2134805780"/>
        </pc:sldMkLst>
        <pc:spChg chg="mod">
          <ac:chgData name="Michiel DE KOSTER" userId="7d7c490e-1e4b-4bd1-978a-bd0aaf19c382" providerId="ADAL" clId="{ED7BDF0E-D4DE-4A92-BE3E-62CA67E22831}" dt="2022-09-16T11:43:13.140" v="74" actId="20577"/>
          <ac:spMkLst>
            <pc:docMk/>
            <pc:sldMk cId="4213209731" sldId="2134805780"/>
            <ac:spMk id="8" creationId="{BE14245A-F8E7-59D7-0BFF-E8ADC94A43B6}"/>
          </ac:spMkLst>
        </pc:spChg>
        <pc:spChg chg="mod">
          <ac:chgData name="Michiel DE KOSTER" userId="7d7c490e-1e4b-4bd1-978a-bd0aaf19c382" providerId="ADAL" clId="{ED7BDF0E-D4DE-4A92-BE3E-62CA67E22831}" dt="2022-09-16T11:48:00.444" v="76" actId="113"/>
          <ac:spMkLst>
            <pc:docMk/>
            <pc:sldMk cId="4213209731" sldId="2134805780"/>
            <ac:spMk id="14" creationId="{C64BBCE0-840A-8B36-B324-23ACA78CFF33}"/>
          </ac:spMkLst>
        </pc:spChg>
      </pc:sldChg>
      <pc:sldChg chg="modSp mod">
        <pc:chgData name="Michiel DE KOSTER" userId="7d7c490e-1e4b-4bd1-978a-bd0aaf19c382" providerId="ADAL" clId="{ED7BDF0E-D4DE-4A92-BE3E-62CA67E22831}" dt="2022-09-16T11:47:33.041" v="75" actId="113"/>
        <pc:sldMkLst>
          <pc:docMk/>
          <pc:sldMk cId="1523720412" sldId="2134805781"/>
        </pc:sldMkLst>
        <pc:spChg chg="mod">
          <ac:chgData name="Michiel DE KOSTER" userId="7d7c490e-1e4b-4bd1-978a-bd0aaf19c382" providerId="ADAL" clId="{ED7BDF0E-D4DE-4A92-BE3E-62CA67E22831}" dt="2022-09-16T11:47:33.041" v="75" actId="113"/>
          <ac:spMkLst>
            <pc:docMk/>
            <pc:sldMk cId="1523720412" sldId="2134805781"/>
            <ac:spMk id="100" creationId="{727C1EC4-EAC7-E889-E61A-4D25B1EF617B}"/>
          </ac:spMkLst>
        </pc:spChg>
      </pc:sldChg>
      <pc:sldChg chg="modSp mod">
        <pc:chgData name="Michiel DE KOSTER" userId="7d7c490e-1e4b-4bd1-978a-bd0aaf19c382" providerId="ADAL" clId="{ED7BDF0E-D4DE-4A92-BE3E-62CA67E22831}" dt="2022-09-16T11:41:57.215" v="64" actId="20577"/>
        <pc:sldMkLst>
          <pc:docMk/>
          <pc:sldMk cId="3198951490" sldId="2134805785"/>
        </pc:sldMkLst>
        <pc:spChg chg="mod">
          <ac:chgData name="Michiel DE KOSTER" userId="7d7c490e-1e4b-4bd1-978a-bd0aaf19c382" providerId="ADAL" clId="{ED7BDF0E-D4DE-4A92-BE3E-62CA67E22831}" dt="2022-09-16T11:41:57.215" v="64" actId="20577"/>
          <ac:spMkLst>
            <pc:docMk/>
            <pc:sldMk cId="3198951490" sldId="2134805785"/>
            <ac:spMk id="95" creationId="{58B93C74-F7DC-583D-CD50-5400D09CE419}"/>
          </ac:spMkLst>
        </pc:spChg>
      </pc:sldChg>
    </pc:docChg>
  </pc:docChgLst>
  <pc:docChgLst>
    <pc:chgData name="Alexandra PAPILLON" userId="6ed42675-17a0-4139-8016-992ac43c869f" providerId="ADAL" clId="{C96ADD9D-F9F4-4862-9235-73206CE568E9}"/>
    <pc:docChg chg="custSel modSld">
      <pc:chgData name="Alexandra PAPILLON" userId="6ed42675-17a0-4139-8016-992ac43c869f" providerId="ADAL" clId="{C96ADD9D-F9F4-4862-9235-73206CE568E9}" dt="2022-09-16T13:42:13.949" v="70" actId="20577"/>
      <pc:docMkLst>
        <pc:docMk/>
      </pc:docMkLst>
      <pc:sldChg chg="modSp mod">
        <pc:chgData name="Alexandra PAPILLON" userId="6ed42675-17a0-4139-8016-992ac43c869f" providerId="ADAL" clId="{C96ADD9D-F9F4-4862-9235-73206CE568E9}" dt="2022-09-16T13:28:22.470" v="69" actId="20577"/>
        <pc:sldMkLst>
          <pc:docMk/>
          <pc:sldMk cId="3848476589" sldId="2134805710"/>
        </pc:sldMkLst>
        <pc:spChg chg="mod">
          <ac:chgData name="Alexandra PAPILLON" userId="6ed42675-17a0-4139-8016-992ac43c869f" providerId="ADAL" clId="{C96ADD9D-F9F4-4862-9235-73206CE568E9}" dt="2022-09-16T13:28:22.470" v="69" actId="20577"/>
          <ac:spMkLst>
            <pc:docMk/>
            <pc:sldMk cId="3848476589" sldId="2134805710"/>
            <ac:spMk id="20" creationId="{DCADF828-8E4F-819F-4C48-99EFE5521646}"/>
          </ac:spMkLst>
        </pc:spChg>
      </pc:sldChg>
      <pc:sldChg chg="modSp mod">
        <pc:chgData name="Alexandra PAPILLON" userId="6ed42675-17a0-4139-8016-992ac43c869f" providerId="ADAL" clId="{C96ADD9D-F9F4-4862-9235-73206CE568E9}" dt="2022-09-16T13:42:13.949" v="70" actId="20577"/>
        <pc:sldMkLst>
          <pc:docMk/>
          <pc:sldMk cId="2812499087" sldId="2134805755"/>
        </pc:sldMkLst>
        <pc:spChg chg="mod">
          <ac:chgData name="Alexandra PAPILLON" userId="6ed42675-17a0-4139-8016-992ac43c869f" providerId="ADAL" clId="{C96ADD9D-F9F4-4862-9235-73206CE568E9}" dt="2022-09-16T13:42:13.949" v="70" actId="20577"/>
          <ac:spMkLst>
            <pc:docMk/>
            <pc:sldMk cId="2812499087" sldId="2134805755"/>
            <ac:spMk id="30" creationId="{78ACBCDD-BF0B-5748-8431-C14284C90902}"/>
          </ac:spMkLst>
        </pc:spChg>
      </pc:sldChg>
      <pc:sldChg chg="modSp mod addCm delCm modCm">
        <pc:chgData name="Alexandra PAPILLON" userId="6ed42675-17a0-4139-8016-992ac43c869f" providerId="ADAL" clId="{C96ADD9D-F9F4-4862-9235-73206CE568E9}" dt="2022-09-16T13:21:15.297" v="29"/>
        <pc:sldMkLst>
          <pc:docMk/>
          <pc:sldMk cId="2332208611" sldId="2134805756"/>
        </pc:sldMkLst>
        <pc:spChg chg="mod">
          <ac:chgData name="Alexandra PAPILLON" userId="6ed42675-17a0-4139-8016-992ac43c869f" providerId="ADAL" clId="{C96ADD9D-F9F4-4862-9235-73206CE568E9}" dt="2022-09-16T13:11:27.746" v="28" actId="20577"/>
          <ac:spMkLst>
            <pc:docMk/>
            <pc:sldMk cId="2332208611" sldId="2134805756"/>
            <ac:spMk id="14" creationId="{10A56D7B-5F7A-4559-C3A3-B34E98A3E6D7}"/>
          </ac:spMkLst>
        </pc:spChg>
        <pc:spChg chg="mod">
          <ac:chgData name="Alexandra PAPILLON" userId="6ed42675-17a0-4139-8016-992ac43c869f" providerId="ADAL" clId="{C96ADD9D-F9F4-4862-9235-73206CE568E9}" dt="2022-09-16T13:11:16.533" v="27" actId="790"/>
          <ac:spMkLst>
            <pc:docMk/>
            <pc:sldMk cId="2332208611" sldId="2134805756"/>
            <ac:spMk id="26" creationId="{56367E3B-635B-A783-A289-0C31E2739E7F}"/>
          </ac:spMkLst>
        </pc:spChg>
        <pc:spChg chg="mod">
          <ac:chgData name="Alexandra PAPILLON" userId="6ed42675-17a0-4139-8016-992ac43c869f" providerId="ADAL" clId="{C96ADD9D-F9F4-4862-9235-73206CE568E9}" dt="2022-09-16T13:01:05.415" v="14" actId="3626"/>
          <ac:spMkLst>
            <pc:docMk/>
            <pc:sldMk cId="2332208611" sldId="2134805756"/>
            <ac:spMk id="36" creationId="{C0F232C4-657E-4B82-99DC-20A81561B641}"/>
          </ac:spMkLst>
        </pc:spChg>
      </pc:sldChg>
      <pc:sldChg chg="addSp delSp modSp delCm">
        <pc:chgData name="Alexandra PAPILLON" userId="6ed42675-17a0-4139-8016-992ac43c869f" providerId="ADAL" clId="{C96ADD9D-F9F4-4862-9235-73206CE568E9}" dt="2022-09-16T12:59:43.185" v="8"/>
        <pc:sldMkLst>
          <pc:docMk/>
          <pc:sldMk cId="3416634014" sldId="2134805777"/>
        </pc:sldMkLst>
        <pc:spChg chg="mod topLvl">
          <ac:chgData name="Alexandra PAPILLON" userId="6ed42675-17a0-4139-8016-992ac43c869f" providerId="ADAL" clId="{C96ADD9D-F9F4-4862-9235-73206CE568E9}" dt="2022-09-16T12:38:21.342" v="2" actId="164"/>
          <ac:spMkLst>
            <pc:docMk/>
            <pc:sldMk cId="3416634014" sldId="2134805777"/>
            <ac:spMk id="36" creationId="{76C9B9D8-272E-D18F-573B-F07FC80B9A91}"/>
          </ac:spMkLst>
        </pc:spChg>
        <pc:spChg chg="mod topLvl">
          <ac:chgData name="Alexandra PAPILLON" userId="6ed42675-17a0-4139-8016-992ac43c869f" providerId="ADAL" clId="{C96ADD9D-F9F4-4862-9235-73206CE568E9}" dt="2022-09-16T12:38:21.342" v="2" actId="164"/>
          <ac:spMkLst>
            <pc:docMk/>
            <pc:sldMk cId="3416634014" sldId="2134805777"/>
            <ac:spMk id="69" creationId="{1FB6AAD1-F7CF-6399-95FF-DCF10E7E0434}"/>
          </ac:spMkLst>
        </pc:spChg>
        <pc:grpChg chg="add mod">
          <ac:chgData name="Alexandra PAPILLON" userId="6ed42675-17a0-4139-8016-992ac43c869f" providerId="ADAL" clId="{C96ADD9D-F9F4-4862-9235-73206CE568E9}" dt="2022-09-16T12:38:21.342" v="2" actId="164"/>
          <ac:grpSpMkLst>
            <pc:docMk/>
            <pc:sldMk cId="3416634014" sldId="2134805777"/>
            <ac:grpSpMk id="3" creationId="{991BA356-30B8-445A-BE46-FEB6C7952895}"/>
          </ac:grpSpMkLst>
        </pc:grpChg>
        <pc:grpChg chg="del">
          <ac:chgData name="Alexandra PAPILLON" userId="6ed42675-17a0-4139-8016-992ac43c869f" providerId="ADAL" clId="{C96ADD9D-F9F4-4862-9235-73206CE568E9}" dt="2022-09-16T12:37:10.548" v="0" actId="165"/>
          <ac:grpSpMkLst>
            <pc:docMk/>
            <pc:sldMk cId="3416634014" sldId="2134805777"/>
            <ac:grpSpMk id="71" creationId="{599E81F5-35A8-6410-BEED-0948DF0376E5}"/>
          </ac:grpSpMkLst>
        </pc:grpChg>
      </pc:sldChg>
      <pc:sldChg chg="modSp delCm">
        <pc:chgData name="Alexandra PAPILLON" userId="6ed42675-17a0-4139-8016-992ac43c869f" providerId="ADAL" clId="{C96ADD9D-F9F4-4862-9235-73206CE568E9}" dt="2022-09-16T12:59:51.648" v="10"/>
        <pc:sldMkLst>
          <pc:docMk/>
          <pc:sldMk cId="1724421817" sldId="2134805779"/>
        </pc:sldMkLst>
        <pc:spChg chg="mod">
          <ac:chgData name="Alexandra PAPILLON" userId="6ed42675-17a0-4139-8016-992ac43c869f" providerId="ADAL" clId="{C96ADD9D-F9F4-4862-9235-73206CE568E9}" dt="2022-09-16T12:40:03.061" v="4"/>
          <ac:spMkLst>
            <pc:docMk/>
            <pc:sldMk cId="1724421817" sldId="2134805779"/>
            <ac:spMk id="6" creationId="{5FB315AB-136E-A278-CBAB-EF1DC81E5A86}"/>
          </ac:spMkLst>
        </pc:spChg>
      </pc:sldChg>
      <pc:sldChg chg="modSp delCm">
        <pc:chgData name="Alexandra PAPILLON" userId="6ed42675-17a0-4139-8016-992ac43c869f" providerId="ADAL" clId="{C96ADD9D-F9F4-4862-9235-73206CE568E9}" dt="2022-09-16T12:59:57.751" v="11"/>
        <pc:sldMkLst>
          <pc:docMk/>
          <pc:sldMk cId="4213209731" sldId="2134805780"/>
        </pc:sldMkLst>
        <pc:spChg chg="mod">
          <ac:chgData name="Alexandra PAPILLON" userId="6ed42675-17a0-4139-8016-992ac43c869f" providerId="ADAL" clId="{C96ADD9D-F9F4-4862-9235-73206CE568E9}" dt="2022-09-16T12:41:21.962" v="5"/>
          <ac:spMkLst>
            <pc:docMk/>
            <pc:sldMk cId="4213209731" sldId="2134805780"/>
            <ac:spMk id="20" creationId="{70AC676D-0A44-3906-E9D6-C47CEB9A8616}"/>
          </ac:spMkLst>
        </pc:spChg>
      </pc:sldChg>
      <pc:sldChg chg="modSp delCm">
        <pc:chgData name="Alexandra PAPILLON" userId="6ed42675-17a0-4139-8016-992ac43c869f" providerId="ADAL" clId="{C96ADD9D-F9F4-4862-9235-73206CE568E9}" dt="2022-09-16T13:00:02.375" v="12"/>
        <pc:sldMkLst>
          <pc:docMk/>
          <pc:sldMk cId="1523720412" sldId="2134805781"/>
        </pc:sldMkLst>
        <pc:spChg chg="mod">
          <ac:chgData name="Alexandra PAPILLON" userId="6ed42675-17a0-4139-8016-992ac43c869f" providerId="ADAL" clId="{C96ADD9D-F9F4-4862-9235-73206CE568E9}" dt="2022-09-16T12:42:00.895" v="6"/>
          <ac:spMkLst>
            <pc:docMk/>
            <pc:sldMk cId="1523720412" sldId="2134805781"/>
            <ac:spMk id="69" creationId="{1FB6AAD1-F7CF-6399-95FF-DCF10E7E0434}"/>
          </ac:spMkLst>
        </pc:spChg>
      </pc:sldChg>
      <pc:sldChg chg="modSp delCm">
        <pc:chgData name="Alexandra PAPILLON" userId="6ed42675-17a0-4139-8016-992ac43c869f" providerId="ADAL" clId="{C96ADD9D-F9F4-4862-9235-73206CE568E9}" dt="2022-09-16T13:00:05.957" v="13"/>
        <pc:sldMkLst>
          <pc:docMk/>
          <pc:sldMk cId="247911648" sldId="2134805782"/>
        </pc:sldMkLst>
        <pc:spChg chg="mod">
          <ac:chgData name="Alexandra PAPILLON" userId="6ed42675-17a0-4139-8016-992ac43c869f" providerId="ADAL" clId="{C96ADD9D-F9F4-4862-9235-73206CE568E9}" dt="2022-09-16T12:42:55.423" v="7"/>
          <ac:spMkLst>
            <pc:docMk/>
            <pc:sldMk cId="247911648" sldId="2134805782"/>
            <ac:spMk id="69" creationId="{1FB6AAD1-F7CF-6399-95FF-DCF10E7E0434}"/>
          </ac:spMkLst>
        </pc:spChg>
      </pc:sldChg>
      <pc:sldChg chg="modSp delCm">
        <pc:chgData name="Alexandra PAPILLON" userId="6ed42675-17a0-4139-8016-992ac43c869f" providerId="ADAL" clId="{C96ADD9D-F9F4-4862-9235-73206CE568E9}" dt="2022-09-16T12:59:47.368" v="9"/>
        <pc:sldMkLst>
          <pc:docMk/>
          <pc:sldMk cId="3198951490" sldId="2134805785"/>
        </pc:sldMkLst>
        <pc:spChg chg="mod">
          <ac:chgData name="Alexandra PAPILLON" userId="6ed42675-17a0-4139-8016-992ac43c869f" providerId="ADAL" clId="{C96ADD9D-F9F4-4862-9235-73206CE568E9}" dt="2022-09-16T12:39:12.064" v="3"/>
          <ac:spMkLst>
            <pc:docMk/>
            <pc:sldMk cId="3198951490" sldId="2134805785"/>
            <ac:spMk id="69" creationId="{1FB6AAD1-F7CF-6399-95FF-DCF10E7E0434}"/>
          </ac:spMkLst>
        </pc:spChg>
      </pc:sldChg>
    </pc:docChg>
  </pc:docChgLst>
  <pc:docChgLst>
    <pc:chgData name="Claire MAIRET" userId="b91d9db2-e41b-4c98-9525-27312980cc2f" providerId="ADAL" clId="{380C8B10-34FC-4EE0-8888-064B2E2AA9E8}"/>
    <pc:docChg chg="undo custSel modSld">
      <pc:chgData name="Claire MAIRET" userId="b91d9db2-e41b-4c98-9525-27312980cc2f" providerId="ADAL" clId="{380C8B10-34FC-4EE0-8888-064B2E2AA9E8}" dt="2022-09-19T08:46:02.428" v="154" actId="1076"/>
      <pc:docMkLst>
        <pc:docMk/>
      </pc:docMkLst>
      <pc:sldChg chg="addSp delSp modSp mod">
        <pc:chgData name="Claire MAIRET" userId="b91d9db2-e41b-4c98-9525-27312980cc2f" providerId="ADAL" clId="{380C8B10-34FC-4EE0-8888-064B2E2AA9E8}" dt="2022-09-16T14:17:38.303" v="133" actId="1076"/>
        <pc:sldMkLst>
          <pc:docMk/>
          <pc:sldMk cId="3848476589" sldId="2134805710"/>
        </pc:sldMkLst>
        <pc:spChg chg="add mod">
          <ac:chgData name="Claire MAIRET" userId="b91d9db2-e41b-4c98-9525-27312980cc2f" providerId="ADAL" clId="{380C8B10-34FC-4EE0-8888-064B2E2AA9E8}" dt="2022-09-16T14:17:32.624" v="131" actId="2085"/>
          <ac:spMkLst>
            <pc:docMk/>
            <pc:sldMk cId="3848476589" sldId="2134805710"/>
            <ac:spMk id="10" creationId="{E9E2E79D-633B-4C43-A531-81688BDC628A}"/>
          </ac:spMkLst>
        </pc:spChg>
        <pc:spChg chg="add mod">
          <ac:chgData name="Claire MAIRET" userId="b91d9db2-e41b-4c98-9525-27312980cc2f" providerId="ADAL" clId="{380C8B10-34FC-4EE0-8888-064B2E2AA9E8}" dt="2022-09-16T14:17:32.624" v="131" actId="2085"/>
          <ac:spMkLst>
            <pc:docMk/>
            <pc:sldMk cId="3848476589" sldId="2134805710"/>
            <ac:spMk id="11" creationId="{688A3599-1F3D-4597-8D7D-85AD1838F1D0}"/>
          </ac:spMkLst>
        </pc:spChg>
        <pc:grpChg chg="add mod">
          <ac:chgData name="Claire MAIRET" userId="b91d9db2-e41b-4c98-9525-27312980cc2f" providerId="ADAL" clId="{380C8B10-34FC-4EE0-8888-064B2E2AA9E8}" dt="2022-09-16T14:08:08.566" v="127" actId="164"/>
          <ac:grpSpMkLst>
            <pc:docMk/>
            <pc:sldMk cId="3848476589" sldId="2134805710"/>
            <ac:grpSpMk id="12" creationId="{7C3B4C4A-DA11-4335-9732-30B8784459A2}"/>
          </ac:grpSpMkLst>
        </pc:grpChg>
        <pc:grpChg chg="add mod">
          <ac:chgData name="Claire MAIRET" userId="b91d9db2-e41b-4c98-9525-27312980cc2f" providerId="ADAL" clId="{380C8B10-34FC-4EE0-8888-064B2E2AA9E8}" dt="2022-09-16T14:17:38.303" v="133" actId="1076"/>
          <ac:grpSpMkLst>
            <pc:docMk/>
            <pc:sldMk cId="3848476589" sldId="2134805710"/>
            <ac:grpSpMk id="13" creationId="{5E69C772-36D3-41CB-AF46-65377870CD13}"/>
          </ac:grpSpMkLst>
        </pc:grpChg>
        <pc:picChg chg="mod">
          <ac:chgData name="Claire MAIRET" userId="b91d9db2-e41b-4c98-9525-27312980cc2f" providerId="ADAL" clId="{380C8B10-34FC-4EE0-8888-064B2E2AA9E8}" dt="2022-09-16T14:17:32.624" v="131" actId="2085"/>
          <ac:picMkLst>
            <pc:docMk/>
            <pc:sldMk cId="3848476589" sldId="2134805710"/>
            <ac:picMk id="3" creationId="{588639CE-3B14-DE7E-861D-022F83ECBB82}"/>
          </ac:picMkLst>
        </pc:picChg>
        <pc:picChg chg="del mod">
          <ac:chgData name="Claire MAIRET" userId="b91d9db2-e41b-4c98-9525-27312980cc2f" providerId="ADAL" clId="{380C8B10-34FC-4EE0-8888-064B2E2AA9E8}" dt="2022-09-16T14:06:25.096" v="111" actId="478"/>
          <ac:picMkLst>
            <pc:docMk/>
            <pc:sldMk cId="3848476589" sldId="2134805710"/>
            <ac:picMk id="6" creationId="{D4A16065-A746-52D3-06C9-3E412389E794}"/>
          </ac:picMkLst>
        </pc:picChg>
        <pc:picChg chg="add del mod">
          <ac:chgData name="Claire MAIRET" userId="b91d9db2-e41b-4c98-9525-27312980cc2f" providerId="ADAL" clId="{380C8B10-34FC-4EE0-8888-064B2E2AA9E8}" dt="2022-09-16T14:08:00.030" v="125" actId="478"/>
          <ac:picMkLst>
            <pc:docMk/>
            <pc:sldMk cId="3848476589" sldId="2134805710"/>
            <ac:picMk id="18" creationId="{31DB951E-9007-47F5-80EB-3DA5949D9792}"/>
          </ac:picMkLst>
        </pc:picChg>
      </pc:sldChg>
      <pc:sldChg chg="addSp delSp modSp mod">
        <pc:chgData name="Claire MAIRET" userId="b91d9db2-e41b-4c98-9525-27312980cc2f" providerId="ADAL" clId="{380C8B10-34FC-4EE0-8888-064B2E2AA9E8}" dt="2022-09-16T14:27:08.421" v="138" actId="1076"/>
        <pc:sldMkLst>
          <pc:docMk/>
          <pc:sldMk cId="1376307639" sldId="2134805714"/>
        </pc:sldMkLst>
        <pc:picChg chg="del">
          <ac:chgData name="Claire MAIRET" userId="b91d9db2-e41b-4c98-9525-27312980cc2f" providerId="ADAL" clId="{380C8B10-34FC-4EE0-8888-064B2E2AA9E8}" dt="2022-09-16T14:27:03.113" v="137" actId="478"/>
          <ac:picMkLst>
            <pc:docMk/>
            <pc:sldMk cId="1376307639" sldId="2134805714"/>
            <ac:picMk id="5" creationId="{5B3212DB-EB74-8EE3-5C88-72FE3C209856}"/>
          </ac:picMkLst>
        </pc:picChg>
        <pc:picChg chg="add mod">
          <ac:chgData name="Claire MAIRET" userId="b91d9db2-e41b-4c98-9525-27312980cc2f" providerId="ADAL" clId="{380C8B10-34FC-4EE0-8888-064B2E2AA9E8}" dt="2022-09-16T14:27:08.421" v="138" actId="1076"/>
          <ac:picMkLst>
            <pc:docMk/>
            <pc:sldMk cId="1376307639" sldId="2134805714"/>
            <ac:picMk id="11" creationId="{1FB0ACD9-E167-4149-85AB-B26ED1B87139}"/>
          </ac:picMkLst>
        </pc:picChg>
      </pc:sldChg>
      <pc:sldChg chg="addSp delSp modSp mod">
        <pc:chgData name="Claire MAIRET" userId="b91d9db2-e41b-4c98-9525-27312980cc2f" providerId="ADAL" clId="{380C8B10-34FC-4EE0-8888-064B2E2AA9E8}" dt="2022-09-19T08:46:02.428" v="154" actId="1076"/>
        <pc:sldMkLst>
          <pc:docMk/>
          <pc:sldMk cId="1527423765" sldId="2134805757"/>
        </pc:sldMkLst>
        <pc:picChg chg="del mod">
          <ac:chgData name="Claire MAIRET" userId="b91d9db2-e41b-4c98-9525-27312980cc2f" providerId="ADAL" clId="{380C8B10-34FC-4EE0-8888-064B2E2AA9E8}" dt="2022-09-19T08:45:56.837" v="153" actId="478"/>
          <ac:picMkLst>
            <pc:docMk/>
            <pc:sldMk cId="1527423765" sldId="2134805757"/>
            <ac:picMk id="5" creationId="{FF236F10-C8CB-C742-B5A2-0B79E7AF2841}"/>
          </ac:picMkLst>
        </pc:picChg>
        <pc:picChg chg="add del mod">
          <ac:chgData name="Claire MAIRET" userId="b91d9db2-e41b-4c98-9525-27312980cc2f" providerId="ADAL" clId="{380C8B10-34FC-4EE0-8888-064B2E2AA9E8}" dt="2022-09-16T15:27:17.663" v="145" actId="478"/>
          <ac:picMkLst>
            <pc:docMk/>
            <pc:sldMk cId="1527423765" sldId="2134805757"/>
            <ac:picMk id="12" creationId="{AE7B0862-633B-4007-885F-2FAAC87BC543}"/>
          </ac:picMkLst>
        </pc:picChg>
        <pc:picChg chg="add mod">
          <ac:chgData name="Claire MAIRET" userId="b91d9db2-e41b-4c98-9525-27312980cc2f" providerId="ADAL" clId="{380C8B10-34FC-4EE0-8888-064B2E2AA9E8}" dt="2022-09-19T08:46:02.428" v="154" actId="1076"/>
          <ac:picMkLst>
            <pc:docMk/>
            <pc:sldMk cId="1527423765" sldId="2134805757"/>
            <ac:picMk id="12" creationId="{B92662E0-8DA5-4AAC-979D-ECE9EB277733}"/>
          </ac:picMkLst>
        </pc:picChg>
      </pc:sldChg>
    </pc:docChg>
  </pc:docChgLst>
  <pc:docChgLst>
    <pc:chgData name="Michiel DE KOSTER" userId="7d7c490e-1e4b-4bd1-978a-bd0aaf19c382" providerId="ADAL" clId="{3F33C718-117A-44C4-8C9C-0D2D0EBB6DFF}"/>
    <pc:docChg chg="custSel modSld">
      <pc:chgData name="Michiel DE KOSTER" userId="7d7c490e-1e4b-4bd1-978a-bd0aaf19c382" providerId="ADAL" clId="{3F33C718-117A-44C4-8C9C-0D2D0EBB6DFF}" dt="2022-09-16T14:18:10.240" v="89"/>
      <pc:docMkLst>
        <pc:docMk/>
      </pc:docMkLst>
      <pc:sldChg chg="addSp delSp modSp mod">
        <pc:chgData name="Michiel DE KOSTER" userId="7d7c490e-1e4b-4bd1-978a-bd0aaf19c382" providerId="ADAL" clId="{3F33C718-117A-44C4-8C9C-0D2D0EBB6DFF}" dt="2022-09-16T12:14:44.856" v="88" actId="478"/>
        <pc:sldMkLst>
          <pc:docMk/>
          <pc:sldMk cId="1523720412" sldId="2134805781"/>
        </pc:sldMkLst>
        <pc:spChg chg="add mod">
          <ac:chgData name="Michiel DE KOSTER" userId="7d7c490e-1e4b-4bd1-978a-bd0aaf19c382" providerId="ADAL" clId="{3F33C718-117A-44C4-8C9C-0D2D0EBB6DFF}" dt="2022-09-16T12:14:26.586" v="50" actId="164"/>
          <ac:spMkLst>
            <pc:docMk/>
            <pc:sldMk cId="1523720412" sldId="2134805781"/>
            <ac:spMk id="25" creationId="{474C9DE5-771F-4B3F-85A5-91E48869DF5F}"/>
          </ac:spMkLst>
        </pc:spChg>
        <pc:spChg chg="add mod">
          <ac:chgData name="Michiel DE KOSTER" userId="7d7c490e-1e4b-4bd1-978a-bd0aaf19c382" providerId="ADAL" clId="{3F33C718-117A-44C4-8C9C-0D2D0EBB6DFF}" dt="2022-09-16T12:14:26.586" v="50" actId="164"/>
          <ac:spMkLst>
            <pc:docMk/>
            <pc:sldMk cId="1523720412" sldId="2134805781"/>
            <ac:spMk id="26" creationId="{7F9348E3-E833-401D-81A0-E180E09CB187}"/>
          </ac:spMkLst>
        </pc:spChg>
        <pc:spChg chg="add mod">
          <ac:chgData name="Michiel DE KOSTER" userId="7d7c490e-1e4b-4bd1-978a-bd0aaf19c382" providerId="ADAL" clId="{3F33C718-117A-44C4-8C9C-0D2D0EBB6DFF}" dt="2022-09-16T12:14:26.586" v="50" actId="164"/>
          <ac:spMkLst>
            <pc:docMk/>
            <pc:sldMk cId="1523720412" sldId="2134805781"/>
            <ac:spMk id="27" creationId="{4A7BAD22-C97A-47DF-B88B-587546BAD675}"/>
          </ac:spMkLst>
        </pc:spChg>
        <pc:spChg chg="add mod">
          <ac:chgData name="Michiel DE KOSTER" userId="7d7c490e-1e4b-4bd1-978a-bd0aaf19c382" providerId="ADAL" clId="{3F33C718-117A-44C4-8C9C-0D2D0EBB6DFF}" dt="2022-09-16T12:14:26.586" v="50" actId="164"/>
          <ac:spMkLst>
            <pc:docMk/>
            <pc:sldMk cId="1523720412" sldId="2134805781"/>
            <ac:spMk id="28" creationId="{877B03F0-9CC2-43BF-8D29-B918EBF45BF8}"/>
          </ac:spMkLst>
        </pc:spChg>
        <pc:spChg chg="add mod">
          <ac:chgData name="Michiel DE KOSTER" userId="7d7c490e-1e4b-4bd1-978a-bd0aaf19c382" providerId="ADAL" clId="{3F33C718-117A-44C4-8C9C-0D2D0EBB6DFF}" dt="2022-09-16T12:14:26.586" v="50" actId="164"/>
          <ac:spMkLst>
            <pc:docMk/>
            <pc:sldMk cId="1523720412" sldId="2134805781"/>
            <ac:spMk id="29" creationId="{17C94B98-CDF6-44CC-858F-8EEBB36B219F}"/>
          </ac:spMkLst>
        </pc:spChg>
        <pc:spChg chg="add mod">
          <ac:chgData name="Michiel DE KOSTER" userId="7d7c490e-1e4b-4bd1-978a-bd0aaf19c382" providerId="ADAL" clId="{3F33C718-117A-44C4-8C9C-0D2D0EBB6DFF}" dt="2022-09-16T12:14:26.586" v="50" actId="164"/>
          <ac:spMkLst>
            <pc:docMk/>
            <pc:sldMk cId="1523720412" sldId="2134805781"/>
            <ac:spMk id="30" creationId="{09E0A0C7-C9AA-4EA1-A540-C90E23F52469}"/>
          </ac:spMkLst>
        </pc:spChg>
        <pc:spChg chg="add mod">
          <ac:chgData name="Michiel DE KOSTER" userId="7d7c490e-1e4b-4bd1-978a-bd0aaf19c382" providerId="ADAL" clId="{3F33C718-117A-44C4-8C9C-0D2D0EBB6DFF}" dt="2022-09-16T12:14:26.586" v="50" actId="164"/>
          <ac:spMkLst>
            <pc:docMk/>
            <pc:sldMk cId="1523720412" sldId="2134805781"/>
            <ac:spMk id="31" creationId="{21D4B005-D789-4BA3-ACF4-3AA86E0FCEB8}"/>
          </ac:spMkLst>
        </pc:spChg>
        <pc:spChg chg="add mod">
          <ac:chgData name="Michiel DE KOSTER" userId="7d7c490e-1e4b-4bd1-978a-bd0aaf19c382" providerId="ADAL" clId="{3F33C718-117A-44C4-8C9C-0D2D0EBB6DFF}" dt="2022-09-16T12:14:26.586" v="50" actId="164"/>
          <ac:spMkLst>
            <pc:docMk/>
            <pc:sldMk cId="1523720412" sldId="2134805781"/>
            <ac:spMk id="32" creationId="{834065F3-AE05-420F-AEAF-48C28C7009DB}"/>
          </ac:spMkLst>
        </pc:spChg>
        <pc:spChg chg="add mod">
          <ac:chgData name="Michiel DE KOSTER" userId="7d7c490e-1e4b-4bd1-978a-bd0aaf19c382" providerId="ADAL" clId="{3F33C718-117A-44C4-8C9C-0D2D0EBB6DFF}" dt="2022-09-16T12:14:26.586" v="50" actId="164"/>
          <ac:spMkLst>
            <pc:docMk/>
            <pc:sldMk cId="1523720412" sldId="2134805781"/>
            <ac:spMk id="33" creationId="{37B6F318-086A-4077-BDFE-7A23D4ACEBFF}"/>
          </ac:spMkLst>
        </pc:spChg>
        <pc:spChg chg="add mod">
          <ac:chgData name="Michiel DE KOSTER" userId="7d7c490e-1e4b-4bd1-978a-bd0aaf19c382" providerId="ADAL" clId="{3F33C718-117A-44C4-8C9C-0D2D0EBB6DFF}" dt="2022-09-16T12:14:26.586" v="50" actId="164"/>
          <ac:spMkLst>
            <pc:docMk/>
            <pc:sldMk cId="1523720412" sldId="2134805781"/>
            <ac:spMk id="34" creationId="{538F8F7E-7A5F-46E6-9A16-A971EEF99FA2}"/>
          </ac:spMkLst>
        </pc:spChg>
        <pc:spChg chg="add mod">
          <ac:chgData name="Michiel DE KOSTER" userId="7d7c490e-1e4b-4bd1-978a-bd0aaf19c382" providerId="ADAL" clId="{3F33C718-117A-44C4-8C9C-0D2D0EBB6DFF}" dt="2022-09-16T12:14:26.586" v="50" actId="164"/>
          <ac:spMkLst>
            <pc:docMk/>
            <pc:sldMk cId="1523720412" sldId="2134805781"/>
            <ac:spMk id="35" creationId="{701905D9-C26B-4C02-B24A-FD6120935942}"/>
          </ac:spMkLst>
        </pc:spChg>
        <pc:spChg chg="add mod">
          <ac:chgData name="Michiel DE KOSTER" userId="7d7c490e-1e4b-4bd1-978a-bd0aaf19c382" providerId="ADAL" clId="{3F33C718-117A-44C4-8C9C-0D2D0EBB6DFF}" dt="2022-09-16T12:14:26.586" v="50" actId="164"/>
          <ac:spMkLst>
            <pc:docMk/>
            <pc:sldMk cId="1523720412" sldId="2134805781"/>
            <ac:spMk id="37" creationId="{2A826D21-1458-43F4-9AEF-52AA735B7AA5}"/>
          </ac:spMkLst>
        </pc:spChg>
        <pc:spChg chg="add mod">
          <ac:chgData name="Michiel DE KOSTER" userId="7d7c490e-1e4b-4bd1-978a-bd0aaf19c382" providerId="ADAL" clId="{3F33C718-117A-44C4-8C9C-0D2D0EBB6DFF}" dt="2022-09-16T12:14:26.586" v="50" actId="164"/>
          <ac:spMkLst>
            <pc:docMk/>
            <pc:sldMk cId="1523720412" sldId="2134805781"/>
            <ac:spMk id="38" creationId="{7F43907E-3574-425D-B9E1-5CDA68A1AEDD}"/>
          </ac:spMkLst>
        </pc:spChg>
        <pc:grpChg chg="add mod">
          <ac:chgData name="Michiel DE KOSTER" userId="7d7c490e-1e4b-4bd1-978a-bd0aaf19c382" providerId="ADAL" clId="{3F33C718-117A-44C4-8C9C-0D2D0EBB6DFF}" dt="2022-09-16T12:14:33.354" v="87" actId="1036"/>
          <ac:grpSpMkLst>
            <pc:docMk/>
            <pc:sldMk cId="1523720412" sldId="2134805781"/>
            <ac:grpSpMk id="2" creationId="{DF8BDC4A-399F-45C6-9431-FD7626C3B7F8}"/>
          </ac:grpSpMkLst>
        </pc:grpChg>
        <pc:picChg chg="del mod">
          <ac:chgData name="Michiel DE KOSTER" userId="7d7c490e-1e4b-4bd1-978a-bd0aaf19c382" providerId="ADAL" clId="{3F33C718-117A-44C4-8C9C-0D2D0EBB6DFF}" dt="2022-09-16T12:14:44.856" v="88" actId="478"/>
          <ac:picMkLst>
            <pc:docMk/>
            <pc:sldMk cId="1523720412" sldId="2134805781"/>
            <ac:picMk id="7" creationId="{18E2EBBF-F11C-E177-F3D1-8226EC3BC703}"/>
          </ac:picMkLst>
        </pc:picChg>
        <pc:picChg chg="add mod">
          <ac:chgData name="Michiel DE KOSTER" userId="7d7c490e-1e4b-4bd1-978a-bd0aaf19c382" providerId="ADAL" clId="{3F33C718-117A-44C4-8C9C-0D2D0EBB6DFF}" dt="2022-09-16T12:14:26.586" v="50" actId="164"/>
          <ac:picMkLst>
            <pc:docMk/>
            <pc:sldMk cId="1523720412" sldId="2134805781"/>
            <ac:picMk id="24" creationId="{B416E8C8-437D-4EA0-AEDF-B379126C6F94}"/>
          </ac:picMkLst>
        </pc:picChg>
      </pc:sldChg>
      <pc:sldChg chg="modSp mod">
        <pc:chgData name="Michiel DE KOSTER" userId="7d7c490e-1e4b-4bd1-978a-bd0aaf19c382" providerId="ADAL" clId="{3F33C718-117A-44C4-8C9C-0D2D0EBB6DFF}" dt="2022-09-16T14:18:10.240" v="89"/>
        <pc:sldMkLst>
          <pc:docMk/>
          <pc:sldMk cId="3605046032" sldId="2134805784"/>
        </pc:sldMkLst>
        <pc:spChg chg="mod">
          <ac:chgData name="Michiel DE KOSTER" userId="7d7c490e-1e4b-4bd1-978a-bd0aaf19c382" providerId="ADAL" clId="{3F33C718-117A-44C4-8C9C-0D2D0EBB6DFF}" dt="2022-09-16T14:18:10.240" v="89"/>
          <ac:spMkLst>
            <pc:docMk/>
            <pc:sldMk cId="3605046032" sldId="2134805784"/>
            <ac:spMk id="50" creationId="{F21BFEB0-DE86-3291-6973-E6FB6BE40B73}"/>
          </ac:spMkLst>
        </pc:spChg>
      </pc:sldChg>
    </pc:docChg>
  </pc:docChgLst>
  <pc:docChgLst>
    <pc:chgData name="Claire MAIRET" userId="S::claire.mairet@totalenergies.com::b91d9db2-e41b-4c98-9525-27312980cc2f" providerId="AD" clId="Web-{F3D7FB3A-3F4E-21CE-16C1-48A023C03696}"/>
    <pc:docChg chg="modSld">
      <pc:chgData name="Claire MAIRET" userId="S::claire.mairet@totalenergies.com::b91d9db2-e41b-4c98-9525-27312980cc2f" providerId="AD" clId="Web-{F3D7FB3A-3F4E-21CE-16C1-48A023C03696}" dt="2022-09-16T13:17:45.069" v="25" actId="20577"/>
      <pc:docMkLst>
        <pc:docMk/>
      </pc:docMkLst>
      <pc:sldChg chg="modSp">
        <pc:chgData name="Claire MAIRET" userId="S::claire.mairet@totalenergies.com::b91d9db2-e41b-4c98-9525-27312980cc2f" providerId="AD" clId="Web-{F3D7FB3A-3F4E-21CE-16C1-48A023C03696}" dt="2022-09-16T13:17:45.069" v="25" actId="20577"/>
        <pc:sldMkLst>
          <pc:docMk/>
          <pc:sldMk cId="3848476589" sldId="2134805710"/>
        </pc:sldMkLst>
        <pc:spChg chg="mod">
          <ac:chgData name="Claire MAIRET" userId="S::claire.mairet@totalenergies.com::b91d9db2-e41b-4c98-9525-27312980cc2f" providerId="AD" clId="Web-{F3D7FB3A-3F4E-21CE-16C1-48A023C03696}" dt="2022-09-16T13:17:45.069" v="25" actId="20577"/>
          <ac:spMkLst>
            <pc:docMk/>
            <pc:sldMk cId="3848476589" sldId="2134805710"/>
            <ac:spMk id="20" creationId="{DCADF828-8E4F-819F-4C48-99EFE55216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19/09/2022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405896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19195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8880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181453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147537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19</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20</a:t>
            </a:fld>
            <a:endParaRPr lang="fr-FR"/>
          </a:p>
        </p:txBody>
      </p:sp>
    </p:spTree>
    <p:extLst>
      <p:ext uri="{BB962C8B-B14F-4D97-AF65-F5344CB8AC3E}">
        <p14:creationId xmlns:p14="http://schemas.microsoft.com/office/powerpoint/2010/main" val="2618398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21</a:t>
            </a:fld>
            <a:endParaRPr lang="fr-FR"/>
          </a:p>
        </p:txBody>
      </p:sp>
    </p:spTree>
    <p:extLst>
      <p:ext uri="{BB962C8B-B14F-4D97-AF65-F5344CB8AC3E}">
        <p14:creationId xmlns:p14="http://schemas.microsoft.com/office/powerpoint/2010/main" val="300803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44924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64250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661619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emf"/><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5.emf"/><Relationship Id="rId4" Type="http://schemas.openxmlformats.org/officeDocument/2006/relationships/hyperlink" Target="https://totalworkplace.sharepoint.com/sites/RformulationdesRO/Documents%20partages/Supports%20d%C3%A9ploiement/RO07/REX%20RO7/REX%20Valide/REX-GRP-REN-PV-2020-029%20-%20Arc%20flash%20burns%20during%20maintenance%20of%20inverter%20-%20br%C3%BBlure%20par%20arc%20%C3%A9lectrique%20lors%20de%20maintenance%20onduleur.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at.corp.local/sites/s215/fr-FR/Documents/Reporting-securite/RC%20Monthly%20HSE%20report%20-%20102020%20Final.pdf"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1.emf"/><Relationship Id="rId5" Type="http://schemas.openxmlformats.org/officeDocument/2006/relationships/image" Target="../media/image28.png"/><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5.emf"/><Relationship Id="rId5" Type="http://schemas.openxmlformats.org/officeDocument/2006/relationships/image" Target="../media/image34.jpeg"/><Relationship Id="rId4" Type="http://schemas.openxmlformats.org/officeDocument/2006/relationships/hyperlink" Target="https://totalworkplace.sharepoint.com/sites/GroupHSEREXDataBase/en-us/All_HSE_REX_Documents/Loss%20of%20a%20piece%20of%20finger%20during%20replacement%20of%20a%20bel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6.emf"/><Relationship Id="rId4" Type="http://schemas.openxmlformats.org/officeDocument/2006/relationships/hyperlink" Target="https://totalworkplace.sharepoint.com/sites/GroupHSEREXDataBase/en-us/All_HSE_REX_Documents/REX-EP-TEP%20Dunga-MIN-2022-008-%20Fatal%20Electrocution%20Preparing%20for%20Transformer%20Maintenance%20-%20EN&amp;Fr.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5.emf"/><Relationship Id="rId4" Type="http://schemas.openxmlformats.org/officeDocument/2006/relationships/hyperlink" Target="https://totalworkplace.sharepoint.com/sites/RformulationdesRO/Documents%20partages/Supports%20d%C3%A9ploiement/RO07/REX%20RO7/REX%20Valide/REX-AMO_2015-03_Travaux%20%C3%A0%20chaud%20-%20%20Hot%20work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hyperlink" Target="https://totalworkplace.sharepoint.com/sites/GroupHSEREXDataBase/en-us/All_HSE_REX_Documents/Electrical%20equipment%20prematurely%20re-energised%20during%20maintenance%20works.pdf" TargetMode="Externa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20.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hyperlink" Target="https://totalworkplace.sharepoint.com/sites/GroupHSEREXDataBase/en-us/Pages/REX%20HSE%20Home.aspx" TargetMode="External"/><Relationship Id="rId3" Type="http://schemas.openxmlformats.org/officeDocument/2006/relationships/hyperlink" Target="https://toolbox-hse.totalenergies.com/fr/nos-vies-avant-tout/verifications-qui-sauvent-la-vie-life-saving-checks" TargetMode="External"/><Relationship Id="rId7" Type="http://schemas.openxmlformats.org/officeDocument/2006/relationships/hyperlink" Target="https://toolbox-hse.totalenergies.com/fr/regles-dor-totalenergies-supports-de-deploiement" TargetMode="External"/><Relationship Id="rId2" Type="http://schemas.openxmlformats.org/officeDocument/2006/relationships/hyperlink" Target="https://toolbox-hse.totalenergies.com/fr/one-maestro/documents-de-la-pyramide-one-maestro/regles-hse-groupe" TargetMode="External"/><Relationship Id="rId1" Type="http://schemas.openxmlformats.org/officeDocument/2006/relationships/slideLayout" Target="../slideLayouts/slideLayout20.xml"/><Relationship Id="rId6" Type="http://schemas.openxmlformats.org/officeDocument/2006/relationships/hyperlink" Target="https://toolbox-hse.totalenergies.com/fr/regles-dor-totalenergies-supports-generaux" TargetMode="External"/><Relationship Id="rId5" Type="http://schemas.openxmlformats.org/officeDocument/2006/relationships/hyperlink" Target="https://lizzy.totalenergies.com/" TargetMode="External"/><Relationship Id="rId4" Type="http://schemas.openxmlformats.org/officeDocument/2006/relationships/hyperlink" Target="https://toolbox-hse.totalenergies.com/fr/nos-vies-avant-tout/action-de-communication-zero-accident-mortel/theme-2-travaux-sur-systemes" TargetMode="External"/><Relationship Id="rId9" Type="http://schemas.openxmlformats.org/officeDocument/2006/relationships/hyperlink" Target="https://safetyplus.totalenergies.com/f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45.emf"/><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toolbox-hse-ftp.totalenergies.com/RO/Reformulation_2022/Regle_7/GOLDEN_RULES--REGLE07--VSTFR--10Mbps.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emf"/><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9.emf"/><Relationship Id="rId11" Type="http://schemas.openxmlformats.org/officeDocument/2006/relationships/image" Target="../media/image23.emf"/><Relationship Id="rId5" Type="http://schemas.openxmlformats.org/officeDocument/2006/relationships/image" Target="../media/image18.emf"/><Relationship Id="rId10" Type="http://schemas.openxmlformats.org/officeDocument/2006/relationships/image" Target="../media/image22.emf"/><Relationship Id="rId4" Type="http://schemas.openxmlformats.org/officeDocument/2006/relationships/image" Target="../media/image17.emf"/><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All_HSE_REX_Documents/REX-GRP-REN-SPWR-2020-021%20-%20Electrisation%20-%20Electrical%20shock.pdf" TargetMode="External"/><Relationship Id="rId5" Type="http://schemas.openxmlformats.org/officeDocument/2006/relationships/image" Target="../media/image27.pn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4AC"/>
              </a:solidFill>
            </a:endParaRPr>
          </a:p>
        </p:txBody>
      </p:sp>
      <p:sp>
        <p:nvSpPr>
          <p:cNvPr id="3" name="Sous-titre 2">
            <a:extLst>
              <a:ext uri="{FF2B5EF4-FFF2-40B4-BE49-F238E27FC236}">
                <a16:creationId xmlns:a16="http://schemas.microsoft.com/office/drawing/2014/main" id="{6B8DC8A2-BD59-294E-BB8C-1C09CF5B8C92}"/>
              </a:ext>
            </a:extLst>
          </p:cNvPr>
          <p:cNvSpPr>
            <a:spLocks noGrp="1"/>
          </p:cNvSpPr>
          <p:nvPr>
            <p:ph type="subTitle" idx="1"/>
          </p:nvPr>
        </p:nvSpPr>
        <p:spPr>
          <a:xfrm>
            <a:off x="777739" y="4820761"/>
            <a:ext cx="5318262" cy="1388721"/>
          </a:xfrm>
          <a:ln>
            <a:noFill/>
          </a:ln>
        </p:spPr>
        <p:txBody>
          <a:bodyPr lIns="0" tIns="0" rIns="0" bIns="0"/>
          <a:lstStyle/>
          <a:p>
            <a:r>
              <a:rPr lang="fr-FR" sz="3600">
                <a:solidFill>
                  <a:srgbClr val="354D56"/>
                </a:solidFill>
              </a:rPr>
              <a:t>Règle d’or 7 </a:t>
            </a:r>
            <a:br>
              <a:rPr lang="fr-FR" sz="3600" b="1" cap="all">
                <a:solidFill>
                  <a:srgbClr val="F7941D"/>
                </a:solidFill>
              </a:rPr>
            </a:br>
            <a:r>
              <a:rPr lang="fr-FR" sz="3600" b="1">
                <a:solidFill>
                  <a:srgbClr val="0064AC"/>
                </a:solidFill>
              </a:rPr>
              <a:t>Systèmes alimentés </a:t>
            </a:r>
            <a:br>
              <a:rPr lang="fr-FR" sz="3600" b="1">
                <a:solidFill>
                  <a:srgbClr val="0064AC"/>
                </a:solidFill>
              </a:rPr>
            </a:br>
            <a:r>
              <a:rPr lang="fr-FR" sz="3600" b="1">
                <a:solidFill>
                  <a:srgbClr val="0064AC"/>
                </a:solidFill>
              </a:rPr>
              <a:t>en énergie</a:t>
            </a: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0064AC"/>
                </a:solidFill>
                <a:latin typeface="+mj-lt"/>
                <a:ea typeface="+mj-ea"/>
                <a:cs typeface="+mj-cs"/>
              </a:rPr>
              <a:t>Les nouvelles Règles d’or</a:t>
            </a:r>
          </a:p>
          <a:p>
            <a:r>
              <a:rPr lang="fr-FR">
                <a:solidFill>
                  <a:srgbClr val="354D56"/>
                </a:solidFill>
              </a:rPr>
              <a:t>Mon engagement, notre sécurité</a:t>
            </a: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Septembre 2022</a:t>
            </a:r>
            <a:endParaRPr lang="fr-FR" sz="2000" b="1">
              <a:solidFill>
                <a:srgbClr val="354D56"/>
              </a:solidFill>
            </a:endParaRPr>
          </a:p>
        </p:txBody>
      </p:sp>
      <p:pic>
        <p:nvPicPr>
          <p:cNvPr id="2" name="Image 3">
            <a:extLst>
              <a:ext uri="{FF2B5EF4-FFF2-40B4-BE49-F238E27FC236}">
                <a16:creationId xmlns:a16="http://schemas.microsoft.com/office/drawing/2014/main" id="{AE67F421-1A8C-218D-5D3C-BF84F5B9574D}"/>
              </a:ext>
            </a:extLst>
          </p:cNvPr>
          <p:cNvPicPr>
            <a:picLocks noChangeAspect="1"/>
          </p:cNvPicPr>
          <p:nvPr/>
        </p:nvPicPr>
        <p:blipFill>
          <a:blip r:embed="rId3"/>
          <a:stretch>
            <a:fillRect/>
          </a:stretch>
        </p:blipFill>
        <p:spPr>
          <a:xfrm>
            <a:off x="779362" y="629855"/>
            <a:ext cx="3939250" cy="3919959"/>
          </a:xfrm>
          <a:prstGeom prst="rect">
            <a:avLst/>
          </a:prstGeom>
        </p:spPr>
      </p:pic>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2. J’ai identifié </a:t>
            </a:r>
            <a:r>
              <a:rPr lang="fr-FR" sz="1800"/>
              <a:t>toutes les sources d’énergie et de fluides.</a:t>
            </a:r>
          </a:p>
          <a:p>
            <a:pPr marL="0" indent="0">
              <a:buNone/>
            </a:pPr>
            <a:endParaRPr lang="fr-FR" sz="1800">
              <a:cs typeface="Arial" panose="020B0604020202020204"/>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3"/>
          <a:stretch>
            <a:fillRect/>
          </a:stretch>
        </p:blipFill>
        <p:spPr>
          <a:xfrm>
            <a:off x="472947" y="333018"/>
            <a:ext cx="396629" cy="396629"/>
          </a:xfrm>
          <a:prstGeom prst="rect">
            <a:avLst/>
          </a:prstGeom>
        </p:spPr>
      </p:pic>
      <p:grpSp>
        <p:nvGrpSpPr>
          <p:cNvPr id="3" name="Groupe 2">
            <a:extLst>
              <a:ext uri="{FF2B5EF4-FFF2-40B4-BE49-F238E27FC236}">
                <a16:creationId xmlns:a16="http://schemas.microsoft.com/office/drawing/2014/main" id="{991BA356-30B8-445A-BE46-FEB6C7952895}"/>
              </a:ext>
            </a:extLst>
          </p:cNvPr>
          <p:cNvGrpSpPr/>
          <p:nvPr/>
        </p:nvGrpSpPr>
        <p:grpSpPr>
          <a:xfrm>
            <a:off x="9263988" y="6041499"/>
            <a:ext cx="2347513" cy="350393"/>
            <a:chOff x="9263988" y="604149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9266894" y="604149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4" tooltip="REX de l'exigence 7.2"/>
              <a:extLst>
                <a:ext uri="{FF2B5EF4-FFF2-40B4-BE49-F238E27FC236}">
                  <a16:creationId xmlns:a16="http://schemas.microsoft.com/office/drawing/2014/main" id="{1FB6AAD1-F7CF-6399-95FF-DCF10E7E0434}"/>
                </a:ext>
              </a:extLst>
            </p:cNvPr>
            <p:cNvSpPr txBox="1"/>
            <p:nvPr/>
          </p:nvSpPr>
          <p:spPr>
            <a:xfrm>
              <a:off x="9263988" y="607954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BRÛLURES PAR ARC ÉLECTRIQUE DURANT LA MAINTENANCE D'UN ONDULEUR PHOTOVOLTAÏQUE</a:t>
            </a: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117181"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5" name="ZoneTexte 94">
            <a:extLst>
              <a:ext uri="{FF2B5EF4-FFF2-40B4-BE49-F238E27FC236}">
                <a16:creationId xmlns:a16="http://schemas.microsoft.com/office/drawing/2014/main" id="{58B93C74-F7DC-583D-CD50-5400D09CE419}"/>
              </a:ext>
            </a:extLst>
          </p:cNvPr>
          <p:cNvSpPr txBox="1"/>
          <p:nvPr/>
        </p:nvSpPr>
        <p:spPr>
          <a:xfrm>
            <a:off x="469879" y="1749130"/>
            <a:ext cx="3090594" cy="221599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Une activité de maintenance de l'onduleur central d’une ferme solaire au sol était en cours.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 arc électrique est survenu, entre deux phases, sur le jeu de barres (resté sous tension à 690 V / 3200 A), entre l'onduleur et le transformateur Haute Tension.</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L’arc électrique a brûlé sévèrement un intervenant.</a:t>
            </a:r>
          </a:p>
        </p:txBody>
      </p:sp>
      <p:sp>
        <p:nvSpPr>
          <p:cNvPr id="96" name="ZoneTexte 95">
            <a:extLst>
              <a:ext uri="{FF2B5EF4-FFF2-40B4-BE49-F238E27FC236}">
                <a16:creationId xmlns:a16="http://schemas.microsoft.com/office/drawing/2014/main" id="{DD4808D2-7A48-9A5A-9A9E-337FFDB686E2}"/>
              </a:ext>
            </a:extLst>
          </p:cNvPr>
          <p:cNvSpPr txBox="1"/>
          <p:nvPr/>
        </p:nvSpPr>
        <p:spPr>
          <a:xfrm>
            <a:off x="4040410" y="3095410"/>
            <a:ext cx="2454857" cy="3031599"/>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a:t>Absence d’identification exhaustive de toutes les sources électriques (jeu de barres resté sous tension). </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Absence de schéma d’isolement.</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Absence de consignation (pas de vérification d'absence de tension).</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Mise hors tension par l’intervenant lui-même, sans contrôle croisé par un autre intervenant.</a:t>
            </a:r>
          </a:p>
        </p:txBody>
      </p:sp>
      <p:cxnSp>
        <p:nvCxnSpPr>
          <p:cNvPr id="97" name="Connecteur droit 96">
            <a:extLst>
              <a:ext uri="{FF2B5EF4-FFF2-40B4-BE49-F238E27FC236}">
                <a16:creationId xmlns:a16="http://schemas.microsoft.com/office/drawing/2014/main" id="{6D78F4CF-80A1-0737-DBD4-6256D641168A}"/>
              </a:ext>
            </a:extLst>
          </p:cNvPr>
          <p:cNvCxnSpPr>
            <a:cxnSpLocks/>
          </p:cNvCxnSpPr>
          <p:nvPr/>
        </p:nvCxnSpPr>
        <p:spPr>
          <a:xfrm>
            <a:off x="3744250" y="1847070"/>
            <a:ext cx="0" cy="4547623"/>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9B56C1E-2CBD-3DB8-5266-B5B98B5C9CDC}"/>
              </a:ext>
            </a:extLst>
          </p:cNvPr>
          <p:cNvCxnSpPr>
            <a:cxnSpLocks/>
          </p:cNvCxnSpPr>
          <p:nvPr/>
        </p:nvCxnSpPr>
        <p:spPr>
          <a:xfrm>
            <a:off x="6661070" y="1847070"/>
            <a:ext cx="0" cy="4547623"/>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9" name="Rectangle : coins arrondis 26">
            <a:extLst>
              <a:ext uri="{FF2B5EF4-FFF2-40B4-BE49-F238E27FC236}">
                <a16:creationId xmlns:a16="http://schemas.microsoft.com/office/drawing/2014/main" id="{1EFD7D02-36C9-3AD8-D9DD-46AE460D58CD}"/>
              </a:ext>
            </a:extLst>
          </p:cNvPr>
          <p:cNvSpPr/>
          <p:nvPr/>
        </p:nvSpPr>
        <p:spPr>
          <a:xfrm>
            <a:off x="6909074" y="1847070"/>
            <a:ext cx="4709747" cy="1931980"/>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727C1EC4-EAC7-E889-E61A-4D25B1EF617B}"/>
              </a:ext>
            </a:extLst>
          </p:cNvPr>
          <p:cNvSpPr txBox="1"/>
          <p:nvPr/>
        </p:nvSpPr>
        <p:spPr>
          <a:xfrm>
            <a:off x="7150373" y="2645121"/>
            <a:ext cx="4227148" cy="923330"/>
          </a:xfrm>
          <a:prstGeom prst="rect">
            <a:avLst/>
          </a:prstGeom>
          <a:noFill/>
        </p:spPr>
        <p:txBody>
          <a:bodyPr wrap="square" lIns="0" tIns="0" rIns="0" bIns="0" rtlCol="0">
            <a:spAutoFit/>
          </a:bodyPr>
          <a:lstStyle/>
          <a:p>
            <a:r>
              <a:rPr lang="fr-FR" sz="1200">
                <a:solidFill>
                  <a:srgbClr val="0064AC"/>
                </a:solidFill>
              </a:rPr>
              <a:t>Je m’assure qu’une analyse de risques a été réalisée, avant toute </a:t>
            </a:r>
            <a:r>
              <a:rPr lang="fr-FR" sz="1200" b="1">
                <a:solidFill>
                  <a:srgbClr val="0064AC"/>
                </a:solidFill>
              </a:rPr>
              <a:t>consignation de systèmes alimentés en énergie. </a:t>
            </a:r>
          </a:p>
          <a:p>
            <a:endParaRPr lang="fr-FR" sz="1200">
              <a:solidFill>
                <a:srgbClr val="0064AC"/>
              </a:solidFill>
            </a:endParaRPr>
          </a:p>
          <a:p>
            <a:r>
              <a:rPr lang="fr-FR" sz="1200">
                <a:solidFill>
                  <a:srgbClr val="0064AC"/>
                </a:solidFill>
              </a:rPr>
              <a:t>Elle liste systématiquement </a:t>
            </a:r>
            <a:r>
              <a:rPr lang="fr-FR" sz="1200" b="1">
                <a:solidFill>
                  <a:srgbClr val="0064AC"/>
                </a:solidFill>
              </a:rPr>
              <a:t>l’ensemble des sources d'énergie et de fluides</a:t>
            </a:r>
            <a:r>
              <a:rPr lang="fr-FR" sz="1200">
                <a:solidFill>
                  <a:srgbClr val="0064AC"/>
                </a:solidFill>
              </a:rPr>
              <a:t> présentes.</a:t>
            </a:r>
          </a:p>
        </p:txBody>
      </p:sp>
      <p:sp>
        <p:nvSpPr>
          <p:cNvPr id="101" name="ZoneTexte 100">
            <a:extLst>
              <a:ext uri="{FF2B5EF4-FFF2-40B4-BE49-F238E27FC236}">
                <a16:creationId xmlns:a16="http://schemas.microsoft.com/office/drawing/2014/main" id="{A40ABE6F-FDF6-7B96-04F2-8E6537A1B2B9}"/>
              </a:ext>
            </a:extLst>
          </p:cNvPr>
          <p:cNvSpPr txBox="1"/>
          <p:nvPr/>
        </p:nvSpPr>
        <p:spPr>
          <a:xfrm>
            <a:off x="7668395" y="2150100"/>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cxnSp>
        <p:nvCxnSpPr>
          <p:cNvPr id="103" name="Connecteur droit 102">
            <a:extLst>
              <a:ext uri="{FF2B5EF4-FFF2-40B4-BE49-F238E27FC236}">
                <a16:creationId xmlns:a16="http://schemas.microsoft.com/office/drawing/2014/main" id="{3CFA22B6-288A-8482-B552-BEA07D222925}"/>
              </a:ext>
            </a:extLst>
          </p:cNvPr>
          <p:cNvCxnSpPr>
            <a:cxnSpLocks/>
          </p:cNvCxnSpPr>
          <p:nvPr/>
        </p:nvCxnSpPr>
        <p:spPr>
          <a:xfrm>
            <a:off x="3744708" y="2811894"/>
            <a:ext cx="291636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334CCCBB-15C6-6EAB-16C1-347C77D5C53D}"/>
              </a:ext>
            </a:extLst>
          </p:cNvPr>
          <p:cNvSpPr txBox="1"/>
          <p:nvPr/>
        </p:nvSpPr>
        <p:spPr>
          <a:xfrm>
            <a:off x="4040410" y="1744158"/>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CONSÉQUENCES</a:t>
            </a:r>
          </a:p>
          <a:p>
            <a:pPr marL="252000" indent="-252000">
              <a:buClr>
                <a:srgbClr val="0064AC"/>
              </a:buClr>
              <a:buSzPct val="100000"/>
              <a:buFont typeface="Wingdings" pitchFamily="2" charset="2"/>
              <a:buChar char="§"/>
            </a:pPr>
            <a:r>
              <a:rPr lang="fr-FR" sz="1200"/>
              <a:t>Brûlures au 3ème degré, mais décès potentiel (HIPO).</a:t>
            </a:r>
          </a:p>
        </p:txBody>
      </p:sp>
      <p:pic>
        <p:nvPicPr>
          <p:cNvPr id="114" name="Image 113">
            <a:extLst>
              <a:ext uri="{FF2B5EF4-FFF2-40B4-BE49-F238E27FC236}">
                <a16:creationId xmlns:a16="http://schemas.microsoft.com/office/drawing/2014/main" id="{B56C16AF-D286-7F42-3293-683F27ED2E48}"/>
              </a:ext>
            </a:extLst>
          </p:cNvPr>
          <p:cNvPicPr>
            <a:picLocks noChangeAspect="1"/>
          </p:cNvPicPr>
          <p:nvPr/>
        </p:nvPicPr>
        <p:blipFill>
          <a:blip r:embed="rId5"/>
          <a:stretch>
            <a:fillRect/>
          </a:stretch>
        </p:blipFill>
        <p:spPr>
          <a:xfrm>
            <a:off x="7141008" y="2047934"/>
            <a:ext cx="396454" cy="419775"/>
          </a:xfrm>
          <a:prstGeom prst="rect">
            <a:avLst/>
          </a:prstGeom>
        </p:spPr>
      </p:pic>
      <p:pic>
        <p:nvPicPr>
          <p:cNvPr id="2" name="Image 1">
            <a:extLst>
              <a:ext uri="{FF2B5EF4-FFF2-40B4-BE49-F238E27FC236}">
                <a16:creationId xmlns:a16="http://schemas.microsoft.com/office/drawing/2014/main" id="{C7B7F58B-87F6-7D8D-64A3-122AD6C8F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115" name="Image 114">
            <a:extLst>
              <a:ext uri="{FF2B5EF4-FFF2-40B4-BE49-F238E27FC236}">
                <a16:creationId xmlns:a16="http://schemas.microsoft.com/office/drawing/2014/main" id="{F51A825A-FEC2-29A5-4194-806732C36101}"/>
              </a:ext>
            </a:extLst>
          </p:cNvPr>
          <p:cNvPicPr>
            <a:picLocks noChangeAspect="1"/>
          </p:cNvPicPr>
          <p:nvPr/>
        </p:nvPicPr>
        <p:blipFill rotWithShape="1">
          <a:blip r:embed="rId7">
            <a:extLst>
              <a:ext uri="{28A0092B-C50C-407E-A947-70E740481C1C}">
                <a14:useLocalDpi xmlns:a14="http://schemas.microsoft.com/office/drawing/2010/main" val="0"/>
              </a:ext>
            </a:extLst>
          </a:blip>
          <a:srcRect l="971" r="53549" b="30467"/>
          <a:stretch/>
        </p:blipFill>
        <p:spPr>
          <a:xfrm>
            <a:off x="6914602" y="4023163"/>
            <a:ext cx="2068016" cy="1760121"/>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7" name="Image 6">
            <a:extLst>
              <a:ext uri="{FF2B5EF4-FFF2-40B4-BE49-F238E27FC236}">
                <a16:creationId xmlns:a16="http://schemas.microsoft.com/office/drawing/2014/main" id="{ABB4A9AB-07E3-EC25-F0EE-D10C9B388E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3790" y="4023162"/>
            <a:ext cx="2365031" cy="1760121"/>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8" name="ZoneTexte 7">
            <a:extLst>
              <a:ext uri="{FF2B5EF4-FFF2-40B4-BE49-F238E27FC236}">
                <a16:creationId xmlns:a16="http://schemas.microsoft.com/office/drawing/2014/main" id="{4C22FC2A-2E82-5E48-4196-D1F618474E7E}"/>
              </a:ext>
            </a:extLst>
          </p:cNvPr>
          <p:cNvSpPr txBox="1"/>
          <p:nvPr/>
        </p:nvSpPr>
        <p:spPr>
          <a:xfrm>
            <a:off x="6909075" y="5921831"/>
            <a:ext cx="1104704" cy="461665"/>
          </a:xfrm>
          <a:prstGeom prst="rect">
            <a:avLst/>
          </a:prstGeom>
          <a:noFill/>
        </p:spPr>
        <p:txBody>
          <a:bodyPr wrap="square" rtlCol="0">
            <a:spAutoFit/>
          </a:bodyPr>
          <a:lstStyle/>
          <a:p>
            <a:pPr algn="ctr"/>
            <a:r>
              <a:rPr lang="fr-FR" sz="600" b="0" i="0" u="none" strike="noStrike">
                <a:solidFill>
                  <a:srgbClr val="354D56"/>
                </a:solidFill>
                <a:effectLst/>
                <a:latin typeface="Arial" panose="020B0604020202020204" pitchFamily="34" charset="0"/>
              </a:rPr>
              <a:t>Module courant alternatif </a:t>
            </a:r>
            <a:br>
              <a:rPr lang="fr-FR" sz="600" b="0" i="0" u="none" strike="noStrike">
                <a:solidFill>
                  <a:srgbClr val="354D56"/>
                </a:solidFill>
                <a:effectLst/>
                <a:latin typeface="Arial" panose="020B0604020202020204" pitchFamily="34" charset="0"/>
              </a:rPr>
            </a:br>
            <a:r>
              <a:rPr lang="fr-FR" sz="600" b="0" i="0" u="none" strike="noStrike">
                <a:solidFill>
                  <a:srgbClr val="354D56"/>
                </a:solidFill>
                <a:effectLst/>
                <a:latin typeface="Arial" panose="020B0604020202020204" pitchFamily="34" charset="0"/>
              </a:rPr>
              <a:t>de l'onduleur où le flash électrique a eu lieu (photo prise après remplacement)</a:t>
            </a:r>
            <a:endParaRPr lang="fr-FR" sz="600">
              <a:solidFill>
                <a:srgbClr val="354D56"/>
              </a:solidFill>
            </a:endParaRPr>
          </a:p>
        </p:txBody>
      </p:sp>
      <p:sp>
        <p:nvSpPr>
          <p:cNvPr id="13" name="Rectangle : coins arrondis 12">
            <a:extLst>
              <a:ext uri="{FF2B5EF4-FFF2-40B4-BE49-F238E27FC236}">
                <a16:creationId xmlns:a16="http://schemas.microsoft.com/office/drawing/2014/main" id="{6EF09D95-CFD4-C0B9-5D32-EFD6623D73A4}"/>
              </a:ext>
            </a:extLst>
          </p:cNvPr>
          <p:cNvSpPr/>
          <p:nvPr/>
        </p:nvSpPr>
        <p:spPr>
          <a:xfrm>
            <a:off x="6909075" y="5896175"/>
            <a:ext cx="1104704" cy="497267"/>
          </a:xfrm>
          <a:prstGeom prst="round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E5C369C0-59AC-F56E-F092-FC636DEB09EA}"/>
              </a:ext>
            </a:extLst>
          </p:cNvPr>
          <p:cNvCxnSpPr/>
          <p:nvPr/>
        </p:nvCxnSpPr>
        <p:spPr>
          <a:xfrm flipV="1">
            <a:off x="7653323" y="5054321"/>
            <a:ext cx="68836" cy="841854"/>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BE09951-6240-F953-A381-0DBDE08CFAE7}"/>
              </a:ext>
            </a:extLst>
          </p:cNvPr>
          <p:cNvSpPr txBox="1"/>
          <p:nvPr/>
        </p:nvSpPr>
        <p:spPr>
          <a:xfrm>
            <a:off x="7789323" y="5909142"/>
            <a:ext cx="1193295" cy="461665"/>
          </a:xfrm>
          <a:prstGeom prst="rect">
            <a:avLst/>
          </a:prstGeom>
          <a:noFill/>
        </p:spPr>
        <p:txBody>
          <a:bodyPr wrap="square" lIns="0" tIns="0" rIns="0" bIns="0" rtlCol="0">
            <a:spAutoFit/>
          </a:bodyPr>
          <a:lstStyle/>
          <a:p>
            <a:pPr algn="r"/>
            <a:r>
              <a:rPr lang="fr-FR" sz="600" b="1" i="0" strike="noStrike">
                <a:solidFill>
                  <a:srgbClr val="354D56"/>
                </a:solidFill>
                <a:effectLst/>
                <a:latin typeface="Arial" panose="020B0604020202020204" pitchFamily="34" charset="0"/>
              </a:rPr>
              <a:t>Légende :</a:t>
            </a:r>
          </a:p>
          <a:p>
            <a:pPr algn="r"/>
            <a:endParaRPr lang="fr-FR" sz="600">
              <a:solidFill>
                <a:srgbClr val="354D56"/>
              </a:solidFill>
              <a:latin typeface="Arial" panose="020B0604020202020204" pitchFamily="34" charset="0"/>
            </a:endParaRPr>
          </a:p>
          <a:p>
            <a:pPr algn="r"/>
            <a:r>
              <a:rPr lang="fr-FR" sz="600">
                <a:solidFill>
                  <a:schemeClr val="accent6"/>
                </a:solidFill>
                <a:latin typeface="Arial" panose="020B0604020202020204" pitchFamily="34" charset="0"/>
              </a:rPr>
              <a:t>Énergisé</a:t>
            </a:r>
          </a:p>
          <a:p>
            <a:pPr algn="r"/>
            <a:r>
              <a:rPr lang="fr-FR" sz="600">
                <a:solidFill>
                  <a:srgbClr val="00B050"/>
                </a:solidFill>
                <a:latin typeface="Arial" panose="020B0604020202020204" pitchFamily="34" charset="0"/>
              </a:rPr>
              <a:t>Dé-énergisé</a:t>
            </a:r>
          </a:p>
          <a:p>
            <a:pPr algn="r"/>
            <a:r>
              <a:rPr lang="fr-FR" sz="600">
                <a:solidFill>
                  <a:srgbClr val="354D56"/>
                </a:solidFill>
                <a:latin typeface="Arial" panose="020B0604020202020204" pitchFamily="34" charset="0"/>
              </a:rPr>
              <a:t>au moment de l’accident</a:t>
            </a:r>
            <a:endParaRPr lang="fr-FR" sz="600">
              <a:solidFill>
                <a:srgbClr val="354D56"/>
              </a:solidFill>
            </a:endParaRPr>
          </a:p>
        </p:txBody>
      </p:sp>
    </p:spTree>
    <p:extLst>
      <p:ext uri="{BB962C8B-B14F-4D97-AF65-F5344CB8AC3E}">
        <p14:creationId xmlns:p14="http://schemas.microsoft.com/office/powerpoint/2010/main" val="341663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3. Je respecte </a:t>
            </a:r>
            <a:r>
              <a:rPr lang="fr-FR" sz="1800"/>
              <a:t>le schéma d’isolement.</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grpSp>
        <p:nvGrpSpPr>
          <p:cNvPr id="71" name="Groupe 70">
            <a:extLst>
              <a:ext uri="{FF2B5EF4-FFF2-40B4-BE49-F238E27FC236}">
                <a16:creationId xmlns:a16="http://schemas.microsoft.com/office/drawing/2014/main" id="{599E81F5-35A8-6410-BEED-0948DF0376E5}"/>
              </a:ext>
            </a:extLst>
          </p:cNvPr>
          <p:cNvGrpSpPr/>
          <p:nvPr/>
        </p:nvGrpSpPr>
        <p:grpSpPr>
          <a:xfrm>
            <a:off x="6902827" y="5798299"/>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3" tooltip="REX de l'exigence 7.3"/>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FUITE D’H2S PENDANT UNE OPERATION DE PLATINAGE</a:t>
            </a: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117181"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5" name="ZoneTexte 94">
            <a:extLst>
              <a:ext uri="{FF2B5EF4-FFF2-40B4-BE49-F238E27FC236}">
                <a16:creationId xmlns:a16="http://schemas.microsoft.com/office/drawing/2014/main" id="{58B93C74-F7DC-583D-CD50-5400D09CE419}"/>
              </a:ext>
            </a:extLst>
          </p:cNvPr>
          <p:cNvSpPr txBox="1"/>
          <p:nvPr/>
        </p:nvSpPr>
        <p:spPr>
          <a:xfrm>
            <a:off x="469879" y="1749130"/>
            <a:ext cx="3090594" cy="34778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 échangeur a été mis à disposition pour travaux d’inspection (isolé et dégazé à la vapeur),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 plan d’isolement a été préparé pour l’opération,</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 échafaudage avait été monté pour l'accès général afin de préparer l’extraction du faisceau, avant que les tronçons de tuyauteries ne soient retirées.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En déposant un tronçon de tuyauterie pour préparer et isoler l'échangeur, de l'H2S a été libéré, exposant 5 intervenants au gaz toxique.</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 des intervenants a perdu connaissance.</a:t>
            </a:r>
          </a:p>
        </p:txBody>
      </p:sp>
      <p:sp>
        <p:nvSpPr>
          <p:cNvPr id="96" name="ZoneTexte 95">
            <a:extLst>
              <a:ext uri="{FF2B5EF4-FFF2-40B4-BE49-F238E27FC236}">
                <a16:creationId xmlns:a16="http://schemas.microsoft.com/office/drawing/2014/main" id="{DD4808D2-7A48-9A5A-9A9E-337FFDB686E2}"/>
              </a:ext>
            </a:extLst>
          </p:cNvPr>
          <p:cNvSpPr txBox="1"/>
          <p:nvPr/>
        </p:nvSpPr>
        <p:spPr>
          <a:xfrm>
            <a:off x="4040410" y="3285301"/>
            <a:ext cx="2454857" cy="1477328"/>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a:t>Isolement non conforme au plan d’isolement,</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Dégazage incomplet et non vérifié,</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Fuite d'H2S par une bride.</a:t>
            </a:r>
          </a:p>
        </p:txBody>
      </p:sp>
      <p:cxnSp>
        <p:nvCxnSpPr>
          <p:cNvPr id="97" name="Connecteur droit 96">
            <a:extLst>
              <a:ext uri="{FF2B5EF4-FFF2-40B4-BE49-F238E27FC236}">
                <a16:creationId xmlns:a16="http://schemas.microsoft.com/office/drawing/2014/main" id="{6D78F4CF-80A1-0737-DBD4-6256D641168A}"/>
              </a:ext>
            </a:extLst>
          </p:cNvPr>
          <p:cNvCxnSpPr>
            <a:cxnSpLocks/>
          </p:cNvCxnSpPr>
          <p:nvPr/>
        </p:nvCxnSpPr>
        <p:spPr>
          <a:xfrm>
            <a:off x="3744250" y="1847070"/>
            <a:ext cx="0" cy="430162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9B56C1E-2CBD-3DB8-5266-B5B98B5C9CDC}"/>
              </a:ext>
            </a:extLst>
          </p:cNvPr>
          <p:cNvCxnSpPr>
            <a:cxnSpLocks/>
          </p:cNvCxnSpPr>
          <p:nvPr/>
        </p:nvCxnSpPr>
        <p:spPr>
          <a:xfrm>
            <a:off x="6661070" y="1847070"/>
            <a:ext cx="0" cy="430162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9" name="Rectangle : coins arrondis 26">
            <a:extLst>
              <a:ext uri="{FF2B5EF4-FFF2-40B4-BE49-F238E27FC236}">
                <a16:creationId xmlns:a16="http://schemas.microsoft.com/office/drawing/2014/main" id="{1EFD7D02-36C9-3AD8-D9DD-46AE460D58CD}"/>
              </a:ext>
            </a:extLst>
          </p:cNvPr>
          <p:cNvSpPr/>
          <p:nvPr/>
        </p:nvSpPr>
        <p:spPr>
          <a:xfrm>
            <a:off x="6906492" y="1847070"/>
            <a:ext cx="4206262" cy="1192993"/>
          </a:xfrm>
          <a:prstGeom prst="roundRect">
            <a:avLst>
              <a:gd name="adj" fmla="val 11923"/>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727C1EC4-EAC7-E889-E61A-4D25B1EF617B}"/>
              </a:ext>
            </a:extLst>
          </p:cNvPr>
          <p:cNvSpPr txBox="1"/>
          <p:nvPr/>
        </p:nvSpPr>
        <p:spPr>
          <a:xfrm>
            <a:off x="7138426" y="2649827"/>
            <a:ext cx="4223894" cy="184666"/>
          </a:xfrm>
          <a:prstGeom prst="rect">
            <a:avLst/>
          </a:prstGeom>
          <a:noFill/>
        </p:spPr>
        <p:txBody>
          <a:bodyPr wrap="square" lIns="0" tIns="0" rIns="0" bIns="0" rtlCol="0">
            <a:spAutoFit/>
          </a:bodyPr>
          <a:lstStyle/>
          <a:p>
            <a:r>
              <a:rPr lang="fr-FR" sz="1200">
                <a:solidFill>
                  <a:srgbClr val="0064AC"/>
                </a:solidFill>
              </a:rPr>
              <a:t>Je m’assure que le </a:t>
            </a:r>
            <a:r>
              <a:rPr lang="fr-FR" sz="1200" b="1">
                <a:solidFill>
                  <a:srgbClr val="0064AC"/>
                </a:solidFill>
              </a:rPr>
              <a:t>schéma d'isolement </a:t>
            </a:r>
            <a:r>
              <a:rPr lang="fr-FR" sz="1200">
                <a:solidFill>
                  <a:srgbClr val="0064AC"/>
                </a:solidFill>
              </a:rPr>
              <a:t>est respecté.</a:t>
            </a:r>
          </a:p>
        </p:txBody>
      </p:sp>
      <p:sp>
        <p:nvSpPr>
          <p:cNvPr id="101" name="ZoneTexte 100">
            <a:extLst>
              <a:ext uri="{FF2B5EF4-FFF2-40B4-BE49-F238E27FC236}">
                <a16:creationId xmlns:a16="http://schemas.microsoft.com/office/drawing/2014/main" id="{A40ABE6F-FDF6-7B96-04F2-8E6537A1B2B9}"/>
              </a:ext>
            </a:extLst>
          </p:cNvPr>
          <p:cNvSpPr txBox="1"/>
          <p:nvPr/>
        </p:nvSpPr>
        <p:spPr>
          <a:xfrm>
            <a:off x="7665813" y="2154806"/>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cxnSp>
        <p:nvCxnSpPr>
          <p:cNvPr id="103" name="Connecteur droit 102">
            <a:extLst>
              <a:ext uri="{FF2B5EF4-FFF2-40B4-BE49-F238E27FC236}">
                <a16:creationId xmlns:a16="http://schemas.microsoft.com/office/drawing/2014/main" id="{3CFA22B6-288A-8482-B552-BEA07D222925}"/>
              </a:ext>
            </a:extLst>
          </p:cNvPr>
          <p:cNvCxnSpPr>
            <a:cxnSpLocks/>
          </p:cNvCxnSpPr>
          <p:nvPr/>
        </p:nvCxnSpPr>
        <p:spPr>
          <a:xfrm>
            <a:off x="3744708" y="3001785"/>
            <a:ext cx="291636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334CCCBB-15C6-6EAB-16C1-347C77D5C53D}"/>
              </a:ext>
            </a:extLst>
          </p:cNvPr>
          <p:cNvSpPr txBox="1"/>
          <p:nvPr/>
        </p:nvSpPr>
        <p:spPr>
          <a:xfrm>
            <a:off x="4040410" y="1744158"/>
            <a:ext cx="2388727"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CONSÉQUENCES</a:t>
            </a:r>
          </a:p>
          <a:p>
            <a:pPr marL="252000" indent="-252000">
              <a:buClr>
                <a:srgbClr val="0064AC"/>
              </a:buClr>
              <a:buSzPct val="100000"/>
              <a:buFont typeface="Wingdings" pitchFamily="2" charset="2"/>
              <a:buChar char="§"/>
            </a:pPr>
            <a:r>
              <a:rPr lang="fr-FR" sz="1200"/>
              <a:t>Premiers soins pour un intervenant et accident avec arrêt pour un autre.</a:t>
            </a:r>
          </a:p>
        </p:txBody>
      </p:sp>
      <p:pic>
        <p:nvPicPr>
          <p:cNvPr id="114" name="Image 113">
            <a:extLst>
              <a:ext uri="{FF2B5EF4-FFF2-40B4-BE49-F238E27FC236}">
                <a16:creationId xmlns:a16="http://schemas.microsoft.com/office/drawing/2014/main" id="{B56C16AF-D286-7F42-3293-683F27ED2E48}"/>
              </a:ext>
            </a:extLst>
          </p:cNvPr>
          <p:cNvPicPr>
            <a:picLocks noChangeAspect="1"/>
          </p:cNvPicPr>
          <p:nvPr/>
        </p:nvPicPr>
        <p:blipFill>
          <a:blip r:embed="rId4"/>
          <a:stretch>
            <a:fillRect/>
          </a:stretch>
        </p:blipFill>
        <p:spPr>
          <a:xfrm>
            <a:off x="7138426" y="2052640"/>
            <a:ext cx="396454" cy="419775"/>
          </a:xfrm>
          <a:prstGeom prst="rect">
            <a:avLst/>
          </a:prstGeom>
        </p:spPr>
      </p:pic>
      <p:pic>
        <p:nvPicPr>
          <p:cNvPr id="2" name="Image 1">
            <a:extLst>
              <a:ext uri="{FF2B5EF4-FFF2-40B4-BE49-F238E27FC236}">
                <a16:creationId xmlns:a16="http://schemas.microsoft.com/office/drawing/2014/main" id="{C7B7F58B-87F6-7D8D-64A3-122AD6C8F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3" name="Image 2">
            <a:extLst>
              <a:ext uri="{FF2B5EF4-FFF2-40B4-BE49-F238E27FC236}">
                <a16:creationId xmlns:a16="http://schemas.microsoft.com/office/drawing/2014/main" id="{C482363B-8108-FFC4-9660-EE8D698B2C11}"/>
              </a:ext>
            </a:extLst>
          </p:cNvPr>
          <p:cNvPicPr>
            <a:picLocks noChangeAspect="1"/>
          </p:cNvPicPr>
          <p:nvPr/>
        </p:nvPicPr>
        <p:blipFill>
          <a:blip r:embed="rId6"/>
          <a:stretch>
            <a:fillRect/>
          </a:stretch>
        </p:blipFill>
        <p:spPr>
          <a:xfrm>
            <a:off x="470943" y="333018"/>
            <a:ext cx="396625" cy="396625"/>
          </a:xfrm>
          <a:prstGeom prst="rect">
            <a:avLst/>
          </a:prstGeom>
        </p:spPr>
      </p:pic>
      <p:pic>
        <p:nvPicPr>
          <p:cNvPr id="7" name="Image 6" descr="Une image contenant cage à poule&#10;&#10;Description générée automatiquement">
            <a:extLst>
              <a:ext uri="{FF2B5EF4-FFF2-40B4-BE49-F238E27FC236}">
                <a16:creationId xmlns:a16="http://schemas.microsoft.com/office/drawing/2014/main" id="{ED7DF43E-2E6E-E102-22CB-1B7CE3A7EF2E}"/>
              </a:ext>
            </a:extLst>
          </p:cNvPr>
          <p:cNvPicPr>
            <a:picLocks noChangeAspect="1"/>
          </p:cNvPicPr>
          <p:nvPr/>
        </p:nvPicPr>
        <p:blipFill rotWithShape="1">
          <a:blip r:embed="rId7">
            <a:extLst>
              <a:ext uri="{28A0092B-C50C-407E-A947-70E740481C1C}">
                <a14:useLocalDpi xmlns:a14="http://schemas.microsoft.com/office/drawing/2010/main" val="0"/>
              </a:ext>
            </a:extLst>
          </a:blip>
          <a:srcRect t="1550" r="660" b="3082"/>
          <a:stretch/>
        </p:blipFill>
        <p:spPr>
          <a:xfrm>
            <a:off x="6902826" y="3244632"/>
            <a:ext cx="4209933" cy="2345470"/>
          </a:xfrm>
          <a:prstGeom prst="roundRect">
            <a:avLst>
              <a:gd name="adj" fmla="val 6850"/>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319895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a:extLst>
              <a:ext uri="{FF2B5EF4-FFF2-40B4-BE49-F238E27FC236}">
                <a16:creationId xmlns:a16="http://schemas.microsoft.com/office/drawing/2014/main" id="{CCC07DE9-4627-0B62-9A83-9CEDD44E20E4}"/>
              </a:ext>
            </a:extLst>
          </p:cNvPr>
          <p:cNvPicPr>
            <a:picLocks noChangeAspect="1"/>
          </p:cNvPicPr>
          <p:nvPr/>
        </p:nvPicPr>
        <p:blipFill>
          <a:blip r:embed="rId3"/>
          <a:stretch>
            <a:fillRect/>
          </a:stretch>
        </p:blipFill>
        <p:spPr>
          <a:xfrm>
            <a:off x="469879" y="331902"/>
            <a:ext cx="391740" cy="391740"/>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4. Je confirme </a:t>
            </a:r>
            <a:r>
              <a:rPr lang="fr-FR" sz="1800"/>
              <a:t>que les sources d’énergie et de fluides ont été isolées, verrouillées et signalisées.</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cxnSp>
        <p:nvCxnSpPr>
          <p:cNvPr id="26" name="Connecteur droit 25">
            <a:extLst>
              <a:ext uri="{FF2B5EF4-FFF2-40B4-BE49-F238E27FC236}">
                <a16:creationId xmlns:a16="http://schemas.microsoft.com/office/drawing/2014/main" id="{D9541F87-12EF-DE06-5D4A-189B37527DF6}"/>
              </a:ext>
            </a:extLst>
          </p:cNvPr>
          <p:cNvCxnSpPr>
            <a:cxnSpLocks/>
          </p:cNvCxnSpPr>
          <p:nvPr/>
        </p:nvCxnSpPr>
        <p:spPr>
          <a:xfrm>
            <a:off x="469879" y="1148655"/>
            <a:ext cx="931420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58C6D952-5169-EBF1-F2C7-6660B57F31A5}"/>
              </a:ext>
            </a:extLst>
          </p:cNvPr>
          <p:cNvSpPr txBox="1">
            <a:spLocks/>
          </p:cNvSpPr>
          <p:nvPr/>
        </p:nvSpPr>
        <p:spPr>
          <a:xfrm>
            <a:off x="469878" y="1358478"/>
            <a:ext cx="9314183"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ARRACHEMENT D’UN BOUT DE DOIGT LORS DU REMPLACEMENT D’UNE COURROIE*</a:t>
            </a:r>
          </a:p>
        </p:txBody>
      </p:sp>
      <p:grpSp>
        <p:nvGrpSpPr>
          <p:cNvPr id="2" name="Groupe 1">
            <a:extLst>
              <a:ext uri="{FF2B5EF4-FFF2-40B4-BE49-F238E27FC236}">
                <a16:creationId xmlns:a16="http://schemas.microsoft.com/office/drawing/2014/main" id="{C7817707-D681-9B32-AAC3-64A5D6F1306A}"/>
              </a:ext>
            </a:extLst>
          </p:cNvPr>
          <p:cNvGrpSpPr/>
          <p:nvPr/>
        </p:nvGrpSpPr>
        <p:grpSpPr>
          <a:xfrm>
            <a:off x="8922316" y="5096985"/>
            <a:ext cx="2347513" cy="350393"/>
            <a:chOff x="8777687" y="4004369"/>
            <a:chExt cx="2347513" cy="350393"/>
          </a:xfrm>
        </p:grpSpPr>
        <p:sp>
          <p:nvSpPr>
            <p:cNvPr id="3" name="Rectangle à coins arrondis 14">
              <a:extLst>
                <a:ext uri="{FF2B5EF4-FFF2-40B4-BE49-F238E27FC236}">
                  <a16:creationId xmlns:a16="http://schemas.microsoft.com/office/drawing/2014/main" id="{4C3117C7-B675-6A15-1F08-19C20FD98380}"/>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hlinkClick r:id="rId4" tooltip="REX de l'exigence 7.4"/>
              <a:extLst>
                <a:ext uri="{FF2B5EF4-FFF2-40B4-BE49-F238E27FC236}">
                  <a16:creationId xmlns:a16="http://schemas.microsoft.com/office/drawing/2014/main" id="{5FB315AB-136E-A278-CBAB-EF1DC81E5A86}"/>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sp>
        <p:nvSpPr>
          <p:cNvPr id="7" name="ZoneTexte 6">
            <a:extLst>
              <a:ext uri="{FF2B5EF4-FFF2-40B4-BE49-F238E27FC236}">
                <a16:creationId xmlns:a16="http://schemas.microsoft.com/office/drawing/2014/main" id="{022BE72B-33D1-FCEA-4918-B28277FF3562}"/>
              </a:ext>
            </a:extLst>
          </p:cNvPr>
          <p:cNvSpPr txBox="1"/>
          <p:nvPr/>
        </p:nvSpPr>
        <p:spPr>
          <a:xfrm>
            <a:off x="469879" y="1844856"/>
            <a:ext cx="2502256" cy="240065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Une opération de remplacement des courroies sur un aéroréfrigérant était en cours,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L’intervenant a positionné les courroies à la main et les pales de l’aéroréfrigérant, n’étant pas bloquées, ont été mises en mouvement par un courant d’air,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Il a eu l’annulaire pris entre la courroie et la poulie.</a:t>
            </a:r>
          </a:p>
        </p:txBody>
      </p:sp>
      <p:sp>
        <p:nvSpPr>
          <p:cNvPr id="8" name="ZoneTexte 7">
            <a:extLst>
              <a:ext uri="{FF2B5EF4-FFF2-40B4-BE49-F238E27FC236}">
                <a16:creationId xmlns:a16="http://schemas.microsoft.com/office/drawing/2014/main" id="{5D7F8D0A-75AF-9591-7AB5-6FFB5B1F2A63}"/>
              </a:ext>
            </a:extLst>
          </p:cNvPr>
          <p:cNvSpPr txBox="1"/>
          <p:nvPr/>
        </p:nvSpPr>
        <p:spPr>
          <a:xfrm>
            <a:off x="3484182" y="1937098"/>
            <a:ext cx="2249106" cy="3924151"/>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a:t>Moteur de l’aéroréfrigérant électriquement consigné, mais pales non bloquées mécaniquement.</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Méthode utilisée et instructions non adaptées : </a:t>
            </a:r>
          </a:p>
          <a:p>
            <a:pPr marL="709200" lvl="2" indent="-252000" defTabSz="685800">
              <a:spcAft>
                <a:spcPts val="600"/>
              </a:spcAft>
              <a:buClr>
                <a:srgbClr val="0064AC"/>
              </a:buClr>
              <a:buSzPct val="100000"/>
              <a:buFont typeface="Wingdings" pitchFamily="2" charset="2"/>
              <a:buChar char="§"/>
              <a:tabLst>
                <a:tab pos="282575" algn="l"/>
              </a:tabLst>
              <a:defRPr/>
            </a:pPr>
            <a:r>
              <a:rPr lang="fr-FR" sz="1200"/>
              <a:t>manipulation manuelle,</a:t>
            </a:r>
          </a:p>
          <a:p>
            <a:pPr marL="709200" lvl="2" indent="-252000" defTabSz="685800">
              <a:spcAft>
                <a:spcPts val="600"/>
              </a:spcAft>
              <a:buClr>
                <a:srgbClr val="0064AC"/>
              </a:buClr>
              <a:buSzPct val="100000"/>
              <a:buFont typeface="Wingdings" pitchFamily="2" charset="2"/>
              <a:buChar char="§"/>
              <a:tabLst>
                <a:tab pos="282575" algn="l"/>
              </a:tabLst>
              <a:defRPr/>
            </a:pPr>
            <a:r>
              <a:rPr lang="fr-FR" sz="1200"/>
              <a:t>choix de ne pas bloquer les pales</a:t>
            </a:r>
          </a:p>
          <a:p>
            <a:pPr marL="709200" lvl="2" indent="-252000" defTabSz="685800">
              <a:spcAft>
                <a:spcPts val="600"/>
              </a:spcAft>
              <a:buClr>
                <a:srgbClr val="0064AC"/>
              </a:buClr>
              <a:buSzPct val="100000"/>
              <a:buFont typeface="Wingdings" pitchFamily="2" charset="2"/>
              <a:buChar char="§"/>
              <a:tabLst>
                <a:tab pos="282575" algn="l"/>
              </a:tabLst>
              <a:defRPr/>
            </a:pPr>
            <a:r>
              <a:rPr lang="fr-FR" sz="1200"/>
              <a:t>absence d’utilisation des dispositifs de mise en sécurité prévus sur l’équipement.</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Non prise en compte du risque dans le mode opératoire de l’entreprise.</a:t>
            </a:r>
          </a:p>
        </p:txBody>
      </p:sp>
      <p:cxnSp>
        <p:nvCxnSpPr>
          <p:cNvPr id="9" name="Connecteur droit 8">
            <a:extLst>
              <a:ext uri="{FF2B5EF4-FFF2-40B4-BE49-F238E27FC236}">
                <a16:creationId xmlns:a16="http://schemas.microsoft.com/office/drawing/2014/main" id="{B8A5065E-F647-A78F-0466-6C4A590A136B}"/>
              </a:ext>
            </a:extLst>
          </p:cNvPr>
          <p:cNvCxnSpPr>
            <a:cxnSpLocks/>
          </p:cNvCxnSpPr>
          <p:nvPr/>
        </p:nvCxnSpPr>
        <p:spPr>
          <a:xfrm>
            <a:off x="3188523" y="1942796"/>
            <a:ext cx="0" cy="458537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28B9D64-2610-864C-E12F-FFA3A13A52E3}"/>
              </a:ext>
            </a:extLst>
          </p:cNvPr>
          <p:cNvCxnSpPr>
            <a:cxnSpLocks/>
          </p:cNvCxnSpPr>
          <p:nvPr/>
        </p:nvCxnSpPr>
        <p:spPr>
          <a:xfrm>
            <a:off x="6062250" y="1942796"/>
            <a:ext cx="0" cy="458537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9E1621D-47A6-E1BE-BA1E-D8922A674EA3}"/>
              </a:ext>
            </a:extLst>
          </p:cNvPr>
          <p:cNvSpPr txBox="1"/>
          <p:nvPr/>
        </p:nvSpPr>
        <p:spPr>
          <a:xfrm>
            <a:off x="469879" y="4851270"/>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CONSÉQUENCES</a:t>
            </a:r>
          </a:p>
          <a:p>
            <a:pPr marL="252000" indent="-252000">
              <a:buClr>
                <a:srgbClr val="0064AC"/>
              </a:buClr>
              <a:buSzPct val="100000"/>
              <a:buFont typeface="Wingdings" pitchFamily="2" charset="2"/>
              <a:buChar char="§"/>
            </a:pPr>
            <a:r>
              <a:rPr lang="fr-FR" sz="1200"/>
              <a:t>Amputation partielle de la première phalange.</a:t>
            </a:r>
          </a:p>
        </p:txBody>
      </p:sp>
      <p:cxnSp>
        <p:nvCxnSpPr>
          <p:cNvPr id="48" name="Connecteur droit 47">
            <a:extLst>
              <a:ext uri="{FF2B5EF4-FFF2-40B4-BE49-F238E27FC236}">
                <a16:creationId xmlns:a16="http://schemas.microsoft.com/office/drawing/2014/main" id="{C5EA6618-1DC0-11C7-9373-F69EE7EE0A6A}"/>
              </a:ext>
            </a:extLst>
          </p:cNvPr>
          <p:cNvCxnSpPr>
            <a:cxnSpLocks/>
          </p:cNvCxnSpPr>
          <p:nvPr/>
        </p:nvCxnSpPr>
        <p:spPr>
          <a:xfrm>
            <a:off x="469879" y="4581986"/>
            <a:ext cx="271814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A9C5226F-A18B-DF90-A65F-D354B9456F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8346" r="2" b="13432"/>
          <a:stretch/>
        </p:blipFill>
        <p:spPr>
          <a:xfrm>
            <a:off x="6291458" y="5096985"/>
            <a:ext cx="2406140" cy="143918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4" name="Rectangle : coins arrondis 26">
            <a:extLst>
              <a:ext uri="{FF2B5EF4-FFF2-40B4-BE49-F238E27FC236}">
                <a16:creationId xmlns:a16="http://schemas.microsoft.com/office/drawing/2014/main" id="{67FD6DFC-E91B-6379-C9F5-83628C509F55}"/>
              </a:ext>
            </a:extLst>
          </p:cNvPr>
          <p:cNvSpPr/>
          <p:nvPr/>
        </p:nvSpPr>
        <p:spPr>
          <a:xfrm>
            <a:off x="6306674" y="1945266"/>
            <a:ext cx="5351926" cy="2916539"/>
          </a:xfrm>
          <a:prstGeom prst="roundRect">
            <a:avLst>
              <a:gd name="adj" fmla="val 5667"/>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780A8E1-84B5-D748-34CA-0A3E42300481}"/>
              </a:ext>
            </a:extLst>
          </p:cNvPr>
          <p:cNvSpPr txBox="1"/>
          <p:nvPr/>
        </p:nvSpPr>
        <p:spPr>
          <a:xfrm>
            <a:off x="6560678" y="2740803"/>
            <a:ext cx="4837572" cy="1923604"/>
          </a:xfrm>
          <a:prstGeom prst="rect">
            <a:avLst/>
          </a:prstGeom>
          <a:noFill/>
        </p:spPr>
        <p:txBody>
          <a:bodyPr wrap="square" lIns="0" tIns="0" rIns="0" bIns="0" rtlCol="0">
            <a:spAutoFit/>
          </a:bodyPr>
          <a:lstStyle/>
          <a:p>
            <a:r>
              <a:rPr lang="fr-FR" sz="1200">
                <a:solidFill>
                  <a:srgbClr val="0064AC"/>
                </a:solidFill>
              </a:rPr>
              <a:t>J’identifie toutes les sources d’énergie (électrique et mécanique dans ce cas), et je m’assure de leur consignation.</a:t>
            </a:r>
          </a:p>
          <a:p>
            <a:endParaRPr lang="fr-FR" sz="1200">
              <a:solidFill>
                <a:srgbClr val="0064AC"/>
              </a:solidFill>
            </a:endParaRPr>
          </a:p>
          <a:p>
            <a:r>
              <a:rPr lang="fr-FR" sz="1200">
                <a:solidFill>
                  <a:srgbClr val="0064AC"/>
                </a:solidFill>
              </a:rPr>
              <a:t>Je m’assure donc que les </a:t>
            </a:r>
            <a:r>
              <a:rPr lang="fr-FR" sz="1200" b="1">
                <a:solidFill>
                  <a:srgbClr val="0064AC"/>
                </a:solidFill>
              </a:rPr>
              <a:t>sources</a:t>
            </a:r>
            <a:r>
              <a:rPr lang="fr-FR" sz="1200">
                <a:solidFill>
                  <a:srgbClr val="0064AC"/>
                </a:solidFill>
              </a:rPr>
              <a:t> </a:t>
            </a:r>
            <a:r>
              <a:rPr lang="fr-FR" sz="1200" b="1">
                <a:solidFill>
                  <a:srgbClr val="0064AC"/>
                </a:solidFill>
              </a:rPr>
              <a:t>d’énergie</a:t>
            </a:r>
            <a:r>
              <a:rPr lang="fr-FR" sz="1200">
                <a:solidFill>
                  <a:srgbClr val="0064AC"/>
                </a:solidFill>
              </a:rPr>
              <a:t> sont :</a:t>
            </a:r>
          </a:p>
          <a:p>
            <a:pPr marL="171450" indent="-171450">
              <a:spcBef>
                <a:spcPts val="200"/>
              </a:spcBef>
              <a:buFont typeface="Arial" panose="020B0604020202020204" pitchFamily="34" charset="0"/>
              <a:buChar char="•"/>
            </a:pPr>
            <a:r>
              <a:rPr lang="fr-FR" sz="1200" b="1">
                <a:solidFill>
                  <a:srgbClr val="0064AC"/>
                </a:solidFill>
              </a:rPr>
              <a:t>Isolées : </a:t>
            </a:r>
            <a:r>
              <a:rPr lang="fr-FR" sz="1200">
                <a:solidFill>
                  <a:srgbClr val="0064AC"/>
                </a:solidFill>
              </a:rPr>
              <a:t>mise en place de dispositifs d’isolement destinés à séparer l’équipement/l’installation de ses sources d’énergie.</a:t>
            </a:r>
          </a:p>
          <a:p>
            <a:pPr marL="171450" indent="-171450">
              <a:spcBef>
                <a:spcPts val="200"/>
              </a:spcBef>
              <a:buFont typeface="Arial" panose="020B0604020202020204" pitchFamily="34" charset="0"/>
              <a:buChar char="•"/>
            </a:pPr>
            <a:r>
              <a:rPr lang="fr-FR" sz="1200" b="1">
                <a:solidFill>
                  <a:srgbClr val="0064AC"/>
                </a:solidFill>
              </a:rPr>
              <a:t>Verrouillées : </a:t>
            </a:r>
            <a:r>
              <a:rPr lang="fr-FR" sz="1200">
                <a:solidFill>
                  <a:srgbClr val="0064AC"/>
                </a:solidFill>
              </a:rPr>
              <a:t>usage de dispositifs de consignation destinés à garantir le maintien de la séparation.</a:t>
            </a:r>
          </a:p>
          <a:p>
            <a:pPr marL="171450" indent="-171450">
              <a:spcBef>
                <a:spcPts val="200"/>
              </a:spcBef>
              <a:buFont typeface="Arial" panose="020B0604020202020204" pitchFamily="34" charset="0"/>
              <a:buChar char="•"/>
            </a:pPr>
            <a:r>
              <a:rPr lang="fr-FR" sz="1200" b="1">
                <a:solidFill>
                  <a:srgbClr val="0064AC"/>
                </a:solidFill>
              </a:rPr>
              <a:t>Signalées : </a:t>
            </a:r>
            <a:r>
              <a:rPr lang="fr-FR" sz="1200">
                <a:solidFill>
                  <a:srgbClr val="0064AC"/>
                </a:solidFill>
              </a:rPr>
              <a:t>usage de dispositifs de signalisation destinés à informer physiquement de l’état de l’équipement/installation condamné.</a:t>
            </a:r>
          </a:p>
        </p:txBody>
      </p:sp>
      <p:sp>
        <p:nvSpPr>
          <p:cNvPr id="19" name="ZoneTexte 18">
            <a:extLst>
              <a:ext uri="{FF2B5EF4-FFF2-40B4-BE49-F238E27FC236}">
                <a16:creationId xmlns:a16="http://schemas.microsoft.com/office/drawing/2014/main" id="{ACA81081-BC4B-4833-340E-2BD84186FDDB}"/>
              </a:ext>
            </a:extLst>
          </p:cNvPr>
          <p:cNvSpPr txBox="1"/>
          <p:nvPr/>
        </p:nvSpPr>
        <p:spPr>
          <a:xfrm>
            <a:off x="7088065" y="2245782"/>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pic>
        <p:nvPicPr>
          <p:cNvPr id="20" name="Image 19">
            <a:extLst>
              <a:ext uri="{FF2B5EF4-FFF2-40B4-BE49-F238E27FC236}">
                <a16:creationId xmlns:a16="http://schemas.microsoft.com/office/drawing/2014/main" id="{41AB38DE-C0EF-F9D8-EF4F-A120E5DE5664}"/>
              </a:ext>
            </a:extLst>
          </p:cNvPr>
          <p:cNvPicPr>
            <a:picLocks noChangeAspect="1"/>
          </p:cNvPicPr>
          <p:nvPr/>
        </p:nvPicPr>
        <p:blipFill>
          <a:blip r:embed="rId6"/>
          <a:stretch>
            <a:fillRect/>
          </a:stretch>
        </p:blipFill>
        <p:spPr>
          <a:xfrm>
            <a:off x="6560678" y="2143616"/>
            <a:ext cx="396454" cy="419775"/>
          </a:xfrm>
          <a:prstGeom prst="rect">
            <a:avLst/>
          </a:prstGeom>
        </p:spPr>
      </p:pic>
      <p:pic>
        <p:nvPicPr>
          <p:cNvPr id="31" name="Image 30">
            <a:extLst>
              <a:ext uri="{FF2B5EF4-FFF2-40B4-BE49-F238E27FC236}">
                <a16:creationId xmlns:a16="http://schemas.microsoft.com/office/drawing/2014/main" id="{F2008568-F7EB-9B5E-D6BC-7377929CA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sp>
        <p:nvSpPr>
          <p:cNvPr id="25" name="ZoneTexte 24">
            <a:extLst>
              <a:ext uri="{FF2B5EF4-FFF2-40B4-BE49-F238E27FC236}">
                <a16:creationId xmlns:a16="http://schemas.microsoft.com/office/drawing/2014/main" id="{CD35B0A4-0DC5-2362-C60D-B516F48E6F9B}"/>
              </a:ext>
            </a:extLst>
          </p:cNvPr>
          <p:cNvSpPr txBox="1"/>
          <p:nvPr/>
        </p:nvSpPr>
        <p:spPr>
          <a:xfrm>
            <a:off x="8879116" y="6355348"/>
            <a:ext cx="2771672" cy="246221"/>
          </a:xfrm>
          <a:prstGeom prst="rect">
            <a:avLst/>
          </a:prstGeom>
          <a:noFill/>
        </p:spPr>
        <p:txBody>
          <a:bodyPr wrap="square">
            <a:spAutoFit/>
          </a:bodyPr>
          <a:lstStyle/>
          <a:p>
            <a:pPr algn="r"/>
            <a:r>
              <a:rPr lang="fr-FR" sz="1000" i="1">
                <a:solidFill>
                  <a:schemeClr val="tx1">
                    <a:lumMod val="50000"/>
                  </a:schemeClr>
                </a:solidFill>
              </a:rPr>
              <a:t>*Évènement antérieur à 2012</a:t>
            </a:r>
            <a:endParaRPr lang="fr-FR" sz="1000"/>
          </a:p>
        </p:txBody>
      </p:sp>
      <p:sp>
        <p:nvSpPr>
          <p:cNvPr id="23" name="ZoneTexte 22">
            <a:extLst>
              <a:ext uri="{FF2B5EF4-FFF2-40B4-BE49-F238E27FC236}">
                <a16:creationId xmlns:a16="http://schemas.microsoft.com/office/drawing/2014/main" id="{7DB3DB3B-30A9-A21F-EDE4-5336376EFC04}"/>
              </a:ext>
            </a:extLst>
          </p:cNvPr>
          <p:cNvSpPr txBox="1"/>
          <p:nvPr/>
        </p:nvSpPr>
        <p:spPr>
          <a:xfrm>
            <a:off x="7494528" y="5983076"/>
            <a:ext cx="1058416" cy="207943"/>
          </a:xfrm>
          <a:prstGeom prst="rect">
            <a:avLst/>
          </a:prstGeom>
          <a:solidFill>
            <a:srgbClr val="FF0000"/>
          </a:solidFill>
        </p:spPr>
        <p:txBody>
          <a:bodyPr wrap="square" lIns="36000" tIns="36000" rIns="36000" bIns="3600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srgbClr val="FFFFFF"/>
                </a:solidFill>
                <a:effectLst/>
                <a:uLnTx/>
                <a:uFillTx/>
                <a:latin typeface="Arial" charset="0"/>
                <a:ea typeface="Arial" charset="0"/>
                <a:cs typeface="Arial" charset="0"/>
              </a:rPr>
              <a:t>Zone de l’accident</a:t>
            </a:r>
          </a:p>
        </p:txBody>
      </p:sp>
      <p:cxnSp>
        <p:nvCxnSpPr>
          <p:cNvPr id="24" name="Connecteur droit avec flèche 23">
            <a:extLst>
              <a:ext uri="{FF2B5EF4-FFF2-40B4-BE49-F238E27FC236}">
                <a16:creationId xmlns:a16="http://schemas.microsoft.com/office/drawing/2014/main" id="{C9575ECA-FA4A-34FC-FDC9-4292992EF3DA}"/>
              </a:ext>
            </a:extLst>
          </p:cNvPr>
          <p:cNvCxnSpPr>
            <a:cxnSpLocks/>
          </p:cNvCxnSpPr>
          <p:nvPr/>
        </p:nvCxnSpPr>
        <p:spPr>
          <a:xfrm flipV="1">
            <a:off x="8134476" y="5659394"/>
            <a:ext cx="305597" cy="323683"/>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42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26">
            <a:extLst>
              <a:ext uri="{FF2B5EF4-FFF2-40B4-BE49-F238E27FC236}">
                <a16:creationId xmlns:a16="http://schemas.microsoft.com/office/drawing/2014/main" id="{7DA568D6-CDCD-4E44-CE57-503ED7A410ED}"/>
              </a:ext>
            </a:extLst>
          </p:cNvPr>
          <p:cNvSpPr/>
          <p:nvPr/>
        </p:nvSpPr>
        <p:spPr>
          <a:xfrm>
            <a:off x="6968173" y="1842604"/>
            <a:ext cx="4753931" cy="2845727"/>
          </a:xfrm>
          <a:prstGeom prst="roundRect">
            <a:avLst>
              <a:gd name="adj" fmla="val 5015"/>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B346555-ED2B-4E50-A4A6-B93A49E09218}"/>
              </a:ext>
            </a:extLst>
          </p:cNvPr>
          <p:cNvPicPr>
            <a:picLocks noChangeAspect="1"/>
          </p:cNvPicPr>
          <p:nvPr/>
        </p:nvPicPr>
        <p:blipFill>
          <a:blip r:embed="rId3"/>
          <a:stretch>
            <a:fillRect/>
          </a:stretch>
        </p:blipFill>
        <p:spPr>
          <a:xfrm>
            <a:off x="7212379" y="2040651"/>
            <a:ext cx="396454" cy="419775"/>
          </a:xfrm>
          <a:prstGeom prst="rect">
            <a:avLst/>
          </a:prstGeom>
        </p:spPr>
      </p:pic>
      <p:sp>
        <p:nvSpPr>
          <p:cNvPr id="8" name="ZoneTexte 7">
            <a:extLst>
              <a:ext uri="{FF2B5EF4-FFF2-40B4-BE49-F238E27FC236}">
                <a16:creationId xmlns:a16="http://schemas.microsoft.com/office/drawing/2014/main" id="{BE14245A-F8E7-59D7-0BFF-E8ADC94A43B6}"/>
              </a:ext>
            </a:extLst>
          </p:cNvPr>
          <p:cNvSpPr txBox="1"/>
          <p:nvPr/>
        </p:nvSpPr>
        <p:spPr>
          <a:xfrm>
            <a:off x="469879" y="1744664"/>
            <a:ext cx="3153982" cy="4478149"/>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L’intervention comprenait une inspection des internes d’un transformateur par 2 intervenants (électriciens),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Les dispositifs de sectionnement du pylône avaient été actionnés et verrouillés, afin de couper l’alimentation du transformateur,</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Cependant, un sectionneur défaillant du pylône est resté dans sa position initiale,</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En préparation des tests d’absence de tension et de la mise à la terre, l'équipe a ouvert les portes et panneaux d'accès avant et arrière du transformateur mal isolé,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Avant la réalisation du test d’absence de tension et de la mise à la terre, l’un des intervenants est entré à l'intérieur du transformateur et a touché la section sous tension,</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 Il ne portait pas d'EPI isolants et a reçu un choc électrique mortel.</a:t>
            </a:r>
          </a:p>
        </p:txBody>
      </p:sp>
      <p:sp>
        <p:nvSpPr>
          <p:cNvPr id="9" name="ZoneTexte 8">
            <a:extLst>
              <a:ext uri="{FF2B5EF4-FFF2-40B4-BE49-F238E27FC236}">
                <a16:creationId xmlns:a16="http://schemas.microsoft.com/office/drawing/2014/main" id="{3E648123-B704-8EC6-2E5F-2D61B606D86F}"/>
              </a:ext>
            </a:extLst>
          </p:cNvPr>
          <p:cNvSpPr txBox="1"/>
          <p:nvPr/>
        </p:nvSpPr>
        <p:spPr>
          <a:xfrm>
            <a:off x="4201341" y="1739692"/>
            <a:ext cx="2165614" cy="1138773"/>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CONSÉQUENCES</a:t>
            </a:r>
          </a:p>
          <a:p>
            <a:pPr marL="252000" indent="-252000">
              <a:buClr>
                <a:srgbClr val="0064AC"/>
              </a:buClr>
              <a:buSzPct val="100000"/>
              <a:buFont typeface="Wingdings" pitchFamily="2" charset="2"/>
              <a:buChar char="§"/>
            </a:pPr>
            <a:r>
              <a:rPr lang="fr-FR" sz="1200"/>
              <a:t>Décès d’un intervenant, et un décès potentiel (intervenant venu à son secours).</a:t>
            </a:r>
          </a:p>
        </p:txBody>
      </p:sp>
      <p:sp>
        <p:nvSpPr>
          <p:cNvPr id="10" name="ZoneTexte 9">
            <a:extLst>
              <a:ext uri="{FF2B5EF4-FFF2-40B4-BE49-F238E27FC236}">
                <a16:creationId xmlns:a16="http://schemas.microsoft.com/office/drawing/2014/main" id="{1760E45C-D045-CB6B-05FC-636C173EED56}"/>
              </a:ext>
            </a:extLst>
          </p:cNvPr>
          <p:cNvSpPr txBox="1"/>
          <p:nvPr/>
        </p:nvSpPr>
        <p:spPr>
          <a:xfrm>
            <a:off x="4201341" y="3320363"/>
            <a:ext cx="2321995" cy="2292935"/>
          </a:xfrm>
          <a:prstGeom prst="rect">
            <a:avLst/>
          </a:prstGeom>
          <a:noFill/>
        </p:spPr>
        <p:txBody>
          <a:bodyPr wrap="square" lIns="0" tIns="0" rIns="0" bIns="0" rtlCol="0">
            <a:spAutoFit/>
          </a:bodyPr>
          <a:lstStyle/>
          <a:p>
            <a:pPr>
              <a:lnSpc>
                <a:spcPct val="150000"/>
              </a:lnSpc>
              <a:spcAft>
                <a:spcPts val="600"/>
              </a:spcAft>
              <a:buClr>
                <a:srgbClr val="0064AC"/>
              </a:buClr>
            </a:pPr>
            <a:r>
              <a:rPr lang="fr-FR" sz="1400" b="1" kern="0">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Défaillance mécanique du dispositif de sectionnement, </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a:t>Contact physique avec le transformateur sous tension, </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fr-FR" sz="1200" b="1"/>
              <a:t>Vérification d’absence de tension (VAT) non effectuée,</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fr-FR" sz="1200"/>
              <a:t>EPI inadaptés. </a:t>
            </a:r>
          </a:p>
        </p:txBody>
      </p:sp>
      <p:cxnSp>
        <p:nvCxnSpPr>
          <p:cNvPr id="11" name="Connecteur droit 10">
            <a:extLst>
              <a:ext uri="{FF2B5EF4-FFF2-40B4-BE49-F238E27FC236}">
                <a16:creationId xmlns:a16="http://schemas.microsoft.com/office/drawing/2014/main" id="{B04C154C-B16D-EA76-DBE2-39FD5405CE04}"/>
              </a:ext>
            </a:extLst>
          </p:cNvPr>
          <p:cNvCxnSpPr>
            <a:cxnSpLocks/>
          </p:cNvCxnSpPr>
          <p:nvPr/>
        </p:nvCxnSpPr>
        <p:spPr>
          <a:xfrm>
            <a:off x="3905180" y="1842604"/>
            <a:ext cx="0" cy="4686606"/>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3193AC4-CF72-923D-D727-E2009714A882}"/>
              </a:ext>
            </a:extLst>
          </p:cNvPr>
          <p:cNvCxnSpPr>
            <a:cxnSpLocks/>
          </p:cNvCxnSpPr>
          <p:nvPr/>
        </p:nvCxnSpPr>
        <p:spPr>
          <a:xfrm>
            <a:off x="6737043" y="1842604"/>
            <a:ext cx="0" cy="4686606"/>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96A06E1-DF2B-1861-BA7E-B52B6A5C0385}"/>
              </a:ext>
            </a:extLst>
          </p:cNvPr>
          <p:cNvCxnSpPr>
            <a:cxnSpLocks/>
          </p:cNvCxnSpPr>
          <p:nvPr/>
        </p:nvCxnSpPr>
        <p:spPr>
          <a:xfrm>
            <a:off x="3905180" y="3036847"/>
            <a:ext cx="2831863"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64BBCE0-840A-8B36-B324-23ACA78CFF33}"/>
              </a:ext>
            </a:extLst>
          </p:cNvPr>
          <p:cNvSpPr txBox="1"/>
          <p:nvPr/>
        </p:nvSpPr>
        <p:spPr>
          <a:xfrm>
            <a:off x="7212379" y="2636146"/>
            <a:ext cx="4261357" cy="203132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fr-FR" sz="1100">
                <a:solidFill>
                  <a:srgbClr val="0064AC"/>
                </a:solidFill>
              </a:rPr>
              <a:t>Je porte les EPI adaptés à l’intervention électrique,</a:t>
            </a:r>
          </a:p>
          <a:p>
            <a:pPr marL="171450" indent="-171450">
              <a:buFont typeface="Arial" panose="020B0604020202020204" pitchFamily="34" charset="0"/>
              <a:buChar char="•"/>
            </a:pPr>
            <a:r>
              <a:rPr lang="fr-FR" sz="1100">
                <a:solidFill>
                  <a:srgbClr val="0064AC"/>
                </a:solidFill>
              </a:rPr>
              <a:t>Je m’assure au préalable que l’étape de VAT est bien identifiée dans le certificat de consignation,</a:t>
            </a:r>
          </a:p>
          <a:p>
            <a:pPr marL="171450" indent="-171450">
              <a:buFont typeface="Arial" panose="020B0604020202020204" pitchFamily="34" charset="0"/>
              <a:buChar char="•"/>
            </a:pPr>
            <a:r>
              <a:rPr lang="fr-FR" sz="1100" b="1">
                <a:solidFill>
                  <a:srgbClr val="0064AC"/>
                </a:solidFill>
              </a:rPr>
              <a:t>J’effectue, avant toute intervention, une vérification d’absence de tension </a:t>
            </a:r>
            <a:r>
              <a:rPr lang="fr-FR" sz="1100">
                <a:solidFill>
                  <a:srgbClr val="0064AC"/>
                </a:solidFill>
              </a:rPr>
              <a:t>(VAT) sur chacun des conducteurs actifs, au plus près du point d’intervention, à l’aide de vérificateur d’absence de tension approuvé (adapté à la tension nominale du circuit et vérifié),</a:t>
            </a:r>
          </a:p>
          <a:p>
            <a:pPr marL="171450" indent="-171450">
              <a:buFont typeface="Arial" panose="020B0604020202020204" pitchFamily="34" charset="0"/>
              <a:buChar char="•"/>
            </a:pPr>
            <a:r>
              <a:rPr lang="fr-FR" sz="1100">
                <a:solidFill>
                  <a:srgbClr val="0064AC"/>
                </a:solidFill>
              </a:rPr>
              <a:t>Je m'assure que les pratiques de consignation électrique incluent systématiquement des moyens de </a:t>
            </a:r>
            <a:r>
              <a:rPr lang="fr-FR" sz="1100" b="1">
                <a:solidFill>
                  <a:srgbClr val="0064AC"/>
                </a:solidFill>
              </a:rPr>
              <a:t>vérification d’absence de tension </a:t>
            </a:r>
            <a:r>
              <a:rPr lang="fr-FR" sz="1100">
                <a:solidFill>
                  <a:srgbClr val="0064AC"/>
                </a:solidFill>
              </a:rPr>
              <a:t>approuvés (adaptés à la tension nominale du circuit et vérifiés).</a:t>
            </a:r>
          </a:p>
        </p:txBody>
      </p:sp>
      <p:sp>
        <p:nvSpPr>
          <p:cNvPr id="15" name="ZoneTexte 14">
            <a:extLst>
              <a:ext uri="{FF2B5EF4-FFF2-40B4-BE49-F238E27FC236}">
                <a16:creationId xmlns:a16="http://schemas.microsoft.com/office/drawing/2014/main" id="{CF982FD4-D42E-74F5-8353-1296374CB7C8}"/>
              </a:ext>
            </a:extLst>
          </p:cNvPr>
          <p:cNvSpPr txBox="1"/>
          <p:nvPr/>
        </p:nvSpPr>
        <p:spPr>
          <a:xfrm>
            <a:off x="7739766" y="2141125"/>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grpSp>
        <p:nvGrpSpPr>
          <p:cNvPr id="17" name="Groupe 16">
            <a:extLst>
              <a:ext uri="{FF2B5EF4-FFF2-40B4-BE49-F238E27FC236}">
                <a16:creationId xmlns:a16="http://schemas.microsoft.com/office/drawing/2014/main" id="{D37078B0-1932-A4D7-56E9-9169FDF466DB}"/>
              </a:ext>
            </a:extLst>
          </p:cNvPr>
          <p:cNvGrpSpPr/>
          <p:nvPr/>
        </p:nvGrpSpPr>
        <p:grpSpPr>
          <a:xfrm>
            <a:off x="4204486" y="6178817"/>
            <a:ext cx="2347513" cy="350393"/>
            <a:chOff x="8777687" y="4004369"/>
            <a:chExt cx="2347513" cy="350393"/>
          </a:xfrm>
        </p:grpSpPr>
        <p:sp>
          <p:nvSpPr>
            <p:cNvPr id="19" name="Rectangle à coins arrondis 14">
              <a:extLst>
                <a:ext uri="{FF2B5EF4-FFF2-40B4-BE49-F238E27FC236}">
                  <a16:creationId xmlns:a16="http://schemas.microsoft.com/office/drawing/2014/main" id="{8C8D3AC0-39B4-2DE1-40E9-799B3EB23447}"/>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hlinkClick r:id="rId4" tooltip="REX de l'exigence 7.5"/>
              <a:extLst>
                <a:ext uri="{FF2B5EF4-FFF2-40B4-BE49-F238E27FC236}">
                  <a16:creationId xmlns:a16="http://schemas.microsoft.com/office/drawing/2014/main" id="{70AC676D-0A44-3906-E9D6-C47CEB9A8616}"/>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5. Je m’assure </a:t>
            </a:r>
            <a:r>
              <a:rPr lang="fr-FR" sz="1800"/>
              <a:t>de l’absence d’alimentation en énergie et fluides.</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5"/>
          <a:stretch>
            <a:fillRect/>
          </a:stretch>
        </p:blipFill>
        <p:spPr>
          <a:xfrm>
            <a:off x="472947" y="333018"/>
            <a:ext cx="396629" cy="396629"/>
          </a:xfrm>
          <a:prstGeom prst="rect">
            <a:avLst/>
          </a:prstGeom>
        </p:spPr>
      </p:pic>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8" y="1111230"/>
            <a:ext cx="9716437" cy="251851"/>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ÉLECTROCUTION LORS DE LA PRÉPARATION POUR MAINTENANCE D’UN TRANSFORMATEUR </a:t>
            </a: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45334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C7B7F58B-87F6-7D8D-64A3-122AD6C8F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3" name="Image 2">
            <a:extLst>
              <a:ext uri="{FF2B5EF4-FFF2-40B4-BE49-F238E27FC236}">
                <a16:creationId xmlns:a16="http://schemas.microsoft.com/office/drawing/2014/main" id="{24A68E1E-CB65-6A4E-1723-54B611C967A3}"/>
              </a:ext>
            </a:extLst>
          </p:cNvPr>
          <p:cNvPicPr>
            <a:picLocks noChangeAspect="1"/>
          </p:cNvPicPr>
          <p:nvPr/>
        </p:nvPicPr>
        <p:blipFill rotWithShape="1">
          <a:blip r:embed="rId7"/>
          <a:srcRect l="657" t="3564" r="62275" b="6933"/>
          <a:stretch/>
        </p:blipFill>
        <p:spPr>
          <a:xfrm>
            <a:off x="6968172" y="4886377"/>
            <a:ext cx="1676965" cy="1647631"/>
          </a:xfrm>
          <a:prstGeom prst="roundRect">
            <a:avLst>
              <a:gd name="adj" fmla="val 5829"/>
            </a:avLst>
          </a:prstGeom>
          <a:solidFill>
            <a:srgbClr val="FFFFFF">
              <a:shade val="85000"/>
            </a:srgbClr>
          </a:solidFill>
          <a:ln>
            <a:noFill/>
          </a:ln>
          <a:effectLst>
            <a:reflection blurRad="12700" endPos="0" dist="5000" dir="5400000" sy="-100000" algn="bl" rotWithShape="0"/>
          </a:effectLst>
        </p:spPr>
      </p:pic>
      <p:pic>
        <p:nvPicPr>
          <p:cNvPr id="23" name="Image 22">
            <a:extLst>
              <a:ext uri="{FF2B5EF4-FFF2-40B4-BE49-F238E27FC236}">
                <a16:creationId xmlns:a16="http://schemas.microsoft.com/office/drawing/2014/main" id="{61AFC6C0-0973-7B54-EB5C-BCE47D6E22A5}"/>
              </a:ext>
            </a:extLst>
          </p:cNvPr>
          <p:cNvPicPr>
            <a:picLocks noChangeAspect="1"/>
          </p:cNvPicPr>
          <p:nvPr/>
        </p:nvPicPr>
        <p:blipFill rotWithShape="1">
          <a:blip r:embed="rId7"/>
          <a:srcRect l="42358" t="3564" r="42891" b="6933"/>
          <a:stretch/>
        </p:blipFill>
        <p:spPr>
          <a:xfrm>
            <a:off x="8830715" y="4886376"/>
            <a:ext cx="667330" cy="1647631"/>
          </a:xfrm>
          <a:prstGeom prst="roundRect">
            <a:avLst>
              <a:gd name="adj" fmla="val 16103"/>
            </a:avLst>
          </a:prstGeom>
          <a:solidFill>
            <a:srgbClr val="FFFFFF">
              <a:shade val="85000"/>
            </a:srgbClr>
          </a:solidFill>
          <a:ln>
            <a:noFill/>
          </a:ln>
          <a:effectLst>
            <a:reflection blurRad="12700" endPos="0" dist="5000" dir="5400000" sy="-100000" algn="bl" rotWithShape="0"/>
          </a:effectLst>
        </p:spPr>
      </p:pic>
      <p:pic>
        <p:nvPicPr>
          <p:cNvPr id="29" name="Image 28">
            <a:extLst>
              <a:ext uri="{FF2B5EF4-FFF2-40B4-BE49-F238E27FC236}">
                <a16:creationId xmlns:a16="http://schemas.microsoft.com/office/drawing/2014/main" id="{8B62F359-FA04-B544-ED79-055A78EA8EC3}"/>
              </a:ext>
            </a:extLst>
          </p:cNvPr>
          <p:cNvPicPr>
            <a:picLocks noChangeAspect="1"/>
          </p:cNvPicPr>
          <p:nvPr/>
        </p:nvPicPr>
        <p:blipFill rotWithShape="1">
          <a:blip r:embed="rId7"/>
          <a:srcRect l="61831" t="3564" r="1794" b="6933"/>
          <a:stretch/>
        </p:blipFill>
        <p:spPr>
          <a:xfrm>
            <a:off x="9683623" y="4881578"/>
            <a:ext cx="1645638" cy="1647631"/>
          </a:xfrm>
          <a:prstGeom prst="roundRect">
            <a:avLst>
              <a:gd name="adj" fmla="val 8594"/>
            </a:avLst>
          </a:prstGeom>
          <a:solidFill>
            <a:srgbClr val="FFFFFF">
              <a:shade val="85000"/>
            </a:srgbClr>
          </a:solidFill>
          <a:ln>
            <a:noFill/>
          </a:ln>
          <a:effectLst>
            <a:reflection blurRad="12700" endPos="0" dist="5000" dir="5400000" sy="-100000" algn="bl" rotWithShape="0"/>
          </a:effectLst>
        </p:spPr>
      </p:pic>
      <p:cxnSp>
        <p:nvCxnSpPr>
          <p:cNvPr id="31" name="Connecteur droit avec flèche 30">
            <a:extLst>
              <a:ext uri="{FF2B5EF4-FFF2-40B4-BE49-F238E27FC236}">
                <a16:creationId xmlns:a16="http://schemas.microsoft.com/office/drawing/2014/main" id="{CD0F1800-2929-D8B0-EB99-9E440F07FEFA}"/>
              </a:ext>
            </a:extLst>
          </p:cNvPr>
          <p:cNvCxnSpPr>
            <a:cxnSpLocks/>
          </p:cNvCxnSpPr>
          <p:nvPr/>
        </p:nvCxnSpPr>
        <p:spPr>
          <a:xfrm>
            <a:off x="8214627" y="5878656"/>
            <a:ext cx="818248" cy="264969"/>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88D643C-4D9A-863A-2EEA-00B61289EB7D}"/>
              </a:ext>
            </a:extLst>
          </p:cNvPr>
          <p:cNvCxnSpPr/>
          <p:nvPr/>
        </p:nvCxnSpPr>
        <p:spPr>
          <a:xfrm flipH="1" flipV="1">
            <a:off x="9261987" y="5127523"/>
            <a:ext cx="1381432" cy="648929"/>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0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 117">
            <a:extLst>
              <a:ext uri="{FF2B5EF4-FFF2-40B4-BE49-F238E27FC236}">
                <a16:creationId xmlns:a16="http://schemas.microsoft.com/office/drawing/2014/main" id="{400A0EA5-3B6D-618B-D04A-469FA1B4204C}"/>
              </a:ext>
            </a:extLst>
          </p:cNvPr>
          <p:cNvPicPr>
            <a:picLocks noChangeAspect="1"/>
          </p:cNvPicPr>
          <p:nvPr/>
        </p:nvPicPr>
        <p:blipFill>
          <a:blip r:embed="rId3"/>
          <a:stretch>
            <a:fillRect/>
          </a:stretch>
        </p:blipFill>
        <p:spPr>
          <a:xfrm>
            <a:off x="470943" y="333018"/>
            <a:ext cx="396625" cy="39662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9"/>
            <a:ext cx="7753796" cy="350670"/>
          </a:xfrm>
        </p:spPr>
        <p:txBody>
          <a:bodyPr vert="horz" lIns="91440" tIns="45720" rIns="91440" bIns="45720" rtlCol="0" anchor="t">
            <a:noAutofit/>
          </a:bodyPr>
          <a:lstStyle/>
          <a:p>
            <a:pPr marL="0" indent="0">
              <a:buNone/>
            </a:pPr>
            <a:r>
              <a:rPr lang="fr-FR" sz="1800" b="1" spc="-20"/>
              <a:t>6. Je m’assure </a:t>
            </a:r>
            <a:r>
              <a:rPr lang="fr-FR" sz="1800" spc="-20"/>
              <a:t>de l’absence d’énergie et de fluides résiduels ou accumulés.</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grpSp>
        <p:nvGrpSpPr>
          <p:cNvPr id="71" name="Groupe 70">
            <a:extLst>
              <a:ext uri="{FF2B5EF4-FFF2-40B4-BE49-F238E27FC236}">
                <a16:creationId xmlns:a16="http://schemas.microsoft.com/office/drawing/2014/main" id="{599E81F5-35A8-6410-BEED-0948DF0376E5}"/>
              </a:ext>
            </a:extLst>
          </p:cNvPr>
          <p:cNvGrpSpPr/>
          <p:nvPr/>
        </p:nvGrpSpPr>
        <p:grpSpPr>
          <a:xfrm>
            <a:off x="9250851" y="6177078"/>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4" tooltip="REX de l'exigence 7.6"/>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sp>
        <p:nvSpPr>
          <p:cNvPr id="87" name="Text Placeholder 1">
            <a:extLst>
              <a:ext uri="{FF2B5EF4-FFF2-40B4-BE49-F238E27FC236}">
                <a16:creationId xmlns:a16="http://schemas.microsoft.com/office/drawing/2014/main" id="{D490DCBF-C4CF-E930-D401-503EDD2D360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INTERVENANT BRÛLÉ LORS DE TRAVAUX DE MONTAGE DE TUYAUTERIE</a:t>
            </a:r>
          </a:p>
        </p:txBody>
      </p:sp>
      <p:cxnSp>
        <p:nvCxnSpPr>
          <p:cNvPr id="94" name="Connecteur droit 93">
            <a:extLst>
              <a:ext uri="{FF2B5EF4-FFF2-40B4-BE49-F238E27FC236}">
                <a16:creationId xmlns:a16="http://schemas.microsoft.com/office/drawing/2014/main" id="{69BAE05E-5375-12CE-2098-9B6B5B6097F5}"/>
              </a:ext>
            </a:extLst>
          </p:cNvPr>
          <p:cNvCxnSpPr>
            <a:cxnSpLocks/>
          </p:cNvCxnSpPr>
          <p:nvPr/>
        </p:nvCxnSpPr>
        <p:spPr>
          <a:xfrm>
            <a:off x="469879" y="901408"/>
            <a:ext cx="9514093"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5" name="ZoneTexte 94">
            <a:extLst>
              <a:ext uri="{FF2B5EF4-FFF2-40B4-BE49-F238E27FC236}">
                <a16:creationId xmlns:a16="http://schemas.microsoft.com/office/drawing/2014/main" id="{58B93C74-F7DC-583D-CD50-5400D09CE419}"/>
              </a:ext>
            </a:extLst>
          </p:cNvPr>
          <p:cNvSpPr txBox="1"/>
          <p:nvPr/>
        </p:nvSpPr>
        <p:spPr>
          <a:xfrm>
            <a:off x="532282" y="1749130"/>
            <a:ext cx="2444863" cy="3031599"/>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Des intervenants remplaçaient une tuyauterie,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La vanne d’isolement n’étant pas étanche, un sceau recueillait l’essence qui goutait (environ 2 litres),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Alors qu’un intervenant effectuait l’assemblage de deux brides avec des boulons et des écrous, en utilisant un outillage non ATEX, un flash s’est produit.</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 feu s’est alors déclenché.</a:t>
            </a:r>
          </a:p>
        </p:txBody>
      </p:sp>
      <p:sp>
        <p:nvSpPr>
          <p:cNvPr id="96" name="ZoneTexte 95">
            <a:extLst>
              <a:ext uri="{FF2B5EF4-FFF2-40B4-BE49-F238E27FC236}">
                <a16:creationId xmlns:a16="http://schemas.microsoft.com/office/drawing/2014/main" id="{DD4808D2-7A48-9A5A-9A9E-337FFDB686E2}"/>
              </a:ext>
            </a:extLst>
          </p:cNvPr>
          <p:cNvSpPr txBox="1"/>
          <p:nvPr/>
        </p:nvSpPr>
        <p:spPr>
          <a:xfrm>
            <a:off x="3593468" y="3100635"/>
            <a:ext cx="2947241" cy="2923877"/>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Ignition de l’essence contenue dans la tuyauterie par les étincelles générées par les opérations (outils non ATEX),</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Mauvaise gestion de la sécurité et du contrôle des travaux :</a:t>
            </a:r>
          </a:p>
          <a:p>
            <a:pPr marL="628650" lvl="2" indent="-171450" defTabSz="685800">
              <a:spcAft>
                <a:spcPts val="600"/>
              </a:spcAft>
              <a:buClr>
                <a:srgbClr val="0064AC"/>
              </a:buClr>
              <a:buSzPct val="100000"/>
              <a:buFont typeface="Courier New" panose="02070309020205020404" pitchFamily="49" charset="0"/>
              <a:buChar char="o"/>
              <a:tabLst>
                <a:tab pos="282575" algn="l"/>
              </a:tabLst>
              <a:defRPr/>
            </a:pPr>
            <a:r>
              <a:rPr lang="fr-FR" sz="1200"/>
              <a:t>Défaut d’analyse de risques,</a:t>
            </a:r>
          </a:p>
          <a:p>
            <a:pPr marL="628650" lvl="2" indent="-171450" defTabSz="685800">
              <a:spcAft>
                <a:spcPts val="600"/>
              </a:spcAft>
              <a:buClr>
                <a:srgbClr val="0064AC"/>
              </a:buClr>
              <a:buSzPct val="100000"/>
              <a:buFont typeface="Courier New" panose="02070309020205020404" pitchFamily="49" charset="0"/>
              <a:buChar char="o"/>
              <a:tabLst>
                <a:tab pos="282575" algn="l"/>
              </a:tabLst>
              <a:defRPr/>
            </a:pPr>
            <a:r>
              <a:rPr lang="fr-FR" sz="1200"/>
              <a:t>Absence de permis de travail,</a:t>
            </a:r>
          </a:p>
          <a:p>
            <a:pPr marL="628650" lvl="2" indent="-171450" defTabSz="685800">
              <a:spcAft>
                <a:spcPts val="600"/>
              </a:spcAft>
              <a:buClr>
                <a:srgbClr val="0064AC"/>
              </a:buClr>
              <a:buSzPct val="100000"/>
              <a:buFont typeface="Courier New" panose="02070309020205020404" pitchFamily="49" charset="0"/>
              <a:buChar char="o"/>
              <a:tabLst>
                <a:tab pos="282575" algn="l"/>
              </a:tabLst>
              <a:defRPr/>
            </a:pPr>
            <a:r>
              <a:rPr lang="fr-FR" sz="1200" b="1"/>
              <a:t>Non application de la procédure de consignation et de mise à disposition (isolement du fluide non effectif car vanne fuyarde).</a:t>
            </a:r>
          </a:p>
        </p:txBody>
      </p:sp>
      <p:cxnSp>
        <p:nvCxnSpPr>
          <p:cNvPr id="97" name="Connecteur droit 96">
            <a:extLst>
              <a:ext uri="{FF2B5EF4-FFF2-40B4-BE49-F238E27FC236}">
                <a16:creationId xmlns:a16="http://schemas.microsoft.com/office/drawing/2014/main" id="{6D78F4CF-80A1-0737-DBD4-6256D641168A}"/>
              </a:ext>
            </a:extLst>
          </p:cNvPr>
          <p:cNvCxnSpPr>
            <a:cxnSpLocks/>
          </p:cNvCxnSpPr>
          <p:nvPr/>
        </p:nvCxnSpPr>
        <p:spPr>
          <a:xfrm>
            <a:off x="3297309" y="1847070"/>
            <a:ext cx="0" cy="4680401"/>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9B56C1E-2CBD-3DB8-5266-B5B98B5C9CDC}"/>
              </a:ext>
            </a:extLst>
          </p:cNvPr>
          <p:cNvCxnSpPr>
            <a:cxnSpLocks/>
          </p:cNvCxnSpPr>
          <p:nvPr/>
        </p:nvCxnSpPr>
        <p:spPr>
          <a:xfrm>
            <a:off x="6734629" y="1847070"/>
            <a:ext cx="0" cy="4680401"/>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99" name="Rectangle : coins arrondis 26">
            <a:extLst>
              <a:ext uri="{FF2B5EF4-FFF2-40B4-BE49-F238E27FC236}">
                <a16:creationId xmlns:a16="http://schemas.microsoft.com/office/drawing/2014/main" id="{1EFD7D02-36C9-3AD8-D9DD-46AE460D58CD}"/>
              </a:ext>
            </a:extLst>
          </p:cNvPr>
          <p:cNvSpPr/>
          <p:nvPr/>
        </p:nvSpPr>
        <p:spPr>
          <a:xfrm>
            <a:off x="6965761" y="1848230"/>
            <a:ext cx="4633264" cy="1919365"/>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727C1EC4-EAC7-E889-E61A-4D25B1EF617B}"/>
              </a:ext>
            </a:extLst>
          </p:cNvPr>
          <p:cNvSpPr txBox="1"/>
          <p:nvPr/>
        </p:nvSpPr>
        <p:spPr>
          <a:xfrm>
            <a:off x="7196230" y="2644668"/>
            <a:ext cx="4171665" cy="923330"/>
          </a:xfrm>
          <a:prstGeom prst="rect">
            <a:avLst/>
          </a:prstGeom>
          <a:noFill/>
        </p:spPr>
        <p:txBody>
          <a:bodyPr wrap="square" lIns="0" tIns="0" rIns="0" bIns="0" rtlCol="0">
            <a:spAutoFit/>
          </a:bodyPr>
          <a:lstStyle/>
          <a:p>
            <a:r>
              <a:rPr lang="fr-FR" sz="1200">
                <a:solidFill>
                  <a:srgbClr val="006CB7"/>
                </a:solidFill>
              </a:rPr>
              <a:t>Avant toute intervention sur des systèmes alimentés en énergie, je m’assure que le circuit est correctement isolé (vannes fermées et étanches) et qu’un </a:t>
            </a:r>
            <a:r>
              <a:rPr lang="fr-FR" sz="1200" b="1">
                <a:solidFill>
                  <a:srgbClr val="006CB7"/>
                </a:solidFill>
              </a:rPr>
              <a:t>contrôle préalable de l’absence d’énergie</a:t>
            </a:r>
            <a:r>
              <a:rPr lang="fr-FR" sz="1200">
                <a:solidFill>
                  <a:srgbClr val="006CB7"/>
                </a:solidFill>
              </a:rPr>
              <a:t> (substance dangereuse, pression, etc.) est effectué et confirmé.</a:t>
            </a:r>
          </a:p>
        </p:txBody>
      </p:sp>
      <p:sp>
        <p:nvSpPr>
          <p:cNvPr id="101" name="ZoneTexte 100">
            <a:extLst>
              <a:ext uri="{FF2B5EF4-FFF2-40B4-BE49-F238E27FC236}">
                <a16:creationId xmlns:a16="http://schemas.microsoft.com/office/drawing/2014/main" id="{A40ABE6F-FDF6-7B96-04F2-8E6537A1B2B9}"/>
              </a:ext>
            </a:extLst>
          </p:cNvPr>
          <p:cNvSpPr txBox="1"/>
          <p:nvPr/>
        </p:nvSpPr>
        <p:spPr>
          <a:xfrm>
            <a:off x="7723617" y="2149649"/>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cxnSp>
        <p:nvCxnSpPr>
          <p:cNvPr id="103" name="Connecteur droit 102">
            <a:extLst>
              <a:ext uri="{FF2B5EF4-FFF2-40B4-BE49-F238E27FC236}">
                <a16:creationId xmlns:a16="http://schemas.microsoft.com/office/drawing/2014/main" id="{3CFA22B6-288A-8482-B552-BEA07D222925}"/>
              </a:ext>
            </a:extLst>
          </p:cNvPr>
          <p:cNvCxnSpPr>
            <a:cxnSpLocks/>
          </p:cNvCxnSpPr>
          <p:nvPr/>
        </p:nvCxnSpPr>
        <p:spPr>
          <a:xfrm>
            <a:off x="3297767" y="2817119"/>
            <a:ext cx="3436862"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334CCCBB-15C6-6EAB-16C1-347C77D5C53D}"/>
              </a:ext>
            </a:extLst>
          </p:cNvPr>
          <p:cNvSpPr txBox="1"/>
          <p:nvPr/>
        </p:nvSpPr>
        <p:spPr>
          <a:xfrm>
            <a:off x="3593469" y="1744158"/>
            <a:ext cx="2947242"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64AC"/>
                </a:solidFill>
                <a:cs typeface="Arial" panose="020B0604020202020204"/>
              </a:rPr>
              <a:t>CONSÉQUENCES</a:t>
            </a:r>
          </a:p>
          <a:p>
            <a:pPr marL="252000" indent="-252000">
              <a:buClr>
                <a:srgbClr val="0064AC"/>
              </a:buClr>
              <a:buSzPct val="100000"/>
              <a:buFont typeface="Wingdings" pitchFamily="2" charset="2"/>
              <a:buChar char="§"/>
            </a:pPr>
            <a:r>
              <a:rPr lang="fr-FR" sz="1200"/>
              <a:t>1 intervenant gravement brûlé au bras, aux jambes et sur une partie du corps.</a:t>
            </a:r>
          </a:p>
        </p:txBody>
      </p:sp>
      <p:pic>
        <p:nvPicPr>
          <p:cNvPr id="114" name="Image 113">
            <a:extLst>
              <a:ext uri="{FF2B5EF4-FFF2-40B4-BE49-F238E27FC236}">
                <a16:creationId xmlns:a16="http://schemas.microsoft.com/office/drawing/2014/main" id="{B56C16AF-D286-7F42-3293-683F27ED2E48}"/>
              </a:ext>
            </a:extLst>
          </p:cNvPr>
          <p:cNvPicPr>
            <a:picLocks noChangeAspect="1"/>
          </p:cNvPicPr>
          <p:nvPr/>
        </p:nvPicPr>
        <p:blipFill>
          <a:blip r:embed="rId5"/>
          <a:stretch>
            <a:fillRect/>
          </a:stretch>
        </p:blipFill>
        <p:spPr>
          <a:xfrm>
            <a:off x="7196230" y="2047483"/>
            <a:ext cx="396454" cy="419775"/>
          </a:xfrm>
          <a:prstGeom prst="rect">
            <a:avLst/>
          </a:prstGeom>
        </p:spPr>
      </p:pic>
      <p:pic>
        <p:nvPicPr>
          <p:cNvPr id="120" name="Image 119">
            <a:extLst>
              <a:ext uri="{FF2B5EF4-FFF2-40B4-BE49-F238E27FC236}">
                <a16:creationId xmlns:a16="http://schemas.microsoft.com/office/drawing/2014/main" id="{65E895CF-CFD8-D5DC-CB7A-B5EE5D1D2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grpSp>
        <p:nvGrpSpPr>
          <p:cNvPr id="2" name="Group 1">
            <a:extLst>
              <a:ext uri="{FF2B5EF4-FFF2-40B4-BE49-F238E27FC236}">
                <a16:creationId xmlns:a16="http://schemas.microsoft.com/office/drawing/2014/main" id="{DF8BDC4A-399F-45C6-9431-FD7626C3B7F8}"/>
              </a:ext>
            </a:extLst>
          </p:cNvPr>
          <p:cNvGrpSpPr/>
          <p:nvPr/>
        </p:nvGrpSpPr>
        <p:grpSpPr>
          <a:xfrm>
            <a:off x="7048735" y="3939230"/>
            <a:ext cx="2597302" cy="2014084"/>
            <a:chOff x="6960243" y="3835994"/>
            <a:chExt cx="2597302" cy="2014084"/>
          </a:xfrm>
        </p:grpSpPr>
        <p:pic>
          <p:nvPicPr>
            <p:cNvPr id="24" name="Image 36">
              <a:extLst>
                <a:ext uri="{FF2B5EF4-FFF2-40B4-BE49-F238E27FC236}">
                  <a16:creationId xmlns:a16="http://schemas.microsoft.com/office/drawing/2014/main" id="{B416E8C8-437D-4EA0-AEDF-B379126C6F94}"/>
                </a:ext>
              </a:extLst>
            </p:cNvPr>
            <p:cNvPicPr>
              <a:picLocks noChangeAspect="1"/>
            </p:cNvPicPr>
            <p:nvPr/>
          </p:nvPicPr>
          <p:blipFill>
            <a:blip r:embed="rId7"/>
            <a:stretch>
              <a:fillRect/>
            </a:stretch>
          </p:blipFill>
          <p:spPr>
            <a:xfrm>
              <a:off x="7173909" y="4143595"/>
              <a:ext cx="2043289" cy="1706483"/>
            </a:xfrm>
            <a:prstGeom prst="rect">
              <a:avLst/>
            </a:prstGeom>
          </p:spPr>
        </p:pic>
        <p:sp>
          <p:nvSpPr>
            <p:cNvPr id="25" name="Rectangle 24">
              <a:extLst>
                <a:ext uri="{FF2B5EF4-FFF2-40B4-BE49-F238E27FC236}">
                  <a16:creationId xmlns:a16="http://schemas.microsoft.com/office/drawing/2014/main" id="{474C9DE5-771F-4B3F-85A5-91E48869DF5F}"/>
                </a:ext>
              </a:extLst>
            </p:cNvPr>
            <p:cNvSpPr/>
            <p:nvPr/>
          </p:nvSpPr>
          <p:spPr>
            <a:xfrm>
              <a:off x="6964626" y="4213325"/>
              <a:ext cx="628648" cy="107722"/>
            </a:xfrm>
            <a:prstGeom prst="rect">
              <a:avLst/>
            </a:prstGeom>
          </p:spPr>
          <p:txBody>
            <a:bodyPr wrap="square" lIns="0" tIns="0" rIns="0" b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OPÉRATION 1</a:t>
              </a:r>
              <a:endParaRPr kumimoji="0" lang="fr-FR" sz="7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7F9348E3-E833-401D-81A0-E180E09CB187}"/>
                </a:ext>
              </a:extLst>
            </p:cNvPr>
            <p:cNvSpPr/>
            <p:nvPr/>
          </p:nvSpPr>
          <p:spPr>
            <a:xfrm>
              <a:off x="6964626" y="4319682"/>
              <a:ext cx="800101" cy="359073"/>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Montage </a:t>
              </a:r>
              <a:b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b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des brides </a:t>
              </a:r>
              <a:b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b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A et B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par écrous</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4A7BAD22-C97A-47DF-B88B-587546BAD675}"/>
                </a:ext>
              </a:extLst>
            </p:cNvPr>
            <p:cNvSpPr/>
            <p:nvPr/>
          </p:nvSpPr>
          <p:spPr>
            <a:xfrm>
              <a:off x="6960243" y="4975239"/>
              <a:ext cx="608744" cy="179536"/>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Technicien</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TLS (victime)</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877B03F0-9CC2-43BF-8D29-B918EBF45BF8}"/>
                </a:ext>
              </a:extLst>
            </p:cNvPr>
            <p:cNvSpPr/>
            <p:nvPr/>
          </p:nvSpPr>
          <p:spPr>
            <a:xfrm>
              <a:off x="8188556" y="4490110"/>
              <a:ext cx="963790" cy="630000"/>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Inflammation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au niveau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de la bride 1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des vapeurs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résultats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de la fuite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du produit</a:t>
              </a:r>
              <a:endParaRPr kumimoji="0" lang="fr-FR" sz="7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17C94B98-CDF6-44CC-858F-8EEBB36B219F}"/>
                </a:ext>
              </a:extLst>
            </p:cNvPr>
            <p:cNvSpPr/>
            <p:nvPr/>
          </p:nvSpPr>
          <p:spPr>
            <a:xfrm>
              <a:off x="7795502" y="5066041"/>
              <a:ext cx="800101" cy="269304"/>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Vanne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non proprement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consignée</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09E0A0C7-C9AA-4EA1-A540-C90E23F52469}"/>
                </a:ext>
              </a:extLst>
            </p:cNvPr>
            <p:cNvSpPr/>
            <p:nvPr/>
          </p:nvSpPr>
          <p:spPr>
            <a:xfrm>
              <a:off x="7578191" y="5412658"/>
              <a:ext cx="402874" cy="89768"/>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Pompe</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21D4B005-D789-4BA3-ACF4-3AA86E0FCEB8}"/>
                </a:ext>
              </a:extLst>
            </p:cNvPr>
            <p:cNvSpPr/>
            <p:nvPr/>
          </p:nvSpPr>
          <p:spPr>
            <a:xfrm>
              <a:off x="8355416" y="5393407"/>
              <a:ext cx="402874" cy="179536"/>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Sortie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Pompe</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834065F3-AE05-420F-AEAF-48C28C7009DB}"/>
                </a:ext>
              </a:extLst>
            </p:cNvPr>
            <p:cNvSpPr/>
            <p:nvPr/>
          </p:nvSpPr>
          <p:spPr>
            <a:xfrm>
              <a:off x="7883081" y="4218810"/>
              <a:ext cx="800101" cy="89768"/>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PIPELINE</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37B6F318-086A-4077-BDFE-7A23D4ACEBFF}"/>
                </a:ext>
              </a:extLst>
            </p:cNvPr>
            <p:cNvSpPr/>
            <p:nvPr/>
          </p:nvSpPr>
          <p:spPr>
            <a:xfrm>
              <a:off x="7883288" y="4004321"/>
              <a:ext cx="800101" cy="89768"/>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POMPERIE</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538F8F7E-7A5F-46E6-9A16-A971EEF99FA2}"/>
                </a:ext>
              </a:extLst>
            </p:cNvPr>
            <p:cNvSpPr/>
            <p:nvPr/>
          </p:nvSpPr>
          <p:spPr>
            <a:xfrm>
              <a:off x="8741359" y="3835994"/>
              <a:ext cx="608744" cy="269304"/>
            </a:xfrm>
            <a:prstGeom prst="rect">
              <a:avLst/>
            </a:prstGeom>
          </p:spPr>
          <p:txBody>
            <a:bodyPr wrap="square" lIns="0" tIns="0" rIns="0" bIns="0">
              <a:spAutoFit/>
            </a:bodyPr>
            <a:lstStyle/>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Tuyauterie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vers le poste </a:t>
              </a:r>
            </a:p>
            <a:p>
              <a:pPr marL="0" marR="0" lvl="0" indent="0" algn="l" defTabSz="457200" rtl="0" eaLnBrk="1" fontAlgn="base" latinLnBrk="0" hangingPunct="1">
                <a:lnSpc>
                  <a:spcPts val="74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Arial" charset="0"/>
                  <a:ea typeface="Arial" charset="0"/>
                  <a:cs typeface="Arial" charset="0"/>
                </a:rPr>
                <a:t>de chargement</a:t>
              </a:r>
              <a:endParaRPr kumimoji="0" lang="fr-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701905D9-C26B-4C02-B24A-FD6120935942}"/>
                </a:ext>
              </a:extLst>
            </p:cNvPr>
            <p:cNvSpPr/>
            <p:nvPr/>
          </p:nvSpPr>
          <p:spPr>
            <a:xfrm>
              <a:off x="8928897" y="4982973"/>
              <a:ext cx="628648" cy="107722"/>
            </a:xfrm>
            <a:prstGeom prst="rect">
              <a:avLst/>
            </a:prstGeom>
          </p:spPr>
          <p:txBody>
            <a:bodyPr wrap="square" lIns="0" tIns="0" rIns="0" b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OPÉRATION 2</a:t>
              </a:r>
              <a:endParaRPr kumimoji="0" lang="fr-FR" sz="7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2A826D21-1458-43F4-9AEF-52AA735B7AA5}"/>
                </a:ext>
              </a:extLst>
            </p:cNvPr>
            <p:cNvSpPr/>
            <p:nvPr/>
          </p:nvSpPr>
          <p:spPr>
            <a:xfrm>
              <a:off x="7526334" y="4559051"/>
              <a:ext cx="103715" cy="107722"/>
            </a:xfrm>
            <a:prstGeom prst="rect">
              <a:avLst/>
            </a:prstGeom>
          </p:spPr>
          <p:txBody>
            <a:bodyPr wrap="square" lIns="0" tIns="0" rIns="0" b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A</a:t>
              </a:r>
              <a:endParaRPr kumimoji="0" lang="fr-FR" sz="7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7F43907E-3574-425D-B9E1-5CDA68A1AEDD}"/>
                </a:ext>
              </a:extLst>
            </p:cNvPr>
            <p:cNvSpPr/>
            <p:nvPr/>
          </p:nvSpPr>
          <p:spPr>
            <a:xfrm>
              <a:off x="7526334" y="4688873"/>
              <a:ext cx="103715" cy="107722"/>
            </a:xfrm>
            <a:prstGeom prst="rect">
              <a:avLst/>
            </a:prstGeom>
          </p:spPr>
          <p:txBody>
            <a:bodyPr wrap="square" lIns="0" tIns="0" rIns="0" b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B</a:t>
              </a:r>
              <a:endParaRPr kumimoji="0" lang="fr-FR" sz="7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2372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 coins arrondis 26">
            <a:extLst>
              <a:ext uri="{FF2B5EF4-FFF2-40B4-BE49-F238E27FC236}">
                <a16:creationId xmlns:a16="http://schemas.microsoft.com/office/drawing/2014/main" id="{8E9776E6-58FF-E315-33E3-D64B9785E539}"/>
              </a:ext>
            </a:extLst>
          </p:cNvPr>
          <p:cNvSpPr/>
          <p:nvPr/>
        </p:nvSpPr>
        <p:spPr>
          <a:xfrm>
            <a:off x="6636786" y="2069913"/>
            <a:ext cx="5022932" cy="2099882"/>
          </a:xfrm>
          <a:prstGeom prst="roundRect">
            <a:avLst>
              <a:gd name="adj" fmla="val 7536"/>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E51B8925-E160-8066-F4E9-BD5A9BC73214}"/>
              </a:ext>
            </a:extLst>
          </p:cNvPr>
          <p:cNvPicPr>
            <a:picLocks noChangeAspect="1"/>
          </p:cNvPicPr>
          <p:nvPr/>
        </p:nvPicPr>
        <p:blipFill>
          <a:blip r:embed="rId3"/>
          <a:stretch>
            <a:fillRect/>
          </a:stretch>
        </p:blipFill>
        <p:spPr>
          <a:xfrm>
            <a:off x="6878086" y="2270558"/>
            <a:ext cx="396454" cy="41977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15</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7. Je m’assure </a:t>
            </a:r>
            <a:r>
              <a:rPr lang="fr-FR" sz="1800"/>
              <a:t>de la fin des travaux et je vérifie la dépose des isolements avant redémarrage.</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4"/>
          <a:stretch>
            <a:fillRect/>
          </a:stretch>
        </p:blipFill>
        <p:spPr>
          <a:xfrm>
            <a:off x="472947" y="333018"/>
            <a:ext cx="396629" cy="396629"/>
          </a:xfrm>
          <a:prstGeom prst="rect">
            <a:avLst/>
          </a:prstGeom>
        </p:spPr>
      </p:pic>
      <p:cxnSp>
        <p:nvCxnSpPr>
          <p:cNvPr id="26" name="Connecteur droit 25">
            <a:extLst>
              <a:ext uri="{FF2B5EF4-FFF2-40B4-BE49-F238E27FC236}">
                <a16:creationId xmlns:a16="http://schemas.microsoft.com/office/drawing/2014/main" id="{D9541F87-12EF-DE06-5D4A-189B37527DF6}"/>
              </a:ext>
            </a:extLst>
          </p:cNvPr>
          <p:cNvCxnSpPr>
            <a:cxnSpLocks/>
          </p:cNvCxnSpPr>
          <p:nvPr/>
        </p:nvCxnSpPr>
        <p:spPr>
          <a:xfrm>
            <a:off x="469879" y="1148655"/>
            <a:ext cx="931420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58C6D952-5169-EBF1-F2C7-6660B57F31A5}"/>
              </a:ext>
            </a:extLst>
          </p:cNvPr>
          <p:cNvSpPr txBox="1">
            <a:spLocks/>
          </p:cNvSpPr>
          <p:nvPr/>
        </p:nvSpPr>
        <p:spPr>
          <a:xfrm>
            <a:off x="469879"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RÉ-EMBROCHAGE ÉLECTRIQUE D’UN ÉQUIPEMENT ENCORE EN TRAVAUX</a:t>
            </a:r>
          </a:p>
        </p:txBody>
      </p:sp>
      <p:sp>
        <p:nvSpPr>
          <p:cNvPr id="28" name="ZoneTexte 27">
            <a:extLst>
              <a:ext uri="{FF2B5EF4-FFF2-40B4-BE49-F238E27FC236}">
                <a16:creationId xmlns:a16="http://schemas.microsoft.com/office/drawing/2014/main" id="{79B601EF-8B14-574A-0D64-9E328AA0BF03}"/>
              </a:ext>
            </a:extLst>
          </p:cNvPr>
          <p:cNvSpPr txBox="1"/>
          <p:nvPr/>
        </p:nvSpPr>
        <p:spPr>
          <a:xfrm>
            <a:off x="469880" y="1971973"/>
            <a:ext cx="2584636" cy="2877711"/>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Une équipe d’intervenants (mécaniciens) réalisait une vérification des courroies d’un sécheur après avoir coupé l’alimentation électrique de l’équipement en sous-station électrique, par débrochage du tiroir d’alimentation.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a:t>Pendant l’absence momentanée des intervenants, l’exploitant a remis sous tension l’équipement, pensant que les travaux étaient terminés.</a:t>
            </a:r>
          </a:p>
        </p:txBody>
      </p:sp>
      <p:sp>
        <p:nvSpPr>
          <p:cNvPr id="29" name="ZoneTexte 28">
            <a:extLst>
              <a:ext uri="{FF2B5EF4-FFF2-40B4-BE49-F238E27FC236}">
                <a16:creationId xmlns:a16="http://schemas.microsoft.com/office/drawing/2014/main" id="{CA71DA86-B01D-320B-14D7-D43B2D50FF40}"/>
              </a:ext>
            </a:extLst>
          </p:cNvPr>
          <p:cNvSpPr txBox="1"/>
          <p:nvPr/>
        </p:nvSpPr>
        <p:spPr>
          <a:xfrm>
            <a:off x="3595311" y="1967001"/>
            <a:ext cx="2500681" cy="769441"/>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CONSÉQUENCES</a:t>
            </a:r>
          </a:p>
          <a:p>
            <a:pPr marL="252000" indent="-252000">
              <a:buClr>
                <a:srgbClr val="0064AC"/>
              </a:buClr>
              <a:buSzPct val="100000"/>
              <a:buFont typeface="Wingdings" pitchFamily="2" charset="2"/>
              <a:buChar char="§"/>
            </a:pPr>
            <a:r>
              <a:rPr lang="fr-FR" sz="1200"/>
              <a:t>Blessure potentielle des intervenants (HIPO).</a:t>
            </a:r>
          </a:p>
        </p:txBody>
      </p:sp>
      <p:sp>
        <p:nvSpPr>
          <p:cNvPr id="30" name="ZoneTexte 29">
            <a:extLst>
              <a:ext uri="{FF2B5EF4-FFF2-40B4-BE49-F238E27FC236}">
                <a16:creationId xmlns:a16="http://schemas.microsoft.com/office/drawing/2014/main" id="{65FC81A3-0806-2923-AB76-B71363945D84}"/>
              </a:ext>
            </a:extLst>
          </p:cNvPr>
          <p:cNvSpPr txBox="1"/>
          <p:nvPr/>
        </p:nvSpPr>
        <p:spPr>
          <a:xfrm>
            <a:off x="3595312" y="3345101"/>
            <a:ext cx="2500684" cy="2585323"/>
          </a:xfrm>
          <a:prstGeom prst="rect">
            <a:avLst/>
          </a:prstGeom>
          <a:noFill/>
        </p:spPr>
        <p:txBody>
          <a:bodyPr wrap="square" lIns="0" tIns="0" rIns="0" bIns="0" rtlCol="0">
            <a:spAutoFit/>
          </a:bodyPr>
          <a:lstStyle/>
          <a:p>
            <a:pPr>
              <a:lnSpc>
                <a:spcPct val="150000"/>
              </a:lnSpc>
              <a:spcAft>
                <a:spcPts val="600"/>
              </a:spcAft>
              <a:buClr>
                <a:srgbClr val="0064AC"/>
              </a:buClr>
            </a:pPr>
            <a:r>
              <a:rPr lang="fr-FR" sz="1400" b="1" kern="0">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a:t>Remise sous tension d’un équipement en cours de maintenance par une autre équipe intervenant à proximité.</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Mauvaise coordination des responsables des opérations qui ont eu lieu simultanément.</a:t>
            </a:r>
          </a:p>
          <a:p>
            <a:pPr marL="252000" lvl="1" indent="-252000" defTabSz="685800">
              <a:spcAft>
                <a:spcPts val="600"/>
              </a:spcAft>
              <a:buClr>
                <a:srgbClr val="0064AC"/>
              </a:buClr>
              <a:buSzPct val="100000"/>
              <a:buFont typeface="Wingdings" pitchFamily="2" charset="2"/>
              <a:buChar char="§"/>
              <a:tabLst>
                <a:tab pos="282575" algn="l"/>
              </a:tabLst>
              <a:defRPr/>
            </a:pPr>
            <a:r>
              <a:rPr lang="fr-FR" sz="1200"/>
              <a:t>Non-respect des règles de consignation/déconsignation (permis de travail).</a:t>
            </a:r>
          </a:p>
        </p:txBody>
      </p:sp>
      <p:cxnSp>
        <p:nvCxnSpPr>
          <p:cNvPr id="31" name="Connecteur droit 30">
            <a:extLst>
              <a:ext uri="{FF2B5EF4-FFF2-40B4-BE49-F238E27FC236}">
                <a16:creationId xmlns:a16="http://schemas.microsoft.com/office/drawing/2014/main" id="{5DBDC71D-85D3-8826-786B-A43BD60497B8}"/>
              </a:ext>
            </a:extLst>
          </p:cNvPr>
          <p:cNvCxnSpPr>
            <a:cxnSpLocks/>
          </p:cNvCxnSpPr>
          <p:nvPr/>
        </p:nvCxnSpPr>
        <p:spPr>
          <a:xfrm>
            <a:off x="3295816" y="2069913"/>
            <a:ext cx="0" cy="393649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FFCE00A-8BA5-8697-6DA7-1B9914701E53}"/>
              </a:ext>
            </a:extLst>
          </p:cNvPr>
          <p:cNvCxnSpPr>
            <a:cxnSpLocks/>
          </p:cNvCxnSpPr>
          <p:nvPr/>
        </p:nvCxnSpPr>
        <p:spPr>
          <a:xfrm>
            <a:off x="6397702" y="2069913"/>
            <a:ext cx="0" cy="3936492"/>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C764D6C-6584-4CF5-A665-3032A578C1E0}"/>
              </a:ext>
            </a:extLst>
          </p:cNvPr>
          <p:cNvCxnSpPr>
            <a:cxnSpLocks/>
          </p:cNvCxnSpPr>
          <p:nvPr/>
        </p:nvCxnSpPr>
        <p:spPr>
          <a:xfrm>
            <a:off x="3299151" y="3061585"/>
            <a:ext cx="3098551"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3DE5C7D8-95CA-03DB-6807-CE197C936DBC}"/>
              </a:ext>
            </a:extLst>
          </p:cNvPr>
          <p:cNvSpPr txBox="1"/>
          <p:nvPr/>
        </p:nvSpPr>
        <p:spPr>
          <a:xfrm>
            <a:off x="6878086" y="2866053"/>
            <a:ext cx="4540331" cy="1107996"/>
          </a:xfrm>
          <a:prstGeom prst="rect">
            <a:avLst/>
          </a:prstGeom>
          <a:noFill/>
        </p:spPr>
        <p:txBody>
          <a:bodyPr wrap="square" lIns="0" tIns="0" rIns="0" bIns="0" rtlCol="0">
            <a:spAutoFit/>
          </a:bodyPr>
          <a:lstStyle/>
          <a:p>
            <a:pPr marL="171450" indent="-171450">
              <a:buClr>
                <a:srgbClr val="0064AC"/>
              </a:buClr>
              <a:buFont typeface="Arial" panose="020B0604020202020204" pitchFamily="34" charset="0"/>
              <a:buChar char="•"/>
            </a:pPr>
            <a:r>
              <a:rPr lang="fr-FR" sz="1200">
                <a:solidFill>
                  <a:srgbClr val="006CB7"/>
                </a:solidFill>
              </a:rPr>
              <a:t>Je m'assure que les </a:t>
            </a:r>
            <a:r>
              <a:rPr lang="fr-FR" sz="1200" b="1">
                <a:solidFill>
                  <a:srgbClr val="006CB7"/>
                </a:solidFill>
              </a:rPr>
              <a:t>consignations et déconsignations </a:t>
            </a:r>
            <a:r>
              <a:rPr lang="fr-FR" sz="1200">
                <a:solidFill>
                  <a:srgbClr val="006CB7"/>
                </a:solidFill>
              </a:rPr>
              <a:t>impliquent </a:t>
            </a:r>
            <a:r>
              <a:rPr lang="fr-FR" sz="1200" b="1">
                <a:solidFill>
                  <a:srgbClr val="006CB7"/>
                </a:solidFill>
              </a:rPr>
              <a:t>toutes les parties intervenantes </a:t>
            </a:r>
            <a:r>
              <a:rPr lang="fr-FR" sz="1200">
                <a:solidFill>
                  <a:srgbClr val="006CB7"/>
                </a:solidFill>
              </a:rPr>
              <a:t>afin de garantir une compréhension commune de la situation.</a:t>
            </a:r>
          </a:p>
          <a:p>
            <a:pPr marL="171450" indent="-171450">
              <a:buClr>
                <a:srgbClr val="0064AC"/>
              </a:buClr>
              <a:buFont typeface="Arial" panose="020B0604020202020204" pitchFamily="34" charset="0"/>
              <a:buChar char="•"/>
            </a:pPr>
            <a:endParaRPr lang="fr-FR" sz="1200">
              <a:solidFill>
                <a:srgbClr val="006CB7"/>
              </a:solidFill>
            </a:endParaRPr>
          </a:p>
          <a:p>
            <a:pPr marL="171450" indent="-171450">
              <a:buClr>
                <a:srgbClr val="0064AC"/>
              </a:buClr>
              <a:buFont typeface="Arial" panose="020B0604020202020204" pitchFamily="34" charset="0"/>
              <a:buChar char="•"/>
            </a:pPr>
            <a:r>
              <a:rPr lang="fr-FR" sz="1200">
                <a:solidFill>
                  <a:srgbClr val="006CB7"/>
                </a:solidFill>
              </a:rPr>
              <a:t>Je m’assure que la </a:t>
            </a:r>
            <a:r>
              <a:rPr lang="fr-FR" sz="1200" b="1">
                <a:solidFill>
                  <a:srgbClr val="006CB7"/>
                </a:solidFill>
              </a:rPr>
              <a:t>fin des travaux </a:t>
            </a:r>
            <a:r>
              <a:rPr lang="fr-FR" sz="1200">
                <a:solidFill>
                  <a:srgbClr val="006CB7"/>
                </a:solidFill>
              </a:rPr>
              <a:t>est communiquée et confirmée formellement avant de réaliser la déconsignation. </a:t>
            </a:r>
          </a:p>
        </p:txBody>
      </p:sp>
      <p:sp>
        <p:nvSpPr>
          <p:cNvPr id="64" name="ZoneTexte 63">
            <a:extLst>
              <a:ext uri="{FF2B5EF4-FFF2-40B4-BE49-F238E27FC236}">
                <a16:creationId xmlns:a16="http://schemas.microsoft.com/office/drawing/2014/main" id="{A109EF2C-5AD4-FB58-BA32-E0CC8FA07214}"/>
              </a:ext>
            </a:extLst>
          </p:cNvPr>
          <p:cNvSpPr txBox="1"/>
          <p:nvPr/>
        </p:nvSpPr>
        <p:spPr>
          <a:xfrm>
            <a:off x="7405473" y="2371032"/>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grpSp>
        <p:nvGrpSpPr>
          <p:cNvPr id="71" name="Groupe 70">
            <a:extLst>
              <a:ext uri="{FF2B5EF4-FFF2-40B4-BE49-F238E27FC236}">
                <a16:creationId xmlns:a16="http://schemas.microsoft.com/office/drawing/2014/main" id="{599E81F5-35A8-6410-BEED-0948DF0376E5}"/>
              </a:ext>
            </a:extLst>
          </p:cNvPr>
          <p:cNvGrpSpPr/>
          <p:nvPr/>
        </p:nvGrpSpPr>
        <p:grpSpPr>
          <a:xfrm>
            <a:off x="9312204" y="4410796"/>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5" tooltip="REX de l'exigence 7.7"/>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pic>
        <p:nvPicPr>
          <p:cNvPr id="3" name="Image 2">
            <a:extLst>
              <a:ext uri="{FF2B5EF4-FFF2-40B4-BE49-F238E27FC236}">
                <a16:creationId xmlns:a16="http://schemas.microsoft.com/office/drawing/2014/main" id="{C5C99724-B1B8-7BC5-8010-4A7366A7B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pic>
        <p:nvPicPr>
          <p:cNvPr id="6" name="Image 5">
            <a:extLst>
              <a:ext uri="{FF2B5EF4-FFF2-40B4-BE49-F238E27FC236}">
                <a16:creationId xmlns:a16="http://schemas.microsoft.com/office/drawing/2014/main" id="{D70939EF-BA90-DB88-F41F-0A1DD898D6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8553"/>
          <a:stretch/>
        </p:blipFill>
        <p:spPr>
          <a:xfrm>
            <a:off x="6697196" y="4406735"/>
            <a:ext cx="2389653" cy="1605492"/>
          </a:xfrm>
          <a:prstGeom prst="roundRect">
            <a:avLst>
              <a:gd name="adj" fmla="val 8594"/>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24791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64AC"/>
                </a:solidFill>
              </a:rPr>
              <a:t>03. </a:t>
            </a:r>
            <a:br>
              <a:rPr lang="fr-FR">
                <a:solidFill>
                  <a:srgbClr val="F7941D"/>
                </a:solidFill>
              </a:rPr>
            </a:br>
            <a:r>
              <a:rPr lang="fr-FR" sz="9000">
                <a:solidFill>
                  <a:srgbClr val="354D56"/>
                </a:solidFill>
              </a:rPr>
              <a:t>Pour aller plus loin</a:t>
            </a:r>
          </a:p>
        </p:txBody>
      </p:sp>
    </p:spTree>
    <p:extLst>
      <p:ext uri="{BB962C8B-B14F-4D97-AF65-F5344CB8AC3E}">
        <p14:creationId xmlns:p14="http://schemas.microsoft.com/office/powerpoint/2010/main" val="40667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descr="Une image contenant armoire, personne, intérieur&#10;&#10;Description générée automatiquement">
            <a:extLst>
              <a:ext uri="{FF2B5EF4-FFF2-40B4-BE49-F238E27FC236}">
                <a16:creationId xmlns:a16="http://schemas.microsoft.com/office/drawing/2014/main" id="{FCD9B797-E56B-CF4A-B079-C6313F9CCB1E}"/>
              </a:ext>
            </a:extLst>
          </p:cNvPr>
          <p:cNvPicPr>
            <a:picLocks noChangeAspect="1"/>
          </p:cNvPicPr>
          <p:nvPr/>
        </p:nvPicPr>
        <p:blipFill rotWithShape="1">
          <a:blip r:embed="rId2">
            <a:extLst>
              <a:ext uri="{28A0092B-C50C-407E-A947-70E740481C1C}">
                <a14:useLocalDpi xmlns:a14="http://schemas.microsoft.com/office/drawing/2010/main" val="0"/>
              </a:ext>
            </a:extLst>
          </a:blip>
          <a:srcRect l="18485" t="29771" r="11524" b="21275"/>
          <a:stretch/>
        </p:blipFill>
        <p:spPr>
          <a:xfrm>
            <a:off x="6904154" y="3149074"/>
            <a:ext cx="1643445" cy="1452663"/>
          </a:xfrm>
          <a:prstGeom prst="roundRect">
            <a:avLst>
              <a:gd name="adj" fmla="val 8594"/>
            </a:avLst>
          </a:prstGeom>
          <a:solidFill>
            <a:srgbClr val="FFFFFF">
              <a:shade val="85000"/>
            </a:srgbClr>
          </a:solidFill>
          <a:ln>
            <a:noFill/>
          </a:ln>
          <a:effectLst>
            <a:outerShdw sx="200000" sy="200000" algn="ctr" rotWithShape="0">
              <a:srgbClr val="000000">
                <a:alpha val="0"/>
              </a:srgbClr>
            </a:outerShdw>
            <a:reflection blurRad="12700" stA="38000" endPos="28000" dist="5000" dir="5400000" sy="-100000" algn="bl" rotWithShape="0"/>
          </a:effectLst>
        </p:spPr>
      </p:pic>
      <p:sp>
        <p:nvSpPr>
          <p:cNvPr id="31" name="Rectangle : coins arrondis 26">
            <a:extLst>
              <a:ext uri="{FF2B5EF4-FFF2-40B4-BE49-F238E27FC236}">
                <a16:creationId xmlns:a16="http://schemas.microsoft.com/office/drawing/2014/main" id="{C6CFD3D2-A4F0-7944-8D84-6A4D686D4A01}"/>
              </a:ext>
            </a:extLst>
          </p:cNvPr>
          <p:cNvSpPr/>
          <p:nvPr/>
        </p:nvSpPr>
        <p:spPr>
          <a:xfrm>
            <a:off x="528306" y="1619359"/>
            <a:ext cx="6079742" cy="2982378"/>
          </a:xfrm>
          <a:prstGeom prst="roundRect">
            <a:avLst>
              <a:gd name="adj" fmla="val 4790"/>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AA222B6D-F6C6-419D-BBB8-7202E9E7A1F6}"/>
              </a:ext>
            </a:extLst>
          </p:cNvPr>
          <p:cNvSpPr>
            <a:spLocks noGrp="1"/>
          </p:cNvSpPr>
          <p:nvPr>
            <p:ph type="title"/>
          </p:nvPr>
        </p:nvSpPr>
        <p:spPr/>
        <p:txBody>
          <a:bodyPr/>
          <a:lstStyle/>
          <a:p>
            <a:r>
              <a:rPr lang="fr-FR">
                <a:solidFill>
                  <a:srgbClr val="354D56"/>
                </a:solidFill>
              </a:rPr>
              <a:t>Exemples de risques associés aux systèmes </a:t>
            </a:r>
            <a:br>
              <a:rPr lang="fr-FR">
                <a:solidFill>
                  <a:srgbClr val="354D56"/>
                </a:solidFill>
              </a:rPr>
            </a:br>
            <a:r>
              <a:rPr lang="fr-FR">
                <a:solidFill>
                  <a:srgbClr val="354D56"/>
                </a:solidFill>
              </a:rPr>
              <a:t>alimentés en énergie dans les bureaux</a:t>
            </a:r>
          </a:p>
        </p:txBody>
      </p:sp>
      <p:sp>
        <p:nvSpPr>
          <p:cNvPr id="4" name="Espace réservé du pied de page 3">
            <a:extLst>
              <a:ext uri="{FF2B5EF4-FFF2-40B4-BE49-F238E27FC236}">
                <a16:creationId xmlns:a16="http://schemas.microsoft.com/office/drawing/2014/main" id="{1FE5095A-2CB6-4723-93C0-577E2AAEE6F6}"/>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30668A3E-8209-4C48-A05F-854DA076C891}"/>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44" name="ZoneTexte 43">
            <a:extLst>
              <a:ext uri="{FF2B5EF4-FFF2-40B4-BE49-F238E27FC236}">
                <a16:creationId xmlns:a16="http://schemas.microsoft.com/office/drawing/2014/main" id="{DCF25D03-41F4-E6D4-0D8F-567C9E84AEB6}"/>
              </a:ext>
            </a:extLst>
          </p:cNvPr>
          <p:cNvSpPr txBox="1"/>
          <p:nvPr/>
        </p:nvSpPr>
        <p:spPr>
          <a:xfrm>
            <a:off x="10470292" y="6755027"/>
            <a:ext cx="248786" cy="369332"/>
          </a:xfrm>
          <a:prstGeom prst="rect">
            <a:avLst/>
          </a:prstGeom>
          <a:noFill/>
        </p:spPr>
        <p:txBody>
          <a:bodyPr wrap="none" rtlCol="0">
            <a:spAutoFit/>
          </a:bodyPr>
          <a:lstStyle/>
          <a:p>
            <a:pPr algn="l"/>
            <a:r>
              <a:rPr lang="fr-FR"/>
              <a:t> </a:t>
            </a:r>
          </a:p>
        </p:txBody>
      </p:sp>
      <p:pic>
        <p:nvPicPr>
          <p:cNvPr id="22" name="Image 21">
            <a:extLst>
              <a:ext uri="{FF2B5EF4-FFF2-40B4-BE49-F238E27FC236}">
                <a16:creationId xmlns:a16="http://schemas.microsoft.com/office/drawing/2014/main" id="{0687F5E0-A08E-A149-9070-429BF0025D97}"/>
              </a:ext>
            </a:extLst>
          </p:cNvPr>
          <p:cNvPicPr>
            <a:picLocks noChangeAspect="1"/>
          </p:cNvPicPr>
          <p:nvPr/>
        </p:nvPicPr>
        <p:blipFill>
          <a:blip r:embed="rId3"/>
          <a:stretch>
            <a:fillRect/>
          </a:stretch>
        </p:blipFill>
        <p:spPr>
          <a:xfrm>
            <a:off x="528306" y="4879707"/>
            <a:ext cx="715042" cy="715042"/>
          </a:xfrm>
          <a:prstGeom prst="rect">
            <a:avLst/>
          </a:prstGeom>
        </p:spPr>
      </p:pic>
      <p:sp>
        <p:nvSpPr>
          <p:cNvPr id="24" name="ZoneTexte 23">
            <a:extLst>
              <a:ext uri="{FF2B5EF4-FFF2-40B4-BE49-F238E27FC236}">
                <a16:creationId xmlns:a16="http://schemas.microsoft.com/office/drawing/2014/main" id="{5B86C8C6-AB33-E141-94FA-6AB18EA1BD50}"/>
              </a:ext>
            </a:extLst>
          </p:cNvPr>
          <p:cNvSpPr txBox="1"/>
          <p:nvPr/>
        </p:nvSpPr>
        <p:spPr>
          <a:xfrm>
            <a:off x="1383693" y="5040358"/>
            <a:ext cx="5571593" cy="400110"/>
          </a:xfrm>
          <a:prstGeom prst="rect">
            <a:avLst/>
          </a:prstGeom>
          <a:noFill/>
        </p:spPr>
        <p:txBody>
          <a:bodyPr wrap="square" lIns="0" tIns="0" rIns="0" bIns="0" rtlCol="0">
            <a:spAutoFit/>
          </a:bodyPr>
          <a:lstStyle/>
          <a:p>
            <a:r>
              <a:rPr lang="fr-FR" sz="2600">
                <a:solidFill>
                  <a:srgbClr val="0064AC"/>
                </a:solidFill>
              </a:rPr>
              <a:t>Au bureau, je suis aussi concerné(e) !</a:t>
            </a:r>
          </a:p>
        </p:txBody>
      </p:sp>
      <p:sp>
        <p:nvSpPr>
          <p:cNvPr id="25" name="object 2">
            <a:extLst>
              <a:ext uri="{FF2B5EF4-FFF2-40B4-BE49-F238E27FC236}">
                <a16:creationId xmlns:a16="http://schemas.microsoft.com/office/drawing/2014/main" id="{DBB4247A-8D8E-0347-8045-2CDEE8C950CD}"/>
              </a:ext>
            </a:extLst>
          </p:cNvPr>
          <p:cNvSpPr txBox="1"/>
          <p:nvPr/>
        </p:nvSpPr>
        <p:spPr>
          <a:xfrm>
            <a:off x="838979" y="1876888"/>
            <a:ext cx="156467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Electrocution</a:t>
            </a:r>
          </a:p>
        </p:txBody>
      </p:sp>
      <p:sp>
        <p:nvSpPr>
          <p:cNvPr id="26" name="Espace réservé du texte 1">
            <a:extLst>
              <a:ext uri="{FF2B5EF4-FFF2-40B4-BE49-F238E27FC236}">
                <a16:creationId xmlns:a16="http://schemas.microsoft.com/office/drawing/2014/main" id="{4B80BACF-E06F-3046-97AA-8AC63BC469B2}"/>
              </a:ext>
            </a:extLst>
          </p:cNvPr>
          <p:cNvSpPr txBox="1">
            <a:spLocks/>
          </p:cNvSpPr>
          <p:nvPr/>
        </p:nvSpPr>
        <p:spPr>
          <a:xfrm>
            <a:off x="838979" y="2127302"/>
            <a:ext cx="5900445" cy="714010"/>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600"/>
              </a:spcBef>
              <a:spcAft>
                <a:spcPts val="0"/>
              </a:spcAft>
              <a:buClr>
                <a:srgbClr val="0064AC"/>
              </a:buClr>
              <a:buSzTx/>
              <a:buFont typeface="Wingdings" panose="05000000000000000000" pitchFamily="2" charset="2"/>
              <a:buChar char="§"/>
              <a:tabLst/>
              <a:defRPr/>
            </a:pPr>
            <a:r>
              <a:rPr kumimoji="0" lang="fr-FR" sz="1400" b="1" i="0" u="none" strike="noStrike" kern="1200" cap="none" spc="0" normalizeH="0" baseline="0" noProof="0">
                <a:ln>
                  <a:noFill/>
                </a:ln>
                <a:solidFill>
                  <a:srgbClr val="0064AC"/>
                </a:solidFill>
                <a:effectLst/>
                <a:uLnTx/>
                <a:uFillTx/>
                <a:latin typeface="Arial" panose="020B0604020202020204"/>
                <a:ea typeface="+mn-ea"/>
                <a:cs typeface="+mn-cs"/>
              </a:rPr>
              <a:t>Je n’effectue pas de petits travaux </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de bricolage </a:t>
            </a:r>
            <a:r>
              <a:rPr kumimoji="0" lang="fr-FR" sz="1400" b="0" i="0" u="none" strike="noStrike" kern="1200" cap="none" spc="0" normalizeH="0" baseline="0" noProof="0">
                <a:ln>
                  <a:noFill/>
                </a:ln>
                <a:solidFill>
                  <a:srgbClr val="000000"/>
                </a:solidFill>
                <a:effectLst/>
                <a:uLnTx/>
                <a:uFillTx/>
                <a:latin typeface="Arial" panose="020B0604020202020204"/>
                <a:ea typeface="+mn-ea"/>
                <a:cs typeface="+mn-cs"/>
              </a:rPr>
              <a:t>​</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moi-même (changement d’ampoule,…), je fais appel au service chargé de la gestion du bâtiment.</a:t>
            </a:r>
          </a:p>
          <a:p>
            <a:pPr marL="180000" marR="0" lvl="0" indent="-180000" algn="l" defTabSz="914400" rtl="0" eaLnBrk="1" fontAlgn="auto" latinLnBrk="0" hangingPunct="1">
              <a:lnSpc>
                <a:spcPct val="100000"/>
              </a:lnSpc>
              <a:spcBef>
                <a:spcPts val="600"/>
              </a:spcBef>
              <a:spcAft>
                <a:spcPts val="0"/>
              </a:spcAft>
              <a:buClr>
                <a:srgbClr val="0064AC"/>
              </a:buClr>
              <a:buSzTx/>
              <a:buFont typeface="Wingdings" panose="05000000000000000000" pitchFamily="2" charset="2"/>
              <a:buChar char="§"/>
              <a:tabLst/>
              <a:defRPr/>
            </a:pPr>
            <a:r>
              <a:rPr kumimoji="0" lang="fr-FR" sz="1400" b="1" i="0" u="none" strike="noStrike" kern="1200" cap="none" spc="0" normalizeH="0" baseline="0" noProof="0">
                <a:ln>
                  <a:noFill/>
                </a:ln>
                <a:solidFill>
                  <a:srgbClr val="0064AC"/>
                </a:solidFill>
                <a:effectLst/>
                <a:uLnTx/>
                <a:uFillTx/>
                <a:latin typeface="Arial" panose="020B0604020202020204"/>
                <a:ea typeface="+mn-ea"/>
                <a:cs typeface="+mn-cs"/>
              </a:rPr>
              <a:t>Je n’utilise pas </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le matériel si le fil est dénudé, et le mets </a:t>
            </a:r>
            <a:r>
              <a:rPr kumimoji="0" lang="fr-FR" sz="1400" b="0" i="0" u="none" strike="noStrike" kern="1200" cap="none" spc="0" normalizeH="0" baseline="0" noProof="0">
                <a:ln>
                  <a:noFill/>
                </a:ln>
                <a:solidFill>
                  <a:srgbClr val="000000"/>
                </a:solidFill>
                <a:effectLst/>
                <a:uLnTx/>
                <a:uFillTx/>
                <a:latin typeface="Arial" panose="020B0604020202020204"/>
                <a:ea typeface="+mn-ea"/>
                <a:cs typeface="+mn-cs"/>
              </a:rPr>
              <a:t>​</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au rebut.</a:t>
            </a:r>
          </a:p>
        </p:txBody>
      </p:sp>
      <p:sp>
        <p:nvSpPr>
          <p:cNvPr id="27" name="object 2">
            <a:extLst>
              <a:ext uri="{FF2B5EF4-FFF2-40B4-BE49-F238E27FC236}">
                <a16:creationId xmlns:a16="http://schemas.microsoft.com/office/drawing/2014/main" id="{4C4D3CD3-B599-1A4E-A7F8-4336AF4C9D3D}"/>
              </a:ext>
            </a:extLst>
          </p:cNvPr>
          <p:cNvSpPr txBox="1"/>
          <p:nvPr/>
        </p:nvSpPr>
        <p:spPr>
          <a:xfrm>
            <a:off x="838979" y="3226988"/>
            <a:ext cx="156467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Coincement</a:t>
            </a:r>
          </a:p>
        </p:txBody>
      </p:sp>
      <p:sp>
        <p:nvSpPr>
          <p:cNvPr id="28" name="Espace réservé du texte 1">
            <a:extLst>
              <a:ext uri="{FF2B5EF4-FFF2-40B4-BE49-F238E27FC236}">
                <a16:creationId xmlns:a16="http://schemas.microsoft.com/office/drawing/2014/main" id="{5C85E9DE-E764-8E47-A803-B1B5E0D07FAD}"/>
              </a:ext>
            </a:extLst>
          </p:cNvPr>
          <p:cNvSpPr txBox="1">
            <a:spLocks/>
          </p:cNvSpPr>
          <p:nvPr/>
        </p:nvSpPr>
        <p:spPr>
          <a:xfrm>
            <a:off x="838978" y="3479988"/>
            <a:ext cx="5996850" cy="224725"/>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600"/>
              </a:spcBef>
              <a:spcAft>
                <a:spcPts val="600"/>
              </a:spcAft>
              <a:buClr>
                <a:srgbClr val="0064AC"/>
              </a:buClr>
              <a:buSzTx/>
              <a:buFont typeface="Wingdings" panose="05000000000000000000" pitchFamily="2" charset="2"/>
              <a:buChar char="§"/>
              <a:tabLst/>
              <a:defRPr/>
            </a:pPr>
            <a:r>
              <a:rPr kumimoji="0" lang="fr-FR" sz="1400" b="1" i="0" u="none" strike="noStrike" kern="1200" cap="none" spc="0" normalizeH="0" baseline="0" noProof="0">
                <a:ln>
                  <a:noFill/>
                </a:ln>
                <a:solidFill>
                  <a:srgbClr val="0064AC"/>
                </a:solidFill>
                <a:effectLst/>
                <a:uLnTx/>
                <a:uFillTx/>
                <a:latin typeface="Arial" panose="020B0604020202020204"/>
                <a:ea typeface="+mn-ea"/>
                <a:cs typeface="+mn-cs"/>
              </a:rPr>
              <a:t>Je n’entrave pas </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la fermeture des portes automatiques.</a:t>
            </a:r>
          </a:p>
        </p:txBody>
      </p:sp>
      <p:sp>
        <p:nvSpPr>
          <p:cNvPr id="29" name="object 2">
            <a:extLst>
              <a:ext uri="{FF2B5EF4-FFF2-40B4-BE49-F238E27FC236}">
                <a16:creationId xmlns:a16="http://schemas.microsoft.com/office/drawing/2014/main" id="{9BBFAF40-D192-0C4E-A800-5BDC412F7101}"/>
              </a:ext>
            </a:extLst>
          </p:cNvPr>
          <p:cNvSpPr txBox="1"/>
          <p:nvPr/>
        </p:nvSpPr>
        <p:spPr>
          <a:xfrm>
            <a:off x="838979" y="3848595"/>
            <a:ext cx="156467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Happement</a:t>
            </a:r>
          </a:p>
        </p:txBody>
      </p:sp>
      <p:sp>
        <p:nvSpPr>
          <p:cNvPr id="30" name="Espace réservé du texte 1">
            <a:extLst>
              <a:ext uri="{FF2B5EF4-FFF2-40B4-BE49-F238E27FC236}">
                <a16:creationId xmlns:a16="http://schemas.microsoft.com/office/drawing/2014/main" id="{78ACBCDD-BF0B-5748-8431-C14284C90902}"/>
              </a:ext>
            </a:extLst>
          </p:cNvPr>
          <p:cNvSpPr txBox="1">
            <a:spLocks/>
          </p:cNvSpPr>
          <p:nvPr/>
        </p:nvSpPr>
        <p:spPr>
          <a:xfrm>
            <a:off x="838978" y="4076864"/>
            <a:ext cx="5996849" cy="504985"/>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600"/>
              </a:spcBef>
              <a:spcAft>
                <a:spcPts val="600"/>
              </a:spcAft>
              <a:buClr>
                <a:srgbClr val="0064AC"/>
              </a:buClr>
              <a:buSzTx/>
              <a:buFont typeface="Wingdings" panose="05000000000000000000" pitchFamily="2" charset="2"/>
              <a:buChar char="§"/>
              <a:tabLst/>
              <a:defRPr/>
            </a:pPr>
            <a:r>
              <a:rPr kumimoji="0" lang="fr-FR" sz="1400" b="1" i="0" u="none" strike="noStrike" kern="1200" cap="none" spc="0" normalizeH="0" baseline="0" noProof="0">
                <a:ln>
                  <a:noFill/>
                </a:ln>
                <a:solidFill>
                  <a:srgbClr val="0064AC"/>
                </a:solidFill>
                <a:effectLst/>
                <a:uLnTx/>
                <a:uFillTx/>
                <a:latin typeface="Arial" panose="020B0604020202020204"/>
                <a:ea typeface="+mn-ea"/>
                <a:cs typeface="+mn-cs"/>
              </a:rPr>
              <a:t>Je ne mets pas </a:t>
            </a:r>
            <a:r>
              <a:rPr lang="fr-FR" sz="1400">
                <a:solidFill>
                  <a:srgbClr val="374649"/>
                </a:solidFill>
                <a:latin typeface="Arial" panose="020B0604020202020204"/>
              </a:rPr>
              <a:t>ma main dans la machine à broyer. </a:t>
            </a:r>
          </a:p>
        </p:txBody>
      </p:sp>
      <p:pic>
        <p:nvPicPr>
          <p:cNvPr id="32" name="Image 31" descr="Une image contenant texte, intérieur&#10;&#10;Description générée automatiquement">
            <a:extLst>
              <a:ext uri="{FF2B5EF4-FFF2-40B4-BE49-F238E27FC236}">
                <a16:creationId xmlns:a16="http://schemas.microsoft.com/office/drawing/2014/main" id="{D752C44B-6D1D-974B-8819-36E8C40B5DDB}"/>
              </a:ext>
            </a:extLst>
          </p:cNvPr>
          <p:cNvPicPr>
            <a:picLocks noChangeAspect="1"/>
          </p:cNvPicPr>
          <p:nvPr/>
        </p:nvPicPr>
        <p:blipFill rotWithShape="1">
          <a:blip r:embed="rId4">
            <a:extLst>
              <a:ext uri="{28A0092B-C50C-407E-A947-70E740481C1C}">
                <a14:useLocalDpi xmlns:a14="http://schemas.microsoft.com/office/drawing/2010/main" val="0"/>
              </a:ext>
            </a:extLst>
          </a:blip>
          <a:srcRect l="2225" t="26956" r="3291" b="8063"/>
          <a:stretch/>
        </p:blipFill>
        <p:spPr>
          <a:xfrm>
            <a:off x="8788185" y="3165227"/>
            <a:ext cx="1620000" cy="1452022"/>
          </a:xfrm>
          <a:prstGeom prst="roundRect">
            <a:avLst>
              <a:gd name="adj" fmla="val 8594"/>
            </a:avLst>
          </a:prstGeom>
          <a:solidFill>
            <a:srgbClr val="FFFFFF">
              <a:shade val="85000"/>
            </a:srgbClr>
          </a:solidFill>
          <a:ln>
            <a:noFill/>
          </a:ln>
          <a:effectLst>
            <a:outerShdw dist="50800" sx="200000" sy="200000" algn="ctr" rotWithShape="0">
              <a:srgbClr val="000000">
                <a:alpha val="0"/>
              </a:srgbClr>
            </a:outerShdw>
            <a:reflection blurRad="12700" stA="38000" endPos="28000" dist="5000" dir="5400000" sy="-100000" algn="bl" rotWithShape="0"/>
          </a:effectLst>
        </p:spPr>
      </p:pic>
      <p:pic>
        <p:nvPicPr>
          <p:cNvPr id="35" name="Image 34">
            <a:extLst>
              <a:ext uri="{FF2B5EF4-FFF2-40B4-BE49-F238E27FC236}">
                <a16:creationId xmlns:a16="http://schemas.microsoft.com/office/drawing/2014/main" id="{62CAEA09-4500-2E41-A456-D9C2BDBE5B25}"/>
              </a:ext>
            </a:extLst>
          </p:cNvPr>
          <p:cNvPicPr>
            <a:picLocks noChangeAspect="1"/>
          </p:cNvPicPr>
          <p:nvPr/>
        </p:nvPicPr>
        <p:blipFill rotWithShape="1">
          <a:blip r:embed="rId5"/>
          <a:srcRect l="58461" t="30380" r="3116" b="6528"/>
          <a:stretch/>
        </p:blipFill>
        <p:spPr>
          <a:xfrm>
            <a:off x="6904154" y="1635971"/>
            <a:ext cx="1714550" cy="1314043"/>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6" name="Picture 3">
            <a:extLst>
              <a:ext uri="{FF2B5EF4-FFF2-40B4-BE49-F238E27FC236}">
                <a16:creationId xmlns:a16="http://schemas.microsoft.com/office/drawing/2014/main" id="{9C0FCBC9-3C66-7447-A0CA-43F0D5CDBE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b="-6518"/>
          <a:stretch/>
        </p:blipFill>
        <p:spPr bwMode="auto">
          <a:xfrm>
            <a:off x="8914810" y="1619359"/>
            <a:ext cx="1366751" cy="1440000"/>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9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a:solidFill>
                  <a:srgbClr val="354D56"/>
                </a:solidFill>
              </a:rPr>
              <a:t>Nos outils et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8" name="Espace réservé du texte 1">
            <a:extLst>
              <a:ext uri="{FF2B5EF4-FFF2-40B4-BE49-F238E27FC236}">
                <a16:creationId xmlns:a16="http://schemas.microsoft.com/office/drawing/2014/main" id="{DBE70D31-0AEF-4969-F214-AEF62B32A851}"/>
              </a:ext>
            </a:extLst>
          </p:cNvPr>
          <p:cNvSpPr>
            <a:spLocks noGrp="1"/>
          </p:cNvSpPr>
          <p:nvPr>
            <p:ph type="body" sz="quarter" idx="13"/>
          </p:nvPr>
        </p:nvSpPr>
        <p:spPr>
          <a:xfrm>
            <a:off x="469880" y="1149914"/>
            <a:ext cx="9720000" cy="4129222"/>
          </a:xfrm>
        </p:spPr>
        <p:txBody>
          <a:bodyPr/>
          <a:lstStyle/>
          <a:p>
            <a:pPr>
              <a:buClr>
                <a:srgbClr val="0064AC"/>
              </a:buClr>
              <a:buFont typeface="Wingdings" pitchFamily="2" charset="2"/>
              <a:buChar char="§"/>
            </a:pPr>
            <a:r>
              <a:rPr lang="fr-FR" sz="1600" b="1">
                <a:solidFill>
                  <a:srgbClr val="0064AC"/>
                </a:solidFill>
              </a:rPr>
              <a:t>CR-GR-HSE-428 – Exigences HSE pour la consignation des systèmes alimentés en énergie : </a:t>
            </a:r>
            <a:r>
              <a:rPr lang="fr-FR" sz="1600">
                <a:hlinkClick r:id="rId2"/>
              </a:rPr>
              <a:t>Règles HSE Groupe | TotalEnergies Toolbox HSE</a:t>
            </a:r>
            <a:endParaRPr lang="fr-FR" sz="1400" i="1"/>
          </a:p>
          <a:p>
            <a:pPr>
              <a:buClr>
                <a:srgbClr val="0064AC"/>
              </a:buClr>
              <a:buFont typeface="Wingdings" pitchFamily="2" charset="2"/>
              <a:buChar char="§"/>
            </a:pPr>
            <a:r>
              <a:rPr lang="fr-FR" sz="1600" b="1">
                <a:solidFill>
                  <a:srgbClr val="0064AC"/>
                </a:solidFill>
              </a:rPr>
              <a:t>Life </a:t>
            </a:r>
            <a:r>
              <a:rPr lang="fr-FR" sz="1600" b="1" err="1">
                <a:solidFill>
                  <a:srgbClr val="0064AC"/>
                </a:solidFill>
              </a:rPr>
              <a:t>Saving</a:t>
            </a:r>
            <a:r>
              <a:rPr lang="fr-FR" sz="1600" b="1">
                <a:solidFill>
                  <a:srgbClr val="0064AC"/>
                </a:solidFill>
              </a:rPr>
              <a:t> Checks – Travaux sur systèmes électriques dés-énergisés et Life </a:t>
            </a:r>
            <a:r>
              <a:rPr lang="fr-FR" sz="1600" b="1" err="1">
                <a:solidFill>
                  <a:srgbClr val="0064AC"/>
                </a:solidFill>
              </a:rPr>
              <a:t>Saving</a:t>
            </a:r>
            <a:r>
              <a:rPr lang="fr-FR" sz="1600" b="1">
                <a:solidFill>
                  <a:srgbClr val="0064AC"/>
                </a:solidFill>
              </a:rPr>
              <a:t> Checks – Travaux sur systèmes procédé dés-énergisés : </a:t>
            </a:r>
            <a:r>
              <a:rPr lang="fr-FR" sz="1600">
                <a:ea typeface="+mn-lt"/>
                <a:cs typeface="+mn-lt"/>
                <a:hlinkClick r:id="rId3"/>
              </a:rPr>
              <a:t>Vérifications qui sauvent la vie – Life saving checks</a:t>
            </a:r>
            <a:endParaRPr lang="fr-FR" sz="1400">
              <a:highlight>
                <a:srgbClr val="FFFF00"/>
              </a:highlight>
              <a:ea typeface="+mn-lt"/>
              <a:cs typeface="+mn-lt"/>
            </a:endParaRPr>
          </a:p>
          <a:p>
            <a:pPr>
              <a:buClr>
                <a:srgbClr val="0064AC"/>
              </a:buClr>
              <a:buFont typeface="Wingdings" pitchFamily="2" charset="2"/>
              <a:buChar char="§"/>
            </a:pPr>
            <a:r>
              <a:rPr lang="fr-FR" sz="1600" b="1">
                <a:solidFill>
                  <a:srgbClr val="0064AC"/>
                </a:solidFill>
              </a:rPr>
              <a:t>Programme HSE Nos vies avant tout – Travaux sur systèmes </a:t>
            </a:r>
            <a:r>
              <a:rPr lang="fr-FR" sz="1600" b="1" err="1">
                <a:solidFill>
                  <a:srgbClr val="0064AC"/>
                </a:solidFill>
              </a:rPr>
              <a:t>énergiés</a:t>
            </a:r>
            <a:r>
              <a:rPr lang="fr-FR" sz="1600" b="1">
                <a:solidFill>
                  <a:srgbClr val="0064AC"/>
                </a:solidFill>
              </a:rPr>
              <a:t> : </a:t>
            </a:r>
            <a:r>
              <a:rPr lang="fr-FR" sz="1600">
                <a:hlinkClick r:id="rId4"/>
              </a:rPr>
              <a:t>Thème 2 : Travaux sur systèmes énergisés | TotalEnergies Toolbox HSE</a:t>
            </a:r>
            <a:endParaRPr lang="fr-FR" sz="1400"/>
          </a:p>
          <a:p>
            <a:pPr>
              <a:buClr>
                <a:srgbClr val="0064AC"/>
              </a:buClr>
              <a:buFont typeface="Wingdings" pitchFamily="2" charset="2"/>
              <a:buChar char="§"/>
            </a:pPr>
            <a:r>
              <a:rPr lang="fr-FR" sz="1600" b="1">
                <a:solidFill>
                  <a:srgbClr val="0064AC"/>
                </a:solidFill>
              </a:rPr>
              <a:t>E-learning sur les systèmes alimentés en énergies : </a:t>
            </a:r>
            <a:r>
              <a:rPr lang="fr-FR" sz="1600">
                <a:hlinkClick r:id="rId5"/>
              </a:rPr>
              <a:t>https://lizzy.totalenergies.com/</a:t>
            </a:r>
            <a:endParaRPr lang="fr-FR" sz="1400"/>
          </a:p>
          <a:p>
            <a:pPr>
              <a:spcAft>
                <a:spcPts val="1000"/>
              </a:spcAft>
              <a:buClr>
                <a:srgbClr val="0064AC"/>
              </a:buClr>
              <a:buFont typeface="Wingdings" pitchFamily="2" charset="2"/>
              <a:buChar char="§"/>
            </a:pPr>
            <a:r>
              <a:rPr lang="fr-FR" sz="1600" b="1">
                <a:solidFill>
                  <a:srgbClr val="0064AC"/>
                </a:solidFill>
              </a:rPr>
              <a:t>Toolbox HSE – nouvelles Règles d'or : </a:t>
            </a:r>
            <a:endParaRPr lang="fr-FR" sz="1600">
              <a:solidFill>
                <a:srgbClr val="0064AC"/>
              </a:solidFill>
            </a:endParaRPr>
          </a:p>
          <a:p>
            <a:pPr marL="645795" lvl="2" indent="-285750">
              <a:spcAft>
                <a:spcPts val="1000"/>
              </a:spcAft>
              <a:buClr>
                <a:srgbClr val="0064AC"/>
              </a:buClr>
              <a:buFont typeface="Wingdings" pitchFamily="2" charset="2"/>
              <a:buChar char="§"/>
            </a:pPr>
            <a:r>
              <a:rPr lang="fr-FR" b="1">
                <a:cs typeface="Arial"/>
              </a:rPr>
              <a:t>Supports généraux : </a:t>
            </a:r>
            <a:r>
              <a:rPr lang="fr-FR">
                <a:ea typeface="+mn-lt"/>
                <a:cs typeface="+mn-lt"/>
                <a:hlinkClick r:id="rId6"/>
              </a:rPr>
              <a:t>Règles d’or </a:t>
            </a:r>
            <a:r>
              <a:rPr lang="fr-FR" err="1">
                <a:ea typeface="+mn-lt"/>
                <a:cs typeface="+mn-lt"/>
                <a:hlinkClick r:id="rId6"/>
              </a:rPr>
              <a:t>TotalEnergies</a:t>
            </a:r>
            <a:r>
              <a:rPr lang="fr-FR">
                <a:ea typeface="+mn-lt"/>
                <a:cs typeface="+mn-lt"/>
                <a:hlinkClick r:id="rId6"/>
              </a:rPr>
              <a:t> – Supports généraux</a:t>
            </a:r>
          </a:p>
          <a:p>
            <a:pPr marL="645795" lvl="2" indent="-285750">
              <a:spcAft>
                <a:spcPts val="1000"/>
              </a:spcAft>
              <a:buClr>
                <a:srgbClr val="0064AC"/>
              </a:buClr>
              <a:buFont typeface="Wingdings" pitchFamily="2" charset="2"/>
              <a:buChar char="§"/>
            </a:pPr>
            <a:r>
              <a:rPr lang="fr-FR" b="1">
                <a:cs typeface="Arial"/>
              </a:rPr>
              <a:t>Supports de déploiement : </a:t>
            </a:r>
            <a:r>
              <a:rPr lang="fr-FR">
                <a:ea typeface="+mn-lt"/>
                <a:cs typeface="+mn-lt"/>
                <a:hlinkClick r:id="rId7"/>
              </a:rPr>
              <a:t>Règles d’or </a:t>
            </a:r>
            <a:r>
              <a:rPr lang="fr-FR" err="1">
                <a:ea typeface="+mn-lt"/>
                <a:cs typeface="+mn-lt"/>
                <a:hlinkClick r:id="rId7"/>
              </a:rPr>
              <a:t>TotalEnergies</a:t>
            </a:r>
            <a:r>
              <a:rPr lang="fr-FR">
                <a:ea typeface="+mn-lt"/>
                <a:cs typeface="+mn-lt"/>
                <a:hlinkClick r:id="rId7"/>
              </a:rPr>
              <a:t> – Supports de déploiement</a:t>
            </a:r>
            <a:endParaRPr lang="fr-FR">
              <a:ea typeface="+mn-lt"/>
              <a:cs typeface="+mn-lt"/>
            </a:endParaRPr>
          </a:p>
          <a:p>
            <a:pPr>
              <a:spcAft>
                <a:spcPts val="1000"/>
              </a:spcAft>
              <a:buClr>
                <a:srgbClr val="0064AC"/>
              </a:buClr>
              <a:buFont typeface="Wingdings" pitchFamily="2" charset="2"/>
              <a:buChar char="§"/>
            </a:pPr>
            <a:r>
              <a:rPr lang="fr-FR" sz="1600" b="1">
                <a:solidFill>
                  <a:srgbClr val="0064AC"/>
                </a:solidFill>
              </a:rPr>
              <a:t>Base REX : </a:t>
            </a:r>
            <a:r>
              <a:rPr lang="fr-FR" sz="1600" err="1">
                <a:hlinkClick r:id="rId8"/>
              </a:rPr>
              <a:t>Group_HSE_REXDataBase</a:t>
            </a:r>
            <a:endParaRPr lang="fr-FR" sz="1600">
              <a:cs typeface="Arial"/>
            </a:endParaRPr>
          </a:p>
          <a:p>
            <a:pPr>
              <a:spcAft>
                <a:spcPts val="1000"/>
              </a:spcAft>
              <a:buClr>
                <a:srgbClr val="0064AC"/>
              </a:buClr>
              <a:buFont typeface="Wingdings" pitchFamily="2" charset="2"/>
              <a:buChar char="§"/>
            </a:pPr>
            <a:r>
              <a:rPr lang="fr-FR" sz="1600" b="1">
                <a:solidFill>
                  <a:srgbClr val="0064AC"/>
                </a:solidFill>
              </a:rPr>
              <a:t>Safety+ (bonnes pratiques par Règle d’or) : </a:t>
            </a:r>
            <a:r>
              <a:rPr lang="fr-FR" sz="1600">
                <a:hlinkClick r:id="rId9"/>
              </a:rPr>
              <a:t>https://safetyplus.totalenergies.com/fr</a:t>
            </a:r>
            <a:endParaRPr lang="fr-FR" sz="1600">
              <a:cs typeface="Arial" panose="020B0604020202020204"/>
            </a:endParaRPr>
          </a:p>
        </p:txBody>
      </p:sp>
    </p:spTree>
    <p:extLst>
      <p:ext uri="{BB962C8B-B14F-4D97-AF65-F5344CB8AC3E}">
        <p14:creationId xmlns:p14="http://schemas.microsoft.com/office/powerpoint/2010/main" val="32795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Clr>
                <a:srgbClr val="0064AC"/>
              </a:buClr>
              <a:buFont typeface="Wingdings" pitchFamily="2" charset="2"/>
              <a:buChar char="§"/>
            </a:pPr>
            <a:r>
              <a:rPr lang="fr-FR" sz="1400" b="1">
                <a:solidFill>
                  <a:srgbClr val="0064AC"/>
                </a:solidFill>
              </a:rPr>
              <a:t>Danger : </a:t>
            </a:r>
            <a:r>
              <a:rPr lang="fr-FR" sz="1400"/>
              <a:t>Propriété intrinsèque d’un produit, d’un équipement, d’un procédé, d’une situation ou d’une action pouvant entraîner un dommage aux personnes, à l’environnement et/ou aux biens. </a:t>
            </a:r>
            <a:endParaRPr lang="fr-FR" sz="1400">
              <a:highlight>
                <a:srgbClr val="FFFF00"/>
              </a:highlight>
            </a:endParaRPr>
          </a:p>
          <a:p>
            <a:pPr algn="just">
              <a:spcBef>
                <a:spcPts val="0"/>
              </a:spcBef>
              <a:spcAft>
                <a:spcPts val="600"/>
              </a:spcAft>
              <a:buClr>
                <a:srgbClr val="0064AC"/>
              </a:buClr>
              <a:buFont typeface="Wingdings" pitchFamily="2" charset="2"/>
              <a:buChar char="§"/>
            </a:pPr>
            <a:r>
              <a:rPr lang="fr-FR" sz="1400" b="1">
                <a:solidFill>
                  <a:srgbClr val="0064AC"/>
                </a:solidFill>
              </a:rPr>
              <a:t>Risque : </a:t>
            </a:r>
            <a:r>
              <a:rPr lang="fr-FR" sz="140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400" i="1"/>
          </a:p>
          <a:p>
            <a:pPr algn="just">
              <a:spcBef>
                <a:spcPts val="0"/>
              </a:spcBef>
              <a:spcAft>
                <a:spcPts val="600"/>
              </a:spcAft>
              <a:buClr>
                <a:srgbClr val="0064AC"/>
              </a:buClr>
              <a:buFont typeface="Wingdings" pitchFamily="2" charset="2"/>
              <a:buChar char="§"/>
            </a:pPr>
            <a:r>
              <a:rPr lang="fr-FR" sz="1400" b="1">
                <a:solidFill>
                  <a:srgbClr val="0064AC"/>
                </a:solidFill>
              </a:rPr>
              <a:t>Evènements HSE :</a:t>
            </a:r>
          </a:p>
          <a:p>
            <a:pPr lvl="1" algn="just">
              <a:spcBef>
                <a:spcPts val="0"/>
              </a:spcBef>
              <a:spcAft>
                <a:spcPts val="600"/>
              </a:spcAft>
              <a:buClr>
                <a:srgbClr val="0064AC"/>
              </a:buClr>
            </a:pPr>
            <a:r>
              <a:rPr lang="fr-FR" sz="1400" b="1">
                <a:solidFill>
                  <a:srgbClr val="0064AC"/>
                </a:solidFill>
              </a:rPr>
              <a:t>Incident : </a:t>
            </a:r>
            <a:r>
              <a:rPr lang="fr-FR" sz="140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0064AC"/>
              </a:buClr>
            </a:pPr>
            <a:r>
              <a:rPr lang="fr-FR" sz="1400" b="1">
                <a:solidFill>
                  <a:srgbClr val="0064AC"/>
                </a:solidFill>
              </a:rPr>
              <a:t>Presqu’accident : </a:t>
            </a:r>
            <a:r>
              <a:rPr lang="fr-FR" sz="140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0064AC"/>
              </a:buClr>
            </a:pPr>
            <a:r>
              <a:rPr lang="fr-FR" sz="1400" b="1">
                <a:solidFill>
                  <a:srgbClr val="0064AC"/>
                </a:solidFill>
              </a:rPr>
              <a:t>Anomalie : </a:t>
            </a:r>
            <a:r>
              <a:rPr lang="fr-FR" sz="1400"/>
              <a:t>Toute situation ou tout comportement anormal(e), incluant les déviations à un standard, une spécification, une procédure ou une règle. </a:t>
            </a:r>
          </a:p>
          <a:p>
            <a:pPr>
              <a:spcBef>
                <a:spcPts val="0"/>
              </a:spcBef>
              <a:spcAft>
                <a:spcPts val="600"/>
              </a:spcAft>
              <a:buClr>
                <a:srgbClr val="0064AC"/>
              </a:buClr>
              <a:buFont typeface="Wingdings" pitchFamily="2" charset="2"/>
              <a:buChar char="§"/>
            </a:pPr>
            <a:r>
              <a:rPr lang="fr-FR" sz="1400" b="1">
                <a:solidFill>
                  <a:srgbClr val="0064AC"/>
                </a:solidFill>
              </a:rPr>
              <a:t>HIPO (Haut Potentiel) </a:t>
            </a:r>
            <a:r>
              <a:rPr lang="fr-FR" sz="1400" b="1" i="1">
                <a:solidFill>
                  <a:srgbClr val="0064AC"/>
                </a:solidFill>
              </a:rPr>
              <a:t>[slide 6]</a:t>
            </a:r>
            <a:r>
              <a:rPr lang="fr-FR" sz="1400" b="1">
                <a:solidFill>
                  <a:srgbClr val="0064AC"/>
                </a:solidFill>
              </a:rPr>
              <a:t> : </a:t>
            </a:r>
            <a:r>
              <a:rPr lang="fr-FR" sz="140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0064AC"/>
              </a:buClr>
              <a:buFont typeface="Wingdings" pitchFamily="2" charset="2"/>
              <a:buChar char="§"/>
            </a:pPr>
            <a:r>
              <a:rPr lang="fr-FR" sz="1400" b="1">
                <a:solidFill>
                  <a:srgbClr val="0064AC"/>
                </a:solidFill>
              </a:rPr>
              <a:t>REX HSE : </a:t>
            </a:r>
            <a:r>
              <a:rPr lang="fr-FR" sz="140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400" i="1"/>
          </a:p>
          <a:p>
            <a:pPr algn="just">
              <a:spcBef>
                <a:spcPts val="0"/>
              </a:spcBef>
              <a:spcAft>
                <a:spcPts val="600"/>
              </a:spcAft>
              <a:buClr>
                <a:srgbClr val="0064AC"/>
              </a:buClr>
            </a:pPr>
            <a:endParaRPr lang="fr-FR" sz="1100" i="1"/>
          </a:p>
          <a:p>
            <a:pPr algn="just">
              <a:spcBef>
                <a:spcPts val="0"/>
              </a:spcBef>
              <a:spcAft>
                <a:spcPts val="600"/>
              </a:spcAft>
              <a:buClr>
                <a:srgbClr val="0064AC"/>
              </a:buClr>
            </a:pPr>
            <a:endParaRPr lang="fr-FR" sz="1100" i="1"/>
          </a:p>
          <a:p>
            <a:pPr marL="0" indent="0" algn="just">
              <a:spcBef>
                <a:spcPts val="0"/>
              </a:spcBef>
              <a:spcAft>
                <a:spcPts val="600"/>
              </a:spcAft>
              <a:buClr>
                <a:srgbClr val="0064AC"/>
              </a:buClr>
              <a:buNone/>
            </a:pPr>
            <a:endParaRPr lang="fr-FR" sz="1100" i="1"/>
          </a:p>
          <a:p>
            <a:pPr algn="just">
              <a:lnSpc>
                <a:spcPct val="200000"/>
              </a:lnSpc>
              <a:spcBef>
                <a:spcPts val="0"/>
              </a:spcBef>
              <a:spcAft>
                <a:spcPts val="600"/>
              </a:spcAft>
              <a:buClr>
                <a:srgbClr val="0064AC"/>
              </a:buClr>
            </a:pPr>
            <a:endParaRPr lang="fr-FR" sz="1800"/>
          </a:p>
          <a:p>
            <a:pPr algn="just">
              <a:lnSpc>
                <a:spcPct val="200000"/>
              </a:lnSpc>
              <a:spcBef>
                <a:spcPts val="0"/>
              </a:spcBef>
              <a:spcAft>
                <a:spcPts val="600"/>
              </a:spcAft>
              <a:buClr>
                <a:srgbClr val="0064AC"/>
              </a:buClr>
            </a:pPr>
            <a:endParaRPr lang="fr-FR" sz="180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a:solidFill>
                  <a:srgbClr val="354D56"/>
                </a:solidFill>
              </a:rPr>
              <a:t>Lexique</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19</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570797" y="5804877"/>
            <a:ext cx="7370607" cy="307777"/>
          </a:xfrm>
          <a:prstGeom prst="rect">
            <a:avLst/>
          </a:prstGeom>
          <a:noFill/>
        </p:spPr>
        <p:txBody>
          <a:bodyPr wrap="none" lIns="0" tIns="0" rIns="0" bIns="0" rtlCol="0">
            <a:spAutoFit/>
          </a:bodyPr>
          <a:lstStyle/>
          <a:p>
            <a:r>
              <a:rPr lang="fr-FR" sz="1000"/>
              <a:t>* Par exemple, les conséquences corporelles dont le niveau de gravité réelle = 3 correspondent à un accident avec arrêt de travail.</a:t>
            </a:r>
            <a:br>
              <a:rPr lang="fr-FR" sz="1000"/>
            </a:br>
            <a:r>
              <a:rPr lang="fr-FR" sz="1000"/>
              <a:t>** Par exemple, les conséquences corporelles dont le niveau de gravité potentielle = 4 correspondent à un décès.</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7</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64AC"/>
                </a:solidFill>
              </a:rPr>
              <a:t>01. </a:t>
            </a:r>
            <a:br>
              <a:rPr lang="fr-FR">
                <a:solidFill>
                  <a:srgbClr val="F7941D"/>
                </a:solidFill>
              </a:rPr>
            </a:br>
            <a:r>
              <a:rPr lang="fr-FR" sz="900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 coins arrondis 85">
            <a:extLst>
              <a:ext uri="{FF2B5EF4-FFF2-40B4-BE49-F238E27FC236}">
                <a16:creationId xmlns:a16="http://schemas.microsoft.com/office/drawing/2014/main" id="{08AD22C1-F926-5500-CFC9-A21EF5698965}"/>
              </a:ext>
            </a:extLst>
          </p:cNvPr>
          <p:cNvSpPr/>
          <p:nvPr/>
        </p:nvSpPr>
        <p:spPr>
          <a:xfrm>
            <a:off x="3591967" y="3905550"/>
            <a:ext cx="770899" cy="2304852"/>
          </a:xfrm>
          <a:prstGeom prst="roundRect">
            <a:avLst/>
          </a:prstGeom>
          <a:solidFill>
            <a:srgbClr val="0064AC"/>
          </a:solidFill>
          <a:ln>
            <a:solidFill>
              <a:srgbClr val="006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C993B8C2-B3FE-6599-2C70-51690E7FF557}"/>
              </a:ext>
            </a:extLst>
          </p:cNvPr>
          <p:cNvSpPr/>
          <p:nvPr/>
        </p:nvSpPr>
        <p:spPr>
          <a:xfrm>
            <a:off x="856680" y="2991529"/>
            <a:ext cx="2575073" cy="1387065"/>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a:xfrm>
            <a:off x="469879" y="242844"/>
            <a:ext cx="9720000" cy="502502"/>
          </a:xfrm>
        </p:spPr>
        <p:txBody>
          <a:bodyPr/>
          <a:lstStyle/>
          <a:p>
            <a:r>
              <a:rPr lang="fr-FR">
                <a:solidFill>
                  <a:srgbClr val="354D56"/>
                </a:solidFill>
              </a:rPr>
              <a:t>Processus de consignation des systèmes énergisés</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20</a:t>
            </a:fld>
            <a:endParaRPr lang="fr-FR"/>
          </a:p>
        </p:txBody>
      </p:sp>
      <p:sp>
        <p:nvSpPr>
          <p:cNvPr id="2" name="Rectangle 1">
            <a:extLst>
              <a:ext uri="{FF2B5EF4-FFF2-40B4-BE49-F238E27FC236}">
                <a16:creationId xmlns:a16="http://schemas.microsoft.com/office/drawing/2014/main" id="{2190AA40-3A58-F9FF-C92F-2F22638BF793}"/>
              </a:ext>
            </a:extLst>
          </p:cNvPr>
          <p:cNvSpPr/>
          <p:nvPr/>
        </p:nvSpPr>
        <p:spPr>
          <a:xfrm>
            <a:off x="1064803" y="3435341"/>
            <a:ext cx="2158829" cy="75405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fr-FR" sz="800" b="0" i="0" u="none" strike="noStrike" kern="1200" cap="none" spc="0" normalizeH="0" baseline="0" noProof="0">
                <a:ln>
                  <a:noFill/>
                </a:ln>
                <a:effectLst/>
                <a:uLnTx/>
                <a:uFillTx/>
                <a:latin typeface="Arial" charset="0"/>
                <a:ea typeface="Arial" charset="0"/>
                <a:cs typeface="Arial" charset="0"/>
              </a:rPr>
              <a:t>Constituer un dossier comprenant : schémas d’isolement à jour et vérifiés sur le lieu d’exécution de travail, analyse de risques, liste des dispositifs </a:t>
            </a:r>
            <a:r>
              <a:rPr kumimoji="0" lang="fr-FR" sz="900" b="0" i="0" u="none" strike="noStrike" kern="1200" cap="none" spc="0" normalizeH="0" baseline="0" noProof="0">
                <a:ln>
                  <a:noFill/>
                </a:ln>
                <a:effectLst/>
                <a:uLnTx/>
                <a:uFillTx/>
                <a:latin typeface="Arial" charset="0"/>
                <a:ea typeface="Arial" charset="0"/>
                <a:cs typeface="Arial" charset="0"/>
              </a:rPr>
              <a:t>d’isolement</a:t>
            </a:r>
            <a:r>
              <a:rPr kumimoji="0" lang="fr-FR" sz="800" b="0" i="0" u="none" strike="noStrike" kern="1200" cap="none" spc="0" normalizeH="0" baseline="0" noProof="0">
                <a:ln>
                  <a:noFill/>
                </a:ln>
                <a:effectLst/>
                <a:uLnTx/>
                <a:uFillTx/>
                <a:latin typeface="Arial" charset="0"/>
                <a:ea typeface="Arial" charset="0"/>
                <a:cs typeface="Arial" charset="0"/>
              </a:rPr>
              <a:t>, certificat de consignation, procédure ou mode opératoire de mise en sécurité, etc.</a:t>
            </a:r>
            <a:endParaRPr kumimoji="0" lang="es-ES" sz="800" b="0" i="0" u="none" strike="noStrike" kern="1200" cap="none" spc="0" normalizeH="0" baseline="0" noProof="0">
              <a:ln>
                <a:noFill/>
              </a:ln>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A090378D-80BF-0C03-C8FD-18106BBE0B89}"/>
              </a:ext>
            </a:extLst>
          </p:cNvPr>
          <p:cNvSpPr/>
          <p:nvPr/>
        </p:nvSpPr>
        <p:spPr>
          <a:xfrm>
            <a:off x="1064803" y="3180731"/>
            <a:ext cx="2294258"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all" spc="0" normalizeH="0" baseline="0" noProof="0">
                <a:ln>
                  <a:noFill/>
                </a:ln>
                <a:solidFill>
                  <a:srgbClr val="0064AC"/>
                </a:solidFill>
                <a:effectLst/>
                <a:uLnTx/>
                <a:uFillTx/>
                <a:latin typeface="Arial" charset="0"/>
                <a:ea typeface="Arial" charset="0"/>
                <a:cs typeface="Arial" charset="0"/>
              </a:rPr>
              <a:t>LE DOSSIER DE CONSIGNATION</a:t>
            </a:r>
            <a:endParaRPr kumimoji="0" lang="es-ES" sz="1000" b="0" i="0" u="none" strike="noStrike" kern="1200" cap="none" spc="0" normalizeH="0" baseline="0" noProof="0">
              <a:ln>
                <a:noFill/>
              </a:ln>
              <a:solidFill>
                <a:srgbClr val="0064AC"/>
              </a:solidFill>
              <a:effectLst/>
              <a:uLnTx/>
              <a:uFillTx/>
              <a:latin typeface="Arial" charset="0"/>
              <a:ea typeface="Arial" charset="0"/>
              <a:cs typeface="Arial" charset="0"/>
            </a:endParaRPr>
          </a:p>
        </p:txBody>
      </p:sp>
      <p:sp>
        <p:nvSpPr>
          <p:cNvPr id="8" name="Rectangle : coins arrondis 7">
            <a:extLst>
              <a:ext uri="{FF2B5EF4-FFF2-40B4-BE49-F238E27FC236}">
                <a16:creationId xmlns:a16="http://schemas.microsoft.com/office/drawing/2014/main" id="{BBBCA6C7-1663-D139-76A1-7EA36AF8435E}"/>
              </a:ext>
            </a:extLst>
          </p:cNvPr>
          <p:cNvSpPr/>
          <p:nvPr/>
        </p:nvSpPr>
        <p:spPr>
          <a:xfrm>
            <a:off x="856680" y="4537050"/>
            <a:ext cx="2575073" cy="1673353"/>
          </a:xfrm>
          <a:prstGeom prst="roundRect">
            <a:avLst>
              <a:gd name="adj" fmla="val 8806"/>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F00A478-9DB5-713D-3699-A9308C4ACC50}"/>
              </a:ext>
            </a:extLst>
          </p:cNvPr>
          <p:cNvSpPr/>
          <p:nvPr/>
        </p:nvSpPr>
        <p:spPr>
          <a:xfrm>
            <a:off x="1064803" y="4965398"/>
            <a:ext cx="2158829" cy="1061829"/>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08000" indent="-108000" defTabSz="457200">
              <a:spcBef>
                <a:spcPts val="300"/>
              </a:spcBef>
              <a:buClr>
                <a:srgbClr val="0064AC"/>
              </a:buClr>
              <a:buFont typeface="Arial" panose="020B0604020202020204" pitchFamily="34" charset="0"/>
              <a:buChar char="•"/>
              <a:defRPr/>
            </a:pPr>
            <a:r>
              <a:rPr lang="fr-FR" sz="800">
                <a:latin typeface="Arial" charset="0"/>
                <a:ea typeface="Arial" charset="0"/>
                <a:cs typeface="Arial" charset="0"/>
              </a:rPr>
              <a:t>Réaliser une analyse des risques avant toute consignation.</a:t>
            </a:r>
          </a:p>
          <a:p>
            <a:pPr marL="108000" indent="-108000" defTabSz="457200">
              <a:spcBef>
                <a:spcPts val="300"/>
              </a:spcBef>
              <a:buClr>
                <a:srgbClr val="0064AC"/>
              </a:buClr>
              <a:buFont typeface="Arial" panose="020B0604020202020204" pitchFamily="34" charset="0"/>
              <a:buChar char="•"/>
              <a:defRPr/>
            </a:pPr>
            <a:r>
              <a:rPr lang="fr-FR" sz="800">
                <a:latin typeface="Arial" charset="0"/>
                <a:ea typeface="Arial" charset="0"/>
                <a:cs typeface="Arial" charset="0"/>
              </a:rPr>
              <a:t>Valider l’analyse de risques par une visite sur le lieu d’exécution du travail pour identifier de l’équipement et de toutes les sources d’énergie. </a:t>
            </a:r>
          </a:p>
          <a:p>
            <a:pPr marL="108000" indent="-108000" defTabSz="457200">
              <a:spcBef>
                <a:spcPts val="300"/>
              </a:spcBef>
              <a:buClr>
                <a:srgbClr val="0064AC"/>
              </a:buClr>
              <a:buFont typeface="Arial" panose="020B0604020202020204" pitchFamily="34" charset="0"/>
              <a:buChar char="•"/>
              <a:defRPr/>
            </a:pPr>
            <a:r>
              <a:rPr lang="fr-FR" sz="800">
                <a:latin typeface="Arial" charset="0"/>
                <a:ea typeface="Arial" charset="0"/>
                <a:cs typeface="Arial" charset="0"/>
              </a:rPr>
              <a:t>Sélectionner les dispositifs d’isolement requis selon la procédure en vigueur.</a:t>
            </a:r>
          </a:p>
        </p:txBody>
      </p:sp>
      <p:sp>
        <p:nvSpPr>
          <p:cNvPr id="10" name="Rectangle 9">
            <a:extLst>
              <a:ext uri="{FF2B5EF4-FFF2-40B4-BE49-F238E27FC236}">
                <a16:creationId xmlns:a16="http://schemas.microsoft.com/office/drawing/2014/main" id="{066ECB5F-C4D4-CD96-FFFE-3FD4470FA76B}"/>
              </a:ext>
            </a:extLst>
          </p:cNvPr>
          <p:cNvSpPr/>
          <p:nvPr/>
        </p:nvSpPr>
        <p:spPr>
          <a:xfrm>
            <a:off x="1064803" y="4710788"/>
            <a:ext cx="2294258"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s-ES" sz="1050" b="1">
                <a:solidFill>
                  <a:srgbClr val="0064AC"/>
                </a:solidFill>
                <a:latin typeface="Arial" charset="0"/>
                <a:ea typeface="Arial" charset="0"/>
                <a:cs typeface="Arial" charset="0"/>
              </a:rPr>
              <a:t>L’ANALYSE DE RISQUES</a:t>
            </a:r>
          </a:p>
        </p:txBody>
      </p:sp>
      <p:sp>
        <p:nvSpPr>
          <p:cNvPr id="11" name="Rectangle : coins arrondis 10">
            <a:extLst>
              <a:ext uri="{FF2B5EF4-FFF2-40B4-BE49-F238E27FC236}">
                <a16:creationId xmlns:a16="http://schemas.microsoft.com/office/drawing/2014/main" id="{53A1A0C6-1637-7879-C3D1-8CD0E6604654}"/>
              </a:ext>
            </a:extLst>
          </p:cNvPr>
          <p:cNvSpPr/>
          <p:nvPr/>
        </p:nvSpPr>
        <p:spPr>
          <a:xfrm>
            <a:off x="856680" y="1668959"/>
            <a:ext cx="2575073" cy="1148832"/>
          </a:xfrm>
          <a:prstGeom prst="roundRect">
            <a:avLst>
              <a:gd name="adj" fmla="val 10743"/>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BE624F6-0708-B470-298C-693FB308138B}"/>
              </a:ext>
            </a:extLst>
          </p:cNvPr>
          <p:cNvSpPr/>
          <p:nvPr/>
        </p:nvSpPr>
        <p:spPr>
          <a:xfrm>
            <a:off x="1064803" y="2130569"/>
            <a:ext cx="2158829" cy="49244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0">
              <a:defRPr/>
            </a:pPr>
            <a:r>
              <a:rPr lang="fr-FR" sz="800">
                <a:latin typeface="Arial" charset="0"/>
                <a:ea typeface="Arial" charset="0"/>
                <a:cs typeface="Arial" charset="0"/>
              </a:rPr>
              <a:t>Mettre en place les dispositifs d’isolement définis dans le dossier de consignation afin de séparer l’équipement ou l’installation de ses sources d’énergie.</a:t>
            </a:r>
          </a:p>
        </p:txBody>
      </p:sp>
      <p:sp>
        <p:nvSpPr>
          <p:cNvPr id="13" name="Rectangle 12">
            <a:extLst>
              <a:ext uri="{FF2B5EF4-FFF2-40B4-BE49-F238E27FC236}">
                <a16:creationId xmlns:a16="http://schemas.microsoft.com/office/drawing/2014/main" id="{132539CA-2213-03B4-9D65-9C2808E60A35}"/>
              </a:ext>
            </a:extLst>
          </p:cNvPr>
          <p:cNvSpPr/>
          <p:nvPr/>
        </p:nvSpPr>
        <p:spPr>
          <a:xfrm>
            <a:off x="1064803" y="1875959"/>
            <a:ext cx="2294258"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all" spc="0" normalizeH="0" baseline="0" noProof="0">
                <a:ln>
                  <a:noFill/>
                </a:ln>
                <a:solidFill>
                  <a:srgbClr val="0064AC"/>
                </a:solidFill>
                <a:effectLst/>
                <a:uLnTx/>
                <a:uFillTx/>
                <a:latin typeface="Arial" charset="0"/>
                <a:ea typeface="Arial" charset="0"/>
                <a:cs typeface="Arial" charset="0"/>
              </a:rPr>
              <a:t>LA SÉPARATION</a:t>
            </a:r>
            <a:endParaRPr kumimoji="0" lang="es-ES" sz="1000" b="0" i="0" u="none" strike="noStrike" kern="1200" cap="none" spc="0" normalizeH="0" baseline="0" noProof="0">
              <a:ln>
                <a:noFill/>
              </a:ln>
              <a:solidFill>
                <a:srgbClr val="0064AC"/>
              </a:solidFill>
              <a:effectLst/>
              <a:uLnTx/>
              <a:uFillTx/>
              <a:latin typeface="Arial" charset="0"/>
              <a:ea typeface="Arial" charset="0"/>
              <a:cs typeface="Arial" charset="0"/>
            </a:endParaRPr>
          </a:p>
        </p:txBody>
      </p:sp>
      <p:cxnSp>
        <p:nvCxnSpPr>
          <p:cNvPr id="16" name="Connecteur droit avec flèche 15">
            <a:extLst>
              <a:ext uri="{FF2B5EF4-FFF2-40B4-BE49-F238E27FC236}">
                <a16:creationId xmlns:a16="http://schemas.microsoft.com/office/drawing/2014/main" id="{D0ABC67A-5FDD-590D-A7E9-2525970ECD63}"/>
              </a:ext>
            </a:extLst>
          </p:cNvPr>
          <p:cNvCxnSpPr/>
          <p:nvPr/>
        </p:nvCxnSpPr>
        <p:spPr>
          <a:xfrm flipV="1">
            <a:off x="541632" y="2960783"/>
            <a:ext cx="0" cy="3213042"/>
          </a:xfrm>
          <a:prstGeom prst="straightConnector1">
            <a:avLst/>
          </a:prstGeom>
          <a:ln w="12700">
            <a:solidFill>
              <a:srgbClr val="0064A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B63A26F-215C-B40E-1679-66AA0DDE7923}"/>
              </a:ext>
            </a:extLst>
          </p:cNvPr>
          <p:cNvCxnSpPr>
            <a:cxnSpLocks/>
          </p:cNvCxnSpPr>
          <p:nvPr/>
        </p:nvCxnSpPr>
        <p:spPr>
          <a:xfrm flipV="1">
            <a:off x="541514" y="1348089"/>
            <a:ext cx="0" cy="1469702"/>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D9E1EAFD-38D3-A689-5FF6-02ADA621EAB9}"/>
              </a:ext>
            </a:extLst>
          </p:cNvPr>
          <p:cNvCxnSpPr>
            <a:cxnSpLocks/>
          </p:cNvCxnSpPr>
          <p:nvPr/>
        </p:nvCxnSpPr>
        <p:spPr>
          <a:xfrm>
            <a:off x="541514" y="1350548"/>
            <a:ext cx="6685439" cy="0"/>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D8D5E4D4-AA38-E862-6AAD-50C91252C4DC}"/>
              </a:ext>
            </a:extLst>
          </p:cNvPr>
          <p:cNvSpPr/>
          <p:nvPr/>
        </p:nvSpPr>
        <p:spPr>
          <a:xfrm>
            <a:off x="3584889" y="1668959"/>
            <a:ext cx="3448397" cy="1148832"/>
          </a:xfrm>
          <a:prstGeom prst="roundRect">
            <a:avLst>
              <a:gd name="adj" fmla="val 10743"/>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1E2FB3DE-9AF2-465B-ECCA-9A5B479381B4}"/>
              </a:ext>
            </a:extLst>
          </p:cNvPr>
          <p:cNvSpPr/>
          <p:nvPr/>
        </p:nvSpPr>
        <p:spPr>
          <a:xfrm>
            <a:off x="3793013" y="2130569"/>
            <a:ext cx="3095467" cy="49244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0">
              <a:defRPr/>
            </a:pPr>
            <a:r>
              <a:rPr lang="fr-FR" sz="800">
                <a:latin typeface="Arial" charset="0"/>
                <a:ea typeface="Arial" charset="0"/>
                <a:cs typeface="Arial" charset="0"/>
              </a:rPr>
              <a:t>Condamner et signaler les dispositifs d’isolement. Dans le cas particulier de consignation électrique, faire condamner par l’intervenant les dispositifs d’isolement électriques. Sinon, sécuriser la clé du chargé de consignation dans une boîte de condamnation.</a:t>
            </a:r>
            <a:endParaRPr lang="es-ES" sz="800">
              <a:latin typeface="Arial" charset="0"/>
              <a:ea typeface="Arial" charset="0"/>
              <a:cs typeface="Arial" charset="0"/>
            </a:endParaRPr>
          </a:p>
        </p:txBody>
      </p:sp>
      <p:sp>
        <p:nvSpPr>
          <p:cNvPr id="36" name="Rectangle 35">
            <a:extLst>
              <a:ext uri="{FF2B5EF4-FFF2-40B4-BE49-F238E27FC236}">
                <a16:creationId xmlns:a16="http://schemas.microsoft.com/office/drawing/2014/main" id="{68DAF317-E3FE-9214-5D13-DCFEE0B8DFCB}"/>
              </a:ext>
            </a:extLst>
          </p:cNvPr>
          <p:cNvSpPr/>
          <p:nvPr/>
        </p:nvSpPr>
        <p:spPr>
          <a:xfrm>
            <a:off x="3793013" y="1875960"/>
            <a:ext cx="2575073" cy="35394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2" lvl="0" indent="-285752" defTabSz="457204" fontAlgn="base">
              <a:spcAft>
                <a:spcPts val="300"/>
              </a:spcAft>
              <a:buClr>
                <a:srgbClr val="004494"/>
              </a:buClr>
              <a:buSzPct val="120000"/>
              <a:defRPr/>
            </a:pPr>
            <a:r>
              <a:rPr lang="fr-FR" sz="1050" b="1" cap="all">
                <a:solidFill>
                  <a:srgbClr val="0064AC"/>
                </a:solidFill>
                <a:latin typeface="Arial" charset="0"/>
                <a:cs typeface="Arial" charset="0"/>
              </a:rPr>
              <a:t>LA CONDAMNATION – SIGNALISATION</a:t>
            </a:r>
            <a:endParaRPr lang="es-ES" sz="1000">
              <a:solidFill>
                <a:srgbClr val="0064AC"/>
              </a:solidFill>
              <a:latin typeface="Arial" charset="0"/>
              <a:ea typeface="Arial" charset="0"/>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64AC"/>
              </a:solidFill>
              <a:effectLst/>
              <a:uLnTx/>
              <a:uFillTx/>
              <a:latin typeface="Arial" charset="0"/>
              <a:ea typeface="Arial" charset="0"/>
              <a:cs typeface="Arial" charset="0"/>
            </a:endParaRPr>
          </a:p>
        </p:txBody>
      </p:sp>
      <p:sp>
        <p:nvSpPr>
          <p:cNvPr id="42" name="Rectangle : coins arrondis 41">
            <a:extLst>
              <a:ext uri="{FF2B5EF4-FFF2-40B4-BE49-F238E27FC236}">
                <a16:creationId xmlns:a16="http://schemas.microsoft.com/office/drawing/2014/main" id="{CA982214-81FB-B49C-193C-F26DE0C95985}"/>
              </a:ext>
            </a:extLst>
          </p:cNvPr>
          <p:cNvSpPr/>
          <p:nvPr/>
        </p:nvSpPr>
        <p:spPr>
          <a:xfrm>
            <a:off x="8811061" y="1668959"/>
            <a:ext cx="2841944" cy="1715128"/>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8F2880B5-30F0-7123-E703-D29710E32129}"/>
              </a:ext>
            </a:extLst>
          </p:cNvPr>
          <p:cNvSpPr/>
          <p:nvPr/>
        </p:nvSpPr>
        <p:spPr>
          <a:xfrm>
            <a:off x="9019184" y="2273123"/>
            <a:ext cx="2464652" cy="938719"/>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4" fontAlgn="base">
              <a:spcBef>
                <a:spcPts val="300"/>
              </a:spcBef>
              <a:spcAft>
                <a:spcPts val="300"/>
              </a:spcAft>
              <a:buClr>
                <a:srgbClr val="004494"/>
              </a:buClr>
              <a:buSzPct val="120000"/>
              <a:defRPr/>
            </a:pPr>
            <a:r>
              <a:rPr lang="fr-FR" sz="800">
                <a:latin typeface="Arial" panose="020B0604020202020204" pitchFamily="34" charset="0"/>
                <a:cs typeface="Arial" panose="020B0604020202020204" pitchFamily="34" charset="0"/>
              </a:rPr>
              <a:t>Effectuer le retrait de tout dispositif d'isolement, de condamnation et de signalisation après la fin des travaux utilisant ce dispositif d’isolement et la clôture des permis de travail correspondants.</a:t>
            </a:r>
          </a:p>
          <a:p>
            <a:pPr lvl="0" defTabSz="457204" fontAlgn="base">
              <a:spcBef>
                <a:spcPts val="300"/>
              </a:spcBef>
              <a:spcAft>
                <a:spcPts val="300"/>
              </a:spcAft>
              <a:buClr>
                <a:srgbClr val="004494"/>
              </a:buClr>
              <a:buSzPct val="120000"/>
              <a:defRPr/>
            </a:pPr>
            <a:r>
              <a:rPr lang="fr-FR" sz="800">
                <a:latin typeface="Arial" panose="020B0604020202020204" pitchFamily="34" charset="0"/>
                <a:cs typeface="Arial" panose="020B0604020202020204" pitchFamily="34" charset="0"/>
              </a:rPr>
              <a:t>Ce retrait est effectué par le chargé de consignation après le retrait des dispositifs de condamnation et de signalisation appartenant à l’intervenant.</a:t>
            </a:r>
          </a:p>
        </p:txBody>
      </p:sp>
      <p:sp>
        <p:nvSpPr>
          <p:cNvPr id="44" name="Rectangle 43">
            <a:extLst>
              <a:ext uri="{FF2B5EF4-FFF2-40B4-BE49-F238E27FC236}">
                <a16:creationId xmlns:a16="http://schemas.microsoft.com/office/drawing/2014/main" id="{F2874E40-102C-EF0A-B8C6-4CA6CD7CCAE1}"/>
              </a:ext>
            </a:extLst>
          </p:cNvPr>
          <p:cNvSpPr/>
          <p:nvPr/>
        </p:nvSpPr>
        <p:spPr>
          <a:xfrm>
            <a:off x="9019183" y="1858161"/>
            <a:ext cx="2464655" cy="323165"/>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4" fontAlgn="base">
              <a:spcBef>
                <a:spcPts val="300"/>
              </a:spcBef>
              <a:spcAft>
                <a:spcPts val="300"/>
              </a:spcAft>
              <a:buClr>
                <a:srgbClr val="004494"/>
              </a:buClr>
              <a:buSzPct val="120000"/>
              <a:defRPr/>
            </a:pPr>
            <a:r>
              <a:rPr lang="fr-FR" sz="1050" b="1" cap="all">
                <a:solidFill>
                  <a:srgbClr val="0064AC"/>
                </a:solidFill>
                <a:latin typeface="Arial" charset="0"/>
                <a:cs typeface="Arial" charset="0"/>
              </a:rPr>
              <a:t>LE RETRAIT DES DISPOSITIFS D’ISOLEMENT</a:t>
            </a:r>
          </a:p>
        </p:txBody>
      </p:sp>
      <p:sp>
        <p:nvSpPr>
          <p:cNvPr id="45" name="Rectangle : coins arrondis 44">
            <a:extLst>
              <a:ext uri="{FF2B5EF4-FFF2-40B4-BE49-F238E27FC236}">
                <a16:creationId xmlns:a16="http://schemas.microsoft.com/office/drawing/2014/main" id="{DF73B20E-F299-BDBC-4C11-0DF209BFE606}"/>
              </a:ext>
            </a:extLst>
          </p:cNvPr>
          <p:cNvSpPr/>
          <p:nvPr/>
        </p:nvSpPr>
        <p:spPr>
          <a:xfrm>
            <a:off x="8811061" y="4548274"/>
            <a:ext cx="2844707" cy="1104150"/>
          </a:xfrm>
          <a:prstGeom prst="roundRect">
            <a:avLst>
              <a:gd name="adj" fmla="val 8806"/>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5493BC3F-487B-EAA6-F052-D2C23A1E8948}"/>
              </a:ext>
            </a:extLst>
          </p:cNvPr>
          <p:cNvSpPr/>
          <p:nvPr/>
        </p:nvSpPr>
        <p:spPr>
          <a:xfrm>
            <a:off x="9019184" y="4976621"/>
            <a:ext cx="2348368" cy="492443"/>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indent="-285752" defTabSz="457204" fontAlgn="base">
              <a:spcBef>
                <a:spcPts val="300"/>
              </a:spcBef>
              <a:spcAft>
                <a:spcPts val="300"/>
              </a:spcAft>
              <a:buClr>
                <a:srgbClr val="004494"/>
              </a:buClr>
              <a:buSzPct val="120000"/>
              <a:defRPr/>
            </a:pPr>
            <a:r>
              <a:rPr lang="fr-FR" sz="800"/>
              <a:t>Enregistrer dans le certificat de consignation toute déconsignation, y compris temporaire. Toute déconsignation temporaire pour effectuer des tests est validée par l’autorité approbatrice</a:t>
            </a:r>
            <a:r>
              <a:rPr lang="fr-FR" sz="800">
                <a:latin typeface="Arial" charset="0"/>
                <a:ea typeface="Arial" charset="0"/>
                <a:cs typeface="Arial" charset="0"/>
              </a:rPr>
              <a:t>.</a:t>
            </a:r>
            <a:endParaRPr lang="es-ES" sz="800">
              <a:latin typeface="Arial" charset="0"/>
              <a:ea typeface="Arial" charset="0"/>
              <a:cs typeface="Arial" charset="0"/>
            </a:endParaRPr>
          </a:p>
        </p:txBody>
      </p:sp>
      <p:sp>
        <p:nvSpPr>
          <p:cNvPr id="47" name="Rectangle 46">
            <a:extLst>
              <a:ext uri="{FF2B5EF4-FFF2-40B4-BE49-F238E27FC236}">
                <a16:creationId xmlns:a16="http://schemas.microsoft.com/office/drawing/2014/main" id="{7B8F4AB5-5D3B-9716-6755-2DA67EFFA546}"/>
              </a:ext>
            </a:extLst>
          </p:cNvPr>
          <p:cNvSpPr/>
          <p:nvPr/>
        </p:nvSpPr>
        <p:spPr>
          <a:xfrm>
            <a:off x="9019184" y="4722011"/>
            <a:ext cx="2636596"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4" fontAlgn="base">
              <a:spcBef>
                <a:spcPts val="300"/>
              </a:spcBef>
              <a:spcAft>
                <a:spcPts val="300"/>
              </a:spcAft>
              <a:buClr>
                <a:srgbClr val="004494"/>
              </a:buClr>
              <a:buSzPct val="120000"/>
              <a:defRPr/>
            </a:pPr>
            <a:r>
              <a:rPr lang="fr-FR" sz="1050" b="1" cap="all">
                <a:solidFill>
                  <a:srgbClr val="0064AC"/>
                </a:solidFill>
                <a:latin typeface="Arial" charset="0"/>
                <a:cs typeface="Arial" charset="0"/>
              </a:rPr>
              <a:t>LA DÉCONSIGNATION TEMPORAIRE</a:t>
            </a:r>
          </a:p>
        </p:txBody>
      </p:sp>
      <p:sp>
        <p:nvSpPr>
          <p:cNvPr id="52" name="Rectangle : coins arrondis 51">
            <a:extLst>
              <a:ext uri="{FF2B5EF4-FFF2-40B4-BE49-F238E27FC236}">
                <a16:creationId xmlns:a16="http://schemas.microsoft.com/office/drawing/2014/main" id="{90728B4E-FDDF-07C5-0DF6-EAFC8CC0BF08}"/>
              </a:ext>
            </a:extLst>
          </p:cNvPr>
          <p:cNvSpPr/>
          <p:nvPr/>
        </p:nvSpPr>
        <p:spPr>
          <a:xfrm>
            <a:off x="4521336" y="2960782"/>
            <a:ext cx="2511949" cy="1417812"/>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D06D3E6-E96A-0758-2B13-E099A4BB26F5}"/>
              </a:ext>
            </a:extLst>
          </p:cNvPr>
          <p:cNvSpPr/>
          <p:nvPr/>
        </p:nvSpPr>
        <p:spPr>
          <a:xfrm>
            <a:off x="4729458" y="3595792"/>
            <a:ext cx="2133696" cy="246221"/>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457200">
              <a:defRPr/>
            </a:pPr>
            <a:r>
              <a:rPr lang="fr-FR" sz="800">
                <a:latin typeface="Arial" charset="0"/>
                <a:ea typeface="Arial" charset="0"/>
                <a:cs typeface="Arial" charset="0"/>
              </a:rPr>
              <a:t>Décharger l’énergie stockée dans le système isolé avant toute  intervention.</a:t>
            </a:r>
          </a:p>
        </p:txBody>
      </p:sp>
      <p:sp>
        <p:nvSpPr>
          <p:cNvPr id="54" name="Rectangle 53">
            <a:extLst>
              <a:ext uri="{FF2B5EF4-FFF2-40B4-BE49-F238E27FC236}">
                <a16:creationId xmlns:a16="http://schemas.microsoft.com/office/drawing/2014/main" id="{CF161180-90BD-D26A-AED4-4183942CB52C}"/>
              </a:ext>
            </a:extLst>
          </p:cNvPr>
          <p:cNvSpPr/>
          <p:nvPr/>
        </p:nvSpPr>
        <p:spPr>
          <a:xfrm>
            <a:off x="4740030" y="3155561"/>
            <a:ext cx="2047269" cy="323165"/>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2" lvl="0" indent="-285752" defTabSz="457204" fontAlgn="base">
              <a:buClr>
                <a:srgbClr val="004494"/>
              </a:buClr>
              <a:buSzPct val="120000"/>
              <a:defRPr/>
            </a:pPr>
            <a:r>
              <a:rPr lang="fr-FR" sz="1050" b="1" cap="all">
                <a:solidFill>
                  <a:srgbClr val="0064AC"/>
                </a:solidFill>
                <a:latin typeface="Arial" charset="0"/>
                <a:ea typeface="Arial" charset="0"/>
                <a:cs typeface="Arial" charset="0"/>
              </a:rPr>
              <a:t>LA DÉCHARGE DE L’ÉNERGIE</a:t>
            </a:r>
          </a:p>
          <a:p>
            <a:pPr marL="285752" lvl="0" indent="-285752" defTabSz="457204" fontAlgn="base">
              <a:buClr>
                <a:srgbClr val="004494"/>
              </a:buClr>
              <a:buSzPct val="120000"/>
              <a:defRPr/>
            </a:pPr>
            <a:r>
              <a:rPr lang="fr-FR" sz="1050" b="1" cap="all">
                <a:solidFill>
                  <a:srgbClr val="0064AC"/>
                </a:solidFill>
                <a:latin typeface="Arial" charset="0"/>
                <a:ea typeface="Arial" charset="0"/>
                <a:cs typeface="Arial" charset="0"/>
              </a:rPr>
              <a:t>STOCKÉE</a:t>
            </a:r>
            <a:endParaRPr lang="es-ES" sz="1000">
              <a:solidFill>
                <a:srgbClr val="0064AC"/>
              </a:solidFill>
              <a:latin typeface="Arial" charset="0"/>
              <a:ea typeface="Arial" charset="0"/>
              <a:cs typeface="Arial" charset="0"/>
            </a:endParaRPr>
          </a:p>
        </p:txBody>
      </p:sp>
      <p:sp>
        <p:nvSpPr>
          <p:cNvPr id="55" name="Rectangle : coins arrondis 54">
            <a:extLst>
              <a:ext uri="{FF2B5EF4-FFF2-40B4-BE49-F238E27FC236}">
                <a16:creationId xmlns:a16="http://schemas.microsoft.com/office/drawing/2014/main" id="{85F373ED-DFC4-B6F7-36F6-81670BDED63C}"/>
              </a:ext>
            </a:extLst>
          </p:cNvPr>
          <p:cNvSpPr/>
          <p:nvPr/>
        </p:nvSpPr>
        <p:spPr>
          <a:xfrm>
            <a:off x="4521335" y="4542677"/>
            <a:ext cx="2511949" cy="1667725"/>
          </a:xfrm>
          <a:prstGeom prst="roundRect">
            <a:avLst>
              <a:gd name="adj" fmla="val 9562"/>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400A9382-0E2A-7D93-9EDD-E1139B4A7A46}"/>
              </a:ext>
            </a:extLst>
          </p:cNvPr>
          <p:cNvSpPr/>
          <p:nvPr/>
        </p:nvSpPr>
        <p:spPr>
          <a:xfrm>
            <a:off x="4696569" y="5203612"/>
            <a:ext cx="2090729" cy="861774"/>
          </a:xfrm>
          <a:prstGeom prst="rect">
            <a:avLst/>
          </a:prstGeom>
          <a:noFill/>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08000" lvl="0" indent="-108000" defTabSz="457200">
              <a:buClr>
                <a:srgbClr val="0064AC"/>
              </a:buClr>
              <a:buFont typeface="Arial" panose="020B0604020202020204" pitchFamily="34" charset="0"/>
              <a:buChar char="•"/>
              <a:defRPr/>
            </a:pPr>
            <a:r>
              <a:rPr lang="fr-FR" sz="800">
                <a:latin typeface="Arial" charset="0"/>
                <a:ea typeface="Arial" charset="0"/>
                <a:cs typeface="Arial" charset="0"/>
              </a:rPr>
              <a:t>Effectuer, avant toute intervention,  un contrôle préalable de l’absence d’énergie par le chargé de consignation en présence de l’autorité exécutrice. </a:t>
            </a:r>
          </a:p>
          <a:p>
            <a:pPr marL="108000" lvl="0" indent="-108000" defTabSz="457200">
              <a:buClr>
                <a:srgbClr val="0064AC"/>
              </a:buClr>
              <a:buFont typeface="Arial" panose="020B0604020202020204" pitchFamily="34" charset="0"/>
              <a:buChar char="•"/>
              <a:defRPr/>
            </a:pPr>
            <a:r>
              <a:rPr lang="fr-FR" sz="800" b="1">
                <a:latin typeface="Arial" charset="0"/>
                <a:ea typeface="Arial" charset="0"/>
                <a:cs typeface="Arial" charset="0"/>
              </a:rPr>
              <a:t>Stopper</a:t>
            </a:r>
            <a:r>
              <a:rPr lang="fr-FR" sz="800">
                <a:latin typeface="Arial" charset="0"/>
                <a:ea typeface="Arial" charset="0"/>
                <a:cs typeface="Arial" charset="0"/>
              </a:rPr>
              <a:t>, en cas d’impossibilité, l’intervention et effectuer une analyse de risques.</a:t>
            </a:r>
            <a:endParaRPr lang="es-ES" sz="800">
              <a:latin typeface="Arial" charset="0"/>
              <a:ea typeface="Arial" charset="0"/>
              <a:cs typeface="Arial" charset="0"/>
            </a:endParaRPr>
          </a:p>
        </p:txBody>
      </p:sp>
      <p:sp>
        <p:nvSpPr>
          <p:cNvPr id="57" name="Rectangle 56">
            <a:extLst>
              <a:ext uri="{FF2B5EF4-FFF2-40B4-BE49-F238E27FC236}">
                <a16:creationId xmlns:a16="http://schemas.microsoft.com/office/drawing/2014/main" id="{5CF8EE7E-E0B7-7DB0-C872-26DE2443E691}"/>
              </a:ext>
            </a:extLst>
          </p:cNvPr>
          <p:cNvSpPr/>
          <p:nvPr/>
        </p:nvSpPr>
        <p:spPr>
          <a:xfrm>
            <a:off x="4700838" y="4750371"/>
            <a:ext cx="2162315" cy="323165"/>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defRPr/>
            </a:pPr>
            <a:r>
              <a:rPr lang="fr-FR" sz="1050" b="1" cap="all">
                <a:solidFill>
                  <a:srgbClr val="0064AC"/>
                </a:solidFill>
                <a:latin typeface="Arial" charset="0"/>
                <a:ea typeface="Arial" charset="0"/>
                <a:cs typeface="Arial" charset="0"/>
              </a:rPr>
              <a:t>LE CONTRÔLE DE L’ABSENCE D’ÉNERGIE</a:t>
            </a:r>
            <a:endParaRPr lang="es-ES" sz="1000">
              <a:solidFill>
                <a:srgbClr val="0064AC"/>
              </a:solidFill>
              <a:latin typeface="Arial" charset="0"/>
              <a:ea typeface="Arial" charset="0"/>
              <a:cs typeface="Arial" charset="0"/>
            </a:endParaRPr>
          </a:p>
        </p:txBody>
      </p:sp>
      <p:cxnSp>
        <p:nvCxnSpPr>
          <p:cNvPr id="73" name="Connecteur droit 72">
            <a:extLst>
              <a:ext uri="{FF2B5EF4-FFF2-40B4-BE49-F238E27FC236}">
                <a16:creationId xmlns:a16="http://schemas.microsoft.com/office/drawing/2014/main" id="{F9504817-F392-F0FF-B51C-D4DFD2DBC9E1}"/>
              </a:ext>
            </a:extLst>
          </p:cNvPr>
          <p:cNvCxnSpPr>
            <a:cxnSpLocks/>
          </p:cNvCxnSpPr>
          <p:nvPr/>
        </p:nvCxnSpPr>
        <p:spPr>
          <a:xfrm flipV="1">
            <a:off x="8475237" y="1394613"/>
            <a:ext cx="0" cy="4802255"/>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87" name="Rectangle : coins arrondis 86">
            <a:extLst>
              <a:ext uri="{FF2B5EF4-FFF2-40B4-BE49-F238E27FC236}">
                <a16:creationId xmlns:a16="http://schemas.microsoft.com/office/drawing/2014/main" id="{677175F3-53DE-BFB6-C138-CC901C89E178}"/>
              </a:ext>
            </a:extLst>
          </p:cNvPr>
          <p:cNvSpPr/>
          <p:nvPr/>
        </p:nvSpPr>
        <p:spPr>
          <a:xfrm>
            <a:off x="7410516" y="1350548"/>
            <a:ext cx="770899" cy="3729913"/>
          </a:xfrm>
          <a:prstGeom prst="round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1" name="Image 90">
            <a:extLst>
              <a:ext uri="{FF2B5EF4-FFF2-40B4-BE49-F238E27FC236}">
                <a16:creationId xmlns:a16="http://schemas.microsoft.com/office/drawing/2014/main" id="{AA526741-CE24-F656-2466-8BF21AB3B4D5}"/>
              </a:ext>
            </a:extLst>
          </p:cNvPr>
          <p:cNvPicPr>
            <a:picLocks noChangeAspect="1"/>
          </p:cNvPicPr>
          <p:nvPr/>
        </p:nvPicPr>
        <p:blipFill>
          <a:blip r:embed="rId3"/>
          <a:stretch>
            <a:fillRect/>
          </a:stretch>
        </p:blipFill>
        <p:spPr>
          <a:xfrm>
            <a:off x="8821136" y="3580889"/>
            <a:ext cx="770583" cy="770583"/>
          </a:xfrm>
          <a:prstGeom prst="rect">
            <a:avLst/>
          </a:prstGeom>
        </p:spPr>
      </p:pic>
      <p:sp>
        <p:nvSpPr>
          <p:cNvPr id="92" name="Rectangle : coins arrondis 91">
            <a:extLst>
              <a:ext uri="{FF2B5EF4-FFF2-40B4-BE49-F238E27FC236}">
                <a16:creationId xmlns:a16="http://schemas.microsoft.com/office/drawing/2014/main" id="{19B2CEF9-BC5B-1772-57E7-833249D84B08}"/>
              </a:ext>
            </a:extLst>
          </p:cNvPr>
          <p:cNvSpPr/>
          <p:nvPr/>
        </p:nvSpPr>
        <p:spPr>
          <a:xfrm rot="16200000">
            <a:off x="10335877" y="3031895"/>
            <a:ext cx="770899" cy="1868888"/>
          </a:xfrm>
          <a:prstGeom prst="round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EB8BCA17-472B-C743-2394-D61038D4FD8C}"/>
              </a:ext>
            </a:extLst>
          </p:cNvPr>
          <p:cNvSpPr/>
          <p:nvPr/>
        </p:nvSpPr>
        <p:spPr>
          <a:xfrm rot="16200000">
            <a:off x="5913408" y="3106554"/>
            <a:ext cx="3732373" cy="21544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400" b="1">
                <a:solidFill>
                  <a:schemeClr val="bg1"/>
                </a:solidFill>
                <a:latin typeface="Arial" charset="0"/>
                <a:ea typeface="Arial" charset="0"/>
                <a:cs typeface="Arial" charset="0"/>
              </a:rPr>
              <a:t>LA RÉALISATION DES TRAVAUX</a:t>
            </a:r>
          </a:p>
        </p:txBody>
      </p:sp>
      <p:sp>
        <p:nvSpPr>
          <p:cNvPr id="60" name="Rectangle 59">
            <a:extLst>
              <a:ext uri="{FF2B5EF4-FFF2-40B4-BE49-F238E27FC236}">
                <a16:creationId xmlns:a16="http://schemas.microsoft.com/office/drawing/2014/main" id="{D9B8D454-A914-2F8F-87A9-12F8AFBF90E6}"/>
              </a:ext>
            </a:extLst>
          </p:cNvPr>
          <p:cNvSpPr/>
          <p:nvPr/>
        </p:nvSpPr>
        <p:spPr>
          <a:xfrm rot="16200000">
            <a:off x="2816726" y="4947831"/>
            <a:ext cx="2303940" cy="21544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400" b="1">
                <a:solidFill>
                  <a:schemeClr val="bg1"/>
                </a:solidFill>
                <a:latin typeface="Arial" charset="0"/>
                <a:ea typeface="Arial" charset="0"/>
                <a:cs typeface="Arial" charset="0"/>
              </a:rPr>
              <a:t>CONSIGNATION</a:t>
            </a:r>
          </a:p>
        </p:txBody>
      </p:sp>
      <p:sp>
        <p:nvSpPr>
          <p:cNvPr id="94" name="Rectangle 93">
            <a:extLst>
              <a:ext uri="{FF2B5EF4-FFF2-40B4-BE49-F238E27FC236}">
                <a16:creationId xmlns:a16="http://schemas.microsoft.com/office/drawing/2014/main" id="{D2E13282-72D5-17C4-F23C-3BA30C127085}"/>
              </a:ext>
            </a:extLst>
          </p:cNvPr>
          <p:cNvSpPr/>
          <p:nvPr/>
        </p:nvSpPr>
        <p:spPr>
          <a:xfrm>
            <a:off x="9784125" y="3874006"/>
            <a:ext cx="1868889" cy="21544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400" b="1">
                <a:solidFill>
                  <a:schemeClr val="bg1"/>
                </a:solidFill>
                <a:latin typeface="Arial" charset="0"/>
                <a:ea typeface="Arial" charset="0"/>
                <a:cs typeface="Arial" charset="0"/>
              </a:rPr>
              <a:t>DÉCONSIGNATION</a:t>
            </a:r>
          </a:p>
        </p:txBody>
      </p:sp>
      <p:sp>
        <p:nvSpPr>
          <p:cNvPr id="102" name="Rectangle 101">
            <a:extLst>
              <a:ext uri="{FF2B5EF4-FFF2-40B4-BE49-F238E27FC236}">
                <a16:creationId xmlns:a16="http://schemas.microsoft.com/office/drawing/2014/main" id="{BE1B26B5-626E-7891-D586-16962F48ED57}"/>
              </a:ext>
            </a:extLst>
          </p:cNvPr>
          <p:cNvSpPr/>
          <p:nvPr/>
        </p:nvSpPr>
        <p:spPr>
          <a:xfrm>
            <a:off x="8370381" y="3045318"/>
            <a:ext cx="252003" cy="1514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a:extLst>
              <a:ext uri="{FF2B5EF4-FFF2-40B4-BE49-F238E27FC236}">
                <a16:creationId xmlns:a16="http://schemas.microsoft.com/office/drawing/2014/main" id="{B080CD7C-7F04-A03A-3E67-E066F91A42B6}"/>
              </a:ext>
            </a:extLst>
          </p:cNvPr>
          <p:cNvSpPr/>
          <p:nvPr/>
        </p:nvSpPr>
        <p:spPr>
          <a:xfrm rot="16200000">
            <a:off x="7800863" y="3701004"/>
            <a:ext cx="1392570"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s-ES" sz="1050" b="1">
                <a:solidFill>
                  <a:srgbClr val="354D56"/>
                </a:solidFill>
                <a:latin typeface="Arial" charset="0"/>
                <a:ea typeface="Arial" charset="0"/>
                <a:cs typeface="Arial" charset="0"/>
              </a:rPr>
              <a:t>LA MISE EN OEUVRE</a:t>
            </a:r>
          </a:p>
        </p:txBody>
      </p:sp>
      <p:sp>
        <p:nvSpPr>
          <p:cNvPr id="104" name="Rectangle 103">
            <a:extLst>
              <a:ext uri="{FF2B5EF4-FFF2-40B4-BE49-F238E27FC236}">
                <a16:creationId xmlns:a16="http://schemas.microsoft.com/office/drawing/2014/main" id="{F97DF876-D64B-D30A-42EA-BF6E7B0C2DA5}"/>
              </a:ext>
            </a:extLst>
          </p:cNvPr>
          <p:cNvSpPr/>
          <p:nvPr/>
        </p:nvSpPr>
        <p:spPr>
          <a:xfrm rot="5400000">
            <a:off x="3736716" y="565768"/>
            <a:ext cx="252003" cy="1558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3FC7B0F9-E7BB-5841-9900-353EC322B8A6}"/>
              </a:ext>
            </a:extLst>
          </p:cNvPr>
          <p:cNvSpPr/>
          <p:nvPr/>
        </p:nvSpPr>
        <p:spPr>
          <a:xfrm>
            <a:off x="3036483" y="1265950"/>
            <a:ext cx="1652470"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50" b="1">
                <a:solidFill>
                  <a:srgbClr val="354D56"/>
                </a:solidFill>
                <a:latin typeface="Arial" charset="0"/>
                <a:ea typeface="Arial" charset="0"/>
                <a:cs typeface="Arial" charset="0"/>
              </a:rPr>
              <a:t>LA MISE EN OEUVRE</a:t>
            </a:r>
          </a:p>
        </p:txBody>
      </p:sp>
      <p:cxnSp>
        <p:nvCxnSpPr>
          <p:cNvPr id="110" name="Connecteur droit avec flèche 109">
            <a:extLst>
              <a:ext uri="{FF2B5EF4-FFF2-40B4-BE49-F238E27FC236}">
                <a16:creationId xmlns:a16="http://schemas.microsoft.com/office/drawing/2014/main" id="{FCC847FE-EDBC-D491-33A8-F729DA69872D}"/>
              </a:ext>
            </a:extLst>
          </p:cNvPr>
          <p:cNvCxnSpPr>
            <a:cxnSpLocks/>
          </p:cNvCxnSpPr>
          <p:nvPr/>
        </p:nvCxnSpPr>
        <p:spPr>
          <a:xfrm>
            <a:off x="8475237" y="1394613"/>
            <a:ext cx="3177768" cy="0"/>
          </a:xfrm>
          <a:prstGeom prst="straightConnector1">
            <a:avLst/>
          </a:prstGeom>
          <a:ln w="12700">
            <a:solidFill>
              <a:srgbClr val="0064AC"/>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C77DE69-E7AD-1A71-722C-EF866F5EB1A9}"/>
              </a:ext>
            </a:extLst>
          </p:cNvPr>
          <p:cNvSpPr/>
          <p:nvPr/>
        </p:nvSpPr>
        <p:spPr>
          <a:xfrm>
            <a:off x="408973" y="4013931"/>
            <a:ext cx="252003" cy="1404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80AE801-2557-6A74-661D-3BD86E82BE99}"/>
              </a:ext>
            </a:extLst>
          </p:cNvPr>
          <p:cNvSpPr/>
          <p:nvPr/>
        </p:nvSpPr>
        <p:spPr>
          <a:xfrm rot="16200000">
            <a:off x="-93577" y="4626655"/>
            <a:ext cx="1258636" cy="161583"/>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50" b="1">
                <a:solidFill>
                  <a:srgbClr val="354D56"/>
                </a:solidFill>
                <a:latin typeface="Arial" charset="0"/>
                <a:ea typeface="Arial" charset="0"/>
                <a:cs typeface="Arial" charset="0"/>
              </a:rPr>
              <a:t>LA PRÉPARATION</a:t>
            </a:r>
          </a:p>
        </p:txBody>
      </p:sp>
      <p:pic>
        <p:nvPicPr>
          <p:cNvPr id="134" name="Image 133">
            <a:extLst>
              <a:ext uri="{FF2B5EF4-FFF2-40B4-BE49-F238E27FC236}">
                <a16:creationId xmlns:a16="http://schemas.microsoft.com/office/drawing/2014/main" id="{B9E7FC91-4944-5BB5-42D7-A369BFAB7659}"/>
              </a:ext>
            </a:extLst>
          </p:cNvPr>
          <p:cNvPicPr>
            <a:picLocks noChangeAspect="1"/>
          </p:cNvPicPr>
          <p:nvPr/>
        </p:nvPicPr>
        <p:blipFill>
          <a:blip r:embed="rId4"/>
          <a:stretch>
            <a:fillRect/>
          </a:stretch>
        </p:blipFill>
        <p:spPr>
          <a:xfrm>
            <a:off x="7410516" y="5249209"/>
            <a:ext cx="770580" cy="770580"/>
          </a:xfrm>
          <a:prstGeom prst="rect">
            <a:avLst/>
          </a:prstGeom>
        </p:spPr>
      </p:pic>
      <p:cxnSp>
        <p:nvCxnSpPr>
          <p:cNvPr id="135" name="Connecteur droit 134">
            <a:extLst>
              <a:ext uri="{FF2B5EF4-FFF2-40B4-BE49-F238E27FC236}">
                <a16:creationId xmlns:a16="http://schemas.microsoft.com/office/drawing/2014/main" id="{8FC80B43-9EDD-1884-90E3-145DD8857FAD}"/>
              </a:ext>
            </a:extLst>
          </p:cNvPr>
          <p:cNvCxnSpPr>
            <a:cxnSpLocks/>
          </p:cNvCxnSpPr>
          <p:nvPr/>
        </p:nvCxnSpPr>
        <p:spPr>
          <a:xfrm flipV="1">
            <a:off x="7226794" y="1350548"/>
            <a:ext cx="0" cy="4846320"/>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1F8B65A6-887F-85C2-C9C3-AF4E764B7B94}"/>
              </a:ext>
            </a:extLst>
          </p:cNvPr>
          <p:cNvCxnSpPr>
            <a:cxnSpLocks/>
          </p:cNvCxnSpPr>
          <p:nvPr/>
        </p:nvCxnSpPr>
        <p:spPr>
          <a:xfrm>
            <a:off x="7226794" y="6196868"/>
            <a:ext cx="1248443" cy="0"/>
          </a:xfrm>
          <a:prstGeom prst="line">
            <a:avLst/>
          </a:prstGeom>
          <a:ln w="12700">
            <a:solidFill>
              <a:srgbClr val="0064AC"/>
            </a:solidFill>
            <a:tailEnd type="none"/>
          </a:ln>
        </p:spPr>
        <p:style>
          <a:lnRef idx="1">
            <a:schemeClr val="accent1"/>
          </a:lnRef>
          <a:fillRef idx="0">
            <a:schemeClr val="accent1"/>
          </a:fillRef>
          <a:effectRef idx="0">
            <a:schemeClr val="accent1"/>
          </a:effectRef>
          <a:fontRef idx="minor">
            <a:schemeClr val="tx1"/>
          </a:fontRef>
        </p:style>
      </p:cxnSp>
      <p:pic>
        <p:nvPicPr>
          <p:cNvPr id="140" name="Image 139">
            <a:extLst>
              <a:ext uri="{FF2B5EF4-FFF2-40B4-BE49-F238E27FC236}">
                <a16:creationId xmlns:a16="http://schemas.microsoft.com/office/drawing/2014/main" id="{31E0C81F-5176-BABE-5822-4A46069B9DB1}"/>
              </a:ext>
            </a:extLst>
          </p:cNvPr>
          <p:cNvPicPr>
            <a:picLocks noChangeAspect="1"/>
          </p:cNvPicPr>
          <p:nvPr/>
        </p:nvPicPr>
        <p:blipFill>
          <a:blip r:embed="rId5"/>
          <a:stretch>
            <a:fillRect/>
          </a:stretch>
        </p:blipFill>
        <p:spPr>
          <a:xfrm>
            <a:off x="3588351" y="2986240"/>
            <a:ext cx="765073" cy="765073"/>
          </a:xfrm>
          <a:prstGeom prst="rect">
            <a:avLst/>
          </a:prstGeom>
        </p:spPr>
      </p:pic>
      <p:sp>
        <p:nvSpPr>
          <p:cNvPr id="14" name="Ellipse 13">
            <a:extLst>
              <a:ext uri="{FF2B5EF4-FFF2-40B4-BE49-F238E27FC236}">
                <a16:creationId xmlns:a16="http://schemas.microsoft.com/office/drawing/2014/main" id="{CE69B658-327E-40FF-692B-6452014BB267}"/>
              </a:ext>
            </a:extLst>
          </p:cNvPr>
          <p:cNvSpPr/>
          <p:nvPr/>
        </p:nvSpPr>
        <p:spPr>
          <a:xfrm>
            <a:off x="763222" y="4697012"/>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3097E0A-72C7-4B9A-566C-1DD26B01BA1D}"/>
              </a:ext>
            </a:extLst>
          </p:cNvPr>
          <p:cNvSpPr/>
          <p:nvPr/>
        </p:nvSpPr>
        <p:spPr>
          <a:xfrm>
            <a:off x="780656" y="4717737"/>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1</a:t>
            </a:r>
          </a:p>
        </p:txBody>
      </p:sp>
      <p:sp>
        <p:nvSpPr>
          <p:cNvPr id="17" name="Ellipse 16">
            <a:extLst>
              <a:ext uri="{FF2B5EF4-FFF2-40B4-BE49-F238E27FC236}">
                <a16:creationId xmlns:a16="http://schemas.microsoft.com/office/drawing/2014/main" id="{80EFF2CC-9ABA-4334-7D7B-95FE26455551}"/>
              </a:ext>
            </a:extLst>
          </p:cNvPr>
          <p:cNvSpPr/>
          <p:nvPr/>
        </p:nvSpPr>
        <p:spPr>
          <a:xfrm>
            <a:off x="764179" y="3173012"/>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9D788B67-8877-532B-971B-C54E88027BD9}"/>
              </a:ext>
            </a:extLst>
          </p:cNvPr>
          <p:cNvSpPr/>
          <p:nvPr/>
        </p:nvSpPr>
        <p:spPr>
          <a:xfrm>
            <a:off x="781613" y="3187387"/>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2</a:t>
            </a:r>
          </a:p>
        </p:txBody>
      </p:sp>
      <p:sp>
        <p:nvSpPr>
          <p:cNvPr id="19" name="Ellipse 18">
            <a:extLst>
              <a:ext uri="{FF2B5EF4-FFF2-40B4-BE49-F238E27FC236}">
                <a16:creationId xmlns:a16="http://schemas.microsoft.com/office/drawing/2014/main" id="{95817D9D-EC9D-EDF1-B6D1-7CCE5711CA3B}"/>
              </a:ext>
            </a:extLst>
          </p:cNvPr>
          <p:cNvSpPr/>
          <p:nvPr/>
        </p:nvSpPr>
        <p:spPr>
          <a:xfrm>
            <a:off x="764179" y="1868087"/>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F8BA2C0-EB84-D6F8-2CD2-E9FD22B262E7}"/>
              </a:ext>
            </a:extLst>
          </p:cNvPr>
          <p:cNvSpPr/>
          <p:nvPr/>
        </p:nvSpPr>
        <p:spPr>
          <a:xfrm>
            <a:off x="781613" y="1882462"/>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3</a:t>
            </a:r>
          </a:p>
        </p:txBody>
      </p:sp>
      <p:sp>
        <p:nvSpPr>
          <p:cNvPr id="21" name="Ellipse 20">
            <a:extLst>
              <a:ext uri="{FF2B5EF4-FFF2-40B4-BE49-F238E27FC236}">
                <a16:creationId xmlns:a16="http://schemas.microsoft.com/office/drawing/2014/main" id="{80428AAC-DEF1-988D-34F0-673A40A967D6}"/>
              </a:ext>
            </a:extLst>
          </p:cNvPr>
          <p:cNvSpPr/>
          <p:nvPr/>
        </p:nvSpPr>
        <p:spPr>
          <a:xfrm>
            <a:off x="3495554" y="1868087"/>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F50EAB58-C414-3AE6-413A-C0C79682BEF6}"/>
              </a:ext>
            </a:extLst>
          </p:cNvPr>
          <p:cNvSpPr/>
          <p:nvPr/>
        </p:nvSpPr>
        <p:spPr>
          <a:xfrm>
            <a:off x="3512988" y="1882462"/>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4</a:t>
            </a:r>
          </a:p>
        </p:txBody>
      </p:sp>
      <p:sp>
        <p:nvSpPr>
          <p:cNvPr id="26" name="Ellipse 25">
            <a:extLst>
              <a:ext uri="{FF2B5EF4-FFF2-40B4-BE49-F238E27FC236}">
                <a16:creationId xmlns:a16="http://schemas.microsoft.com/office/drawing/2014/main" id="{1469BCBA-ECF1-A176-A76A-E01F2DA84870}"/>
              </a:ext>
            </a:extLst>
          </p:cNvPr>
          <p:cNvSpPr/>
          <p:nvPr/>
        </p:nvSpPr>
        <p:spPr>
          <a:xfrm>
            <a:off x="4433602" y="314509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8717DDC-CCF7-B6C7-6271-1D29FD7D5216}"/>
              </a:ext>
            </a:extLst>
          </p:cNvPr>
          <p:cNvSpPr/>
          <p:nvPr/>
        </p:nvSpPr>
        <p:spPr>
          <a:xfrm>
            <a:off x="4451036" y="315946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5</a:t>
            </a:r>
          </a:p>
        </p:txBody>
      </p:sp>
      <p:sp>
        <p:nvSpPr>
          <p:cNvPr id="28" name="Ellipse 27">
            <a:extLst>
              <a:ext uri="{FF2B5EF4-FFF2-40B4-BE49-F238E27FC236}">
                <a16:creationId xmlns:a16="http://schemas.microsoft.com/office/drawing/2014/main" id="{98882EE5-8ED1-6297-8AC8-4B6B8E378EC1}"/>
              </a:ext>
            </a:extLst>
          </p:cNvPr>
          <p:cNvSpPr/>
          <p:nvPr/>
        </p:nvSpPr>
        <p:spPr>
          <a:xfrm>
            <a:off x="4433602" y="474529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ACF8D4D8-0FFF-BF5D-98E7-6E0F5F517022}"/>
              </a:ext>
            </a:extLst>
          </p:cNvPr>
          <p:cNvSpPr/>
          <p:nvPr/>
        </p:nvSpPr>
        <p:spPr>
          <a:xfrm>
            <a:off x="4451036" y="475966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6</a:t>
            </a:r>
          </a:p>
        </p:txBody>
      </p:sp>
      <p:sp>
        <p:nvSpPr>
          <p:cNvPr id="30" name="Ellipse 29">
            <a:extLst>
              <a:ext uri="{FF2B5EF4-FFF2-40B4-BE49-F238E27FC236}">
                <a16:creationId xmlns:a16="http://schemas.microsoft.com/office/drawing/2014/main" id="{8CBEBDCD-B234-6617-57DE-8FE505EE3D48}"/>
              </a:ext>
            </a:extLst>
          </p:cNvPr>
          <p:cNvSpPr/>
          <p:nvPr/>
        </p:nvSpPr>
        <p:spPr>
          <a:xfrm>
            <a:off x="8717167" y="472688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517D5843-E4AA-5B99-EFC3-F6CD7EC90648}"/>
              </a:ext>
            </a:extLst>
          </p:cNvPr>
          <p:cNvSpPr/>
          <p:nvPr/>
        </p:nvSpPr>
        <p:spPr>
          <a:xfrm>
            <a:off x="8734601" y="474125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1</a:t>
            </a:r>
          </a:p>
        </p:txBody>
      </p:sp>
      <p:sp>
        <p:nvSpPr>
          <p:cNvPr id="33" name="Ellipse 32">
            <a:extLst>
              <a:ext uri="{FF2B5EF4-FFF2-40B4-BE49-F238E27FC236}">
                <a16:creationId xmlns:a16="http://schemas.microsoft.com/office/drawing/2014/main" id="{99CCCD8D-87B3-1103-8852-1C2F4BA372E3}"/>
              </a:ext>
            </a:extLst>
          </p:cNvPr>
          <p:cNvSpPr/>
          <p:nvPr/>
        </p:nvSpPr>
        <p:spPr>
          <a:xfrm>
            <a:off x="8717167" y="1842534"/>
            <a:ext cx="189134" cy="189134"/>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0BE5F08C-7A4E-326E-21C7-1007B69CB6DC}"/>
              </a:ext>
            </a:extLst>
          </p:cNvPr>
          <p:cNvSpPr/>
          <p:nvPr/>
        </p:nvSpPr>
        <p:spPr>
          <a:xfrm>
            <a:off x="8734601" y="1856909"/>
            <a:ext cx="148701" cy="1538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s-ES" sz="1000" b="1">
                <a:solidFill>
                  <a:schemeClr val="bg1"/>
                </a:solidFill>
                <a:latin typeface="Arial" charset="0"/>
                <a:ea typeface="Arial" charset="0"/>
                <a:cs typeface="Arial" charset="0"/>
              </a:rPr>
              <a:t>2</a:t>
            </a:r>
          </a:p>
        </p:txBody>
      </p:sp>
    </p:spTree>
    <p:extLst>
      <p:ext uri="{BB962C8B-B14F-4D97-AF65-F5344CB8AC3E}">
        <p14:creationId xmlns:p14="http://schemas.microsoft.com/office/powerpoint/2010/main" val="218919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3">
            <a:extLst>
              <a:ext uri="{FF2B5EF4-FFF2-40B4-BE49-F238E27FC236}">
                <a16:creationId xmlns:a16="http://schemas.microsoft.com/office/drawing/2014/main" id="{878A49A6-B084-96F3-B3D6-89C5A04FB2B0}"/>
              </a:ext>
            </a:extLst>
          </p:cNvPr>
          <p:cNvPicPr>
            <a:picLocks noChangeAspect="1"/>
          </p:cNvPicPr>
          <p:nvPr/>
        </p:nvPicPr>
        <p:blipFill>
          <a:blip r:embed="rId3"/>
          <a:stretch>
            <a:fillRect/>
          </a:stretch>
        </p:blipFill>
        <p:spPr>
          <a:xfrm>
            <a:off x="4483260" y="2954437"/>
            <a:ext cx="1315656" cy="1296364"/>
          </a:xfrm>
          <a:prstGeom prst="rect">
            <a:avLst/>
          </a:prstGeom>
        </p:spPr>
      </p:pic>
      <p:sp>
        <p:nvSpPr>
          <p:cNvPr id="10" name="Rectangle : coins arrondis 26">
            <a:extLst>
              <a:ext uri="{FF2B5EF4-FFF2-40B4-BE49-F238E27FC236}">
                <a16:creationId xmlns:a16="http://schemas.microsoft.com/office/drawing/2014/main" id="{C3C94621-E588-5A8B-6AF2-99B976270FFF}"/>
              </a:ext>
            </a:extLst>
          </p:cNvPr>
          <p:cNvSpPr/>
          <p:nvPr/>
        </p:nvSpPr>
        <p:spPr>
          <a:xfrm>
            <a:off x="506889" y="1443182"/>
            <a:ext cx="3591173" cy="3959372"/>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a:xfrm>
            <a:off x="469879" y="242844"/>
            <a:ext cx="9720000" cy="502502"/>
          </a:xfrm>
        </p:spPr>
        <p:txBody>
          <a:bodyPr/>
          <a:lstStyle/>
          <a:p>
            <a:r>
              <a:rPr lang="fr-FR">
                <a:solidFill>
                  <a:srgbClr val="354D56"/>
                </a:solidFill>
              </a:rPr>
              <a:t>Types de consignation</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21</a:t>
            </a:fld>
            <a:endParaRPr lang="fr-FR"/>
          </a:p>
        </p:txBody>
      </p:sp>
      <p:sp>
        <p:nvSpPr>
          <p:cNvPr id="7" name="ZoneTexte 6">
            <a:extLst>
              <a:ext uri="{FF2B5EF4-FFF2-40B4-BE49-F238E27FC236}">
                <a16:creationId xmlns:a16="http://schemas.microsoft.com/office/drawing/2014/main" id="{7E005DF5-6316-CDF5-D148-5108953BE85F}"/>
              </a:ext>
            </a:extLst>
          </p:cNvPr>
          <p:cNvSpPr txBox="1"/>
          <p:nvPr/>
        </p:nvSpPr>
        <p:spPr>
          <a:xfrm>
            <a:off x="744689" y="1705273"/>
            <a:ext cx="3121255" cy="3453253"/>
          </a:xfrm>
          <a:prstGeom prst="rect">
            <a:avLst/>
          </a:prstGeom>
          <a:noFill/>
        </p:spPr>
        <p:txBody>
          <a:bodyPr wrap="square" lIns="0" tIns="0" rIns="0" bIns="0">
            <a:spAutoFit/>
          </a:bodyPr>
          <a:lstStyle/>
          <a:p>
            <a:r>
              <a:rPr lang="es-ES" sz="1200" b="1">
                <a:solidFill>
                  <a:srgbClr val="0064AC"/>
                </a:solidFill>
                <a:latin typeface="Arial" charset="0"/>
                <a:ea typeface="Arial" charset="0"/>
                <a:cs typeface="Arial" charset="0"/>
              </a:rPr>
              <a:t>CONSIGNATION MÉCANIQUE</a:t>
            </a:r>
          </a:p>
          <a:p>
            <a:br>
              <a:rPr lang="fr-FR" sz="1200" b="1">
                <a:solidFill>
                  <a:srgbClr val="374649"/>
                </a:solidFill>
              </a:rPr>
            </a:br>
            <a:r>
              <a:rPr lang="fr-FR" sz="1200">
                <a:latin typeface="Arial" charset="0"/>
              </a:rPr>
              <a:t>À réaliser lorsqu’un risque lié aux mouvements de mécanismes subsiste après la mise à l’arrêt et l’isolement de leur énergie motrice (électrique, hydraulique). </a:t>
            </a:r>
            <a:br>
              <a:rPr lang="fr-FR" sz="1200">
                <a:latin typeface="Arial" charset="0"/>
              </a:rPr>
            </a:br>
            <a:br>
              <a:rPr lang="fr-FR" sz="1200">
                <a:latin typeface="Arial" charset="0"/>
              </a:rPr>
            </a:br>
            <a:r>
              <a:rPr lang="fr-FR" sz="1200">
                <a:latin typeface="Arial" charset="0"/>
              </a:rPr>
              <a:t>Ces mouvements peuvent avoir pour origine :</a:t>
            </a:r>
          </a:p>
          <a:p>
            <a:endParaRPr lang="fr-FR" sz="1200">
              <a:latin typeface="Arial" charset="0"/>
            </a:endParaRPr>
          </a:p>
          <a:p>
            <a:pPr marL="270000" lvl="1" indent="-171450">
              <a:buClr>
                <a:srgbClr val="0064AC"/>
              </a:buClr>
              <a:buFont typeface="Wingdings" pitchFamily="2" charset="2"/>
              <a:buChar char="§"/>
            </a:pPr>
            <a:r>
              <a:rPr lang="fr-FR" sz="1200">
                <a:latin typeface="Arial" charset="0"/>
              </a:rPr>
              <a:t>Une influence externe (ex : pale d’aérateur entraînée par l’effet du vent),</a:t>
            </a:r>
          </a:p>
          <a:p>
            <a:pPr marL="98550" lvl="1">
              <a:buClr>
                <a:srgbClr val="0064AC"/>
              </a:buClr>
            </a:pPr>
            <a:endParaRPr lang="fr-FR" sz="1200">
              <a:latin typeface="Arial" charset="0"/>
            </a:endParaRPr>
          </a:p>
          <a:p>
            <a:pPr marL="270000" lvl="1" indent="-171450">
              <a:buClr>
                <a:srgbClr val="0064AC"/>
              </a:buClr>
              <a:buFont typeface="Wingdings" pitchFamily="2" charset="2"/>
              <a:buChar char="§"/>
            </a:pPr>
            <a:r>
              <a:rPr lang="fr-FR" sz="1200">
                <a:latin typeface="Arial" charset="0"/>
              </a:rPr>
              <a:t>Une énergie accumulée par une inertie, une raideur (ressorts comprimés), une gravitation (énergie potentielle) ou une pression (accumulateur hydraulique/ fluidique).</a:t>
            </a:r>
          </a:p>
        </p:txBody>
      </p:sp>
      <p:sp>
        <p:nvSpPr>
          <p:cNvPr id="23" name="Rectangle : coins arrondis 26">
            <a:extLst>
              <a:ext uri="{FF2B5EF4-FFF2-40B4-BE49-F238E27FC236}">
                <a16:creationId xmlns:a16="http://schemas.microsoft.com/office/drawing/2014/main" id="{4EBEEB39-DA22-4695-AD05-0042423193F2}"/>
              </a:ext>
            </a:extLst>
          </p:cNvPr>
          <p:cNvSpPr/>
          <p:nvPr/>
        </p:nvSpPr>
        <p:spPr>
          <a:xfrm>
            <a:off x="6180881" y="1515869"/>
            <a:ext cx="5504229" cy="2360260"/>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3C7058BB-7100-3144-518B-A4D19B260186}"/>
              </a:ext>
            </a:extLst>
          </p:cNvPr>
          <p:cNvSpPr txBox="1"/>
          <p:nvPr/>
        </p:nvSpPr>
        <p:spPr>
          <a:xfrm>
            <a:off x="6419964" y="1781903"/>
            <a:ext cx="5026057" cy="1828192"/>
          </a:xfrm>
          <a:prstGeom prst="rect">
            <a:avLst/>
          </a:prstGeom>
          <a:noFill/>
        </p:spPr>
        <p:txBody>
          <a:bodyPr wrap="square" lIns="0" tIns="0" rIns="0" bIns="0">
            <a:spAutoFit/>
          </a:bodyPr>
          <a:lstStyle/>
          <a:p>
            <a:r>
              <a:rPr lang="es-ES" sz="1200" b="1">
                <a:solidFill>
                  <a:srgbClr val="0064AC"/>
                </a:solidFill>
                <a:latin typeface="Arial" charset="0"/>
                <a:ea typeface="Arial" charset="0"/>
                <a:cs typeface="Arial" charset="0"/>
              </a:rPr>
              <a:t>CONSIGNATION DE PROCÉDÉ (FLUIDE)</a:t>
            </a:r>
          </a:p>
          <a:p>
            <a:endParaRPr lang="es-ES" sz="1200" b="1">
              <a:solidFill>
                <a:srgbClr val="0064AC"/>
              </a:solidFill>
              <a:latin typeface="Arial" charset="0"/>
              <a:ea typeface="Arial" charset="0"/>
              <a:cs typeface="Arial" charset="0"/>
            </a:endParaRPr>
          </a:p>
          <a:p>
            <a:pPr marL="171450" indent="-171450">
              <a:buClr>
                <a:srgbClr val="0064AC"/>
              </a:buClr>
              <a:buFont typeface="Wingdings" pitchFamily="2" charset="2"/>
              <a:buChar char="§"/>
            </a:pPr>
            <a:r>
              <a:rPr lang="fr-FR" sz="1200">
                <a:latin typeface="Arial" charset="0"/>
              </a:rPr>
              <a:t>Consigner des systèmes alimentés par les énergies hydraulique, thermique et les produits chimiques ou substances biologiques actives. </a:t>
            </a:r>
          </a:p>
          <a:p>
            <a:pPr marL="171450" indent="-171450">
              <a:buClr>
                <a:srgbClr val="0064AC"/>
              </a:buClr>
              <a:buFont typeface="Wingdings" pitchFamily="2" charset="2"/>
              <a:buChar char="§"/>
            </a:pPr>
            <a:endParaRPr lang="fr-FR" sz="1200">
              <a:latin typeface="Arial" charset="0"/>
            </a:endParaRPr>
          </a:p>
          <a:p>
            <a:pPr marL="171450" indent="-171450">
              <a:buClr>
                <a:srgbClr val="0064AC"/>
              </a:buClr>
              <a:buFont typeface="Wingdings" pitchFamily="2" charset="2"/>
              <a:buChar char="§"/>
            </a:pPr>
            <a:r>
              <a:rPr lang="fr-FR" sz="1200">
                <a:latin typeface="Arial" charset="0"/>
              </a:rPr>
              <a:t>Maîtriser le risque apporté par les fluides* (produits) et qui est lié à leurs propriétés toxicologiques (effet aigu et chronique), physico-chimiques (inflammable, explosif...), et à leurs conditions d’utilisation (débit, pression, température).</a:t>
            </a:r>
          </a:p>
        </p:txBody>
      </p:sp>
      <p:sp>
        <p:nvSpPr>
          <p:cNvPr id="25" name="Rectangle : coins arrondis 26">
            <a:extLst>
              <a:ext uri="{FF2B5EF4-FFF2-40B4-BE49-F238E27FC236}">
                <a16:creationId xmlns:a16="http://schemas.microsoft.com/office/drawing/2014/main" id="{5450E206-EACC-1EB4-A31D-16B609C55110}"/>
              </a:ext>
            </a:extLst>
          </p:cNvPr>
          <p:cNvSpPr/>
          <p:nvPr/>
        </p:nvSpPr>
        <p:spPr>
          <a:xfrm>
            <a:off x="6180881" y="3929169"/>
            <a:ext cx="5579639" cy="1744780"/>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0676123-0541-A941-285F-C0D6702B1DB2}"/>
              </a:ext>
            </a:extLst>
          </p:cNvPr>
          <p:cNvSpPr txBox="1"/>
          <p:nvPr/>
        </p:nvSpPr>
        <p:spPr>
          <a:xfrm>
            <a:off x="6419964" y="4192160"/>
            <a:ext cx="5101472" cy="1218796"/>
          </a:xfrm>
          <a:prstGeom prst="rect">
            <a:avLst/>
          </a:prstGeom>
          <a:noFill/>
        </p:spPr>
        <p:txBody>
          <a:bodyPr wrap="square" lIns="0" tIns="0" rIns="0" bIns="0">
            <a:spAutoFit/>
          </a:bodyPr>
          <a:lstStyle/>
          <a:p>
            <a:r>
              <a:rPr lang="es-ES" sz="1200" b="1">
                <a:solidFill>
                  <a:srgbClr val="0064AC"/>
                </a:solidFill>
                <a:latin typeface="Arial" charset="0"/>
                <a:ea typeface="Arial" charset="0"/>
                <a:cs typeface="Arial" charset="0"/>
              </a:rPr>
              <a:t>CONSIGNATION ÉLECTRIQUE</a:t>
            </a:r>
          </a:p>
          <a:p>
            <a:endParaRPr lang="es-ES" sz="1200" b="1">
              <a:solidFill>
                <a:srgbClr val="0064AC"/>
              </a:solidFill>
              <a:latin typeface="Arial" charset="0"/>
              <a:ea typeface="Arial" charset="0"/>
              <a:cs typeface="Arial" charset="0"/>
            </a:endParaRPr>
          </a:p>
          <a:p>
            <a:pPr marL="171450" indent="-171450">
              <a:buClr>
                <a:srgbClr val="0064AC"/>
              </a:buClr>
              <a:buFont typeface="Wingdings" pitchFamily="2" charset="2"/>
              <a:buChar char="§"/>
            </a:pPr>
            <a:r>
              <a:rPr lang="fr-FR" sz="1200">
                <a:cs typeface="Arial"/>
              </a:rPr>
              <a:t>Consigner des systèmes alimentés par les énergies électriques </a:t>
            </a:r>
            <a:br>
              <a:rPr lang="fr-FR" sz="1200">
                <a:cs typeface="Arial"/>
              </a:rPr>
            </a:br>
            <a:r>
              <a:rPr lang="fr-FR" sz="1200">
                <a:cs typeface="Arial"/>
              </a:rPr>
              <a:t>(tant pour des travaux électriques que pour des travaux non électriques).</a:t>
            </a:r>
            <a:br>
              <a:rPr lang="fr-FR" sz="1200">
                <a:cs typeface="Arial"/>
              </a:rPr>
            </a:br>
            <a:endParaRPr lang="fr-FR" sz="1200">
              <a:cs typeface="Arial"/>
            </a:endParaRPr>
          </a:p>
          <a:p>
            <a:pPr marL="171450" indent="-171450">
              <a:buClr>
                <a:srgbClr val="0064AC"/>
              </a:buClr>
              <a:buFont typeface="Wingdings" pitchFamily="2" charset="2"/>
              <a:buChar char="§"/>
            </a:pPr>
            <a:r>
              <a:rPr lang="fr-FR" sz="1200">
                <a:cs typeface="Arial"/>
              </a:rPr>
              <a:t>Maîtriser le risque apporté par l’électricité.</a:t>
            </a:r>
          </a:p>
        </p:txBody>
      </p:sp>
      <p:cxnSp>
        <p:nvCxnSpPr>
          <p:cNvPr id="29" name="Connecteur droit avec flèche 28">
            <a:extLst>
              <a:ext uri="{FF2B5EF4-FFF2-40B4-BE49-F238E27FC236}">
                <a16:creationId xmlns:a16="http://schemas.microsoft.com/office/drawing/2014/main" id="{6C486B64-033F-7A77-F278-D57C63981107}"/>
              </a:ext>
            </a:extLst>
          </p:cNvPr>
          <p:cNvCxnSpPr>
            <a:cxnSpLocks/>
            <a:stCxn id="25" idx="1"/>
          </p:cNvCxnSpPr>
          <p:nvPr/>
        </p:nvCxnSpPr>
        <p:spPr>
          <a:xfrm flipH="1" flipV="1">
            <a:off x="5493026" y="3891836"/>
            <a:ext cx="687855" cy="909723"/>
          </a:xfrm>
          <a:prstGeom prst="straightConnector1">
            <a:avLst/>
          </a:prstGeom>
          <a:ln w="127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CF109FF4-2C04-7ADF-F8CD-C87F74169C41}"/>
              </a:ext>
            </a:extLst>
          </p:cNvPr>
          <p:cNvCxnSpPr>
            <a:cxnSpLocks/>
            <a:stCxn id="23" idx="1"/>
          </p:cNvCxnSpPr>
          <p:nvPr/>
        </p:nvCxnSpPr>
        <p:spPr>
          <a:xfrm flipH="1">
            <a:off x="5329879" y="2695999"/>
            <a:ext cx="851002" cy="598418"/>
          </a:xfrm>
          <a:prstGeom prst="straightConnector1">
            <a:avLst/>
          </a:prstGeom>
          <a:ln w="127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F363FCD1-3612-7434-572D-E5E64A97EA4F}"/>
              </a:ext>
            </a:extLst>
          </p:cNvPr>
          <p:cNvCxnSpPr>
            <a:cxnSpLocks/>
          </p:cNvCxnSpPr>
          <p:nvPr/>
        </p:nvCxnSpPr>
        <p:spPr>
          <a:xfrm>
            <a:off x="4098062" y="3835106"/>
            <a:ext cx="635863" cy="0"/>
          </a:xfrm>
          <a:prstGeom prst="straightConnector1">
            <a:avLst/>
          </a:prstGeom>
          <a:ln w="127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10">
            <a:extLst>
              <a:ext uri="{FF2B5EF4-FFF2-40B4-BE49-F238E27FC236}">
                <a16:creationId xmlns:a16="http://schemas.microsoft.com/office/drawing/2014/main" id="{F21BFEB0-DE86-3291-6973-E6FB6BE40B73}"/>
              </a:ext>
            </a:extLst>
          </p:cNvPr>
          <p:cNvSpPr txBox="1"/>
          <p:nvPr/>
        </p:nvSpPr>
        <p:spPr>
          <a:xfrm>
            <a:off x="6180881" y="5813719"/>
            <a:ext cx="5579639" cy="246221"/>
          </a:xfrm>
          <a:prstGeom prst="rect">
            <a:avLst/>
          </a:prstGeom>
          <a:noFill/>
        </p:spPr>
        <p:txBody>
          <a:bodyPr wrap="square">
            <a:spAutoFit/>
          </a:bodyPr>
          <a:lstStyle/>
          <a:p>
            <a:r>
              <a:rPr lang="fr-FR" sz="1000" i="1">
                <a:latin typeface="Arial"/>
                <a:cs typeface="Arial"/>
              </a:rPr>
              <a:t>(*) </a:t>
            </a:r>
            <a:r>
              <a:rPr lang="fr-FR" sz="1000" i="1">
                <a:latin typeface="arial"/>
                <a:cs typeface="arial"/>
              </a:rPr>
              <a:t>On regroupe sous l’appellation "fluides" les </a:t>
            </a:r>
            <a:r>
              <a:rPr lang="fr-FR" sz="1000" b="1" i="1">
                <a:latin typeface="arial"/>
                <a:cs typeface="arial"/>
              </a:rPr>
              <a:t>gaz</a:t>
            </a:r>
            <a:r>
              <a:rPr lang="fr-FR" sz="1000" i="1">
                <a:latin typeface="arial"/>
                <a:cs typeface="arial"/>
              </a:rPr>
              <a:t> et les </a:t>
            </a:r>
            <a:r>
              <a:rPr lang="fr-FR" sz="1000" b="1" i="1">
                <a:latin typeface="arial"/>
                <a:cs typeface="arial"/>
              </a:rPr>
              <a:t>liquides</a:t>
            </a:r>
            <a:r>
              <a:rPr lang="fr-FR" sz="1000" i="1">
                <a:latin typeface="arial"/>
                <a:cs typeface="arial"/>
              </a:rPr>
              <a:t>.</a:t>
            </a:r>
          </a:p>
        </p:txBody>
      </p:sp>
    </p:spTree>
    <p:extLst>
      <p:ext uri="{BB962C8B-B14F-4D97-AF65-F5344CB8AC3E}">
        <p14:creationId xmlns:p14="http://schemas.microsoft.com/office/powerpoint/2010/main" val="36050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5D3D338C-F27E-7B4B-D1C4-909B0E848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25" y="830615"/>
            <a:ext cx="3881856" cy="5487356"/>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7</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Affiche &amp; </a:t>
            </a:r>
            <a:r>
              <a:rPr lang="fr-FR" err="1">
                <a:solidFill>
                  <a:srgbClr val="354D56"/>
                </a:solidFill>
              </a:rPr>
              <a:t>picto</a:t>
            </a:r>
          </a:p>
        </p:txBody>
      </p:sp>
      <p:sp>
        <p:nvSpPr>
          <p:cNvPr id="17" name="TextBox 15">
            <a:extLst>
              <a:ext uri="{FF2B5EF4-FFF2-40B4-BE49-F238E27FC236}">
                <a16:creationId xmlns:a16="http://schemas.microsoft.com/office/drawing/2014/main" id="{397D1FA3-CECC-BF74-C88E-6913CA7037FC}"/>
              </a:ext>
            </a:extLst>
          </p:cNvPr>
          <p:cNvSpPr txBox="1"/>
          <p:nvPr/>
        </p:nvSpPr>
        <p:spPr>
          <a:xfrm>
            <a:off x="6673224" y="2400013"/>
            <a:ext cx="4894762" cy="1231106"/>
          </a:xfrm>
          <a:prstGeom prst="rect">
            <a:avLst/>
          </a:prstGeom>
          <a:noFill/>
        </p:spPr>
        <p:txBody>
          <a:bodyPr wrap="square" lIns="0" tIns="0" rIns="0" bIns="0" rtlCol="0">
            <a:spAutoFit/>
          </a:bodyPr>
          <a:lstStyle/>
          <a:p>
            <a:r>
              <a:rPr lang="fr-FR" sz="1600"/>
              <a:t>Le pictogramme de la Règle d’or 7 « Systèmes alimentés en énergie » représente une roue crantée, un éclair et une goutte, symbolisant respectivement les sources d’énergie mécanique, électrique et de fluides (*).</a:t>
            </a:r>
          </a:p>
        </p:txBody>
      </p:sp>
      <p:sp>
        <p:nvSpPr>
          <p:cNvPr id="20" name="ZoneTexte 19">
            <a:extLst>
              <a:ext uri="{FF2B5EF4-FFF2-40B4-BE49-F238E27FC236}">
                <a16:creationId xmlns:a16="http://schemas.microsoft.com/office/drawing/2014/main" id="{DCADF828-8E4F-819F-4C48-99EFE5521646}"/>
              </a:ext>
            </a:extLst>
          </p:cNvPr>
          <p:cNvSpPr txBox="1"/>
          <p:nvPr/>
        </p:nvSpPr>
        <p:spPr>
          <a:xfrm>
            <a:off x="6673224" y="6027385"/>
            <a:ext cx="4894762" cy="153888"/>
          </a:xfrm>
          <a:prstGeom prst="rect">
            <a:avLst/>
          </a:prstGeom>
          <a:noFill/>
        </p:spPr>
        <p:txBody>
          <a:bodyPr wrap="square" lIns="0" tIns="0" rIns="0" bIns="0" rtlCol="0" anchor="t">
            <a:spAutoFit/>
          </a:bodyPr>
          <a:lstStyle/>
          <a:p>
            <a:r>
              <a:rPr lang="fr-FR" sz="1000" i="1">
                <a:latin typeface="Arial"/>
                <a:cs typeface="Arial"/>
              </a:rPr>
              <a:t>(*) </a:t>
            </a:r>
            <a:r>
              <a:rPr lang="fr-FR" sz="1000" i="1">
                <a:latin typeface="arial"/>
                <a:cs typeface="arial"/>
              </a:rPr>
              <a:t>On regroupe sous l’appellation "fluides" les </a:t>
            </a:r>
            <a:r>
              <a:rPr lang="fr-FR" sz="1000" b="1" i="1">
                <a:latin typeface="arial"/>
                <a:cs typeface="arial"/>
              </a:rPr>
              <a:t>gaz</a:t>
            </a:r>
            <a:r>
              <a:rPr lang="fr-FR" sz="1000" i="1">
                <a:latin typeface="arial"/>
                <a:cs typeface="arial"/>
              </a:rPr>
              <a:t> et les </a:t>
            </a:r>
            <a:r>
              <a:rPr lang="fr-FR" sz="1000" b="1" i="1">
                <a:latin typeface="arial"/>
                <a:cs typeface="arial"/>
              </a:rPr>
              <a:t>liquides</a:t>
            </a:r>
            <a:r>
              <a:rPr lang="fr-FR" sz="1000" i="1">
                <a:latin typeface="arial"/>
                <a:cs typeface="arial"/>
              </a:rPr>
              <a:t>.</a:t>
            </a:r>
          </a:p>
        </p:txBody>
      </p:sp>
      <p:pic>
        <p:nvPicPr>
          <p:cNvPr id="7" name="Image 3">
            <a:extLst>
              <a:ext uri="{FF2B5EF4-FFF2-40B4-BE49-F238E27FC236}">
                <a16:creationId xmlns:a16="http://schemas.microsoft.com/office/drawing/2014/main" id="{86F6F572-1FFB-AC82-82A4-D2AE2ABC6A64}"/>
              </a:ext>
            </a:extLst>
          </p:cNvPr>
          <p:cNvPicPr>
            <a:picLocks noChangeAspect="1"/>
          </p:cNvPicPr>
          <p:nvPr/>
        </p:nvPicPr>
        <p:blipFill>
          <a:blip r:embed="rId4"/>
          <a:stretch>
            <a:fillRect/>
          </a:stretch>
        </p:blipFill>
        <p:spPr>
          <a:xfrm>
            <a:off x="6672805" y="870994"/>
            <a:ext cx="1392821" cy="1383175"/>
          </a:xfrm>
          <a:prstGeom prst="rect">
            <a:avLst/>
          </a:prstGeom>
        </p:spPr>
      </p:pic>
      <p:grpSp>
        <p:nvGrpSpPr>
          <p:cNvPr id="13" name="Groupe 12">
            <a:extLst>
              <a:ext uri="{FF2B5EF4-FFF2-40B4-BE49-F238E27FC236}">
                <a16:creationId xmlns:a16="http://schemas.microsoft.com/office/drawing/2014/main" id="{5E69C772-36D3-41CB-AF46-65377870CD13}"/>
              </a:ext>
            </a:extLst>
          </p:cNvPr>
          <p:cNvGrpSpPr/>
          <p:nvPr/>
        </p:nvGrpSpPr>
        <p:grpSpPr>
          <a:xfrm>
            <a:off x="7067637" y="3723588"/>
            <a:ext cx="3971151" cy="2125063"/>
            <a:chOff x="7067637" y="3820823"/>
            <a:chExt cx="3823503" cy="1999547"/>
          </a:xfrm>
        </p:grpSpPr>
        <p:pic>
          <p:nvPicPr>
            <p:cNvPr id="3" name="Image 5" descr="Une image contenant texte, personne&#10;&#10;Description générée automatiquement">
              <a:hlinkClick r:id="rId5"/>
              <a:extLst>
                <a:ext uri="{FF2B5EF4-FFF2-40B4-BE49-F238E27FC236}">
                  <a16:creationId xmlns:a16="http://schemas.microsoft.com/office/drawing/2014/main" id="{588639CE-3B14-DE7E-861D-022F83ECBB8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7067637" y="3820823"/>
              <a:ext cx="3823503" cy="1999547"/>
            </a:xfrm>
            <a:prstGeom prst="rect">
              <a:avLst/>
            </a:prstGeom>
            <a:ln>
              <a:noFill/>
            </a:ln>
          </p:spPr>
        </p:pic>
        <p:grpSp>
          <p:nvGrpSpPr>
            <p:cNvPr id="12" name="Groupe 11">
              <a:extLst>
                <a:ext uri="{FF2B5EF4-FFF2-40B4-BE49-F238E27FC236}">
                  <a16:creationId xmlns:a16="http://schemas.microsoft.com/office/drawing/2014/main" id="{7C3B4C4A-DA11-4335-9732-30B8784459A2}"/>
                </a:ext>
              </a:extLst>
            </p:cNvPr>
            <p:cNvGrpSpPr/>
            <p:nvPr/>
          </p:nvGrpSpPr>
          <p:grpSpPr>
            <a:xfrm>
              <a:off x="8521830" y="4534293"/>
              <a:ext cx="857840" cy="603314"/>
              <a:chOff x="9096866" y="1583703"/>
              <a:chExt cx="942680" cy="556182"/>
            </a:xfrm>
          </p:grpSpPr>
          <p:sp>
            <p:nvSpPr>
              <p:cNvPr id="10" name="Rectangle : coins arrondis 9">
                <a:hlinkClick r:id="rId5"/>
                <a:extLst>
                  <a:ext uri="{FF2B5EF4-FFF2-40B4-BE49-F238E27FC236}">
                    <a16:creationId xmlns:a16="http://schemas.microsoft.com/office/drawing/2014/main" id="{E9E2E79D-633B-4C43-A531-81688BDC628A}"/>
                  </a:ext>
                </a:extLst>
              </p:cNvPr>
              <p:cNvSpPr/>
              <p:nvPr/>
            </p:nvSpPr>
            <p:spPr>
              <a:xfrm>
                <a:off x="9096866" y="1583703"/>
                <a:ext cx="942680" cy="556182"/>
              </a:xfrm>
              <a:prstGeom prst="round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hlinkClick r:id="rId5"/>
                <a:extLst>
                  <a:ext uri="{FF2B5EF4-FFF2-40B4-BE49-F238E27FC236}">
                    <a16:creationId xmlns:a16="http://schemas.microsoft.com/office/drawing/2014/main" id="{688A3599-1F3D-4597-8D7D-85AD1838F1D0}"/>
                  </a:ext>
                </a:extLst>
              </p:cNvPr>
              <p:cNvSpPr/>
              <p:nvPr/>
            </p:nvSpPr>
            <p:spPr>
              <a:xfrm rot="5400000">
                <a:off x="9478057" y="1719888"/>
                <a:ext cx="254521" cy="246106"/>
              </a:xfrm>
              <a:prstGeom prst="triangle">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Quelques définitions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7</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5" y="1732631"/>
            <a:ext cx="3600000" cy="1077218"/>
          </a:xfrm>
          <a:prstGeom prst="rect">
            <a:avLst/>
          </a:prstGeom>
          <a:noFill/>
        </p:spPr>
        <p:txBody>
          <a:bodyPr wrap="square" lIns="0" tIns="0" rIns="0" bIns="0">
            <a:spAutoFit/>
          </a:bodyPr>
          <a:lstStyle/>
          <a:p>
            <a:r>
              <a:rPr lang="fr-FR" sz="1400" kern="0">
                <a:solidFill>
                  <a:srgbClr val="374649"/>
                </a:solidFill>
              </a:rPr>
              <a:t>Un système alimenté en énergie est un équipement, un circuit ou une installation qui présente une source d’énergie non isolée et/ou qui contient des substances dangereuses.</a:t>
            </a:r>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250844"/>
            <a:ext cx="2707472" cy="246221"/>
          </a:xfrm>
          <a:prstGeom prst="rect">
            <a:avLst/>
          </a:prstGeom>
          <a:noFill/>
        </p:spPr>
        <p:txBody>
          <a:bodyPr wrap="none" lIns="0" tIns="0" rIns="0" bIns="0" rtlCol="0">
            <a:spAutoFit/>
          </a:bodyPr>
          <a:lstStyle/>
          <a:p>
            <a:r>
              <a:rPr lang="fr-FR" sz="1600" b="1">
                <a:solidFill>
                  <a:srgbClr val="0064AC"/>
                </a:solidFill>
              </a:rPr>
              <a:t>EXEMPLES DES ÉNERGIES</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46273"/>
            <a:ext cx="3395545" cy="246221"/>
          </a:xfrm>
          <a:prstGeom prst="rect">
            <a:avLst/>
          </a:prstGeom>
          <a:noFill/>
        </p:spPr>
        <p:txBody>
          <a:bodyPr wrap="none" lIns="0" tIns="0" rIns="0" bIns="0" rtlCol="0">
            <a:spAutoFit/>
          </a:bodyPr>
          <a:lstStyle/>
          <a:p>
            <a:r>
              <a:rPr lang="fr-FR" sz="1600" b="1">
                <a:solidFill>
                  <a:srgbClr val="0064AC"/>
                </a:solidFill>
              </a:rPr>
              <a:t>SYSTÈME ALIMENTÉ EN ÉNERGIE</a:t>
            </a:r>
          </a:p>
        </p:txBody>
      </p:sp>
      <p:sp>
        <p:nvSpPr>
          <p:cNvPr id="14" name="ZoneTexte 13">
            <a:extLst>
              <a:ext uri="{FF2B5EF4-FFF2-40B4-BE49-F238E27FC236}">
                <a16:creationId xmlns:a16="http://schemas.microsoft.com/office/drawing/2014/main" id="{10A56D7B-5F7A-4559-C3A3-B34E98A3E6D7}"/>
              </a:ext>
            </a:extLst>
          </p:cNvPr>
          <p:cNvSpPr txBox="1"/>
          <p:nvPr/>
        </p:nvSpPr>
        <p:spPr>
          <a:xfrm>
            <a:off x="558455" y="3903599"/>
            <a:ext cx="3600000" cy="2108269"/>
          </a:xfrm>
          <a:prstGeom prst="rect">
            <a:avLst/>
          </a:prstGeom>
          <a:noFill/>
        </p:spPr>
        <p:txBody>
          <a:bodyPr wrap="square" lIns="0" tIns="0" rIns="0" bIns="0">
            <a:spAutoFit/>
          </a:bodyPr>
          <a:lstStyle/>
          <a:p>
            <a:pPr lvl="0"/>
            <a:r>
              <a:rPr lang="fr-FR" sz="1400" kern="0">
                <a:latin typeface="Arial" panose="020B0604020202020204" pitchFamily="34" charset="0"/>
                <a:cs typeface="Arial" panose="020B0604020202020204" pitchFamily="34" charset="0"/>
              </a:rPr>
              <a:t>La consignation (ou isolement) est un processus de mise en sécurité destinée à assurer la protection des personnes et des équipements contre les conséquences de tout maintien accidentel ou de toute apparition ou réapparition intempestive d’énergie et/ou de fluides, de gaz ou de liquides, dangereux ou non.</a:t>
            </a:r>
          </a:p>
          <a:p>
            <a:pPr lvl="0"/>
            <a:endParaRPr lang="fr-FR" sz="1400" kern="0">
              <a:latin typeface="Arial" panose="020B0604020202020204" pitchFamily="34" charset="0"/>
              <a:cs typeface="Arial" panose="020B0604020202020204" pitchFamily="34" charset="0"/>
            </a:endParaRPr>
          </a:p>
          <a:p>
            <a:pPr lvl="0"/>
            <a:endParaRPr lang="fr-FR" sz="1100" kern="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47423EAE-6B0D-585D-CB04-0F293B159792}"/>
              </a:ext>
            </a:extLst>
          </p:cNvPr>
          <p:cNvSpPr txBox="1"/>
          <p:nvPr/>
        </p:nvSpPr>
        <p:spPr>
          <a:xfrm>
            <a:off x="558455" y="3417241"/>
            <a:ext cx="3230821" cy="246221"/>
          </a:xfrm>
          <a:prstGeom prst="rect">
            <a:avLst/>
          </a:prstGeom>
          <a:noFill/>
        </p:spPr>
        <p:txBody>
          <a:bodyPr wrap="none" lIns="0" tIns="0" rIns="0" bIns="0" rtlCol="0">
            <a:spAutoFit/>
          </a:bodyPr>
          <a:lstStyle/>
          <a:p>
            <a:r>
              <a:rPr lang="fr-FR" sz="1600" b="1">
                <a:solidFill>
                  <a:srgbClr val="0064AC"/>
                </a:solidFill>
              </a:rPr>
              <a:t>CONSIGNATION DES ÉNERGIES </a:t>
            </a:r>
          </a:p>
        </p:txBody>
      </p:sp>
      <p:sp>
        <p:nvSpPr>
          <p:cNvPr id="17" name="Ellipse 16">
            <a:extLst>
              <a:ext uri="{FF2B5EF4-FFF2-40B4-BE49-F238E27FC236}">
                <a16:creationId xmlns:a16="http://schemas.microsoft.com/office/drawing/2014/main" id="{B1254406-94F9-235A-1873-28CCBE0E1D6A}"/>
              </a:ext>
            </a:extLst>
          </p:cNvPr>
          <p:cNvSpPr/>
          <p:nvPr/>
        </p:nvSpPr>
        <p:spPr>
          <a:xfrm>
            <a:off x="7320682" y="2737383"/>
            <a:ext cx="2156133" cy="2156133"/>
          </a:xfrm>
          <a:prstGeom prst="ellipse">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EE796FBE-94AD-8F78-10D8-D8CDDD05441E}"/>
              </a:ext>
            </a:extLst>
          </p:cNvPr>
          <p:cNvSpPr txBox="1"/>
          <p:nvPr/>
        </p:nvSpPr>
        <p:spPr>
          <a:xfrm>
            <a:off x="5273647" y="4531718"/>
            <a:ext cx="1806159" cy="846386"/>
          </a:xfrm>
          <a:prstGeom prst="rect">
            <a:avLst/>
          </a:prstGeom>
          <a:noFill/>
        </p:spPr>
        <p:txBody>
          <a:bodyPr wrap="square" lIns="0" tIns="0" rIns="0" bIns="0">
            <a:spAutoFit/>
          </a:bodyPr>
          <a:lstStyle/>
          <a:p>
            <a:pPr algn="r"/>
            <a:r>
              <a:rPr lang="fr-FR" sz="1100" b="1">
                <a:solidFill>
                  <a:srgbClr val="374649"/>
                </a:solidFill>
              </a:rPr>
              <a:t>ÉNERGIE HYDRAULIQUE OU PNEUMATIQUE</a:t>
            </a:r>
          </a:p>
          <a:p>
            <a:pPr algn="r"/>
            <a:r>
              <a:rPr lang="fr-FR" sz="1100" b="1">
                <a:solidFill>
                  <a:srgbClr val="374649"/>
                </a:solidFill>
              </a:rPr>
              <a:t>(fluides)</a:t>
            </a:r>
          </a:p>
          <a:p>
            <a:pPr algn="r"/>
            <a:r>
              <a:rPr lang="fr-FR" sz="1100"/>
              <a:t>Pression, vitesse ou débit d’un liquide ou d’un gaz.</a:t>
            </a:r>
            <a:endParaRPr lang="es-ES" sz="1100"/>
          </a:p>
        </p:txBody>
      </p:sp>
      <p:sp>
        <p:nvSpPr>
          <p:cNvPr id="26" name="ZoneTexte 25">
            <a:extLst>
              <a:ext uri="{FF2B5EF4-FFF2-40B4-BE49-F238E27FC236}">
                <a16:creationId xmlns:a16="http://schemas.microsoft.com/office/drawing/2014/main" id="{56367E3B-635B-A783-A289-0C31E2739E7F}"/>
              </a:ext>
            </a:extLst>
          </p:cNvPr>
          <p:cNvSpPr txBox="1"/>
          <p:nvPr/>
        </p:nvSpPr>
        <p:spPr>
          <a:xfrm>
            <a:off x="8975979" y="1787999"/>
            <a:ext cx="1799016" cy="677108"/>
          </a:xfrm>
          <a:prstGeom prst="rect">
            <a:avLst/>
          </a:prstGeom>
          <a:noFill/>
        </p:spPr>
        <p:txBody>
          <a:bodyPr wrap="square" lIns="0" tIns="0" rIns="0" bIns="0">
            <a:spAutoFit/>
          </a:bodyPr>
          <a:lstStyle/>
          <a:p>
            <a:r>
              <a:rPr lang="fr-FR" sz="1100" b="1">
                <a:solidFill>
                  <a:srgbClr val="374649"/>
                </a:solidFill>
              </a:rPr>
              <a:t>ÉNERGIE ÉLECTRIQUE </a:t>
            </a:r>
            <a:br>
              <a:rPr lang="fr-FR" sz="1100" b="1">
                <a:solidFill>
                  <a:srgbClr val="374649"/>
                </a:solidFill>
              </a:rPr>
            </a:br>
            <a:r>
              <a:rPr lang="fr-FR" sz="1100" b="1">
                <a:solidFill>
                  <a:srgbClr val="374649"/>
                </a:solidFill>
              </a:rPr>
              <a:t>(et énergie électrostatique)</a:t>
            </a:r>
          </a:p>
          <a:p>
            <a:r>
              <a:rPr lang="fr-FR" sz="1100"/>
              <a:t>Câbles électriques, lignes électriques, batteries, … </a:t>
            </a:r>
          </a:p>
        </p:txBody>
      </p:sp>
      <p:sp>
        <p:nvSpPr>
          <p:cNvPr id="27" name="ZoneTexte 26">
            <a:extLst>
              <a:ext uri="{FF2B5EF4-FFF2-40B4-BE49-F238E27FC236}">
                <a16:creationId xmlns:a16="http://schemas.microsoft.com/office/drawing/2014/main" id="{972D8670-56C9-918E-D531-33352AFE9705}"/>
              </a:ext>
            </a:extLst>
          </p:cNvPr>
          <p:cNvSpPr txBox="1"/>
          <p:nvPr/>
        </p:nvSpPr>
        <p:spPr>
          <a:xfrm>
            <a:off x="10080891" y="3070992"/>
            <a:ext cx="1799016" cy="1184940"/>
          </a:xfrm>
          <a:prstGeom prst="rect">
            <a:avLst/>
          </a:prstGeom>
          <a:noFill/>
        </p:spPr>
        <p:txBody>
          <a:bodyPr wrap="square" lIns="0" tIns="0" rIns="0" bIns="0">
            <a:spAutoFit/>
          </a:bodyPr>
          <a:lstStyle/>
          <a:p>
            <a:r>
              <a:rPr lang="fr-FR" sz="1100" b="1">
                <a:solidFill>
                  <a:srgbClr val="374649"/>
                </a:solidFill>
              </a:rPr>
              <a:t>ÉNERGIE THERMIQUE</a:t>
            </a:r>
            <a:br>
              <a:rPr lang="fr-FR" sz="1100" b="1">
                <a:solidFill>
                  <a:srgbClr val="374649"/>
                </a:solidFill>
              </a:rPr>
            </a:br>
            <a:r>
              <a:rPr lang="fr-FR" sz="1100"/>
              <a:t>Chaleur (vapeur d’eau, flammes, produits chauds, équipements chauds, …) </a:t>
            </a:r>
            <a:br>
              <a:rPr lang="fr-FR" sz="1100"/>
            </a:br>
            <a:r>
              <a:rPr lang="fr-FR" sz="1100"/>
              <a:t>ou froid (gaz liquéfiés, détente de gaz sous pression, …).</a:t>
            </a:r>
            <a:endParaRPr lang="es-ES" sz="1100" err="1"/>
          </a:p>
        </p:txBody>
      </p:sp>
      <p:sp>
        <p:nvSpPr>
          <p:cNvPr id="29" name="ZoneTexte 28">
            <a:extLst>
              <a:ext uri="{FF2B5EF4-FFF2-40B4-BE49-F238E27FC236}">
                <a16:creationId xmlns:a16="http://schemas.microsoft.com/office/drawing/2014/main" id="{2DBBED55-93AA-D7CE-8377-B864447162DF}"/>
              </a:ext>
            </a:extLst>
          </p:cNvPr>
          <p:cNvSpPr txBox="1"/>
          <p:nvPr/>
        </p:nvSpPr>
        <p:spPr>
          <a:xfrm>
            <a:off x="5338845" y="1942394"/>
            <a:ext cx="2026514" cy="1184940"/>
          </a:xfrm>
          <a:prstGeom prst="rect">
            <a:avLst/>
          </a:prstGeom>
          <a:noFill/>
        </p:spPr>
        <p:txBody>
          <a:bodyPr wrap="square" lIns="0" tIns="0" rIns="0" bIns="0">
            <a:spAutoFit/>
          </a:bodyPr>
          <a:lstStyle/>
          <a:p>
            <a:pPr algn="r"/>
            <a:r>
              <a:rPr lang="fr-FR" sz="1100" b="1">
                <a:solidFill>
                  <a:srgbClr val="374649"/>
                </a:solidFill>
              </a:rPr>
              <a:t>ÉNERGIE MÉCANIQUE</a:t>
            </a:r>
          </a:p>
          <a:p>
            <a:pPr marL="0" lvl="1" algn="r"/>
            <a:r>
              <a:rPr lang="fr-FR" sz="1100"/>
              <a:t>Equipements en mouvement (machines tournantes, outils de coupe, presses, bandes transporteuses…), équipements statiques en tension (ressorts, câbles, vérins,…), …</a:t>
            </a:r>
            <a:endParaRPr lang="es-ES" sz="1100"/>
          </a:p>
        </p:txBody>
      </p:sp>
      <p:cxnSp>
        <p:nvCxnSpPr>
          <p:cNvPr id="80" name="Connecteur droit 79">
            <a:extLst>
              <a:ext uri="{FF2B5EF4-FFF2-40B4-BE49-F238E27FC236}">
                <a16:creationId xmlns:a16="http://schemas.microsoft.com/office/drawing/2014/main" id="{AFD1947C-6989-5BF2-71FE-530593C0E428}"/>
              </a:ext>
            </a:extLst>
          </p:cNvPr>
          <p:cNvCxnSpPr>
            <a:cxnSpLocks/>
            <a:endCxn id="17" idx="4"/>
          </p:cNvCxnSpPr>
          <p:nvPr/>
        </p:nvCxnSpPr>
        <p:spPr>
          <a:xfrm>
            <a:off x="8398749" y="4100630"/>
            <a:ext cx="0" cy="792886"/>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A746F163-4E7B-EB05-79B8-914FE909B08D}"/>
              </a:ext>
            </a:extLst>
          </p:cNvPr>
          <p:cNvCxnSpPr>
            <a:cxnSpLocks/>
          </p:cNvCxnSpPr>
          <p:nvPr/>
        </p:nvCxnSpPr>
        <p:spPr>
          <a:xfrm flipV="1">
            <a:off x="7423089" y="4052732"/>
            <a:ext cx="502491" cy="239869"/>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554A351B-7718-F222-AD0C-208760F3C24A}"/>
              </a:ext>
            </a:extLst>
          </p:cNvPr>
          <p:cNvCxnSpPr>
            <a:cxnSpLocks/>
          </p:cNvCxnSpPr>
          <p:nvPr/>
        </p:nvCxnSpPr>
        <p:spPr>
          <a:xfrm flipH="1" flipV="1">
            <a:off x="8861578" y="4052732"/>
            <a:ext cx="502491" cy="239869"/>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B7B9EFA2-DB60-E0DB-B23D-F46FC25CC5EC}"/>
              </a:ext>
            </a:extLst>
          </p:cNvPr>
          <p:cNvCxnSpPr>
            <a:cxnSpLocks/>
            <a:stCxn id="17" idx="1"/>
          </p:cNvCxnSpPr>
          <p:nvPr/>
        </p:nvCxnSpPr>
        <p:spPr>
          <a:xfrm>
            <a:off x="7636440" y="3053141"/>
            <a:ext cx="454915" cy="428316"/>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BF4E0183-8523-C23A-AE7D-E01D28EE5BDD}"/>
              </a:ext>
            </a:extLst>
          </p:cNvPr>
          <p:cNvCxnSpPr>
            <a:cxnSpLocks/>
          </p:cNvCxnSpPr>
          <p:nvPr/>
        </p:nvCxnSpPr>
        <p:spPr>
          <a:xfrm flipH="1">
            <a:off x="8708504" y="3053141"/>
            <a:ext cx="454915" cy="428316"/>
          </a:xfrm>
          <a:prstGeom prst="line">
            <a:avLst/>
          </a:prstGeom>
          <a:ln w="2159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BB14A0B-524A-C9FB-B8CA-A3A6195F9681}"/>
              </a:ext>
            </a:extLst>
          </p:cNvPr>
          <p:cNvSpPr/>
          <p:nvPr/>
        </p:nvSpPr>
        <p:spPr>
          <a:xfrm>
            <a:off x="7793853" y="3207574"/>
            <a:ext cx="1209793" cy="1209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1939A6A4-23DC-B19D-05A7-B86E078618DB}"/>
              </a:ext>
            </a:extLst>
          </p:cNvPr>
          <p:cNvSpPr txBox="1"/>
          <p:nvPr/>
        </p:nvSpPr>
        <p:spPr>
          <a:xfrm>
            <a:off x="7808280" y="3663462"/>
            <a:ext cx="1195365" cy="307777"/>
          </a:xfrm>
          <a:prstGeom prst="rect">
            <a:avLst/>
          </a:prstGeom>
          <a:noFill/>
        </p:spPr>
        <p:txBody>
          <a:bodyPr wrap="square" lIns="0" tIns="0" rIns="0" bIns="0">
            <a:spAutoFit/>
          </a:bodyPr>
          <a:lstStyle/>
          <a:p>
            <a:pPr algn="ctr"/>
            <a:r>
              <a:rPr lang="fr-FR" sz="1000" b="1">
                <a:solidFill>
                  <a:srgbClr val="0064AC"/>
                </a:solidFill>
              </a:rPr>
              <a:t>PRINCIPALES ÉNERGIES</a:t>
            </a:r>
          </a:p>
        </p:txBody>
      </p:sp>
      <p:sp>
        <p:nvSpPr>
          <p:cNvPr id="95" name="Ellipse 94">
            <a:extLst>
              <a:ext uri="{FF2B5EF4-FFF2-40B4-BE49-F238E27FC236}">
                <a16:creationId xmlns:a16="http://schemas.microsoft.com/office/drawing/2014/main" id="{D4917F16-9126-9977-7911-A695E9A157BF}"/>
              </a:ext>
            </a:extLst>
          </p:cNvPr>
          <p:cNvSpPr/>
          <p:nvPr/>
        </p:nvSpPr>
        <p:spPr>
          <a:xfrm>
            <a:off x="7320682" y="2734403"/>
            <a:ext cx="2156133" cy="2156133"/>
          </a:xfrm>
          <a:prstGeom prst="ellipse">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4AC"/>
              </a:solidFill>
            </a:endParaRPr>
          </a:p>
        </p:txBody>
      </p:sp>
      <p:pic>
        <p:nvPicPr>
          <p:cNvPr id="65" name="Image 64">
            <a:extLst>
              <a:ext uri="{FF2B5EF4-FFF2-40B4-BE49-F238E27FC236}">
                <a16:creationId xmlns:a16="http://schemas.microsoft.com/office/drawing/2014/main" id="{E8D80CB8-A913-4754-61FB-785C326404AF}"/>
              </a:ext>
            </a:extLst>
          </p:cNvPr>
          <p:cNvPicPr>
            <a:picLocks noChangeAspect="1"/>
          </p:cNvPicPr>
          <p:nvPr/>
        </p:nvPicPr>
        <p:blipFill>
          <a:blip r:embed="rId3"/>
          <a:stretch>
            <a:fillRect/>
          </a:stretch>
        </p:blipFill>
        <p:spPr>
          <a:xfrm>
            <a:off x="8039928" y="2316915"/>
            <a:ext cx="717644" cy="717644"/>
          </a:xfrm>
          <a:prstGeom prst="rect">
            <a:avLst/>
          </a:prstGeom>
        </p:spPr>
      </p:pic>
      <p:pic>
        <p:nvPicPr>
          <p:cNvPr id="76" name="Image 75">
            <a:extLst>
              <a:ext uri="{FF2B5EF4-FFF2-40B4-BE49-F238E27FC236}">
                <a16:creationId xmlns:a16="http://schemas.microsoft.com/office/drawing/2014/main" id="{59B705D1-A503-ED7D-EA19-8E61A631B654}"/>
              </a:ext>
            </a:extLst>
          </p:cNvPr>
          <p:cNvPicPr>
            <a:picLocks noChangeAspect="1"/>
          </p:cNvPicPr>
          <p:nvPr/>
        </p:nvPicPr>
        <p:blipFill>
          <a:blip r:embed="rId4"/>
          <a:stretch>
            <a:fillRect/>
          </a:stretch>
        </p:blipFill>
        <p:spPr>
          <a:xfrm>
            <a:off x="8757572" y="4492458"/>
            <a:ext cx="717644" cy="717644"/>
          </a:xfrm>
          <a:prstGeom prst="rect">
            <a:avLst/>
          </a:prstGeom>
        </p:spPr>
      </p:pic>
      <p:pic>
        <p:nvPicPr>
          <p:cNvPr id="77" name="Image 76">
            <a:extLst>
              <a:ext uri="{FF2B5EF4-FFF2-40B4-BE49-F238E27FC236}">
                <a16:creationId xmlns:a16="http://schemas.microsoft.com/office/drawing/2014/main" id="{A231ED8C-99E3-9720-7DAA-8E7E6928E0E0}"/>
              </a:ext>
            </a:extLst>
          </p:cNvPr>
          <p:cNvPicPr>
            <a:picLocks noChangeAspect="1"/>
          </p:cNvPicPr>
          <p:nvPr/>
        </p:nvPicPr>
        <p:blipFill>
          <a:blip r:embed="rId5"/>
          <a:stretch>
            <a:fillRect/>
          </a:stretch>
        </p:blipFill>
        <p:spPr>
          <a:xfrm>
            <a:off x="7320682" y="4491182"/>
            <a:ext cx="717644" cy="717644"/>
          </a:xfrm>
          <a:prstGeom prst="rect">
            <a:avLst/>
          </a:prstGeom>
        </p:spPr>
      </p:pic>
      <p:pic>
        <p:nvPicPr>
          <p:cNvPr id="98" name="Image 97">
            <a:extLst>
              <a:ext uri="{FF2B5EF4-FFF2-40B4-BE49-F238E27FC236}">
                <a16:creationId xmlns:a16="http://schemas.microsoft.com/office/drawing/2014/main" id="{C93474FD-4B00-9D6E-A851-86D158E1A8B9}"/>
              </a:ext>
            </a:extLst>
          </p:cNvPr>
          <p:cNvPicPr>
            <a:picLocks noChangeAspect="1"/>
          </p:cNvPicPr>
          <p:nvPr/>
        </p:nvPicPr>
        <p:blipFill>
          <a:blip r:embed="rId6"/>
          <a:stretch>
            <a:fillRect/>
          </a:stretch>
        </p:blipFill>
        <p:spPr>
          <a:xfrm>
            <a:off x="9171490" y="3304469"/>
            <a:ext cx="717644" cy="717644"/>
          </a:xfrm>
          <a:prstGeom prst="rect">
            <a:avLst/>
          </a:prstGeom>
        </p:spPr>
      </p:pic>
      <p:grpSp>
        <p:nvGrpSpPr>
          <p:cNvPr id="32" name="Groupe 70">
            <a:extLst>
              <a:ext uri="{FF2B5EF4-FFF2-40B4-BE49-F238E27FC236}">
                <a16:creationId xmlns:a16="http://schemas.microsoft.com/office/drawing/2014/main" id="{31929CA8-697E-4D2A-9BDC-CE26AD5730F1}"/>
              </a:ext>
            </a:extLst>
          </p:cNvPr>
          <p:cNvGrpSpPr/>
          <p:nvPr/>
        </p:nvGrpSpPr>
        <p:grpSpPr>
          <a:xfrm>
            <a:off x="558456" y="5887396"/>
            <a:ext cx="3736230" cy="468929"/>
            <a:chOff x="8782987" y="3833653"/>
            <a:chExt cx="2347513" cy="468929"/>
          </a:xfrm>
        </p:grpSpPr>
        <p:sp>
          <p:nvSpPr>
            <p:cNvPr id="35" name="Rectangle à coins arrondis 14">
              <a:extLst>
                <a:ext uri="{FF2B5EF4-FFF2-40B4-BE49-F238E27FC236}">
                  <a16:creationId xmlns:a16="http://schemas.microsoft.com/office/drawing/2014/main" id="{F5F82F09-70B6-4146-AC33-AF66A1DAF4D7}"/>
                </a:ext>
              </a:extLst>
            </p:cNvPr>
            <p:cNvSpPr/>
            <p:nvPr/>
          </p:nvSpPr>
          <p:spPr>
            <a:xfrm>
              <a:off x="8785893" y="3833653"/>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68">
              <a:extLst>
                <a:ext uri="{FF2B5EF4-FFF2-40B4-BE49-F238E27FC236}">
                  <a16:creationId xmlns:a16="http://schemas.microsoft.com/office/drawing/2014/main" id="{C0F232C4-657E-4B82-99DC-20A81561B641}"/>
                </a:ext>
              </a:extLst>
            </p:cNvPr>
            <p:cNvSpPr txBox="1"/>
            <p:nvPr/>
          </p:nvSpPr>
          <p:spPr>
            <a:xfrm>
              <a:off x="8782987" y="3871695"/>
              <a:ext cx="2347513" cy="430887"/>
            </a:xfrm>
            <a:prstGeom prst="rect">
              <a:avLst/>
            </a:prstGeom>
            <a:noFill/>
          </p:spPr>
          <p:txBody>
            <a:bodyPr wrap="square" rtlCol="0">
              <a:spAutoFit/>
            </a:bodyPr>
            <a:lstStyle/>
            <a:p>
              <a:pPr algn="ctr"/>
              <a:r>
                <a:rPr lang="fr-FR" sz="1100" kern="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Cliquez ici pour le détail du processus de consignation</a:t>
              </a:r>
              <a:endParaRPr lang="fr-FR" sz="1100" kern="0">
                <a:solidFill>
                  <a:schemeClr val="bg1"/>
                </a:solidFill>
                <a:latin typeface="Arial" panose="020B0604020202020204" pitchFamily="34" charset="0"/>
                <a:cs typeface="Arial" panose="020B0604020202020204" pitchFamily="34" charset="0"/>
              </a:endParaRPr>
            </a:p>
            <a:p>
              <a:pPr algn="ctr"/>
              <a:endParaRPr lang="fr-FR" sz="1100" u="sng">
                <a:solidFill>
                  <a:schemeClr val="bg1"/>
                </a:solidFill>
              </a:endParaRPr>
            </a:p>
          </p:txBody>
        </p:sp>
      </p:grpSp>
      <p:pic>
        <p:nvPicPr>
          <p:cNvPr id="5" name="Image 4">
            <a:extLst>
              <a:ext uri="{FF2B5EF4-FFF2-40B4-BE49-F238E27FC236}">
                <a16:creationId xmlns:a16="http://schemas.microsoft.com/office/drawing/2014/main" id="{AAF5DB30-E1F6-62ED-3F02-B42018B0FCB0}"/>
              </a:ext>
            </a:extLst>
          </p:cNvPr>
          <p:cNvPicPr>
            <a:picLocks noChangeAspect="1"/>
          </p:cNvPicPr>
          <p:nvPr/>
        </p:nvPicPr>
        <p:blipFill>
          <a:blip r:embed="rId8"/>
          <a:stretch>
            <a:fillRect/>
          </a:stretch>
        </p:blipFill>
        <p:spPr>
          <a:xfrm>
            <a:off x="6908365" y="3309476"/>
            <a:ext cx="717644" cy="717644"/>
          </a:xfrm>
          <a:prstGeom prst="rect">
            <a:avLst/>
          </a:prstGeom>
        </p:spPr>
      </p:pic>
      <p:sp>
        <p:nvSpPr>
          <p:cNvPr id="6" name="ZoneTexte 5">
            <a:extLst>
              <a:ext uri="{FF2B5EF4-FFF2-40B4-BE49-F238E27FC236}">
                <a16:creationId xmlns:a16="http://schemas.microsoft.com/office/drawing/2014/main" id="{1469C330-89EF-7720-94A5-A832F4C72C69}"/>
              </a:ext>
            </a:extLst>
          </p:cNvPr>
          <p:cNvSpPr txBox="1"/>
          <p:nvPr/>
        </p:nvSpPr>
        <p:spPr>
          <a:xfrm>
            <a:off x="8757572" y="5424019"/>
            <a:ext cx="2034015" cy="677108"/>
          </a:xfrm>
          <a:prstGeom prst="rect">
            <a:avLst/>
          </a:prstGeom>
          <a:noFill/>
        </p:spPr>
        <p:txBody>
          <a:bodyPr wrap="square" lIns="0" tIns="0" rIns="0" bIns="0">
            <a:spAutoFit/>
          </a:bodyPr>
          <a:lstStyle/>
          <a:p>
            <a:r>
              <a:rPr lang="fr-FR" sz="1100" b="1">
                <a:solidFill>
                  <a:srgbClr val="374649"/>
                </a:solidFill>
              </a:rPr>
              <a:t>RAYONNEMENTS IONISANTS</a:t>
            </a:r>
            <a:br>
              <a:rPr lang="fr-FR" sz="1100" b="1">
                <a:solidFill>
                  <a:srgbClr val="374649"/>
                </a:solidFill>
              </a:rPr>
            </a:br>
            <a:r>
              <a:rPr lang="fr-FR" sz="1100"/>
              <a:t>Sources radioactives (contrôles radiographiques métallurgiques, capteurs de niveau, …).</a:t>
            </a:r>
            <a:endParaRPr lang="es-ES" sz="1100"/>
          </a:p>
        </p:txBody>
      </p:sp>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5626121" cy="610391"/>
          </a:xfrm>
        </p:spPr>
        <p:txBody>
          <a:bodyPr/>
          <a:lstStyle/>
          <a:p>
            <a:r>
              <a:rPr lang="fr-FR">
                <a:solidFill>
                  <a:srgbClr val="354D56"/>
                </a:solidFill>
              </a:rPr>
              <a:t>L’essentiel de la Règle d’or 7</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7</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7" name="ZoneTexte 6">
            <a:extLst>
              <a:ext uri="{FF2B5EF4-FFF2-40B4-BE49-F238E27FC236}">
                <a16:creationId xmlns:a16="http://schemas.microsoft.com/office/drawing/2014/main" id="{B4174711-9F39-4273-A686-E2FA4B6CB7E3}"/>
              </a:ext>
            </a:extLst>
          </p:cNvPr>
          <p:cNvSpPr txBox="1"/>
          <p:nvPr/>
        </p:nvSpPr>
        <p:spPr>
          <a:xfrm>
            <a:off x="6673302" y="1527448"/>
            <a:ext cx="4965617" cy="1420902"/>
          </a:xfrm>
          <a:prstGeom prst="rect">
            <a:avLst/>
          </a:prstGeom>
          <a:noFill/>
        </p:spPr>
        <p:txBody>
          <a:bodyPr wrap="square" lIns="0" tIns="0" rIns="0" bIns="0">
            <a:spAutoFit/>
          </a:bodyPr>
          <a:lstStyle/>
          <a:p>
            <a:r>
              <a:rPr lang="fr-FR" sz="1400" b="1" spc="-20"/>
              <a:t>Ce qui évolue par rapport à la version 2017 des Règles d’or : </a:t>
            </a:r>
            <a:endParaRPr lang="fr-FR" sz="1400"/>
          </a:p>
          <a:p>
            <a:pPr marL="0" marR="0" lvl="0" indent="0" algn="just" defTabSz="457200" rtl="0" eaLnBrk="1" fontAlgn="auto" latinLnBrk="0" hangingPunct="1">
              <a:spcBef>
                <a:spcPts val="0"/>
              </a:spcBef>
              <a:spcAft>
                <a:spcPts val="0"/>
              </a:spcAft>
              <a:buClr>
                <a:srgbClr val="0064AC"/>
              </a:buClr>
              <a:buSzTx/>
              <a:buFontTx/>
              <a:buNone/>
              <a:tabLst/>
              <a:defRPr/>
            </a:pPr>
            <a:endParaRPr lang="fr-FR" sz="1400" b="1"/>
          </a:p>
          <a:p>
            <a:pPr marL="285750" lvl="0" indent="-285750" defTabSz="457200">
              <a:buClr>
                <a:srgbClr val="0064AC"/>
              </a:buClr>
              <a:buFont typeface="Wingdings" pitchFamily="2" charset="2"/>
              <a:buChar char="§"/>
              <a:defRPr/>
            </a:pPr>
            <a:r>
              <a:rPr lang="fr-FR" sz="1400" b="1">
                <a:solidFill>
                  <a:srgbClr val="0064AC"/>
                </a:solidFill>
              </a:rPr>
              <a:t>Mention du « certificat de consignation » :</a:t>
            </a:r>
          </a:p>
          <a:p>
            <a:pPr marL="288000" lvl="0" defTabSz="457200">
              <a:spcBef>
                <a:spcPts val="600"/>
              </a:spcBef>
              <a:buClr>
                <a:srgbClr val="0064AC"/>
              </a:buClr>
              <a:defRPr/>
            </a:pPr>
            <a:r>
              <a:rPr lang="fr-FR" sz="1400"/>
              <a:t>Le </a:t>
            </a:r>
            <a:r>
              <a:rPr lang="fr-FR" sz="1400" b="1">
                <a:solidFill>
                  <a:srgbClr val="374649"/>
                </a:solidFill>
              </a:rPr>
              <a:t>certificat de consignation </a:t>
            </a:r>
            <a:r>
              <a:rPr lang="fr-FR" sz="1400">
                <a:solidFill>
                  <a:srgbClr val="374649"/>
                </a:solidFill>
              </a:rPr>
              <a:t>fait partie intégrante du </a:t>
            </a:r>
            <a:r>
              <a:rPr lang="fr-FR" sz="1400" b="1"/>
              <a:t>dossier de consignation </a:t>
            </a:r>
            <a:r>
              <a:rPr lang="fr-FR" sz="1400"/>
              <a:t>au même titre que l’analyse de risques, le schéma et le plan d’isolement.</a:t>
            </a:r>
          </a:p>
        </p:txBody>
      </p:sp>
      <p:sp>
        <p:nvSpPr>
          <p:cNvPr id="9" name="ZoneTexte 8">
            <a:extLst>
              <a:ext uri="{FF2B5EF4-FFF2-40B4-BE49-F238E27FC236}">
                <a16:creationId xmlns:a16="http://schemas.microsoft.com/office/drawing/2014/main" id="{D3CA0926-E0DA-2A50-063C-568A003925F9}"/>
              </a:ext>
            </a:extLst>
          </p:cNvPr>
          <p:cNvSpPr txBox="1"/>
          <p:nvPr/>
        </p:nvSpPr>
        <p:spPr>
          <a:xfrm>
            <a:off x="6673302" y="4024257"/>
            <a:ext cx="4965617" cy="1154162"/>
          </a:xfrm>
          <a:prstGeom prst="rect">
            <a:avLst/>
          </a:prstGeom>
          <a:noFill/>
        </p:spPr>
        <p:txBody>
          <a:bodyPr wrap="square" lIns="0" tIns="0" rIns="0" bIns="0">
            <a:spAutoFit/>
          </a:bodyPr>
          <a:lstStyle/>
          <a:p>
            <a:pPr marL="285750" lvl="0" indent="-285750" defTabSz="457200">
              <a:buClr>
                <a:srgbClr val="0064AC"/>
              </a:buClr>
              <a:buFont typeface="Wingdings" pitchFamily="2" charset="2"/>
              <a:buChar char="§"/>
              <a:defRPr/>
            </a:pPr>
            <a:r>
              <a:rPr lang="fr-FR" sz="1400" b="1">
                <a:solidFill>
                  <a:srgbClr val="0064AC"/>
                </a:solidFill>
              </a:rPr>
              <a:t>Mention de l’identification de « toutes les sources d’énergie et de fluides » : </a:t>
            </a:r>
          </a:p>
          <a:p>
            <a:pPr marL="288000" defTabSz="457200">
              <a:spcBef>
                <a:spcPts val="600"/>
              </a:spcBef>
              <a:buClr>
                <a:srgbClr val="0064AC"/>
              </a:buClr>
              <a:defRPr/>
            </a:pPr>
            <a:r>
              <a:rPr lang="fr-FR" sz="1400">
                <a:ea typeface="+mn-lt"/>
                <a:cs typeface="+mn-lt"/>
              </a:rPr>
              <a:t>L’analyse de risques pour une consignation commence par l’identification de toutes les sources d’énergie et de fluides présentes.</a:t>
            </a:r>
          </a:p>
        </p:txBody>
      </p:sp>
      <p:sp>
        <p:nvSpPr>
          <p:cNvPr id="13" name="ZoneTexte 12">
            <a:extLst>
              <a:ext uri="{FF2B5EF4-FFF2-40B4-BE49-F238E27FC236}">
                <a16:creationId xmlns:a16="http://schemas.microsoft.com/office/drawing/2014/main" id="{C0DFEFEF-7CCD-6D71-1B19-FF6E0C2288E3}"/>
              </a:ext>
            </a:extLst>
          </p:cNvPr>
          <p:cNvSpPr txBox="1"/>
          <p:nvPr/>
        </p:nvSpPr>
        <p:spPr>
          <a:xfrm>
            <a:off x="7312330" y="5506424"/>
            <a:ext cx="4326589" cy="461665"/>
          </a:xfrm>
          <a:prstGeom prst="rect">
            <a:avLst/>
          </a:prstGeom>
          <a:noFill/>
        </p:spPr>
        <p:txBody>
          <a:bodyPr wrap="square" lIns="0" tIns="0" rIns="0" bIns="0" rtlCol="0">
            <a:spAutoFit/>
          </a:bodyPr>
          <a:lstStyle/>
          <a:p>
            <a:r>
              <a:rPr lang="fr-FR" sz="1000"/>
              <a:t>La vérification de l'isolement et de l'absence d'énergie et fluides font partie des exigences de la CR-GR-HSE-428 « Exigences HSE pour la consignation des systèmes alimentés en énergie »</a:t>
            </a:r>
          </a:p>
        </p:txBody>
      </p:sp>
      <p:pic>
        <p:nvPicPr>
          <p:cNvPr id="14" name="Image 13">
            <a:extLst>
              <a:ext uri="{FF2B5EF4-FFF2-40B4-BE49-F238E27FC236}">
                <a16:creationId xmlns:a16="http://schemas.microsoft.com/office/drawing/2014/main" id="{70AECDC2-EDD1-D1AF-D25E-83CF7A3FB9C0}"/>
              </a:ext>
            </a:extLst>
          </p:cNvPr>
          <p:cNvPicPr>
            <a:picLocks noChangeAspect="1"/>
          </p:cNvPicPr>
          <p:nvPr/>
        </p:nvPicPr>
        <p:blipFill>
          <a:blip r:embed="rId3"/>
          <a:stretch>
            <a:fillRect/>
          </a:stretch>
        </p:blipFill>
        <p:spPr>
          <a:xfrm>
            <a:off x="6673302" y="5506423"/>
            <a:ext cx="461666" cy="461666"/>
          </a:xfrm>
          <a:prstGeom prst="rect">
            <a:avLst/>
          </a:prstGeom>
        </p:spPr>
      </p:pic>
      <p:pic>
        <p:nvPicPr>
          <p:cNvPr id="16" name="Image 15">
            <a:extLst>
              <a:ext uri="{FF2B5EF4-FFF2-40B4-BE49-F238E27FC236}">
                <a16:creationId xmlns:a16="http://schemas.microsoft.com/office/drawing/2014/main" id="{3C68F3F4-F1CB-AE15-F748-0F256099F622}"/>
              </a:ext>
            </a:extLst>
          </p:cNvPr>
          <p:cNvPicPr>
            <a:picLocks noChangeAspect="1"/>
          </p:cNvPicPr>
          <p:nvPr/>
        </p:nvPicPr>
        <p:blipFill>
          <a:blip r:embed="rId4"/>
          <a:stretch>
            <a:fillRect/>
          </a:stretch>
        </p:blipFill>
        <p:spPr>
          <a:xfrm>
            <a:off x="8159464" y="3049481"/>
            <a:ext cx="646333" cy="646333"/>
          </a:xfrm>
          <a:prstGeom prst="rect">
            <a:avLst/>
          </a:prstGeom>
        </p:spPr>
      </p:pic>
      <p:pic>
        <p:nvPicPr>
          <p:cNvPr id="19" name="Image 18">
            <a:extLst>
              <a:ext uri="{FF2B5EF4-FFF2-40B4-BE49-F238E27FC236}">
                <a16:creationId xmlns:a16="http://schemas.microsoft.com/office/drawing/2014/main" id="{07FBEB63-89A9-5C40-D66D-AD4971D3956E}"/>
              </a:ext>
            </a:extLst>
          </p:cNvPr>
          <p:cNvPicPr>
            <a:picLocks noChangeAspect="1"/>
          </p:cNvPicPr>
          <p:nvPr/>
        </p:nvPicPr>
        <p:blipFill>
          <a:blip r:embed="rId5"/>
          <a:stretch>
            <a:fillRect/>
          </a:stretch>
        </p:blipFill>
        <p:spPr>
          <a:xfrm>
            <a:off x="7765390" y="3232581"/>
            <a:ext cx="232914" cy="240677"/>
          </a:xfrm>
          <a:prstGeom prst="rect">
            <a:avLst/>
          </a:prstGeom>
        </p:spPr>
      </p:pic>
      <p:sp>
        <p:nvSpPr>
          <p:cNvPr id="20" name="ZoneTexte 19">
            <a:extLst>
              <a:ext uri="{FF2B5EF4-FFF2-40B4-BE49-F238E27FC236}">
                <a16:creationId xmlns:a16="http://schemas.microsoft.com/office/drawing/2014/main" id="{A43954C7-A03B-2234-B4BD-51805E493F94}"/>
              </a:ext>
            </a:extLst>
          </p:cNvPr>
          <p:cNvSpPr txBox="1"/>
          <p:nvPr/>
        </p:nvSpPr>
        <p:spPr>
          <a:xfrm>
            <a:off x="9020015" y="3187980"/>
            <a:ext cx="2618904" cy="369332"/>
          </a:xfrm>
          <a:prstGeom prst="rect">
            <a:avLst/>
          </a:prstGeom>
          <a:noFill/>
        </p:spPr>
        <p:txBody>
          <a:bodyPr wrap="square" lIns="0" tIns="0" rIns="0" bIns="0">
            <a:spAutoFit/>
          </a:bodyPr>
          <a:lstStyle/>
          <a:p>
            <a:pPr marL="0" lvl="2" indent="0">
              <a:buNone/>
            </a:pPr>
            <a:r>
              <a:rPr lang="fr-FR" sz="1200" i="1">
                <a:solidFill>
                  <a:srgbClr val="0064AC"/>
                </a:solidFill>
              </a:rPr>
              <a:t>Un certificat de consignation n’autorise pas le démarrage des travaux. </a:t>
            </a:r>
          </a:p>
        </p:txBody>
      </p:sp>
      <p:sp>
        <p:nvSpPr>
          <p:cNvPr id="22" name="ZoneTexte 21">
            <a:extLst>
              <a:ext uri="{FF2B5EF4-FFF2-40B4-BE49-F238E27FC236}">
                <a16:creationId xmlns:a16="http://schemas.microsoft.com/office/drawing/2014/main" id="{5537DB11-7D91-F2FE-C54D-E72D01569AC8}"/>
              </a:ext>
            </a:extLst>
          </p:cNvPr>
          <p:cNvSpPr txBox="1"/>
          <p:nvPr/>
        </p:nvSpPr>
        <p:spPr>
          <a:xfrm>
            <a:off x="6673302" y="6206446"/>
            <a:ext cx="4061401" cy="153888"/>
          </a:xfrm>
          <a:prstGeom prst="rect">
            <a:avLst/>
          </a:prstGeom>
          <a:noFill/>
        </p:spPr>
        <p:txBody>
          <a:bodyPr wrap="square" lIns="0" tIns="0" rIns="0" bIns="0" rtlCol="0">
            <a:spAutoFit/>
          </a:bodyPr>
          <a:lstStyle/>
          <a:p>
            <a:r>
              <a:rPr lang="fr-FR" sz="1000" i="1"/>
              <a:t>* Les </a:t>
            </a:r>
            <a:r>
              <a:rPr lang="fr-FR" sz="1000" i="1" err="1"/>
              <a:t>Company</a:t>
            </a:r>
            <a:r>
              <a:rPr lang="fr-FR" sz="1000" i="1"/>
              <a:t> Rules (CR) sont limitées à un usage interne. </a:t>
            </a:r>
          </a:p>
        </p:txBody>
      </p:sp>
      <p:pic>
        <p:nvPicPr>
          <p:cNvPr id="6" name="Image 5">
            <a:extLst>
              <a:ext uri="{FF2B5EF4-FFF2-40B4-BE49-F238E27FC236}">
                <a16:creationId xmlns:a16="http://schemas.microsoft.com/office/drawing/2014/main" id="{A7A2881C-85D6-AEEC-41C5-6B2CF07839E6}"/>
              </a:ext>
            </a:extLst>
          </p:cNvPr>
          <p:cNvPicPr>
            <a:picLocks noChangeAspect="1"/>
          </p:cNvPicPr>
          <p:nvPr/>
        </p:nvPicPr>
        <p:blipFill>
          <a:blip r:embed="rId6"/>
          <a:stretch>
            <a:fillRect/>
          </a:stretch>
        </p:blipFill>
        <p:spPr>
          <a:xfrm>
            <a:off x="6973224" y="3049312"/>
            <a:ext cx="646331" cy="646331"/>
          </a:xfrm>
          <a:prstGeom prst="rect">
            <a:avLst/>
          </a:prstGeom>
        </p:spPr>
      </p:pic>
      <p:pic>
        <p:nvPicPr>
          <p:cNvPr id="11" name="Image 10">
            <a:extLst>
              <a:ext uri="{FF2B5EF4-FFF2-40B4-BE49-F238E27FC236}">
                <a16:creationId xmlns:a16="http://schemas.microsoft.com/office/drawing/2014/main" id="{1FB0ACD9-E167-4149-85AB-B26ED1B87139}"/>
              </a:ext>
            </a:extLst>
          </p:cNvPr>
          <p:cNvPicPr>
            <a:picLocks noChangeAspect="1"/>
          </p:cNvPicPr>
          <p:nvPr/>
        </p:nvPicPr>
        <p:blipFill>
          <a:blip r:embed="rId7"/>
          <a:stretch>
            <a:fillRect/>
          </a:stretch>
        </p:blipFill>
        <p:spPr>
          <a:xfrm>
            <a:off x="589372" y="831179"/>
            <a:ext cx="3831799" cy="5496585"/>
          </a:xfrm>
          <a:prstGeom prst="rect">
            <a:avLst/>
          </a:prstGeom>
        </p:spPr>
      </p:pic>
    </p:spTree>
    <p:extLst>
      <p:ext uri="{BB962C8B-B14F-4D97-AF65-F5344CB8AC3E}">
        <p14:creationId xmlns:p14="http://schemas.microsoft.com/office/powerpoint/2010/main" val="13763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pic>
        <p:nvPicPr>
          <p:cNvPr id="10" name="Image 9">
            <a:extLst>
              <a:ext uri="{FF2B5EF4-FFF2-40B4-BE49-F238E27FC236}">
                <a16:creationId xmlns:a16="http://schemas.microsoft.com/office/drawing/2014/main" id="{82D6949F-5242-7180-03F7-6FBE82CF69EE}"/>
              </a:ext>
            </a:extLst>
          </p:cNvPr>
          <p:cNvPicPr>
            <a:picLocks noChangeAspect="1"/>
          </p:cNvPicPr>
          <p:nvPr/>
        </p:nvPicPr>
        <p:blipFill>
          <a:blip r:embed="rId3"/>
          <a:stretch>
            <a:fillRect/>
          </a:stretch>
        </p:blipFill>
        <p:spPr>
          <a:xfrm>
            <a:off x="517621" y="4548938"/>
            <a:ext cx="715042" cy="715042"/>
          </a:xfrm>
          <a:prstGeom prst="rect">
            <a:avLst/>
          </a:prstGeom>
        </p:spPr>
      </p:pic>
      <p:pic>
        <p:nvPicPr>
          <p:cNvPr id="9" name="Image 8">
            <a:extLst>
              <a:ext uri="{FF2B5EF4-FFF2-40B4-BE49-F238E27FC236}">
                <a16:creationId xmlns:a16="http://schemas.microsoft.com/office/drawing/2014/main" id="{E00458F2-B3C1-860A-A395-AB4C83F69B6A}"/>
              </a:ext>
            </a:extLst>
          </p:cNvPr>
          <p:cNvPicPr>
            <a:picLocks noChangeAspect="1"/>
          </p:cNvPicPr>
          <p:nvPr/>
        </p:nvPicPr>
        <p:blipFill>
          <a:blip r:embed="rId4"/>
          <a:stretch>
            <a:fillRect/>
          </a:stretch>
        </p:blipFill>
        <p:spPr>
          <a:xfrm>
            <a:off x="518976" y="3612919"/>
            <a:ext cx="712332" cy="712332"/>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7</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a:solidFill>
                  <a:srgbClr val="0064AC"/>
                </a:solidFill>
              </a:rPr>
              <a:t>ACCIDENTOLOGIE DANS </a:t>
            </a:r>
            <a:br>
              <a:rPr lang="fr-FR" sz="1500" b="1">
                <a:solidFill>
                  <a:srgbClr val="0064AC"/>
                </a:solidFill>
              </a:rPr>
            </a:br>
            <a:r>
              <a:rPr lang="fr-FR" sz="1500" b="1">
                <a:solidFill>
                  <a:srgbClr val="0064AC"/>
                </a:solidFill>
              </a:rPr>
              <a:t>LA COMPAGNIE OÙ UNE EXIGENCE DE LA RÈGLE D’OR 7 A ÉTÉ ENFREINTE</a:t>
            </a:r>
            <a:endParaRPr lang="en-US" sz="1500" b="1">
              <a:solidFill>
                <a:srgbClr val="0064AC"/>
              </a:solidFill>
            </a:endParaRPr>
          </a:p>
        </p:txBody>
      </p:sp>
      <p:sp>
        <p:nvSpPr>
          <p:cNvPr id="48" name="object 2">
            <a:extLst>
              <a:ext uri="{FF2B5EF4-FFF2-40B4-BE49-F238E27FC236}">
                <a16:creationId xmlns:a16="http://schemas.microsoft.com/office/drawing/2014/main" id="{B74CD718-0462-9D4B-BC55-FDBB9450E4DC}"/>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Période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Période 2017-2021</a:t>
            </a: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3281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Décès*</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7563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64AC"/>
                </a:solidFill>
                <a:latin typeface="Arial MT Light" pitchFamily="2"/>
                <a:cs typeface="Arial" panose="020B0604020202020204" pitchFamily="34" charset="0"/>
              </a:rPr>
              <a:t>3</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Accidents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64AC"/>
                </a:solidFill>
                <a:latin typeface="Arial MT Light" pitchFamily="2"/>
                <a:cs typeface="Arial" panose="020B0604020202020204" pitchFamily="34" charset="0"/>
              </a:rPr>
              <a:t>70</a:t>
            </a:r>
            <a:endParaRPr lang="fr-FR" sz="3000" spc="25">
              <a:solidFill>
                <a:srgbClr val="0064AC"/>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64AC"/>
                </a:solidFill>
                <a:latin typeface="Arial MT Light" pitchFamily="2"/>
                <a:cs typeface="Arial" panose="020B0604020202020204" pitchFamily="34" charset="0"/>
              </a:rPr>
              <a:t>77</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3" y="1357793"/>
            <a:ext cx="4728784" cy="461665"/>
          </a:xfrm>
          <a:prstGeom prst="rect">
            <a:avLst/>
          </a:prstGeom>
          <a:noFill/>
        </p:spPr>
        <p:txBody>
          <a:bodyPr wrap="square" lIns="0" tIns="0" rIns="0" bIns="0">
            <a:spAutoFit/>
          </a:bodyPr>
          <a:lstStyle/>
          <a:p>
            <a:r>
              <a:rPr lang="fr-FR" sz="1500" b="1">
                <a:solidFill>
                  <a:srgbClr val="0064AC"/>
                </a:solidFill>
              </a:rPr>
              <a:t>PRINCIPAUX RISQUES DES </a:t>
            </a:r>
            <a:br>
              <a:rPr lang="fr-FR" sz="1500" b="1">
                <a:solidFill>
                  <a:srgbClr val="0064AC"/>
                </a:solidFill>
              </a:rPr>
            </a:br>
            <a:r>
              <a:rPr lang="fr-FR" sz="1500" b="1">
                <a:solidFill>
                  <a:srgbClr val="0064AC"/>
                </a:solidFill>
              </a:rPr>
              <a:t>SYSTÈMES ALIMENTÉS EN ÉNERGIE</a:t>
            </a:r>
            <a:endParaRPr lang="en-US" sz="1500" b="1">
              <a:solidFill>
                <a:srgbClr val="0064AC"/>
              </a:solidFill>
            </a:endParaRPr>
          </a:p>
        </p:txBody>
      </p:sp>
      <p:sp>
        <p:nvSpPr>
          <p:cNvPr id="64" name="object 2">
            <a:extLst>
              <a:ext uri="{FF2B5EF4-FFF2-40B4-BE49-F238E27FC236}">
                <a16:creationId xmlns:a16="http://schemas.microsoft.com/office/drawing/2014/main" id="{44146C94-70C2-4247-B22F-731F4BAFAC4C}"/>
              </a:ext>
            </a:extLst>
          </p:cNvPr>
          <p:cNvSpPr txBox="1"/>
          <p:nvPr/>
        </p:nvSpPr>
        <p:spPr>
          <a:xfrm>
            <a:off x="7964638" y="5418453"/>
            <a:ext cx="717644"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Brûlures</a:t>
            </a:r>
          </a:p>
        </p:txBody>
      </p:sp>
      <p:sp>
        <p:nvSpPr>
          <p:cNvPr id="65" name="object 2">
            <a:extLst>
              <a:ext uri="{FF2B5EF4-FFF2-40B4-BE49-F238E27FC236}">
                <a16:creationId xmlns:a16="http://schemas.microsoft.com/office/drawing/2014/main" id="{9AC54877-748F-0C4C-9AF8-12EFC944ADBC}"/>
              </a:ext>
            </a:extLst>
          </p:cNvPr>
          <p:cNvSpPr txBox="1"/>
          <p:nvPr/>
        </p:nvSpPr>
        <p:spPr>
          <a:xfrm>
            <a:off x="4591466" y="5418453"/>
            <a:ext cx="2188894"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Projections Hydrauliques, Pneumatiques, Mécaniques</a:t>
            </a:r>
          </a:p>
        </p:txBody>
      </p:sp>
      <p:sp>
        <p:nvSpPr>
          <p:cNvPr id="70" name="object 2">
            <a:extLst>
              <a:ext uri="{FF2B5EF4-FFF2-40B4-BE49-F238E27FC236}">
                <a16:creationId xmlns:a16="http://schemas.microsoft.com/office/drawing/2014/main" id="{6000B7D5-2CA8-C04B-B94E-28634D819E0E}"/>
              </a:ext>
            </a:extLst>
          </p:cNvPr>
          <p:cNvSpPr txBox="1"/>
          <p:nvPr/>
        </p:nvSpPr>
        <p:spPr>
          <a:xfrm>
            <a:off x="7947599" y="3577350"/>
            <a:ext cx="2752358"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Happement, Coincement, Pincement, Écrasement, Coupure, Choc, Perforation</a:t>
            </a:r>
          </a:p>
        </p:txBody>
      </p:sp>
      <p:pic>
        <p:nvPicPr>
          <p:cNvPr id="6" name="Image 5">
            <a:extLst>
              <a:ext uri="{FF2B5EF4-FFF2-40B4-BE49-F238E27FC236}">
                <a16:creationId xmlns:a16="http://schemas.microsoft.com/office/drawing/2014/main" id="{20EBA58F-7DCD-53CD-7869-8710A17179A5}"/>
              </a:ext>
            </a:extLst>
          </p:cNvPr>
          <p:cNvPicPr>
            <a:picLocks noChangeAspect="1"/>
          </p:cNvPicPr>
          <p:nvPr/>
        </p:nvPicPr>
        <p:blipFill>
          <a:blip r:embed="rId5"/>
          <a:stretch>
            <a:fillRect/>
          </a:stretch>
        </p:blipFill>
        <p:spPr>
          <a:xfrm>
            <a:off x="517621" y="2701438"/>
            <a:ext cx="715042" cy="715042"/>
          </a:xfrm>
          <a:prstGeom prst="rect">
            <a:avLst/>
          </a:prstGeom>
        </p:spPr>
      </p:pic>
      <p:pic>
        <p:nvPicPr>
          <p:cNvPr id="11" name="Image 10">
            <a:extLst>
              <a:ext uri="{FF2B5EF4-FFF2-40B4-BE49-F238E27FC236}">
                <a16:creationId xmlns:a16="http://schemas.microsoft.com/office/drawing/2014/main" id="{9EBC5BC2-6EE8-C110-D811-021C3CB90960}"/>
              </a:ext>
            </a:extLst>
          </p:cNvPr>
          <p:cNvPicPr>
            <a:picLocks noChangeAspect="1"/>
          </p:cNvPicPr>
          <p:nvPr/>
        </p:nvPicPr>
        <p:blipFill>
          <a:blip r:embed="rId6"/>
          <a:stretch>
            <a:fillRect/>
          </a:stretch>
        </p:blipFill>
        <p:spPr>
          <a:xfrm>
            <a:off x="7955164" y="4548938"/>
            <a:ext cx="717644" cy="717644"/>
          </a:xfrm>
          <a:prstGeom prst="rect">
            <a:avLst/>
          </a:prstGeom>
        </p:spPr>
      </p:pic>
      <p:pic>
        <p:nvPicPr>
          <p:cNvPr id="16" name="Image 15">
            <a:extLst>
              <a:ext uri="{FF2B5EF4-FFF2-40B4-BE49-F238E27FC236}">
                <a16:creationId xmlns:a16="http://schemas.microsoft.com/office/drawing/2014/main" id="{00453874-63FC-8313-475D-3E81B0F284E5}"/>
              </a:ext>
            </a:extLst>
          </p:cNvPr>
          <p:cNvPicPr>
            <a:picLocks noChangeAspect="1"/>
          </p:cNvPicPr>
          <p:nvPr/>
        </p:nvPicPr>
        <p:blipFill>
          <a:blip r:embed="rId7"/>
          <a:stretch>
            <a:fillRect/>
          </a:stretch>
        </p:blipFill>
        <p:spPr>
          <a:xfrm>
            <a:off x="9574780" y="2701438"/>
            <a:ext cx="711181" cy="711181"/>
          </a:xfrm>
          <a:prstGeom prst="rect">
            <a:avLst/>
          </a:prstGeom>
        </p:spPr>
      </p:pic>
      <p:pic>
        <p:nvPicPr>
          <p:cNvPr id="17" name="Image 16">
            <a:extLst>
              <a:ext uri="{FF2B5EF4-FFF2-40B4-BE49-F238E27FC236}">
                <a16:creationId xmlns:a16="http://schemas.microsoft.com/office/drawing/2014/main" id="{9FF01531-8194-D800-EF9C-A15561398509}"/>
              </a:ext>
            </a:extLst>
          </p:cNvPr>
          <p:cNvPicPr>
            <a:picLocks noChangeAspect="1"/>
          </p:cNvPicPr>
          <p:nvPr/>
        </p:nvPicPr>
        <p:blipFill>
          <a:blip r:embed="rId8"/>
          <a:stretch>
            <a:fillRect/>
          </a:stretch>
        </p:blipFill>
        <p:spPr>
          <a:xfrm>
            <a:off x="7933619" y="2701438"/>
            <a:ext cx="715041" cy="715041"/>
          </a:xfrm>
          <a:prstGeom prst="rect">
            <a:avLst/>
          </a:prstGeom>
        </p:spPr>
      </p:pic>
      <p:pic>
        <p:nvPicPr>
          <p:cNvPr id="20" name="Image 19">
            <a:extLst>
              <a:ext uri="{FF2B5EF4-FFF2-40B4-BE49-F238E27FC236}">
                <a16:creationId xmlns:a16="http://schemas.microsoft.com/office/drawing/2014/main" id="{200B656F-3742-1F62-DCE3-57A7B4029620}"/>
              </a:ext>
            </a:extLst>
          </p:cNvPr>
          <p:cNvPicPr>
            <a:picLocks noChangeAspect="1"/>
          </p:cNvPicPr>
          <p:nvPr/>
        </p:nvPicPr>
        <p:blipFill>
          <a:blip r:embed="rId9"/>
          <a:stretch>
            <a:fillRect/>
          </a:stretch>
        </p:blipFill>
        <p:spPr>
          <a:xfrm>
            <a:off x="8769087" y="2706287"/>
            <a:ext cx="711181" cy="711181"/>
          </a:xfrm>
          <a:prstGeom prst="rect">
            <a:avLst/>
          </a:prstGeom>
        </p:spPr>
      </p:pic>
      <p:sp>
        <p:nvSpPr>
          <p:cNvPr id="22" name="object 2">
            <a:extLst>
              <a:ext uri="{FF2B5EF4-FFF2-40B4-BE49-F238E27FC236}">
                <a16:creationId xmlns:a16="http://schemas.microsoft.com/office/drawing/2014/main" id="{C82528DE-3A5D-B378-2BFA-D8C58962CFA1}"/>
              </a:ext>
            </a:extLst>
          </p:cNvPr>
          <p:cNvSpPr txBox="1"/>
          <p:nvPr/>
        </p:nvSpPr>
        <p:spPr>
          <a:xfrm>
            <a:off x="4591466" y="3577350"/>
            <a:ext cx="2829066"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ea typeface="Calibri" panose="020F0502020204030204" pitchFamily="34" charset="0"/>
                <a:cs typeface="Arial"/>
              </a:rPr>
              <a:t>Électrisation, Electrocution, Brûlures, Source d’ignition,  Eblouissement par flash électrique </a:t>
            </a:r>
            <a:endParaRPr lang="fr-FR" sz="1400"/>
          </a:p>
        </p:txBody>
      </p:sp>
      <p:pic>
        <p:nvPicPr>
          <p:cNvPr id="7" name="Image 6">
            <a:extLst>
              <a:ext uri="{FF2B5EF4-FFF2-40B4-BE49-F238E27FC236}">
                <a16:creationId xmlns:a16="http://schemas.microsoft.com/office/drawing/2014/main" id="{96F40542-0EB0-E8B8-5D87-0455F6A07BC1}"/>
              </a:ext>
            </a:extLst>
          </p:cNvPr>
          <p:cNvPicPr>
            <a:picLocks noChangeAspect="1"/>
          </p:cNvPicPr>
          <p:nvPr/>
        </p:nvPicPr>
        <p:blipFill>
          <a:blip r:embed="rId10"/>
          <a:stretch>
            <a:fillRect/>
          </a:stretch>
        </p:blipFill>
        <p:spPr>
          <a:xfrm>
            <a:off x="4591531" y="2706118"/>
            <a:ext cx="707477" cy="707477"/>
          </a:xfrm>
          <a:prstGeom prst="rect">
            <a:avLst/>
          </a:prstGeom>
        </p:spPr>
      </p:pic>
      <p:pic>
        <p:nvPicPr>
          <p:cNvPr id="13" name="Image 12">
            <a:extLst>
              <a:ext uri="{FF2B5EF4-FFF2-40B4-BE49-F238E27FC236}">
                <a16:creationId xmlns:a16="http://schemas.microsoft.com/office/drawing/2014/main" id="{B8B55BC3-8C05-13E7-65D0-54573FF3BAE9}"/>
              </a:ext>
            </a:extLst>
          </p:cNvPr>
          <p:cNvPicPr>
            <a:picLocks noChangeAspect="1"/>
          </p:cNvPicPr>
          <p:nvPr/>
        </p:nvPicPr>
        <p:blipFill>
          <a:blip r:embed="rId11"/>
          <a:stretch>
            <a:fillRect/>
          </a:stretch>
        </p:blipFill>
        <p:spPr>
          <a:xfrm>
            <a:off x="5379589" y="2706789"/>
            <a:ext cx="707477" cy="707477"/>
          </a:xfrm>
          <a:prstGeom prst="rect">
            <a:avLst/>
          </a:prstGeom>
        </p:spPr>
      </p:pic>
      <p:pic>
        <p:nvPicPr>
          <p:cNvPr id="29" name="Image 28">
            <a:extLst>
              <a:ext uri="{FF2B5EF4-FFF2-40B4-BE49-F238E27FC236}">
                <a16:creationId xmlns:a16="http://schemas.microsoft.com/office/drawing/2014/main" id="{FCA6BC8D-312D-5E47-987E-109AC4F8373F}"/>
              </a:ext>
            </a:extLst>
          </p:cNvPr>
          <p:cNvPicPr>
            <a:picLocks noChangeAspect="1"/>
          </p:cNvPicPr>
          <p:nvPr/>
        </p:nvPicPr>
        <p:blipFill>
          <a:blip r:embed="rId12"/>
          <a:stretch>
            <a:fillRect/>
          </a:stretch>
        </p:blipFill>
        <p:spPr>
          <a:xfrm>
            <a:off x="4618367" y="4603952"/>
            <a:ext cx="714572" cy="714572"/>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7</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64AC"/>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sp>
        <p:nvSpPr>
          <p:cNvPr id="6" name="ZoneTexte 5">
            <a:extLst>
              <a:ext uri="{FF2B5EF4-FFF2-40B4-BE49-F238E27FC236}">
                <a16:creationId xmlns:a16="http://schemas.microsoft.com/office/drawing/2014/main" id="{415F6E24-F65F-4361-BDF0-16A2F7EC5D0F}"/>
              </a:ext>
            </a:extLst>
          </p:cNvPr>
          <p:cNvSpPr txBox="1"/>
          <p:nvPr/>
        </p:nvSpPr>
        <p:spPr>
          <a:xfrm>
            <a:off x="603988" y="5668729"/>
            <a:ext cx="9720001" cy="338554"/>
          </a:xfrm>
          <a:prstGeom prst="rect">
            <a:avLst/>
          </a:prstGeom>
          <a:noFill/>
        </p:spPr>
        <p:txBody>
          <a:bodyPr wrap="square" lIns="0" tIns="0" rIns="0" bIns="0" rtlCol="0">
            <a:spAutoFit/>
          </a:bodyPr>
          <a:lstStyle/>
          <a:p>
            <a:r>
              <a:rPr lang="fr-FR" sz="1100"/>
              <a:t>Les descriptions des circonstances et des conséquences ont été simplifiées pour une meilleure compréhension</a:t>
            </a:r>
            <a:br>
              <a:rPr lang="fr-FR" sz="1100"/>
            </a:br>
            <a:r>
              <a:rPr lang="fr-FR" sz="1100"/>
              <a:t>Un lien vers chaque REX/Bonne pratique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des exigences</a:t>
            </a:r>
          </a:p>
        </p:txBody>
      </p:sp>
      <p:graphicFrame>
        <p:nvGraphicFramePr>
          <p:cNvPr id="2" name="Tableau 13">
            <a:extLst>
              <a:ext uri="{FF2B5EF4-FFF2-40B4-BE49-F238E27FC236}">
                <a16:creationId xmlns:a16="http://schemas.microsoft.com/office/drawing/2014/main" id="{699D5D55-38AD-8B1D-AFE5-CF55FD3FD30E}"/>
              </a:ext>
            </a:extLst>
          </p:cNvPr>
          <p:cNvGraphicFramePr>
            <a:graphicFrameLocks noGrp="1"/>
          </p:cNvGraphicFramePr>
          <p:nvPr>
            <p:extLst>
              <p:ext uri="{D42A27DB-BD31-4B8C-83A1-F6EECF244321}">
                <p14:modId xmlns:p14="http://schemas.microsoft.com/office/powerpoint/2010/main" val="3223172713"/>
              </p:ext>
            </p:extLst>
          </p:nvPr>
        </p:nvGraphicFramePr>
        <p:xfrm>
          <a:off x="603988" y="1019994"/>
          <a:ext cx="9362974" cy="4443399"/>
        </p:xfrm>
        <a:graphic>
          <a:graphicData uri="http://schemas.openxmlformats.org/drawingml/2006/table">
            <a:tbl>
              <a:tblPr firstRow="1" bandRow="1">
                <a:tableStyleId>{D27102A9-8310-4765-A935-A1911B00CA55}</a:tableStyleId>
              </a:tblPr>
              <a:tblGrid>
                <a:gridCol w="3913523">
                  <a:extLst>
                    <a:ext uri="{9D8B030D-6E8A-4147-A177-3AD203B41FA5}">
                      <a16:colId xmlns:a16="http://schemas.microsoft.com/office/drawing/2014/main" val="2770995818"/>
                    </a:ext>
                  </a:extLst>
                </a:gridCol>
                <a:gridCol w="4595922">
                  <a:extLst>
                    <a:ext uri="{9D8B030D-6E8A-4147-A177-3AD203B41FA5}">
                      <a16:colId xmlns:a16="http://schemas.microsoft.com/office/drawing/2014/main" val="2322655508"/>
                    </a:ext>
                  </a:extLst>
                </a:gridCol>
                <a:gridCol w="853529">
                  <a:extLst>
                    <a:ext uri="{9D8B030D-6E8A-4147-A177-3AD203B41FA5}">
                      <a16:colId xmlns:a16="http://schemas.microsoft.com/office/drawing/2014/main" val="2620056346"/>
                    </a:ext>
                  </a:extLst>
                </a:gridCol>
              </a:tblGrid>
              <a:tr h="505283">
                <a:tc>
                  <a:txBody>
                    <a:bodyPr/>
                    <a:lstStyle/>
                    <a:p>
                      <a:pPr algn="ctr"/>
                      <a:r>
                        <a:rPr lang="fr-FR" sz="1400">
                          <a:solidFill>
                            <a:schemeClr val="bg1"/>
                          </a:solidFill>
                        </a:rPr>
                        <a:t>EXIGENCE</a:t>
                      </a:r>
                    </a:p>
                  </a:txBody>
                  <a:tcPr anchor="ctr">
                    <a:lnL>
                      <a:noFill/>
                    </a:lnL>
                    <a:lnR>
                      <a:noFill/>
                    </a:lnR>
                    <a:lnT w="12700" cap="flat" cmpd="sng" algn="ctr">
                      <a:solidFill>
                        <a:srgbClr val="006CB7"/>
                      </a:solidFill>
                      <a:prstDash val="solid"/>
                      <a:round/>
                      <a:headEnd type="none" w="med" len="med"/>
                      <a:tailEnd type="none" w="med" len="med"/>
                    </a:lnT>
                    <a:lnB w="12700" cap="flat" cmpd="sng" algn="ctr">
                      <a:solidFill>
                        <a:srgbClr val="006CB7"/>
                      </a:solidFill>
                      <a:prstDash val="solid"/>
                      <a:round/>
                      <a:headEnd type="none" w="med" len="med"/>
                      <a:tailEnd type="none" w="med" len="med"/>
                    </a:lnB>
                    <a:lnTlToBr w="12700" cmpd="sng">
                      <a:noFill/>
                      <a:prstDash val="solid"/>
                    </a:lnTlToBr>
                    <a:lnBlToTr w="12700" cmpd="sng">
                      <a:noFill/>
                      <a:prstDash val="solid"/>
                    </a:lnBlToTr>
                    <a:solidFill>
                      <a:srgbClr val="0064AC"/>
                    </a:solidFill>
                  </a:tcPr>
                </a:tc>
                <a:tc>
                  <a:txBody>
                    <a:bodyPr/>
                    <a:lstStyle/>
                    <a:p>
                      <a:pPr algn="ctr"/>
                      <a:r>
                        <a:rPr lang="fr-FR" sz="1400">
                          <a:solidFill>
                            <a:schemeClr val="bg1"/>
                          </a:solidFill>
                        </a:rPr>
                        <a:t>ÉVÈNEMENT </a:t>
                      </a:r>
                    </a:p>
                  </a:txBody>
                  <a:tcPr anchor="ctr">
                    <a:lnL>
                      <a:noFill/>
                    </a:lnL>
                    <a:lnR>
                      <a:noFill/>
                    </a:lnR>
                    <a:lnT w="12700" cap="flat" cmpd="sng" algn="ctr">
                      <a:solidFill>
                        <a:srgbClr val="006CB7"/>
                      </a:solidFill>
                      <a:prstDash val="solid"/>
                      <a:round/>
                      <a:headEnd type="none" w="med" len="med"/>
                      <a:tailEnd type="none" w="med" len="med"/>
                    </a:lnT>
                    <a:lnB w="12700" cap="flat" cmpd="sng" algn="ctr">
                      <a:solidFill>
                        <a:srgbClr val="006CB7"/>
                      </a:solidFill>
                      <a:prstDash val="solid"/>
                      <a:round/>
                      <a:headEnd type="none" w="med" len="med"/>
                      <a:tailEnd type="none" w="med" len="med"/>
                    </a:lnB>
                    <a:lnTlToBr w="12700" cmpd="sng">
                      <a:noFill/>
                      <a:prstDash val="solid"/>
                    </a:lnTlToBr>
                    <a:lnBlToTr w="12700" cmpd="sng">
                      <a:noFill/>
                      <a:prstDash val="solid"/>
                    </a:lnBlToTr>
                    <a:solidFill>
                      <a:srgbClr val="0064AC"/>
                    </a:solidFill>
                  </a:tcPr>
                </a:tc>
                <a:tc>
                  <a:txBody>
                    <a:bodyPr/>
                    <a:lstStyle/>
                    <a:p>
                      <a:pPr algn="ctr"/>
                      <a:r>
                        <a:rPr lang="fr-FR" sz="1400">
                          <a:solidFill>
                            <a:schemeClr val="bg1"/>
                          </a:solidFill>
                        </a:rPr>
                        <a:t>SLIDE </a:t>
                      </a:r>
                    </a:p>
                  </a:txBody>
                  <a:tcPr anchor="ctr">
                    <a:lnL>
                      <a:noFill/>
                    </a:lnL>
                    <a:lnR>
                      <a:noFill/>
                    </a:lnR>
                    <a:lnT w="12700" cap="flat" cmpd="sng" algn="ctr">
                      <a:solidFill>
                        <a:srgbClr val="006CB7"/>
                      </a:solidFill>
                      <a:prstDash val="solid"/>
                      <a:round/>
                      <a:headEnd type="none" w="med" len="med"/>
                      <a:tailEnd type="none" w="med" len="med"/>
                    </a:lnT>
                    <a:lnB w="12700" cap="flat" cmpd="sng" algn="ctr">
                      <a:solidFill>
                        <a:srgbClr val="006CB7"/>
                      </a:solidFill>
                      <a:prstDash val="solid"/>
                      <a:round/>
                      <a:headEnd type="none" w="med" len="med"/>
                      <a:tailEnd type="none" w="med" len="med"/>
                    </a:lnB>
                    <a:lnTlToBr w="12700" cmpd="sng">
                      <a:noFill/>
                      <a:prstDash val="solid"/>
                    </a:lnTlToBr>
                    <a:lnBlToTr w="12700" cmpd="sng">
                      <a:noFill/>
                      <a:prstDash val="solid"/>
                    </a:lnBlToTr>
                    <a:solidFill>
                      <a:srgbClr val="0064AC"/>
                    </a:solidFill>
                  </a:tcPr>
                </a:tc>
                <a:extLst>
                  <a:ext uri="{0D108BD9-81ED-4DB2-BD59-A6C34878D82A}">
                    <a16:rowId xmlns:a16="http://schemas.microsoft.com/office/drawing/2014/main" val="4129790407"/>
                  </a:ext>
                </a:extLst>
              </a:tr>
              <a:tr h="541858">
                <a:tc>
                  <a:txBody>
                    <a:bodyPr/>
                    <a:lstStyle/>
                    <a:p>
                      <a:r>
                        <a:rPr lang="fr-FR" sz="1100" b="1"/>
                        <a:t>1. Je dispose d’un permis de travail et d’un certificat de consignation des systèmes alimentés en énergie.</a:t>
                      </a:r>
                    </a:p>
                  </a:txBody>
                  <a:tcPr anchor="ctr">
                    <a:lnT w="12700" cap="flat" cmpd="sng" algn="ctr">
                      <a:solidFill>
                        <a:srgbClr val="006CB7"/>
                      </a:solidFill>
                      <a:prstDash val="solid"/>
                      <a:round/>
                      <a:headEnd type="none" w="med" len="med"/>
                      <a:tailEnd type="none" w="med" len="med"/>
                    </a:lnT>
                    <a:solidFill>
                      <a:srgbClr val="0064AC">
                        <a:alpha val="10000"/>
                      </a:srgbClr>
                    </a:solidFill>
                  </a:tcPr>
                </a:tc>
                <a:tc>
                  <a:txBody>
                    <a:bodyPr/>
                    <a:lstStyle/>
                    <a:p>
                      <a:r>
                        <a:rPr lang="fr-FR" sz="1200"/>
                        <a:t>ELECTRISATION LORS DE TRAVAUX SUR UN COMPTEUR ÉLECTRIQUE</a:t>
                      </a:r>
                    </a:p>
                  </a:txBody>
                  <a:tcPr anchor="ctr">
                    <a:lnT w="12700" cap="flat" cmpd="sng" algn="ctr">
                      <a:solidFill>
                        <a:srgbClr val="006CB7"/>
                      </a:solidFill>
                      <a:prstDash val="solid"/>
                      <a:round/>
                      <a:headEnd type="none" w="med" len="med"/>
                      <a:tailEnd type="none" w="med" len="med"/>
                    </a:lnT>
                    <a:solidFill>
                      <a:srgbClr val="0064AC">
                        <a:alpha val="10000"/>
                      </a:srgbClr>
                    </a:solidFill>
                  </a:tcPr>
                </a:tc>
                <a:tc>
                  <a:txBody>
                    <a:bodyPr/>
                    <a:lstStyle/>
                    <a:p>
                      <a:pPr algn="ctr"/>
                      <a:r>
                        <a:rPr lang="fr-FR" sz="1200" b="1">
                          <a:solidFill>
                            <a:srgbClr val="0064AC"/>
                          </a:solidFill>
                        </a:rPr>
                        <a:t>N°9</a:t>
                      </a:r>
                    </a:p>
                  </a:txBody>
                  <a:tcPr anchor="ctr">
                    <a:lnT w="12700" cap="flat" cmpd="sng" algn="ctr">
                      <a:solidFill>
                        <a:srgbClr val="006CB7"/>
                      </a:solidFill>
                      <a:prstDash val="solid"/>
                      <a:round/>
                      <a:headEnd type="none" w="med" len="med"/>
                      <a:tailEnd type="none" w="med" len="med"/>
                    </a:lnT>
                    <a:solidFill>
                      <a:srgbClr val="0064AC">
                        <a:alpha val="10000"/>
                      </a:srgbClr>
                    </a:solidFill>
                  </a:tcPr>
                </a:tc>
                <a:extLst>
                  <a:ext uri="{0D108BD9-81ED-4DB2-BD59-A6C34878D82A}">
                    <a16:rowId xmlns:a16="http://schemas.microsoft.com/office/drawing/2014/main" val="2724336661"/>
                  </a:ext>
                </a:extLst>
              </a:tr>
              <a:tr h="540975">
                <a:tc>
                  <a:txBody>
                    <a:bodyPr/>
                    <a:lstStyle/>
                    <a:p>
                      <a:r>
                        <a:rPr lang="fr-FR" sz="1100" b="1"/>
                        <a:t>2. J’ai identifié toutes les sources d’énergie et de fluides.</a:t>
                      </a:r>
                    </a:p>
                  </a:txBody>
                  <a:tcPr anchor="ctr"/>
                </a:tc>
                <a:tc>
                  <a:txBody>
                    <a:bodyPr/>
                    <a:lstStyle/>
                    <a:p>
                      <a:r>
                        <a:rPr lang="fr-FR" sz="1200" cap="all" baseline="0"/>
                        <a:t>BRÛLURES PAR ARC ÉLECTRIQUE DURANT LA MAINTENANCE D'UN ONDULEUR PHOTOVOLTAÏQUE</a:t>
                      </a:r>
                    </a:p>
                  </a:txBody>
                  <a:tcPr anchor="ctr"/>
                </a:tc>
                <a:tc>
                  <a:txBody>
                    <a:bodyPr/>
                    <a:lstStyle/>
                    <a:p>
                      <a:pPr algn="ctr"/>
                      <a:r>
                        <a:rPr kumimoji="0" lang="fr-FR" sz="1200" b="1" u="none" strike="noStrike" kern="1200" cap="none" spc="0" normalizeH="0" baseline="0" noProof="0">
                          <a:ln>
                            <a:noFill/>
                          </a:ln>
                          <a:solidFill>
                            <a:srgbClr val="0064AC"/>
                          </a:solidFill>
                          <a:effectLst/>
                          <a:uLnTx/>
                          <a:uFillTx/>
                        </a:rPr>
                        <a:t>N°10</a:t>
                      </a:r>
                      <a:endParaRPr lang="fr-FR" sz="1200" b="1">
                        <a:solidFill>
                          <a:srgbClr val="0064AC"/>
                        </a:solidFill>
                      </a:endParaRPr>
                    </a:p>
                  </a:txBody>
                  <a:tcPr anchor="ctr"/>
                </a:tc>
                <a:extLst>
                  <a:ext uri="{0D108BD9-81ED-4DB2-BD59-A6C34878D82A}">
                    <a16:rowId xmlns:a16="http://schemas.microsoft.com/office/drawing/2014/main" val="3831168532"/>
                  </a:ext>
                </a:extLst>
              </a:tr>
              <a:tr h="562479">
                <a:tc>
                  <a:txBody>
                    <a:bodyPr/>
                    <a:lstStyle/>
                    <a:p>
                      <a:r>
                        <a:rPr lang="fr-FR" sz="1100" b="1"/>
                        <a:t>3. Je respecte le schéma d’isolement.</a:t>
                      </a:r>
                    </a:p>
                  </a:txBody>
                  <a:tcPr anchor="ctr">
                    <a:solidFill>
                      <a:srgbClr val="0064AC">
                        <a:alpha val="10000"/>
                      </a:srgbClr>
                    </a:solidFill>
                  </a:tcPr>
                </a:tc>
                <a:tc>
                  <a:txBody>
                    <a:bodyPr/>
                    <a:lstStyle/>
                    <a:p>
                      <a:r>
                        <a:rPr lang="fr-FR" sz="1200"/>
                        <a:t>FUITE D’H2S PENDANT UNE OPERATION DE PLATINAGE</a:t>
                      </a:r>
                    </a:p>
                  </a:txBody>
                  <a:tcPr anchor="ctr">
                    <a:solidFill>
                      <a:srgbClr val="0064AC">
                        <a:alpha val="10000"/>
                      </a:srgbClr>
                    </a:solidFill>
                  </a:tcPr>
                </a:tc>
                <a:tc>
                  <a:txBody>
                    <a:bodyPr/>
                    <a:lstStyle/>
                    <a:p>
                      <a:pPr algn="ctr"/>
                      <a:r>
                        <a:rPr kumimoji="0" lang="fr-FR" sz="1200" b="1" u="none" strike="noStrike" kern="1200" cap="none" spc="0" normalizeH="0" baseline="0" noProof="0">
                          <a:ln>
                            <a:noFill/>
                          </a:ln>
                          <a:solidFill>
                            <a:srgbClr val="0064AC"/>
                          </a:solidFill>
                          <a:effectLst/>
                          <a:uLnTx/>
                          <a:uFillTx/>
                        </a:rPr>
                        <a:t>N°11</a:t>
                      </a:r>
                      <a:endParaRPr lang="fr-FR" sz="1200" b="1">
                        <a:solidFill>
                          <a:srgbClr val="0064AC"/>
                        </a:solidFill>
                      </a:endParaRPr>
                    </a:p>
                  </a:txBody>
                  <a:tcPr anchor="ctr">
                    <a:solidFill>
                      <a:srgbClr val="0064AC">
                        <a:alpha val="10000"/>
                      </a:srgbClr>
                    </a:solidFill>
                  </a:tcPr>
                </a:tc>
                <a:extLst>
                  <a:ext uri="{0D108BD9-81ED-4DB2-BD59-A6C34878D82A}">
                    <a16:rowId xmlns:a16="http://schemas.microsoft.com/office/drawing/2014/main" val="3198403165"/>
                  </a:ext>
                </a:extLst>
              </a:tr>
              <a:tr h="631983">
                <a:tc>
                  <a:txBody>
                    <a:bodyPr/>
                    <a:lstStyle/>
                    <a:p>
                      <a:r>
                        <a:rPr lang="fr-FR" sz="1100" b="1"/>
                        <a:t>4. Je confirme que les sources d’énergie et de fluides ont été isolées, verrouillées et signalisées.</a:t>
                      </a:r>
                    </a:p>
                  </a:txBody>
                  <a:tcPr anchor="ctr"/>
                </a:tc>
                <a:tc>
                  <a:txBody>
                    <a:bodyPr/>
                    <a:lstStyle/>
                    <a:p>
                      <a:r>
                        <a:rPr lang="fr-FR" sz="1200" kern="1200" noProof="0">
                          <a:solidFill>
                            <a:schemeClr val="tx1"/>
                          </a:solidFill>
                          <a:latin typeface="+mn-lt"/>
                          <a:ea typeface="+mn-ea"/>
                          <a:cs typeface="+mn-cs"/>
                        </a:rPr>
                        <a:t>ARRACHEMENT D’UN BOUT DE DOIGT LORS DU REMPLACEMENT D’UNE COURROIE</a:t>
                      </a:r>
                    </a:p>
                  </a:txBody>
                  <a:tcPr anchor="ctr"/>
                </a:tc>
                <a:tc>
                  <a:txBody>
                    <a:bodyPr/>
                    <a:lstStyle/>
                    <a:p>
                      <a:pPr algn="ctr"/>
                      <a:r>
                        <a:rPr kumimoji="0" lang="fr-FR" sz="1200" b="1" u="none" strike="noStrike" kern="1200" cap="none" spc="0" normalizeH="0" baseline="0" noProof="0">
                          <a:ln>
                            <a:noFill/>
                          </a:ln>
                          <a:solidFill>
                            <a:srgbClr val="0064AC"/>
                          </a:solidFill>
                          <a:effectLst/>
                          <a:uLnTx/>
                          <a:uFillTx/>
                        </a:rPr>
                        <a:t>N°12</a:t>
                      </a:r>
                      <a:endParaRPr lang="fr-FR" sz="1200" b="1">
                        <a:solidFill>
                          <a:srgbClr val="0064AC"/>
                        </a:solidFill>
                      </a:endParaRPr>
                    </a:p>
                  </a:txBody>
                  <a:tcPr anchor="ctr"/>
                </a:tc>
                <a:extLst>
                  <a:ext uri="{0D108BD9-81ED-4DB2-BD59-A6C34878D82A}">
                    <a16:rowId xmlns:a16="http://schemas.microsoft.com/office/drawing/2014/main" val="709390887"/>
                  </a:ext>
                </a:extLst>
              </a:tr>
              <a:tr h="540975">
                <a:tc>
                  <a:txBody>
                    <a:bodyPr/>
                    <a:lstStyle/>
                    <a:p>
                      <a:r>
                        <a:rPr lang="fr-FR" sz="1100" b="1"/>
                        <a:t>5. Je m’assure de l’absence d’alimentation en énergie et fluides.</a:t>
                      </a:r>
                    </a:p>
                  </a:txBody>
                  <a:tcPr anchor="ctr">
                    <a:solidFill>
                      <a:srgbClr val="0064AC">
                        <a:alpha val="10000"/>
                      </a:srgbClr>
                    </a:solidFill>
                  </a:tcPr>
                </a:tc>
                <a:tc>
                  <a:txBody>
                    <a:bodyPr/>
                    <a:lstStyle/>
                    <a:p>
                      <a:pPr lvl="0" algn="l">
                        <a:lnSpc>
                          <a:spcPct val="100000"/>
                        </a:lnSpc>
                        <a:spcBef>
                          <a:spcPts val="0"/>
                        </a:spcBef>
                        <a:spcAft>
                          <a:spcPts val="0"/>
                        </a:spcAft>
                        <a:buNone/>
                      </a:pPr>
                      <a:r>
                        <a:rPr lang="fr-FR" sz="1200" b="0" i="0" u="none" strike="noStrike" cap="all" noProof="0"/>
                        <a:t>ÉLECTROCUTION LORS DE LA PRÉPARATION POUR MAINTENANCE D’UN TRANSFORMATEUR </a:t>
                      </a:r>
                      <a:endParaRPr lang="fr-FR" sz="1200" b="0" i="0" u="none" strike="sngStrike" noProof="0">
                        <a:solidFill>
                          <a:schemeClr val="tx1">
                            <a:lumMod val="75000"/>
                          </a:schemeClr>
                        </a:solidFill>
                        <a:latin typeface="Arial"/>
                      </a:endParaRPr>
                    </a:p>
                  </a:txBody>
                  <a:tcPr anchor="ctr">
                    <a:lnB>
                      <a:noFill/>
                    </a:lnB>
                    <a:solidFill>
                      <a:srgbClr val="0064AC">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4AC"/>
                          </a:solidFill>
                          <a:effectLst/>
                          <a:uLnTx/>
                          <a:uFillTx/>
                          <a:latin typeface="Arial" panose="020B0604020202020204"/>
                          <a:ea typeface="+mn-ea"/>
                          <a:cs typeface="+mn-cs"/>
                        </a:rPr>
                        <a:t>N°13</a:t>
                      </a:r>
                    </a:p>
                  </a:txBody>
                  <a:tcPr anchor="ctr">
                    <a:solidFill>
                      <a:srgbClr val="0064AC">
                        <a:alpha val="10000"/>
                      </a:srgbClr>
                    </a:solidFill>
                  </a:tcPr>
                </a:tc>
                <a:extLst>
                  <a:ext uri="{0D108BD9-81ED-4DB2-BD59-A6C34878D82A}">
                    <a16:rowId xmlns:a16="http://schemas.microsoft.com/office/drawing/2014/main" val="3246413396"/>
                  </a:ext>
                </a:extLst>
              </a:tr>
              <a:tr h="540975">
                <a:tc>
                  <a:txBody>
                    <a:bodyPr/>
                    <a:lstStyle/>
                    <a:p>
                      <a:r>
                        <a:rPr lang="fr-FR" sz="1100" b="1"/>
                        <a:t>6. Je m’assure de l’absence d’énergie et de fluides résiduels ou accumulés.</a:t>
                      </a:r>
                    </a:p>
                  </a:txBody>
                  <a:tcPr anchor="ctr">
                    <a:lnR>
                      <a:noFill/>
                    </a:lnR>
                    <a:lnB>
                      <a:noFill/>
                    </a:lnB>
                  </a:tcPr>
                </a:tc>
                <a:tc>
                  <a:txBody>
                    <a:bodyPr/>
                    <a:lstStyle/>
                    <a:p>
                      <a:pPr lvl="0">
                        <a:buNone/>
                      </a:pPr>
                      <a:r>
                        <a:rPr lang="fr-FR" sz="1200" b="0" i="0" u="none" strike="noStrike" noProof="0">
                          <a:solidFill>
                            <a:schemeClr val="tx1">
                              <a:lumMod val="75000"/>
                            </a:schemeClr>
                          </a:solidFill>
                          <a:latin typeface="+mn-lt"/>
                        </a:rPr>
                        <a:t>INTERVENANT BRULÉ LORS DE TRAVAUX DE MONTAGE DE TUYAUTERIE</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4AC"/>
                          </a:solidFill>
                          <a:effectLst/>
                          <a:uLnTx/>
                          <a:uFillTx/>
                          <a:latin typeface="Arial" panose="020B0604020202020204"/>
                          <a:ea typeface="+mn-ea"/>
                          <a:cs typeface="+mn-cs"/>
                        </a:rPr>
                        <a:t>N°14</a:t>
                      </a:r>
                    </a:p>
                  </a:txBody>
                  <a:tcPr anchor="ctr">
                    <a:lnL>
                      <a:noFill/>
                    </a:lnL>
                    <a:lnB>
                      <a:noFill/>
                    </a:lnB>
                  </a:tcPr>
                </a:tc>
                <a:extLst>
                  <a:ext uri="{0D108BD9-81ED-4DB2-BD59-A6C34878D82A}">
                    <a16:rowId xmlns:a16="http://schemas.microsoft.com/office/drawing/2014/main" val="157094689"/>
                  </a:ext>
                </a:extLst>
              </a:tr>
              <a:tr h="578871">
                <a:tc>
                  <a:txBody>
                    <a:bodyPr/>
                    <a:lstStyle/>
                    <a:p>
                      <a:r>
                        <a:rPr lang="fr-FR" sz="1100" b="1"/>
                        <a:t>7. Je m’assure de la fin des travaux et je vérifie la dépose des isolements avant redémarrage.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0000"/>
                      </a:srgbClr>
                    </a:solidFill>
                  </a:tcPr>
                </a:tc>
                <a:tc>
                  <a:txBody>
                    <a:bodyPr/>
                    <a:lstStyle/>
                    <a:p>
                      <a:pPr lvl="0">
                        <a:buNone/>
                      </a:pPr>
                      <a:r>
                        <a:rPr lang="fr-FR" sz="1200" b="0" i="0" u="none" strike="noStrike" noProof="0">
                          <a:solidFill>
                            <a:schemeClr val="tx1">
                              <a:lumMod val="75000"/>
                            </a:schemeClr>
                          </a:solidFill>
                          <a:latin typeface="+mn-lt"/>
                        </a:rPr>
                        <a:t>RÉ-EMBROCHAGE ÉLECTRIQUE D’UN ÉQUIPEMENT ENCORE EN TRAVAUX</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4AC"/>
                          </a:solidFill>
                          <a:effectLst/>
                          <a:uLnTx/>
                          <a:uFillTx/>
                          <a:latin typeface="Arial" panose="020B0604020202020204"/>
                          <a:ea typeface="+mn-ea"/>
                          <a:cs typeface="+mn-cs"/>
                        </a:rPr>
                        <a:t>N°15</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0000"/>
                      </a:srgbClr>
                    </a:solidFill>
                  </a:tcPr>
                </a:tc>
                <a:extLst>
                  <a:ext uri="{0D108BD9-81ED-4DB2-BD59-A6C34878D82A}">
                    <a16:rowId xmlns:a16="http://schemas.microsoft.com/office/drawing/2014/main" val="4093899074"/>
                  </a:ext>
                </a:extLst>
              </a:tr>
            </a:tbl>
          </a:graphicData>
        </a:graphic>
      </p:graphicFrame>
    </p:spTree>
    <p:extLst>
      <p:ext uri="{BB962C8B-B14F-4D97-AF65-F5344CB8AC3E}">
        <p14:creationId xmlns:p14="http://schemas.microsoft.com/office/powerpoint/2010/main" val="4163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 coins arrondis 26">
            <a:extLst>
              <a:ext uri="{FF2B5EF4-FFF2-40B4-BE49-F238E27FC236}">
                <a16:creationId xmlns:a16="http://schemas.microsoft.com/office/drawing/2014/main" id="{8E9776E6-58FF-E315-33E3-D64B9785E539}"/>
              </a:ext>
            </a:extLst>
          </p:cNvPr>
          <p:cNvSpPr/>
          <p:nvPr/>
        </p:nvSpPr>
        <p:spPr>
          <a:xfrm>
            <a:off x="7849897" y="1942796"/>
            <a:ext cx="3809820" cy="2453758"/>
          </a:xfrm>
          <a:prstGeom prst="roundRect">
            <a:avLst>
              <a:gd name="adj" fmla="val 6998"/>
            </a:avLst>
          </a:prstGeom>
          <a:solidFill>
            <a:srgbClr val="0064A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E51B8925-E160-8066-F4E9-BD5A9BC73214}"/>
              </a:ext>
            </a:extLst>
          </p:cNvPr>
          <p:cNvPicPr>
            <a:picLocks noChangeAspect="1"/>
          </p:cNvPicPr>
          <p:nvPr/>
        </p:nvPicPr>
        <p:blipFill>
          <a:blip r:embed="rId3"/>
          <a:stretch>
            <a:fillRect/>
          </a:stretch>
        </p:blipFill>
        <p:spPr>
          <a:xfrm>
            <a:off x="8091198" y="2136320"/>
            <a:ext cx="396454" cy="41977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7</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2367663" y="358638"/>
            <a:ext cx="7555556" cy="481849"/>
          </a:xfrm>
        </p:spPr>
        <p:txBody>
          <a:bodyPr vert="horz" lIns="91440" tIns="45720" rIns="91440" bIns="45720" rtlCol="0" anchor="t">
            <a:noAutofit/>
          </a:bodyPr>
          <a:lstStyle/>
          <a:p>
            <a:pPr marL="0" indent="0">
              <a:buNone/>
            </a:pPr>
            <a:r>
              <a:rPr lang="fr-FR" sz="1800" b="1"/>
              <a:t>1. Je dispose </a:t>
            </a:r>
            <a:r>
              <a:rPr lang="fr-FR" sz="1800"/>
              <a:t>d’un permis de travail et d’un certificat de consignation des systèmes alimentés en énergie.</a:t>
            </a:r>
            <a:endParaRPr lang="fr-FR" sz="1800">
              <a:cs typeface="Arial" panose="020B0604020202020204"/>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942847" y="242844"/>
            <a:ext cx="991276" cy="592445"/>
          </a:xfrm>
        </p:spPr>
        <p:txBody>
          <a:bodyPr/>
          <a:lstStyle/>
          <a:p>
            <a:r>
              <a:rPr lang="fr-FR">
                <a:solidFill>
                  <a:srgbClr val="354D56"/>
                </a:solidFill>
              </a:rPr>
              <a:t>REX</a:t>
            </a:r>
          </a:p>
        </p:txBody>
      </p:sp>
      <p:pic>
        <p:nvPicPr>
          <p:cNvPr id="21" name="Image 20">
            <a:extLst>
              <a:ext uri="{FF2B5EF4-FFF2-40B4-BE49-F238E27FC236}">
                <a16:creationId xmlns:a16="http://schemas.microsoft.com/office/drawing/2014/main" id="{07808F10-2F27-0115-9CA6-84A5AF129C51}"/>
              </a:ext>
            </a:extLst>
          </p:cNvPr>
          <p:cNvPicPr>
            <a:picLocks noChangeAspect="1"/>
          </p:cNvPicPr>
          <p:nvPr/>
        </p:nvPicPr>
        <p:blipFill>
          <a:blip r:embed="rId4"/>
          <a:stretch>
            <a:fillRect/>
          </a:stretch>
        </p:blipFill>
        <p:spPr>
          <a:xfrm>
            <a:off x="472947" y="333018"/>
            <a:ext cx="396629" cy="396629"/>
          </a:xfrm>
          <a:prstGeom prst="rect">
            <a:avLst/>
          </a:prstGeom>
        </p:spPr>
      </p:pic>
      <p:cxnSp>
        <p:nvCxnSpPr>
          <p:cNvPr id="26" name="Connecteur droit 25">
            <a:extLst>
              <a:ext uri="{FF2B5EF4-FFF2-40B4-BE49-F238E27FC236}">
                <a16:creationId xmlns:a16="http://schemas.microsoft.com/office/drawing/2014/main" id="{D9541F87-12EF-DE06-5D4A-189B37527DF6}"/>
              </a:ext>
            </a:extLst>
          </p:cNvPr>
          <p:cNvCxnSpPr>
            <a:cxnSpLocks/>
          </p:cNvCxnSpPr>
          <p:nvPr/>
        </p:nvCxnSpPr>
        <p:spPr>
          <a:xfrm>
            <a:off x="469879" y="1148655"/>
            <a:ext cx="9314200"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58C6D952-5169-EBF1-F2C7-6660B57F31A5}"/>
              </a:ext>
            </a:extLst>
          </p:cNvPr>
          <p:cNvSpPr txBox="1">
            <a:spLocks/>
          </p:cNvSpPr>
          <p:nvPr/>
        </p:nvSpPr>
        <p:spPr>
          <a:xfrm>
            <a:off x="469879"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ELECTRISATION LORS DE TRAVAUX SUR UN COMPTEUR ÉLECTRIQUE</a:t>
            </a:r>
          </a:p>
        </p:txBody>
      </p:sp>
      <p:sp>
        <p:nvSpPr>
          <p:cNvPr id="28" name="ZoneTexte 27">
            <a:extLst>
              <a:ext uri="{FF2B5EF4-FFF2-40B4-BE49-F238E27FC236}">
                <a16:creationId xmlns:a16="http://schemas.microsoft.com/office/drawing/2014/main" id="{79B601EF-8B14-574A-0D64-9E328AA0BF03}"/>
              </a:ext>
            </a:extLst>
          </p:cNvPr>
          <p:cNvSpPr txBox="1"/>
          <p:nvPr/>
        </p:nvSpPr>
        <p:spPr>
          <a:xfrm>
            <a:off x="469879" y="1844856"/>
            <a:ext cx="3397116" cy="4478149"/>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CIRCONSTANCES – FAITS</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spc="-20"/>
              <a:t>Sur un chantier de construction d’une ferme solaire, deux tâches étaient à réaliser : </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fr-FR" sz="1200" spc="-20"/>
              <a:t>La tâche A : travail sur un transformateur de 480V, </a:t>
            </a:r>
          </a:p>
          <a:p>
            <a:pPr marL="709200" lvl="2" indent="-252000" defTabSz="685800">
              <a:spcAft>
                <a:spcPts val="600"/>
              </a:spcAft>
              <a:buClr>
                <a:srgbClr val="0064AC"/>
              </a:buClr>
              <a:buSzPct val="100000"/>
              <a:buFont typeface="Courier New" panose="02070309020205020404" pitchFamily="49" charset="0"/>
              <a:buChar char="o"/>
              <a:tabLst>
                <a:tab pos="282575" algn="l"/>
              </a:tabLst>
              <a:defRPr/>
            </a:pPr>
            <a:r>
              <a:rPr lang="fr-FR" sz="1200" spc="-20"/>
              <a:t>La tâche B : modification du câblage basse tension, 120V, dans un compteur de 13,2 kV.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spc="-20"/>
              <a:t>L’exploitant, informé uniquement de la tâche A, </a:t>
            </a:r>
            <a:br>
              <a:rPr lang="fr-FR" sz="1200" spc="-20"/>
            </a:br>
            <a:r>
              <a:rPr lang="fr-FR" sz="1200" spc="-20"/>
              <a:t>a procédé à la mise hors tension nécessaire à la réalisation de la tâche A, sans impliquer l’équipe intervenante. Il a ensuite informé les intervenants, par un signe de la main, que la mise hors tension avait été effectuée.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spc="-20"/>
              <a:t>Les intervenants ont commencé à travailler, sans effectuer la vérification d’absence de tension (VAT) et sans porter les EPI appropriés. </a:t>
            </a:r>
          </a:p>
          <a:p>
            <a:pPr marL="252000" lvl="1" indent="-252000" defTabSz="685800">
              <a:spcAft>
                <a:spcPts val="600"/>
              </a:spcAft>
              <a:buClr>
                <a:srgbClr val="0064AC"/>
              </a:buClr>
              <a:buSzPct val="100000"/>
              <a:buFont typeface="Wingdings" panose="05000000000000000000" pitchFamily="2" charset="2"/>
              <a:buChar char="§"/>
              <a:tabLst>
                <a:tab pos="282575" algn="l"/>
              </a:tabLst>
              <a:defRPr/>
            </a:pPr>
            <a:r>
              <a:rPr lang="fr-FR" sz="1200" spc="-20"/>
              <a:t>La tâche A a été menée à bien, mais, lors de l’exécution de la tâche B sur le compteur de </a:t>
            </a:r>
            <a:br>
              <a:rPr lang="fr-FR" sz="1200" spc="-20"/>
            </a:br>
            <a:r>
              <a:rPr lang="fr-FR" sz="1200" spc="-20"/>
              <a:t>13 kV resté sous tension, l’un des intervenants a été électrisé.</a:t>
            </a:r>
          </a:p>
        </p:txBody>
      </p:sp>
      <p:sp>
        <p:nvSpPr>
          <p:cNvPr id="29" name="ZoneTexte 28">
            <a:extLst>
              <a:ext uri="{FF2B5EF4-FFF2-40B4-BE49-F238E27FC236}">
                <a16:creationId xmlns:a16="http://schemas.microsoft.com/office/drawing/2014/main" id="{CA71DA86-B01D-320B-14D7-D43B2D50FF40}"/>
              </a:ext>
            </a:extLst>
          </p:cNvPr>
          <p:cNvSpPr txBox="1"/>
          <p:nvPr/>
        </p:nvSpPr>
        <p:spPr>
          <a:xfrm>
            <a:off x="4460458" y="1839884"/>
            <a:ext cx="2388727" cy="584775"/>
          </a:xfrm>
          <a:prstGeom prst="rect">
            <a:avLst/>
          </a:prstGeom>
          <a:noFill/>
        </p:spPr>
        <p:txBody>
          <a:bodyPr wrap="square" lIns="0" tIns="0" rIns="0" bIns="0" rtlCol="0">
            <a:spAutoFit/>
          </a:bodyPr>
          <a:lstStyle/>
          <a:p>
            <a:pPr algn="just">
              <a:lnSpc>
                <a:spcPct val="150000"/>
              </a:lnSpc>
              <a:spcAft>
                <a:spcPts val="600"/>
              </a:spcAft>
              <a:buClr>
                <a:srgbClr val="0064AC"/>
              </a:buClr>
            </a:pPr>
            <a:r>
              <a:rPr lang="fr-FR" sz="1400" b="1">
                <a:solidFill>
                  <a:srgbClr val="0064AC"/>
                </a:solidFill>
                <a:cs typeface="Arial" panose="020B0604020202020204"/>
              </a:rPr>
              <a:t>CONSÉQUENCES</a:t>
            </a:r>
          </a:p>
          <a:p>
            <a:pPr marL="252000" indent="-252000">
              <a:buClr>
                <a:srgbClr val="0064AC"/>
              </a:buClr>
              <a:buFont typeface="Wingdings" pitchFamily="2" charset="2"/>
              <a:buChar char="§"/>
            </a:pPr>
            <a:r>
              <a:rPr lang="fr-FR" sz="1200"/>
              <a:t>Brûlures aux 2e et 3e degrés.</a:t>
            </a:r>
          </a:p>
        </p:txBody>
      </p:sp>
      <p:sp>
        <p:nvSpPr>
          <p:cNvPr id="30" name="ZoneTexte 29">
            <a:extLst>
              <a:ext uri="{FF2B5EF4-FFF2-40B4-BE49-F238E27FC236}">
                <a16:creationId xmlns:a16="http://schemas.microsoft.com/office/drawing/2014/main" id="{65FC81A3-0806-2923-AB76-B71363945D84}"/>
              </a:ext>
            </a:extLst>
          </p:cNvPr>
          <p:cNvSpPr txBox="1"/>
          <p:nvPr/>
        </p:nvSpPr>
        <p:spPr>
          <a:xfrm>
            <a:off x="4460459" y="3013757"/>
            <a:ext cx="2792744" cy="3216265"/>
          </a:xfrm>
          <a:prstGeom prst="rect">
            <a:avLst/>
          </a:prstGeom>
          <a:noFill/>
        </p:spPr>
        <p:txBody>
          <a:bodyPr wrap="square" lIns="0" tIns="0" rIns="0" bIns="0" rtlCol="0">
            <a:spAutoFit/>
          </a:bodyPr>
          <a:lstStyle/>
          <a:p>
            <a:pPr>
              <a:lnSpc>
                <a:spcPct val="150000"/>
              </a:lnSpc>
              <a:spcAft>
                <a:spcPts val="600"/>
              </a:spcAft>
              <a:buClr>
                <a:srgbClr val="0064AC"/>
              </a:buClr>
            </a:pPr>
            <a:r>
              <a:rPr lang="fr-FR" sz="1400" b="1" kern="0">
                <a:solidFill>
                  <a:srgbClr val="0064AC"/>
                </a:solidFill>
                <a:cs typeface="Arial" panose="020B0604020202020204"/>
              </a:rPr>
              <a:t>CAUSES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kern="0" spc="-20"/>
              <a:t>Pas d’isolement du compteur de 13 kV et pas de VAT réalisée.</a:t>
            </a:r>
          </a:p>
          <a:p>
            <a:pPr marL="252000" lvl="1" indent="-252000" defTabSz="685800">
              <a:spcAft>
                <a:spcPts val="600"/>
              </a:spcAft>
              <a:buClr>
                <a:srgbClr val="0064AC"/>
              </a:buClr>
              <a:buSzPct val="100000"/>
              <a:buFont typeface="Wingdings" pitchFamily="2" charset="2"/>
              <a:buChar char="§"/>
              <a:tabLst>
                <a:tab pos="282575" algn="l"/>
              </a:tabLst>
              <a:defRPr/>
            </a:pPr>
            <a:r>
              <a:rPr lang="fr-FR" sz="1200" kern="0" spc="-20"/>
              <a:t>Travaux non discutés entre les intervenants et l’exploitant. Toutes les sources d’énergie n’ont pas été identifiées. </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kern="0" spc="-20"/>
              <a:t>Absence d’analyse de risques et de permis de travail : les risques liés à la tâche B (compteur resté sous tension) n’ont pas été identifiés et évalués.</a:t>
            </a:r>
          </a:p>
          <a:p>
            <a:pPr marL="252000" lvl="1" indent="-252000" defTabSz="685800">
              <a:spcAft>
                <a:spcPts val="600"/>
              </a:spcAft>
              <a:buClr>
                <a:srgbClr val="0064AC"/>
              </a:buClr>
              <a:buSzPct val="100000"/>
              <a:buFont typeface="Wingdings" pitchFamily="2" charset="2"/>
              <a:buChar char="§"/>
              <a:tabLst>
                <a:tab pos="282575" algn="l"/>
              </a:tabLst>
              <a:defRPr/>
            </a:pPr>
            <a:r>
              <a:rPr lang="fr-FR" sz="1200" b="1" kern="0" spc="-20"/>
              <a:t>Absence sur le site de procédure de permis de travail et de consignation des systèmes énergisés. </a:t>
            </a:r>
          </a:p>
        </p:txBody>
      </p:sp>
      <p:cxnSp>
        <p:nvCxnSpPr>
          <p:cNvPr id="31" name="Connecteur droit 30">
            <a:extLst>
              <a:ext uri="{FF2B5EF4-FFF2-40B4-BE49-F238E27FC236}">
                <a16:creationId xmlns:a16="http://schemas.microsoft.com/office/drawing/2014/main" id="{5DBDC71D-85D3-8826-786B-A43BD60497B8}"/>
              </a:ext>
            </a:extLst>
          </p:cNvPr>
          <p:cNvCxnSpPr>
            <a:cxnSpLocks/>
          </p:cNvCxnSpPr>
          <p:nvPr/>
        </p:nvCxnSpPr>
        <p:spPr>
          <a:xfrm>
            <a:off x="4164298" y="1942796"/>
            <a:ext cx="0" cy="435789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FFCE00A-8BA5-8697-6DA7-1B9914701E53}"/>
              </a:ext>
            </a:extLst>
          </p:cNvPr>
          <p:cNvCxnSpPr>
            <a:cxnSpLocks/>
          </p:cNvCxnSpPr>
          <p:nvPr/>
        </p:nvCxnSpPr>
        <p:spPr>
          <a:xfrm>
            <a:off x="7608902" y="1942796"/>
            <a:ext cx="0" cy="4357895"/>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C764D6C-6584-4CF5-A665-3032A578C1E0}"/>
              </a:ext>
            </a:extLst>
          </p:cNvPr>
          <p:cNvCxnSpPr>
            <a:cxnSpLocks/>
          </p:cNvCxnSpPr>
          <p:nvPr/>
        </p:nvCxnSpPr>
        <p:spPr>
          <a:xfrm>
            <a:off x="4164298" y="2730241"/>
            <a:ext cx="3444604" cy="0"/>
          </a:xfrm>
          <a:prstGeom prst="line">
            <a:avLst/>
          </a:prstGeom>
          <a:ln>
            <a:solidFill>
              <a:srgbClr val="0064AC"/>
            </a:solidFill>
            <a:tailEnd type="non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3DE5C7D8-95CA-03DB-6807-CE197C936DBC}"/>
              </a:ext>
            </a:extLst>
          </p:cNvPr>
          <p:cNvSpPr txBox="1"/>
          <p:nvPr/>
        </p:nvSpPr>
        <p:spPr>
          <a:xfrm>
            <a:off x="8091198" y="2731815"/>
            <a:ext cx="3327220" cy="1477328"/>
          </a:xfrm>
          <a:prstGeom prst="rect">
            <a:avLst/>
          </a:prstGeom>
          <a:noFill/>
        </p:spPr>
        <p:txBody>
          <a:bodyPr wrap="square" lIns="0" tIns="0" rIns="0" bIns="0" rtlCol="0">
            <a:spAutoFit/>
          </a:bodyPr>
          <a:lstStyle/>
          <a:p>
            <a:r>
              <a:rPr lang="fr-FR" sz="1200">
                <a:solidFill>
                  <a:srgbClr val="0064AC"/>
                </a:solidFill>
              </a:rPr>
              <a:t>Je m’assure que, pour tout travail impliquant un système alimenté en énergie, je dispose d’un </a:t>
            </a:r>
            <a:r>
              <a:rPr lang="fr-FR" sz="1200" b="1">
                <a:solidFill>
                  <a:srgbClr val="0064AC"/>
                </a:solidFill>
              </a:rPr>
              <a:t>permis de travail approuvé</a:t>
            </a:r>
            <a:r>
              <a:rPr lang="fr-FR" sz="1200">
                <a:solidFill>
                  <a:srgbClr val="0064AC"/>
                </a:solidFill>
              </a:rPr>
              <a:t>, auquel est annexé un </a:t>
            </a:r>
            <a:r>
              <a:rPr lang="fr-FR" sz="1200" b="1">
                <a:solidFill>
                  <a:srgbClr val="0064AC"/>
                </a:solidFill>
              </a:rPr>
              <a:t>certificat de consignation approuvé.</a:t>
            </a:r>
          </a:p>
          <a:p>
            <a:endParaRPr lang="fr-FR" sz="1200">
              <a:solidFill>
                <a:srgbClr val="0064AC"/>
              </a:solidFill>
            </a:endParaRPr>
          </a:p>
          <a:p>
            <a:r>
              <a:rPr lang="fr-FR" sz="1200">
                <a:solidFill>
                  <a:srgbClr val="0064AC"/>
                </a:solidFill>
              </a:rPr>
              <a:t>Je participe à </a:t>
            </a:r>
            <a:r>
              <a:rPr lang="fr-FR" sz="1200" b="1">
                <a:solidFill>
                  <a:srgbClr val="0064AC"/>
                </a:solidFill>
              </a:rPr>
              <a:t>l’explication des travaux </a:t>
            </a:r>
            <a:r>
              <a:rPr lang="fr-FR" sz="1200">
                <a:solidFill>
                  <a:srgbClr val="0064AC"/>
                </a:solidFill>
              </a:rPr>
              <a:t>à réaliser sur leur lieu de réalisation, et m’assure de leur </a:t>
            </a:r>
            <a:r>
              <a:rPr lang="fr-FR" sz="1200" b="1">
                <a:solidFill>
                  <a:srgbClr val="0064AC"/>
                </a:solidFill>
              </a:rPr>
              <a:t>bonne compréhension par tous. </a:t>
            </a:r>
          </a:p>
        </p:txBody>
      </p:sp>
      <p:sp>
        <p:nvSpPr>
          <p:cNvPr id="64" name="ZoneTexte 63">
            <a:extLst>
              <a:ext uri="{FF2B5EF4-FFF2-40B4-BE49-F238E27FC236}">
                <a16:creationId xmlns:a16="http://schemas.microsoft.com/office/drawing/2014/main" id="{A109EF2C-5AD4-FB58-BA32-E0CC8FA07214}"/>
              </a:ext>
            </a:extLst>
          </p:cNvPr>
          <p:cNvSpPr txBox="1"/>
          <p:nvPr/>
        </p:nvSpPr>
        <p:spPr>
          <a:xfrm>
            <a:off x="8618585" y="2236794"/>
            <a:ext cx="2481247" cy="215444"/>
          </a:xfrm>
          <a:prstGeom prst="rect">
            <a:avLst/>
          </a:prstGeom>
          <a:noFill/>
        </p:spPr>
        <p:txBody>
          <a:bodyPr wrap="square" lIns="0" tIns="0" rIns="0" bIns="0" rtlCol="0">
            <a:spAutoFit/>
          </a:bodyPr>
          <a:lstStyle/>
          <a:p>
            <a:r>
              <a:rPr lang="fr-FR" sz="1400" b="1">
                <a:solidFill>
                  <a:srgbClr val="0064AC"/>
                </a:solidFill>
                <a:cs typeface="Arial" panose="020B0604020202020204"/>
              </a:rPr>
              <a:t>ENSEIGNEMENTS À TIRER</a:t>
            </a:r>
            <a:endParaRPr lang="fr-FR" sz="1400">
              <a:solidFill>
                <a:srgbClr val="0064AC"/>
              </a:solidFill>
            </a:endParaRPr>
          </a:p>
        </p:txBody>
      </p:sp>
      <p:pic>
        <p:nvPicPr>
          <p:cNvPr id="76" name="Image 75" descr="Une image contenant texte&#10;&#10;Description générée automatiquement">
            <a:extLst>
              <a:ext uri="{FF2B5EF4-FFF2-40B4-BE49-F238E27FC236}">
                <a16:creationId xmlns:a16="http://schemas.microsoft.com/office/drawing/2014/main" id="{F9729C22-2864-7C65-999D-BBD693F0B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9399" y="4530029"/>
            <a:ext cx="2110318" cy="1792976"/>
          </a:xfrm>
          <a:prstGeom prst="rect">
            <a:avLst/>
          </a:prstGeom>
        </p:spPr>
      </p:pic>
      <p:grpSp>
        <p:nvGrpSpPr>
          <p:cNvPr id="71" name="Groupe 70">
            <a:extLst>
              <a:ext uri="{FF2B5EF4-FFF2-40B4-BE49-F238E27FC236}">
                <a16:creationId xmlns:a16="http://schemas.microsoft.com/office/drawing/2014/main" id="{599E81F5-35A8-6410-BEED-0948DF0376E5}"/>
              </a:ext>
            </a:extLst>
          </p:cNvPr>
          <p:cNvGrpSpPr/>
          <p:nvPr/>
        </p:nvGrpSpPr>
        <p:grpSpPr>
          <a:xfrm>
            <a:off x="7849897" y="5972612"/>
            <a:ext cx="2347513" cy="350393"/>
            <a:chOff x="8777687" y="4004369"/>
            <a:chExt cx="2347513" cy="350393"/>
          </a:xfrm>
        </p:grpSpPr>
        <p:sp>
          <p:nvSpPr>
            <p:cNvPr id="36" name="Rectangle à coins arrondis 14">
              <a:extLst>
                <a:ext uri="{FF2B5EF4-FFF2-40B4-BE49-F238E27FC236}">
                  <a16:creationId xmlns:a16="http://schemas.microsoft.com/office/drawing/2014/main" id="{76C9B9D8-272E-D18F-573B-F07FC80B9A91}"/>
                </a:ext>
              </a:extLst>
            </p:cNvPr>
            <p:cNvSpPr/>
            <p:nvPr/>
          </p:nvSpPr>
          <p:spPr>
            <a:xfrm>
              <a:off x="8780593" y="4004369"/>
              <a:ext cx="2344607" cy="350393"/>
            </a:xfrm>
            <a:prstGeom prst="roundRect">
              <a:avLst>
                <a:gd name="adj" fmla="val 50000"/>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hlinkClick r:id="rId6" tooltip="REX de l'exigence 7.1"/>
              <a:extLst>
                <a:ext uri="{FF2B5EF4-FFF2-40B4-BE49-F238E27FC236}">
                  <a16:creationId xmlns:a16="http://schemas.microsoft.com/office/drawing/2014/main" id="{1FB6AAD1-F7CF-6399-95FF-DCF10E7E0434}"/>
                </a:ext>
              </a:extLst>
            </p:cNvPr>
            <p:cNvSpPr txBox="1"/>
            <p:nvPr/>
          </p:nvSpPr>
          <p:spPr>
            <a:xfrm>
              <a:off x="8777687" y="4042411"/>
              <a:ext cx="2347513" cy="261610"/>
            </a:xfrm>
            <a:prstGeom prst="rect">
              <a:avLst/>
            </a:prstGeom>
            <a:noFill/>
          </p:spPr>
          <p:txBody>
            <a:bodyPr wrap="square" rtlCol="0">
              <a:spAutoFit/>
            </a:bodyPr>
            <a:lstStyle/>
            <a:p>
              <a:pPr algn="ctr"/>
              <a:r>
                <a:rPr lang="fr-FR" sz="1100" u="sng">
                  <a:solidFill>
                    <a:schemeClr val="bg1"/>
                  </a:solidFill>
                </a:rPr>
                <a:t>Cliquez ici pour accéder au REX</a:t>
              </a:r>
            </a:p>
          </p:txBody>
        </p:sp>
      </p:grpSp>
      <p:pic>
        <p:nvPicPr>
          <p:cNvPr id="7" name="Image 6">
            <a:extLst>
              <a:ext uri="{FF2B5EF4-FFF2-40B4-BE49-F238E27FC236}">
                <a16:creationId xmlns:a16="http://schemas.microsoft.com/office/drawing/2014/main" id="{66F6062E-81CF-9B2A-5368-8F6EE074CE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542" y="434779"/>
            <a:ext cx="230172" cy="230172"/>
          </a:xfrm>
          <a:prstGeom prst="rect">
            <a:avLst/>
          </a:prstGeom>
        </p:spPr>
      </p:pic>
    </p:spTree>
    <p:extLst>
      <p:ext uri="{BB962C8B-B14F-4D97-AF65-F5344CB8AC3E}">
        <p14:creationId xmlns:p14="http://schemas.microsoft.com/office/powerpoint/2010/main" val="3767636657"/>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4" ma:contentTypeDescription="Crée un document." ma:contentTypeScope="" ma:versionID="831879fef9b82efb0457bce614f75274">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34c89cd144872b2465e00d5afddf587"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3f7d12-03ed-48c2-84fb-322e67083590" xsi:nil="true"/>
    <lcf76f155ced4ddcb4097134ff3c332f xmlns="c7df1beb-9555-4a34-a0bb-bc4222cc81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93AAAB-9046-4F43-8C12-7B5A5951D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93f7d12-03ed-48c2-84fb-322e67083590"/>
    <ds:schemaRef ds:uri="c7df1beb-9555-4a34-a0bb-bc4222cc815e"/>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3691</Words>
  <Application>Microsoft Office PowerPoint</Application>
  <PresentationFormat>Grand écran</PresentationFormat>
  <Paragraphs>395</Paragraphs>
  <Slides>21</Slides>
  <Notes>16</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21</vt:i4>
      </vt:variant>
    </vt:vector>
  </HeadingPairs>
  <TitlesOfParts>
    <vt:vector size="31" baseType="lpstr">
      <vt:lpstr>Arial</vt:lpstr>
      <vt:lpstr>Arial</vt:lpstr>
      <vt:lpstr>Arial MT Light</vt:lpstr>
      <vt:lpstr>Courier New</vt:lpstr>
      <vt:lpstr>Wingdings</vt:lpstr>
      <vt:lpstr>TotalEnergies AA - Bleu</vt:lpstr>
      <vt:lpstr>TotalEnergies AA - Rouge</vt:lpstr>
      <vt:lpstr>TotalEnergies AA - Vert</vt:lpstr>
      <vt:lpstr>TotalEnergies AA - Orange</vt:lpstr>
      <vt:lpstr>1_TotalEnergies AA - Rouge</vt:lpstr>
      <vt:lpstr>Présentation PowerPoint</vt:lpstr>
      <vt:lpstr>Présentation PowerPoint</vt:lpstr>
      <vt:lpstr>Affiche &amp; picto</vt:lpstr>
      <vt:lpstr>Quelques définitions</vt:lpstr>
      <vt:lpstr>L’essentiel de la Règle d’or 7</vt:lpstr>
      <vt:lpstr>Accidentologie</vt:lpstr>
      <vt:lpstr>Présentation PowerPoint</vt:lpstr>
      <vt:lpstr>Illustration des exigences</vt:lpstr>
      <vt:lpstr>REX</vt:lpstr>
      <vt:lpstr>REX</vt:lpstr>
      <vt:lpstr>REX</vt:lpstr>
      <vt:lpstr>REX</vt:lpstr>
      <vt:lpstr>REX</vt:lpstr>
      <vt:lpstr>REX</vt:lpstr>
      <vt:lpstr>REX</vt:lpstr>
      <vt:lpstr>Présentation PowerPoint</vt:lpstr>
      <vt:lpstr>Exemples de risques associés aux systèmes  alimentés en énergie dans les bureaux</vt:lpstr>
      <vt:lpstr>Nos outils et documents</vt:lpstr>
      <vt:lpstr>Lexique</vt:lpstr>
      <vt:lpstr>Processus de consignation des systèmes énergisés</vt:lpstr>
      <vt:lpstr>Types de consignation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1</cp:revision>
  <cp:lastPrinted>2022-04-01T15:01:54Z</cp:lastPrinted>
  <dcterms:created xsi:type="dcterms:W3CDTF">2021-08-30T17:14:08Z</dcterms:created>
  <dcterms:modified xsi:type="dcterms:W3CDTF">2022-09-19T09:42:16Z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