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2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3.xml" ContentType="application/vnd.openxmlformats-officedocument.presentationml.notesSlide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4"/>
  </p:sldMasterIdLst>
  <p:notesMasterIdLst>
    <p:notesMasterId r:id="rId9"/>
  </p:notesMasterIdLst>
  <p:handoutMasterIdLst>
    <p:handoutMasterId r:id="rId10"/>
  </p:handoutMasterIdLst>
  <p:sldIdLst>
    <p:sldId id="272" r:id="rId5"/>
    <p:sldId id="285" r:id="rId6"/>
    <p:sldId id="287" r:id="rId7"/>
    <p:sldId id="286" r:id="rId8"/>
  </p:sldIdLst>
  <p:sldSz cx="6858000" cy="9906000" type="A4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76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as FOREST" initials="NF" lastIdx="1" clrIdx="0">
    <p:extLst>
      <p:ext uri="{19B8F6BF-5375-455C-9EA6-DF929625EA0E}">
        <p15:presenceInfo xmlns:p15="http://schemas.microsoft.com/office/powerpoint/2012/main" userId="S-1-5-21-1688137703-1013256711-2629252250-33091" providerId="AD"/>
      </p:ext>
    </p:extLst>
  </p:cmAuthor>
  <p:cmAuthor id="2" name="Claire MAIRET" initials="CM" lastIdx="9" clrIdx="1">
    <p:extLst>
      <p:ext uri="{19B8F6BF-5375-455C-9EA6-DF929625EA0E}">
        <p15:presenceInfo xmlns:p15="http://schemas.microsoft.com/office/powerpoint/2012/main" userId="S::claire.mairet@totalenergies.com::b91d9db2-e41b-4c98-9525-27312980cc2f" providerId="AD"/>
      </p:ext>
    </p:extLst>
  </p:cmAuthor>
  <p:cmAuthor id="3" name="Nicolas FOREST" initials="NF [2]" lastIdx="2" clrIdx="2">
    <p:extLst>
      <p:ext uri="{19B8F6BF-5375-455C-9EA6-DF929625EA0E}">
        <p15:presenceInfo xmlns:p15="http://schemas.microsoft.com/office/powerpoint/2012/main" userId="S::nicolas.forest@totalenergies.com::74d7feb1-6457-475c-bfcc-0f29457bb0a4" providerId="AD"/>
      </p:ext>
    </p:extLst>
  </p:cmAuthor>
  <p:cmAuthor id="4" name="5f997e54ba4967702bd420b8" initials="5" lastIdx="1" clrIdx="3">
    <p:extLst>
      <p:ext uri="{19B8F6BF-5375-455C-9EA6-DF929625EA0E}">
        <p15:presenceInfo xmlns:p15="http://schemas.microsoft.com/office/powerpoint/2012/main" userId="5f997e54ba4967702bd420b8" providerId="None"/>
      </p:ext>
    </p:extLst>
  </p:cmAuthor>
  <p:cmAuthor id="5" name="Michiel DE KOSTER" initials="MDK" lastIdx="20" clrIdx="4">
    <p:extLst>
      <p:ext uri="{19B8F6BF-5375-455C-9EA6-DF929625EA0E}">
        <p15:presenceInfo xmlns:p15="http://schemas.microsoft.com/office/powerpoint/2012/main" userId="S::michiel.de-koster@totalenergies.com::7d7c490e-1e4b-4bd1-978a-bd0aaf19c382" providerId="AD"/>
      </p:ext>
    </p:extLst>
  </p:cmAuthor>
  <p:cmAuthor id="6" name="Nicolas FOREST" initials="NF [3]" lastIdx="18" clrIdx="5">
    <p:extLst>
      <p:ext uri="{19B8F6BF-5375-455C-9EA6-DF929625EA0E}">
        <p15:presenceInfo xmlns:p15="http://schemas.microsoft.com/office/powerpoint/2012/main" userId="S::nicolas.forest@total.com::74d7feb1-6457-475c-bfcc-0f29457bb0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2982"/>
    <a:srgbClr val="E65113"/>
    <a:srgbClr val="E1001A"/>
    <a:srgbClr val="F7941D"/>
    <a:srgbClr val="374649"/>
    <a:srgbClr val="285AFF"/>
    <a:srgbClr val="5079FF"/>
    <a:srgbClr val="009BFF"/>
    <a:srgbClr val="FFC800"/>
    <a:srgbClr val="F200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CA2F6D-0BA6-47D0-BADB-84EB9C3AA944}" v="2" dt="2022-08-02T07:53:09.288"/>
  </p1510:revLst>
</p1510:revInfo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2982" y="108"/>
      </p:cViewPr>
      <p:guideLst>
        <p:guide orient="horz" pos="2576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38026C1A-E9C0-3649-8DE0-0F721770D521}" type="datetimeFigureOut">
              <a:rPr lang="fr-FR" smtClean="0"/>
              <a:pPr/>
              <a:t>05/08/2022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256351CB-C7E3-8F4F-AA6E-DB407BF17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2076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B7B6820A-C1B1-9944-A68D-DA5B884778EE}" type="datetimeFigureOut">
              <a:rPr lang="fr-FR" smtClean="0"/>
              <a:pPr/>
              <a:t>05/08/2022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2392363"/>
            <a:ext cx="8278813" cy="11960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4779" tIns="87390" rIns="174779" bIns="8739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14459" y="15148108"/>
            <a:ext cx="8115669" cy="14350839"/>
          </a:xfrm>
          <a:prstGeom prst="rect">
            <a:avLst/>
          </a:prstGeom>
        </p:spPr>
        <p:txBody>
          <a:bodyPr vert="horz" lIns="174779" tIns="87390" rIns="174779" bIns="8739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83EBCA58-F001-2A42-AB6A-B366B18E47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21086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Instructions</a:t>
            </a:r>
          </a:p>
          <a:p>
            <a:endParaRPr lang="fr-FR">
              <a:cs typeface="Calibri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497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Be professional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713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Deployment kit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1923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Idea of organizational management for safety: </a:t>
            </a:r>
          </a:p>
          <a:p>
            <a:r>
              <a:rPr lang="en-US"/>
              <a:t>Use factual and accurate situations. Focus the discussion (start from the specific and move to a broader spectrum).</a:t>
            </a:r>
          </a:p>
          <a:p>
            <a:r>
              <a:rPr lang="en-US"/>
              <a:t>Encourage the creation of collective viewpoints.</a:t>
            </a:r>
          </a:p>
          <a:p>
            <a:r>
              <a:rPr lang="en-US"/>
              <a:t>Empower people to act when confronted with danger, have the individual and collective means to act, regain control.</a:t>
            </a:r>
          </a:p>
          <a:p>
            <a:r>
              <a:rPr lang="en-US"/>
              <a:t>Limit collective defense strategies (focus on the objective to reach and not on the dangers).</a:t>
            </a:r>
          </a:p>
          <a:p>
            <a:r>
              <a:rPr lang="en-US"/>
              <a:t>Give feedback on the discussions at local level so it can be taken on board by management.</a:t>
            </a:r>
          </a:p>
          <a:p>
            <a:r>
              <a:rPr lang="en-US"/>
              <a:t>Recommend holding this kind of workshop on a regular basis to discuss safety at work.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5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A31F1B-2C20-4512-9CAA-F744ED919D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900" y="3089189"/>
            <a:ext cx="2979738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1A8BE10B-0ED0-47FE-89B3-8E2FD01D03F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36950" y="3089189"/>
            <a:ext cx="2987675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48541F3-EA57-48EF-9DE7-F01A6920A2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2DD3DF5C-DDC8-4930-B93B-63D2F43B19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57685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41" userDrawn="1">
          <p15:clr>
            <a:srgbClr val="FBAE40"/>
          </p15:clr>
        </p15:guide>
        <p15:guide id="2" orient="horz" pos="5842" userDrawn="1">
          <p15:clr>
            <a:srgbClr val="FBAE40"/>
          </p15:clr>
        </p15:guide>
        <p15:guide id="3" pos="210" userDrawn="1">
          <p15:clr>
            <a:srgbClr val="FBAE40"/>
          </p15:clr>
        </p15:guide>
        <p15:guide id="4" pos="2092" userDrawn="1">
          <p15:clr>
            <a:srgbClr val="FBAE40"/>
          </p15:clr>
        </p15:guide>
        <p15:guide id="5" pos="2228" userDrawn="1">
          <p15:clr>
            <a:srgbClr val="FBAE40"/>
          </p15:clr>
        </p15:guide>
        <p15:guide id="6" pos="41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328799-B30C-4C1F-B4C3-7964A5B12703}"/>
              </a:ext>
            </a:extLst>
          </p:cNvPr>
          <p:cNvSpPr/>
          <p:nvPr userDrawn="1"/>
        </p:nvSpPr>
        <p:spPr>
          <a:xfrm>
            <a:off x="-158" y="0"/>
            <a:ext cx="6858158" cy="44577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94A02776-E773-478F-8007-D8D6F8DF6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772" y="286537"/>
            <a:ext cx="5371853" cy="345288"/>
          </a:xfrm>
          <a:prstGeom prst="rect">
            <a:avLst/>
          </a:prstGeom>
        </p:spPr>
        <p:txBody>
          <a:bodyPr/>
          <a:lstStyle>
            <a:lvl1pPr algn="l"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F8A55F5B-1C6A-4D92-B107-84606AC84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C6AEC7EB-CE6D-4A05-AB55-B7D08A4A6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762399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84" userDrawn="1">
          <p15:clr>
            <a:srgbClr val="FBAE40"/>
          </p15:clr>
        </p15:guide>
        <p15:guide id="2" orient="horz" pos="5842">
          <p15:clr>
            <a:srgbClr val="FBAE40"/>
          </p15:clr>
        </p15:guide>
        <p15:guide id="3" pos="210">
          <p15:clr>
            <a:srgbClr val="FBAE40"/>
          </p15:clr>
        </p15:guide>
        <p15:guide id="4" pos="2092">
          <p15:clr>
            <a:srgbClr val="FBAE40"/>
          </p15:clr>
        </p15:guide>
        <p15:guide id="5" pos="2228">
          <p15:clr>
            <a:srgbClr val="FBAE40"/>
          </p15:clr>
        </p15:guide>
        <p15:guide id="6" pos="41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342900" y="2829697"/>
            <a:ext cx="6164100" cy="6019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82010E0-CFFD-41E4-9EC7-15C3C6F5F81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25692" y="161663"/>
            <a:ext cx="1239923" cy="980971"/>
          </a:xfrm>
          <a:prstGeom prst="rect">
            <a:avLst/>
          </a:prstGeom>
          <a:ln>
            <a:noFill/>
          </a:ln>
        </p:spPr>
      </p:pic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5819836-614B-444C-96F3-C43743589BB7}"/>
              </a:ext>
            </a:extLst>
          </p:cNvPr>
          <p:cNvCxnSpPr>
            <a:cxnSpLocks/>
          </p:cNvCxnSpPr>
          <p:nvPr userDrawn="1"/>
        </p:nvCxnSpPr>
        <p:spPr>
          <a:xfrm>
            <a:off x="920272" y="9525527"/>
            <a:ext cx="0" cy="100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0BCDBCC6-B72D-4A9F-AF80-670B1521A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 dirty="0">
              <a:solidFill>
                <a:srgbClr val="374649"/>
              </a:solidFill>
            </a:endParaRP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AC96FBE1-824A-408E-9038-ECE2B0C2D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7" r:id="rId2"/>
  </p:sldLayoutIdLst>
  <p:hf hdr="0" dt="0"/>
  <p:txStyles>
    <p:titleStyle>
      <a:lvl1pPr marL="0" algn="ctr" defTabSz="257178" rtl="0" eaLnBrk="1" latinLnBrk="0" hangingPunct="1">
        <a:spcBef>
          <a:spcPct val="0"/>
        </a:spcBef>
        <a:buNone/>
        <a:defRPr lang="fr-FR" sz="2800" b="1" i="0" kern="1200" cap="all" noProof="0">
          <a:solidFill>
            <a:schemeClr val="bg1"/>
          </a:solidFill>
          <a:latin typeface="+mj-lt"/>
          <a:ea typeface="+mj-ea"/>
          <a:cs typeface="Arial"/>
        </a:defRPr>
      </a:lvl1pPr>
    </p:titleStyle>
    <p:bodyStyle>
      <a:lvl1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20000"/>
        <a:buFont typeface="Lucida Grande"/>
        <a:buNone/>
        <a:defRPr sz="1200" b="1" kern="1200">
          <a:solidFill>
            <a:schemeClr val="accent4"/>
          </a:solidFill>
          <a:latin typeface="+mn-lt"/>
          <a:ea typeface="+mn-ea"/>
          <a:cs typeface="Arial"/>
        </a:defRPr>
      </a:lvl1pPr>
      <a:lvl2pPr marL="0" indent="0" algn="l" defTabSz="300042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2pPr>
      <a:lvl3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00000"/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3pPr>
      <a:lvl4pPr marL="607508" indent="-101251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80000"/>
        <a:buFont typeface="Lucida Grande"/>
        <a:buChar char="-"/>
        <a:tabLst/>
        <a:defRPr sz="1000" kern="1200">
          <a:solidFill>
            <a:schemeClr val="tx1"/>
          </a:solidFill>
          <a:latin typeface="+mn-lt"/>
          <a:ea typeface="+mn-ea"/>
          <a:cs typeface="Helvetica"/>
        </a:defRPr>
      </a:lvl4pPr>
      <a:lvl5pPr marL="708759" indent="-101799" algn="l" defTabSz="198241" rtl="0" eaLnBrk="1" latinLnBrk="0" hangingPunct="1">
        <a:spcBef>
          <a:spcPts val="169"/>
        </a:spcBef>
        <a:spcAft>
          <a:spcPts val="169"/>
        </a:spcAft>
        <a:buClr>
          <a:srgbClr val="133C75"/>
        </a:buClr>
        <a:buSzPct val="100000"/>
        <a:buFont typeface="Lucida Grande"/>
        <a:buNone/>
        <a:defRPr sz="900" kern="1200">
          <a:solidFill>
            <a:schemeClr val="tx1"/>
          </a:solidFill>
          <a:latin typeface="+mn-lt"/>
          <a:ea typeface="+mn-ea"/>
          <a:cs typeface="Helvetica"/>
        </a:defRPr>
      </a:lvl5pPr>
      <a:lvl6pPr marL="759385" indent="0" algn="l" defTabSz="257178" rtl="0" eaLnBrk="1" latinLnBrk="0" hangingPunct="1">
        <a:spcBef>
          <a:spcPct val="20000"/>
        </a:spcBef>
        <a:buFontTx/>
        <a:buNone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858154" indent="0" algn="l" defTabSz="257178" rtl="0" eaLnBrk="1" latinLnBrk="0" hangingPunct="1">
        <a:spcBef>
          <a:spcPct val="20000"/>
        </a:spcBef>
        <a:buFont typeface="Arial"/>
        <a:buNone/>
        <a:defRPr sz="788" kern="1200">
          <a:solidFill>
            <a:schemeClr val="tx1"/>
          </a:solidFill>
          <a:latin typeface="+mn-lt"/>
          <a:ea typeface="+mn-ea"/>
          <a:cs typeface="+mn-cs"/>
        </a:defRPr>
      </a:lvl7pPr>
      <a:lvl8pPr marL="1928837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6015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35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13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91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69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4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2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image" Target="../media/image2.JPG"/><Relationship Id="rId4" Type="http://schemas.openxmlformats.org/officeDocument/2006/relationships/tags" Target="../tags/tag4.xml"/><Relationship Id="rId9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20.xml"/><Relationship Id="rId18" Type="http://schemas.openxmlformats.org/officeDocument/2006/relationships/tags" Target="../tags/tag25.xml"/><Relationship Id="rId26" Type="http://schemas.openxmlformats.org/officeDocument/2006/relationships/tags" Target="../tags/tag33.xml"/><Relationship Id="rId39" Type="http://schemas.openxmlformats.org/officeDocument/2006/relationships/image" Target="../media/image6.png"/><Relationship Id="rId21" Type="http://schemas.openxmlformats.org/officeDocument/2006/relationships/tags" Target="../tags/tag28.xml"/><Relationship Id="rId34" Type="http://schemas.openxmlformats.org/officeDocument/2006/relationships/notesSlide" Target="../notesSlides/notesSlide2.xml"/><Relationship Id="rId42" Type="http://schemas.openxmlformats.org/officeDocument/2006/relationships/image" Target="../media/image8.png"/><Relationship Id="rId7" Type="http://schemas.openxmlformats.org/officeDocument/2006/relationships/tags" Target="../tags/tag14.xml"/><Relationship Id="rId2" Type="http://schemas.openxmlformats.org/officeDocument/2006/relationships/tags" Target="../tags/tag9.xml"/><Relationship Id="rId16" Type="http://schemas.openxmlformats.org/officeDocument/2006/relationships/tags" Target="../tags/tag23.xml"/><Relationship Id="rId20" Type="http://schemas.openxmlformats.org/officeDocument/2006/relationships/tags" Target="../tags/tag27.xml"/><Relationship Id="rId29" Type="http://schemas.openxmlformats.org/officeDocument/2006/relationships/tags" Target="../tags/tag36.xml"/><Relationship Id="rId41" Type="http://schemas.microsoft.com/office/2007/relationships/hdphoto" Target="../media/hdphoto1.wdp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tags" Target="../tags/tag18.xml"/><Relationship Id="rId24" Type="http://schemas.openxmlformats.org/officeDocument/2006/relationships/tags" Target="../tags/tag31.xml"/><Relationship Id="rId32" Type="http://schemas.openxmlformats.org/officeDocument/2006/relationships/tags" Target="../tags/tag39.xml"/><Relationship Id="rId37" Type="http://schemas.openxmlformats.org/officeDocument/2006/relationships/image" Target="../media/image4.png"/><Relationship Id="rId40" Type="http://schemas.openxmlformats.org/officeDocument/2006/relationships/image" Target="../media/image7.png"/><Relationship Id="rId5" Type="http://schemas.openxmlformats.org/officeDocument/2006/relationships/tags" Target="../tags/tag12.xml"/><Relationship Id="rId15" Type="http://schemas.openxmlformats.org/officeDocument/2006/relationships/tags" Target="../tags/tag22.xml"/><Relationship Id="rId23" Type="http://schemas.openxmlformats.org/officeDocument/2006/relationships/tags" Target="../tags/tag30.xml"/><Relationship Id="rId28" Type="http://schemas.openxmlformats.org/officeDocument/2006/relationships/tags" Target="../tags/tag35.xml"/><Relationship Id="rId36" Type="http://schemas.openxmlformats.org/officeDocument/2006/relationships/image" Target="../media/image3.png"/><Relationship Id="rId10" Type="http://schemas.openxmlformats.org/officeDocument/2006/relationships/tags" Target="../tags/tag17.xml"/><Relationship Id="rId19" Type="http://schemas.openxmlformats.org/officeDocument/2006/relationships/tags" Target="../tags/tag26.xml"/><Relationship Id="rId31" Type="http://schemas.openxmlformats.org/officeDocument/2006/relationships/tags" Target="../tags/tag38.xml"/><Relationship Id="rId4" Type="http://schemas.openxmlformats.org/officeDocument/2006/relationships/tags" Target="../tags/tag11.xml"/><Relationship Id="rId9" Type="http://schemas.openxmlformats.org/officeDocument/2006/relationships/tags" Target="../tags/tag16.xml"/><Relationship Id="rId14" Type="http://schemas.openxmlformats.org/officeDocument/2006/relationships/tags" Target="../tags/tag21.xml"/><Relationship Id="rId22" Type="http://schemas.openxmlformats.org/officeDocument/2006/relationships/tags" Target="../tags/tag29.xml"/><Relationship Id="rId27" Type="http://schemas.openxmlformats.org/officeDocument/2006/relationships/tags" Target="../tags/tag34.xml"/><Relationship Id="rId30" Type="http://schemas.openxmlformats.org/officeDocument/2006/relationships/tags" Target="../tags/tag37.xml"/><Relationship Id="rId35" Type="http://schemas.openxmlformats.org/officeDocument/2006/relationships/hyperlink" Target="https://toolbox-hse.totalenergies.com/en/golden-rules-general-and-roll-out-materials" TargetMode="External"/><Relationship Id="rId43" Type="http://schemas.microsoft.com/office/2007/relationships/hdphoto" Target="../media/hdphoto2.wdp"/><Relationship Id="rId8" Type="http://schemas.openxmlformats.org/officeDocument/2006/relationships/tags" Target="../tags/tag15.xml"/><Relationship Id="rId3" Type="http://schemas.openxmlformats.org/officeDocument/2006/relationships/tags" Target="../tags/tag10.xml"/><Relationship Id="rId12" Type="http://schemas.openxmlformats.org/officeDocument/2006/relationships/tags" Target="../tags/tag19.xml"/><Relationship Id="rId17" Type="http://schemas.openxmlformats.org/officeDocument/2006/relationships/tags" Target="../tags/tag24.xml"/><Relationship Id="rId25" Type="http://schemas.openxmlformats.org/officeDocument/2006/relationships/tags" Target="../tags/tag32.xml"/><Relationship Id="rId33" Type="http://schemas.openxmlformats.org/officeDocument/2006/relationships/slideLayout" Target="../slideLayouts/slideLayout2.xml"/><Relationship Id="rId38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5" Type="http://schemas.openxmlformats.org/officeDocument/2006/relationships/image" Target="../media/image9.JPG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13" Type="http://schemas.openxmlformats.org/officeDocument/2006/relationships/hyperlink" Target="https://web.yammer.com/main/org/totalenergies.com/groups/eyJfdHlwZSI6Ikdyb3VwIiwiaWQiOiIxMDgwOTcyODIwNDgifQ/all" TargetMode="External"/><Relationship Id="rId3" Type="http://schemas.openxmlformats.org/officeDocument/2006/relationships/tags" Target="../tags/tag44.xml"/><Relationship Id="rId7" Type="http://schemas.openxmlformats.org/officeDocument/2006/relationships/slideLayout" Target="../slideLayouts/slideLayout2.xml"/><Relationship Id="rId12" Type="http://schemas.microsoft.com/office/2007/relationships/hdphoto" Target="../media/hdphoto3.wdp"/><Relationship Id="rId2" Type="http://schemas.openxmlformats.org/officeDocument/2006/relationships/tags" Target="../tags/tag43.xml"/><Relationship Id="rId16" Type="http://schemas.openxmlformats.org/officeDocument/2006/relationships/hyperlink" Target="https://safetyplus.totalenergies.com/fr/contribuer" TargetMode="Externa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11" Type="http://schemas.openxmlformats.org/officeDocument/2006/relationships/image" Target="../media/image11.png"/><Relationship Id="rId5" Type="http://schemas.openxmlformats.org/officeDocument/2006/relationships/tags" Target="../tags/tag46.xml"/><Relationship Id="rId15" Type="http://schemas.openxmlformats.org/officeDocument/2006/relationships/image" Target="../media/image13.png"/><Relationship Id="rId10" Type="http://schemas.openxmlformats.org/officeDocument/2006/relationships/image" Target="../media/image10.png"/><Relationship Id="rId4" Type="http://schemas.openxmlformats.org/officeDocument/2006/relationships/tags" Target="../tags/tag45.xml"/><Relationship Id="rId9" Type="http://schemas.openxmlformats.org/officeDocument/2006/relationships/hyperlink" Target="https://safetyplus.totalenergies.com/fr" TargetMode="External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Espace réservé du texte 55">
            <a:extLst>
              <a:ext uri="{FF2B5EF4-FFF2-40B4-BE49-F238E27FC236}">
                <a16:creationId xmlns:a16="http://schemas.microsoft.com/office/drawing/2014/main" id="{C5A31F5B-A8C4-4A5B-9C6B-647843CC4FA3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3588544" y="5593556"/>
            <a:ext cx="3002756" cy="3740393"/>
          </a:xfrm>
          <a:ln w="25400">
            <a:solidFill>
              <a:srgbClr val="172982"/>
            </a:solidFill>
          </a:ln>
        </p:spPr>
        <p:txBody>
          <a:bodyPr vert="horz" lIns="0" tIns="45720" rIns="0" bIns="45720" rtlCol="0" anchor="t">
            <a:noAutofit/>
          </a:bodyPr>
          <a:lstStyle/>
          <a:p>
            <a:pPr marL="88900" marR="0" lvl="0" indent="0" algn="l" defTabSz="25717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69"/>
              </a:spcAft>
              <a:buClr>
                <a:srgbClr val="004494"/>
              </a:buClr>
              <a:buSzPct val="120000"/>
              <a:buFont typeface="Lucida Grande"/>
              <a:buNone/>
              <a:tabLst/>
              <a:defRPr/>
            </a:pPr>
            <a:br>
              <a:rPr kumimoji="0" lang="en-US" sz="1050" b="1" i="0" u="none" strike="noStrike" cap="none" normalizeH="0" baseline="0" noProof="0" dirty="0">
                <a:ln>
                  <a:noFill/>
                </a:ln>
                <a:solidFill>
                  <a:srgbClr val="374649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</a:br>
            <a:r>
              <a:rPr kumimoji="0" lang="en-US" sz="1050" b="1" i="0" u="none" strike="noStrike" cap="none" normalizeH="0" baseline="0" noProof="0" dirty="0">
                <a:ln>
                  <a:noFill/>
                </a:ln>
                <a:solidFill>
                  <a:srgbClr val="374649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to do before the workshop? 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Book a time slot.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Invite employees in groups of 5 - 15 (max.) participants.</a:t>
            </a:r>
            <a:b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/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 should attend? </a:t>
            </a:r>
          </a:p>
          <a:p>
            <a:pPr marL="260350" lvl="1" indent="-82550"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TotalEnergies and Contractor employees.</a:t>
            </a:r>
          </a:p>
          <a:p>
            <a:pPr marL="88900" lvl="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/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 leads the workshop? </a:t>
            </a:r>
          </a:p>
          <a:p>
            <a:pPr marL="260350" lvl="2" indent="-82550"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 department or team manager.</a:t>
            </a:r>
          </a:p>
          <a:p>
            <a:pPr marL="88900" lvl="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 lvl="1" defTabSz="257178">
              <a:buSzPct val="120000"/>
            </a:pPr>
            <a:r>
              <a:rPr lang="en-US" sz="10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Where should the workshop be held?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a meeting room equipped with a video projector, and on site whenever possible.</a:t>
            </a:r>
          </a:p>
          <a:p>
            <a:pPr lvl="1" defTabSz="257178">
              <a:buSzPct val="120000"/>
            </a:pPr>
            <a:endParaRPr lang="fr-FR" sz="1200" b="1" dirty="0">
              <a:solidFill>
                <a:schemeClr val="accent4"/>
              </a:solidFill>
            </a:endParaRPr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196532" y="304529"/>
            <a:ext cx="5167947" cy="683155"/>
          </a:xfrm>
          <a:prstGeom prst="rect">
            <a:avLst/>
          </a:prstGeom>
        </p:spPr>
        <p:txBody>
          <a:bodyPr lIns="91440" tIns="45720" rIns="91440" bIns="45720" anchor="t"/>
          <a:lstStyle/>
          <a:p>
            <a:pPr algn="l"/>
            <a:r>
              <a:rPr lang="en-US" sz="2300" dirty="0">
                <a:solidFill>
                  <a:srgbClr val="172982"/>
                </a:solidFill>
                <a:latin typeface="Roboto"/>
                <a:ea typeface="Roboto"/>
              </a:rPr>
              <a:t>DEPLOYMENT WORKSHOP GUIDE</a:t>
            </a:r>
            <a:b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600" dirty="0">
                <a:solidFill>
                  <a:srgbClr val="374649"/>
                </a:solidFill>
                <a:latin typeface="Roboto"/>
                <a:ea typeface="Roboto"/>
              </a:rPr>
              <a:t>Golden Rule 08 - “CONFINED SPACES”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6D83647-D2F5-45E7-9102-A36BE5B37D2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49998" y="1411723"/>
            <a:ext cx="3079750" cy="377031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>
            <a:noAutofit/>
          </a:bodyPr>
          <a:lstStyle/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TotalEnergies’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new Golden Rules</a:t>
            </a: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are changing, with the use of the first person in the wording of the requirements, and the replacement of the themes of rules 11 &amp; 12 with “Hot Work” and “Line of Fire”.</a:t>
            </a:r>
          </a:p>
          <a:p>
            <a:pPr marL="0" lvl="1"/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order to ensure maximum effectiveness of the Golden Rules, all TotalEnergies and Contractor employees need to make them their own.</a:t>
            </a:r>
          </a:p>
          <a:p>
            <a:pPr marL="0" lvl="1"/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This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appropriation process</a:t>
            </a: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is organized in two stages: </a:t>
            </a:r>
          </a:p>
          <a:p>
            <a:pPr marL="0" lvl="1"/>
            <a:endParaRPr lang="en-US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1" indent="-171450"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Stage 1 during the </a:t>
            </a:r>
            <a:r>
              <a:rPr lang="en-US" sz="1050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WDfS</a:t>
            </a:r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2022: communicate on the new Golden Rules.</a:t>
            </a:r>
          </a:p>
          <a:p>
            <a:pPr marL="171450" lvl="1" indent="-171450">
              <a:spcBef>
                <a:spcPts val="600"/>
              </a:spcBef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374649"/>
                </a:solidFill>
                <a:latin typeface="Roboto"/>
                <a:ea typeface="Roboto"/>
              </a:rPr>
              <a:t>Current Stage 2: once the deployment kit for Golden Rule 08 has been presented, discuss ways of implementing the requirements.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CE6414-97A0-4E9C-AB09-828EF951187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587141" y="1492658"/>
            <a:ext cx="3015270" cy="1123724"/>
          </a:xfrm>
          <a:prstGeom prst="rect">
            <a:avLst/>
          </a:prstGeom>
          <a:solidFill>
            <a:srgbClr val="172982"/>
          </a:solidFill>
          <a:ln w="19050">
            <a:solidFill>
              <a:srgbClr val="172982"/>
            </a:solidFill>
          </a:ln>
        </p:spPr>
        <p:txBody>
          <a:bodyPr wrap="square" lIns="91440" tIns="45720" rIns="91440" bIns="4572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Roboto"/>
                <a:ea typeface="Roboto"/>
                <a:cs typeface="Arial"/>
              </a:rPr>
              <a:t>Together with the deployment kit, this guide is designed to help you organize and facilitate a deployment workshop for the Golden Rule 08.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86940C-3617-4A62-BC5C-3F07F0187F03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587142" y="3000641"/>
            <a:ext cx="3015270" cy="2116131"/>
          </a:xfrm>
          <a:prstGeom prst="rect">
            <a:avLst/>
          </a:prstGeom>
          <a:noFill/>
          <a:ln w="19050">
            <a:solidFill>
              <a:srgbClr val="172982"/>
            </a:solidFill>
          </a:ln>
        </p:spPr>
        <p:txBody>
          <a:bodyPr wrap="square" lIns="91440" tIns="180000" rIns="91440" bIns="45720" anchor="ctr" anchorCtr="0">
            <a:noAutofit/>
          </a:bodyPr>
          <a:lstStyle/>
          <a:p>
            <a:pPr marL="99695" lvl="1" defTabSz="300042">
              <a:spcBef>
                <a:spcPts val="600"/>
              </a:spcBef>
              <a:spcAft>
                <a:spcPts val="600"/>
              </a:spcAft>
              <a:buClr>
                <a:srgbClr val="FFC800"/>
              </a:buClr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By listening attentively and encouraging everyone to participate: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/>
                <a:ea typeface="Roboto"/>
                <a:cs typeface="Arial"/>
              </a:rPr>
              <a:t>Review the requirements of Golden Rule 08 and the associated deployment kit.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Discuss how the requirements can be put to practice.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Identify and comment on </a:t>
            </a: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good practices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and any associated </a:t>
            </a: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difficulties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.</a:t>
            </a:r>
          </a:p>
          <a:p>
            <a:pPr marL="99695" lvl="1" defTabSz="300042">
              <a:spcBef>
                <a:spcPts val="169"/>
              </a:spcBef>
              <a:spcAft>
                <a:spcPts val="169"/>
              </a:spcAft>
              <a:buClr>
                <a:srgbClr val="FFC800"/>
              </a:buClr>
            </a:pPr>
            <a:endParaRPr lang="fr-FR" sz="10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AD629B-D0DF-435F-A137-D1466C359F81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3587142" y="2776586"/>
            <a:ext cx="3015269" cy="243048"/>
          </a:xfrm>
          <a:prstGeom prst="rect">
            <a:avLst/>
          </a:prstGeom>
          <a:solidFill>
            <a:srgbClr val="172982"/>
          </a:solidFill>
          <a:ln w="19050">
            <a:solidFill>
              <a:srgbClr val="172982"/>
            </a:solidFill>
          </a:ln>
        </p:spPr>
        <p:txBody>
          <a:bodyPr wrap="square" anchor="ctr" anchorCtr="0">
            <a:noAutofit/>
          </a:bodyPr>
          <a:lstStyle/>
          <a:p>
            <a:pPr marL="0" lvl="1" algn="ctr">
              <a:spcAft>
                <a:spcPts val="169"/>
              </a:spcAft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Workshop objectives </a:t>
            </a:r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AA64CC0C-5E58-4D61-8A27-4BE577F259EB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flipV="1">
            <a:off x="341312" y="1553149"/>
            <a:ext cx="939800" cy="952500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17298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space réservé du pied de page 4">
            <a:extLst>
              <a:ext uri="{FF2B5EF4-FFF2-40B4-BE49-F238E27FC236}">
                <a16:creationId xmlns:a16="http://schemas.microsoft.com/office/drawing/2014/main" id="{08B445BA-AC91-48D8-BDDF-DFDE674AD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08</a:t>
            </a:r>
          </a:p>
        </p:txBody>
      </p:sp>
      <p:sp>
        <p:nvSpPr>
          <p:cNvPr id="19" name="Espace réservé du numéro de diapositive 5">
            <a:extLst>
              <a:ext uri="{FF2B5EF4-FFF2-40B4-BE49-F238E27FC236}">
                <a16:creationId xmlns:a16="http://schemas.microsoft.com/office/drawing/2014/main" id="{C35D1F20-C344-448B-8D3D-3892813A55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1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81B700D-AFEB-4659-9278-F75980FDC78D}"/>
              </a:ext>
            </a:extLst>
          </p:cNvPr>
          <p:cNvSpPr txBox="1"/>
          <p:nvPr/>
        </p:nvSpPr>
        <p:spPr>
          <a:xfrm>
            <a:off x="3587142" y="5317078"/>
            <a:ext cx="3008682" cy="276999"/>
          </a:xfrm>
          <a:prstGeom prst="rect">
            <a:avLst/>
          </a:prstGeom>
          <a:solidFill>
            <a:srgbClr val="172982"/>
          </a:solidFill>
          <a:ln w="19050">
            <a:solidFill>
              <a:srgbClr val="172982"/>
            </a:solidFill>
          </a:ln>
        </p:spPr>
        <p:txBody>
          <a:bodyPr wrap="square" anchor="ctr" anchorCtr="0">
            <a:no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  <a:lvl2pPr marL="0" lvl="1" algn="ctr">
              <a:spcAft>
                <a:spcPts val="169"/>
              </a:spcAft>
              <a:defRPr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defRPr>
            </a:lvl2pPr>
          </a:lstStyle>
          <a:p>
            <a:pPr algn="ctr"/>
            <a:r>
              <a:rPr lang="en-US">
                <a:solidFill>
                  <a:schemeClr val="bg1"/>
                </a:solidFill>
              </a:rPr>
              <a:t>Organizing a workshop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949128C-E7CC-4A45-B8C5-6629D0B23BD4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401515" y="5320510"/>
            <a:ext cx="2854921" cy="4013439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920847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EFC030D0-63CE-40F4-8DDF-685D7E71660F}"/>
              </a:ext>
            </a:extLst>
          </p:cNvPr>
          <p:cNvCxnSpPr>
            <a:cxnSpLocks/>
          </p:cNvCxnSpPr>
          <p:nvPr>
            <p:custDataLst>
              <p:tags r:id="rId1"/>
            </p:custDataLst>
          </p:nvPr>
        </p:nvCxnSpPr>
        <p:spPr>
          <a:xfrm>
            <a:off x="3650572" y="4753348"/>
            <a:ext cx="0" cy="648020"/>
          </a:xfrm>
          <a:prstGeom prst="straightConnector1">
            <a:avLst/>
          </a:prstGeom>
          <a:ln w="12700">
            <a:solidFill>
              <a:srgbClr val="172982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CA625D36-0596-8341-85F6-494301E0B39F}"/>
              </a:ext>
            </a:extLst>
          </p:cNvPr>
          <p:cNvSpPr txBox="1"/>
          <p:nvPr/>
        </p:nvSpPr>
        <p:spPr>
          <a:xfrm>
            <a:off x="256864" y="668045"/>
            <a:ext cx="3086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en-US" sz="1800" dirty="0">
                <a:solidFill>
                  <a:srgbClr val="17298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PREPARE 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73899" y="200957"/>
            <a:ext cx="6327237" cy="353761"/>
          </a:xfrm>
        </p:spPr>
        <p:txBody>
          <a:bodyPr lIns="91440" tIns="45720" rIns="91440" bIns="45720" anchor="t"/>
          <a:lstStyle/>
          <a:p>
            <a:r>
              <a:rPr lang="en-US" dirty="0">
                <a:solidFill>
                  <a:srgbClr val="172982"/>
                </a:solidFill>
                <a:latin typeface="Roboto"/>
                <a:ea typeface="Roboto"/>
              </a:rPr>
              <a:t>deployment </a:t>
            </a:r>
            <a:r>
              <a:rPr lang="en-US" sz="1800" dirty="0">
                <a:solidFill>
                  <a:srgbClr val="172982"/>
                </a:solidFill>
                <a:latin typeface="Roboto"/>
                <a:ea typeface="Roboto"/>
              </a:rPr>
              <a:t>workshop guide </a:t>
            </a:r>
            <a:r>
              <a:rPr lang="en-US" dirty="0">
                <a:solidFill>
                  <a:srgbClr val="172982"/>
                </a:solidFill>
                <a:latin typeface="Roboto"/>
                <a:ea typeface="Roboto"/>
              </a:rPr>
              <a:t>– GR 08 </a:t>
            </a:r>
            <a:endParaRPr lang="en-US" sz="1800" dirty="0">
              <a:solidFill>
                <a:srgbClr val="17298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ABDF27-9764-423E-B001-4F12934392A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42584" y="996687"/>
            <a:ext cx="2801305" cy="91841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00" b="1">
              <a:solidFill>
                <a:schemeClr val="accent1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9657512-2182-4DF7-ADF4-3A73E52B061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40181" y="1112419"/>
            <a:ext cx="2911429" cy="268287"/>
          </a:xfrm>
          <a:prstGeom prst="rect">
            <a:avLst/>
          </a:prstGeom>
          <a:solidFill>
            <a:srgbClr val="172982"/>
          </a:solidFill>
          <a:ln>
            <a:solidFill>
              <a:srgbClr val="172982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Available support media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946E0C4-6593-48DC-88B4-40289605EA6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74716" y="1396692"/>
            <a:ext cx="3248358" cy="13901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lvl="2">
              <a:spcBef>
                <a:spcPts val="675"/>
              </a:spcBef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 can access the support media for the new Golden Rules in the HSE Toolbox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: 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hlinkClick r:id="rId35"/>
              </a:rPr>
              <a:t>https://toolbox-hse.totalenergies.com/en/golden-rules-general-and-roll-out-materials</a:t>
            </a:r>
            <a:endParaRPr lang="en-US" sz="105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2">
              <a:spcBef>
                <a:spcPts val="675"/>
              </a:spcBef>
            </a:pPr>
            <a:endParaRPr lang="en-US" sz="50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2" indent="-171450"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Booklet on TotalEnergies' new Golden Rules.</a:t>
            </a:r>
          </a:p>
          <a:p>
            <a:pPr marL="171450" lvl="2" indent="-171450"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/>
                <a:ea typeface="Roboto"/>
              </a:rPr>
              <a:t>Golden Rule 08 deployment kit.</a:t>
            </a:r>
          </a:p>
          <a:p>
            <a:pPr marL="171450" lvl="2" indent="-171450"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105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Etc</a:t>
            </a: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…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3F0CF50-2ADC-4EA6-88DF-8F37825CA125}"/>
              </a:ext>
            </a:extLst>
          </p:cNvPr>
          <p:cNvSpPr txBox="1"/>
          <p:nvPr/>
        </p:nvSpPr>
        <p:spPr>
          <a:xfrm>
            <a:off x="249056" y="2735120"/>
            <a:ext cx="3008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en-US" sz="1800" dirty="0">
                <a:solidFill>
                  <a:srgbClr val="17298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LEAD</a:t>
            </a:r>
          </a:p>
        </p:txBody>
      </p:sp>
      <p:sp>
        <p:nvSpPr>
          <p:cNvPr id="18" name="Espace réservé du texte 55">
            <a:extLst>
              <a:ext uri="{FF2B5EF4-FFF2-40B4-BE49-F238E27FC236}">
                <a16:creationId xmlns:a16="http://schemas.microsoft.com/office/drawing/2014/main" id="{F44AEE55-6713-40B8-BEBB-5FF28295E24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3556302" y="3415082"/>
            <a:ext cx="3248358" cy="5490074"/>
          </a:xfrm>
          <a:prstGeom prst="rect">
            <a:avLst/>
          </a:prstGeom>
          <a:ln w="3175">
            <a:noFill/>
          </a:ln>
        </p:spPr>
        <p:txBody>
          <a:bodyPr lIns="91440" tIns="45720" rIns="91440" bIns="45720" anchor="t"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/>
            <a:r>
              <a:rPr lang="en-US" sz="1050" dirty="0">
                <a:solidFill>
                  <a:srgbClr val="17298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Start the workshop...</a:t>
            </a:r>
          </a:p>
          <a:p>
            <a:pPr marL="277812" lvl="1">
              <a:buClr>
                <a:srgbClr val="FFC800"/>
              </a:buClr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a meeting room or on site.</a:t>
            </a:r>
          </a:p>
          <a:p>
            <a:pPr marL="358775" lvl="1" indent="-80963"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Introduce yourself and thank participants for being there.</a:t>
            </a:r>
          </a:p>
          <a:p>
            <a:pPr marL="358775" lvl="1" indent="-80963"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Remind them of the basic workshop rules and expectations.</a:t>
            </a:r>
          </a:p>
          <a:p>
            <a:pPr marL="266700" lvl="1" defTabSz="257178">
              <a:spcBef>
                <a:spcPts val="600"/>
              </a:spcBef>
              <a:buSzPct val="120000"/>
            </a:pPr>
            <a:r>
              <a:rPr lang="en-US" sz="1050" b="1" dirty="0">
                <a:solidFill>
                  <a:srgbClr val="172982"/>
                </a:solidFill>
                <a:latin typeface="Roboto"/>
                <a:ea typeface="Roboto"/>
              </a:rPr>
              <a:t>Present the GR08 deployment kit...</a:t>
            </a:r>
          </a:p>
          <a:p>
            <a:pPr marL="358775" lvl="1" indent="-82550"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 over the definitions, present the accidentology rate and the objectives of the Rule.</a:t>
            </a:r>
          </a:p>
          <a:p>
            <a:pPr marL="358775" lvl="1" indent="-82550"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Present the REX that illustrate each of the requirements.</a:t>
            </a:r>
          </a:p>
          <a:p>
            <a:pPr marL="276225" lvl="1">
              <a:buClr>
                <a:srgbClr val="FFC800"/>
              </a:buClr>
            </a:pPr>
            <a:r>
              <a:rPr lang="en-US" sz="1050" b="1" dirty="0">
                <a:solidFill>
                  <a:srgbClr val="17298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how do you apply the Golden Rules...? </a:t>
            </a:r>
          </a:p>
          <a:p>
            <a:pPr marL="276225" lvl="1">
              <a:buClr>
                <a:srgbClr val="FFC800"/>
              </a:buClr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Use the REX as a basis for discussion and ask participants to describe how they apply them on site.</a:t>
            </a:r>
            <a:endParaRPr lang="fr-FR" sz="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700" lvl="1" defTabSz="257178">
              <a:spcBef>
                <a:spcPts val="600"/>
              </a:spcBef>
              <a:buSzPct val="120000"/>
            </a:pPr>
            <a:br>
              <a:rPr lang="en-US" sz="1050" b="1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br>
              <a:rPr lang="en-US" sz="1050" b="1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050" b="1" dirty="0">
                <a:solidFill>
                  <a:srgbClr val="17298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Summarize the discussions...</a:t>
            </a:r>
          </a:p>
          <a:p>
            <a:pPr marL="358775" lvl="2" indent="-80963"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Prepare a written summary of the discussions with participants and highlight: </a:t>
            </a:r>
          </a:p>
          <a:p>
            <a:pPr marL="542925" lvl="3" indent="-171450">
              <a:buClr>
                <a:srgbClr val="172982"/>
              </a:buClr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good practices</a:t>
            </a:r>
          </a:p>
          <a:p>
            <a:pPr marL="542925" lvl="3" indent="-171450">
              <a:buClr>
                <a:srgbClr val="172982"/>
              </a:buClr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difficulties</a:t>
            </a:r>
          </a:p>
          <a:p>
            <a:pPr marL="277812" lvl="1">
              <a:buClr>
                <a:srgbClr val="FFC800"/>
              </a:buClr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complying with each requirement (see the example on the next page).</a:t>
            </a:r>
          </a:p>
          <a:p>
            <a:pPr marL="266700" lvl="1" defTabSz="257178">
              <a:spcBef>
                <a:spcPts val="600"/>
              </a:spcBef>
              <a:buSzPct val="120000"/>
            </a:pPr>
            <a:r>
              <a:rPr lang="en-US" sz="1050" b="1" dirty="0">
                <a:solidFill>
                  <a:srgbClr val="17298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Pick out the key points and report on the discussions</a:t>
            </a:r>
          </a:p>
          <a:p>
            <a:pPr marL="358775" lvl="1" indent="-80963"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Good practices are shared in the Safety+ tool (see instructions on the following pages).</a:t>
            </a:r>
          </a:p>
          <a:p>
            <a:pPr marL="358775" lvl="1" indent="-80963"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Any difficulties are reported on the Yammer community “New Golden Rules”</a:t>
            </a:r>
          </a:p>
          <a:p>
            <a:pPr marL="358775" lvl="1" indent="-80963">
              <a:buClr>
                <a:srgbClr val="F7941D"/>
              </a:buClr>
              <a:buFont typeface="Arial" panose="020B0604020202020204" pitchFamily="34" charset="0"/>
              <a:buChar char="•"/>
            </a:pPr>
            <a:endParaRPr lang="fr-FR" sz="95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75" lvl="1" indent="-80963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sz="95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75" lvl="1" indent="-80963">
              <a:buFont typeface="Arial" panose="020B0604020202020204" pitchFamily="34" charset="0"/>
              <a:buChar char="•"/>
            </a:pPr>
            <a:endParaRPr lang="fr-FR" sz="9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700" lvl="1"/>
            <a:endParaRPr lang="fr-FR" sz="1050" b="1" dirty="0">
              <a:solidFill>
                <a:schemeClr val="accent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dirty="0"/>
          </a:p>
          <a:p>
            <a:pPr lvl="1"/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363004E-D9F5-4451-969E-1A58456FA79F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3625856" y="3106700"/>
            <a:ext cx="2881331" cy="268288"/>
          </a:xfrm>
          <a:prstGeom prst="rect">
            <a:avLst/>
          </a:prstGeom>
          <a:solidFill>
            <a:srgbClr val="172982"/>
          </a:solidFill>
          <a:ln>
            <a:solidFill>
              <a:srgbClr val="172982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Workshop schedule</a:t>
            </a:r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F0740F23-7E9B-4E78-9283-8693C38C5597}"/>
              </a:ext>
            </a:extLst>
          </p:cNvPr>
          <p:cNvCxnSpPr>
            <a:cxnSpLocks/>
          </p:cNvCxnSpPr>
          <p:nvPr>
            <p:custDataLst>
              <p:tags r:id="rId8"/>
            </p:custDataLst>
          </p:nvPr>
        </p:nvCxnSpPr>
        <p:spPr>
          <a:xfrm>
            <a:off x="3648613" y="3618731"/>
            <a:ext cx="1959" cy="917730"/>
          </a:xfrm>
          <a:prstGeom prst="straightConnector1">
            <a:avLst/>
          </a:prstGeom>
          <a:ln w="12700">
            <a:solidFill>
              <a:srgbClr val="172982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6" name="Ellipse 25">
            <a:extLst>
              <a:ext uri="{FF2B5EF4-FFF2-40B4-BE49-F238E27FC236}">
                <a16:creationId xmlns:a16="http://schemas.microsoft.com/office/drawing/2014/main" id="{7D294FCF-63BA-4BC8-A08E-45DEA043F1E8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3540169" y="3427602"/>
            <a:ext cx="216887" cy="216887"/>
          </a:xfrm>
          <a:prstGeom prst="ellipse">
            <a:avLst/>
          </a:prstGeom>
          <a:solidFill>
            <a:srgbClr val="172982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1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74344904-6423-4553-9A76-8DE7FD1073EA}"/>
              </a:ext>
            </a:extLst>
          </p:cNvPr>
          <p:cNvCxnSpPr>
            <a:cxnSpLocks/>
          </p:cNvCxnSpPr>
          <p:nvPr>
            <p:custDataLst>
              <p:tags r:id="rId10"/>
            </p:custDataLst>
          </p:nvPr>
        </p:nvCxnSpPr>
        <p:spPr>
          <a:xfrm flipH="1">
            <a:off x="3648344" y="5658447"/>
            <a:ext cx="2228" cy="837500"/>
          </a:xfrm>
          <a:prstGeom prst="straightConnector1">
            <a:avLst/>
          </a:prstGeom>
          <a:ln w="12700">
            <a:solidFill>
              <a:srgbClr val="172982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71A298E8-D11E-4017-BFB7-0F0101402FC0}"/>
              </a:ext>
            </a:extLst>
          </p:cNvPr>
          <p:cNvCxnSpPr>
            <a:cxnSpLocks/>
          </p:cNvCxnSpPr>
          <p:nvPr>
            <p:custDataLst>
              <p:tags r:id="rId11"/>
            </p:custDataLst>
          </p:nvPr>
        </p:nvCxnSpPr>
        <p:spPr>
          <a:xfrm flipH="1">
            <a:off x="3646116" y="6742978"/>
            <a:ext cx="2228" cy="1054388"/>
          </a:xfrm>
          <a:prstGeom prst="straightConnector1">
            <a:avLst/>
          </a:prstGeom>
          <a:ln w="12700">
            <a:solidFill>
              <a:srgbClr val="172982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1" name="Ellipse 30">
            <a:extLst>
              <a:ext uri="{FF2B5EF4-FFF2-40B4-BE49-F238E27FC236}">
                <a16:creationId xmlns:a16="http://schemas.microsoft.com/office/drawing/2014/main" id="{046F1B10-6B15-4FF8-BAE3-D179A12B74EB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3542129" y="6541801"/>
            <a:ext cx="212430" cy="216887"/>
          </a:xfrm>
          <a:prstGeom prst="ellipse">
            <a:avLst/>
          </a:prstGeom>
          <a:solidFill>
            <a:srgbClr val="172982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/>
              <a:t>4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0A040165-86A0-4AEA-9D3A-4E09B4E30707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3537672" y="7813076"/>
            <a:ext cx="216887" cy="216887"/>
          </a:xfrm>
          <a:prstGeom prst="ellipse">
            <a:avLst/>
          </a:prstGeom>
          <a:solidFill>
            <a:srgbClr val="172982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5</a:t>
            </a: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6CBD728C-42A9-4218-9915-C5F0D444973C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3542128" y="4562219"/>
            <a:ext cx="216887" cy="216887"/>
          </a:xfrm>
          <a:prstGeom prst="ellipse">
            <a:avLst/>
          </a:prstGeom>
          <a:solidFill>
            <a:srgbClr val="172982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/>
              <a:t>2</a:t>
            </a:r>
          </a:p>
        </p:txBody>
      </p:sp>
      <p:sp>
        <p:nvSpPr>
          <p:cNvPr id="36" name="Espace réservé du texte 54">
            <a:extLst>
              <a:ext uri="{FF2B5EF4-FFF2-40B4-BE49-F238E27FC236}">
                <a16:creationId xmlns:a16="http://schemas.microsoft.com/office/drawing/2014/main" id="{156FA4AE-A3E8-47D3-8189-E6501F99B5D2}"/>
              </a:ext>
            </a:extLst>
          </p:cNvPr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342875" y="3389129"/>
            <a:ext cx="2979738" cy="4927345"/>
          </a:xfrm>
          <a:prstGeom prst="rect">
            <a:avLst/>
          </a:prstGeom>
        </p:spPr>
        <p:txBody>
          <a:bodyPr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lvl="1" indent="-171450"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With the whole group, discuss how each requirement of the Golden Rule can be applied in practice.</a:t>
            </a:r>
          </a:p>
          <a:p>
            <a:pPr marL="171450" lvl="1" indent="-171450"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Identify good practices and any difficulties in applying the rules.</a:t>
            </a:r>
          </a:p>
          <a:p>
            <a:pPr marL="171450" lvl="1" indent="-171450"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Pick out the key points and summarize the discussions.</a:t>
            </a:r>
            <a:endParaRPr lang="fr-FR" sz="1100" b="1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spcBef>
                <a:spcPts val="1200"/>
              </a:spcBef>
            </a:pPr>
            <a:r>
              <a:rPr lang="en-US" sz="1100" dirty="0">
                <a:solidFill>
                  <a:srgbClr val="17298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Follow this leadership advice</a:t>
            </a:r>
          </a:p>
          <a:p>
            <a:pPr marL="171450" lvl="1" indent="-85725" algn="just">
              <a:spcBef>
                <a:spcPts val="600"/>
              </a:spcBef>
              <a:spcAft>
                <a:spcPts val="600"/>
              </a:spcAft>
              <a:buClr>
                <a:srgbClr val="E65113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Encourage attentive listening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create a climate where everyone can participate and give their opinions, without fearing what other people might think.</a:t>
            </a:r>
          </a:p>
          <a:p>
            <a:pPr marL="171450" lvl="1" indent="-85725" algn="just">
              <a:spcBef>
                <a:spcPts val="600"/>
              </a:spcBef>
              <a:spcAft>
                <a:spcPts val="600"/>
              </a:spcAft>
              <a:buClr>
                <a:srgbClr val="E65113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Give everyone the opportunity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to express their points of view, share their experience and gather information. </a:t>
            </a:r>
          </a:p>
          <a:p>
            <a:pPr marL="171450" lvl="1" indent="-85725">
              <a:spcBef>
                <a:spcPts val="600"/>
              </a:spcBef>
              <a:spcAft>
                <a:spcPts val="600"/>
              </a:spcAft>
              <a:buClr>
                <a:srgbClr val="E65113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Facilitate discussions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6CCC2B1-F243-42E3-8953-977DF626816B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350812" y="3108518"/>
            <a:ext cx="2979738" cy="268288"/>
          </a:xfrm>
          <a:prstGeom prst="rect">
            <a:avLst/>
          </a:prstGeom>
          <a:solidFill>
            <a:srgbClr val="172982"/>
          </a:solidFill>
          <a:ln>
            <a:solidFill>
              <a:srgbClr val="172982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Your role as workshop leader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3FAB188E-E42B-446D-BFAE-26E2B579F634}"/>
              </a:ext>
            </a:extLst>
          </p:cNvPr>
          <p:cNvGrpSpPr/>
          <p:nvPr/>
        </p:nvGrpSpPr>
        <p:grpSpPr>
          <a:xfrm>
            <a:off x="309994" y="6952634"/>
            <a:ext cx="2971801" cy="2073510"/>
            <a:chOff x="287156" y="6573092"/>
            <a:chExt cx="3125104" cy="2073510"/>
          </a:xfrm>
        </p:grpSpPr>
        <p:pic>
          <p:nvPicPr>
            <p:cNvPr id="37" name="Image 36">
              <a:extLst>
                <a:ext uri="{FF2B5EF4-FFF2-40B4-BE49-F238E27FC236}">
                  <a16:creationId xmlns:a16="http://schemas.microsoft.com/office/drawing/2014/main" id="{FC60A98D-D4CD-4449-A9F8-A850A16BC0F0}"/>
                </a:ext>
              </a:extLst>
            </p:cNvPr>
            <p:cNvPicPr>
              <a:picLocks noChangeAspect="1"/>
            </p:cNvPicPr>
            <p:nvPr>
              <p:custDataLst>
                <p:tags r:id="rId19"/>
              </p:custDataLst>
            </p:nvPr>
          </p:nvPicPr>
          <p:blipFill>
            <a:blip r:embed="rId36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475061" y="7834035"/>
              <a:ext cx="525278" cy="332319"/>
            </a:xfrm>
            <a:prstGeom prst="rect">
              <a:avLst/>
            </a:prstGeom>
          </p:spPr>
        </p:pic>
        <p:pic>
          <p:nvPicPr>
            <p:cNvPr id="38" name="Image 37">
              <a:extLst>
                <a:ext uri="{FF2B5EF4-FFF2-40B4-BE49-F238E27FC236}">
                  <a16:creationId xmlns:a16="http://schemas.microsoft.com/office/drawing/2014/main" id="{A2E004FB-50B5-45BE-96A8-652D8550D499}"/>
                </a:ext>
              </a:extLst>
            </p:cNvPr>
            <p:cNvPicPr>
              <a:picLocks noChangeAspect="1"/>
            </p:cNvPicPr>
            <p:nvPr>
              <p:custDataLst>
                <p:tags r:id="rId20"/>
              </p:custDataLst>
            </p:nvPr>
          </p:nvPicPr>
          <p:blipFill>
            <a:blip r:embed="rId37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551913" y="6899396"/>
              <a:ext cx="407359" cy="391278"/>
            </a:xfrm>
            <a:prstGeom prst="rect">
              <a:avLst/>
            </a:prstGeom>
          </p:spPr>
        </p:pic>
        <p:pic>
          <p:nvPicPr>
            <p:cNvPr id="39" name="Image 38">
              <a:extLst>
                <a:ext uri="{FF2B5EF4-FFF2-40B4-BE49-F238E27FC236}">
                  <a16:creationId xmlns:a16="http://schemas.microsoft.com/office/drawing/2014/main" id="{255DC159-023C-42FA-B61D-1930D92A77E6}"/>
                </a:ext>
              </a:extLst>
            </p:cNvPr>
            <p:cNvPicPr>
              <a:picLocks noChangeAspect="1"/>
            </p:cNvPicPr>
            <p:nvPr>
              <p:custDataLst>
                <p:tags r:id="rId21"/>
              </p:custDataLst>
            </p:nvPr>
          </p:nvPicPr>
          <p:blipFill rotWithShape="1">
            <a:blip r:embed="rId38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 t="-2" b="2987"/>
            <a:stretch/>
          </p:blipFill>
          <p:spPr>
            <a:xfrm>
              <a:off x="1407378" y="6876207"/>
              <a:ext cx="578878" cy="369196"/>
            </a:xfrm>
            <a:prstGeom prst="rect">
              <a:avLst/>
            </a:prstGeom>
          </p:spPr>
        </p:pic>
        <p:pic>
          <p:nvPicPr>
            <p:cNvPr id="40" name="Image 39">
              <a:extLst>
                <a:ext uri="{FF2B5EF4-FFF2-40B4-BE49-F238E27FC236}">
                  <a16:creationId xmlns:a16="http://schemas.microsoft.com/office/drawing/2014/main" id="{3B79E44C-9BA6-444E-B78B-E51143908BA8}"/>
                </a:ext>
              </a:extLst>
            </p:cNvPr>
            <p:cNvPicPr>
              <a:picLocks noChangeAspect="1"/>
            </p:cNvPicPr>
            <p:nvPr>
              <p:custDataLst>
                <p:tags r:id="rId22"/>
              </p:custDataLst>
            </p:nvPr>
          </p:nvPicPr>
          <p:blipFill>
            <a:blip r:embed="rId39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444349" y="7792948"/>
              <a:ext cx="362131" cy="40739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A31F757-AE6E-4006-B442-396C28DA9976}"/>
                </a:ext>
              </a:extLst>
            </p:cNvPr>
            <p:cNvSpPr/>
            <p:nvPr>
              <p:custDataLst>
                <p:tags r:id="rId23"/>
              </p:custDataLst>
            </p:nvPr>
          </p:nvSpPr>
          <p:spPr>
            <a:xfrm>
              <a:off x="287156" y="7279073"/>
              <a:ext cx="935180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Setting the wrong tone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FDFF3DA-F4F9-4967-B09E-99C95B0B37B2}"/>
                </a:ext>
              </a:extLst>
            </p:cNvPr>
            <p:cNvSpPr/>
            <p:nvPr>
              <p:custDataLst>
                <p:tags r:id="rId24"/>
              </p:custDataLst>
            </p:nvPr>
          </p:nvSpPr>
          <p:spPr>
            <a:xfrm>
              <a:off x="2110687" y="8221870"/>
              <a:ext cx="1272911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Preventing the group from reaching its own conclusions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4CFDE9D-72CE-4BD7-A9A4-E3E9329C09C1}"/>
                </a:ext>
              </a:extLst>
            </p:cNvPr>
            <p:cNvSpPr/>
            <p:nvPr>
              <p:custDataLst>
                <p:tags r:id="rId25"/>
              </p:custDataLst>
            </p:nvPr>
          </p:nvSpPr>
          <p:spPr>
            <a:xfrm>
              <a:off x="2108642" y="7306503"/>
              <a:ext cx="1303618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Focusing more on the problems than on the solutions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6AA8D38-4B50-48EF-85E1-3D9E10176CF9}"/>
                </a:ext>
              </a:extLst>
            </p:cNvPr>
            <p:cNvSpPr/>
            <p:nvPr>
              <p:custDataLst>
                <p:tags r:id="rId26"/>
              </p:custDataLst>
            </p:nvPr>
          </p:nvSpPr>
          <p:spPr>
            <a:xfrm>
              <a:off x="1040369" y="7275953"/>
              <a:ext cx="1219048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Leading the discussion too fast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EC24EE3-C37C-4716-A2F9-557CF7FC026E}"/>
                </a:ext>
              </a:extLst>
            </p:cNvPr>
            <p:cNvSpPr/>
            <p:nvPr>
              <p:custDataLst>
                <p:tags r:id="rId27"/>
              </p:custDataLst>
            </p:nvPr>
          </p:nvSpPr>
          <p:spPr>
            <a:xfrm>
              <a:off x="1155661" y="8211682"/>
              <a:ext cx="926701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Making too many suggestions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F19F8D1-B473-4D55-90B9-52FDBFBC2A1C}"/>
                </a:ext>
              </a:extLst>
            </p:cNvPr>
            <p:cNvSpPr/>
            <p:nvPr>
              <p:custDataLst>
                <p:tags r:id="rId28"/>
              </p:custDataLst>
            </p:nvPr>
          </p:nvSpPr>
          <p:spPr>
            <a:xfrm>
              <a:off x="369483" y="8220887"/>
              <a:ext cx="852853" cy="3150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Losing the thread</a:t>
              </a:r>
            </a:p>
          </p:txBody>
        </p:sp>
        <p:grpSp>
          <p:nvGrpSpPr>
            <p:cNvPr id="47" name="Groupe 46">
              <a:extLst>
                <a:ext uri="{FF2B5EF4-FFF2-40B4-BE49-F238E27FC236}">
                  <a16:creationId xmlns:a16="http://schemas.microsoft.com/office/drawing/2014/main" id="{02DCCAFB-F970-47B7-9A97-DAB26F7CD3F3}"/>
                </a:ext>
              </a:extLst>
            </p:cNvPr>
            <p:cNvGrpSpPr/>
            <p:nvPr/>
          </p:nvGrpSpPr>
          <p:grpSpPr>
            <a:xfrm>
              <a:off x="588597" y="6943890"/>
              <a:ext cx="373469" cy="301513"/>
              <a:chOff x="584223" y="8636469"/>
              <a:chExt cx="373469" cy="301513"/>
            </a:xfrm>
          </p:grpSpPr>
          <p:grpSp>
            <p:nvGrpSpPr>
              <p:cNvPr id="48" name="Groupe 47">
                <a:extLst>
                  <a:ext uri="{FF2B5EF4-FFF2-40B4-BE49-F238E27FC236}">
                    <a16:creationId xmlns:a16="http://schemas.microsoft.com/office/drawing/2014/main" id="{43102368-B0EB-4AE5-9161-9CA44C26F0F7}"/>
                  </a:ext>
                </a:extLst>
              </p:cNvPr>
              <p:cNvGrpSpPr/>
              <p:nvPr>
                <p:custDataLst>
                  <p:tags r:id="rId31"/>
                </p:custDataLst>
              </p:nvPr>
            </p:nvGrpSpPr>
            <p:grpSpPr>
              <a:xfrm>
                <a:off x="584223" y="8636469"/>
                <a:ext cx="262484" cy="186103"/>
                <a:chOff x="8664083" y="3104992"/>
                <a:chExt cx="466639" cy="330849"/>
              </a:xfrm>
            </p:grpSpPr>
            <p:sp>
              <p:nvSpPr>
                <p:cNvPr id="54" name="Forme libre : forme 53">
                  <a:extLst>
                    <a:ext uri="{FF2B5EF4-FFF2-40B4-BE49-F238E27FC236}">
                      <a16:creationId xmlns:a16="http://schemas.microsoft.com/office/drawing/2014/main" id="{232B9F99-8854-4F17-A818-F03E9245991E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5" name="Connecteur droit 54">
                  <a:extLst>
                    <a:ext uri="{FF2B5EF4-FFF2-40B4-BE49-F238E27FC236}">
                      <a16:creationId xmlns:a16="http://schemas.microsoft.com/office/drawing/2014/main" id="{F319C3FF-81DD-46C3-8B3E-60F4911653F7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cteur droit 55">
                  <a:extLst>
                    <a:ext uri="{FF2B5EF4-FFF2-40B4-BE49-F238E27FC236}">
                      <a16:creationId xmlns:a16="http://schemas.microsoft.com/office/drawing/2014/main" id="{08F32F25-4391-4D7E-AABB-F8FCE86E02E5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cteur droit 56">
                  <a:extLst>
                    <a:ext uri="{FF2B5EF4-FFF2-40B4-BE49-F238E27FC236}">
                      <a16:creationId xmlns:a16="http://schemas.microsoft.com/office/drawing/2014/main" id="{39FB0C96-0A69-4986-9EAB-5DB0FBD21932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9" name="Groupe 48">
                <a:extLst>
                  <a:ext uri="{FF2B5EF4-FFF2-40B4-BE49-F238E27FC236}">
                    <a16:creationId xmlns:a16="http://schemas.microsoft.com/office/drawing/2014/main" id="{699F16D8-E141-475F-93FB-D46FD40B80D5}"/>
                  </a:ext>
                </a:extLst>
              </p:cNvPr>
              <p:cNvGrpSpPr/>
              <p:nvPr>
                <p:custDataLst>
                  <p:tags r:id="rId32"/>
                </p:custDataLst>
              </p:nvPr>
            </p:nvGrpSpPr>
            <p:grpSpPr>
              <a:xfrm flipH="1">
                <a:off x="776182" y="8809290"/>
                <a:ext cx="181510" cy="128692"/>
                <a:chOff x="8664083" y="3104992"/>
                <a:chExt cx="466639" cy="330849"/>
              </a:xfrm>
              <a:solidFill>
                <a:schemeClr val="accent1"/>
              </a:solidFill>
            </p:grpSpPr>
            <p:sp>
              <p:nvSpPr>
                <p:cNvPr id="50" name="Forme libre : forme 49">
                  <a:extLst>
                    <a:ext uri="{FF2B5EF4-FFF2-40B4-BE49-F238E27FC236}">
                      <a16:creationId xmlns:a16="http://schemas.microsoft.com/office/drawing/2014/main" id="{0C84129E-AC1E-41F0-8AD0-01B3192A0A44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1" name="Connecteur droit 50">
                  <a:extLst>
                    <a:ext uri="{FF2B5EF4-FFF2-40B4-BE49-F238E27FC236}">
                      <a16:creationId xmlns:a16="http://schemas.microsoft.com/office/drawing/2014/main" id="{6B0824DD-FFB3-494E-93CC-820C219FDD98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Connecteur droit 51">
                  <a:extLst>
                    <a:ext uri="{FF2B5EF4-FFF2-40B4-BE49-F238E27FC236}">
                      <a16:creationId xmlns:a16="http://schemas.microsoft.com/office/drawing/2014/main" id="{2EDC677D-410C-4472-8AC7-FC0554382B4B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Connecteur droit 52">
                  <a:extLst>
                    <a:ext uri="{FF2B5EF4-FFF2-40B4-BE49-F238E27FC236}">
                      <a16:creationId xmlns:a16="http://schemas.microsoft.com/office/drawing/2014/main" id="{AB84A50B-D2BA-4750-901F-9A9BC266EBA0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8" name="Forme libre : forme 57">
              <a:extLst>
                <a:ext uri="{FF2B5EF4-FFF2-40B4-BE49-F238E27FC236}">
                  <a16:creationId xmlns:a16="http://schemas.microsoft.com/office/drawing/2014/main" id="{235FA13E-24C5-4C41-A11B-2B4977C9070C}"/>
                </a:ext>
              </a:extLst>
            </p:cNvPr>
            <p:cNvSpPr/>
            <p:nvPr>
              <p:custDataLst>
                <p:tags r:id="rId29"/>
              </p:custDataLst>
            </p:nvPr>
          </p:nvSpPr>
          <p:spPr>
            <a:xfrm>
              <a:off x="632432" y="7899152"/>
              <a:ext cx="301377" cy="253669"/>
            </a:xfrm>
            <a:custGeom>
              <a:avLst/>
              <a:gdLst>
                <a:gd name="connsiteX0" fmla="*/ 535781 w 535781"/>
                <a:gd name="connsiteY0" fmla="*/ 443180 h 454777"/>
                <a:gd name="connsiteX1" fmla="*/ 230981 w 535781"/>
                <a:gd name="connsiteY1" fmla="*/ 447943 h 454777"/>
                <a:gd name="connsiteX2" fmla="*/ 228600 w 535781"/>
                <a:gd name="connsiteY2" fmla="*/ 362218 h 454777"/>
                <a:gd name="connsiteX3" fmla="*/ 428625 w 535781"/>
                <a:gd name="connsiteY3" fmla="*/ 178862 h 454777"/>
                <a:gd name="connsiteX4" fmla="*/ 409575 w 535781"/>
                <a:gd name="connsiteY4" fmla="*/ 105043 h 454777"/>
                <a:gd name="connsiteX5" fmla="*/ 354806 w 535781"/>
                <a:gd name="connsiteY5" fmla="*/ 31224 h 454777"/>
                <a:gd name="connsiteX6" fmla="*/ 304800 w 535781"/>
                <a:gd name="connsiteY6" fmla="*/ 19318 h 454777"/>
                <a:gd name="connsiteX7" fmla="*/ 40481 w 535781"/>
                <a:gd name="connsiteY7" fmla="*/ 290780 h 454777"/>
                <a:gd name="connsiteX8" fmla="*/ 71437 w 535781"/>
                <a:gd name="connsiteY8" fmla="*/ 388412 h 454777"/>
                <a:gd name="connsiteX9" fmla="*/ 333375 w 535781"/>
                <a:gd name="connsiteY9" fmla="*/ 378887 h 454777"/>
                <a:gd name="connsiteX10" fmla="*/ 366712 w 535781"/>
                <a:gd name="connsiteY10" fmla="*/ 316974 h 454777"/>
                <a:gd name="connsiteX11" fmla="*/ 357187 w 535781"/>
                <a:gd name="connsiteY11" fmla="*/ 138380 h 454777"/>
                <a:gd name="connsiteX12" fmla="*/ 269081 w 535781"/>
                <a:gd name="connsiteY12" fmla="*/ 112187 h 454777"/>
                <a:gd name="connsiteX13" fmla="*/ 0 w 535781"/>
                <a:gd name="connsiteY13" fmla="*/ 116949 h 454777"/>
                <a:gd name="connsiteX0" fmla="*/ 535781 w 535781"/>
                <a:gd name="connsiteY0" fmla="*/ 442422 h 454019"/>
                <a:gd name="connsiteX1" fmla="*/ 230981 w 535781"/>
                <a:gd name="connsiteY1" fmla="*/ 447185 h 454019"/>
                <a:gd name="connsiteX2" fmla="*/ 228600 w 535781"/>
                <a:gd name="connsiteY2" fmla="*/ 361460 h 454019"/>
                <a:gd name="connsiteX3" fmla="*/ 428625 w 535781"/>
                <a:gd name="connsiteY3" fmla="*/ 178104 h 454019"/>
                <a:gd name="connsiteX4" fmla="*/ 409575 w 535781"/>
                <a:gd name="connsiteY4" fmla="*/ 104285 h 454019"/>
                <a:gd name="connsiteX5" fmla="*/ 357187 w 535781"/>
                <a:gd name="connsiteY5" fmla="*/ 32847 h 454019"/>
                <a:gd name="connsiteX6" fmla="*/ 304800 w 535781"/>
                <a:gd name="connsiteY6" fmla="*/ 18560 h 454019"/>
                <a:gd name="connsiteX7" fmla="*/ 40481 w 535781"/>
                <a:gd name="connsiteY7" fmla="*/ 290022 h 454019"/>
                <a:gd name="connsiteX8" fmla="*/ 71437 w 535781"/>
                <a:gd name="connsiteY8" fmla="*/ 387654 h 454019"/>
                <a:gd name="connsiteX9" fmla="*/ 333375 w 535781"/>
                <a:gd name="connsiteY9" fmla="*/ 378129 h 454019"/>
                <a:gd name="connsiteX10" fmla="*/ 366712 w 535781"/>
                <a:gd name="connsiteY10" fmla="*/ 316216 h 454019"/>
                <a:gd name="connsiteX11" fmla="*/ 357187 w 535781"/>
                <a:gd name="connsiteY11" fmla="*/ 137622 h 454019"/>
                <a:gd name="connsiteX12" fmla="*/ 269081 w 535781"/>
                <a:gd name="connsiteY12" fmla="*/ 111429 h 454019"/>
                <a:gd name="connsiteX13" fmla="*/ 0 w 535781"/>
                <a:gd name="connsiteY13" fmla="*/ 116191 h 454019"/>
                <a:gd name="connsiteX0" fmla="*/ 535781 w 535781"/>
                <a:gd name="connsiteY0" fmla="*/ 431877 h 443474"/>
                <a:gd name="connsiteX1" fmla="*/ 230981 w 535781"/>
                <a:gd name="connsiteY1" fmla="*/ 436640 h 443474"/>
                <a:gd name="connsiteX2" fmla="*/ 228600 w 535781"/>
                <a:gd name="connsiteY2" fmla="*/ 350915 h 443474"/>
                <a:gd name="connsiteX3" fmla="*/ 428625 w 535781"/>
                <a:gd name="connsiteY3" fmla="*/ 167559 h 443474"/>
                <a:gd name="connsiteX4" fmla="*/ 409575 w 535781"/>
                <a:gd name="connsiteY4" fmla="*/ 93740 h 443474"/>
                <a:gd name="connsiteX5" fmla="*/ 357187 w 535781"/>
                <a:gd name="connsiteY5" fmla="*/ 22302 h 443474"/>
                <a:gd name="connsiteX6" fmla="*/ 304800 w 535781"/>
                <a:gd name="connsiteY6" fmla="*/ 8015 h 443474"/>
                <a:gd name="connsiteX7" fmla="*/ 40481 w 535781"/>
                <a:gd name="connsiteY7" fmla="*/ 279477 h 443474"/>
                <a:gd name="connsiteX8" fmla="*/ 71437 w 535781"/>
                <a:gd name="connsiteY8" fmla="*/ 377109 h 443474"/>
                <a:gd name="connsiteX9" fmla="*/ 333375 w 535781"/>
                <a:gd name="connsiteY9" fmla="*/ 367584 h 443474"/>
                <a:gd name="connsiteX10" fmla="*/ 366712 w 535781"/>
                <a:gd name="connsiteY10" fmla="*/ 305671 h 443474"/>
                <a:gd name="connsiteX11" fmla="*/ 357187 w 535781"/>
                <a:gd name="connsiteY11" fmla="*/ 127077 h 443474"/>
                <a:gd name="connsiteX12" fmla="*/ 269081 w 535781"/>
                <a:gd name="connsiteY12" fmla="*/ 100884 h 443474"/>
                <a:gd name="connsiteX13" fmla="*/ 0 w 535781"/>
                <a:gd name="connsiteY13" fmla="*/ 105646 h 443474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6700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40128 h 451725"/>
                <a:gd name="connsiteX1" fmla="*/ 230981 w 535781"/>
                <a:gd name="connsiteY1" fmla="*/ 444891 h 451725"/>
                <a:gd name="connsiteX2" fmla="*/ 228600 w 535781"/>
                <a:gd name="connsiteY2" fmla="*/ 359166 h 451725"/>
                <a:gd name="connsiteX3" fmla="*/ 428625 w 535781"/>
                <a:gd name="connsiteY3" fmla="*/ 175810 h 451725"/>
                <a:gd name="connsiteX4" fmla="*/ 419100 w 535781"/>
                <a:gd name="connsiteY4" fmla="*/ 94847 h 451725"/>
                <a:gd name="connsiteX5" fmla="*/ 357187 w 535781"/>
                <a:gd name="connsiteY5" fmla="*/ 37697 h 451725"/>
                <a:gd name="connsiteX6" fmla="*/ 304800 w 535781"/>
                <a:gd name="connsiteY6" fmla="*/ 16266 h 451725"/>
                <a:gd name="connsiteX7" fmla="*/ 40481 w 535781"/>
                <a:gd name="connsiteY7" fmla="*/ 287728 h 451725"/>
                <a:gd name="connsiteX8" fmla="*/ 71437 w 535781"/>
                <a:gd name="connsiteY8" fmla="*/ 385360 h 451725"/>
                <a:gd name="connsiteX9" fmla="*/ 333375 w 535781"/>
                <a:gd name="connsiteY9" fmla="*/ 375835 h 451725"/>
                <a:gd name="connsiteX10" fmla="*/ 366712 w 535781"/>
                <a:gd name="connsiteY10" fmla="*/ 313922 h 451725"/>
                <a:gd name="connsiteX11" fmla="*/ 357187 w 535781"/>
                <a:gd name="connsiteY11" fmla="*/ 135328 h 451725"/>
                <a:gd name="connsiteX12" fmla="*/ 290513 w 535781"/>
                <a:gd name="connsiteY12" fmla="*/ 99610 h 451725"/>
                <a:gd name="connsiteX13" fmla="*/ 0 w 535781"/>
                <a:gd name="connsiteY13" fmla="*/ 113897 h 451725"/>
                <a:gd name="connsiteX0" fmla="*/ 535781 w 535781"/>
                <a:gd name="connsiteY0" fmla="*/ 442404 h 454001"/>
                <a:gd name="connsiteX1" fmla="*/ 230981 w 535781"/>
                <a:gd name="connsiteY1" fmla="*/ 447167 h 454001"/>
                <a:gd name="connsiteX2" fmla="*/ 228600 w 535781"/>
                <a:gd name="connsiteY2" fmla="*/ 361442 h 454001"/>
                <a:gd name="connsiteX3" fmla="*/ 428625 w 535781"/>
                <a:gd name="connsiteY3" fmla="*/ 178086 h 454001"/>
                <a:gd name="connsiteX4" fmla="*/ 419100 w 535781"/>
                <a:gd name="connsiteY4" fmla="*/ 97123 h 454001"/>
                <a:gd name="connsiteX5" fmla="*/ 357187 w 535781"/>
                <a:gd name="connsiteY5" fmla="*/ 39973 h 454001"/>
                <a:gd name="connsiteX6" fmla="*/ 304800 w 535781"/>
                <a:gd name="connsiteY6" fmla="*/ 18542 h 454001"/>
                <a:gd name="connsiteX7" fmla="*/ 40481 w 535781"/>
                <a:gd name="connsiteY7" fmla="*/ 290004 h 454001"/>
                <a:gd name="connsiteX8" fmla="*/ 71437 w 535781"/>
                <a:gd name="connsiteY8" fmla="*/ 387636 h 454001"/>
                <a:gd name="connsiteX9" fmla="*/ 333375 w 535781"/>
                <a:gd name="connsiteY9" fmla="*/ 378111 h 454001"/>
                <a:gd name="connsiteX10" fmla="*/ 366712 w 535781"/>
                <a:gd name="connsiteY10" fmla="*/ 316198 h 454001"/>
                <a:gd name="connsiteX11" fmla="*/ 357187 w 535781"/>
                <a:gd name="connsiteY11" fmla="*/ 137604 h 454001"/>
                <a:gd name="connsiteX12" fmla="*/ 290513 w 535781"/>
                <a:gd name="connsiteY12" fmla="*/ 101886 h 454001"/>
                <a:gd name="connsiteX13" fmla="*/ 0 w 535781"/>
                <a:gd name="connsiteY13" fmla="*/ 116173 h 454001"/>
                <a:gd name="connsiteX0" fmla="*/ 535781 w 535781"/>
                <a:gd name="connsiteY0" fmla="*/ 445707 h 457304"/>
                <a:gd name="connsiteX1" fmla="*/ 230981 w 535781"/>
                <a:gd name="connsiteY1" fmla="*/ 450470 h 457304"/>
                <a:gd name="connsiteX2" fmla="*/ 228600 w 535781"/>
                <a:gd name="connsiteY2" fmla="*/ 364745 h 457304"/>
                <a:gd name="connsiteX3" fmla="*/ 428625 w 535781"/>
                <a:gd name="connsiteY3" fmla="*/ 181389 h 457304"/>
                <a:gd name="connsiteX4" fmla="*/ 419100 w 535781"/>
                <a:gd name="connsiteY4" fmla="*/ 100426 h 457304"/>
                <a:gd name="connsiteX5" fmla="*/ 361950 w 535781"/>
                <a:gd name="connsiteY5" fmla="*/ 33751 h 457304"/>
                <a:gd name="connsiteX6" fmla="*/ 304800 w 535781"/>
                <a:gd name="connsiteY6" fmla="*/ 21845 h 457304"/>
                <a:gd name="connsiteX7" fmla="*/ 40481 w 535781"/>
                <a:gd name="connsiteY7" fmla="*/ 293307 h 457304"/>
                <a:gd name="connsiteX8" fmla="*/ 71437 w 535781"/>
                <a:gd name="connsiteY8" fmla="*/ 390939 h 457304"/>
                <a:gd name="connsiteX9" fmla="*/ 333375 w 535781"/>
                <a:gd name="connsiteY9" fmla="*/ 381414 h 457304"/>
                <a:gd name="connsiteX10" fmla="*/ 366712 w 535781"/>
                <a:gd name="connsiteY10" fmla="*/ 319501 h 457304"/>
                <a:gd name="connsiteX11" fmla="*/ 357187 w 535781"/>
                <a:gd name="connsiteY11" fmla="*/ 140907 h 457304"/>
                <a:gd name="connsiteX12" fmla="*/ 290513 w 535781"/>
                <a:gd name="connsiteY12" fmla="*/ 105189 h 457304"/>
                <a:gd name="connsiteX13" fmla="*/ 0 w 535781"/>
                <a:gd name="connsiteY13" fmla="*/ 119476 h 457304"/>
                <a:gd name="connsiteX0" fmla="*/ 535781 w 535781"/>
                <a:gd name="connsiteY0" fmla="*/ 446627 h 458224"/>
                <a:gd name="connsiteX1" fmla="*/ 230981 w 535781"/>
                <a:gd name="connsiteY1" fmla="*/ 451390 h 458224"/>
                <a:gd name="connsiteX2" fmla="*/ 228600 w 535781"/>
                <a:gd name="connsiteY2" fmla="*/ 365665 h 458224"/>
                <a:gd name="connsiteX3" fmla="*/ 428625 w 535781"/>
                <a:gd name="connsiteY3" fmla="*/ 182309 h 458224"/>
                <a:gd name="connsiteX4" fmla="*/ 419100 w 535781"/>
                <a:gd name="connsiteY4" fmla="*/ 101346 h 458224"/>
                <a:gd name="connsiteX5" fmla="*/ 366713 w 535781"/>
                <a:gd name="connsiteY5" fmla="*/ 32289 h 458224"/>
                <a:gd name="connsiteX6" fmla="*/ 304800 w 535781"/>
                <a:gd name="connsiteY6" fmla="*/ 22765 h 458224"/>
                <a:gd name="connsiteX7" fmla="*/ 40481 w 535781"/>
                <a:gd name="connsiteY7" fmla="*/ 294227 h 458224"/>
                <a:gd name="connsiteX8" fmla="*/ 71437 w 535781"/>
                <a:gd name="connsiteY8" fmla="*/ 391859 h 458224"/>
                <a:gd name="connsiteX9" fmla="*/ 333375 w 535781"/>
                <a:gd name="connsiteY9" fmla="*/ 382334 h 458224"/>
                <a:gd name="connsiteX10" fmla="*/ 366712 w 535781"/>
                <a:gd name="connsiteY10" fmla="*/ 320421 h 458224"/>
                <a:gd name="connsiteX11" fmla="*/ 357187 w 535781"/>
                <a:gd name="connsiteY11" fmla="*/ 141827 h 458224"/>
                <a:gd name="connsiteX12" fmla="*/ 290513 w 535781"/>
                <a:gd name="connsiteY12" fmla="*/ 106109 h 458224"/>
                <a:gd name="connsiteX13" fmla="*/ 0 w 535781"/>
                <a:gd name="connsiteY13" fmla="*/ 120396 h 458224"/>
                <a:gd name="connsiteX0" fmla="*/ 535781 w 535781"/>
                <a:gd name="connsiteY0" fmla="*/ 439370 h 450967"/>
                <a:gd name="connsiteX1" fmla="*/ 230981 w 535781"/>
                <a:gd name="connsiteY1" fmla="*/ 444133 h 450967"/>
                <a:gd name="connsiteX2" fmla="*/ 228600 w 535781"/>
                <a:gd name="connsiteY2" fmla="*/ 358408 h 450967"/>
                <a:gd name="connsiteX3" fmla="*/ 428625 w 535781"/>
                <a:gd name="connsiteY3" fmla="*/ 175052 h 450967"/>
                <a:gd name="connsiteX4" fmla="*/ 419100 w 535781"/>
                <a:gd name="connsiteY4" fmla="*/ 94089 h 450967"/>
                <a:gd name="connsiteX5" fmla="*/ 366713 w 535781"/>
                <a:gd name="connsiteY5" fmla="*/ 25032 h 450967"/>
                <a:gd name="connsiteX6" fmla="*/ 304800 w 535781"/>
                <a:gd name="connsiteY6" fmla="*/ 15508 h 450967"/>
                <a:gd name="connsiteX7" fmla="*/ 40481 w 535781"/>
                <a:gd name="connsiteY7" fmla="*/ 286970 h 450967"/>
                <a:gd name="connsiteX8" fmla="*/ 71437 w 535781"/>
                <a:gd name="connsiteY8" fmla="*/ 384602 h 450967"/>
                <a:gd name="connsiteX9" fmla="*/ 333375 w 535781"/>
                <a:gd name="connsiteY9" fmla="*/ 375077 h 450967"/>
                <a:gd name="connsiteX10" fmla="*/ 366712 w 535781"/>
                <a:gd name="connsiteY10" fmla="*/ 313164 h 450967"/>
                <a:gd name="connsiteX11" fmla="*/ 357187 w 535781"/>
                <a:gd name="connsiteY11" fmla="*/ 134570 h 450967"/>
                <a:gd name="connsiteX12" fmla="*/ 290513 w 535781"/>
                <a:gd name="connsiteY12" fmla="*/ 98852 h 450967"/>
                <a:gd name="connsiteX13" fmla="*/ 0 w 535781"/>
                <a:gd name="connsiteY13" fmla="*/ 113139 h 450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35781" h="450967">
                  <a:moveTo>
                    <a:pt x="535781" y="439370"/>
                  </a:moveTo>
                  <a:cubicBezTo>
                    <a:pt x="408979" y="448498"/>
                    <a:pt x="282178" y="457627"/>
                    <a:pt x="230981" y="444133"/>
                  </a:cubicBezTo>
                  <a:cubicBezTo>
                    <a:pt x="179784" y="430639"/>
                    <a:pt x="195659" y="403255"/>
                    <a:pt x="228600" y="358408"/>
                  </a:cubicBezTo>
                  <a:cubicBezTo>
                    <a:pt x="261541" y="313561"/>
                    <a:pt x="396875" y="219105"/>
                    <a:pt x="428625" y="175052"/>
                  </a:cubicBezTo>
                  <a:cubicBezTo>
                    <a:pt x="460375" y="130999"/>
                    <a:pt x="429419" y="119092"/>
                    <a:pt x="419100" y="94089"/>
                  </a:cubicBezTo>
                  <a:cubicBezTo>
                    <a:pt x="408781" y="69086"/>
                    <a:pt x="390525" y="50035"/>
                    <a:pt x="366713" y="25032"/>
                  </a:cubicBezTo>
                  <a:cubicBezTo>
                    <a:pt x="342901" y="29"/>
                    <a:pt x="340122" y="-11479"/>
                    <a:pt x="304800" y="15508"/>
                  </a:cubicBezTo>
                  <a:cubicBezTo>
                    <a:pt x="269478" y="42495"/>
                    <a:pt x="79375" y="225454"/>
                    <a:pt x="40481" y="286970"/>
                  </a:cubicBezTo>
                  <a:cubicBezTo>
                    <a:pt x="1587" y="348486"/>
                    <a:pt x="22621" y="369917"/>
                    <a:pt x="71437" y="384602"/>
                  </a:cubicBezTo>
                  <a:cubicBezTo>
                    <a:pt x="120253" y="399287"/>
                    <a:pt x="291305" y="382221"/>
                    <a:pt x="333375" y="375077"/>
                  </a:cubicBezTo>
                  <a:cubicBezTo>
                    <a:pt x="375445" y="367933"/>
                    <a:pt x="367505" y="360392"/>
                    <a:pt x="366712" y="313164"/>
                  </a:cubicBezTo>
                  <a:cubicBezTo>
                    <a:pt x="365919" y="265936"/>
                    <a:pt x="369887" y="170289"/>
                    <a:pt x="357187" y="134570"/>
                  </a:cubicBezTo>
                  <a:cubicBezTo>
                    <a:pt x="344487" y="98851"/>
                    <a:pt x="347663" y="100043"/>
                    <a:pt x="290513" y="98852"/>
                  </a:cubicBezTo>
                  <a:cubicBezTo>
                    <a:pt x="233363" y="97661"/>
                    <a:pt x="104775" y="108972"/>
                    <a:pt x="0" y="113139"/>
                  </a:cubicBezTo>
                </a:path>
              </a:pathLst>
            </a:custGeom>
            <a:noFill/>
            <a:ln w="19050">
              <a:solidFill>
                <a:schemeClr val="accent5"/>
              </a:solidFill>
              <a:headEnd type="triangle" w="med" len="med"/>
              <a:tailEnd type="triangle" w="med" len="med"/>
            </a:ln>
            <a:effectLst>
              <a:outerShdw blurRad="25400" sx="101000" sy="101000" algn="ctr" rotWithShape="0">
                <a:prstClr val="black">
                  <a:alpha val="5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13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1E61AA3D-F34D-4980-A6D2-7ABC90C58239}"/>
                </a:ext>
              </a:extLst>
            </p:cNvPr>
            <p:cNvSpPr/>
            <p:nvPr>
              <p:custDataLst>
                <p:tags r:id="rId30"/>
              </p:custDataLst>
            </p:nvPr>
          </p:nvSpPr>
          <p:spPr>
            <a:xfrm>
              <a:off x="443418" y="6573092"/>
              <a:ext cx="2889585" cy="198168"/>
            </a:xfrm>
            <a:prstGeom prst="rect">
              <a:avLst/>
            </a:prstGeom>
            <a:solidFill>
              <a:srgbClr val="172982"/>
            </a:solidFill>
            <a:ln>
              <a:solidFill>
                <a:srgbClr val="17298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6 pitfalls to avoid </a:t>
              </a:r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A9616E41-8FA2-4105-A36D-CF7327A04A0D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354805" y="3341001"/>
            <a:ext cx="2972569" cy="1384536"/>
          </a:xfrm>
          <a:prstGeom prst="rect">
            <a:avLst/>
          </a:prstGeom>
          <a:noFill/>
          <a:ln>
            <a:solidFill>
              <a:srgbClr val="17298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68" name="Espace réservé du pied de page 4">
            <a:extLst>
              <a:ext uri="{FF2B5EF4-FFF2-40B4-BE49-F238E27FC236}">
                <a16:creationId xmlns:a16="http://schemas.microsoft.com/office/drawing/2014/main" id="{14E3B7A5-3478-4FFE-8A55-D41E9EBDE3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08</a:t>
            </a:r>
          </a:p>
        </p:txBody>
      </p:sp>
      <p:sp>
        <p:nvSpPr>
          <p:cNvPr id="69" name="Espace réservé du numéro de diapositive 5">
            <a:extLst>
              <a:ext uri="{FF2B5EF4-FFF2-40B4-BE49-F238E27FC236}">
                <a16:creationId xmlns:a16="http://schemas.microsoft.com/office/drawing/2014/main" id="{A92D34DB-8683-4F38-85C0-D41227DCB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2</a:t>
            </a:r>
          </a:p>
        </p:txBody>
      </p: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34955ED2-4176-44FE-B58F-2408734D40FF}"/>
              </a:ext>
            </a:extLst>
          </p:cNvPr>
          <p:cNvGrpSpPr/>
          <p:nvPr/>
        </p:nvGrpSpPr>
        <p:grpSpPr>
          <a:xfrm>
            <a:off x="3984706" y="940969"/>
            <a:ext cx="2176548" cy="1671538"/>
            <a:chOff x="7630498" y="3962490"/>
            <a:chExt cx="2176548" cy="1671538"/>
          </a:xfrm>
        </p:grpSpPr>
        <p:pic>
          <p:nvPicPr>
            <p:cNvPr id="65" name="Image 64">
              <a:extLst>
                <a:ext uri="{FF2B5EF4-FFF2-40B4-BE49-F238E27FC236}">
                  <a16:creationId xmlns:a16="http://schemas.microsoft.com/office/drawing/2014/main" id="{08E5DB1E-88F9-40E7-8C0D-D07C679B01B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0">
              <a:extLst>
                <a:ext uri="{BEBA8EAE-BF5A-486C-A8C5-ECC9F3942E4B}">
                  <a14:imgProps xmlns:a14="http://schemas.microsoft.com/office/drawing/2010/main">
                    <a14:imgLayer r:embed="rId41">
                      <a14:imgEffect>
                        <a14:backgroundRemoval t="10000" b="90000" l="10000" r="90000">
                          <a14:foregroundMark x1="33660" y1="19608" x2="33660" y2="19608"/>
                          <a14:foregroundMark x1="47059" y1="33769" x2="47059" y2="33769"/>
                        </a14:backgroundRemoval>
                      </a14:imgEffect>
                    </a14:imgLayer>
                  </a14:imgProps>
                </a:ext>
              </a:extLst>
            </a:blip>
            <a:srcRect l="16574" t="15176" r="33801" b="12738"/>
            <a:stretch/>
          </p:blipFill>
          <p:spPr>
            <a:xfrm>
              <a:off x="7630498" y="3962490"/>
              <a:ext cx="1534303" cy="1671538"/>
            </a:xfrm>
            <a:prstGeom prst="rect">
              <a:avLst/>
            </a:prstGeom>
          </p:spPr>
        </p:pic>
        <p:pic>
          <p:nvPicPr>
            <p:cNvPr id="66" name="Image 65">
              <a:extLst>
                <a:ext uri="{FF2B5EF4-FFF2-40B4-BE49-F238E27FC236}">
                  <a16:creationId xmlns:a16="http://schemas.microsoft.com/office/drawing/2014/main" id="{60D2A237-6155-4BFE-84DF-4578B4AF002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2">
              <a:extLst>
                <a:ext uri="{BEBA8EAE-BF5A-486C-A8C5-ECC9F3942E4B}">
                  <a14:imgProps xmlns:a14="http://schemas.microsoft.com/office/drawing/2010/main">
                    <a14:imgLayer r:embed="rId43">
                      <a14:imgEffect>
                        <a14:backgroundRemoval t="9486" b="89921" l="9967" r="89869">
                          <a14:foregroundMark x1="53758" y1="9486" x2="53758" y2="9486"/>
                          <a14:foregroundMark x1="48039" y1="56917" x2="48039" y2="56917"/>
                          <a14:foregroundMark x1="48529" y1="60277" x2="48529" y2="60277"/>
                          <a14:foregroundMark x1="34150" y1="83004" x2="34150" y2="83004"/>
                          <a14:foregroundMark x1="33824" y1="83202" x2="33824" y2="83202"/>
                          <a14:foregroundMark x1="33824" y1="82609" x2="33824" y2="82609"/>
                          <a14:foregroundMark x1="36275" y1="83399" x2="36275" y2="83399"/>
                          <a14:foregroundMark x1="38725" y1="83004" x2="38725" y2="83004"/>
                          <a14:foregroundMark x1="44608" y1="83399" x2="44608" y2="83399"/>
                          <a14:foregroundMark x1="44608" y1="82213" x2="44608" y2="82213"/>
                          <a14:foregroundMark x1="44771" y1="83202" x2="44771" y2="83202"/>
                          <a14:foregroundMark x1="44935" y1="83794" x2="44935" y2="83794"/>
                          <a14:backgroundMark x1="47712" y1="83794" x2="47712" y2="83794"/>
                        </a14:backgroundRemoval>
                      </a14:imgEffect>
                    </a14:imgLayer>
                  </a14:imgProps>
                </a:ext>
              </a:extLst>
            </a:blip>
            <a:srcRect l="30173" t="6673" r="35177" b="9660"/>
            <a:stretch/>
          </p:blipFill>
          <p:spPr>
            <a:xfrm>
              <a:off x="8994644" y="3986688"/>
              <a:ext cx="812402" cy="1621862"/>
            </a:xfrm>
            <a:prstGeom prst="rect">
              <a:avLst/>
            </a:prstGeom>
          </p:spPr>
        </p:pic>
      </p:grpSp>
      <p:sp>
        <p:nvSpPr>
          <p:cNvPr id="7" name="ZoneTexte 6">
            <a:extLst>
              <a:ext uri="{FF2B5EF4-FFF2-40B4-BE49-F238E27FC236}">
                <a16:creationId xmlns:a16="http://schemas.microsoft.com/office/drawing/2014/main" id="{A304F54B-97C3-4E13-8E1C-90D615BD7F02}"/>
              </a:ext>
            </a:extLst>
          </p:cNvPr>
          <p:cNvSpPr txBox="1"/>
          <p:nvPr/>
        </p:nvSpPr>
        <p:spPr>
          <a:xfrm>
            <a:off x="3754559" y="9006990"/>
            <a:ext cx="3006722" cy="707886"/>
          </a:xfrm>
          <a:prstGeom prst="rect">
            <a:avLst/>
          </a:prstGeom>
          <a:ln>
            <a:solidFill>
              <a:srgbClr val="17298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Steps 4 and 5 are crucial for the appropriation of the Golden Rules. </a:t>
            </a:r>
            <a:b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Knowing about and sharing what actually happens in the field, contributes to the systematic and effective application of the Golden Rules.</a:t>
            </a:r>
          </a:p>
        </p:txBody>
      </p:sp>
      <p:sp>
        <p:nvSpPr>
          <p:cNvPr id="70" name="Ellipse 69">
            <a:extLst>
              <a:ext uri="{FF2B5EF4-FFF2-40B4-BE49-F238E27FC236}">
                <a16:creationId xmlns:a16="http://schemas.microsoft.com/office/drawing/2014/main" id="{85668F7F-7477-4D12-BA8E-EEC1828FAB5C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3542128" y="5427126"/>
            <a:ext cx="216887" cy="216887"/>
          </a:xfrm>
          <a:prstGeom prst="ellipse">
            <a:avLst/>
          </a:prstGeom>
          <a:solidFill>
            <a:srgbClr val="172982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13" b="1"/>
              <a:t>3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00B003BC-6C8F-4842-9142-45503C501E84}"/>
              </a:ext>
            </a:extLst>
          </p:cNvPr>
          <p:cNvSpPr txBox="1"/>
          <p:nvPr/>
        </p:nvSpPr>
        <p:spPr>
          <a:xfrm>
            <a:off x="3759370" y="6187436"/>
            <a:ext cx="288164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6225" lvl="1" algn="ctr">
              <a:buClr>
                <a:srgbClr val="FFC800"/>
              </a:buClr>
            </a:pPr>
            <a:r>
              <a:rPr lang="en-US" sz="10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EVERYONE MUST HAVE THEIR SAY!</a:t>
            </a:r>
          </a:p>
        </p:txBody>
      </p:sp>
    </p:spTree>
    <p:extLst>
      <p:ext uri="{BB962C8B-B14F-4D97-AF65-F5344CB8AC3E}">
        <p14:creationId xmlns:p14="http://schemas.microsoft.com/office/powerpoint/2010/main" val="109202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900BB5-3D46-4932-87F4-17D2E6DE0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812" y="275538"/>
            <a:ext cx="5371853" cy="673027"/>
          </a:xfrm>
        </p:spPr>
        <p:txBody>
          <a:bodyPr/>
          <a:lstStyle/>
          <a:p>
            <a:r>
              <a:rPr lang="en-US" dirty="0">
                <a:solidFill>
                  <a:srgbClr val="172982"/>
                </a:solidFill>
              </a:rPr>
              <a:t>Example of how a REX can be used to facilitate the workshop</a:t>
            </a:r>
          </a:p>
        </p:txBody>
      </p:sp>
      <p:sp>
        <p:nvSpPr>
          <p:cNvPr id="27" name="Espace réservé du pied de page 4">
            <a:extLst>
              <a:ext uri="{FF2B5EF4-FFF2-40B4-BE49-F238E27FC236}">
                <a16:creationId xmlns:a16="http://schemas.microsoft.com/office/drawing/2014/main" id="{55AC0581-57AB-4F7D-9336-79D82604A6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687" y="9497391"/>
            <a:ext cx="4074576" cy="1793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08</a:t>
            </a:r>
          </a:p>
        </p:txBody>
      </p:sp>
      <p:sp>
        <p:nvSpPr>
          <p:cNvPr id="28" name="Espace réservé du numéro de diapositive 5">
            <a:extLst>
              <a:ext uri="{FF2B5EF4-FFF2-40B4-BE49-F238E27FC236}">
                <a16:creationId xmlns:a16="http://schemas.microsoft.com/office/drawing/2014/main" id="{A0D07603-7708-4881-A212-E8CBA91E1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9E8F843-9F18-4246-9474-5C20DE4F5F1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86127" y="4887834"/>
            <a:ext cx="6299828" cy="219428"/>
          </a:xfrm>
          <a:prstGeom prst="rect">
            <a:avLst/>
          </a:prstGeom>
          <a:solidFill>
            <a:srgbClr val="172982"/>
          </a:solidFill>
          <a:ln>
            <a:solidFill>
              <a:srgbClr val="172982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How do professionals ensure that the requirements are followed?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ECB284E-4263-4EE8-8F24-0C804B6F78E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86127" y="7360831"/>
            <a:ext cx="6299828" cy="256242"/>
          </a:xfrm>
          <a:prstGeom prst="rect">
            <a:avLst/>
          </a:prstGeom>
          <a:solidFill>
            <a:srgbClr val="172982"/>
          </a:solidFill>
          <a:ln>
            <a:solidFill>
              <a:srgbClr val="172982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difficulties are encountered in complying with the requirements? 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FB876BB6-0BEF-4BF5-BA13-8CE11BF35729}"/>
              </a:ext>
            </a:extLst>
          </p:cNvPr>
          <p:cNvSpPr txBox="1"/>
          <p:nvPr/>
        </p:nvSpPr>
        <p:spPr>
          <a:xfrm>
            <a:off x="391990" y="5288311"/>
            <a:ext cx="288133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198889A3-5D0F-489F-A445-B1280F753DA0}"/>
              </a:ext>
            </a:extLst>
          </p:cNvPr>
          <p:cNvSpPr txBox="1"/>
          <p:nvPr/>
        </p:nvSpPr>
        <p:spPr>
          <a:xfrm>
            <a:off x="408885" y="7765640"/>
            <a:ext cx="288133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endParaRPr lang="fr-FR" sz="110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3AF608D-3970-44D4-9288-F14901321A9F}"/>
              </a:ext>
            </a:extLst>
          </p:cNvPr>
          <p:cNvSpPr txBox="1"/>
          <p:nvPr/>
        </p:nvSpPr>
        <p:spPr>
          <a:xfrm>
            <a:off x="297353" y="3858020"/>
            <a:ext cx="6343656" cy="8463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17298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how do you apply the Golden Rules...? </a:t>
            </a:r>
          </a:p>
          <a:p>
            <a:r>
              <a:rPr lang="en-US" sz="1200" dirty="0">
                <a:solidFill>
                  <a:srgbClr val="374649"/>
                </a:solidFill>
                <a:latin typeface="Roboto"/>
                <a:ea typeface="Roboto"/>
              </a:rPr>
              <a:t>Use the REX in the kit as a starting point for discussion and ask participants to describe the ways in which each requirement of the Golden Rule 08 is applied on site.</a:t>
            </a:r>
          </a:p>
          <a:p>
            <a:endParaRPr lang="fr-FR" sz="1100" dirty="0"/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52201A59-73B0-4FE6-AA27-D5ACAF66FE1F}"/>
              </a:ext>
            </a:extLst>
          </p:cNvPr>
          <p:cNvSpPr/>
          <p:nvPr/>
        </p:nvSpPr>
        <p:spPr>
          <a:xfrm>
            <a:off x="230643" y="4774920"/>
            <a:ext cx="6396714" cy="4457980"/>
          </a:xfrm>
          <a:prstGeom prst="roundRect">
            <a:avLst>
              <a:gd name="adj" fmla="val 1717"/>
            </a:avLst>
          </a:prstGeom>
          <a:noFill/>
          <a:ln w="6350">
            <a:solidFill>
              <a:schemeClr val="accent4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4EF2C36-EADD-42A9-9775-FAAD2BA6B46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24167" y="941991"/>
            <a:ext cx="5304732" cy="2849058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E8AA07E6-5E8A-49D7-8828-2BED23B84C4B}"/>
              </a:ext>
            </a:extLst>
          </p:cNvPr>
          <p:cNvSpPr txBox="1"/>
          <p:nvPr/>
        </p:nvSpPr>
        <p:spPr>
          <a:xfrm rot="991329">
            <a:off x="2048809" y="1634810"/>
            <a:ext cx="4126451" cy="307777"/>
          </a:xfrm>
          <a:prstGeom prst="rect">
            <a:avLst/>
          </a:prstGeom>
          <a:ln>
            <a:solidFill>
              <a:srgbClr val="17298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 rtlCol="0" anchor="t">
            <a:spAutoFit/>
          </a:bodyPr>
          <a:lstStyle/>
          <a:p>
            <a:r>
              <a:rPr lang="en-US" sz="1400" dirty="0">
                <a:solidFill>
                  <a:srgbClr val="374649"/>
                </a:solidFill>
              </a:rPr>
              <a:t>Example of a REX from the GR 08 deployment kit</a:t>
            </a:r>
          </a:p>
        </p:txBody>
      </p:sp>
    </p:spTree>
    <p:extLst>
      <p:ext uri="{BB962C8B-B14F-4D97-AF65-F5344CB8AC3E}">
        <p14:creationId xmlns:p14="http://schemas.microsoft.com/office/powerpoint/2010/main" val="2152224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98216" y="249511"/>
            <a:ext cx="5986016" cy="534405"/>
          </a:xfrm>
        </p:spPr>
        <p:txBody>
          <a:bodyPr/>
          <a:lstStyle/>
          <a:p>
            <a:r>
              <a:rPr lang="en-US" dirty="0">
                <a:solidFill>
                  <a:srgbClr val="172982"/>
                </a:solidFill>
              </a:rPr>
              <a:t>Sharing good practices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E7C8226-DC59-40B4-9E80-1E19F655D19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029859" y="952538"/>
            <a:ext cx="5836131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lvl="0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4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Share a good practice in Safety+ </a:t>
            </a:r>
            <a:br>
              <a:rPr lang="en-US" sz="14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</a:br>
            <a:r>
              <a:rPr lang="fr-FR" sz="1400">
                <a:hlinkClick r:id="rId9"/>
              </a:rPr>
              <a:t>Safety+ </a:t>
            </a:r>
            <a:r>
              <a:rPr lang="fr-FR" sz="1400" err="1">
                <a:hlinkClick r:id="rId9"/>
              </a:rPr>
              <a:t>access</a:t>
            </a:r>
            <a:r>
              <a:rPr lang="en-US" sz="14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</a:t>
            </a:r>
          </a:p>
        </p:txBody>
      </p:sp>
      <p:sp>
        <p:nvSpPr>
          <p:cNvPr id="47" name="Forme libre : forme 46">
            <a:extLst>
              <a:ext uri="{FF2B5EF4-FFF2-40B4-BE49-F238E27FC236}">
                <a16:creationId xmlns:a16="http://schemas.microsoft.com/office/drawing/2014/main" id="{73ED01A3-F7DC-491D-94D0-1D413842259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flipV="1">
            <a:off x="348101" y="942138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17298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space réservé du pied de page 4">
            <a:extLst>
              <a:ext uri="{FF2B5EF4-FFF2-40B4-BE49-F238E27FC236}">
                <a16:creationId xmlns:a16="http://schemas.microsoft.com/office/drawing/2014/main" id="{6487F39D-A535-41A5-88E7-F475BC3D7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37259" y="9451092"/>
            <a:ext cx="3472695" cy="205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08</a:t>
            </a:r>
          </a:p>
        </p:txBody>
      </p:sp>
      <p:sp>
        <p:nvSpPr>
          <p:cNvPr id="31" name="Espace réservé du numéro de diapositive 5">
            <a:extLst>
              <a:ext uri="{FF2B5EF4-FFF2-40B4-BE49-F238E27FC236}">
                <a16:creationId xmlns:a16="http://schemas.microsoft.com/office/drawing/2014/main" id="{AAFA4CE5-EAA3-427C-9856-F449F72447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4</a:t>
            </a:r>
          </a:p>
        </p:txBody>
      </p:sp>
      <p:sp>
        <p:nvSpPr>
          <p:cNvPr id="26" name="Titre 1">
            <a:extLst>
              <a:ext uri="{FF2B5EF4-FFF2-40B4-BE49-F238E27FC236}">
                <a16:creationId xmlns:a16="http://schemas.microsoft.com/office/drawing/2014/main" id="{1B6A7301-6F8A-4A9A-BB15-9CFFF3E4DD05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216" y="4748322"/>
            <a:ext cx="5986016" cy="534405"/>
          </a:xfrm>
          <a:prstGeom prst="rect">
            <a:avLst/>
          </a:prstGeom>
        </p:spPr>
        <p:txBody>
          <a:bodyPr/>
          <a:lstStyle>
            <a:lvl1pPr marL="0" algn="l" defTabSz="257178" rtl="0" eaLnBrk="1" latinLnBrk="0" hangingPunct="1">
              <a:spcBef>
                <a:spcPct val="0"/>
              </a:spcBef>
              <a:buNone/>
              <a:defRPr lang="fr-FR" sz="1800" b="1" i="0" kern="1200" cap="all" noProof="0">
                <a:solidFill>
                  <a:schemeClr val="bg1"/>
                </a:solidFill>
                <a:latin typeface="+mj-lt"/>
                <a:ea typeface="+mj-ea"/>
                <a:cs typeface="Arial"/>
              </a:defRPr>
            </a:lvl1pPr>
          </a:lstStyle>
          <a:p>
            <a:r>
              <a:rPr lang="en-US" dirty="0">
                <a:solidFill>
                  <a:srgbClr val="172982"/>
                </a:solidFill>
              </a:rPr>
              <a:t>Report any difficulties</a:t>
            </a:r>
          </a:p>
        </p:txBody>
      </p:sp>
      <p:pic>
        <p:nvPicPr>
          <p:cNvPr id="28" name="Picture 2" descr="Green checkmark icon - Free green check mark icons">
            <a:extLst>
              <a:ext uri="{FF2B5EF4-FFF2-40B4-BE49-F238E27FC236}">
                <a16:creationId xmlns:a16="http://schemas.microsoft.com/office/drawing/2014/main" id="{31AA1F47-7DB5-4C3D-90C9-813282AC9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63" y="1054696"/>
            <a:ext cx="258518" cy="234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Image 3">
            <a:extLst>
              <a:ext uri="{FF2B5EF4-FFF2-40B4-BE49-F238E27FC236}">
                <a16:creationId xmlns:a16="http://schemas.microsoft.com/office/drawing/2014/main" id="{D22F8D8E-1811-4370-A13C-369CEE613DB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5848" b="91228" l="9459" r="89865">
                        <a14:foregroundMark x1="47635" y1="5848" x2="53716" y2="7602"/>
                        <a14:foregroundMark x1="49662" y1="31579" x2="53041" y2="63158"/>
                        <a14:foregroundMark x1="52027" y1="77193" x2="49324" y2="74854"/>
                        <a14:foregroundMark x1="27365" y1="92398" x2="63514" y2="88304"/>
                        <a14:foregroundMark x1="63514" y1="88304" x2="44595" y2="91228"/>
                        <a14:foregroundMark x1="44595" y1="91228" x2="39865" y2="8947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1251" y="5361808"/>
            <a:ext cx="589158" cy="340358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04E2CD8D-A7BA-4E6C-BEEF-3B9A621AD4EE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74130" y="5281090"/>
            <a:ext cx="4556758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lvl="0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400" b="1" dirty="0">
                <a:solidFill>
                  <a:srgbClr val="172982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Reporting a difficulty on the Yammer thread “New Golden Rules Roll-out” </a:t>
            </a:r>
            <a:r>
              <a:rPr lang="fr-FR" sz="1200" dirty="0">
                <a:hlinkClick r:id="rId13"/>
              </a:rPr>
              <a:t>Yammer - New Golden Rules roll-out / Nouvelles Règles d'or déploiement</a:t>
            </a:r>
            <a:endParaRPr lang="en-US" sz="1400" b="1" dirty="0">
              <a:solidFill>
                <a:srgbClr val="F7941D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34" name="Forme libre : forme 33">
            <a:extLst>
              <a:ext uri="{FF2B5EF4-FFF2-40B4-BE49-F238E27FC236}">
                <a16:creationId xmlns:a16="http://schemas.microsoft.com/office/drawing/2014/main" id="{A3B38FB1-B1D2-454F-B0AE-D4488C03A279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 flipV="1">
            <a:off x="371738" y="5266935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17298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D1DDB19-EEEC-49FF-904B-7E0F1F126E68}"/>
              </a:ext>
            </a:extLst>
          </p:cNvPr>
          <p:cNvSpPr txBox="1"/>
          <p:nvPr/>
        </p:nvSpPr>
        <p:spPr>
          <a:xfrm>
            <a:off x="348102" y="1594190"/>
            <a:ext cx="2055862" cy="2739210"/>
          </a:xfrm>
          <a:prstGeom prst="rect">
            <a:avLst/>
          </a:prstGeom>
          <a:noFill/>
          <a:ln w="12700">
            <a:solidFill>
              <a:srgbClr val="172982"/>
            </a:solidFill>
          </a:ln>
        </p:spPr>
        <p:txBody>
          <a:bodyPr wrap="square" rtlCol="0">
            <a:noAutofit/>
          </a:bodyPr>
          <a:lstStyle/>
          <a:p>
            <a:r>
              <a:rPr lang="en-US" sz="1400" b="1" dirty="0">
                <a:solidFill>
                  <a:srgbClr val="17298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Why should I share a good practice?</a:t>
            </a:r>
          </a:p>
          <a:p>
            <a:pPr>
              <a:spcBef>
                <a:spcPts val="600"/>
              </a:spcBef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Sharing a good practice: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highlights the professional attitude of everyone involved in successfully completing a given activity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It also ensures that the methods used are shared with as many people as possible to improve safety in the workplace.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253F895C-B6EB-4515-8619-7FFBBB86557A}"/>
              </a:ext>
            </a:extLst>
          </p:cNvPr>
          <p:cNvSpPr txBox="1"/>
          <p:nvPr/>
        </p:nvSpPr>
        <p:spPr>
          <a:xfrm>
            <a:off x="348101" y="5975653"/>
            <a:ext cx="2060248" cy="3370163"/>
          </a:xfrm>
          <a:prstGeom prst="rect">
            <a:avLst/>
          </a:prstGeom>
          <a:noFill/>
          <a:ln w="12700">
            <a:solidFill>
              <a:srgbClr val="172982"/>
            </a:solidFill>
          </a:ln>
        </p:spPr>
        <p:txBody>
          <a:bodyPr wrap="square" rtlCol="0">
            <a:noAutofit/>
          </a:bodyPr>
          <a:lstStyle>
            <a:defPPr>
              <a:defRPr lang="fr-FR"/>
            </a:defPPr>
            <a:lvl1pPr>
              <a:defRPr sz="1200" b="1"/>
            </a:lvl1pPr>
          </a:lstStyle>
          <a:p>
            <a:r>
              <a:rPr lang="en-US" sz="1400" dirty="0">
                <a:solidFill>
                  <a:srgbClr val="17298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Why should I report difficulties?</a:t>
            </a:r>
          </a:p>
          <a:p>
            <a:pPr>
              <a:spcBef>
                <a:spcPts val="600"/>
              </a:spcBef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Reporting on difficulties means: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Describing how things actually happen in the field and the obstacles to applying requirements.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Communicating with the management team and the authors of the rule so that the application conditions can be defined together, without compromising accident prevention.</a:t>
            </a:r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F3AFE919-79DF-4C56-82E7-40BB4838884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114296" y="626806"/>
            <a:ext cx="1638897" cy="92217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85F583D-683C-4F5E-BEC0-D79EA750611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499265" y="4953000"/>
            <a:ext cx="868234" cy="868234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A1A07A7-4039-4CDF-8B90-76E046401985}"/>
              </a:ext>
            </a:extLst>
          </p:cNvPr>
          <p:cNvSpPr txBox="1"/>
          <p:nvPr/>
        </p:nvSpPr>
        <p:spPr>
          <a:xfrm>
            <a:off x="2615563" y="1631832"/>
            <a:ext cx="409433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17298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do I share a good practice?</a:t>
            </a:r>
            <a:br>
              <a:rPr lang="en-US" sz="1400" b="1" dirty="0">
                <a:solidFill>
                  <a:srgbClr val="172982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sz="1400" b="1" dirty="0">
              <a:solidFill>
                <a:srgbClr val="17298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Open the Safety+ </a:t>
            </a: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contribution</a:t>
            </a: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page on a computer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Select an image or photo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Describe the good practice by writing the first line as follows: </a:t>
            </a:r>
            <a:b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“DEPLOYMENT OF THE NEW GOLDEN RULES - GR XX”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Complete the fields and select the relevant Golden Rule.</a:t>
            </a:r>
            <a:b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Under the +info tab, select “deployment of the new Golden Rules”.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 can also attach a file here.</a:t>
            </a:r>
          </a:p>
          <a:p>
            <a:endParaRPr lang="fr-FR" sz="1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1B8A6BF-3C1D-4719-A0C1-63F89F1FCA37}"/>
              </a:ext>
            </a:extLst>
          </p:cNvPr>
          <p:cNvSpPr txBox="1"/>
          <p:nvPr/>
        </p:nvSpPr>
        <p:spPr>
          <a:xfrm>
            <a:off x="2615562" y="5975653"/>
            <a:ext cx="3837489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400" b="1"/>
            </a:lvl1pPr>
          </a:lstStyle>
          <a:p>
            <a:pPr>
              <a:buClr>
                <a:srgbClr val="F7941D"/>
              </a:buClr>
            </a:pPr>
            <a:r>
              <a:rPr lang="en-US" dirty="0">
                <a:solidFill>
                  <a:srgbClr val="17298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do I report a difficulty?</a:t>
            </a:r>
            <a:br>
              <a:rPr lang="en-US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dirty="0">
              <a:solidFill>
                <a:srgbClr val="F7941D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Open the Yammer community “New Golden Rules” on a computer </a:t>
            </a: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hlinkClick r:id="rId13"/>
              </a:rPr>
              <a:t>HERE</a:t>
            </a:r>
            <a:endParaRPr lang="en-US" sz="1200" b="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Publish a comment in the news feed, with or without a photo, and give the Golden Rule number, the requirement you are talking about and the difficulties you have in applying it.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Remember to describe the context.</a:t>
            </a:r>
          </a:p>
          <a:p>
            <a:endParaRPr lang="fr-FR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0357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9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fr_total_modele_bleu-visuel">
  <a:themeElements>
    <a:clrScheme name="TOTAL CORPO">
      <a:dk1>
        <a:sysClr val="windowText" lastClr="000000"/>
      </a:dk1>
      <a:lt1>
        <a:sysClr val="window" lastClr="FFFFFF"/>
      </a:lt1>
      <a:dk2>
        <a:srgbClr val="707173"/>
      </a:dk2>
      <a:lt2>
        <a:srgbClr val="00A37F"/>
      </a:lt2>
      <a:accent1>
        <a:srgbClr val="4A96CD"/>
      </a:accent1>
      <a:accent2>
        <a:srgbClr val="F39800"/>
      </a:accent2>
      <a:accent3>
        <a:srgbClr val="E20031"/>
      </a:accent3>
      <a:accent4>
        <a:srgbClr val="004494"/>
      </a:accent4>
      <a:accent5>
        <a:srgbClr val="E8561E"/>
      </a:accent5>
      <a:accent6>
        <a:srgbClr val="97B2AD"/>
      </a:accent6>
      <a:hlink>
        <a:srgbClr val="175A99"/>
      </a:hlink>
      <a:folHlink>
        <a:srgbClr val="B12F87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93f7d12-03ed-48c2-84fb-322e67083590" xsi:nil="true"/>
    <lcf76f155ced4ddcb4097134ff3c332f xmlns="c7df1beb-9555-4a34-a0bb-bc4222cc815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4" ma:contentTypeDescription="Crée un document." ma:contentTypeScope="" ma:versionID="831879fef9b82efb0457bce614f75274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e34c89cd144872b2465e00d5afddf587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D2983EB-130C-4079-8101-6343AB16E1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034926-5BE6-4106-94AF-050F8BF56E0D}">
  <ds:schemaRefs>
    <ds:schemaRef ds:uri="40753fda-f579-4bb9-aa37-7b314b45a769"/>
    <ds:schemaRef ds:uri="5e3fc8a5-ae92-42ac-9a5b-adc0faec43d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84CE168-7741-4033-BA05-7C67B723511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1213</Words>
  <Application>Microsoft Office PowerPoint</Application>
  <PresentationFormat>Format A4 (210 x 297 mm)</PresentationFormat>
  <Paragraphs>151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Lucida Grande</vt:lpstr>
      <vt:lpstr>Roboto</vt:lpstr>
      <vt:lpstr>Wingdings</vt:lpstr>
      <vt:lpstr>fr_total_modele_bleu-visuel</vt:lpstr>
      <vt:lpstr>DEPLOYMENT WORKSHOP GUIDE Golden Rule 08 - “CONFINED SPACES”</vt:lpstr>
      <vt:lpstr>deployment workshop guide – GR 08 </vt:lpstr>
      <vt:lpstr>Example of how a REX can be used to facilitate the workshop</vt:lpstr>
      <vt:lpstr>Sharing good practices</vt:lpstr>
    </vt:vector>
  </TitlesOfParts>
  <Company>TOTAL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 Atelier d’échange JMS 2021</dc:title>
  <dc:creator>Nicolas FOREST</dc:creator>
  <cp:lastModifiedBy>Claire MAIRET</cp:lastModifiedBy>
  <cp:revision>2</cp:revision>
  <cp:lastPrinted>2021-02-17T08:07:55Z</cp:lastPrinted>
  <dcterms:created xsi:type="dcterms:W3CDTF">2019-03-06T16:25:49Z</dcterms:created>
  <dcterms:modified xsi:type="dcterms:W3CDTF">2022-08-05T12:19:17Z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0x0101001214F54EC3176342AA69E46BF095A846</vt:lpwstr>
  </property>
  <property fmtid="{D5CDD505-2E9C-101B-9397-08002B2CF9AE}" pid="3" name="Order">
    <vt:r8>100</vt:r8>
  </property>
  <property fmtid="{D5CDD505-2E9C-101B-9397-08002B2CF9AE}" pid="4" name="MSIP_Label_2b30ed1b-e95f-40b5-af89-828263f287a7_Enabled">
    <vt:lpwstr>true</vt:lpwstr>
  </property>
  <property fmtid="{D5CDD505-2E9C-101B-9397-08002B2CF9AE}" pid="5" name="MSIP_Label_2b30ed1b-e95f-40b5-af89-828263f287a7_SetDate">
    <vt:lpwstr>2022-03-29T15:45:48Z</vt:lpwstr>
  </property>
  <property fmtid="{D5CDD505-2E9C-101B-9397-08002B2CF9AE}" pid="6" name="MSIP_Label_2b30ed1b-e95f-40b5-af89-828263f287a7_Method">
    <vt:lpwstr>Standard</vt:lpwstr>
  </property>
  <property fmtid="{D5CDD505-2E9C-101B-9397-08002B2CF9AE}" pid="7" name="MSIP_Label_2b30ed1b-e95f-40b5-af89-828263f287a7_Name">
    <vt:lpwstr>2b30ed1b-e95f-40b5-af89-828263f287a7</vt:lpwstr>
  </property>
  <property fmtid="{D5CDD505-2E9C-101B-9397-08002B2CF9AE}" pid="8" name="MSIP_Label_2b30ed1b-e95f-40b5-af89-828263f287a7_SiteId">
    <vt:lpwstr>329e91b0-e21f-48fb-a071-456717ecc28e</vt:lpwstr>
  </property>
  <property fmtid="{D5CDD505-2E9C-101B-9397-08002B2CF9AE}" pid="9" name="MSIP_Label_2b30ed1b-e95f-40b5-af89-828263f287a7_ActionId">
    <vt:lpwstr>d24ffdd8-c2a3-4829-a921-f62199bcde1b</vt:lpwstr>
  </property>
  <property fmtid="{D5CDD505-2E9C-101B-9397-08002B2CF9AE}" pid="10" name="MSIP_Label_2b30ed1b-e95f-40b5-af89-828263f287a7_ContentBits">
    <vt:lpwstr>0</vt:lpwstr>
  </property>
  <property fmtid="{D5CDD505-2E9C-101B-9397-08002B2CF9AE}" pid="11" name="MediaServiceImageTags">
    <vt:lpwstr/>
  </property>
</Properties>
</file>