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6" r:id="rId2"/>
    <p:sldId id="257" r:id="rId3"/>
    <p:sldId id="274" r:id="rId4"/>
    <p:sldId id="258" r:id="rId5"/>
    <p:sldId id="259" r:id="rId6"/>
    <p:sldId id="275" r:id="rId7"/>
    <p:sldId id="283" r:id="rId8"/>
    <p:sldId id="261" r:id="rId9"/>
    <p:sldId id="262" r:id="rId10"/>
    <p:sldId id="276" r:id="rId11"/>
    <p:sldId id="263" r:id="rId12"/>
    <p:sldId id="264" r:id="rId13"/>
    <p:sldId id="265" r:id="rId14"/>
    <p:sldId id="277" r:id="rId15"/>
    <p:sldId id="266" r:id="rId16"/>
    <p:sldId id="284" r:id="rId17"/>
    <p:sldId id="268" r:id="rId18"/>
    <p:sldId id="269" r:id="rId19"/>
    <p:sldId id="271" r:id="rId20"/>
    <p:sldId id="285" r:id="rId21"/>
    <p:sldId id="278" r:id="rId22"/>
    <p:sldId id="273" r:id="rId23"/>
    <p:sldId id="272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">
          <p15:clr>
            <a:srgbClr val="A4A3A4"/>
          </p15:clr>
        </p15:guide>
        <p15:guide id="2" pos="2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75E"/>
    <a:srgbClr val="468ABD"/>
    <a:srgbClr val="F59600"/>
    <a:srgbClr val="EFA92C"/>
    <a:srgbClr val="6AB651"/>
    <a:srgbClr val="E10032"/>
    <a:srgbClr val="4B96CD"/>
    <a:srgbClr val="004196"/>
    <a:srgbClr val="174489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10" autoAdjust="0"/>
    <p:restoredTop sz="94707"/>
  </p:normalViewPr>
  <p:slideViewPr>
    <p:cSldViewPr snapToGrid="0" snapToObjects="1">
      <p:cViewPr varScale="1">
        <p:scale>
          <a:sx n="88" d="100"/>
          <a:sy n="88" d="100"/>
        </p:scale>
        <p:origin x="1260" y="96"/>
      </p:cViewPr>
      <p:guideLst>
        <p:guide orient="horz" pos="286"/>
        <p:guide pos="2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B154-9484-D047-AD29-445546D74077}" type="datetimeFigureOut">
              <a:rPr lang="en-US"/>
              <a:pPr/>
              <a:t>5/24/2018</a:t>
            </a:fld>
            <a:endParaRPr lang="es-ES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C5444-A776-2547-9888-A1C967B4044A}" type="slidenum">
              <a:rPr/>
              <a:pPr/>
              <a:t>‹N°›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960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257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274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61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C5444-A776-2547-9888-A1C967B4044A}" type="slidenum">
              <a:rPr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511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720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202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486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418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085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468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22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784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827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84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2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35C4-FAF2-A440-8859-6FF67AD6622D}" type="datetimeFigureOut">
              <a:rPr lang="en-US"/>
              <a:pPr/>
              <a:t>5/24/2018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4180-9CD3-5C4F-9501-2C35AF2177EC}" type="slidenum">
              <a:rPr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80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tags" Target="../tags/tag2.xml"/><Relationship Id="rId16" Type="http://schemas.openxmlformats.org/officeDocument/2006/relationships/image" Target="../media/image21.tiff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3.png"/><Relationship Id="rId15" Type="http://schemas.openxmlformats.org/officeDocument/2006/relationships/image" Target="../media/image20.tiff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4.png"/><Relationship Id="rId14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2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18" Type="http://schemas.openxmlformats.org/officeDocument/2006/relationships/image" Target="../media/image25.jpe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17" Type="http://schemas.openxmlformats.org/officeDocument/2006/relationships/image" Target="../media/image24.png"/><Relationship Id="rId2" Type="http://schemas.openxmlformats.org/officeDocument/2006/relationships/tags" Target="../tags/tag7.xml"/><Relationship Id="rId16" Type="http://schemas.openxmlformats.org/officeDocument/2006/relationships/image" Target="../media/image3.png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notesSlide" Target="../notesSlides/notesSlide16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3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7.emf"/><Relationship Id="rId4" Type="http://schemas.openxmlformats.org/officeDocument/2006/relationships/hyperlink" Target="http://wat-social.corp.local/sites/37a5032c-9037-4ab7-b61e-4b8041c27f57_EN-US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at.corp.local/sites/s215/en-US/Pages/default.aspx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ecosolutions.total.com/e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t.corp.local/sites/s1/en-US/Documents/Publications_Groupe/Registration-document-2017.pdf" TargetMode="External"/><Relationship Id="rId5" Type="http://schemas.openxmlformats.org/officeDocument/2006/relationships/hyperlink" Target="https://cat.corp.local/sites/REFLEX/Lists/Reflex_Document/Attachments/316/DIR-GR-ENV-003_en_1.pdf" TargetMode="External"/><Relationship Id="rId4" Type="http://schemas.openxmlformats.org/officeDocument/2006/relationships/image" Target="../media/image38.emf"/><Relationship Id="rId9" Type="http://schemas.openxmlformats.org/officeDocument/2006/relationships/hyperlink" Target="https://www.toolbox-hse.total.com/en/world-day-environment-201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68A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 descr="TOTAL_LogoBandeauHaut2017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840"/>
            <a:ext cx="6853868" cy="964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706108"/>
            <a:ext cx="9152814" cy="151892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71340" y="2395189"/>
            <a:ext cx="4213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dirty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Día Mundial del Medio Ambiente </a:t>
            </a:r>
            <a:br>
              <a:rPr lang="es-ES_tradnl" sz="1600" dirty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-ES_tradnl" sz="1600" dirty="0">
                <a:solidFill>
                  <a:srgbClr val="004196"/>
                </a:solidFill>
                <a:latin typeface="Arial" charset="0"/>
                <a:ea typeface="Arial" charset="0"/>
                <a:cs typeface="Arial" charset="0"/>
              </a:rPr>
              <a:t>5 de junio de 2018</a:t>
            </a:r>
          </a:p>
          <a:p>
            <a:endParaRPr lang="fr-FR" sz="1600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1340" y="3292479"/>
            <a:ext cx="4639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spc="-50" dirty="0">
                <a:solidFill>
                  <a:schemeClr val="bg1"/>
                </a:solidFill>
                <a:latin typeface="Arial" charset="0"/>
              </a:rPr>
              <a:t>TODOS SOMOS ACTORES </a:t>
            </a:r>
            <a:br>
              <a:rPr lang="es-ES" sz="3600" b="1" spc="-50" dirty="0">
                <a:solidFill>
                  <a:schemeClr val="bg1"/>
                </a:solidFill>
                <a:latin typeface="Arial" charset="0"/>
              </a:rPr>
            </a:br>
            <a:r>
              <a:rPr lang="es-ES" sz="3600" b="1" spc="-50" dirty="0">
                <a:solidFill>
                  <a:schemeClr val="bg1"/>
                </a:solidFill>
                <a:latin typeface="Arial" charset="0"/>
              </a:rPr>
              <a:t>DE LA ECONOMÍA CIRCULAR 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545240" y="3138265"/>
            <a:ext cx="868781" cy="0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351" y="1647191"/>
            <a:ext cx="5704548" cy="489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23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77219"/>
            <a:ext cx="8760493" cy="1377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spc="100" dirty="0">
                <a:solidFill>
                  <a:srgbClr val="004196"/>
                </a:solidFill>
                <a:latin typeface="Arial" charset="0"/>
              </a:rPr>
              <a:t>LA ECONOMÍA</a:t>
            </a:r>
            <a:r>
              <a:rPr lang="es-ES" dirty="0" smtClean="0"/>
              <a:t> </a:t>
            </a:r>
            <a:r>
              <a:rPr lang="es-ES" sz="3200" b="1" spc="100" dirty="0">
                <a:solidFill>
                  <a:srgbClr val="004196"/>
                </a:solidFill>
                <a:latin typeface="Arial" charset="0"/>
              </a:rPr>
              <a:t>CIRCULAR </a:t>
            </a:r>
            <a:r>
              <a:rPr dirty="0"/>
              <a:t/>
            </a:r>
            <a:br>
              <a:rPr dirty="0"/>
            </a:br>
            <a:r>
              <a:rPr lang="es-ES" sz="3200" b="1" spc="100" dirty="0">
                <a:solidFill>
                  <a:srgbClr val="004196"/>
                </a:solidFill>
                <a:latin typeface="Arial" charset="0"/>
              </a:rPr>
              <a:t>EN </a:t>
            </a:r>
            <a:r>
              <a:rPr lang="es-ES" sz="3200" b="1" spc="100" dirty="0" smtClean="0">
                <a:solidFill>
                  <a:srgbClr val="004196"/>
                </a:solidFill>
                <a:latin typeface="Arial" charset="0"/>
              </a:rPr>
              <a:t>TOTAL </a:t>
            </a:r>
            <a:endParaRPr lang="es-ES" sz="32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8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/>
          <p:nvPr/>
        </p:nvSpPr>
        <p:spPr>
          <a:xfrm>
            <a:off x="457199" y="5232218"/>
            <a:ext cx="4541031" cy="62975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1" name="Rectangle 60"/>
          <p:cNvSpPr/>
          <p:nvPr/>
        </p:nvSpPr>
        <p:spPr>
          <a:xfrm>
            <a:off x="457199" y="4457155"/>
            <a:ext cx="4541031" cy="62975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0" name="Rectangle 59"/>
          <p:cNvSpPr/>
          <p:nvPr/>
        </p:nvSpPr>
        <p:spPr>
          <a:xfrm>
            <a:off x="457199" y="3673384"/>
            <a:ext cx="4541031" cy="62975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9" name="Rectangle 58"/>
          <p:cNvSpPr/>
          <p:nvPr/>
        </p:nvSpPr>
        <p:spPr>
          <a:xfrm>
            <a:off x="457199" y="2810929"/>
            <a:ext cx="4541031" cy="545257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8" name="Rectangle 57"/>
          <p:cNvSpPr/>
          <p:nvPr/>
        </p:nvSpPr>
        <p:spPr>
          <a:xfrm>
            <a:off x="457199" y="1941556"/>
            <a:ext cx="4541031" cy="57980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08286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700" b="1" spc="100" dirty="0">
                <a:solidFill>
                  <a:srgbClr val="004196"/>
                </a:solidFill>
                <a:latin typeface="Arial" charset="0"/>
              </a:rPr>
              <a:t>COMPROMISOS DE TOTAL EN FAVOR DE LA ECONOMÍA CIRCULAR: </a:t>
            </a:r>
            <a:endParaRPr lang="es-ES" sz="1700" b="1" spc="100" dirty="0" smtClean="0">
              <a:solidFill>
                <a:srgbClr val="004196"/>
              </a:solidFill>
              <a:latin typeface="Arial" charset="0"/>
              <a:cs typeface="Arial" charset="0"/>
            </a:endParaRPr>
          </a:p>
          <a:p>
            <a:pPr algn="l"/>
            <a:r>
              <a:rPr lang="es-ES" sz="1700" b="1" spc="100" dirty="0" smtClean="0">
                <a:solidFill>
                  <a:srgbClr val="004196"/>
                </a:solidFill>
                <a:latin typeface="Arial" charset="0"/>
              </a:rPr>
              <a:t>LA AFEP* Y LOS OBJETIVOS DE DESARROLLO SOSTENIBLE 7, 8 Y 13**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67022" y="1186739"/>
            <a:ext cx="808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B96CD"/>
                </a:solidFill>
                <a:latin typeface="Arial" charset="0"/>
              </a:rPr>
              <a:t>En 2017, 33 empresas, incluida Total, se movilizaron para incorporar </a:t>
            </a:r>
            <a:r>
              <a:rPr dirty="0"/>
              <a:t/>
            </a:r>
            <a:br>
              <a:rPr dirty="0"/>
            </a:br>
            <a:r>
              <a:rPr lang="es-ES" dirty="0" smtClean="0">
                <a:solidFill>
                  <a:srgbClr val="4B96CD"/>
                </a:solidFill>
                <a:latin typeface="Arial" charset="0"/>
              </a:rPr>
              <a:t>esta estrategia en sus actividades. 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28828" y="2015936"/>
            <a:ext cx="3960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174489"/>
                </a:solidFill>
                <a:latin typeface="Arial" charset="0"/>
              </a:rPr>
              <a:t>Incluir un criterio referido a la economía circular en </a:t>
            </a:r>
            <a:r>
              <a:rPr dirty="0"/>
              <a:t/>
            </a:r>
            <a:br>
              <a:rPr dirty="0"/>
            </a:br>
            <a:r>
              <a:rPr lang="es-ES" sz="1100" dirty="0" smtClean="0">
                <a:solidFill>
                  <a:srgbClr val="174489"/>
                </a:solidFill>
                <a:latin typeface="Arial" charset="0"/>
              </a:rPr>
              <a:t>el proceso de compras de la empresa.</a:t>
            </a:r>
            <a:endParaRPr lang="es-ES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34790" y="2951803"/>
            <a:ext cx="41291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rgbClr val="174489"/>
                </a:solidFill>
                <a:latin typeface="Arial" charset="0"/>
              </a:rPr>
              <a:t>Limitar la producción de residuos y facilitar su valorización. </a:t>
            </a:r>
            <a:endParaRPr lang="es-ES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214777" y="1932240"/>
            <a:ext cx="36886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1100" dirty="0">
                <a:latin typeface="Arial" charset="0"/>
              </a:rPr>
              <a:t>Tomar en cuenta, en nuestras compras, la eficiencia energética, la eficiencia de las materias primas y la durabilidad </a:t>
            </a:r>
            <a:r>
              <a:rPr lang="es-ES" sz="1100" dirty="0" smtClean="0">
                <a:latin typeface="Arial" charset="0"/>
              </a:rPr>
              <a:t>de </a:t>
            </a:r>
            <a:r>
              <a:rPr lang="es-ES" sz="1100" dirty="0">
                <a:latin typeface="Arial" charset="0"/>
              </a:rPr>
              <a:t>los productos.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230583" y="2601005"/>
            <a:ext cx="3661897" cy="10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Arial" charset="0"/>
              </a:rPr>
              <a:t>Comprometerse a que más del 50 % de los residuos </a:t>
            </a:r>
            <a:r>
              <a:rPr dirty="0"/>
              <a:t/>
            </a:r>
            <a:br>
              <a:rPr dirty="0"/>
            </a:br>
            <a:r>
              <a:rPr lang="es-ES" sz="1100" dirty="0">
                <a:latin typeface="Arial" charset="0"/>
              </a:rPr>
              <a:t>de la empresa se valoricen.</a:t>
            </a:r>
          </a:p>
          <a:p>
            <a:pPr>
              <a:lnSpc>
                <a:spcPct val="50000"/>
              </a:lnSpc>
            </a:pPr>
            <a:endParaRPr lang="es-ES" sz="1100" dirty="0">
              <a:latin typeface="Arial" charset="0"/>
              <a:ea typeface="Arial" charset="0"/>
              <a:cs typeface="Arial" charset="0"/>
            </a:endParaRPr>
          </a:p>
          <a:p>
            <a:r>
              <a:rPr lang="es-ES" sz="1100" dirty="0">
                <a:latin typeface="Arial" charset="0"/>
              </a:rPr>
              <a:t>Implementar, en los sitios de la empresa, programas de reducción de los residuos </a:t>
            </a:r>
            <a:r>
              <a:rPr lang="es-ES" sz="1100" dirty="0" smtClean="0">
                <a:latin typeface="Arial" charset="0"/>
              </a:rPr>
              <a:t>y </a:t>
            </a:r>
            <a:r>
              <a:rPr lang="es-ES" sz="1100" dirty="0">
                <a:latin typeface="Arial" charset="0"/>
              </a:rPr>
              <a:t>de "cero residuos al vertedero".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230582" y="3627740"/>
            <a:ext cx="3784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1100" dirty="0">
                <a:latin typeface="Arial" charset="0"/>
              </a:rPr>
              <a:t>Producir nuevas gamas de polímeros que incorporen polímeros reciclados. El reciclaje de una tonelada de polímero permite evitar la emisión de una tonelada de CO₂.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230583" y="4426818"/>
            <a:ext cx="36618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1100" dirty="0">
                <a:latin typeface="Arial" charset="0"/>
              </a:rPr>
              <a:t>Instalar una potencia de 200 MW (el equivalente al consumo eléctrico de una localidad </a:t>
            </a:r>
            <a:r>
              <a:rPr lang="es-ES" sz="1100" dirty="0" smtClean="0">
                <a:latin typeface="Arial" charset="0"/>
              </a:rPr>
              <a:t>de 200.000 habitantes</a:t>
            </a:r>
            <a:r>
              <a:rPr lang="es-ES" sz="1100" dirty="0">
                <a:latin typeface="Arial" charset="0"/>
              </a:rPr>
              <a:t>) para reducir las emisiones de CO₂ en 100.000 toneladas por año.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230583" y="5230652"/>
            <a:ext cx="36618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ES" sz="1100" dirty="0">
                <a:latin typeface="Arial" charset="0"/>
              </a:rPr>
              <a:t>Esto nos permitirá, además, disminuir nuestro consumo de petróleo y de gas, y nuestras emisiones de gases de efecto invernadero.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34790" y="3770068"/>
            <a:ext cx="4129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174489"/>
                </a:solidFill>
                <a:latin typeface="Arial" charset="0"/>
              </a:rPr>
              <a:t>Desarrollar polímeros que incluyan hasta un 50 % de material plástico reciclado.</a:t>
            </a:r>
            <a:endParaRPr lang="es-ES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734790" y="4461736"/>
            <a:ext cx="41291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174489"/>
                </a:solidFill>
                <a:latin typeface="Arial" charset="0"/>
              </a:rPr>
              <a:t>Dotar de energía solar a 5.000 estaciones de servicio en todo el mundo (800 de ellas en Francia) para limitar el consumo de energía no renovable. </a:t>
            </a:r>
            <a:endParaRPr lang="es-ES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734790" y="5231337"/>
            <a:ext cx="412913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 smtClean="0">
                <a:solidFill>
                  <a:srgbClr val="174489"/>
                </a:solidFill>
                <a:latin typeface="Arial" charset="0"/>
              </a:rPr>
              <a:t>Mejorar en un 1 % anual promedio la eficiencia energética de las instalaciones industriales en funcionamiento entre 2010 y 2020 (ahorro de recursos no renovables).</a:t>
            </a:r>
            <a:endParaRPr lang="es-ES" sz="1100" dirty="0">
              <a:solidFill>
                <a:srgbClr val="174489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287470" y="2055108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" charset="0"/>
              </a:rPr>
              <a:t>1</a:t>
            </a:r>
            <a:endParaRPr lang="es-E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287470" y="2889160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" charset="0"/>
              </a:rPr>
              <a:t>2</a:t>
            </a:r>
            <a:endParaRPr lang="es-E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287470" y="3828786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" charset="0"/>
              </a:rPr>
              <a:t>3</a:t>
            </a:r>
            <a:endParaRPr lang="es-E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287470" y="4597333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" charset="0"/>
              </a:rPr>
              <a:t>4</a:t>
            </a:r>
            <a:endParaRPr lang="es-E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287470" y="5381911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" charset="0"/>
              </a:rPr>
              <a:t>5</a:t>
            </a:r>
            <a:endParaRPr lang="es-E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Forme libre 65"/>
          <p:cNvSpPr/>
          <p:nvPr/>
        </p:nvSpPr>
        <p:spPr>
          <a:xfrm rot="16200000">
            <a:off x="4917510" y="2138530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7" name="Forme libre 66"/>
          <p:cNvSpPr/>
          <p:nvPr/>
        </p:nvSpPr>
        <p:spPr>
          <a:xfrm rot="16200000">
            <a:off x="4917511" y="3019303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Forme libre 67"/>
          <p:cNvSpPr/>
          <p:nvPr/>
        </p:nvSpPr>
        <p:spPr>
          <a:xfrm rot="16200000">
            <a:off x="4917512" y="3875883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Forme libre 68"/>
          <p:cNvSpPr/>
          <p:nvPr/>
        </p:nvSpPr>
        <p:spPr>
          <a:xfrm rot="16200000">
            <a:off x="4917513" y="4685780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Forme libre 69"/>
          <p:cNvSpPr/>
          <p:nvPr/>
        </p:nvSpPr>
        <p:spPr>
          <a:xfrm rot="16200000">
            <a:off x="4917514" y="5460843"/>
            <a:ext cx="443208" cy="162821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64062" y="5978524"/>
            <a:ext cx="24892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* Asociación francesa de empresas privadas</a:t>
            </a:r>
            <a:r>
              <a:rPr lang="es-ES" sz="900" dirty="0" smtClean="0"/>
              <a:t>. </a:t>
            </a:r>
            <a:endParaRPr lang="es-ES" sz="900" dirty="0"/>
          </a:p>
        </p:txBody>
      </p:sp>
      <p:sp>
        <p:nvSpPr>
          <p:cNvPr id="35" name="ZoneTexte 34"/>
          <p:cNvSpPr txBox="1"/>
          <p:nvPr/>
        </p:nvSpPr>
        <p:spPr>
          <a:xfrm>
            <a:off x="3055682" y="5968999"/>
            <a:ext cx="5838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/>
              <a:t>** Corresponde, respectivamente, a la energía </a:t>
            </a:r>
            <a:r>
              <a:rPr lang="es-ES" sz="900" dirty="0" smtClean="0"/>
              <a:t>asequible </a:t>
            </a:r>
            <a:r>
              <a:rPr lang="es-ES" sz="900" dirty="0"/>
              <a:t>y </a:t>
            </a:r>
            <a:r>
              <a:rPr lang="es-ES" sz="900" dirty="0" smtClean="0"/>
              <a:t>no contaminante, </a:t>
            </a:r>
            <a:r>
              <a:rPr lang="es-ES" sz="900" dirty="0"/>
              <a:t>y al trabajo decente y crecimiento económico sumados a </a:t>
            </a:r>
            <a:r>
              <a:rPr lang="es-ES" sz="900" dirty="0" smtClean="0"/>
              <a:t>la acción por el clima. 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367846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2321746"/>
            <a:ext cx="3914503" cy="856926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08286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USO SOSTENIBLE DE LOS RECURSOS </a:t>
            </a:r>
          </a:p>
          <a:p>
            <a:pPr algn="l"/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EJEMPLO: AGUA DULCE</a:t>
            </a:r>
            <a:endParaRPr lang="es-E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7022" y="1204880"/>
            <a:ext cx="8065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4B96CD"/>
                </a:solidFill>
                <a:latin typeface="Arial" charset="0"/>
              </a:rPr>
              <a:t>Debido a su naturaleza, las actividades del Grupo son susceptibles de causar </a:t>
            </a:r>
            <a:endParaRPr lang="es-ES" dirty="0" smtClean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dirty="0" smtClean="0">
                <a:solidFill>
                  <a:srgbClr val="4B96CD"/>
                </a:solidFill>
                <a:latin typeface="Arial" charset="0"/>
              </a:rPr>
              <a:t>un impacto en los recursos hídricos y de depender de estos.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2520" y="4843265"/>
            <a:ext cx="39821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 smtClean="0">
                <a:latin typeface="Arial" charset="0"/>
              </a:rPr>
              <a:t>En función del tipo de riesgos y de sus impactos, podrá ponerse en marcha un plan de optimización del uso de los recursos hídricos en dichos sitios.</a:t>
            </a:r>
            <a:endParaRPr lang="es-ES" sz="13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6444" y="2487450"/>
            <a:ext cx="34646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Arial" charset="0"/>
              </a:rPr>
              <a:t>Identificación de sitios vulnerables prioritarios desde el punto de vista de los recursos hídricos</a:t>
            </a:r>
            <a:endParaRPr lang="es-ES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287470" y="2563950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" charset="0"/>
              </a:rPr>
              <a:t>1</a:t>
            </a:r>
            <a:endParaRPr lang="es-E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2519" y="2306142"/>
            <a:ext cx="407858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>
                <a:latin typeface="Arial" panose="020B0604020202020204" pitchFamily="34" charset="0"/>
              </a:rPr>
              <a:t>Desde 2016, se ha evaluado el nivel de riesgo hídrico en 17 sitios prioritarios del Grupo (11 de Refinado y Química, 4 de Exploración y Producción, y 2 de Gas, Renovables y Energía</a:t>
            </a:r>
            <a:r>
              <a:rPr lang="es-ES" sz="1300" dirty="0" smtClean="0">
                <a:latin typeface="Arial" panose="020B0604020202020204" pitchFamily="34" charset="0"/>
              </a:rPr>
              <a:t>). </a:t>
            </a:r>
            <a:endParaRPr lang="es-ES" sz="13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3361930"/>
            <a:ext cx="3914503" cy="107561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76444" y="3515626"/>
            <a:ext cx="34646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Arial" charset="0"/>
              </a:rPr>
              <a:t>Gestión global de los riesgos e impactos vinculados a los recursos hídricos dentro de un sistema de gestión ambiental.</a:t>
            </a:r>
          </a:p>
        </p:txBody>
      </p:sp>
      <p:sp>
        <p:nvSpPr>
          <p:cNvPr id="23" name="Ellipse 22"/>
          <p:cNvSpPr/>
          <p:nvPr/>
        </p:nvSpPr>
        <p:spPr>
          <a:xfrm>
            <a:off x="287470" y="3713481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" charset="0"/>
              </a:rPr>
              <a:t>2</a:t>
            </a:r>
            <a:endParaRPr lang="es-E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67022" y="1919725"/>
            <a:ext cx="8065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4B96CD"/>
                </a:solidFill>
                <a:latin typeface="Arial" charset="0"/>
              </a:rPr>
              <a:t>Principios empresariales: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" y="4598548"/>
            <a:ext cx="3914503" cy="1494745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776444" y="4770070"/>
            <a:ext cx="34646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>
                <a:latin typeface="Arial" charset="0"/>
              </a:rPr>
              <a:t>Seguimiento e incorporación de los avances en este ámbito, especialmente los relacionados con el cambio climático, a través de sus interlocutores, de sus socios y de su I+D.</a:t>
            </a:r>
          </a:p>
        </p:txBody>
      </p:sp>
      <p:sp>
        <p:nvSpPr>
          <p:cNvPr id="28" name="Ellipse 27"/>
          <p:cNvSpPr/>
          <p:nvPr/>
        </p:nvSpPr>
        <p:spPr>
          <a:xfrm>
            <a:off x="287470" y="4950099"/>
            <a:ext cx="370220" cy="370220"/>
          </a:xfrm>
          <a:prstGeom prst="ellipse">
            <a:avLst/>
          </a:prstGeom>
          <a:solidFill>
            <a:srgbClr val="4B96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latin typeface="Arial" charset="0"/>
              </a:rPr>
              <a:t>3</a:t>
            </a:r>
            <a:endParaRPr lang="es-ES" sz="1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02520" y="3535180"/>
            <a:ext cx="40785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>
                <a:latin typeface="Arial" panose="020B0604020202020204" pitchFamily="34" charset="0"/>
              </a:rPr>
              <a:t>Este proceso de evaluación se extenderá progresivamente a todos los sitios prioritarios. (Se han identificado otros 8 sitios prioritarios). </a:t>
            </a:r>
          </a:p>
        </p:txBody>
      </p:sp>
      <p:cxnSp>
        <p:nvCxnSpPr>
          <p:cNvPr id="30" name="Connecteur droit 29"/>
          <p:cNvCxnSpPr/>
          <p:nvPr/>
        </p:nvCxnSpPr>
        <p:spPr>
          <a:xfrm>
            <a:off x="457200" y="1893598"/>
            <a:ext cx="439783" cy="0"/>
          </a:xfrm>
          <a:prstGeom prst="line">
            <a:avLst/>
          </a:prstGeom>
          <a:ln w="9525" cap="flat" cmpd="sng" algn="ctr">
            <a:solidFill>
              <a:srgbClr val="468AB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17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794068" y="1900811"/>
            <a:ext cx="4068447" cy="3866313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Rectangle 44"/>
          <p:cNvSpPr/>
          <p:nvPr/>
        </p:nvSpPr>
        <p:spPr>
          <a:xfrm>
            <a:off x="457200" y="2218969"/>
            <a:ext cx="4068447" cy="353491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08286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INICIATIVAS PUESTAS EN MARCHA EN </a:t>
            </a:r>
            <a:r>
              <a:rPr lang="es-ES" sz="2300" b="1" spc="100" dirty="0" smtClean="0">
                <a:solidFill>
                  <a:srgbClr val="004196"/>
                </a:solidFill>
                <a:latin typeface="Arial" charset="0"/>
              </a:rPr>
              <a:t>TOTAL</a:t>
            </a:r>
            <a:r>
              <a:rPr lang="es-ES" sz="2400" dirty="0" smtClean="0"/>
              <a:t> </a:t>
            </a:r>
            <a:endParaRPr lang="es-E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817985" y="1224361"/>
            <a:ext cx="3393747" cy="399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s-ES" sz="1200" b="1" dirty="0" smtClean="0">
                <a:solidFill>
                  <a:srgbClr val="004196"/>
                </a:solidFill>
                <a:latin typeface="Arial" charset="0"/>
              </a:rPr>
              <a:t>Explorar nuevas actividades relacionadas con los activos industriales: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553879" y="2627624"/>
            <a:ext cx="3049421" cy="3450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Conversión a la energía solar de 5.000 estaciones de servicio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899191" y="4372893"/>
            <a:ext cx="3503484" cy="3299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Asfaltos que facilitan el reciclaje </a:t>
            </a:r>
            <a:r>
              <a:rPr dirty="0"/>
              <a:t/>
            </a:r>
            <a:br>
              <a:rPr dirty="0"/>
            </a:br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de las mezclas bituminosas</a:t>
            </a:r>
            <a:endParaRPr lang="es-E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899191" y="2403641"/>
            <a:ext cx="3581384" cy="5205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Aceites usados valorizados en una nueva gama de bases lubricantes: Osilub</a:t>
            </a:r>
            <a:endParaRPr lang="es-E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553879" y="3871332"/>
            <a:ext cx="2898733" cy="7198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Productos </a:t>
            </a:r>
            <a:r>
              <a:rPr dirty="0"/>
              <a:t/>
            </a:r>
            <a:br>
              <a:rPr dirty="0"/>
            </a:br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y servicios </a:t>
            </a:r>
            <a:endParaRPr lang="es-ES" dirty="0"/>
          </a:p>
          <a:p>
            <a:r>
              <a:rPr lang="es-ES" sz="1200" b="1" dirty="0" err="1" smtClean="0">
                <a:solidFill>
                  <a:srgbClr val="4B96CD"/>
                </a:solidFill>
                <a:latin typeface="Arial" charset="0"/>
              </a:rPr>
              <a:t>ecoeficientes</a:t>
            </a:r>
            <a:r>
              <a:rPr lang="es-ES"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para un consumo </a:t>
            </a:r>
            <a:r>
              <a:rPr dirty="0"/>
              <a:t/>
            </a:r>
            <a:br>
              <a:rPr dirty="0"/>
            </a:br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más responsable</a:t>
            </a:r>
            <a:endParaRPr lang="es-E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8" name="Image 17" descr="logo T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116" y="3765318"/>
            <a:ext cx="1021184" cy="377285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77" y="4961394"/>
            <a:ext cx="683751" cy="71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85" y="2589500"/>
            <a:ext cx="887855" cy="53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" r="606"/>
          <a:stretch/>
        </p:blipFill>
        <p:spPr bwMode="auto">
          <a:xfrm>
            <a:off x="2847305" y="4213206"/>
            <a:ext cx="688345" cy="62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76" y="4949953"/>
            <a:ext cx="694496" cy="69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à coins arrondis 28"/>
          <p:cNvSpPr/>
          <p:nvPr/>
        </p:nvSpPr>
        <p:spPr>
          <a:xfrm>
            <a:off x="4899191" y="3703851"/>
            <a:ext cx="3485306" cy="5399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Bidones de lubricantes que incorporan </a:t>
            </a:r>
            <a:r>
              <a:rPr dirty="0"/>
              <a:t/>
            </a:r>
            <a:br>
              <a:rPr dirty="0"/>
            </a:br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del 15 al 30 % de materiales reciclados </a:t>
            </a:r>
            <a:endParaRPr lang="es-E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1" name="Image 5" descr="image00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33" y="2688460"/>
            <a:ext cx="537252" cy="4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1" descr="image00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72" y="2226436"/>
            <a:ext cx="550396" cy="47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Rectangle à coins arrondis 33"/>
          <p:cNvSpPr/>
          <p:nvPr/>
        </p:nvSpPr>
        <p:spPr>
          <a:xfrm>
            <a:off x="553879" y="2280024"/>
            <a:ext cx="2699456" cy="3485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Plásticos reciclados</a:t>
            </a:r>
            <a:endParaRPr lang="es-E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553879" y="3024128"/>
            <a:ext cx="1572348" cy="284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Biorrefinería</a:t>
            </a:r>
            <a:endParaRPr lang="es-E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553879" y="3331418"/>
            <a:ext cx="1572348" cy="3788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Bioplásticos</a:t>
            </a:r>
            <a:endParaRPr lang="es-E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553879" y="5131080"/>
            <a:ext cx="1572348" cy="329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BioTfuel</a:t>
            </a:r>
            <a:endParaRPr lang="es-E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4899191" y="1959500"/>
            <a:ext cx="3147294" cy="379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Combustibles sólidos de recuperación</a:t>
            </a:r>
            <a:endParaRPr lang="es-E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4899191" y="2978930"/>
            <a:ext cx="2773012" cy="346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&gt; 50 % de nuestros residuos valorizados</a:t>
            </a:r>
            <a:endParaRPr lang="es-E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548640" y="1212271"/>
            <a:ext cx="4239384" cy="7472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s-ES" sz="1200" b="1" dirty="0" smtClean="0">
                <a:solidFill>
                  <a:srgbClr val="004196"/>
                </a:solidFill>
                <a:latin typeface="Arial" charset="0"/>
              </a:rPr>
              <a:t>Innovar en materia de soluciones con bajas emisiones de carbono y de bajo impacto ambiental</a:t>
            </a:r>
            <a:r>
              <a:rPr lang="es-ES" sz="1200" dirty="0" smtClean="0">
                <a:solidFill>
                  <a:srgbClr val="004196"/>
                </a:solidFill>
                <a:latin typeface="Arial" charset="0"/>
              </a:rPr>
              <a:t>, para dar respuesta a la evolución de las necesidades de nuestros clientes, aplicando los principios del </a:t>
            </a:r>
            <a:r>
              <a:rPr lang="es-ES" sz="1200" b="1" dirty="0" smtClean="0">
                <a:solidFill>
                  <a:srgbClr val="004196"/>
                </a:solidFill>
                <a:latin typeface="Arial" charset="0"/>
              </a:rPr>
              <a:t>ecodiseño</a:t>
            </a:r>
            <a:r>
              <a:rPr lang="es-ES" sz="1200" dirty="0" smtClean="0"/>
              <a:t>.</a:t>
            </a:r>
            <a:r>
              <a:rPr lang="es-ES" sz="1200" b="1" dirty="0" smtClean="0">
                <a:solidFill>
                  <a:srgbClr val="004196"/>
                </a:solidFill>
                <a:latin typeface="Arial" charset="0"/>
              </a:rPr>
              <a:t> </a:t>
            </a:r>
            <a:endParaRPr lang="es-ES" sz="1200" dirty="0" smtClean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4899191" y="3326194"/>
            <a:ext cx="3566532" cy="38574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Planes de mejora de la eficiencia energética</a:t>
            </a:r>
          </a:p>
        </p:txBody>
      </p:sp>
      <p:sp>
        <p:nvSpPr>
          <p:cNvPr id="44" name="Rectangle à coins arrondis 43"/>
          <p:cNvSpPr/>
          <p:nvPr/>
        </p:nvSpPr>
        <p:spPr>
          <a:xfrm>
            <a:off x="4899191" y="5165819"/>
            <a:ext cx="2796230" cy="4140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s-ES" sz="1200" b="1" dirty="0">
                <a:solidFill>
                  <a:srgbClr val="4B96CD"/>
                </a:solidFill>
                <a:latin typeface="Arial" charset="0"/>
              </a:rPr>
              <a:t>Asfaltos de regeneración</a:t>
            </a:r>
            <a:r>
              <a:rPr lang="es-ES"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para reciclaje</a:t>
            </a:r>
            <a:endParaRPr lang="es-ES" sz="12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Forme libre 47"/>
          <p:cNvSpPr/>
          <p:nvPr/>
        </p:nvSpPr>
        <p:spPr>
          <a:xfrm>
            <a:off x="674344" y="2033727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Forme libre 48"/>
          <p:cNvSpPr/>
          <p:nvPr/>
        </p:nvSpPr>
        <p:spPr>
          <a:xfrm>
            <a:off x="4941544" y="1676673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454567" y="5877996"/>
            <a:ext cx="1791489" cy="319176"/>
          </a:xfrm>
          <a:prstGeom prst="rect">
            <a:avLst/>
          </a:prstGeom>
          <a:noFill/>
          <a:ln w="9525">
            <a:solidFill>
              <a:srgbClr val="00419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1" name="Rectangle à coins arrondis 50"/>
          <p:cNvSpPr/>
          <p:nvPr/>
        </p:nvSpPr>
        <p:spPr>
          <a:xfrm>
            <a:off x="454568" y="5807076"/>
            <a:ext cx="1791488" cy="45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rgbClr val="004196"/>
                </a:solidFill>
                <a:latin typeface="Arial" charset="0"/>
              </a:rPr>
              <a:t>Compras sostenibles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09492" y="5877996"/>
            <a:ext cx="6553023" cy="319176"/>
          </a:xfrm>
          <a:prstGeom prst="rect">
            <a:avLst/>
          </a:prstGeom>
          <a:noFill/>
          <a:ln w="9525">
            <a:solidFill>
              <a:srgbClr val="004196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4" name="Rectangle à coins arrondis 53"/>
          <p:cNvSpPr/>
          <p:nvPr/>
        </p:nvSpPr>
        <p:spPr>
          <a:xfrm>
            <a:off x="2309493" y="5807076"/>
            <a:ext cx="6553021" cy="4521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>
                <a:solidFill>
                  <a:srgbClr val="004196"/>
                </a:solidFill>
                <a:latin typeface="Arial" charset="0"/>
              </a:rPr>
              <a:t>Programa de I+D en curso: Captura, almacenamiento y uso del CO</a:t>
            </a:r>
            <a:r>
              <a:rPr lang="es-ES" sz="1000" b="1" baseline="-25000" dirty="0">
                <a:solidFill>
                  <a:srgbClr val="004196"/>
                </a:solidFill>
                <a:latin typeface="Arial" charset="0"/>
              </a:rPr>
              <a:t>2</a:t>
            </a:r>
            <a:r>
              <a:rPr lang="es-ES" sz="1000" b="1" dirty="0">
                <a:solidFill>
                  <a:srgbClr val="004196"/>
                </a:solidFill>
                <a:latin typeface="Arial" charset="0"/>
              </a:rPr>
              <a:t> (CCUS), y reutilización del </a:t>
            </a:r>
            <a:r>
              <a:rPr lang="es-ES" sz="1000" b="1" dirty="0" smtClean="0">
                <a:solidFill>
                  <a:srgbClr val="004196"/>
                </a:solidFill>
                <a:latin typeface="Arial" charset="0"/>
              </a:rPr>
              <a:t>agua  </a:t>
            </a:r>
            <a:endParaRPr lang="es-ES" sz="1000" b="1" dirty="0">
              <a:solidFill>
                <a:srgbClr val="004196"/>
              </a:solidFill>
              <a:latin typeface="Arial" charset="0"/>
            </a:endParaRPr>
          </a:p>
        </p:txBody>
      </p:sp>
      <p:pic>
        <p:nvPicPr>
          <p:cNvPr id="55" name="Image 5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00" y="3709667"/>
            <a:ext cx="922347" cy="450714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38772" y="4195676"/>
            <a:ext cx="617819" cy="664624"/>
          </a:xfrm>
          <a:prstGeom prst="rect">
            <a:avLst/>
          </a:prstGeom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47305" y="4947295"/>
            <a:ext cx="688346" cy="688346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01159" y="4126513"/>
            <a:ext cx="690358" cy="681938"/>
          </a:xfrm>
          <a:prstGeom prst="rect">
            <a:avLst/>
          </a:prstGeom>
        </p:spPr>
      </p:pic>
      <p:sp>
        <p:nvSpPr>
          <p:cNvPr id="61" name="Triangle rectangle 60"/>
          <p:cNvSpPr/>
          <p:nvPr/>
        </p:nvSpPr>
        <p:spPr>
          <a:xfrm rot="13500000">
            <a:off x="382867" y="2732151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9" name="Triangle rectangle 68"/>
          <p:cNvSpPr/>
          <p:nvPr/>
        </p:nvSpPr>
        <p:spPr>
          <a:xfrm rot="13500000">
            <a:off x="382867" y="3086311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0" name="Triangle rectangle 69"/>
          <p:cNvSpPr/>
          <p:nvPr/>
        </p:nvSpPr>
        <p:spPr>
          <a:xfrm rot="13500000">
            <a:off x="382867" y="3429998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1" name="Triangle rectangle 70"/>
          <p:cNvSpPr/>
          <p:nvPr/>
        </p:nvSpPr>
        <p:spPr>
          <a:xfrm rot="13500000">
            <a:off x="382867" y="3791472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2" name="Triangle rectangle 71"/>
          <p:cNvSpPr/>
          <p:nvPr/>
        </p:nvSpPr>
        <p:spPr>
          <a:xfrm rot="13500000">
            <a:off x="382867" y="5229677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3" name="Triangle rectangle 72"/>
          <p:cNvSpPr/>
          <p:nvPr/>
        </p:nvSpPr>
        <p:spPr>
          <a:xfrm rot="13500000">
            <a:off x="4714643" y="2068213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4" name="Triangle rectangle 73"/>
          <p:cNvSpPr/>
          <p:nvPr/>
        </p:nvSpPr>
        <p:spPr>
          <a:xfrm rot="13500000">
            <a:off x="4714643" y="2502164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5" name="Triangle rectangle 74"/>
          <p:cNvSpPr/>
          <p:nvPr/>
        </p:nvSpPr>
        <p:spPr>
          <a:xfrm rot="13500000">
            <a:off x="4714643" y="3075602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6" name="Triangle rectangle 75"/>
          <p:cNvSpPr/>
          <p:nvPr/>
        </p:nvSpPr>
        <p:spPr>
          <a:xfrm rot="13500000">
            <a:off x="4714643" y="3439813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7" name="Triangle rectangle 76"/>
          <p:cNvSpPr/>
          <p:nvPr/>
        </p:nvSpPr>
        <p:spPr>
          <a:xfrm rot="13500000">
            <a:off x="4714643" y="3819522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8" name="Triangle rectangle 77"/>
          <p:cNvSpPr/>
          <p:nvPr/>
        </p:nvSpPr>
        <p:spPr>
          <a:xfrm rot="13500000">
            <a:off x="4714643" y="4361962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0" name="Triangle rectangle 79"/>
          <p:cNvSpPr/>
          <p:nvPr/>
        </p:nvSpPr>
        <p:spPr>
          <a:xfrm rot="13500000">
            <a:off x="4714643" y="5206620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7" name="Triangle rectangle 56"/>
          <p:cNvSpPr/>
          <p:nvPr/>
        </p:nvSpPr>
        <p:spPr>
          <a:xfrm rot="13500000">
            <a:off x="383760" y="2388504"/>
            <a:ext cx="166510" cy="166510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0433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631219"/>
            <a:ext cx="8760493" cy="1377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spc="100" dirty="0">
                <a:solidFill>
                  <a:srgbClr val="004196"/>
                </a:solidFill>
                <a:latin typeface="Arial" charset="0"/>
              </a:rPr>
              <a:t>EL FOCO EN LA GESTIÓN </a:t>
            </a:r>
          </a:p>
          <a:p>
            <a:pPr algn="l"/>
            <a:r>
              <a:rPr lang="es-ES" sz="3200" b="1" spc="100" dirty="0">
                <a:solidFill>
                  <a:srgbClr val="004196"/>
                </a:solidFill>
                <a:latin typeface="Arial" charset="0"/>
              </a:rPr>
              <a:t>DE LOS </a:t>
            </a:r>
            <a:r>
              <a:rPr lang="es-ES" sz="3200" b="1" spc="100" dirty="0" smtClean="0">
                <a:solidFill>
                  <a:srgbClr val="004196"/>
                </a:solidFill>
                <a:latin typeface="Arial" charset="0"/>
              </a:rPr>
              <a:t>RESIDUOS  </a:t>
            </a:r>
            <a:endParaRPr lang="es-ES" sz="32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  <a:p>
            <a:pPr algn="l"/>
            <a:r>
              <a:rPr lang="es-ES" sz="3200" b="1" spc="100" dirty="0" smtClean="0">
                <a:solidFill>
                  <a:srgbClr val="004196"/>
                </a:solidFill>
                <a:latin typeface="Arial" charset="0"/>
              </a:rPr>
              <a:t> </a:t>
            </a:r>
            <a:endParaRPr lang="es-ES" sz="32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1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4167006"/>
            <a:ext cx="8159858" cy="145310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08286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GESTIÓN DE LOS </a:t>
            </a:r>
            <a:r>
              <a:rPr lang="es-ES" sz="2300" b="1" spc="100" dirty="0" smtClean="0">
                <a:solidFill>
                  <a:srgbClr val="004196"/>
                </a:solidFill>
                <a:latin typeface="Arial" charset="0"/>
              </a:rPr>
              <a:t>RESIDUOS </a:t>
            </a:r>
            <a:endParaRPr lang="es-E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1962198"/>
            <a:ext cx="8661400" cy="3860957"/>
          </a:xfrm>
          <a:prstGeom prst="rect">
            <a:avLst/>
          </a:prstGeom>
        </p:spPr>
      </p:pic>
      <p:sp>
        <p:nvSpPr>
          <p:cNvPr id="9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154624" y="1791626"/>
            <a:ext cx="1658319" cy="373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Economía lineal</a:t>
            </a:r>
            <a:endParaRPr lang="es-ES" sz="1200" dirty="0" smtClean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649851" y="1791626"/>
            <a:ext cx="1658319" cy="373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Economía </a:t>
            </a:r>
            <a:r>
              <a:rPr dirty="0"/>
              <a:t/>
            </a:r>
            <a:br>
              <a:rPr dirty="0"/>
            </a:br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de reciclaje</a:t>
            </a:r>
            <a:endParaRPr lang="es-ES" sz="1200" dirty="0" smtClean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Espace réservé du text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6269065" y="1791626"/>
            <a:ext cx="1658319" cy="373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200" b="1" dirty="0" smtClean="0">
                <a:solidFill>
                  <a:srgbClr val="4B96CD"/>
                </a:solidFill>
                <a:latin typeface="Arial" charset="0"/>
              </a:rPr>
              <a:t>Economía circular</a:t>
            </a:r>
            <a:endParaRPr lang="es-ES" sz="1200" dirty="0" smtClean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6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33958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REDUCIR NUESTROS RESIDUOS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1189589"/>
            <a:ext cx="5930897" cy="48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82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33958"/>
            <a:ext cx="8760493" cy="84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NUESTRA POLÍTICA DE GESTIÓN DE RESIDUOS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983718"/>
            <a:ext cx="8051369" cy="857720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8037" y="979445"/>
            <a:ext cx="7873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4B96CD"/>
                </a:solidFill>
                <a:latin typeface="Arial"/>
              </a:rPr>
              <a:t>Minimizar nuestra producción </a:t>
            </a:r>
            <a:r>
              <a:rPr lang="es-ES" sz="2400" b="1" dirty="0" smtClean="0">
                <a:solidFill>
                  <a:srgbClr val="4B96CD"/>
                </a:solidFill>
                <a:latin typeface="Arial"/>
              </a:rPr>
              <a:t>de</a:t>
            </a:r>
            <a:br>
              <a:rPr lang="es-ES" sz="2400" b="1" dirty="0" smtClean="0">
                <a:solidFill>
                  <a:srgbClr val="4B96CD"/>
                </a:solidFill>
                <a:latin typeface="Arial"/>
              </a:rPr>
            </a:br>
            <a:r>
              <a:rPr lang="es-ES" sz="2400" b="1" dirty="0" smtClean="0">
                <a:solidFill>
                  <a:srgbClr val="4B96CD"/>
                </a:solidFill>
                <a:latin typeface="Arial"/>
              </a:rPr>
              <a:t>residuos y </a:t>
            </a:r>
            <a:r>
              <a:rPr lang="es-ES" sz="2400" b="1" dirty="0">
                <a:solidFill>
                  <a:srgbClr val="4B96CD"/>
                </a:solidFill>
                <a:latin typeface="Arial"/>
              </a:rPr>
              <a:t>respetar su jerarquía. </a:t>
            </a:r>
            <a:endParaRPr lang="es-ES" sz="2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pic>
        <p:nvPicPr>
          <p:cNvPr id="10" name="Picture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74" y="1052647"/>
            <a:ext cx="972402" cy="97240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40" y="2235200"/>
            <a:ext cx="7303680" cy="3838948"/>
          </a:xfrm>
          <a:prstGeom prst="rect">
            <a:avLst/>
          </a:prstGeom>
        </p:spPr>
      </p:pic>
      <p:sp>
        <p:nvSpPr>
          <p:cNvPr id="13" name="Espace réservé du texte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242827" y="2536421"/>
            <a:ext cx="2209430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400" b="1" dirty="0" smtClean="0">
                <a:solidFill>
                  <a:schemeClr val="bg1"/>
                </a:solidFill>
                <a:latin typeface="Arial" charset="0"/>
              </a:rPr>
              <a:t>Prevención y </a:t>
            </a:r>
            <a:r>
              <a:rPr lang="en-US" sz="1400" b="1" dirty="0" err="1" smtClean="0">
                <a:solidFill>
                  <a:schemeClr val="bg1"/>
                </a:solidFill>
                <a:latin typeface="Arial" charset="0"/>
              </a:rPr>
              <a:t>evitación</a:t>
            </a:r>
            <a:endParaRPr lang="es-ES" sz="1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Espace réservé du texte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634713" y="3001370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400" b="1" dirty="0" smtClean="0">
                <a:solidFill>
                  <a:schemeClr val="bg1"/>
                </a:solidFill>
                <a:latin typeface="Arial" charset="0"/>
              </a:rPr>
              <a:t>Minimización</a:t>
            </a:r>
            <a:endParaRPr lang="es-ES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Espace réservé du texte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634713" y="3466319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400" b="1" dirty="0" smtClean="0">
                <a:solidFill>
                  <a:schemeClr val="bg1"/>
                </a:solidFill>
                <a:latin typeface="Arial" charset="0"/>
              </a:rPr>
              <a:t>Preparación para la reutilización</a:t>
            </a:r>
            <a:endParaRPr lang="es-ES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Espace réservé du texte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634713" y="3923519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400" b="1" dirty="0" smtClean="0">
                <a:solidFill>
                  <a:schemeClr val="bg1"/>
                </a:solidFill>
                <a:latin typeface="Arial" charset="0"/>
              </a:rPr>
              <a:t>Reciclaje</a:t>
            </a:r>
            <a:endParaRPr lang="es-ES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Espace réservé du texte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634713" y="4372970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400" b="1" dirty="0" smtClean="0">
                <a:solidFill>
                  <a:schemeClr val="bg1"/>
                </a:solidFill>
                <a:latin typeface="Arial" charset="0"/>
              </a:rPr>
              <a:t>Recuperación</a:t>
            </a:r>
            <a:endParaRPr lang="es-ES" sz="14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Espace réservé du texte 4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2634713" y="4786946"/>
            <a:ext cx="1658319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300" b="1" dirty="0" smtClean="0">
                <a:solidFill>
                  <a:schemeClr val="bg1"/>
                </a:solidFill>
                <a:latin typeface="Arial" charset="0"/>
              </a:rPr>
              <a:t>Eliminación</a:t>
            </a:r>
            <a:endParaRPr lang="es-ES" sz="13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Espace réservé du texte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5648640" y="2536421"/>
            <a:ext cx="2604207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100" spc="-50" dirty="0" smtClean="0">
                <a:solidFill>
                  <a:schemeClr val="bg1"/>
                </a:solidFill>
                <a:latin typeface="Arial" charset="0"/>
              </a:rPr>
              <a:t>Diseñar productos y sistemas para </a:t>
            </a:r>
            <a:r>
              <a:rPr sz="1100" spc="-50" dirty="0"/>
              <a:t/>
            </a:r>
            <a:br>
              <a:rPr sz="1100" spc="-50" dirty="0"/>
            </a:br>
            <a:r>
              <a:rPr lang="es-ES" sz="1100" spc="-50" dirty="0" smtClean="0">
                <a:solidFill>
                  <a:schemeClr val="bg1"/>
                </a:solidFill>
                <a:latin typeface="Arial" charset="0"/>
              </a:rPr>
              <a:t>una vida más larga y de mejor calidad</a:t>
            </a:r>
          </a:p>
        </p:txBody>
      </p:sp>
      <p:sp>
        <p:nvSpPr>
          <p:cNvPr id="26" name="Espace réservé du texte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344893" y="3009119"/>
            <a:ext cx="2604207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100" spc="-50" dirty="0" smtClean="0">
                <a:solidFill>
                  <a:schemeClr val="bg1"/>
                </a:solidFill>
                <a:latin typeface="Arial" charset="0"/>
              </a:rPr>
              <a:t>Utilizar menos material en las </a:t>
            </a:r>
            <a:r>
              <a:rPr sz="1100" spc="-50" dirty="0"/>
              <a:t/>
            </a:r>
            <a:br>
              <a:rPr sz="1100" spc="-50" dirty="0"/>
            </a:br>
            <a:r>
              <a:rPr lang="es-ES" sz="1100" spc="-50" dirty="0" smtClean="0">
                <a:solidFill>
                  <a:schemeClr val="bg1"/>
                </a:solidFill>
                <a:latin typeface="Arial" charset="0"/>
              </a:rPr>
              <a:t>fases de diseño y fabricación</a:t>
            </a:r>
            <a:endParaRPr lang="es-ES" sz="1100" spc="-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Espace réservé du texte 4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5065618" y="3466319"/>
            <a:ext cx="2604207" cy="43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100" spc="-50" dirty="0" smtClean="0">
                <a:solidFill>
                  <a:schemeClr val="bg1"/>
                </a:solidFill>
                <a:latin typeface="Arial" charset="0"/>
              </a:rPr>
              <a:t>Limpiar, reparar, restaurar</a:t>
            </a:r>
            <a:r>
              <a:rPr lang="es-ES" sz="1100" spc="-50" dirty="0" smtClean="0"/>
              <a:t> </a:t>
            </a:r>
            <a:r>
              <a:rPr sz="1100" spc="-50" dirty="0"/>
              <a:t/>
            </a:r>
            <a:br>
              <a:rPr sz="1100" spc="-50" dirty="0"/>
            </a:br>
            <a:r>
              <a:rPr lang="es-ES" sz="1100" spc="-50" dirty="0" smtClean="0">
                <a:solidFill>
                  <a:schemeClr val="bg1"/>
                </a:solidFill>
                <a:latin typeface="Arial" charset="0"/>
              </a:rPr>
              <a:t>todos los elementos o piezas de recambio</a:t>
            </a:r>
          </a:p>
        </p:txBody>
      </p:sp>
      <p:sp>
        <p:nvSpPr>
          <p:cNvPr id="28" name="Espace réservé du texte 4"/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4551411" y="3923519"/>
            <a:ext cx="2972918" cy="563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100" spc="-50" dirty="0" smtClean="0">
                <a:solidFill>
                  <a:schemeClr val="bg1"/>
                </a:solidFill>
                <a:latin typeface="Arial" charset="0"/>
              </a:rPr>
              <a:t>Transformar los elementos no deseados en nuevos materiales; esto incluye el compostaje siempre que cumpla los protocolos de calidad.</a:t>
            </a:r>
            <a:endParaRPr lang="es-ES" sz="1100" spc="-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Espace réservé du texte 4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371556" y="4543451"/>
            <a:ext cx="2604207" cy="727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100" spc="-50" dirty="0" smtClean="0">
                <a:solidFill>
                  <a:schemeClr val="bg1"/>
                </a:solidFill>
                <a:latin typeface="Arial" charset="0"/>
              </a:rPr>
              <a:t>Digestión anaeróbica, incineración con recuperación, gasificación y pirólisis con producción</a:t>
            </a:r>
            <a:r>
              <a:rPr lang="es-ES" sz="1100" spc="-50" dirty="0" smtClean="0"/>
              <a:t> </a:t>
            </a:r>
            <a:r>
              <a:rPr lang="es-ES" sz="1100" spc="-50" dirty="0" smtClean="0">
                <a:solidFill>
                  <a:schemeClr val="bg1"/>
                </a:solidFill>
                <a:latin typeface="Arial" charset="0"/>
              </a:rPr>
              <a:t>de energía/combustible, </a:t>
            </a:r>
            <a:r>
              <a:rPr sz="1100" spc="-50" dirty="0"/>
              <a:t/>
            </a:r>
            <a:br>
              <a:rPr sz="1100" spc="-50" dirty="0"/>
            </a:br>
            <a:r>
              <a:rPr lang="es-ES" sz="1100" spc="-50" dirty="0" smtClean="0">
                <a:solidFill>
                  <a:schemeClr val="bg1"/>
                </a:solidFill>
                <a:latin typeface="Arial" charset="0"/>
              </a:rPr>
              <a:t>operaciones de relleno</a:t>
            </a:r>
            <a:endParaRPr lang="es-ES" sz="1100" spc="-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Espace réservé du texte 4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3960851" y="5271872"/>
            <a:ext cx="2604207" cy="5518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100" spc="-50" dirty="0" smtClean="0">
                <a:solidFill>
                  <a:schemeClr val="bg1"/>
                </a:solidFill>
                <a:latin typeface="Arial" charset="0"/>
              </a:rPr>
              <a:t>Vertedero e incineración sin recuperación de energía</a:t>
            </a:r>
            <a:endParaRPr lang="es-ES" sz="1100" spc="-5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Down Arrow 18"/>
          <p:cNvSpPr/>
          <p:nvPr/>
        </p:nvSpPr>
        <p:spPr>
          <a:xfrm rot="10800000">
            <a:off x="620252" y="2536419"/>
            <a:ext cx="692683" cy="3287305"/>
          </a:xfrm>
          <a:prstGeom prst="downArrow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Ellipse 34"/>
          <p:cNvSpPr/>
          <p:nvPr/>
        </p:nvSpPr>
        <p:spPr>
          <a:xfrm>
            <a:off x="47581" y="3390097"/>
            <a:ext cx="1838028" cy="1911112"/>
          </a:xfrm>
          <a:prstGeom prst="ellipse">
            <a:avLst/>
          </a:prstGeom>
          <a:solidFill>
            <a:srgbClr val="EDEDE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3" name="Espace réservé du texte 4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651" y="3975529"/>
            <a:ext cx="1970206" cy="7402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s-ES" sz="1400" b="1" dirty="0" smtClean="0">
                <a:solidFill>
                  <a:srgbClr val="004196"/>
                </a:solidFill>
                <a:latin typeface="Arial" charset="0"/>
              </a:rPr>
              <a:t>Oportunidades</a:t>
            </a:r>
            <a:endParaRPr lang="es-ES" sz="1400" b="1" dirty="0" smtClean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1" algn="ctr"/>
            <a:r>
              <a:rPr lang="es-ES" sz="1400" b="1" dirty="0" smtClean="0">
                <a:solidFill>
                  <a:srgbClr val="004196"/>
                </a:solidFill>
                <a:latin typeface="Arial" charset="0"/>
              </a:rPr>
              <a:t>medioambientales y empresariales</a:t>
            </a:r>
            <a:endParaRPr lang="es-ES" sz="1400" dirty="0" smtClean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698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08669"/>
            <a:ext cx="8760493" cy="106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GESTIÓN DE RESIDUOS: </a:t>
            </a:r>
            <a:r>
              <a:rPr dirty="0"/>
              <a:t/>
            </a:r>
            <a:br>
              <a:rPr dirty="0"/>
            </a:br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ETAPAS FUNDAMENTALES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655934" y="4378374"/>
            <a:ext cx="1492129" cy="1140611"/>
          </a:xfrm>
          <a:prstGeom prst="rect">
            <a:avLst/>
          </a:prstGeom>
        </p:spPr>
        <p:txBody>
          <a:bodyPr lIns="0">
            <a:noAutofit/>
          </a:bodyPr>
          <a:lstStyle/>
          <a:p>
            <a:pPr marL="0" indent="0">
              <a:buClr>
                <a:schemeClr val="tx1"/>
              </a:buClr>
              <a:buNone/>
            </a:pPr>
            <a:r>
              <a:rPr lang="es-ES" sz="1050" dirty="0">
                <a:latin typeface="Arial" charset="0"/>
              </a:rPr>
              <a:t>Archivar los remitos o albaranes, registros, declaraciones, facturas y autorizaciones de los prestadores de servicios </a:t>
            </a:r>
            <a:r>
              <a:rPr lang="es-ES" sz="1050" dirty="0" smtClean="0">
                <a:latin typeface="Arial" charset="0"/>
              </a:rPr>
              <a:t>que </a:t>
            </a:r>
            <a:r>
              <a:rPr lang="es-ES" sz="1050" dirty="0">
                <a:latin typeface="Arial" charset="0"/>
              </a:rPr>
              <a:t>eliminen</a:t>
            </a:r>
            <a:r>
              <a:rPr lang="es-ES" sz="1050" dirty="0" smtClean="0">
                <a:latin typeface="Arial" charset="0"/>
              </a:rPr>
              <a:t>/ traten </a:t>
            </a:r>
            <a:r>
              <a:rPr lang="es-ES" sz="1050" dirty="0">
                <a:latin typeface="Arial" charset="0"/>
              </a:rPr>
              <a:t>los residuos, y los certificados de tratamiento. </a:t>
            </a:r>
          </a:p>
        </p:txBody>
      </p:sp>
      <p:sp>
        <p:nvSpPr>
          <p:cNvPr id="26" name="Pentagone 1"/>
          <p:cNvSpPr/>
          <p:nvPr/>
        </p:nvSpPr>
        <p:spPr>
          <a:xfrm>
            <a:off x="457201" y="1488671"/>
            <a:ext cx="1436566" cy="576064"/>
          </a:xfrm>
          <a:prstGeom prst="homePlate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b="1" dirty="0" smtClean="0">
                <a:solidFill>
                  <a:srgbClr val="004196"/>
                </a:solidFill>
                <a:latin typeface="Arial" charset="0"/>
              </a:rPr>
              <a:t>Identificar</a:t>
            </a:r>
            <a:endParaRPr lang="es-ES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199" y="4019640"/>
            <a:ext cx="8350465" cy="2727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b="1" dirty="0">
                <a:solidFill>
                  <a:srgbClr val="004196"/>
                </a:solidFill>
                <a:latin typeface="Arial" charset="0"/>
              </a:rPr>
              <a:t>Ejemplos de exigencias de buenas prácticas </a:t>
            </a:r>
            <a:endParaRPr lang="es-ES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69154" y="4378374"/>
            <a:ext cx="1531158" cy="193347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endParaRPr lang="fr-FR" sz="10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1747968" y="1488671"/>
            <a:ext cx="1702383" cy="576064"/>
          </a:xfrm>
          <a:prstGeom prst="chevron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b="1" dirty="0" smtClean="0">
                <a:solidFill>
                  <a:srgbClr val="004196"/>
                </a:solidFill>
                <a:latin typeface="Arial" charset="0"/>
              </a:rPr>
              <a:t>Separar y almacenar</a:t>
            </a:r>
            <a:endParaRPr lang="es-ES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3281169" y="1490019"/>
            <a:ext cx="1800938" cy="576064"/>
          </a:xfrm>
          <a:prstGeom prst="chevron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b="1" dirty="0" smtClean="0">
                <a:solidFill>
                  <a:srgbClr val="004196"/>
                </a:solidFill>
                <a:latin typeface="Arial" charset="0"/>
              </a:rPr>
              <a:t>Rastrear</a:t>
            </a:r>
            <a:endParaRPr lang="es-ES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4921344" y="1488671"/>
            <a:ext cx="1972349" cy="576064"/>
          </a:xfrm>
          <a:prstGeom prst="chevron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b="1" dirty="0" smtClean="0">
                <a:solidFill>
                  <a:srgbClr val="004196"/>
                </a:solidFill>
                <a:latin typeface="Arial" charset="0"/>
              </a:rPr>
              <a:t>Recolectar y transportar </a:t>
            </a:r>
            <a:endParaRPr lang="es-ES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6724470" y="1488671"/>
            <a:ext cx="1833898" cy="576064"/>
          </a:xfrm>
          <a:prstGeom prst="chevron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400" b="1" dirty="0" smtClean="0">
                <a:solidFill>
                  <a:srgbClr val="004196"/>
                </a:solidFill>
                <a:latin typeface="Arial" charset="0"/>
              </a:rPr>
              <a:t>Tratar</a:t>
            </a:r>
            <a:endParaRPr lang="es-ES" sz="1400" b="1" dirty="0">
              <a:solidFill>
                <a:srgbClr val="0041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907704" y="4378374"/>
            <a:ext cx="1547561" cy="149884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s-ES" sz="1050" dirty="0" smtClean="0">
                <a:latin typeface="Arial" charset="0"/>
              </a:rPr>
              <a:t>Separación (no mezclar residuos de diferente tipo).</a:t>
            </a:r>
            <a:endParaRPr lang="es-ES" sz="1050" dirty="0">
              <a:latin typeface="Arial" charset="0"/>
              <a:ea typeface="Arial" charset="0"/>
              <a:cs typeface="Arial" charset="0"/>
            </a:endParaRP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s-ES" sz="1050" dirty="0">
                <a:latin typeface="Arial" charset="0"/>
              </a:rPr>
              <a:t>Almacenamiento acorde a las normas </a:t>
            </a:r>
            <a:r>
              <a:rPr sz="1050" dirty="0" smtClean="0"/>
              <a:t/>
            </a:r>
            <a:br>
              <a:rPr sz="1050" dirty="0" smtClean="0"/>
            </a:br>
            <a:r>
              <a:rPr lang="es-ES" sz="1050" dirty="0" smtClean="0">
                <a:latin typeface="Arial" charset="0"/>
              </a:rPr>
              <a:t>(1 tipo de residuo </a:t>
            </a:r>
            <a:r>
              <a:rPr sz="1050" dirty="0"/>
              <a:t/>
            </a:r>
            <a:br>
              <a:rPr sz="1050" dirty="0"/>
            </a:br>
            <a:r>
              <a:rPr lang="es-ES" sz="1050" dirty="0" smtClean="0">
                <a:latin typeface="Arial" charset="0"/>
              </a:rPr>
              <a:t>= 1 contenedor).</a:t>
            </a:r>
            <a:endParaRPr lang="es-ES" sz="105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>
          <a:xfrm>
            <a:off x="469154" y="2115073"/>
            <a:ext cx="1255527" cy="71740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s-ES" sz="1050" dirty="0" smtClean="0">
                <a:latin typeface="Arial" charset="0"/>
              </a:rPr>
              <a:t>Los residuos</a:t>
            </a:r>
            <a:r>
              <a:rPr lang="es-ES" sz="1050" dirty="0" smtClean="0"/>
              <a:t> </a:t>
            </a:r>
            <a:r>
              <a:rPr sz="1050" dirty="0"/>
              <a:t/>
            </a:r>
            <a:br>
              <a:rPr sz="1050" dirty="0"/>
            </a:br>
            <a:r>
              <a:rPr lang="es-ES" sz="1050" dirty="0" smtClean="0">
                <a:latin typeface="Arial" charset="0"/>
              </a:rPr>
              <a:t>(clase de residuos, cantidad…).</a:t>
            </a: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4987753" y="2102262"/>
            <a:ext cx="1744487" cy="164106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s-ES" sz="1050" dirty="0" smtClean="0">
                <a:latin typeface="Arial" charset="0"/>
              </a:rPr>
              <a:t>Organizar de manera controlada la recolección, </a:t>
            </a:r>
            <a:r>
              <a:rPr sz="1050" dirty="0"/>
              <a:t/>
            </a:r>
            <a:br>
              <a:rPr sz="1050" dirty="0"/>
            </a:br>
            <a:r>
              <a:rPr lang="es-ES" sz="1050" dirty="0" smtClean="0">
                <a:latin typeface="Arial" charset="0"/>
              </a:rPr>
              <a:t>la separación y el almacenamiento temporal en el sitio.</a:t>
            </a:r>
            <a:endParaRPr lang="es-ES" sz="1050" dirty="0">
              <a:latin typeface="Arial" charset="0"/>
              <a:ea typeface="Arial" charset="0"/>
              <a:cs typeface="Arial" charset="0"/>
            </a:endParaRP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s-ES" sz="1050" dirty="0" smtClean="0">
                <a:latin typeface="Arial" charset="0"/>
              </a:rPr>
              <a:t>Organizar los movimientos de los residuos en el sitio.</a:t>
            </a:r>
            <a:endParaRPr lang="es-ES" sz="105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ctangle 3"/>
          <p:cNvSpPr txBox="1">
            <a:spLocks noChangeArrowheads="1"/>
          </p:cNvSpPr>
          <p:nvPr/>
        </p:nvSpPr>
        <p:spPr>
          <a:xfrm>
            <a:off x="6711415" y="2102262"/>
            <a:ext cx="2185257" cy="193705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s-ES" sz="1050" dirty="0" smtClean="0">
                <a:latin typeface="Arial" charset="0"/>
              </a:rPr>
              <a:t>Valorizar o eliminar. </a:t>
            </a: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s-ES" sz="1050" dirty="0">
                <a:latin typeface="Arial" charset="0"/>
              </a:rPr>
              <a:t>Asegurarse de que los residuos se encaucen en el canal correspondiente a su tipo y características. Elegir lugares adecuados para cada tipo de residuos y auditarlos.</a:t>
            </a:r>
            <a:endParaRPr lang="es-ES" sz="105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>
          <a:xfrm>
            <a:off x="6646230" y="4378374"/>
            <a:ext cx="2318258" cy="1933476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s-ES" sz="1050" dirty="0" smtClean="0">
                <a:latin typeface="Arial" charset="0"/>
              </a:rPr>
              <a:t>Organizar una visita anual a la planta.</a:t>
            </a: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s-ES" sz="1050" dirty="0" smtClean="0">
                <a:latin typeface="Arial" charset="0"/>
              </a:rPr>
              <a:t>Si no hay ninguna instalación aceptable en el país para el tratamiento de los residuos, será necesario exportar los residuos de conformidad con las disposiciones de la reglamentación pertinente</a:t>
            </a:r>
            <a:r>
              <a:rPr lang="es-ES" sz="1050" dirty="0" smtClean="0"/>
              <a:t> </a:t>
            </a:r>
            <a:r>
              <a:rPr lang="es-ES" sz="1050" dirty="0" smtClean="0">
                <a:latin typeface="Arial" charset="0"/>
              </a:rPr>
              <a:t>y de los convenios de Basilea y de Bamako.</a:t>
            </a:r>
            <a:endParaRPr lang="es-ES" sz="105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1819972" y="2131436"/>
            <a:ext cx="1412649" cy="113533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50" dirty="0" smtClean="0">
                <a:latin typeface="Arial" charset="0"/>
              </a:rPr>
              <a:t>La recolección, la separación, el almacenamiento, el transporte de residuos.</a:t>
            </a:r>
            <a:endParaRPr lang="es-ES" sz="105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5220019" y="4378374"/>
            <a:ext cx="1383516" cy="9227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050" dirty="0" smtClean="0">
                <a:latin typeface="Arial" charset="0"/>
              </a:rPr>
              <a:t>Contar con el permiso de transporte (para las empresas transportistas).</a:t>
            </a:r>
            <a:endParaRPr lang="es-ES" sz="105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3234433" y="2117445"/>
            <a:ext cx="1703356" cy="137804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20000"/>
              <a:buFont typeface="Lucida Grande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47675" indent="-180975" algn="l" defTabSz="533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806450" indent="-1809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100000"/>
              <a:buFont typeface="Lucida Grande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080000" indent="-1800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accent4"/>
              </a:buClr>
              <a:buSzPct val="80000"/>
              <a:buFont typeface="Lucida Grande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4pPr>
            <a:lvl5pPr marL="1260000" indent="-180975" algn="l" defTabSz="352425" rtl="0" eaLnBrk="1" latinLnBrk="0" hangingPunct="1">
              <a:spcBef>
                <a:spcPts val="300"/>
              </a:spcBef>
              <a:spcAft>
                <a:spcPts val="300"/>
              </a:spcAft>
              <a:buClr>
                <a:srgbClr val="133C75"/>
              </a:buClr>
              <a:buSzPct val="100000"/>
              <a:buFont typeface="Lucida Grande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Helvetica"/>
              </a:defRPr>
            </a:lvl5pPr>
            <a:lvl6pPr marL="1350000" indent="0" algn="l" defTabSz="457200" rtl="0" eaLnBrk="1" latinLnBrk="0" hangingPunct="1">
              <a:spcBef>
                <a:spcPct val="20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5588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s-ES" sz="1050" dirty="0" smtClean="0">
                <a:latin typeface="Arial" charset="0"/>
              </a:rPr>
              <a:t>Desde la producción hasta la valorización o la eliminación.</a:t>
            </a:r>
          </a:p>
          <a:p>
            <a:pPr marL="108000" indent="-108000">
              <a:buClr>
                <a:schemeClr val="tx1"/>
              </a:buClr>
              <a:buFont typeface="Arial" charset="0"/>
              <a:buChar char="•"/>
            </a:pPr>
            <a:r>
              <a:rPr lang="es-ES" sz="1050" dirty="0" smtClean="0">
                <a:latin typeface="Arial" charset="0"/>
              </a:rPr>
              <a:t>Garantizar la trazabilidad de los movimientos de residuos dentro </a:t>
            </a:r>
            <a:r>
              <a:rPr sz="1050" dirty="0"/>
              <a:t/>
            </a:r>
            <a:br>
              <a:rPr sz="1050" dirty="0"/>
            </a:br>
            <a:r>
              <a:rPr lang="es-ES" sz="1050" dirty="0" smtClean="0">
                <a:latin typeface="Arial" charset="0"/>
              </a:rPr>
              <a:t>y fuera del sitio.</a:t>
            </a:r>
            <a:endParaRPr lang="es-ES" sz="1050" dirty="0" smtClean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457200" y="4005120"/>
            <a:ext cx="8260080" cy="0"/>
          </a:xfrm>
          <a:prstGeom prst="line">
            <a:avLst/>
          </a:prstGeom>
          <a:ln w="9525" cap="flat" cmpd="sng" algn="ctr">
            <a:solidFill>
              <a:srgbClr val="4B96C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457200" y="4312395"/>
            <a:ext cx="8260080" cy="0"/>
          </a:xfrm>
          <a:prstGeom prst="line">
            <a:avLst/>
          </a:prstGeom>
          <a:ln w="9525" cap="flat" cmpd="sng" algn="ctr">
            <a:solidFill>
              <a:srgbClr val="4B96C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 descr="batterie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3" y="2909089"/>
            <a:ext cx="690079" cy="678357"/>
          </a:xfrm>
          <a:prstGeom prst="rect">
            <a:avLst/>
          </a:prstGeom>
        </p:spPr>
      </p:pic>
      <p:pic>
        <p:nvPicPr>
          <p:cNvPr id="3" name="Image 2" descr="cartouches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83" y="3067049"/>
            <a:ext cx="376044" cy="369657"/>
          </a:xfrm>
          <a:prstGeom prst="rect">
            <a:avLst/>
          </a:prstGeom>
        </p:spPr>
      </p:pic>
      <p:pic>
        <p:nvPicPr>
          <p:cNvPr id="4" name="Image 3" descr="piles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03" y="3067049"/>
            <a:ext cx="398343" cy="391577"/>
          </a:xfrm>
          <a:prstGeom prst="rect">
            <a:avLst/>
          </a:prstGeom>
        </p:spPr>
      </p:pic>
      <p:pic>
        <p:nvPicPr>
          <p:cNvPr id="5" name="Image 4" descr="huilevidange.ai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756" y="2998556"/>
            <a:ext cx="468021" cy="460070"/>
          </a:xfrm>
          <a:prstGeom prst="rect">
            <a:avLst/>
          </a:prstGeom>
        </p:spPr>
      </p:pic>
      <p:pic>
        <p:nvPicPr>
          <p:cNvPr id="6" name="Image 5" descr="carton.ai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63" y="2998556"/>
            <a:ext cx="599066" cy="588889"/>
          </a:xfrm>
          <a:prstGeom prst="rect">
            <a:avLst/>
          </a:prstGeom>
        </p:spPr>
      </p:pic>
      <p:pic>
        <p:nvPicPr>
          <p:cNvPr id="7" name="Image 6" descr="bois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867" y="2998556"/>
            <a:ext cx="505523" cy="49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41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96216"/>
            <a:ext cx="8760493" cy="106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GESTIÓN DE RESIDUOS: </a:t>
            </a:r>
            <a:r>
              <a:rPr dirty="0"/>
              <a:t/>
            </a:r>
            <a:br>
              <a:rPr dirty="0"/>
            </a:br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LO QUE NO QUEREMOS VER MÁS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62365"/>
            <a:ext cx="4402712" cy="2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550" y="3981056"/>
            <a:ext cx="2823120" cy="189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59916" y="1562365"/>
            <a:ext cx="3448653" cy="2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1029" y="3981064"/>
            <a:ext cx="2727540" cy="189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8806" y="3981064"/>
            <a:ext cx="2150086" cy="189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970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41500" y="1395521"/>
            <a:ext cx="5664200" cy="189377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4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 smtClean="0">
                <a:solidFill>
                  <a:srgbClr val="004196"/>
                </a:solidFill>
                <a:latin typeface="Arial" charset="0"/>
              </a:rPr>
              <a:t>CONTEXTO</a:t>
            </a:r>
            <a:endParaRPr lang="es-E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bject 34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E427E9F0-32AA-42AE-B720-C48B978B634D}"/>
              </a:ext>
            </a:extLst>
          </p:cNvPr>
          <p:cNvSpPr txBox="1"/>
          <p:nvPr/>
        </p:nvSpPr>
        <p:spPr>
          <a:xfrm>
            <a:off x="474662" y="1357421"/>
            <a:ext cx="8328481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En 2030, la población mundial será de </a:t>
            </a:r>
            <a:b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</a:b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aproximadamente 9.000 millones de personas.</a:t>
            </a:r>
          </a:p>
          <a:p>
            <a:pPr algn="ctr"/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Los recursos del planeta no son ilimitados </a:t>
            </a:r>
            <a:r>
              <a:rPr dirty="0"/>
              <a:t/>
            </a:r>
            <a:br>
              <a:rPr dirty="0"/>
            </a:b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y el cambio climático impone reducir las </a:t>
            </a:r>
            <a:r>
              <a:rPr dirty="0"/>
              <a:t/>
            </a:r>
            <a:br>
              <a:rPr dirty="0"/>
            </a:br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emisiones de gases de efecto invernadero.</a:t>
            </a:r>
          </a:p>
          <a:p>
            <a:pPr algn="ctr"/>
            <a:r>
              <a:rPr lang="es-ES" sz="1600" dirty="0" smtClean="0">
                <a:solidFill>
                  <a:schemeClr val="tx2">
                    <a:lumMod val="50000"/>
                  </a:schemeClr>
                </a:solidFill>
                <a:latin typeface="Arial" charset="0"/>
              </a:rPr>
              <a:t>Paralelamente, el mundo produce 4 Gt/año de residuos. </a:t>
            </a:r>
          </a:p>
          <a:p>
            <a:pPr algn="ctr"/>
            <a:endParaRPr lang="es-ES" sz="1600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endParaRPr lang="es-ES" sz="1600" dirty="0" smtClean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endParaRPr lang="es-ES" sz="1600" dirty="0">
              <a:solidFill>
                <a:schemeClr val="tx2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r>
              <a:rPr lang="es-ES" sz="3000" dirty="0">
                <a:solidFill>
                  <a:srgbClr val="004196"/>
                </a:solidFill>
                <a:latin typeface="Arial" charset="0"/>
              </a:rPr>
              <a:t>En 2050, si no hacemos nada, </a:t>
            </a:r>
            <a:r>
              <a:rPr dirty="0"/>
              <a:t/>
            </a:r>
            <a:br>
              <a:rPr dirty="0"/>
            </a:br>
            <a:r>
              <a:rPr lang="es-ES" sz="3000" dirty="0">
                <a:solidFill>
                  <a:srgbClr val="004196"/>
                </a:solidFill>
                <a:latin typeface="Arial" charset="0"/>
              </a:rPr>
              <a:t>habrá más plástico </a:t>
            </a:r>
            <a:r>
              <a:rPr dirty="0"/>
              <a:t/>
            </a:r>
            <a:br>
              <a:rPr dirty="0"/>
            </a:br>
            <a:r>
              <a:rPr lang="es-ES" sz="3000" dirty="0">
                <a:solidFill>
                  <a:srgbClr val="004196"/>
                </a:solidFill>
                <a:latin typeface="Arial" charset="0"/>
              </a:rPr>
              <a:t>que peces en los océanos. </a:t>
            </a:r>
          </a:p>
        </p:txBody>
      </p:sp>
      <p:sp>
        <p:nvSpPr>
          <p:cNvPr id="27" name="Forme libre 26"/>
          <p:cNvSpPr/>
          <p:nvPr/>
        </p:nvSpPr>
        <p:spPr>
          <a:xfrm>
            <a:off x="4333843" y="3462679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8175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4340"/>
            <a:ext cx="8760493" cy="10614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CONCLUSIÓN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617132" y="5073154"/>
            <a:ext cx="5926667" cy="101018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400" b="1" dirty="0">
                <a:solidFill>
                  <a:srgbClr val="4B96CD"/>
                </a:solidFill>
                <a:latin typeface="Arial" charset="0"/>
              </a:rPr>
              <a:t>Una iniciativa emblemática: </a:t>
            </a:r>
            <a:r>
              <a:rPr lang="es-ES_tradnl" sz="2400" dirty="0"/>
              <a:t/>
            </a:r>
            <a:br>
              <a:rPr lang="es-ES_tradnl" sz="2400" dirty="0"/>
            </a:br>
            <a:r>
              <a:rPr lang="es-ES_tradnl" sz="2400" b="1" dirty="0">
                <a:solidFill>
                  <a:srgbClr val="4B96CD"/>
                </a:solidFill>
                <a:latin typeface="Arial" charset="0"/>
              </a:rPr>
              <a:t>reducir y valorizar nuestros residuos </a:t>
            </a:r>
            <a:endParaRPr lang="es-ES_tradnl" sz="2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658008" y="751822"/>
            <a:ext cx="3840684" cy="3840684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2959745" y="778279"/>
            <a:ext cx="3237211" cy="12579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_tradnl" sz="2500" b="1" dirty="0">
                <a:solidFill>
                  <a:srgbClr val="4B96CD"/>
                </a:solidFill>
                <a:latin typeface="Arial" charset="0"/>
              </a:rPr>
              <a:t>Para </a:t>
            </a:r>
            <a:br>
              <a:rPr lang="es-ES_tradnl" sz="2500" b="1" dirty="0">
                <a:solidFill>
                  <a:srgbClr val="4B96CD"/>
                </a:solidFill>
                <a:latin typeface="Arial" charset="0"/>
              </a:rPr>
            </a:br>
            <a:r>
              <a:rPr lang="es-ES_tradnl" sz="2500" b="1" dirty="0">
                <a:solidFill>
                  <a:srgbClr val="4B96CD"/>
                </a:solidFill>
                <a:latin typeface="Arial" charset="0"/>
              </a:rPr>
              <a:t>encaminarnos</a:t>
            </a:r>
            <a:r>
              <a:rPr lang="es-ES_tradnl" sz="2500" dirty="0"/>
              <a:t> </a:t>
            </a:r>
            <a:br>
              <a:rPr lang="es-ES_tradnl" sz="2500" dirty="0"/>
            </a:br>
            <a:r>
              <a:rPr lang="es-ES_tradnl" sz="2500" b="1" dirty="0">
                <a:solidFill>
                  <a:srgbClr val="4B96CD"/>
                </a:solidFill>
                <a:latin typeface="Arial" charset="0"/>
              </a:rPr>
              <a:t>hacia</a:t>
            </a:r>
            <a:r>
              <a:rPr lang="es-ES_tradnl" sz="2500" dirty="0"/>
              <a:t> </a:t>
            </a:r>
            <a:r>
              <a:rPr lang="es-ES_tradnl" sz="2500" b="1" dirty="0">
                <a:solidFill>
                  <a:srgbClr val="4B96CD"/>
                </a:solidFill>
                <a:latin typeface="Arial" charset="0"/>
              </a:rPr>
              <a:t>la economía</a:t>
            </a:r>
            <a:r>
              <a:rPr lang="es-ES_tradnl" sz="2500" dirty="0"/>
              <a:t> </a:t>
            </a:r>
            <a:br>
              <a:rPr lang="es-ES_tradnl" sz="2500" dirty="0"/>
            </a:br>
            <a:r>
              <a:rPr lang="es-ES_tradnl" sz="2500" b="1" dirty="0">
                <a:solidFill>
                  <a:srgbClr val="4B96CD"/>
                </a:solidFill>
                <a:latin typeface="Arial" charset="0"/>
              </a:rPr>
              <a:t>circular</a:t>
            </a:r>
            <a:r>
              <a:rPr lang="es-ES_tradnl" sz="2500" dirty="0"/>
              <a:t> </a:t>
            </a:r>
            <a:endParaRPr lang="es-ES_tradnl" sz="25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4273291" y="4720761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09" y="2264803"/>
            <a:ext cx="2885314" cy="24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38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735891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spc="100" dirty="0">
                <a:solidFill>
                  <a:srgbClr val="004196"/>
                </a:solidFill>
                <a:latin typeface="Arial" charset="0"/>
              </a:rPr>
              <a:t>ANEXOS</a:t>
            </a:r>
            <a:endParaRPr lang="es-E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58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618976" y="1785105"/>
            <a:ext cx="2855771" cy="2855771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99234"/>
            <a:ext cx="8760493" cy="73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 smtClean="0">
                <a:solidFill>
                  <a:srgbClr val="004196"/>
                </a:solidFill>
                <a:latin typeface="Arial" charset="0"/>
              </a:rPr>
              <a:t>CAJA DE BUENAS PRÁCTICAS PARA EL DÍA MUNDIAL DEL MEDIO AMBIENTE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45858" y="2686086"/>
            <a:ext cx="26020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4B96CD"/>
                </a:solidFill>
                <a:latin typeface="Arial" charset="0"/>
              </a:rPr>
              <a:t>¿Necesita ideas </a:t>
            </a:r>
            <a:r>
              <a:rPr dirty="0"/>
              <a:t/>
            </a:r>
            <a:br>
              <a:rPr dirty="0"/>
            </a:br>
            <a:r>
              <a:rPr lang="es-ES" sz="2400" b="1" dirty="0" smtClean="0">
                <a:solidFill>
                  <a:srgbClr val="4B96CD"/>
                </a:solidFill>
                <a:latin typeface="Arial" charset="0"/>
              </a:rPr>
              <a:t>para las actividades </a:t>
            </a:r>
            <a:r>
              <a:rPr dirty="0"/>
              <a:t/>
            </a:r>
            <a:br>
              <a:rPr dirty="0"/>
            </a:br>
            <a:r>
              <a:rPr lang="es-ES" sz="2400" b="1" dirty="0" smtClean="0">
                <a:solidFill>
                  <a:srgbClr val="4B96CD"/>
                </a:solidFill>
                <a:latin typeface="Arial" charset="0"/>
              </a:rPr>
              <a:t>de ese día? </a:t>
            </a:r>
          </a:p>
        </p:txBody>
      </p:sp>
      <p:sp>
        <p:nvSpPr>
          <p:cNvPr id="13" name="Forme libre 12"/>
          <p:cNvSpPr/>
          <p:nvPr/>
        </p:nvSpPr>
        <p:spPr>
          <a:xfrm rot="16200000">
            <a:off x="3667491" y="1791782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4058387" y="4592540"/>
            <a:ext cx="474009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ES" sz="1700" dirty="0" smtClean="0">
                <a:latin typeface="Arial" charset="0"/>
              </a:rPr>
              <a:t>Cuestionario</a:t>
            </a:r>
            <a:endParaRPr lang="es-ES" sz="1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8387" y="1665214"/>
            <a:ext cx="473409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ES" sz="1700" dirty="0">
                <a:latin typeface="Arial" charset="0"/>
              </a:rPr>
              <a:t>Visita del lugar centrada en el medio ambiente/los residuos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58386" y="2345709"/>
            <a:ext cx="397309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ES" sz="1700" dirty="0">
                <a:latin typeface="Arial" charset="0"/>
              </a:rPr>
              <a:t>Auditorías a los prestadores de servicios relacionados con los residuos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8387" y="3130042"/>
            <a:ext cx="506912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s-ES" sz="1700" dirty="0">
                <a:latin typeface="Arial" charset="0"/>
              </a:rPr>
              <a:t>Talleres para instruir al personal en la recolección de residuos mediante ejercicios prácticos</a:t>
            </a:r>
          </a:p>
        </p:txBody>
      </p:sp>
      <p:sp>
        <p:nvSpPr>
          <p:cNvPr id="6" name="Rectangle 5"/>
          <p:cNvSpPr/>
          <p:nvPr/>
        </p:nvSpPr>
        <p:spPr>
          <a:xfrm>
            <a:off x="4058387" y="3886415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s-ES" sz="1700" dirty="0">
                <a:latin typeface="Arial" charset="0"/>
              </a:rPr>
              <a:t>Charlas o conferencias de algún socio sobre el tratamiento de residuos</a:t>
            </a:r>
          </a:p>
        </p:txBody>
      </p:sp>
      <p:sp>
        <p:nvSpPr>
          <p:cNvPr id="18" name="Forme libre 17"/>
          <p:cNvSpPr/>
          <p:nvPr/>
        </p:nvSpPr>
        <p:spPr>
          <a:xfrm rot="16200000">
            <a:off x="3667491" y="2450532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orme libre 18"/>
          <p:cNvSpPr/>
          <p:nvPr/>
        </p:nvSpPr>
        <p:spPr>
          <a:xfrm rot="16200000">
            <a:off x="3667491" y="3393659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Forme libre 21"/>
          <p:cNvSpPr/>
          <p:nvPr/>
        </p:nvSpPr>
        <p:spPr>
          <a:xfrm rot="16200000">
            <a:off x="3667492" y="4033740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Forme libre 22"/>
          <p:cNvSpPr/>
          <p:nvPr/>
        </p:nvSpPr>
        <p:spPr>
          <a:xfrm rot="16200000">
            <a:off x="3667493" y="4653500"/>
            <a:ext cx="394671" cy="144990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57199" y="5727135"/>
            <a:ext cx="8455351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lvl="1" indent="0">
              <a:buNone/>
            </a:pPr>
            <a:r>
              <a:rPr lang="es-ES" sz="1400" b="1" dirty="0">
                <a:solidFill>
                  <a:srgbClr val="4B96CD"/>
                </a:solidFill>
                <a:latin typeface="Arial" charset="0"/>
              </a:rPr>
              <a:t>Comparta sus logros </a:t>
            </a:r>
            <a:r>
              <a:rPr lang="es-ES" sz="1400" b="1" dirty="0" smtClean="0">
                <a:solidFill>
                  <a:srgbClr val="4B96CD"/>
                </a:solidFill>
                <a:latin typeface="Arial" charset="0"/>
              </a:rPr>
              <a:t>en</a:t>
            </a:r>
            <a:r>
              <a:rPr lang="es-ES" sz="1400" b="1" dirty="0">
                <a:solidFill>
                  <a:srgbClr val="4B96CD"/>
                </a:solidFill>
                <a:latin typeface="Arial" charset="0"/>
              </a:rPr>
              <a:t> </a:t>
            </a:r>
            <a:r>
              <a:rPr lang="es-ES" sz="1400" b="1" dirty="0" smtClean="0">
                <a:solidFill>
                  <a:srgbClr val="4B96CD"/>
                </a:solidFill>
                <a:latin typeface="Arial" charset="0"/>
              </a:rPr>
              <a:t>comunidad </a:t>
            </a:r>
            <a:r>
              <a:rPr lang="es-ES" sz="1400" b="1" dirty="0">
                <a:solidFill>
                  <a:srgbClr val="4B96CD"/>
                </a:solidFill>
                <a:latin typeface="Arial" charset="0"/>
              </a:rPr>
              <a:t>Wat de medio </a:t>
            </a:r>
            <a:r>
              <a:rPr lang="es-ES" sz="1400" b="1" dirty="0" smtClean="0">
                <a:solidFill>
                  <a:srgbClr val="4B96CD"/>
                </a:solidFill>
                <a:latin typeface="Arial" charset="0"/>
              </a:rPr>
              <a:t>ambiente </a:t>
            </a:r>
            <a:r>
              <a:rPr lang="es-ES" sz="1400" b="1" dirty="0" smtClean="0">
                <a:solidFill>
                  <a:srgbClr val="4B96CD"/>
                </a:solidFill>
                <a:latin typeface="Arial" charset="0"/>
                <a:hlinkClick r:id="rId4"/>
              </a:rPr>
              <a:t>enlace</a:t>
            </a:r>
            <a:endParaRPr lang="es-ES" sz="1400" b="1" dirty="0">
              <a:solidFill>
                <a:srgbClr val="4B96CD"/>
              </a:solidFill>
              <a:latin typeface="Arial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76" y="1042368"/>
            <a:ext cx="1987690" cy="1987690"/>
          </a:xfrm>
          <a:prstGeom prst="rect">
            <a:avLst/>
          </a:prstGeom>
        </p:spPr>
      </p:pic>
      <p:pic>
        <p:nvPicPr>
          <p:cNvPr id="27" name="Image 26" descr="idea.ai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97" y="1531355"/>
            <a:ext cx="637540" cy="63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71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49587" y="3657717"/>
            <a:ext cx="5787534" cy="319236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649587" y="4118792"/>
            <a:ext cx="5787534" cy="319236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649587" y="4579867"/>
            <a:ext cx="5787534" cy="319236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649587" y="5040940"/>
            <a:ext cx="5787534" cy="319236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1649587" y="3196642"/>
            <a:ext cx="5787534" cy="319236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4062979" y="1425224"/>
            <a:ext cx="1019990" cy="1019990"/>
          </a:xfrm>
          <a:prstGeom prst="ellipse">
            <a:avLst/>
          </a:prstGeom>
          <a:solidFill>
            <a:srgbClr val="EDED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199234"/>
            <a:ext cx="8760493" cy="734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ENLACES </a:t>
            </a:r>
            <a:r>
              <a:rPr lang="es-ES" sz="2300" b="1" cap="all" spc="100" dirty="0">
                <a:solidFill>
                  <a:srgbClr val="004196"/>
                </a:solidFill>
                <a:latin typeface="Arial" charset="0"/>
              </a:rPr>
              <a:t>útiles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4363" y="1596983"/>
            <a:ext cx="664474" cy="676472"/>
          </a:xfrm>
          <a:prstGeom prst="rect">
            <a:avLst/>
          </a:prstGeom>
        </p:spPr>
      </p:pic>
      <p:sp>
        <p:nvSpPr>
          <p:cNvPr id="11" name="Forme libre 10"/>
          <p:cNvSpPr/>
          <p:nvPr/>
        </p:nvSpPr>
        <p:spPr>
          <a:xfrm>
            <a:off x="4234363" y="2708859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Espace réservé du texte 4"/>
          <p:cNvSpPr txBox="1">
            <a:spLocks/>
          </p:cNvSpPr>
          <p:nvPr/>
        </p:nvSpPr>
        <p:spPr>
          <a:xfrm>
            <a:off x="433953" y="3235783"/>
            <a:ext cx="8218800" cy="20897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500" dirty="0" smtClean="0">
                <a:solidFill>
                  <a:schemeClr val="tx1"/>
                </a:solidFill>
                <a:latin typeface="Arial" charset="0"/>
              </a:rPr>
              <a:t>Directiva sobre residuos </a:t>
            </a:r>
            <a:r>
              <a:rPr lang="es-ES" sz="1500" dirty="0" smtClean="0">
                <a:solidFill>
                  <a:schemeClr val="tx1"/>
                </a:solidFill>
                <a:latin typeface="Arial" charset="0"/>
                <a:hlinkClick r:id="rId5"/>
              </a:rPr>
              <a:t>enlace</a:t>
            </a:r>
            <a:endParaRPr lang="es-ES" sz="1500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es-ES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ES" sz="1500" dirty="0" smtClean="0">
                <a:solidFill>
                  <a:schemeClr val="tx1"/>
                </a:solidFill>
                <a:latin typeface="Arial" charset="0"/>
              </a:rPr>
              <a:t>Documento de referencia sobre economía circular </a:t>
            </a:r>
            <a:r>
              <a:rPr lang="es-ES" sz="1500" dirty="0" smtClean="0">
                <a:solidFill>
                  <a:schemeClr val="tx1"/>
                </a:solidFill>
                <a:latin typeface="Arial" charset="0"/>
                <a:hlinkClick r:id="rId6"/>
              </a:rPr>
              <a:t>enlace</a:t>
            </a:r>
            <a:endParaRPr lang="es-ES" sz="1500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es-ES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ES" sz="1500" dirty="0" smtClean="0">
                <a:solidFill>
                  <a:schemeClr val="tx1"/>
                </a:solidFill>
                <a:latin typeface="Arial" charset="0"/>
              </a:rPr>
              <a:t>Total </a:t>
            </a:r>
            <a:r>
              <a:rPr lang="es-ES" sz="1500" dirty="0" err="1" smtClean="0">
                <a:solidFill>
                  <a:schemeClr val="tx1"/>
                </a:solidFill>
                <a:latin typeface="Arial" charset="0"/>
              </a:rPr>
              <a:t>Ecosolutions</a:t>
            </a:r>
            <a:r>
              <a:rPr lang="es-ES" sz="15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s-ES" sz="1500" dirty="0" smtClean="0">
                <a:solidFill>
                  <a:schemeClr val="tx1"/>
                </a:solidFill>
                <a:latin typeface="Arial" charset="0"/>
                <a:hlinkClick r:id="rId7"/>
              </a:rPr>
              <a:t>enlace al sitio web</a:t>
            </a:r>
            <a:endParaRPr lang="es-ES" sz="1500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es-ES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ES" sz="1500" dirty="0" smtClean="0">
                <a:solidFill>
                  <a:schemeClr val="tx1"/>
                </a:solidFill>
                <a:latin typeface="Arial" charset="0"/>
              </a:rPr>
              <a:t>Wat especialidad H3SEQ </a:t>
            </a:r>
            <a:r>
              <a:rPr lang="es-ES" sz="1500" dirty="0" smtClean="0">
                <a:solidFill>
                  <a:schemeClr val="tx1"/>
                </a:solidFill>
                <a:latin typeface="Arial" charset="0"/>
                <a:hlinkClick r:id="rId8"/>
              </a:rPr>
              <a:t>enlace</a:t>
            </a:r>
            <a:endParaRPr lang="es-ES" sz="1500" dirty="0" smtClean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es-ES" sz="15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s-ES" sz="1500" dirty="0" smtClean="0">
                <a:solidFill>
                  <a:schemeClr val="tx1"/>
                </a:solidFill>
                <a:latin typeface="Arial" charset="0"/>
              </a:rPr>
              <a:t>Toolbox HSE para el Día Mundial del Medio Ambiente </a:t>
            </a:r>
            <a:r>
              <a:rPr lang="es-ES" sz="1500" dirty="0" smtClean="0">
                <a:solidFill>
                  <a:schemeClr val="tx1"/>
                </a:solidFill>
                <a:latin typeface="Arial" charset="0"/>
                <a:hlinkClick r:id="rId9"/>
              </a:rPr>
              <a:t>enlace</a:t>
            </a:r>
            <a:endParaRPr lang="es-ES" sz="15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44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735891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spc="100" dirty="0" smtClean="0">
                <a:solidFill>
                  <a:srgbClr val="004196"/>
                </a:solidFill>
                <a:latin typeface="Arial" charset="0"/>
              </a:rPr>
              <a:t>DESAFÍOS</a:t>
            </a:r>
            <a:endParaRPr lang="es-ES" sz="32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2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7029" y="1645226"/>
            <a:ext cx="5608057" cy="2926774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llipse 1"/>
          <p:cNvSpPr/>
          <p:nvPr/>
        </p:nvSpPr>
        <p:spPr>
          <a:xfrm>
            <a:off x="2403244" y="2261574"/>
            <a:ext cx="2179119" cy="2179119"/>
          </a:xfrm>
          <a:prstGeom prst="ellipse">
            <a:avLst/>
          </a:prstGeom>
          <a:solidFill>
            <a:srgbClr val="4B96CD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Arial" charset="0"/>
              </a:rPr>
              <a:t>Gestionar mejor los recursos naturales</a:t>
            </a:r>
            <a:r>
              <a:rPr dirty="0"/>
              <a:t/>
            </a:r>
            <a:br>
              <a:rPr dirty="0"/>
            </a:br>
            <a:r>
              <a:rPr lang="es-ES" sz="1400" dirty="0">
                <a:solidFill>
                  <a:schemeClr val="bg1"/>
                </a:solidFill>
                <a:latin typeface="Arial" charset="0"/>
              </a:rPr>
              <a:t>(agua, materias</a:t>
            </a:r>
            <a:r>
              <a:rPr dirty="0"/>
              <a:t/>
            </a:r>
            <a:br>
              <a:rPr dirty="0"/>
            </a:br>
            <a:r>
              <a:rPr lang="es-ES" sz="1400" dirty="0">
                <a:solidFill>
                  <a:schemeClr val="bg1"/>
                </a:solidFill>
                <a:latin typeface="Arial" charset="0"/>
              </a:rPr>
              <a:t>primas…)</a:t>
            </a:r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327496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 smtClean="0">
                <a:solidFill>
                  <a:srgbClr val="004196"/>
                </a:solidFill>
                <a:latin typeface="Arial" charset="0"/>
              </a:rPr>
              <a:t>DESAFÍOS</a:t>
            </a:r>
            <a:endParaRPr lang="es-E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376853" y="2261574"/>
            <a:ext cx="2179119" cy="2179119"/>
          </a:xfrm>
          <a:prstGeom prst="ellipse">
            <a:avLst/>
          </a:prstGeom>
          <a:solidFill>
            <a:srgbClr val="4B96CD">
              <a:alpha val="7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Arial" charset="0"/>
              </a:rPr>
              <a:t>Reducir </a:t>
            </a:r>
            <a:r>
              <a:rPr lang="es-ES" sz="1400" dirty="0" smtClean="0">
                <a:solidFill>
                  <a:schemeClr val="bg1"/>
                </a:solidFill>
                <a:latin typeface="Arial" charset="0"/>
              </a:rPr>
              <a:t>el </a:t>
            </a:r>
            <a:r>
              <a:rPr lang="es-ES" sz="1400" dirty="0">
                <a:solidFill>
                  <a:schemeClr val="bg1"/>
                </a:solidFill>
                <a:latin typeface="Arial" charset="0"/>
              </a:rPr>
              <a:t>impacto de nuestras actividades: residuos, </a:t>
            </a:r>
            <a:r>
              <a:rPr lang="es-ES" sz="1400" dirty="0" smtClean="0">
                <a:solidFill>
                  <a:schemeClr val="bg1"/>
                </a:solidFill>
                <a:latin typeface="Arial" charset="0"/>
              </a:rPr>
              <a:t>emisiones de </a:t>
            </a:r>
            <a:r>
              <a:rPr lang="es-ES" sz="1400" dirty="0">
                <a:solidFill>
                  <a:schemeClr val="bg1"/>
                </a:solidFill>
                <a:latin typeface="Arial" charset="0"/>
              </a:rPr>
              <a:t>gases de efecto </a:t>
            </a:r>
            <a:r>
              <a:rPr dirty="0"/>
              <a:t/>
            </a:r>
            <a:br>
              <a:rPr dirty="0"/>
            </a:br>
            <a:r>
              <a:rPr lang="es-ES" sz="1400" dirty="0">
                <a:solidFill>
                  <a:schemeClr val="bg1"/>
                </a:solidFill>
                <a:latin typeface="Arial" charset="0"/>
              </a:rPr>
              <a:t>invernadero…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896200" y="1835071"/>
            <a:ext cx="5170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rial"/>
              </a:rPr>
              <a:t>Mejorar nuestra huella ecológica: </a:t>
            </a:r>
          </a:p>
          <a:p>
            <a:pPr algn="ctr"/>
            <a:endParaRPr lang="es-ES" dirty="0">
              <a:latin typeface="Arial"/>
              <a:cs typeface="Arial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3028950"/>
            <a:ext cx="11188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4196"/>
                </a:solidFill>
                <a:latin typeface="Arial"/>
              </a:rPr>
              <a:t>Legislación</a:t>
            </a:r>
            <a:endParaRPr lang="es-ES" sz="1400" dirty="0">
              <a:solidFill>
                <a:srgbClr val="004196"/>
              </a:solidFill>
              <a:latin typeface="Arial"/>
              <a:cs typeface="Arial"/>
            </a:endParaRPr>
          </a:p>
          <a:p>
            <a:endParaRPr lang="es-ES" dirty="0"/>
          </a:p>
        </p:txBody>
      </p:sp>
      <p:sp>
        <p:nvSpPr>
          <p:cNvPr id="22" name="ZoneTexte 21"/>
          <p:cNvSpPr txBox="1"/>
          <p:nvPr/>
        </p:nvSpPr>
        <p:spPr>
          <a:xfrm>
            <a:off x="7233606" y="2940050"/>
            <a:ext cx="158686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4196"/>
                </a:solidFill>
                <a:latin typeface="Arial"/>
              </a:rPr>
              <a:t>Acceso </a:t>
            </a:r>
            <a:r>
              <a:rPr lang="es-ES" sz="1400" dirty="0" smtClean="0">
                <a:solidFill>
                  <a:srgbClr val="004196"/>
                </a:solidFill>
                <a:latin typeface="Arial"/>
              </a:rPr>
              <a:t>a </a:t>
            </a:r>
            <a:r>
              <a:rPr lang="es-ES" sz="1400" dirty="0">
                <a:solidFill>
                  <a:srgbClr val="004196"/>
                </a:solidFill>
                <a:latin typeface="Arial"/>
              </a:rPr>
              <a:t>las materias primas</a:t>
            </a:r>
            <a:endParaRPr lang="es-ES" sz="1400" dirty="0">
              <a:solidFill>
                <a:srgbClr val="004196"/>
              </a:solidFill>
              <a:latin typeface="Arial"/>
              <a:cs typeface="Arial"/>
            </a:endParaRPr>
          </a:p>
          <a:p>
            <a:endParaRPr lang="es-ES" dirty="0">
              <a:solidFill>
                <a:srgbClr val="004196"/>
              </a:solidFill>
            </a:endParaRPr>
          </a:p>
        </p:txBody>
      </p:sp>
      <p:sp>
        <p:nvSpPr>
          <p:cNvPr id="14" name="Triangle isocèle 13"/>
          <p:cNvSpPr/>
          <p:nvPr/>
        </p:nvSpPr>
        <p:spPr>
          <a:xfrm rot="10800000">
            <a:off x="4089399" y="1587499"/>
            <a:ext cx="767023" cy="26821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Triangle isocèle 22"/>
          <p:cNvSpPr/>
          <p:nvPr/>
        </p:nvSpPr>
        <p:spPr>
          <a:xfrm rot="5400000">
            <a:off x="1434924" y="3045308"/>
            <a:ext cx="767023" cy="26821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Triangle isocèle 24"/>
          <p:cNvSpPr/>
          <p:nvPr/>
        </p:nvSpPr>
        <p:spPr>
          <a:xfrm rot="16200000">
            <a:off x="6829467" y="3045309"/>
            <a:ext cx="767023" cy="268214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 rotWithShape="1">
          <a:blip r:embed="rId4"/>
          <a:srcRect l="12980" t="46488" r="51842" b="42440"/>
          <a:stretch/>
        </p:blipFill>
        <p:spPr>
          <a:xfrm>
            <a:off x="241445" y="5911273"/>
            <a:ext cx="3947218" cy="7764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0" y="4657102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i="1" dirty="0">
                <a:latin typeface="Arial"/>
              </a:rPr>
              <a:t>En Total, la economía circular se considera una oportunidad: </a:t>
            </a:r>
            <a:r>
              <a:rPr lang="es-ES" sz="1500" i="1" dirty="0" smtClean="0">
                <a:latin typeface="Arial"/>
              </a:rPr>
              <a:t>mejorar </a:t>
            </a:r>
            <a:endParaRPr lang="es-ES" sz="1500" i="1" dirty="0">
              <a:latin typeface="Arial"/>
            </a:endParaRPr>
          </a:p>
          <a:p>
            <a:pPr algn="ctr"/>
            <a:r>
              <a:rPr lang="es-ES" sz="1500" i="1" dirty="0" smtClean="0">
                <a:latin typeface="Arial"/>
              </a:rPr>
              <a:t>nuestra </a:t>
            </a:r>
            <a:r>
              <a:rPr lang="es-ES" sz="1500" i="1" dirty="0">
                <a:latin typeface="Arial"/>
              </a:rPr>
              <a:t>huella ecológica y nuestra competitividad, </a:t>
            </a:r>
            <a:r>
              <a:rPr lang="es-ES" sz="1500" i="1" dirty="0" smtClean="0">
                <a:latin typeface="Arial"/>
              </a:rPr>
              <a:t>permitiendo al </a:t>
            </a:r>
            <a:endParaRPr lang="es-ES" sz="1500" i="1" dirty="0">
              <a:latin typeface="Arial"/>
            </a:endParaRPr>
          </a:p>
          <a:p>
            <a:pPr algn="ctr"/>
            <a:r>
              <a:rPr lang="es-ES" sz="1500" i="1" dirty="0" smtClean="0">
                <a:latin typeface="Arial"/>
              </a:rPr>
              <a:t>mayor </a:t>
            </a:r>
            <a:r>
              <a:rPr lang="es-ES" sz="1500" i="1" dirty="0">
                <a:latin typeface="Arial"/>
              </a:rPr>
              <a:t>número posible de clientes tener acceso a una energía más limpia.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697028" y="1209675"/>
            <a:ext cx="56080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>
                <a:solidFill>
                  <a:srgbClr val="004196"/>
                </a:solidFill>
                <a:latin typeface="Arial"/>
              </a:rPr>
              <a:t>Tecnologías y conocimientos especializados</a:t>
            </a:r>
          </a:p>
          <a:p>
            <a:endParaRPr lang="es-ES" dirty="0"/>
          </a:p>
        </p:txBody>
      </p:sp>
      <p:sp>
        <p:nvSpPr>
          <p:cNvPr id="3" name="ZoneTexte 2"/>
          <p:cNvSpPr txBox="1"/>
          <p:nvPr/>
        </p:nvSpPr>
        <p:spPr>
          <a:xfrm>
            <a:off x="367022" y="5680363"/>
            <a:ext cx="19513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spc="-50" dirty="0">
                <a:solidFill>
                  <a:schemeClr val="bg1">
                    <a:lumMod val="65000"/>
                  </a:schemeClr>
                </a:solidFill>
                <a:latin typeface="Arial" charset="0"/>
              </a:rPr>
              <a:t>ECONOMÍA </a:t>
            </a:r>
            <a:r>
              <a:rPr lang="es-ES" sz="1200" spc="-50" dirty="0">
                <a:solidFill>
                  <a:srgbClr val="E8375E"/>
                </a:solidFill>
                <a:latin typeface="Arial" charset="0"/>
              </a:rPr>
              <a:t>CIRCULAR</a:t>
            </a:r>
            <a:endParaRPr lang="en-US" sz="1200" dirty="0">
              <a:solidFill>
                <a:srgbClr val="E837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5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735891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spc="100" dirty="0">
                <a:solidFill>
                  <a:srgbClr val="004196"/>
                </a:solidFill>
                <a:latin typeface="Arial" charset="0"/>
              </a:rPr>
              <a:t>DEFINICIÓN</a:t>
            </a:r>
            <a:r>
              <a:rPr lang="es-ES" dirty="0" smtClean="0"/>
              <a:t> </a:t>
            </a:r>
            <a:endParaRPr lang="es-E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56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4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 smtClean="0">
                <a:solidFill>
                  <a:srgbClr val="004196"/>
                </a:solidFill>
                <a:latin typeface="Arial" charset="0"/>
              </a:rPr>
              <a:t>ECONOMÍA CIRCULAR: LA FILOSOFÍA</a:t>
            </a:r>
            <a:endParaRPr lang="es-ES" sz="2300" b="1" spc="100" dirty="0">
              <a:solidFill>
                <a:srgbClr val="004196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Image 3" descr="BULLE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540" y="1363980"/>
            <a:ext cx="5092700" cy="43434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ZoneTexte 4"/>
          <p:cNvSpPr txBox="1"/>
          <p:nvPr/>
        </p:nvSpPr>
        <p:spPr>
          <a:xfrm>
            <a:off x="-72086" y="2032000"/>
            <a:ext cx="65617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rgbClr val="004196"/>
                </a:solidFill>
                <a:latin typeface="Arial"/>
              </a:rPr>
              <a:t>¿Y, si en lugar de desechar, </a:t>
            </a:r>
            <a:r>
              <a:rPr dirty="0"/>
              <a:t/>
            </a:r>
            <a:br>
              <a:rPr dirty="0"/>
            </a:br>
            <a:r>
              <a:rPr lang="es-ES" sz="2400" b="1" dirty="0">
                <a:solidFill>
                  <a:srgbClr val="004196"/>
                </a:solidFill>
                <a:latin typeface="Arial"/>
              </a:rPr>
              <a:t>reparáramos, reutilizáramos, </a:t>
            </a:r>
            <a:endParaRPr lang="es-ES" sz="2400" b="1" dirty="0">
              <a:solidFill>
                <a:srgbClr val="004196"/>
              </a:solidFill>
              <a:latin typeface="Arial"/>
              <a:cs typeface="Arial"/>
            </a:endParaRPr>
          </a:p>
          <a:p>
            <a:pPr algn="r"/>
            <a:r>
              <a:rPr lang="es-ES" sz="2400" b="1" dirty="0">
                <a:solidFill>
                  <a:srgbClr val="004196"/>
                </a:solidFill>
                <a:latin typeface="Arial"/>
              </a:rPr>
              <a:t>recicláramos? </a:t>
            </a:r>
          </a:p>
          <a:p>
            <a:pPr algn="r"/>
            <a:endParaRPr lang="es-ES" sz="2400" b="1" dirty="0">
              <a:solidFill>
                <a:srgbClr val="004196"/>
              </a:solidFill>
              <a:latin typeface="Arial"/>
              <a:cs typeface="Arial"/>
            </a:endParaRPr>
          </a:p>
          <a:p>
            <a:pPr algn="r"/>
            <a:r>
              <a:rPr lang="es-ES" sz="2400" b="1" dirty="0">
                <a:solidFill>
                  <a:srgbClr val="004196"/>
                </a:solidFill>
                <a:latin typeface="Arial"/>
              </a:rPr>
              <a:t>¡Esa es </a:t>
            </a:r>
            <a:r>
              <a:rPr lang="es-ES" sz="2400" b="1" dirty="0" smtClean="0">
                <a:solidFill>
                  <a:srgbClr val="004196"/>
                </a:solidFill>
                <a:latin typeface="Arial"/>
              </a:rPr>
              <a:t>la</a:t>
            </a:r>
            <a:r>
              <a:rPr dirty="0"/>
              <a:t/>
            </a:r>
            <a:br>
              <a:rPr dirty="0"/>
            </a:br>
            <a:r>
              <a:rPr lang="es-ES" sz="2400" b="1" dirty="0" smtClean="0">
                <a:solidFill>
                  <a:srgbClr val="004196"/>
                </a:solidFill>
                <a:latin typeface="Arial"/>
              </a:rPr>
              <a:t>filosofía de la </a:t>
            </a:r>
            <a:endParaRPr lang="es-ES" sz="2400" b="1" dirty="0">
              <a:solidFill>
                <a:srgbClr val="004196"/>
              </a:solidFill>
              <a:latin typeface="Arial"/>
            </a:endParaRPr>
          </a:p>
          <a:p>
            <a:pPr algn="r"/>
            <a:r>
              <a:rPr lang="es-ES" sz="2400" b="1" dirty="0" smtClean="0">
                <a:solidFill>
                  <a:srgbClr val="004196"/>
                </a:solidFill>
                <a:latin typeface="Arial"/>
              </a:rPr>
              <a:t>Economía circular</a:t>
            </a:r>
            <a:r>
              <a:rPr lang="es-ES" sz="2400" b="1" dirty="0">
                <a:solidFill>
                  <a:srgbClr val="004196"/>
                </a:solidFill>
                <a:latin typeface="Arial"/>
              </a:rPr>
              <a:t>! </a:t>
            </a:r>
          </a:p>
          <a:p>
            <a:pPr algn="r"/>
            <a:endParaRPr lang="es-ES" dirty="0">
              <a:solidFill>
                <a:srgbClr val="004196"/>
              </a:solidFill>
              <a:latin typeface="Arial"/>
              <a:cs typeface="Arial"/>
            </a:endParaRPr>
          </a:p>
        </p:txBody>
      </p:sp>
      <p:pic>
        <p:nvPicPr>
          <p:cNvPr id="6" name="Image 5" descr="idea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0" y="29464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9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57201" y="1581056"/>
            <a:ext cx="3394720" cy="517519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57201" y="2577568"/>
            <a:ext cx="3394720" cy="3587620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fr-FR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4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¿EN QUÉ CONSISTE LA ECONOMÍA CIRCULAR?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46375" y="2942157"/>
            <a:ext cx="3264393" cy="3231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200" dirty="0">
                <a:latin typeface="Arial"/>
              </a:rPr>
              <a:t>La economía circular rompe con el esquema tradicional de la producción lineal (producir, utilizar, desechar) y lo sustituye por una lógica de "bucle", que permite optimizar </a:t>
            </a:r>
            <a:br>
              <a:rPr lang="es-ES_tradnl" sz="1200" dirty="0">
                <a:latin typeface="Arial"/>
              </a:rPr>
            </a:br>
            <a:r>
              <a:rPr lang="es-ES_tradnl" sz="1200" dirty="0">
                <a:latin typeface="Arial"/>
              </a:rPr>
              <a:t>la creación de valor a lo largo del ciclo </a:t>
            </a:r>
            <a:br>
              <a:rPr lang="es-ES_tradnl" sz="1200" dirty="0">
                <a:latin typeface="Arial"/>
              </a:rPr>
            </a:br>
            <a:r>
              <a:rPr lang="es-ES_tradnl" sz="1200" dirty="0">
                <a:latin typeface="Arial"/>
              </a:rPr>
              <a:t>de vida de los productos.</a:t>
            </a:r>
          </a:p>
          <a:p>
            <a:endParaRPr lang="es-ES_tradnl" sz="1200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</a:rPr>
              <a:t>Este nuevo enfoque apunta a reducir </a:t>
            </a:r>
            <a:br>
              <a:rPr lang="es-ES_tradnl" sz="1200" dirty="0">
                <a:latin typeface="Arial"/>
              </a:rPr>
            </a:br>
            <a:r>
              <a:rPr lang="es-ES_tradnl" sz="1200" dirty="0">
                <a:latin typeface="Arial"/>
              </a:rPr>
              <a:t>los impactos ambientales y sociales limitando el desperdicio de recursos. </a:t>
            </a:r>
            <a:r>
              <a:rPr lang="es-ES_tradnl" sz="1200" dirty="0"/>
              <a:t/>
            </a:r>
            <a:br>
              <a:rPr lang="es-ES_tradnl" sz="1200" dirty="0"/>
            </a:br>
            <a:r>
              <a:rPr lang="es-ES_tradnl" sz="1200" dirty="0">
                <a:latin typeface="Arial"/>
              </a:rPr>
              <a:t>Por ejemplo, valorizando los residuos </a:t>
            </a:r>
            <a:br>
              <a:rPr lang="es-ES_tradnl" sz="1200" dirty="0">
                <a:latin typeface="Arial"/>
              </a:rPr>
            </a:br>
            <a:r>
              <a:rPr lang="es-ES_tradnl" sz="1200" dirty="0">
                <a:latin typeface="Arial"/>
              </a:rPr>
              <a:t>y los productos que llegan al final de su ciclo de vida, como un yacimiento de materias primas existentes.</a:t>
            </a:r>
          </a:p>
          <a:p>
            <a:endParaRPr lang="es-ES_tradnl" sz="1200" dirty="0">
              <a:latin typeface="Arial"/>
              <a:cs typeface="Arial"/>
            </a:endParaRPr>
          </a:p>
          <a:p>
            <a:r>
              <a:rPr lang="es-ES_tradnl" sz="1200" dirty="0">
                <a:latin typeface="Arial"/>
              </a:rPr>
              <a:t>Esto supone el uso racional de los materiales y de las energías.</a:t>
            </a:r>
            <a:endParaRPr lang="es-ES_tradnl" sz="1200" dirty="0">
              <a:latin typeface="Arial"/>
              <a:cs typeface="Arial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47653" y="2599259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Economía circular</a:t>
            </a:r>
            <a:endParaRPr lang="es-E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47653" y="1653856"/>
            <a:ext cx="296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Economía lineal</a:t>
            </a:r>
            <a:endParaRPr lang="es-ES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68" y="1120044"/>
            <a:ext cx="4393737" cy="15611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42373" y="1121397"/>
            <a:ext cx="90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solidFill>
                  <a:srgbClr val="4B96CD"/>
                </a:solidFill>
                <a:latin typeface="Arial" charset="0"/>
              </a:rPr>
              <a:t>Recursos naturales</a:t>
            </a:r>
            <a:endParaRPr lang="es-ES" sz="9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930523" y="1121397"/>
            <a:ext cx="904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solidFill>
                  <a:srgbClr val="6AB651"/>
                </a:solidFill>
                <a:latin typeface="Arial" charset="0"/>
              </a:rPr>
              <a:t>Extraer</a:t>
            </a:r>
            <a:endParaRPr lang="es-ES" sz="900" b="1" dirty="0">
              <a:solidFill>
                <a:srgbClr val="6AB65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29764" y="1121397"/>
            <a:ext cx="904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solidFill>
                  <a:srgbClr val="F59600"/>
                </a:solidFill>
                <a:latin typeface="Arial" charset="0"/>
              </a:rPr>
              <a:t>Producir</a:t>
            </a:r>
            <a:endParaRPr lang="es-ES" sz="900" b="1" dirty="0">
              <a:solidFill>
                <a:srgbClr val="F596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6872445" y="1121397"/>
            <a:ext cx="9049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>
                <a:solidFill>
                  <a:srgbClr val="E10032"/>
                </a:solidFill>
                <a:latin typeface="Arial" charset="0"/>
              </a:rPr>
              <a:t>Desechar</a:t>
            </a:r>
            <a:endParaRPr lang="es-ES" sz="900" b="1" dirty="0">
              <a:solidFill>
                <a:srgbClr val="E1003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980215" y="1704467"/>
            <a:ext cx="1147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RESIDUOS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fr-FR" sz="1200" b="1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74" y="2577568"/>
            <a:ext cx="4656882" cy="3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8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" y="5272390"/>
            <a:ext cx="8065347" cy="892798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3"/>
            <a:ext cx="8760493" cy="1036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LOS TRES ÁMBITOS DE ACCIÓN </a:t>
            </a:r>
            <a:r>
              <a:rPr dirty="0"/>
              <a:t/>
            </a:r>
            <a:br>
              <a:rPr dirty="0"/>
            </a:br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DE LA ECONOMÍA CIRCULAR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57200" y="5360888"/>
            <a:ext cx="8065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4B96CD"/>
                </a:solidFill>
                <a:latin typeface="Arial" charset="0"/>
              </a:rPr>
              <a:t>Los sitios y las filiales de Total intervienen principalmente </a:t>
            </a:r>
            <a:r>
              <a:rPr dirty="0"/>
              <a:t/>
            </a:r>
            <a:br>
              <a:rPr dirty="0"/>
            </a:br>
            <a:r>
              <a:rPr lang="es-ES" sz="2000" b="1" dirty="0" smtClean="0">
                <a:solidFill>
                  <a:srgbClr val="4B96CD"/>
                </a:solidFill>
                <a:latin typeface="Arial" charset="0"/>
              </a:rPr>
              <a:t>en la "gestión de los residuos" y en las "compras sostenibles".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522" y="1094411"/>
            <a:ext cx="4141478" cy="4165279"/>
          </a:xfrm>
          <a:prstGeom prst="rect">
            <a:avLst/>
          </a:prstGeom>
        </p:spPr>
      </p:pic>
      <p:sp>
        <p:nvSpPr>
          <p:cNvPr id="13" name="TextBox 20"/>
          <p:cNvSpPr txBox="1"/>
          <p:nvPr/>
        </p:nvSpPr>
        <p:spPr>
          <a:xfrm>
            <a:off x="891208" y="1777542"/>
            <a:ext cx="1930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charset="0"/>
              <a:buChar char="•"/>
            </a:pPr>
            <a:r>
              <a:rPr lang="es-ES" sz="1400" b="1" dirty="0" smtClean="0">
                <a:solidFill>
                  <a:srgbClr val="D91E43"/>
                </a:solidFill>
                <a:latin typeface="Arial" charset="0"/>
              </a:rPr>
              <a:t>RECICLAJE</a:t>
            </a:r>
            <a:r>
              <a:rPr lang="es-ES"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es-ES" sz="1400" b="1" dirty="0" smtClean="0">
                <a:solidFill>
                  <a:srgbClr val="D91E43"/>
                </a:solidFill>
                <a:latin typeface="Arial" charset="0"/>
              </a:rPr>
              <a:t>Y RECUPERACIÓN  </a:t>
            </a:r>
          </a:p>
          <a:p>
            <a:pPr marL="108000" indent="-108000">
              <a:buFont typeface="Arial" charset="0"/>
              <a:buChar char="•"/>
            </a:pPr>
            <a:r>
              <a:rPr lang="es-ES" sz="1400" b="1" dirty="0" smtClean="0">
                <a:solidFill>
                  <a:srgbClr val="D91E43"/>
                </a:solidFill>
                <a:latin typeface="Arial" charset="0"/>
              </a:rPr>
              <a:t>VALORIZACIÓN DE ENERGÍA</a:t>
            </a:r>
          </a:p>
        </p:txBody>
      </p:sp>
      <p:sp>
        <p:nvSpPr>
          <p:cNvPr id="14" name="TextBox 20"/>
          <p:cNvSpPr txBox="1"/>
          <p:nvPr/>
        </p:nvSpPr>
        <p:spPr>
          <a:xfrm>
            <a:off x="6393329" y="1777542"/>
            <a:ext cx="23517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charset="0"/>
              <a:buChar char="•"/>
            </a:pPr>
            <a:r>
              <a:rPr lang="es-ES" sz="1400" b="1" dirty="0" smtClean="0">
                <a:solidFill>
                  <a:srgbClr val="EFA92C"/>
                </a:solidFill>
                <a:latin typeface="Arial" charset="0"/>
              </a:rPr>
              <a:t>SUMINISTRO SOSTENIBLE</a:t>
            </a:r>
          </a:p>
          <a:p>
            <a:pPr marL="108000" indent="-108000">
              <a:buFont typeface="Arial" charset="0"/>
              <a:buChar char="•"/>
            </a:pPr>
            <a:r>
              <a:rPr lang="es-ES" sz="1400" b="1" dirty="0" smtClean="0">
                <a:solidFill>
                  <a:srgbClr val="EFA92C"/>
                </a:solidFill>
                <a:latin typeface="Arial" charset="0"/>
              </a:rPr>
              <a:t>ECODISEÑO Y ECOSOLUCIONES</a:t>
            </a:r>
            <a:endParaRPr lang="es-ES" sz="1400" b="1" dirty="0">
              <a:solidFill>
                <a:srgbClr val="EFA92C"/>
              </a:solidFill>
              <a:latin typeface="Arial" charset="0"/>
              <a:ea typeface="Arial" charset="0"/>
              <a:cs typeface="Arial" charset="0"/>
            </a:endParaRPr>
          </a:p>
          <a:p>
            <a:pPr marL="108000" indent="-108000">
              <a:buFont typeface="Arial" charset="0"/>
              <a:buChar char="•"/>
            </a:pPr>
            <a:r>
              <a:rPr lang="es-ES" sz="1400" b="1" dirty="0" smtClean="0">
                <a:solidFill>
                  <a:srgbClr val="EFA92C"/>
                </a:solidFill>
                <a:latin typeface="Arial" charset="0"/>
              </a:rPr>
              <a:t>ECOLOGÍA</a:t>
            </a:r>
            <a:r>
              <a:rPr dirty="0"/>
              <a:t/>
            </a:r>
            <a:br>
              <a:rPr dirty="0"/>
            </a:br>
            <a:r>
              <a:rPr lang="es-ES" sz="1400" b="1" dirty="0" smtClean="0">
                <a:solidFill>
                  <a:srgbClr val="EFA92C"/>
                </a:solidFill>
                <a:latin typeface="Arial" charset="0"/>
              </a:rPr>
              <a:t>INDUSTRIAL Y TERRITORIAL</a:t>
            </a:r>
            <a:endParaRPr lang="es-ES" sz="1400" b="1" dirty="0">
              <a:solidFill>
                <a:srgbClr val="EFA92C"/>
              </a:solidFill>
              <a:latin typeface="Arial" charset="0"/>
              <a:ea typeface="Arial" charset="0"/>
              <a:cs typeface="Arial" charset="0"/>
            </a:endParaRPr>
          </a:p>
          <a:p>
            <a:pPr marL="108000" indent="-108000">
              <a:buFont typeface="Arial" charset="0"/>
              <a:buChar char="•"/>
            </a:pPr>
            <a:r>
              <a:rPr lang="es-ES" sz="1400" b="1" dirty="0" smtClean="0">
                <a:solidFill>
                  <a:srgbClr val="EFA92C"/>
                </a:solidFill>
                <a:latin typeface="Arial" charset="0"/>
              </a:rPr>
              <a:t>ECONOMÍA DE SERVICIO</a:t>
            </a:r>
            <a:endParaRPr lang="es-ES" sz="1400" b="1" dirty="0" smtClean="0">
              <a:solidFill>
                <a:srgbClr val="EFA92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Box 20"/>
          <p:cNvSpPr txBox="1"/>
          <p:nvPr/>
        </p:nvSpPr>
        <p:spPr>
          <a:xfrm>
            <a:off x="6393329" y="4206015"/>
            <a:ext cx="2351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4B96CD"/>
                </a:solidFill>
                <a:latin typeface="Arial" charset="0"/>
              </a:rPr>
              <a:t>CONSUMO RESPONSABLE</a:t>
            </a:r>
            <a:endParaRPr lang="es-ES" sz="1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1400" b="1" dirty="0">
                <a:solidFill>
                  <a:srgbClr val="4B96CD"/>
                </a:solidFill>
                <a:latin typeface="Arial" charset="0"/>
              </a:rPr>
              <a:t>Compras sostenibles</a:t>
            </a:r>
            <a:endParaRPr lang="es-ES" sz="1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1267665" y="4206015"/>
            <a:ext cx="2351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4B96CD"/>
                </a:solidFill>
                <a:latin typeface="Arial" charset="0"/>
              </a:rPr>
              <a:t>AMPLIACIÓN DEL</a:t>
            </a:r>
            <a:r>
              <a:rPr dirty="0"/>
              <a:t/>
            </a:r>
            <a:br>
              <a:rPr dirty="0"/>
            </a:br>
            <a:r>
              <a:rPr lang="es-ES" sz="1400" b="1" dirty="0">
                <a:solidFill>
                  <a:srgbClr val="4B96CD"/>
                </a:solidFill>
                <a:latin typeface="Arial" charset="0"/>
              </a:rPr>
              <a:t>PERIODO DE USO</a:t>
            </a:r>
            <a:endParaRPr lang="es-ES" sz="1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s-ES" sz="1400" b="1" dirty="0">
                <a:solidFill>
                  <a:srgbClr val="4B96CD"/>
                </a:solidFill>
                <a:latin typeface="Arial" charset="0"/>
              </a:rPr>
              <a:t>Reutilización - Reparación</a:t>
            </a:r>
            <a:endParaRPr lang="es-ES" sz="1400" b="1" dirty="0">
              <a:solidFill>
                <a:srgbClr val="4B96C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Box 20"/>
          <p:cNvSpPr txBox="1"/>
          <p:nvPr/>
        </p:nvSpPr>
        <p:spPr>
          <a:xfrm>
            <a:off x="3148969" y="2651353"/>
            <a:ext cx="135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200" b="1" dirty="0">
                <a:solidFill>
                  <a:schemeClr val="bg1"/>
                </a:solidFill>
                <a:latin typeface="Arial" charset="0"/>
              </a:rPr>
              <a:t>GESTIÓN DE RESIDUOS</a:t>
            </a:r>
            <a:endParaRPr lang="es-E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4558291" y="2100653"/>
            <a:ext cx="1252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200" b="1" dirty="0" smtClean="0">
                <a:solidFill>
                  <a:schemeClr val="bg1"/>
                </a:solidFill>
                <a:latin typeface="Arial" charset="0"/>
              </a:rPr>
              <a:t>OFERTA</a:t>
            </a:r>
            <a:r>
              <a:rPr lang="es-ES" sz="1200" b="1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endParaRPr lang="es-ES" sz="1200" b="1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0" algn="ctr"/>
            <a:r>
              <a:rPr lang="es-ES" sz="1200" b="1" dirty="0" smtClean="0">
                <a:solidFill>
                  <a:schemeClr val="bg1"/>
                </a:solidFill>
                <a:latin typeface="Arial" charset="0"/>
              </a:rPr>
              <a:t>DE </a:t>
            </a:r>
            <a:r>
              <a:rPr lang="es-ES" sz="1200" b="1" dirty="0">
                <a:solidFill>
                  <a:schemeClr val="bg1"/>
                </a:solidFill>
                <a:latin typeface="Arial" charset="0"/>
              </a:rPr>
              <a:t>LOS ACTORES ECONÓMICOS </a:t>
            </a:r>
            <a:r>
              <a:rPr dirty="0"/>
              <a:t/>
            </a:r>
            <a:br>
              <a:rPr dirty="0"/>
            </a:br>
            <a:r>
              <a:rPr lang="es-ES" sz="1200" b="1" dirty="0" smtClean="0">
                <a:solidFill>
                  <a:schemeClr val="bg1"/>
                </a:solidFill>
                <a:latin typeface="Arial" charset="0"/>
              </a:rPr>
              <a:t>Y EMPRE-SARIALES</a:t>
            </a:r>
            <a:endParaRPr lang="es-E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lvl="0" algn="ctr"/>
            <a:endParaRPr lang="es-E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Box 20"/>
          <p:cNvSpPr txBox="1"/>
          <p:nvPr/>
        </p:nvSpPr>
        <p:spPr>
          <a:xfrm>
            <a:off x="3707191" y="3667834"/>
            <a:ext cx="172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1200" b="1" dirty="0" smtClean="0">
                <a:solidFill>
                  <a:schemeClr val="bg1"/>
                </a:solidFill>
                <a:latin typeface="Arial" charset="0"/>
              </a:rPr>
              <a:t>EXPECTATIVAS Y COMPORTAMIENTO</a:t>
            </a:r>
            <a:r>
              <a:rPr dirty="0"/>
              <a:t/>
            </a:r>
            <a:br>
              <a:rPr dirty="0"/>
            </a:br>
            <a:r>
              <a:rPr lang="es-ES" sz="1200" b="1" dirty="0" smtClean="0">
                <a:solidFill>
                  <a:schemeClr val="bg1"/>
                </a:solidFill>
                <a:latin typeface="Arial" charset="0"/>
              </a:rPr>
              <a:t>DE LOS CONSUMIDORES</a:t>
            </a:r>
            <a:endParaRPr lang="es-ES" sz="12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63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201" y="1608698"/>
            <a:ext cx="2993010" cy="3141101"/>
          </a:xfrm>
          <a:prstGeom prst="rect">
            <a:avLst/>
          </a:prstGeom>
          <a:solidFill>
            <a:srgbClr val="EDEDED"/>
          </a:solidFill>
          <a:ln>
            <a:noFill/>
            <a:prstDash val="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numéro de diapositive 23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8A7A2749-CDE5-4BA9-A4BE-A1EC047D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18297" y="6475423"/>
            <a:ext cx="2057400" cy="365125"/>
          </a:xfrm>
        </p:spPr>
        <p:txBody>
          <a:bodyPr/>
          <a:lstStyle/>
          <a:p>
            <a:fld id="{6AAF7645-4D88-481A-B925-E05A4807EFFA}" type="slidenum">
              <a:rPr lang="fr-FR" sz="10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75" y="6460100"/>
            <a:ext cx="1065476" cy="373090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A49D2774-5815-4302-BBE2-70473A0AB820}"/>
              </a:ext>
            </a:extLst>
          </p:cNvPr>
          <p:cNvCxnSpPr>
            <a:cxnSpLocks/>
          </p:cNvCxnSpPr>
          <p:nvPr/>
        </p:nvCxnSpPr>
        <p:spPr>
          <a:xfrm flipV="1">
            <a:off x="7804141" y="6531995"/>
            <a:ext cx="0" cy="2694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rgbClr val="0041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00419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re 1">
            <a:extLst>
              <a:ext uri="{FF2B5EF4-FFF2-40B4-BE49-F238E27FC236}">
                <a16:creationId xmlns:a16="http://schemas.microsoft.com/office/drawing/2014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id="{1300DDB5-0B65-4C8F-816A-2EF347EFAB1F}"/>
              </a:ext>
            </a:extLst>
          </p:cNvPr>
          <p:cNvSpPr txBox="1">
            <a:spLocks/>
          </p:cNvSpPr>
          <p:nvPr/>
        </p:nvSpPr>
        <p:spPr>
          <a:xfrm>
            <a:off x="367022" y="233574"/>
            <a:ext cx="8760493" cy="68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300" b="1" spc="100" dirty="0">
                <a:solidFill>
                  <a:srgbClr val="004196"/>
                </a:solidFill>
                <a:latin typeface="Arial" charset="0"/>
              </a:rPr>
              <a:t>HACIA NUEVOS NEGOCIOS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7212" y="1752600"/>
            <a:ext cx="2827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Arial"/>
              </a:rPr>
              <a:t>La evolución hacia una economía más circular podría ofrecer algunas ventajas, especialmente la mitigación del impacto en el medio ambiente (ahorro de recursos y reducción de la huella ambiental), el incremento de la seguridad del aprovisionamiento de materias primas y el crecimiento de la competitividad, de la innovación y de la diferenciación.</a:t>
            </a:r>
          </a:p>
          <a:p>
            <a:endParaRPr lang="es-ES" sz="1200" dirty="0">
              <a:latin typeface="Arial"/>
              <a:cs typeface="Arial"/>
            </a:endParaRPr>
          </a:p>
          <a:p>
            <a:r>
              <a:rPr lang="es-ES" sz="1200" dirty="0">
                <a:latin typeface="Arial"/>
              </a:rPr>
              <a:t>Además, en una economía circular, lo que antes se consideraba "residuo" puede transformarse en un recurso valioso.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57200" y="5290958"/>
            <a:ext cx="2993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4B96CD"/>
                </a:solidFill>
                <a:latin typeface="Arial"/>
              </a:rPr>
              <a:t>Creación de valor</a:t>
            </a:r>
            <a:endParaRPr lang="es-ES" sz="2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463214" y="930542"/>
            <a:ext cx="1562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4B96CD"/>
                </a:solidFill>
                <a:latin typeface="Arial"/>
              </a:rPr>
              <a:t>Extraer menos</a:t>
            </a:r>
            <a:endParaRPr lang="es-ES" sz="1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69423" y="2612300"/>
            <a:ext cx="948283" cy="53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rgbClr val="4B96CD"/>
                </a:solidFill>
                <a:latin typeface="Arial"/>
              </a:rPr>
              <a:t>Producir </a:t>
            </a:r>
          </a:p>
          <a:p>
            <a:r>
              <a:rPr lang="es-ES" sz="1400" b="1" dirty="0" smtClean="0">
                <a:solidFill>
                  <a:srgbClr val="4B96CD"/>
                </a:solidFill>
                <a:latin typeface="Arial"/>
              </a:rPr>
              <a:t>mejor</a:t>
            </a:r>
            <a:endParaRPr lang="es-ES" sz="1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805820" y="5051930"/>
            <a:ext cx="2652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4B96CD"/>
                </a:solidFill>
                <a:latin typeface="Arial"/>
              </a:rPr>
              <a:t>Utilizar de manera responsable</a:t>
            </a:r>
            <a:endParaRPr lang="es-ES" sz="1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466954" y="2933768"/>
            <a:ext cx="1107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4B96CD"/>
                </a:solidFill>
                <a:latin typeface="Arial"/>
              </a:rPr>
              <a:t>Añadir</a:t>
            </a:r>
            <a:endParaRPr lang="es-ES" sz="1400" b="1" dirty="0">
              <a:solidFill>
                <a:srgbClr val="4B96CD"/>
              </a:solidFill>
              <a:latin typeface="Arial"/>
              <a:cs typeface="Arial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232" y="1425201"/>
            <a:ext cx="3510268" cy="3530442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4673861" y="1147359"/>
            <a:ext cx="31581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Porque los recursos son limitados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740352" y="3099274"/>
            <a:ext cx="12961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Rediseñar los productos para que duren o para que puedan ser reciclados o compostados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550450" y="3183944"/>
            <a:ext cx="117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Reciclar/ compostar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266433" y="5521791"/>
            <a:ext cx="17817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t>Reparar/reutilizar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1" name="Forme libre 30"/>
          <p:cNvSpPr/>
          <p:nvPr/>
        </p:nvSpPr>
        <p:spPr>
          <a:xfrm>
            <a:off x="1648647" y="4977197"/>
            <a:ext cx="610118" cy="224138"/>
          </a:xfrm>
          <a:custGeom>
            <a:avLst/>
            <a:gdLst>
              <a:gd name="connsiteX0" fmla="*/ 0 w 610118"/>
              <a:gd name="connsiteY0" fmla="*/ 0 h 224138"/>
              <a:gd name="connsiteX1" fmla="*/ 311285 w 610118"/>
              <a:gd name="connsiteY1" fmla="*/ 224138 h 224138"/>
              <a:gd name="connsiteX2" fmla="*/ 610118 w 610118"/>
              <a:gd name="connsiteY2" fmla="*/ 12452 h 224138"/>
              <a:gd name="connsiteX3" fmla="*/ 610118 w 610118"/>
              <a:gd name="connsiteY3" fmla="*/ 12452 h 2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118" h="224138">
                <a:moveTo>
                  <a:pt x="0" y="0"/>
                </a:moveTo>
                <a:lnTo>
                  <a:pt x="311285" y="224138"/>
                </a:lnTo>
                <a:lnTo>
                  <a:pt x="610118" y="12452"/>
                </a:lnTo>
                <a:lnTo>
                  <a:pt x="610118" y="12452"/>
                </a:lnTo>
              </a:path>
            </a:pathLst>
          </a:custGeom>
          <a:ln w="38100" cmpd="sng">
            <a:solidFill>
              <a:srgbClr val="4B96C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3884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1305</Words>
  <Application>Microsoft Office PowerPoint</Application>
  <PresentationFormat>Affichage à l'écran (4:3)</PresentationFormat>
  <Paragraphs>240</Paragraphs>
  <Slides>23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</vt:lpstr>
      <vt:lpstr>Calibri</vt:lpstr>
      <vt:lpstr>Helvetica</vt:lpstr>
      <vt:lpstr>Lucida Grande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</dc:creator>
  <cp:lastModifiedBy>Claire MAIRET</cp:lastModifiedBy>
  <cp:revision>95</cp:revision>
  <dcterms:created xsi:type="dcterms:W3CDTF">2018-04-16T15:28:29Z</dcterms:created>
  <dcterms:modified xsi:type="dcterms:W3CDTF">2018-05-24T16:15:04Z</dcterms:modified>
</cp:coreProperties>
</file>