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16"/>
  </p:notesMasterIdLst>
  <p:handoutMasterIdLst>
    <p:handoutMasterId r:id="rId17"/>
  </p:handoutMasterIdLst>
  <p:sldIdLst>
    <p:sldId id="485" r:id="rId8"/>
    <p:sldId id="478" r:id="rId9"/>
    <p:sldId id="493" r:id="rId10"/>
    <p:sldId id="494" r:id="rId11"/>
    <p:sldId id="495" r:id="rId12"/>
    <p:sldId id="496" r:id="rId13"/>
    <p:sldId id="497" r:id="rId14"/>
    <p:sldId id="492"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E00"/>
    <a:srgbClr val="009CEA"/>
    <a:srgbClr val="A4DCF8"/>
    <a:srgbClr val="D3DCDE"/>
    <a:srgbClr val="374649"/>
    <a:srgbClr val="ED0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E044C-85DA-4803-AB6D-2C48A91073F3}" v="3" dt="2023-05-24T08:01:0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74745" autoAdjust="0"/>
  </p:normalViewPr>
  <p:slideViewPr>
    <p:cSldViewPr snapToGrid="0">
      <p:cViewPr varScale="1">
        <p:scale>
          <a:sx n="63" d="100"/>
          <a:sy n="63" d="100"/>
        </p:scale>
        <p:origin x="1216"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FERIAUX" userId="9c5c5508-a7dc-4b9b-82fc-6eb9dc922111" providerId="ADAL" clId="{A87E044C-85DA-4803-AB6D-2C48A91073F3}"/>
    <pc:docChg chg="custSel modSld">
      <pc:chgData name="Clayton FERIAUX" userId="9c5c5508-a7dc-4b9b-82fc-6eb9dc922111" providerId="ADAL" clId="{A87E044C-85DA-4803-AB6D-2C48A91073F3}" dt="2023-05-24T08:01:09.069" v="51" actId="14826"/>
      <pc:docMkLst>
        <pc:docMk/>
      </pc:docMkLst>
      <pc:sldChg chg="modSp mod">
        <pc:chgData name="Clayton FERIAUX" userId="9c5c5508-a7dc-4b9b-82fc-6eb9dc922111" providerId="ADAL" clId="{A87E044C-85DA-4803-AB6D-2C48A91073F3}" dt="2023-05-22T13:36:28.267" v="18" actId="207"/>
        <pc:sldMkLst>
          <pc:docMk/>
          <pc:sldMk cId="3451061856" sldId="478"/>
        </pc:sldMkLst>
        <pc:spChg chg="mod">
          <ac:chgData name="Clayton FERIAUX" userId="9c5c5508-a7dc-4b9b-82fc-6eb9dc922111" providerId="ADAL" clId="{A87E044C-85DA-4803-AB6D-2C48A91073F3}" dt="2023-05-22T13:36:28.267" v="18" actId="207"/>
          <ac:spMkLst>
            <pc:docMk/>
            <pc:sldMk cId="3451061856" sldId="478"/>
            <ac:spMk id="2" creationId="{97B700F5-A9EF-486A-BA1A-346AA723BEC2}"/>
          </ac:spMkLst>
        </pc:spChg>
        <pc:spChg chg="mod">
          <ac:chgData name="Clayton FERIAUX" userId="9c5c5508-a7dc-4b9b-82fc-6eb9dc922111" providerId="ADAL" clId="{A87E044C-85DA-4803-AB6D-2C48A91073F3}" dt="2023-05-22T12:43:04.548" v="15" actId="20577"/>
          <ac:spMkLst>
            <pc:docMk/>
            <pc:sldMk cId="3451061856" sldId="478"/>
            <ac:spMk id="3" creationId="{C9845849-D802-408F-8A84-2A3611051809}"/>
          </ac:spMkLst>
        </pc:spChg>
      </pc:sldChg>
      <pc:sldChg chg="modSp mod">
        <pc:chgData name="Clayton FERIAUX" userId="9c5c5508-a7dc-4b9b-82fc-6eb9dc922111" providerId="ADAL" clId="{A87E044C-85DA-4803-AB6D-2C48A91073F3}" dt="2023-05-24T08:01:09.069" v="51" actId="14826"/>
        <pc:sldMkLst>
          <pc:docMk/>
          <pc:sldMk cId="856252516" sldId="485"/>
        </pc:sldMkLst>
        <pc:spChg chg="mod">
          <ac:chgData name="Clayton FERIAUX" userId="9c5c5508-a7dc-4b9b-82fc-6eb9dc922111" providerId="ADAL" clId="{A87E044C-85DA-4803-AB6D-2C48A91073F3}" dt="2023-05-23T12:08:07.594" v="29" actId="20577"/>
          <ac:spMkLst>
            <pc:docMk/>
            <pc:sldMk cId="856252516" sldId="485"/>
            <ac:spMk id="8" creationId="{224618C8-9428-4140-A146-A420B766D6A9}"/>
          </ac:spMkLst>
        </pc:spChg>
        <pc:picChg chg="mod">
          <ac:chgData name="Clayton FERIAUX" userId="9c5c5508-a7dc-4b9b-82fc-6eb9dc922111" providerId="ADAL" clId="{A87E044C-85DA-4803-AB6D-2C48A91073F3}" dt="2023-05-24T08:01:09.069" v="51" actId="14826"/>
          <ac:picMkLst>
            <pc:docMk/>
            <pc:sldMk cId="856252516" sldId="485"/>
            <ac:picMk id="5" creationId="{62189873-DEDC-492D-9DB4-60B4FCA9164B}"/>
          </ac:picMkLst>
        </pc:picChg>
      </pc:sldChg>
      <pc:sldChg chg="modSp mod">
        <pc:chgData name="Clayton FERIAUX" userId="9c5c5508-a7dc-4b9b-82fc-6eb9dc922111" providerId="ADAL" clId="{A87E044C-85DA-4803-AB6D-2C48A91073F3}" dt="2023-05-22T13:37:13.851" v="23" actId="207"/>
        <pc:sldMkLst>
          <pc:docMk/>
          <pc:sldMk cId="3571898119" sldId="492"/>
        </pc:sldMkLst>
        <pc:spChg chg="mod">
          <ac:chgData name="Clayton FERIAUX" userId="9c5c5508-a7dc-4b9b-82fc-6eb9dc922111" providerId="ADAL" clId="{A87E044C-85DA-4803-AB6D-2C48A91073F3}" dt="2023-05-22T13:37:13.851" v="23" actId="207"/>
          <ac:spMkLst>
            <pc:docMk/>
            <pc:sldMk cId="3571898119" sldId="492"/>
            <ac:spMk id="3" creationId="{5228BBA4-55C5-4878-8327-5BCBF08BCC23}"/>
          </ac:spMkLst>
        </pc:spChg>
        <pc:spChg chg="mod">
          <ac:chgData name="Clayton FERIAUX" userId="9c5c5508-a7dc-4b9b-82fc-6eb9dc922111" providerId="ADAL" clId="{A87E044C-85DA-4803-AB6D-2C48A91073F3}" dt="2023-05-22T12:42:33.612" v="3" actId="20577"/>
          <ac:spMkLst>
            <pc:docMk/>
            <pc:sldMk cId="3571898119" sldId="492"/>
            <ac:spMk id="4" creationId="{0C10BD9E-1611-4065-BD24-FF8E8FF87CFC}"/>
          </ac:spMkLst>
        </pc:spChg>
      </pc:sldChg>
      <pc:sldChg chg="modSp mod">
        <pc:chgData name="Clayton FERIAUX" userId="9c5c5508-a7dc-4b9b-82fc-6eb9dc922111" providerId="ADAL" clId="{A87E044C-85DA-4803-AB6D-2C48A91073F3}" dt="2023-05-22T13:36:34.045" v="19" actId="207"/>
        <pc:sldMkLst>
          <pc:docMk/>
          <pc:sldMk cId="2636781271" sldId="493"/>
        </pc:sldMkLst>
        <pc:spChg chg="mod">
          <ac:chgData name="Clayton FERIAUX" userId="9c5c5508-a7dc-4b9b-82fc-6eb9dc922111" providerId="ADAL" clId="{A87E044C-85DA-4803-AB6D-2C48A91073F3}" dt="2023-05-22T13:36:34.045" v="19" actId="207"/>
          <ac:spMkLst>
            <pc:docMk/>
            <pc:sldMk cId="2636781271" sldId="493"/>
            <ac:spMk id="3" creationId="{D763D763-D3F3-4A4E-B3CC-D0D9C66A0BF2}"/>
          </ac:spMkLst>
        </pc:spChg>
        <pc:spChg chg="mod">
          <ac:chgData name="Clayton FERIAUX" userId="9c5c5508-a7dc-4b9b-82fc-6eb9dc922111" providerId="ADAL" clId="{A87E044C-85DA-4803-AB6D-2C48A91073F3}" dt="2023-05-22T12:42:59.899" v="13" actId="20577"/>
          <ac:spMkLst>
            <pc:docMk/>
            <pc:sldMk cId="2636781271" sldId="493"/>
            <ac:spMk id="4" creationId="{B7441079-E870-4601-8330-79F8C705FF0C}"/>
          </ac:spMkLst>
        </pc:spChg>
      </pc:sldChg>
      <pc:sldChg chg="modSp mod">
        <pc:chgData name="Clayton FERIAUX" userId="9c5c5508-a7dc-4b9b-82fc-6eb9dc922111" providerId="ADAL" clId="{A87E044C-85DA-4803-AB6D-2C48A91073F3}" dt="2023-05-22T13:36:50.067" v="20" actId="207"/>
        <pc:sldMkLst>
          <pc:docMk/>
          <pc:sldMk cId="1983038554" sldId="494"/>
        </pc:sldMkLst>
        <pc:spChg chg="mod">
          <ac:chgData name="Clayton FERIAUX" userId="9c5c5508-a7dc-4b9b-82fc-6eb9dc922111" providerId="ADAL" clId="{A87E044C-85DA-4803-AB6D-2C48A91073F3}" dt="2023-05-22T13:36:50.067" v="20" actId="207"/>
          <ac:spMkLst>
            <pc:docMk/>
            <pc:sldMk cId="1983038554" sldId="494"/>
            <ac:spMk id="3" creationId="{985BD987-CCC6-4A92-80EB-5496CE2D87AC}"/>
          </ac:spMkLst>
        </pc:spChg>
        <pc:spChg chg="mod">
          <ac:chgData name="Clayton FERIAUX" userId="9c5c5508-a7dc-4b9b-82fc-6eb9dc922111" providerId="ADAL" clId="{A87E044C-85DA-4803-AB6D-2C48A91073F3}" dt="2023-05-22T12:42:53.780" v="11" actId="20577"/>
          <ac:spMkLst>
            <pc:docMk/>
            <pc:sldMk cId="1983038554" sldId="494"/>
            <ac:spMk id="4" creationId="{F0790C85-E49B-41A3-87FF-C548C084B3EE}"/>
          </ac:spMkLst>
        </pc:spChg>
      </pc:sldChg>
      <pc:sldChg chg="modSp mod">
        <pc:chgData name="Clayton FERIAUX" userId="9c5c5508-a7dc-4b9b-82fc-6eb9dc922111" providerId="ADAL" clId="{A87E044C-85DA-4803-AB6D-2C48A91073F3}" dt="2023-05-22T13:36:57.412" v="21" actId="207"/>
        <pc:sldMkLst>
          <pc:docMk/>
          <pc:sldMk cId="773090985" sldId="495"/>
        </pc:sldMkLst>
        <pc:spChg chg="mod">
          <ac:chgData name="Clayton FERIAUX" userId="9c5c5508-a7dc-4b9b-82fc-6eb9dc922111" providerId="ADAL" clId="{A87E044C-85DA-4803-AB6D-2C48A91073F3}" dt="2023-05-22T13:36:57.412" v="21" actId="207"/>
          <ac:spMkLst>
            <pc:docMk/>
            <pc:sldMk cId="773090985" sldId="495"/>
            <ac:spMk id="3" creationId="{C7F17424-8578-4C8D-B379-F9F6B39ABE49}"/>
          </ac:spMkLst>
        </pc:spChg>
        <pc:spChg chg="mod">
          <ac:chgData name="Clayton FERIAUX" userId="9c5c5508-a7dc-4b9b-82fc-6eb9dc922111" providerId="ADAL" clId="{A87E044C-85DA-4803-AB6D-2C48A91073F3}" dt="2023-05-22T12:42:47.390" v="9" actId="20577"/>
          <ac:spMkLst>
            <pc:docMk/>
            <pc:sldMk cId="773090985" sldId="495"/>
            <ac:spMk id="4" creationId="{9351633E-207E-43E2-9E94-DCB8B667565D}"/>
          </ac:spMkLst>
        </pc:spChg>
        <pc:cxnChg chg="mod">
          <ac:chgData name="Clayton FERIAUX" userId="9c5c5508-a7dc-4b9b-82fc-6eb9dc922111" providerId="ADAL" clId="{A87E044C-85DA-4803-AB6D-2C48A91073F3}" dt="2023-05-16T16:13:00.079" v="0" actId="208"/>
          <ac:cxnSpMkLst>
            <pc:docMk/>
            <pc:sldMk cId="773090985" sldId="495"/>
            <ac:cxnSpMk id="47" creationId="{BCEA7C8E-1F77-46B7-B755-8E5F3422CA7B}"/>
          </ac:cxnSpMkLst>
        </pc:cxnChg>
      </pc:sldChg>
      <pc:sldChg chg="modSp mod">
        <pc:chgData name="Clayton FERIAUX" userId="9c5c5508-a7dc-4b9b-82fc-6eb9dc922111" providerId="ADAL" clId="{A87E044C-85DA-4803-AB6D-2C48A91073F3}" dt="2023-05-24T07:55:27.108" v="50" actId="1076"/>
        <pc:sldMkLst>
          <pc:docMk/>
          <pc:sldMk cId="694269479" sldId="496"/>
        </pc:sldMkLst>
        <pc:spChg chg="mod">
          <ac:chgData name="Clayton FERIAUX" userId="9c5c5508-a7dc-4b9b-82fc-6eb9dc922111" providerId="ADAL" clId="{A87E044C-85DA-4803-AB6D-2C48A91073F3}" dt="2023-05-24T07:55:27.108" v="50" actId="1076"/>
          <ac:spMkLst>
            <pc:docMk/>
            <pc:sldMk cId="694269479" sldId="496"/>
            <ac:spMk id="3" creationId="{6E3C9714-0704-4DA2-B332-A24EE6590F47}"/>
          </ac:spMkLst>
        </pc:spChg>
        <pc:spChg chg="mod">
          <ac:chgData name="Clayton FERIAUX" userId="9c5c5508-a7dc-4b9b-82fc-6eb9dc922111" providerId="ADAL" clId="{A87E044C-85DA-4803-AB6D-2C48A91073F3}" dt="2023-05-22T12:42:41.569" v="7" actId="20577"/>
          <ac:spMkLst>
            <pc:docMk/>
            <pc:sldMk cId="694269479" sldId="496"/>
            <ac:spMk id="4" creationId="{FA428619-C168-43EB-8F3C-C97BB1B6F98E}"/>
          </ac:spMkLst>
        </pc:spChg>
      </pc:sldChg>
      <pc:sldChg chg="modSp mod">
        <pc:chgData name="Clayton FERIAUX" userId="9c5c5508-a7dc-4b9b-82fc-6eb9dc922111" providerId="ADAL" clId="{A87E044C-85DA-4803-AB6D-2C48A91073F3}" dt="2023-05-22T12:42:37.378" v="5" actId="20577"/>
        <pc:sldMkLst>
          <pc:docMk/>
          <pc:sldMk cId="2977354656" sldId="497"/>
        </pc:sldMkLst>
        <pc:spChg chg="mod">
          <ac:chgData name="Clayton FERIAUX" userId="9c5c5508-a7dc-4b9b-82fc-6eb9dc922111" providerId="ADAL" clId="{A87E044C-85DA-4803-AB6D-2C48A91073F3}" dt="2023-05-22T12:42:37.378" v="5" actId="20577"/>
          <ac:spMkLst>
            <pc:docMk/>
            <pc:sldMk cId="2977354656" sldId="497"/>
            <ac:spMk id="2" creationId="{CA0F451B-A18B-4612-BCC4-A23F67BEB0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24/05/2023</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01919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71408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363786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771A3755-39ED-4691-A963-B0FA7CC8B1F4}"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B642BFFC-C62B-4830-8B3B-E8E310556BD7}"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A0956213-18D0-4B8F-A2BF-AB6186ED1F3B}"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C078B3B9-AE93-42F3-A80C-6B5169095FA0}"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5088977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80738600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627005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3B13B3F6-5447-49A2-996B-BC5A03EDF392}"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926877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49F8D0DC-FD74-45D2-845D-2FBF7A8D59DC}"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728153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1E1E74FD-75BF-48BA-8393-99835BF88FDA}"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0088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25DC4A2-FD62-4FCE-874F-99136BBB06F2}"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26350252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44D93D54-8B81-4405-80EF-F6FBCF621A5F}"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72958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45E20C3F-4A48-40E5-9998-B5C41313C35B}"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6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EA3A6C0E-774E-4307-B225-77700907A0DD}"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538913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FEAFA9DA-7BA8-4D7B-81FA-45E98C1C7F26}"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94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EB615A77-E22B-4BED-BE49-6FEB47906314}"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623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1DCDA3A5-D594-460B-AAE8-2225B85FB7C9}"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6231990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4100535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87822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3627950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5649774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36F0ACCF-16A4-4DAB-B2E9-1B71580FA2CC}"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243359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F13ACA5F-B3EC-46E6-99B2-5CF5A855BD64}"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6685380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A8C8F057-3E99-4430-9E20-C1B01E741E8F}"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16248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5607944-2897-4DCD-8AC4-4BC525731F2E}"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323361497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ADD0CD1-58EC-4E8C-80C9-558F2BF65FFC}"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5163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3455A6A4-8E20-42B4-BCBF-D977CCF7C1FC}"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84671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F05CAC64-E01F-43B7-8E73-BFAD32037BC3}"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1894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7F2CCCE2-1145-47EC-BDFC-18D1AFA41C17}"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4581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3AA403F-317A-4C0A-975A-9AAA0FAB3E92}"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364316B5-564F-487A-898D-0385171035BC}"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89332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C906DFEA-34E0-479F-987C-F1981BAE21BC}"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83324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3297810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90135071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99477336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5365651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98862676-2F38-431D-9F1B-30351723E3C5}"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5925322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0EA75697-1522-4F49-8691-FE5FD5B89484}"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3704142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B8825CCC-806C-40DD-BFC3-D90CBB820001}"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928111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7AA0C3A0-E9E5-4F60-9A1C-D2A2F548F4B3}"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4856286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49E93EC0-9B67-43E1-B2D9-AC22D92E1041}"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August 2021 - Safety+ presentation kit</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9F8B157F-25D2-49F1-8061-28396FB9FE3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433332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387C8466-FC27-424D-8412-85AD405EB7BA}"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6859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F643DDE3-FBC5-41B8-9101-263DE2AB048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6264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5B2F6E60-A72B-4CA9-90AE-F32FBF73F126}"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977262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D8C71B30-0392-4157-80EF-2DC202DC978F}"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34847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5454EEB2-A380-44B1-9569-86DB04FA2F8A}"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August 2021 - Safety+ presentation kit</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1509717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368368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AF396EEA-5354-450B-9D75-7E45F2868B33}"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August 2021 - Safety+ presentation kit</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F3E39092-82EF-4920-8FF0-AB15CA51D500}"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F45A9089-E5DA-4017-9BF8-A04110501399}"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CB00CAC5-7EF1-4101-9FAD-E8B231009F4A}"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August 2021 - Safety+ presentation kit</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DD8A089F-7D8A-45AB-B862-2DD0E6989797}"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a:t>August 2021 - Safety+ presentation kit</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5883AC9B-4BCF-4325-953D-4379462B7828}"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a:t>August 2021 - Safety+ presentation kit</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98149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6AE34B11-5A06-497C-A4CB-0C4DA7EA29DB}"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a:t>August 2021 - Safety+ presentation kit</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918808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5CDC66AA-064B-4845-95B0-E75F718B9979}"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a:t>August 2021 - Safety+ presentation kit</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031414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safetyplus-contact@totalenergies.com" TargetMode="External"/><Relationship Id="rId2" Type="http://schemas.openxmlformats.org/officeDocument/2006/relationships/hyperlink" Target="https://safetyplus.totalenergies.com/"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g"/><Relationship Id="rId2" Type="http://schemas.openxmlformats.org/officeDocument/2006/relationships/hyperlink" Target="https://www.toolbox-hse.total.com/sites/g/files/wompnd1006/f/atoms/files/jms_2018_guide_reconnaissance_en_hd_stc.pdf" TargetMode="Externa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24.png"/><Relationship Id="rId5" Type="http://schemas.openxmlformats.org/officeDocument/2006/relationships/image" Target="../media/image20.png"/><Relationship Id="rId10" Type="http://schemas.microsoft.com/office/2007/relationships/hdphoto" Target="../media/hdphoto2.wdp"/><Relationship Id="rId4" Type="http://schemas.openxmlformats.org/officeDocument/2006/relationships/image" Target="../media/image19.jp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62189873-DEDC-492D-9DB4-60B4FCA9164B}"/>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13371" r="13371"/>
          <a:stretch/>
        </p:blipFill>
        <p:spPr>
          <a:xfrm>
            <a:off x="0" y="2"/>
            <a:ext cx="4570320" cy="6857999"/>
          </a:xfrm>
        </p:spPr>
      </p:pic>
      <p:sp>
        <p:nvSpPr>
          <p:cNvPr id="3" name="Sous-titre 2">
            <a:extLst>
              <a:ext uri="{FF2B5EF4-FFF2-40B4-BE49-F238E27FC236}">
                <a16:creationId xmlns:a16="http://schemas.microsoft.com/office/drawing/2014/main" id="{D3CF3197-343E-4301-BBB0-E4AF82B287C0}"/>
              </a:ext>
            </a:extLst>
          </p:cNvPr>
          <p:cNvSpPr>
            <a:spLocks noGrp="1"/>
          </p:cNvSpPr>
          <p:nvPr>
            <p:ph type="subTitle" idx="1"/>
          </p:nvPr>
        </p:nvSpPr>
        <p:spPr>
          <a:xfrm>
            <a:off x="4770900" y="3985199"/>
            <a:ext cx="4373100" cy="1510253"/>
          </a:xfrm>
        </p:spPr>
        <p:txBody>
          <a:bodyPr/>
          <a:lstStyle/>
          <a:p>
            <a:r>
              <a:rPr lang="en-US" sz="2700" dirty="0"/>
              <a:t>A tool to support the recognition </a:t>
            </a:r>
            <a:br>
              <a:rPr lang="en-US" sz="2700" dirty="0"/>
            </a:br>
            <a:r>
              <a:rPr lang="en-US" sz="2700" dirty="0"/>
              <a:t>of significant actions for safety</a:t>
            </a:r>
          </a:p>
        </p:txBody>
      </p:sp>
      <p:sp>
        <p:nvSpPr>
          <p:cNvPr id="8" name="Espace réservé du texte 7">
            <a:extLst>
              <a:ext uri="{FF2B5EF4-FFF2-40B4-BE49-F238E27FC236}">
                <a16:creationId xmlns:a16="http://schemas.microsoft.com/office/drawing/2014/main" id="{224618C8-9428-4140-A146-A420B766D6A9}"/>
              </a:ext>
            </a:extLst>
          </p:cNvPr>
          <p:cNvSpPr>
            <a:spLocks noGrp="1"/>
          </p:cNvSpPr>
          <p:nvPr>
            <p:ph type="body" sz="quarter" idx="14"/>
          </p:nvPr>
        </p:nvSpPr>
        <p:spPr>
          <a:xfrm>
            <a:off x="4770900" y="5612024"/>
            <a:ext cx="4050000" cy="720000"/>
          </a:xfrm>
        </p:spPr>
        <p:txBody>
          <a:bodyPr/>
          <a:lstStyle/>
          <a:p>
            <a:r>
              <a:rPr lang="en-US"/>
              <a:t>DG/STS/</a:t>
            </a:r>
            <a:r>
              <a:rPr lang="en-US" dirty="0"/>
              <a:t>HSE – </a:t>
            </a:r>
            <a:r>
              <a:rPr lang="en-US"/>
              <a:t>Update May </a:t>
            </a:r>
            <a:r>
              <a:rPr lang="en-US" dirty="0"/>
              <a:t>2023</a:t>
            </a:r>
          </a:p>
        </p:txBody>
      </p:sp>
      <p:pic>
        <p:nvPicPr>
          <p:cNvPr id="4" name="Image 3" descr="Une image contenant Police, texte, symbole, logo&#10;&#10;Description générée automatiquement">
            <a:extLst>
              <a:ext uri="{FF2B5EF4-FFF2-40B4-BE49-F238E27FC236}">
                <a16:creationId xmlns:a16="http://schemas.microsoft.com/office/drawing/2014/main" id="{232C7A21-EC86-C369-6E74-362D4C953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162" y="3124418"/>
            <a:ext cx="2784130" cy="806058"/>
          </a:xfrm>
          <a:prstGeom prst="rect">
            <a:avLst/>
          </a:prstGeom>
        </p:spPr>
      </p:pic>
    </p:spTree>
    <p:extLst>
      <p:ext uri="{BB962C8B-B14F-4D97-AF65-F5344CB8AC3E}">
        <p14:creationId xmlns:p14="http://schemas.microsoft.com/office/powerpoint/2010/main" val="85625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700F5-A9EF-486A-BA1A-346AA723BEC2}"/>
              </a:ext>
            </a:extLst>
          </p:cNvPr>
          <p:cNvSpPr>
            <a:spLocks noGrp="1"/>
          </p:cNvSpPr>
          <p:nvPr>
            <p:ph type="title"/>
          </p:nvPr>
        </p:nvSpPr>
        <p:spPr>
          <a:xfrm>
            <a:off x="352409" y="242844"/>
            <a:ext cx="7200000" cy="864000"/>
          </a:xfrm>
        </p:spPr>
        <p:txBody>
          <a:bodyPr>
            <a:noAutofit/>
          </a:bodyPr>
          <a:lstStyle/>
          <a:p>
            <a:r>
              <a:rPr lang="en-US" sz="3000" dirty="0">
                <a:gradFill>
                  <a:gsLst>
                    <a:gs pos="2000">
                      <a:srgbClr val="FF0000"/>
                    </a:gs>
                    <a:gs pos="72000">
                      <a:srgbClr val="FF6E00"/>
                    </a:gs>
                  </a:gsLst>
                  <a:path path="circle">
                    <a:fillToRect l="100000" t="100000"/>
                  </a:path>
                </a:gradFill>
              </a:rPr>
              <a:t>Basics to improve safety performance</a:t>
            </a:r>
            <a:endParaRPr lang="fr-FR" sz="3000" dirty="0">
              <a:gradFill>
                <a:gsLst>
                  <a:gs pos="2000">
                    <a:srgbClr val="FF0000"/>
                  </a:gs>
                  <a:gs pos="72000">
                    <a:srgbClr val="FF6E00"/>
                  </a:gs>
                </a:gsLst>
                <a:path path="circle">
                  <a:fillToRect l="100000" t="100000"/>
                </a:path>
              </a:gradFill>
            </a:endParaRPr>
          </a:p>
        </p:txBody>
      </p:sp>
      <p:sp>
        <p:nvSpPr>
          <p:cNvPr id="3" name="Espace réservé du pied de page 2">
            <a:extLst>
              <a:ext uri="{FF2B5EF4-FFF2-40B4-BE49-F238E27FC236}">
                <a16:creationId xmlns:a16="http://schemas.microsoft.com/office/drawing/2014/main" id="{C9845849-D802-408F-8A84-2A3611051809}"/>
              </a:ext>
            </a:extLst>
          </p:cNvPr>
          <p:cNvSpPr>
            <a:spLocks noGrp="1"/>
          </p:cNvSpPr>
          <p:nvPr>
            <p:ph type="ftr" sz="quarter" idx="11"/>
          </p:nvPr>
        </p:nvSpPr>
        <p:spPr>
          <a:xfrm>
            <a:off x="642510" y="6449983"/>
            <a:ext cx="2700000" cy="252000"/>
          </a:xfrm>
        </p:spPr>
        <p:txBody>
          <a:bodyPr>
            <a:noAutofit/>
          </a:bodyPr>
          <a:lstStyle/>
          <a:p>
            <a:pPr lvl="0"/>
            <a:r>
              <a:rPr lang="en-US" noProof="0" dirty="0"/>
              <a:t>May 2023 - Safety+ presentation kit</a:t>
            </a:r>
            <a:endParaRPr lang="fr-FR" noProof="0" dirty="0"/>
          </a:p>
        </p:txBody>
      </p:sp>
      <p:sp>
        <p:nvSpPr>
          <p:cNvPr id="4" name="Espace réservé du numéro de diapositive 3">
            <a:extLst>
              <a:ext uri="{FF2B5EF4-FFF2-40B4-BE49-F238E27FC236}">
                <a16:creationId xmlns:a16="http://schemas.microsoft.com/office/drawing/2014/main" id="{1A6B276E-9D72-4B47-A67E-BD46BB521A0D}"/>
              </a:ext>
            </a:extLst>
          </p:cNvPr>
          <p:cNvSpPr>
            <a:spLocks noGrp="1"/>
          </p:cNvSpPr>
          <p:nvPr>
            <p:ph type="sldNum" sz="quarter" idx="12"/>
          </p:nvPr>
        </p:nvSpPr>
        <p:spPr>
          <a:xfrm>
            <a:off x="164256" y="6449983"/>
            <a:ext cx="432000" cy="252000"/>
          </a:xfrm>
        </p:spPr>
        <p:txBody>
          <a:bodyPr>
            <a:noAutofit/>
          </a:bodyPr>
          <a:lstStyle/>
          <a:p>
            <a:pPr lvl="0"/>
            <a:fld id="{975A587B-5814-4D9B-9598-FE9CB954CB01}" type="slidenum">
              <a:rPr lang="fr-FR" noProof="0" smtClean="0"/>
              <a:pPr lvl="0"/>
              <a:t>2</a:t>
            </a:fld>
            <a:endParaRPr lang="fr-FR" noProof="0" dirty="0"/>
          </a:p>
        </p:txBody>
      </p:sp>
      <p:sp>
        <p:nvSpPr>
          <p:cNvPr id="5" name="Rectangle : avec coins arrondis en haut 4">
            <a:extLst>
              <a:ext uri="{FF2B5EF4-FFF2-40B4-BE49-F238E27FC236}">
                <a16:creationId xmlns:a16="http://schemas.microsoft.com/office/drawing/2014/main" id="{681708B5-16F6-4DF4-B6BA-4CF3E8452BC7}"/>
              </a:ext>
            </a:extLst>
          </p:cNvPr>
          <p:cNvSpPr/>
          <p:nvPr/>
        </p:nvSpPr>
        <p:spPr>
          <a:xfrm rot="16200000">
            <a:off x="6189863" y="3296724"/>
            <a:ext cx="1481424" cy="4426857"/>
          </a:xfrm>
          <a:prstGeom prst="round2SameRect">
            <a:avLst>
              <a:gd name="adj1" fmla="val 2674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Espace réservé du texte 1">
            <a:extLst>
              <a:ext uri="{FF2B5EF4-FFF2-40B4-BE49-F238E27FC236}">
                <a16:creationId xmlns:a16="http://schemas.microsoft.com/office/drawing/2014/main" id="{23F6F553-19B1-49A5-8ACD-349761D96AB3}"/>
              </a:ext>
            </a:extLst>
          </p:cNvPr>
          <p:cNvSpPr txBox="1">
            <a:spLocks/>
          </p:cNvSpPr>
          <p:nvPr/>
        </p:nvSpPr>
        <p:spPr>
          <a:xfrm>
            <a:off x="4871504" y="4950603"/>
            <a:ext cx="4235178" cy="1165108"/>
          </a:xfrm>
          <a:prstGeom prst="rect">
            <a:avLst/>
          </a:prstGeom>
        </p:spPr>
        <p:txBody>
          <a:bodyPr>
            <a:noAutofit/>
          </a:bodyPr>
          <a:lst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Safety is one of the TotalEnergies’ core value: it underpins our decisions and behaviors</a:t>
            </a:r>
          </a:p>
          <a:p>
            <a:pPr marL="0" indent="0">
              <a:buFont typeface="Arial" panose="020B0604020202020204" pitchFamily="34" charset="0"/>
              <a:buNone/>
            </a:pPr>
            <a:r>
              <a:rPr lang="en-US" sz="1400" dirty="0">
                <a:solidFill>
                  <a:schemeClr val="bg1"/>
                </a:solidFill>
              </a:rPr>
              <a:t>Programs are deployed to ensure that all the Company’s employees and contractors are committed to work in this way</a:t>
            </a:r>
          </a:p>
          <a:p>
            <a:pPr marL="0" indent="0">
              <a:buFont typeface="Arial" panose="020B0604020202020204" pitchFamily="34" charset="0"/>
              <a:buNone/>
            </a:pPr>
            <a:endParaRPr lang="fr-FR" sz="1600" dirty="0">
              <a:solidFill>
                <a:schemeClr val="bg1"/>
              </a:solidFill>
            </a:endParaRPr>
          </a:p>
        </p:txBody>
      </p:sp>
      <p:sp>
        <p:nvSpPr>
          <p:cNvPr id="8" name="Rectangle 7">
            <a:extLst>
              <a:ext uri="{FF2B5EF4-FFF2-40B4-BE49-F238E27FC236}">
                <a16:creationId xmlns:a16="http://schemas.microsoft.com/office/drawing/2014/main" id="{A3C3AED5-A67B-4C24-AEA2-13F8120DF4D9}"/>
              </a:ext>
            </a:extLst>
          </p:cNvPr>
          <p:cNvSpPr/>
          <p:nvPr/>
        </p:nvSpPr>
        <p:spPr>
          <a:xfrm>
            <a:off x="645893" y="6099552"/>
            <a:ext cx="2350140" cy="342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en-US" sz="1000" b="1" dirty="0">
                <a:solidFill>
                  <a:schemeClr val="tx1"/>
                </a:solidFill>
              </a:rPr>
              <a:t>1st World Day for Safety</a:t>
            </a:r>
          </a:p>
        </p:txBody>
      </p:sp>
      <p:sp>
        <p:nvSpPr>
          <p:cNvPr id="9" name="Rectangle 8">
            <a:extLst>
              <a:ext uri="{FF2B5EF4-FFF2-40B4-BE49-F238E27FC236}">
                <a16:creationId xmlns:a16="http://schemas.microsoft.com/office/drawing/2014/main" id="{5CAA8417-AC06-4B75-AB19-C5D56299A93E}"/>
              </a:ext>
            </a:extLst>
          </p:cNvPr>
          <p:cNvSpPr/>
          <p:nvPr/>
        </p:nvSpPr>
        <p:spPr>
          <a:xfrm>
            <a:off x="840112" y="5714255"/>
            <a:ext cx="2405727" cy="2240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en-US" sz="1000" b="1" dirty="0">
                <a:solidFill>
                  <a:schemeClr val="tx1"/>
                </a:solidFill>
              </a:rPr>
              <a:t>12 Golden Rules for the workplace</a:t>
            </a:r>
          </a:p>
        </p:txBody>
      </p:sp>
      <p:sp>
        <p:nvSpPr>
          <p:cNvPr id="10" name="Rectangle 9">
            <a:extLst>
              <a:ext uri="{FF2B5EF4-FFF2-40B4-BE49-F238E27FC236}">
                <a16:creationId xmlns:a16="http://schemas.microsoft.com/office/drawing/2014/main" id="{9A60EAA8-7C99-4911-8B0C-4CC398E880CF}"/>
              </a:ext>
            </a:extLst>
          </p:cNvPr>
          <p:cNvSpPr/>
          <p:nvPr/>
        </p:nvSpPr>
        <p:spPr>
          <a:xfrm>
            <a:off x="1176444" y="5295516"/>
            <a:ext cx="1307405" cy="227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Safety Moments</a:t>
            </a:r>
          </a:p>
        </p:txBody>
      </p:sp>
      <p:sp>
        <p:nvSpPr>
          <p:cNvPr id="11" name="Rectangle 10">
            <a:extLst>
              <a:ext uri="{FF2B5EF4-FFF2-40B4-BE49-F238E27FC236}">
                <a16:creationId xmlns:a16="http://schemas.microsoft.com/office/drawing/2014/main" id="{C8AA18A6-716E-446A-9B67-53C71DE88CFB}"/>
              </a:ext>
            </a:extLst>
          </p:cNvPr>
          <p:cNvSpPr/>
          <p:nvPr/>
        </p:nvSpPr>
        <p:spPr>
          <a:xfrm>
            <a:off x="1688577" y="4769441"/>
            <a:ext cx="2632669" cy="3915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en-US" sz="1000" b="1" dirty="0">
                <a:solidFill>
                  <a:schemeClr val="tx1"/>
                </a:solidFill>
              </a:rPr>
              <a:t>Total Commitment  </a:t>
            </a:r>
          </a:p>
          <a:p>
            <a:pPr marL="0" lvl="1"/>
            <a:r>
              <a:rPr lang="en-US" sz="1000" dirty="0">
                <a:solidFill>
                  <a:schemeClr val="tx1"/>
                </a:solidFill>
              </a:rPr>
              <a:t>Safety for me, for you, for all</a:t>
            </a:r>
          </a:p>
        </p:txBody>
      </p:sp>
      <p:sp>
        <p:nvSpPr>
          <p:cNvPr id="12" name="Rectangle 11">
            <a:extLst>
              <a:ext uri="{FF2B5EF4-FFF2-40B4-BE49-F238E27FC236}">
                <a16:creationId xmlns:a16="http://schemas.microsoft.com/office/drawing/2014/main" id="{A03AED6F-4A4E-4366-9340-90390B64A092}"/>
              </a:ext>
            </a:extLst>
          </p:cNvPr>
          <p:cNvSpPr/>
          <p:nvPr/>
        </p:nvSpPr>
        <p:spPr>
          <a:xfrm>
            <a:off x="2291406" y="4236867"/>
            <a:ext cx="1908794" cy="405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 Stop </a:t>
            </a:r>
            <a:r>
              <a:rPr lang="fr-FR" sz="1000" b="1" dirty="0" err="1">
                <a:solidFill>
                  <a:schemeClr val="tx1"/>
                </a:solidFill>
              </a:rPr>
              <a:t>Card</a:t>
            </a:r>
            <a:endParaRPr lang="fr-FR" sz="1000" b="1" dirty="0">
              <a:solidFill>
                <a:schemeClr val="tx1"/>
              </a:solidFill>
            </a:endParaRPr>
          </a:p>
          <a:p>
            <a:pPr marL="0" lvl="1"/>
            <a:r>
              <a:rPr lang="fr-FR" sz="1000" b="1" dirty="0">
                <a:solidFill>
                  <a:schemeClr val="tx1"/>
                </a:solidFill>
              </a:rPr>
              <a:t>- Safety </a:t>
            </a:r>
            <a:r>
              <a:rPr lang="fr-FR" sz="1000" b="1" dirty="0" err="1">
                <a:solidFill>
                  <a:schemeClr val="tx1"/>
                </a:solidFill>
              </a:rPr>
              <a:t>Contract</a:t>
            </a:r>
            <a:r>
              <a:rPr lang="fr-FR" sz="1000" b="1" dirty="0">
                <a:solidFill>
                  <a:schemeClr val="tx1"/>
                </a:solidFill>
              </a:rPr>
              <a:t> </a:t>
            </a:r>
            <a:r>
              <a:rPr lang="fr-FR" sz="1000" b="1" dirty="0" err="1">
                <a:solidFill>
                  <a:schemeClr val="tx1"/>
                </a:solidFill>
              </a:rPr>
              <a:t>Owners</a:t>
            </a:r>
            <a:endParaRPr lang="fr-FR" sz="1000" b="1" dirty="0">
              <a:solidFill>
                <a:schemeClr val="tx1"/>
              </a:solidFill>
            </a:endParaRPr>
          </a:p>
        </p:txBody>
      </p:sp>
      <p:sp>
        <p:nvSpPr>
          <p:cNvPr id="13" name="Rectangle 12">
            <a:extLst>
              <a:ext uri="{FF2B5EF4-FFF2-40B4-BE49-F238E27FC236}">
                <a16:creationId xmlns:a16="http://schemas.microsoft.com/office/drawing/2014/main" id="{51246598-7CE2-48D4-8329-454D0A89ED7F}"/>
              </a:ext>
            </a:extLst>
          </p:cNvPr>
          <p:cNvSpPr/>
          <p:nvPr/>
        </p:nvSpPr>
        <p:spPr>
          <a:xfrm>
            <a:off x="3011023" y="3656027"/>
            <a:ext cx="2967694" cy="4641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en-US" sz="1000" b="1" dirty="0">
                <a:solidFill>
                  <a:schemeClr val="tx1"/>
                </a:solidFill>
              </a:rPr>
              <a:t>12 Golden Rules for the workplace </a:t>
            </a:r>
            <a:br>
              <a:rPr lang="en-US" sz="1000" b="1" dirty="0">
                <a:solidFill>
                  <a:schemeClr val="tx1"/>
                </a:solidFill>
              </a:rPr>
            </a:br>
            <a:r>
              <a:rPr lang="en-US" sz="1000" u="sng" dirty="0">
                <a:solidFill>
                  <a:schemeClr val="tx1"/>
                </a:solidFill>
              </a:rPr>
              <a:t>reformulated as ‘musts’ and ‘must nots</a:t>
            </a:r>
            <a:r>
              <a:rPr lang="en-US" sz="1000" b="1" dirty="0">
                <a:solidFill>
                  <a:schemeClr val="tx1"/>
                </a:solidFill>
              </a:rPr>
              <a:t>’</a:t>
            </a:r>
          </a:p>
        </p:txBody>
      </p:sp>
      <p:sp>
        <p:nvSpPr>
          <p:cNvPr id="14" name="Rectangle 13">
            <a:extLst>
              <a:ext uri="{FF2B5EF4-FFF2-40B4-BE49-F238E27FC236}">
                <a16:creationId xmlns:a16="http://schemas.microsoft.com/office/drawing/2014/main" id="{6216ABC5-20AB-475A-87C5-684C32BB9E34}"/>
              </a:ext>
            </a:extLst>
          </p:cNvPr>
          <p:cNvSpPr/>
          <p:nvPr/>
        </p:nvSpPr>
        <p:spPr>
          <a:xfrm>
            <a:off x="3843670" y="3098588"/>
            <a:ext cx="2418228" cy="5102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en-US" sz="1000" b="1" dirty="0">
                <a:solidFill>
                  <a:schemeClr val="tx1"/>
                </a:solidFill>
              </a:rPr>
              <a:t>- Safety actions recognition program</a:t>
            </a:r>
          </a:p>
          <a:p>
            <a:pPr marL="0" lvl="1"/>
            <a:r>
              <a:rPr lang="en-US" sz="1000" b="1" dirty="0">
                <a:solidFill>
                  <a:schemeClr val="tx1"/>
                </a:solidFill>
              </a:rPr>
              <a:t>- Safety+ launch</a:t>
            </a:r>
          </a:p>
        </p:txBody>
      </p:sp>
      <p:sp>
        <p:nvSpPr>
          <p:cNvPr id="15" name="Rectangle 14">
            <a:extLst>
              <a:ext uri="{FF2B5EF4-FFF2-40B4-BE49-F238E27FC236}">
                <a16:creationId xmlns:a16="http://schemas.microsoft.com/office/drawing/2014/main" id="{A4A67077-889C-4F58-BC00-45E0545351EC}"/>
              </a:ext>
            </a:extLst>
          </p:cNvPr>
          <p:cNvSpPr/>
          <p:nvPr/>
        </p:nvSpPr>
        <p:spPr>
          <a:xfrm>
            <a:off x="5003492" y="2482713"/>
            <a:ext cx="1634040" cy="4047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chemeClr val="tx1"/>
                </a:solidFill>
              </a:rPr>
              <a:t>‘</a:t>
            </a:r>
            <a:r>
              <a:rPr lang="fr-FR" sz="1000" b="1" dirty="0" err="1">
                <a:solidFill>
                  <a:schemeClr val="tx1"/>
                </a:solidFill>
              </a:rPr>
              <a:t>Zero</a:t>
            </a:r>
            <a:r>
              <a:rPr lang="fr-FR" sz="1000" b="1" dirty="0">
                <a:solidFill>
                  <a:schemeClr val="tx1"/>
                </a:solidFill>
              </a:rPr>
              <a:t> fatal accidents’ </a:t>
            </a:r>
            <a:r>
              <a:rPr lang="fr-FR" sz="1000" b="1" dirty="0" err="1">
                <a:solidFill>
                  <a:schemeClr val="tx1"/>
                </a:solidFill>
              </a:rPr>
              <a:t>Company</a:t>
            </a:r>
            <a:r>
              <a:rPr lang="fr-FR" sz="1000" b="1" dirty="0">
                <a:solidFill>
                  <a:schemeClr val="tx1"/>
                </a:solidFill>
              </a:rPr>
              <a:t> objective </a:t>
            </a:r>
          </a:p>
        </p:txBody>
      </p:sp>
      <p:sp>
        <p:nvSpPr>
          <p:cNvPr id="16" name="Rectangle 15">
            <a:extLst>
              <a:ext uri="{FF2B5EF4-FFF2-40B4-BE49-F238E27FC236}">
                <a16:creationId xmlns:a16="http://schemas.microsoft.com/office/drawing/2014/main" id="{B04599FC-67C4-41E7-ABA3-413E322A7347}"/>
              </a:ext>
            </a:extLst>
          </p:cNvPr>
          <p:cNvSpPr/>
          <p:nvPr/>
        </p:nvSpPr>
        <p:spPr>
          <a:xfrm>
            <a:off x="6253229" y="2053769"/>
            <a:ext cx="2299201" cy="7109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en-US" sz="1000" b="1" dirty="0">
                <a:solidFill>
                  <a:srgbClr val="374649"/>
                </a:solidFill>
              </a:rPr>
              <a:t>“Our lives first” program</a:t>
            </a:r>
          </a:p>
          <a:p>
            <a:pPr marL="0" lvl="1" algn="ctr"/>
            <a:r>
              <a:rPr lang="en-US" sz="1000" dirty="0">
                <a:solidFill>
                  <a:srgbClr val="374649"/>
                </a:solidFill>
              </a:rPr>
              <a:t>Safety green lights, Life saving checks, Joint safety tours</a:t>
            </a:r>
          </a:p>
        </p:txBody>
      </p:sp>
      <p:sp>
        <p:nvSpPr>
          <p:cNvPr id="17" name="Forme 40">
            <a:extLst>
              <a:ext uri="{FF2B5EF4-FFF2-40B4-BE49-F238E27FC236}">
                <a16:creationId xmlns:a16="http://schemas.microsoft.com/office/drawing/2014/main" id="{98FA3468-7967-42A9-8841-3E643D96C214}"/>
              </a:ext>
            </a:extLst>
          </p:cNvPr>
          <p:cNvSpPr/>
          <p:nvPr/>
        </p:nvSpPr>
        <p:spPr>
          <a:xfrm rot="281351">
            <a:off x="682567" y="899362"/>
            <a:ext cx="7987467" cy="5838327"/>
          </a:xfrm>
          <a:custGeom>
            <a:avLst/>
            <a:gdLst>
              <a:gd name="connsiteX0" fmla="*/ 0 w 7280074"/>
              <a:gd name="connsiteY0" fmla="*/ 4838243 h 4838243"/>
              <a:gd name="connsiteX1" fmla="*/ 6121170 w 7280074"/>
              <a:gd name="connsiteY1" fmla="*/ 604780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210861 w 7280074"/>
              <a:gd name="connsiteY5" fmla="*/ 140081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210861 w 7280074"/>
              <a:gd name="connsiteY5" fmla="*/ 140081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194092 w 7280074"/>
              <a:gd name="connsiteY5" fmla="*/ 120999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51947 w 7280074"/>
              <a:gd name="connsiteY4" fmla="*/ 1664384 h 4838243"/>
              <a:gd name="connsiteX5" fmla="*/ 6194092 w 7280074"/>
              <a:gd name="connsiteY5" fmla="*/ 1209996 h 4838243"/>
              <a:gd name="connsiteX6" fmla="*/ 0 w 7280074"/>
              <a:gd name="connsiteY6" fmla="*/ 4838243 h 4838243"/>
              <a:gd name="connsiteX0" fmla="*/ 0 w 7280074"/>
              <a:gd name="connsiteY0" fmla="*/ 4447448 h 4447448"/>
              <a:gd name="connsiteX1" fmla="*/ 6155735 w 7280074"/>
              <a:gd name="connsiteY1" fmla="*/ 429596 h 4447448"/>
              <a:gd name="connsiteX2" fmla="*/ 6115677 w 7280074"/>
              <a:gd name="connsiteY2" fmla="*/ 0 h 4447448"/>
              <a:gd name="connsiteX3" fmla="*/ 7280074 w 7280074"/>
              <a:gd name="connsiteY3" fmla="*/ 370091 h 4447448"/>
              <a:gd name="connsiteX4" fmla="*/ 6251947 w 7280074"/>
              <a:gd name="connsiteY4" fmla="*/ 1273589 h 4447448"/>
              <a:gd name="connsiteX5" fmla="*/ 6194092 w 7280074"/>
              <a:gd name="connsiteY5" fmla="*/ 819201 h 4447448"/>
              <a:gd name="connsiteX6" fmla="*/ 0 w 7280074"/>
              <a:gd name="connsiteY6" fmla="*/ 4447448 h 4447448"/>
              <a:gd name="connsiteX0" fmla="*/ 0 w 7191711"/>
              <a:gd name="connsiteY0" fmla="*/ 4447448 h 4447448"/>
              <a:gd name="connsiteX1" fmla="*/ 6155735 w 7191711"/>
              <a:gd name="connsiteY1" fmla="*/ 429596 h 4447448"/>
              <a:gd name="connsiteX2" fmla="*/ 6115677 w 7191711"/>
              <a:gd name="connsiteY2" fmla="*/ 0 h 4447448"/>
              <a:gd name="connsiteX3" fmla="*/ 7191711 w 7191711"/>
              <a:gd name="connsiteY3" fmla="*/ 508655 h 4447448"/>
              <a:gd name="connsiteX4" fmla="*/ 6251947 w 7191711"/>
              <a:gd name="connsiteY4" fmla="*/ 1273589 h 4447448"/>
              <a:gd name="connsiteX5" fmla="*/ 6194092 w 7191711"/>
              <a:gd name="connsiteY5" fmla="*/ 819201 h 4447448"/>
              <a:gd name="connsiteX6" fmla="*/ 0 w 7191711"/>
              <a:gd name="connsiteY6" fmla="*/ 4447448 h 4447448"/>
              <a:gd name="connsiteX0" fmla="*/ 0 w 7108182"/>
              <a:gd name="connsiteY0" fmla="*/ 4447448 h 4447448"/>
              <a:gd name="connsiteX1" fmla="*/ 6155735 w 7108182"/>
              <a:gd name="connsiteY1" fmla="*/ 429596 h 4447448"/>
              <a:gd name="connsiteX2" fmla="*/ 6115677 w 7108182"/>
              <a:gd name="connsiteY2" fmla="*/ 0 h 4447448"/>
              <a:gd name="connsiteX3" fmla="*/ 7108182 w 7108182"/>
              <a:gd name="connsiteY3" fmla="*/ 591156 h 4447448"/>
              <a:gd name="connsiteX4" fmla="*/ 6251947 w 7108182"/>
              <a:gd name="connsiteY4" fmla="*/ 1273589 h 4447448"/>
              <a:gd name="connsiteX5" fmla="*/ 6194092 w 7108182"/>
              <a:gd name="connsiteY5" fmla="*/ 819201 h 4447448"/>
              <a:gd name="connsiteX6" fmla="*/ 0 w 7108182"/>
              <a:gd name="connsiteY6" fmla="*/ 4447448 h 4447448"/>
              <a:gd name="connsiteX0" fmla="*/ 0 w 7108182"/>
              <a:gd name="connsiteY0" fmla="*/ 4447448 h 4447448"/>
              <a:gd name="connsiteX1" fmla="*/ 6155735 w 7108182"/>
              <a:gd name="connsiteY1" fmla="*/ 429596 h 4447448"/>
              <a:gd name="connsiteX2" fmla="*/ 6115677 w 7108182"/>
              <a:gd name="connsiteY2" fmla="*/ 0 h 4447448"/>
              <a:gd name="connsiteX3" fmla="*/ 7108182 w 7108182"/>
              <a:gd name="connsiteY3" fmla="*/ 591156 h 4447448"/>
              <a:gd name="connsiteX4" fmla="*/ 6251947 w 7108182"/>
              <a:gd name="connsiteY4" fmla="*/ 1273589 h 4447448"/>
              <a:gd name="connsiteX5" fmla="*/ 6194092 w 7108182"/>
              <a:gd name="connsiteY5" fmla="*/ 819201 h 4447448"/>
              <a:gd name="connsiteX6" fmla="*/ 0 w 7108182"/>
              <a:gd name="connsiteY6" fmla="*/ 4447448 h 4447448"/>
              <a:gd name="connsiteX0" fmla="*/ 0 w 7102214"/>
              <a:gd name="connsiteY0" fmla="*/ 4447448 h 4447448"/>
              <a:gd name="connsiteX1" fmla="*/ 6155735 w 7102214"/>
              <a:gd name="connsiteY1" fmla="*/ 429596 h 4447448"/>
              <a:gd name="connsiteX2" fmla="*/ 6115677 w 7102214"/>
              <a:gd name="connsiteY2" fmla="*/ 0 h 4447448"/>
              <a:gd name="connsiteX3" fmla="*/ 7102214 w 7102214"/>
              <a:gd name="connsiteY3" fmla="*/ 467716 h 4447448"/>
              <a:gd name="connsiteX4" fmla="*/ 6251947 w 7102214"/>
              <a:gd name="connsiteY4" fmla="*/ 1273589 h 4447448"/>
              <a:gd name="connsiteX5" fmla="*/ 6194092 w 7102214"/>
              <a:gd name="connsiteY5" fmla="*/ 819201 h 4447448"/>
              <a:gd name="connsiteX6" fmla="*/ 0 w 7102214"/>
              <a:gd name="connsiteY6" fmla="*/ 4447448 h 4447448"/>
              <a:gd name="connsiteX0" fmla="*/ 0 w 7153443"/>
              <a:gd name="connsiteY0" fmla="*/ 4447448 h 4447448"/>
              <a:gd name="connsiteX1" fmla="*/ 6155735 w 7153443"/>
              <a:gd name="connsiteY1" fmla="*/ 429596 h 4447448"/>
              <a:gd name="connsiteX2" fmla="*/ 6115677 w 7153443"/>
              <a:gd name="connsiteY2" fmla="*/ 0 h 4447448"/>
              <a:gd name="connsiteX3" fmla="*/ 7153443 w 7153443"/>
              <a:gd name="connsiteY3" fmla="*/ 528614 h 4447448"/>
              <a:gd name="connsiteX4" fmla="*/ 6251947 w 7153443"/>
              <a:gd name="connsiteY4" fmla="*/ 1273589 h 4447448"/>
              <a:gd name="connsiteX5" fmla="*/ 6194092 w 7153443"/>
              <a:gd name="connsiteY5" fmla="*/ 819201 h 4447448"/>
              <a:gd name="connsiteX6" fmla="*/ 0 w 7153443"/>
              <a:gd name="connsiteY6" fmla="*/ 4447448 h 4447448"/>
              <a:gd name="connsiteX0" fmla="*/ 0 w 7153443"/>
              <a:gd name="connsiteY0" fmla="*/ 4330433 h 4330433"/>
              <a:gd name="connsiteX1" fmla="*/ 6155735 w 7153443"/>
              <a:gd name="connsiteY1" fmla="*/ 312581 h 4330433"/>
              <a:gd name="connsiteX2" fmla="*/ 6140388 w 7153443"/>
              <a:gd name="connsiteY2" fmla="*/ 0 h 4330433"/>
              <a:gd name="connsiteX3" fmla="*/ 7153443 w 7153443"/>
              <a:gd name="connsiteY3" fmla="*/ 411599 h 4330433"/>
              <a:gd name="connsiteX4" fmla="*/ 6251947 w 7153443"/>
              <a:gd name="connsiteY4" fmla="*/ 1156574 h 4330433"/>
              <a:gd name="connsiteX5" fmla="*/ 6194092 w 7153443"/>
              <a:gd name="connsiteY5" fmla="*/ 702186 h 4330433"/>
              <a:gd name="connsiteX6" fmla="*/ 0 w 7153443"/>
              <a:gd name="connsiteY6" fmla="*/ 4330433 h 4330433"/>
              <a:gd name="connsiteX0" fmla="*/ 0 w 7153443"/>
              <a:gd name="connsiteY0" fmla="*/ 4330433 h 4330433"/>
              <a:gd name="connsiteX1" fmla="*/ 6155735 w 7153443"/>
              <a:gd name="connsiteY1" fmla="*/ 312581 h 4330433"/>
              <a:gd name="connsiteX2" fmla="*/ 6140388 w 7153443"/>
              <a:gd name="connsiteY2" fmla="*/ 0 h 4330433"/>
              <a:gd name="connsiteX3" fmla="*/ 7153443 w 7153443"/>
              <a:gd name="connsiteY3" fmla="*/ 411599 h 4330433"/>
              <a:gd name="connsiteX4" fmla="*/ 6237532 w 7153443"/>
              <a:gd name="connsiteY4" fmla="*/ 1025593 h 4330433"/>
              <a:gd name="connsiteX5" fmla="*/ 6194092 w 7153443"/>
              <a:gd name="connsiteY5" fmla="*/ 702186 h 4330433"/>
              <a:gd name="connsiteX6" fmla="*/ 0 w 7153443"/>
              <a:gd name="connsiteY6" fmla="*/ 4330433 h 4330433"/>
              <a:gd name="connsiteX0" fmla="*/ 0 w 7150560"/>
              <a:gd name="connsiteY0" fmla="*/ 4330433 h 4330433"/>
              <a:gd name="connsiteX1" fmla="*/ 6155735 w 7150560"/>
              <a:gd name="connsiteY1" fmla="*/ 312581 h 4330433"/>
              <a:gd name="connsiteX2" fmla="*/ 6140388 w 7150560"/>
              <a:gd name="connsiteY2" fmla="*/ 0 h 4330433"/>
              <a:gd name="connsiteX3" fmla="*/ 7150560 w 7150560"/>
              <a:gd name="connsiteY3" fmla="*/ 460670 h 4330433"/>
              <a:gd name="connsiteX4" fmla="*/ 6237532 w 7150560"/>
              <a:gd name="connsiteY4" fmla="*/ 1025593 h 4330433"/>
              <a:gd name="connsiteX5" fmla="*/ 6194092 w 7150560"/>
              <a:gd name="connsiteY5" fmla="*/ 702186 h 4330433"/>
              <a:gd name="connsiteX6" fmla="*/ 0 w 7150560"/>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37532 w 7143147"/>
              <a:gd name="connsiteY4" fmla="*/ 1025593 h 4330433"/>
              <a:gd name="connsiteX5" fmla="*/ 6194092 w 7143147"/>
              <a:gd name="connsiteY5" fmla="*/ 702186 h 4330433"/>
              <a:gd name="connsiteX6" fmla="*/ 0 w 7143147"/>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194092 w 7143147"/>
              <a:gd name="connsiteY5" fmla="*/ 702186 h 4330433"/>
              <a:gd name="connsiteX6" fmla="*/ 0 w 7143147"/>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255455 w 7143147"/>
              <a:gd name="connsiteY5" fmla="*/ 679160 h 4330433"/>
              <a:gd name="connsiteX6" fmla="*/ 0 w 7143147"/>
              <a:gd name="connsiteY6" fmla="*/ 4330433 h 4330433"/>
              <a:gd name="connsiteX0" fmla="*/ 0 w 7143147"/>
              <a:gd name="connsiteY0" fmla="*/ 4330433 h 4330433"/>
              <a:gd name="connsiteX1" fmla="*/ 6219570 w 7143147"/>
              <a:gd name="connsiteY1" fmla="*/ 301256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255455 w 7143147"/>
              <a:gd name="connsiteY5" fmla="*/ 679160 h 4330433"/>
              <a:gd name="connsiteX6" fmla="*/ 0 w 7143147"/>
              <a:gd name="connsiteY6" fmla="*/ 4330433 h 4330433"/>
              <a:gd name="connsiteX0" fmla="*/ 0 w 7143147"/>
              <a:gd name="connsiteY0" fmla="*/ 4307263 h 4307263"/>
              <a:gd name="connsiteX1" fmla="*/ 6219570 w 7143147"/>
              <a:gd name="connsiteY1" fmla="*/ 278086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255455 w 7143147"/>
              <a:gd name="connsiteY5" fmla="*/ 655990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255455 w 7143147"/>
              <a:gd name="connsiteY5" fmla="*/ 655990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444155 w 7143147"/>
              <a:gd name="connsiteY4" fmla="*/ 970891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514781 w 7143147"/>
              <a:gd name="connsiteY4" fmla="*/ 888861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467839 w 7143147"/>
              <a:gd name="connsiteY4" fmla="*/ 864316 h 4307263"/>
              <a:gd name="connsiteX5" fmla="*/ 6420650 w 7143147"/>
              <a:gd name="connsiteY5" fmla="*/ 577653 h 4307263"/>
              <a:gd name="connsiteX6" fmla="*/ 0 w 7143147"/>
              <a:gd name="connsiteY6" fmla="*/ 4307263 h 4307263"/>
              <a:gd name="connsiteX0" fmla="*/ 0 w 7143147"/>
              <a:gd name="connsiteY0" fmla="*/ 4272004 h 4272004"/>
              <a:gd name="connsiteX1" fmla="*/ 6377412 w 7143147"/>
              <a:gd name="connsiteY1" fmla="*/ 233851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20650 w 7143147"/>
              <a:gd name="connsiteY5" fmla="*/ 542394 h 4272004"/>
              <a:gd name="connsiteX6" fmla="*/ 0 w 7143147"/>
              <a:gd name="connsiteY6" fmla="*/ 4272004 h 4272004"/>
              <a:gd name="connsiteX0" fmla="*/ 0 w 7143147"/>
              <a:gd name="connsiteY0" fmla="*/ 4272004 h 4272004"/>
              <a:gd name="connsiteX1" fmla="*/ 6421362 w 7143147"/>
              <a:gd name="connsiteY1" fmla="*/ 247680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20650 w 7143147"/>
              <a:gd name="connsiteY5" fmla="*/ 542394 h 4272004"/>
              <a:gd name="connsiteX6" fmla="*/ 0 w 7143147"/>
              <a:gd name="connsiteY6" fmla="*/ 4272004 h 4272004"/>
              <a:gd name="connsiteX0" fmla="*/ 0 w 7143147"/>
              <a:gd name="connsiteY0" fmla="*/ 4272004 h 4272004"/>
              <a:gd name="connsiteX1" fmla="*/ 6421362 w 7143147"/>
              <a:gd name="connsiteY1" fmla="*/ 247680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93585 w 7143147"/>
              <a:gd name="connsiteY5" fmla="*/ 516475 h 4272004"/>
              <a:gd name="connsiteX6" fmla="*/ 0 w 7143147"/>
              <a:gd name="connsiteY6" fmla="*/ 4272004 h 4272004"/>
              <a:gd name="connsiteX0" fmla="*/ 0 w 7093896"/>
              <a:gd name="connsiteY0" fmla="*/ 4272004 h 4272004"/>
              <a:gd name="connsiteX1" fmla="*/ 6421362 w 7093896"/>
              <a:gd name="connsiteY1" fmla="*/ 247680 h 4272004"/>
              <a:gd name="connsiteX2" fmla="*/ 6357143 w 7093896"/>
              <a:gd name="connsiteY2" fmla="*/ 0 h 4272004"/>
              <a:gd name="connsiteX3" fmla="*/ 7093896 w 7093896"/>
              <a:gd name="connsiteY3" fmla="*/ 286481 h 4272004"/>
              <a:gd name="connsiteX4" fmla="*/ 6467839 w 7093896"/>
              <a:gd name="connsiteY4" fmla="*/ 829057 h 4272004"/>
              <a:gd name="connsiteX5" fmla="*/ 6493585 w 7093896"/>
              <a:gd name="connsiteY5" fmla="*/ 516475 h 4272004"/>
              <a:gd name="connsiteX6" fmla="*/ 0 w 7093896"/>
              <a:gd name="connsiteY6" fmla="*/ 4272004 h 4272004"/>
              <a:gd name="connsiteX0" fmla="*/ 0 w 7093896"/>
              <a:gd name="connsiteY0" fmla="*/ 4272004 h 4272004"/>
              <a:gd name="connsiteX1" fmla="*/ 6421362 w 7093896"/>
              <a:gd name="connsiteY1" fmla="*/ 247680 h 4272004"/>
              <a:gd name="connsiteX2" fmla="*/ 6357143 w 7093896"/>
              <a:gd name="connsiteY2" fmla="*/ 0 h 4272004"/>
              <a:gd name="connsiteX3" fmla="*/ 7093896 w 7093896"/>
              <a:gd name="connsiteY3" fmla="*/ 286481 h 4272004"/>
              <a:gd name="connsiteX4" fmla="*/ 6505802 w 7093896"/>
              <a:gd name="connsiteY4" fmla="*/ 821454 h 4272004"/>
              <a:gd name="connsiteX5" fmla="*/ 6493585 w 7093896"/>
              <a:gd name="connsiteY5" fmla="*/ 516475 h 4272004"/>
              <a:gd name="connsiteX6" fmla="*/ 0 w 7093896"/>
              <a:gd name="connsiteY6" fmla="*/ 4272004 h 4272004"/>
              <a:gd name="connsiteX0" fmla="*/ 0 w 7093896"/>
              <a:gd name="connsiteY0" fmla="*/ 4272004 h 4272004"/>
              <a:gd name="connsiteX1" fmla="*/ 6471982 w 7093896"/>
              <a:gd name="connsiteY1" fmla="*/ 237544 h 4272004"/>
              <a:gd name="connsiteX2" fmla="*/ 6357143 w 7093896"/>
              <a:gd name="connsiteY2" fmla="*/ 0 h 4272004"/>
              <a:gd name="connsiteX3" fmla="*/ 7093896 w 7093896"/>
              <a:gd name="connsiteY3" fmla="*/ 286481 h 4272004"/>
              <a:gd name="connsiteX4" fmla="*/ 6505802 w 7093896"/>
              <a:gd name="connsiteY4" fmla="*/ 821454 h 4272004"/>
              <a:gd name="connsiteX5" fmla="*/ 6493585 w 7093896"/>
              <a:gd name="connsiteY5" fmla="*/ 516475 h 4272004"/>
              <a:gd name="connsiteX6" fmla="*/ 0 w 7093896"/>
              <a:gd name="connsiteY6" fmla="*/ 4272004 h 4272004"/>
              <a:gd name="connsiteX0" fmla="*/ 0 w 7093896"/>
              <a:gd name="connsiteY0" fmla="*/ 4309217 h 4309217"/>
              <a:gd name="connsiteX1" fmla="*/ 6471982 w 7093896"/>
              <a:gd name="connsiteY1" fmla="*/ 274757 h 4309217"/>
              <a:gd name="connsiteX2" fmla="*/ 6373475 w 7093896"/>
              <a:gd name="connsiteY2" fmla="*/ 0 h 4309217"/>
              <a:gd name="connsiteX3" fmla="*/ 7093896 w 7093896"/>
              <a:gd name="connsiteY3" fmla="*/ 323694 h 4309217"/>
              <a:gd name="connsiteX4" fmla="*/ 6505802 w 7093896"/>
              <a:gd name="connsiteY4" fmla="*/ 858667 h 4309217"/>
              <a:gd name="connsiteX5" fmla="*/ 6493585 w 7093896"/>
              <a:gd name="connsiteY5" fmla="*/ 553688 h 4309217"/>
              <a:gd name="connsiteX6" fmla="*/ 0 w 7093896"/>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05802 w 7108859"/>
              <a:gd name="connsiteY4" fmla="*/ 858667 h 4309217"/>
              <a:gd name="connsiteX5" fmla="*/ 6493585 w 7108859"/>
              <a:gd name="connsiteY5" fmla="*/ 553688 h 4309217"/>
              <a:gd name="connsiteX6" fmla="*/ 0 w 7108859"/>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05802 w 7108859"/>
              <a:gd name="connsiteY4" fmla="*/ 858667 h 4309217"/>
              <a:gd name="connsiteX5" fmla="*/ 6541211 w 7108859"/>
              <a:gd name="connsiteY5" fmla="*/ 532836 h 4309217"/>
              <a:gd name="connsiteX6" fmla="*/ 0 w 7108859"/>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44449 w 7108859"/>
              <a:gd name="connsiteY4" fmla="*/ 805670 h 4309217"/>
              <a:gd name="connsiteX5" fmla="*/ 6541211 w 7108859"/>
              <a:gd name="connsiteY5" fmla="*/ 532836 h 4309217"/>
              <a:gd name="connsiteX6" fmla="*/ 0 w 7108859"/>
              <a:gd name="connsiteY6" fmla="*/ 4309217 h 4309217"/>
              <a:gd name="connsiteX0" fmla="*/ 0 w 7108859"/>
              <a:gd name="connsiteY0" fmla="*/ 4309217 h 4309217"/>
              <a:gd name="connsiteX1" fmla="*/ 6518926 w 7108859"/>
              <a:gd name="connsiteY1" fmla="*/ 299301 h 4309217"/>
              <a:gd name="connsiteX2" fmla="*/ 6373475 w 7108859"/>
              <a:gd name="connsiteY2" fmla="*/ 0 h 4309217"/>
              <a:gd name="connsiteX3" fmla="*/ 7108859 w 7108859"/>
              <a:gd name="connsiteY3" fmla="*/ 377271 h 4309217"/>
              <a:gd name="connsiteX4" fmla="*/ 6544449 w 7108859"/>
              <a:gd name="connsiteY4" fmla="*/ 805670 h 4309217"/>
              <a:gd name="connsiteX5" fmla="*/ 6541211 w 7108859"/>
              <a:gd name="connsiteY5" fmla="*/ 532836 h 4309217"/>
              <a:gd name="connsiteX6" fmla="*/ 0 w 7108859"/>
              <a:gd name="connsiteY6" fmla="*/ 4309217 h 4309217"/>
              <a:gd name="connsiteX0" fmla="*/ 0 w 7108859"/>
              <a:gd name="connsiteY0" fmla="*/ 4326954 h 4326954"/>
              <a:gd name="connsiteX1" fmla="*/ 6518926 w 7108859"/>
              <a:gd name="connsiteY1" fmla="*/ 317038 h 4326954"/>
              <a:gd name="connsiteX2" fmla="*/ 6462059 w 7108859"/>
              <a:gd name="connsiteY2" fmla="*/ 0 h 4326954"/>
              <a:gd name="connsiteX3" fmla="*/ 7108859 w 7108859"/>
              <a:gd name="connsiteY3" fmla="*/ 395008 h 4326954"/>
              <a:gd name="connsiteX4" fmla="*/ 6544449 w 7108859"/>
              <a:gd name="connsiteY4" fmla="*/ 823407 h 4326954"/>
              <a:gd name="connsiteX5" fmla="*/ 6541211 w 7108859"/>
              <a:gd name="connsiteY5" fmla="*/ 550573 h 4326954"/>
              <a:gd name="connsiteX6" fmla="*/ 0 w 7108859"/>
              <a:gd name="connsiteY6" fmla="*/ 4326954 h 4326954"/>
              <a:gd name="connsiteX0" fmla="*/ 0 w 7108859"/>
              <a:gd name="connsiteY0" fmla="*/ 4267729 h 4267729"/>
              <a:gd name="connsiteX1" fmla="*/ 6518926 w 7108859"/>
              <a:gd name="connsiteY1" fmla="*/ 257813 h 4267729"/>
              <a:gd name="connsiteX2" fmla="*/ 6505325 w 7108859"/>
              <a:gd name="connsiteY2" fmla="*/ 0 h 4267729"/>
              <a:gd name="connsiteX3" fmla="*/ 7108859 w 7108859"/>
              <a:gd name="connsiteY3" fmla="*/ 335783 h 4267729"/>
              <a:gd name="connsiteX4" fmla="*/ 6544449 w 7108859"/>
              <a:gd name="connsiteY4" fmla="*/ 764182 h 4267729"/>
              <a:gd name="connsiteX5" fmla="*/ 6541211 w 7108859"/>
              <a:gd name="connsiteY5" fmla="*/ 491348 h 4267729"/>
              <a:gd name="connsiteX6" fmla="*/ 0 w 7108859"/>
              <a:gd name="connsiteY6" fmla="*/ 4267729 h 4267729"/>
              <a:gd name="connsiteX0" fmla="*/ 0 w 7108859"/>
              <a:gd name="connsiteY0" fmla="*/ 4267729 h 4267729"/>
              <a:gd name="connsiteX1" fmla="*/ 6518926 w 7108859"/>
              <a:gd name="connsiteY1" fmla="*/ 257813 h 4267729"/>
              <a:gd name="connsiteX2" fmla="*/ 6505325 w 7108859"/>
              <a:gd name="connsiteY2" fmla="*/ 0 h 4267729"/>
              <a:gd name="connsiteX3" fmla="*/ 7108859 w 7108859"/>
              <a:gd name="connsiteY3" fmla="*/ 335783 h 4267729"/>
              <a:gd name="connsiteX4" fmla="*/ 6544449 w 7108859"/>
              <a:gd name="connsiteY4" fmla="*/ 764182 h 4267729"/>
              <a:gd name="connsiteX5" fmla="*/ 6541211 w 7108859"/>
              <a:gd name="connsiteY5" fmla="*/ 491348 h 4267729"/>
              <a:gd name="connsiteX6" fmla="*/ 0 w 7108859"/>
              <a:gd name="connsiteY6" fmla="*/ 4267729 h 42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8859" h="4267729">
                <a:moveTo>
                  <a:pt x="0" y="4267729"/>
                </a:moveTo>
                <a:cubicBezTo>
                  <a:pt x="808897" y="2117399"/>
                  <a:pt x="3210449" y="846603"/>
                  <a:pt x="6518926" y="257813"/>
                </a:cubicBezTo>
                <a:lnTo>
                  <a:pt x="6505325" y="0"/>
                </a:lnTo>
                <a:lnTo>
                  <a:pt x="7108859" y="335783"/>
                </a:lnTo>
                <a:lnTo>
                  <a:pt x="6544449" y="764182"/>
                </a:lnTo>
                <a:cubicBezTo>
                  <a:pt x="6543370" y="673237"/>
                  <a:pt x="6542290" y="582293"/>
                  <a:pt x="6541211" y="491348"/>
                </a:cubicBezTo>
                <a:cubicBezTo>
                  <a:pt x="3610796" y="912692"/>
                  <a:pt x="1213346" y="2244902"/>
                  <a:pt x="0" y="4267729"/>
                </a:cubicBezTo>
                <a:close/>
              </a:path>
            </a:pathLst>
          </a:custGeom>
          <a:gradFill flip="none" rotWithShape="1">
            <a:gsLst>
              <a:gs pos="74000">
                <a:srgbClr val="FF6E00"/>
              </a:gs>
              <a:gs pos="17000">
                <a:srgbClr val="FF0000"/>
              </a:gs>
            </a:gsLst>
            <a:path path="circle">
              <a:fillToRect r="100000" b="100000"/>
            </a:path>
            <a:tileRect l="-100000" t="-100000"/>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dirty="0"/>
          </a:p>
        </p:txBody>
      </p:sp>
      <p:sp>
        <p:nvSpPr>
          <p:cNvPr id="18" name="Rectangle 17">
            <a:extLst>
              <a:ext uri="{FF2B5EF4-FFF2-40B4-BE49-F238E27FC236}">
                <a16:creationId xmlns:a16="http://schemas.microsoft.com/office/drawing/2014/main" id="{D89E559F-E6CD-41E5-BD4D-07930705F972}"/>
              </a:ext>
            </a:extLst>
          </p:cNvPr>
          <p:cNvSpPr/>
          <p:nvPr/>
        </p:nvSpPr>
        <p:spPr>
          <a:xfrm>
            <a:off x="-105577" y="6022932"/>
            <a:ext cx="913349" cy="342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2007</a:t>
            </a:r>
          </a:p>
        </p:txBody>
      </p:sp>
      <p:sp>
        <p:nvSpPr>
          <p:cNvPr id="19" name="Rectangle 18">
            <a:extLst>
              <a:ext uri="{FF2B5EF4-FFF2-40B4-BE49-F238E27FC236}">
                <a16:creationId xmlns:a16="http://schemas.microsoft.com/office/drawing/2014/main" id="{873CAEEB-5766-4906-BA35-E372FCC4A9DA}"/>
              </a:ext>
            </a:extLst>
          </p:cNvPr>
          <p:cNvSpPr/>
          <p:nvPr/>
        </p:nvSpPr>
        <p:spPr>
          <a:xfrm>
            <a:off x="245917" y="5629236"/>
            <a:ext cx="625523" cy="2205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2010</a:t>
            </a:r>
          </a:p>
        </p:txBody>
      </p:sp>
      <p:sp>
        <p:nvSpPr>
          <p:cNvPr id="20" name="Rectangle 19">
            <a:extLst>
              <a:ext uri="{FF2B5EF4-FFF2-40B4-BE49-F238E27FC236}">
                <a16:creationId xmlns:a16="http://schemas.microsoft.com/office/drawing/2014/main" id="{464D0077-BE24-4A76-A6A4-64EB6A42B8BC}"/>
              </a:ext>
            </a:extLst>
          </p:cNvPr>
          <p:cNvSpPr/>
          <p:nvPr/>
        </p:nvSpPr>
        <p:spPr>
          <a:xfrm>
            <a:off x="448833" y="5177327"/>
            <a:ext cx="634505" cy="2316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2012</a:t>
            </a:r>
          </a:p>
        </p:txBody>
      </p:sp>
      <p:sp>
        <p:nvSpPr>
          <p:cNvPr id="21" name="Rectangle 20">
            <a:extLst>
              <a:ext uri="{FF2B5EF4-FFF2-40B4-BE49-F238E27FC236}">
                <a16:creationId xmlns:a16="http://schemas.microsoft.com/office/drawing/2014/main" id="{D4E6EB48-F3C5-4798-BABD-762CCA618DFC}"/>
              </a:ext>
            </a:extLst>
          </p:cNvPr>
          <p:cNvSpPr/>
          <p:nvPr/>
        </p:nvSpPr>
        <p:spPr>
          <a:xfrm>
            <a:off x="800652" y="4691179"/>
            <a:ext cx="634505" cy="2316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2013</a:t>
            </a:r>
          </a:p>
        </p:txBody>
      </p:sp>
      <p:sp>
        <p:nvSpPr>
          <p:cNvPr id="22" name="Rectangle 21">
            <a:extLst>
              <a:ext uri="{FF2B5EF4-FFF2-40B4-BE49-F238E27FC236}">
                <a16:creationId xmlns:a16="http://schemas.microsoft.com/office/drawing/2014/main" id="{711BE899-6E8B-456F-858F-E7681EB88ADA}"/>
              </a:ext>
            </a:extLst>
          </p:cNvPr>
          <p:cNvSpPr/>
          <p:nvPr/>
        </p:nvSpPr>
        <p:spPr>
          <a:xfrm>
            <a:off x="1254272" y="4123768"/>
            <a:ext cx="702041"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2015</a:t>
            </a:r>
          </a:p>
        </p:txBody>
      </p:sp>
      <p:sp>
        <p:nvSpPr>
          <p:cNvPr id="23" name="Rectangle 22">
            <a:extLst>
              <a:ext uri="{FF2B5EF4-FFF2-40B4-BE49-F238E27FC236}">
                <a16:creationId xmlns:a16="http://schemas.microsoft.com/office/drawing/2014/main" id="{1B9D5976-CBA8-4D73-B090-2BF465C069E5}"/>
              </a:ext>
            </a:extLst>
          </p:cNvPr>
          <p:cNvSpPr/>
          <p:nvPr/>
        </p:nvSpPr>
        <p:spPr>
          <a:xfrm>
            <a:off x="2187329" y="3268952"/>
            <a:ext cx="702041"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2017</a:t>
            </a:r>
          </a:p>
        </p:txBody>
      </p:sp>
      <p:sp>
        <p:nvSpPr>
          <p:cNvPr id="24" name="Rectangle 23">
            <a:extLst>
              <a:ext uri="{FF2B5EF4-FFF2-40B4-BE49-F238E27FC236}">
                <a16:creationId xmlns:a16="http://schemas.microsoft.com/office/drawing/2014/main" id="{91288C03-8133-45BE-AA97-EA461327B8D3}"/>
              </a:ext>
            </a:extLst>
          </p:cNvPr>
          <p:cNvSpPr/>
          <p:nvPr/>
        </p:nvSpPr>
        <p:spPr>
          <a:xfrm>
            <a:off x="3479348" y="2491778"/>
            <a:ext cx="661745"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2018</a:t>
            </a:r>
          </a:p>
        </p:txBody>
      </p:sp>
      <p:sp>
        <p:nvSpPr>
          <p:cNvPr id="25" name="Rectangle 24">
            <a:extLst>
              <a:ext uri="{FF2B5EF4-FFF2-40B4-BE49-F238E27FC236}">
                <a16:creationId xmlns:a16="http://schemas.microsoft.com/office/drawing/2014/main" id="{A0BE8C7C-2DB6-43E9-BC77-5117F4E38FD4}"/>
              </a:ext>
            </a:extLst>
          </p:cNvPr>
          <p:cNvSpPr/>
          <p:nvPr/>
        </p:nvSpPr>
        <p:spPr>
          <a:xfrm>
            <a:off x="5320838" y="1776108"/>
            <a:ext cx="518263" cy="241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2019</a:t>
            </a:r>
          </a:p>
        </p:txBody>
      </p:sp>
      <p:sp>
        <p:nvSpPr>
          <p:cNvPr id="26" name="Rectangle 25">
            <a:extLst>
              <a:ext uri="{FF2B5EF4-FFF2-40B4-BE49-F238E27FC236}">
                <a16:creationId xmlns:a16="http://schemas.microsoft.com/office/drawing/2014/main" id="{B7F1F245-D6F1-42BE-80CA-91D88AE2AABA}"/>
              </a:ext>
            </a:extLst>
          </p:cNvPr>
          <p:cNvSpPr/>
          <p:nvPr/>
        </p:nvSpPr>
        <p:spPr>
          <a:xfrm>
            <a:off x="7016033" y="1395412"/>
            <a:ext cx="536376" cy="2973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2020</a:t>
            </a:r>
          </a:p>
        </p:txBody>
      </p:sp>
    </p:spTree>
    <p:extLst>
      <p:ext uri="{BB962C8B-B14F-4D97-AF65-F5344CB8AC3E}">
        <p14:creationId xmlns:p14="http://schemas.microsoft.com/office/powerpoint/2010/main" val="34510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763D763-D3F3-4A4E-B3CC-D0D9C66A0BF2}"/>
              </a:ext>
            </a:extLst>
          </p:cNvPr>
          <p:cNvSpPr>
            <a:spLocks noGrp="1"/>
          </p:cNvSpPr>
          <p:nvPr>
            <p:ph type="title"/>
          </p:nvPr>
        </p:nvSpPr>
        <p:spPr/>
        <p:txBody>
          <a:bodyPr/>
          <a:lstStyle/>
          <a:p>
            <a:r>
              <a:rPr lang="en-US" sz="3000" dirty="0">
                <a:gradFill>
                  <a:gsLst>
                    <a:gs pos="2000">
                      <a:srgbClr val="FF0000"/>
                    </a:gs>
                    <a:gs pos="72000">
                      <a:srgbClr val="FF6E00"/>
                    </a:gs>
                  </a:gsLst>
                  <a:path path="circle">
                    <a:fillToRect l="100000" t="100000"/>
                  </a:path>
                </a:gradFill>
              </a:rPr>
              <a:t>Encourage the development of actions for Safety</a:t>
            </a:r>
            <a:endParaRPr lang="fr-FR" sz="3000" dirty="0">
              <a:gradFill>
                <a:gsLst>
                  <a:gs pos="2000">
                    <a:srgbClr val="FF0000"/>
                  </a:gs>
                  <a:gs pos="72000">
                    <a:srgbClr val="FF6E00"/>
                  </a:gs>
                </a:gsLst>
                <a:path path="circle">
                  <a:fillToRect l="100000" t="100000"/>
                </a:path>
              </a:gradFill>
            </a:endParaRPr>
          </a:p>
        </p:txBody>
      </p:sp>
      <p:sp>
        <p:nvSpPr>
          <p:cNvPr id="4" name="Espace réservé du pied de page 3">
            <a:extLst>
              <a:ext uri="{FF2B5EF4-FFF2-40B4-BE49-F238E27FC236}">
                <a16:creationId xmlns:a16="http://schemas.microsoft.com/office/drawing/2014/main" id="{B7441079-E870-4601-8330-79F8C705FF0C}"/>
              </a:ext>
            </a:extLst>
          </p:cNvPr>
          <p:cNvSpPr>
            <a:spLocks noGrp="1"/>
          </p:cNvSpPr>
          <p:nvPr>
            <p:ph type="ftr" sz="quarter" idx="15"/>
          </p:nvPr>
        </p:nvSpPr>
        <p:spPr/>
        <p:txBody>
          <a:bodyPr/>
          <a:lstStyle/>
          <a:p>
            <a:r>
              <a:rPr lang="en-US" noProof="0" dirty="0"/>
              <a:t>May</a:t>
            </a:r>
            <a:r>
              <a:rPr lang="en-US" dirty="0"/>
              <a:t> 2023 - Safety+ presentation kit</a:t>
            </a:r>
            <a:endParaRPr lang="fr-FR" dirty="0"/>
          </a:p>
        </p:txBody>
      </p:sp>
      <p:sp>
        <p:nvSpPr>
          <p:cNvPr id="5" name="Espace réservé du numéro de diapositive 4">
            <a:extLst>
              <a:ext uri="{FF2B5EF4-FFF2-40B4-BE49-F238E27FC236}">
                <a16:creationId xmlns:a16="http://schemas.microsoft.com/office/drawing/2014/main" id="{96000C3C-D431-40D0-BEBE-127FA1FB8ED3}"/>
              </a:ext>
            </a:extLst>
          </p:cNvPr>
          <p:cNvSpPr>
            <a:spLocks noGrp="1"/>
          </p:cNvSpPr>
          <p:nvPr>
            <p:ph type="sldNum" sz="quarter" idx="16"/>
          </p:nvPr>
        </p:nvSpPr>
        <p:spPr/>
        <p:txBody>
          <a:bodyPr/>
          <a:lstStyle/>
          <a:p>
            <a:fld id="{975A587B-5814-4D9B-9598-FE9CB954CB01}" type="slidenum">
              <a:rPr lang="fr-FR" smtClean="0"/>
              <a:pPr/>
              <a:t>3</a:t>
            </a:fld>
            <a:endParaRPr lang="fr-FR" dirty="0"/>
          </a:p>
        </p:txBody>
      </p:sp>
      <p:grpSp>
        <p:nvGrpSpPr>
          <p:cNvPr id="6" name="Groupe 5">
            <a:extLst>
              <a:ext uri="{FF2B5EF4-FFF2-40B4-BE49-F238E27FC236}">
                <a16:creationId xmlns:a16="http://schemas.microsoft.com/office/drawing/2014/main" id="{89C2068B-29D2-4EDE-B23A-C4BDA94CD1FD}"/>
              </a:ext>
            </a:extLst>
          </p:cNvPr>
          <p:cNvGrpSpPr>
            <a:grpSpLocks noChangeAspect="1"/>
          </p:cNvGrpSpPr>
          <p:nvPr/>
        </p:nvGrpSpPr>
        <p:grpSpPr>
          <a:xfrm>
            <a:off x="5604089" y="1547355"/>
            <a:ext cx="3348000" cy="3348000"/>
            <a:chOff x="5196115" y="1143101"/>
            <a:chExt cx="3492000" cy="3492000"/>
          </a:xfrm>
        </p:grpSpPr>
        <p:sp>
          <p:nvSpPr>
            <p:cNvPr id="7" name="Organigramme : Connecteur 6">
              <a:extLst>
                <a:ext uri="{FF2B5EF4-FFF2-40B4-BE49-F238E27FC236}">
                  <a16:creationId xmlns:a16="http://schemas.microsoft.com/office/drawing/2014/main" id="{1A0E2752-1EA4-4323-9D1C-C2F750927103}"/>
                </a:ext>
              </a:extLst>
            </p:cNvPr>
            <p:cNvSpPr/>
            <p:nvPr/>
          </p:nvSpPr>
          <p:spPr>
            <a:xfrm>
              <a:off x="5196115" y="1143101"/>
              <a:ext cx="3492000" cy="3492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1">
              <a:extLst>
                <a:ext uri="{FF2B5EF4-FFF2-40B4-BE49-F238E27FC236}">
                  <a16:creationId xmlns:a16="http://schemas.microsoft.com/office/drawing/2014/main" id="{56E9C63A-EABC-41F0-8257-C5EF637BE297}"/>
                </a:ext>
              </a:extLst>
            </p:cNvPr>
            <p:cNvSpPr txBox="1">
              <a:spLocks noChangeAspect="1"/>
            </p:cNvSpPr>
            <p:nvPr/>
          </p:nvSpPr>
          <p:spPr>
            <a:xfrm>
              <a:off x="5779840" y="1980823"/>
              <a:ext cx="2628000" cy="2124044"/>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dirty="0">
                  <a:solidFill>
                    <a:schemeClr val="bg1"/>
                  </a:solidFill>
                </a:rPr>
                <a:t>TotalEnergies </a:t>
              </a:r>
              <a:r>
                <a:rPr lang="fr-FR" dirty="0" err="1">
                  <a:solidFill>
                    <a:schemeClr val="bg1"/>
                  </a:solidFill>
                </a:rPr>
                <a:t>ten</a:t>
              </a:r>
              <a:r>
                <a:rPr lang="en-US" dirty="0">
                  <a:solidFill>
                    <a:schemeClr val="bg1"/>
                  </a:solidFill>
                </a:rPr>
                <a:t>ds to promote recognition at local, branch and Company level, while supporting the key role of local management </a:t>
              </a:r>
            </a:p>
            <a:p>
              <a:pPr marL="0" indent="0" algn="ctr">
                <a:buNone/>
              </a:pPr>
              <a:endParaRPr lang="fr-FR" dirty="0">
                <a:solidFill>
                  <a:schemeClr val="bg1"/>
                </a:solidFill>
              </a:endParaRPr>
            </a:p>
          </p:txBody>
        </p:sp>
      </p:grpSp>
      <p:sp>
        <p:nvSpPr>
          <p:cNvPr id="9" name="Espace réservé du texte 1">
            <a:extLst>
              <a:ext uri="{FF2B5EF4-FFF2-40B4-BE49-F238E27FC236}">
                <a16:creationId xmlns:a16="http://schemas.microsoft.com/office/drawing/2014/main" id="{0E963821-B0B9-4DE7-B69F-66D2EEEF610E}"/>
              </a:ext>
            </a:extLst>
          </p:cNvPr>
          <p:cNvSpPr>
            <a:spLocks noGrp="1"/>
          </p:cNvSpPr>
          <p:nvPr>
            <p:ph type="body" sz="quarter" idx="13"/>
          </p:nvPr>
        </p:nvSpPr>
        <p:spPr>
          <a:xfrm>
            <a:off x="360002" y="1651256"/>
            <a:ext cx="3486760" cy="4680000"/>
          </a:xfrm>
        </p:spPr>
        <p:txBody>
          <a:bodyPr>
            <a:noAutofit/>
          </a:bodyPr>
          <a:lstStyle/>
          <a:p>
            <a:r>
              <a:rPr lang="en-US" sz="2000" dirty="0"/>
              <a:t>Initiatives in this area are undertaken and implemented daily at </a:t>
            </a:r>
            <a:r>
              <a:rPr lang="en-US" sz="2000" b="1" dirty="0"/>
              <a:t>all the Company’s sites and subsidiaries</a:t>
            </a:r>
            <a:endParaRPr lang="en-US" sz="2000" dirty="0"/>
          </a:p>
          <a:p>
            <a:endParaRPr lang="en-US" sz="2000" dirty="0"/>
          </a:p>
          <a:p>
            <a:r>
              <a:rPr lang="en-US" sz="2000" dirty="0"/>
              <a:t> Recognition systems </a:t>
            </a:r>
            <a:r>
              <a:rPr lang="en-US" sz="2000" b="1" dirty="0"/>
              <a:t>already exist </a:t>
            </a:r>
            <a:r>
              <a:rPr lang="en-US" sz="2000" dirty="0"/>
              <a:t>at the Company’s sites and within the affiliates to recognize employee commitment</a:t>
            </a:r>
          </a:p>
          <a:p>
            <a:pPr marL="0" indent="0">
              <a:buNone/>
            </a:pPr>
            <a:endParaRPr lang="en-US" sz="2000" dirty="0"/>
          </a:p>
        </p:txBody>
      </p:sp>
      <p:pic>
        <p:nvPicPr>
          <p:cNvPr id="11" name="Image 10" descr="Une image contenant texte, personne, gens, posant&#10;&#10;Description générée automatiquement">
            <a:extLst>
              <a:ext uri="{FF2B5EF4-FFF2-40B4-BE49-F238E27FC236}">
                <a16:creationId xmlns:a16="http://schemas.microsoft.com/office/drawing/2014/main" id="{89EC67D9-D0FE-4CB2-934E-6A9134A7364D}"/>
              </a:ext>
            </a:extLst>
          </p:cNvPr>
          <p:cNvPicPr>
            <a:picLocks noChangeAspect="1"/>
          </p:cNvPicPr>
          <p:nvPr/>
        </p:nvPicPr>
        <p:blipFill>
          <a:blip r:embed="rId2"/>
          <a:stretch>
            <a:fillRect/>
          </a:stretch>
        </p:blipFill>
        <p:spPr>
          <a:xfrm>
            <a:off x="3846762" y="1651256"/>
            <a:ext cx="2304000" cy="2388000"/>
          </a:xfrm>
          <a:prstGeom prst="rect">
            <a:avLst/>
          </a:prstGeom>
        </p:spPr>
      </p:pic>
      <p:pic>
        <p:nvPicPr>
          <p:cNvPr id="10" name="Picture 2">
            <a:extLst>
              <a:ext uri="{FF2B5EF4-FFF2-40B4-BE49-F238E27FC236}">
                <a16:creationId xmlns:a16="http://schemas.microsoft.com/office/drawing/2014/main" id="{ADF63699-F32C-49D4-873F-129C574F5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01" t="3617" r="12004" b="11675"/>
          <a:stretch/>
        </p:blipFill>
        <p:spPr bwMode="auto">
          <a:xfrm>
            <a:off x="3994498" y="3498549"/>
            <a:ext cx="2412000" cy="241652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85BD987-CCC6-4A92-80EB-5496CE2D87AC}"/>
              </a:ext>
            </a:extLst>
          </p:cNvPr>
          <p:cNvSpPr>
            <a:spLocks noGrp="1"/>
          </p:cNvSpPr>
          <p:nvPr>
            <p:ph type="title"/>
          </p:nvPr>
        </p:nvSpPr>
        <p:spPr/>
        <p:txBody>
          <a:bodyPr/>
          <a:lstStyle/>
          <a:p>
            <a:r>
              <a:rPr lang="en-US" sz="3000" dirty="0">
                <a:gradFill>
                  <a:gsLst>
                    <a:gs pos="2000">
                      <a:srgbClr val="FF0000"/>
                    </a:gs>
                    <a:gs pos="72000">
                      <a:srgbClr val="FF6E00"/>
                    </a:gs>
                  </a:gsLst>
                  <a:path path="circle">
                    <a:fillToRect l="100000" t="100000"/>
                  </a:path>
                </a:gradFill>
              </a:rPr>
              <a:t>Safety+: a tool dedicated to Safety initiatives and best practices </a:t>
            </a:r>
            <a:endParaRPr lang="fr-FR" sz="3000" dirty="0">
              <a:gradFill>
                <a:gsLst>
                  <a:gs pos="2000">
                    <a:srgbClr val="FF0000"/>
                  </a:gs>
                  <a:gs pos="72000">
                    <a:srgbClr val="FF6E00"/>
                  </a:gs>
                </a:gsLst>
                <a:path path="circle">
                  <a:fillToRect l="100000" t="100000"/>
                </a:path>
              </a:gradFill>
            </a:endParaRPr>
          </a:p>
        </p:txBody>
      </p:sp>
      <p:sp>
        <p:nvSpPr>
          <p:cNvPr id="4" name="Espace réservé du pied de page 3">
            <a:extLst>
              <a:ext uri="{FF2B5EF4-FFF2-40B4-BE49-F238E27FC236}">
                <a16:creationId xmlns:a16="http://schemas.microsoft.com/office/drawing/2014/main" id="{F0790C85-E49B-41A3-87FF-C548C084B3EE}"/>
              </a:ext>
            </a:extLst>
          </p:cNvPr>
          <p:cNvSpPr>
            <a:spLocks noGrp="1"/>
          </p:cNvSpPr>
          <p:nvPr>
            <p:ph type="ftr" sz="quarter" idx="15"/>
          </p:nvPr>
        </p:nvSpPr>
        <p:spPr/>
        <p:txBody>
          <a:bodyPr/>
          <a:lstStyle/>
          <a:p>
            <a:r>
              <a:rPr lang="en-US" noProof="0" dirty="0"/>
              <a:t>May</a:t>
            </a:r>
            <a:r>
              <a:rPr lang="en-US" dirty="0"/>
              <a:t> 2023 - Safety+ presentation kit</a:t>
            </a:r>
            <a:endParaRPr lang="fr-FR" dirty="0"/>
          </a:p>
        </p:txBody>
      </p:sp>
      <p:sp>
        <p:nvSpPr>
          <p:cNvPr id="5" name="Espace réservé du numéro de diapositive 4">
            <a:extLst>
              <a:ext uri="{FF2B5EF4-FFF2-40B4-BE49-F238E27FC236}">
                <a16:creationId xmlns:a16="http://schemas.microsoft.com/office/drawing/2014/main" id="{CDA44707-A3CE-4090-BADF-AC318AD71779}"/>
              </a:ext>
            </a:extLst>
          </p:cNvPr>
          <p:cNvSpPr>
            <a:spLocks noGrp="1"/>
          </p:cNvSpPr>
          <p:nvPr>
            <p:ph type="sldNum" sz="quarter" idx="16"/>
          </p:nvPr>
        </p:nvSpPr>
        <p:spPr/>
        <p:txBody>
          <a:bodyPr/>
          <a:lstStyle/>
          <a:p>
            <a:fld id="{975A587B-5814-4D9B-9598-FE9CB954CB01}" type="slidenum">
              <a:rPr lang="fr-FR" smtClean="0"/>
              <a:pPr/>
              <a:t>4</a:t>
            </a:fld>
            <a:endParaRPr lang="fr-FR" dirty="0"/>
          </a:p>
        </p:txBody>
      </p:sp>
      <p:sp>
        <p:nvSpPr>
          <p:cNvPr id="7" name="Espace réservé du texte 1">
            <a:extLst>
              <a:ext uri="{FF2B5EF4-FFF2-40B4-BE49-F238E27FC236}">
                <a16:creationId xmlns:a16="http://schemas.microsoft.com/office/drawing/2014/main" id="{9EFB9854-CF11-40D6-88F3-90E9FC9557B2}"/>
              </a:ext>
            </a:extLst>
          </p:cNvPr>
          <p:cNvSpPr>
            <a:spLocks noGrp="1"/>
          </p:cNvSpPr>
          <p:nvPr>
            <p:ph type="body" sz="quarter" idx="13"/>
          </p:nvPr>
        </p:nvSpPr>
        <p:spPr>
          <a:xfrm>
            <a:off x="2133600" y="1458047"/>
            <a:ext cx="7010397" cy="2020949"/>
          </a:xfrm>
        </p:spPr>
        <p:txBody>
          <a:bodyPr>
            <a:noAutofit/>
          </a:bodyPr>
          <a:lstStyle/>
          <a:p>
            <a:r>
              <a:rPr lang="en-US" sz="2000" dirty="0"/>
              <a:t>Safety+ is an easy-access digital platform available for sites and affiliates to</a:t>
            </a:r>
            <a:r>
              <a:rPr lang="fr-FR" sz="1400" b="1" dirty="0"/>
              <a:t>: </a:t>
            </a:r>
            <a:endParaRPr lang="fr-FR" sz="1400" dirty="0"/>
          </a:p>
          <a:p>
            <a:pPr lvl="1"/>
            <a:r>
              <a:rPr lang="en-US" sz="1200" b="1" dirty="0"/>
              <a:t>Give visibility </a:t>
            </a:r>
            <a:r>
              <a:rPr lang="en-US" sz="1200" dirty="0"/>
              <a:t>to significant safety actions taken in your entity</a:t>
            </a:r>
          </a:p>
          <a:p>
            <a:pPr lvl="1"/>
            <a:endParaRPr lang="en-US" sz="300" b="1" dirty="0"/>
          </a:p>
          <a:p>
            <a:pPr lvl="1"/>
            <a:r>
              <a:rPr lang="en-US" sz="1200" b="1" dirty="0"/>
              <a:t>Highlight and share </a:t>
            </a:r>
            <a:r>
              <a:rPr lang="en-US" sz="1200" dirty="0"/>
              <a:t>these actions with all the Company’s sites and subsidiaries. Then </a:t>
            </a:r>
            <a:r>
              <a:rPr lang="en-US" sz="1200" b="1" dirty="0"/>
              <a:t>promote </a:t>
            </a:r>
            <a:r>
              <a:rPr lang="en-US" sz="1200" dirty="0"/>
              <a:t>them at different levels of the Company</a:t>
            </a:r>
          </a:p>
          <a:p>
            <a:pPr lvl="1"/>
            <a:endParaRPr lang="en-US" sz="300" b="1" dirty="0"/>
          </a:p>
          <a:p>
            <a:pPr lvl="1"/>
            <a:r>
              <a:rPr lang="en-US" sz="1200" b="1" dirty="0"/>
              <a:t>Ensure the systematic and regular implementation of recognition </a:t>
            </a:r>
            <a:r>
              <a:rPr lang="en-US" sz="1200" dirty="0"/>
              <a:t>at local level, then at branch or Company level</a:t>
            </a:r>
            <a:endParaRPr lang="fr-FR" sz="1200" dirty="0"/>
          </a:p>
        </p:txBody>
      </p:sp>
      <p:sp>
        <p:nvSpPr>
          <p:cNvPr id="8" name="ZoneTexte 7">
            <a:extLst>
              <a:ext uri="{FF2B5EF4-FFF2-40B4-BE49-F238E27FC236}">
                <a16:creationId xmlns:a16="http://schemas.microsoft.com/office/drawing/2014/main" id="{3BF8652B-B64E-442D-9A03-C1A8473A30D2}"/>
              </a:ext>
            </a:extLst>
          </p:cNvPr>
          <p:cNvSpPr txBox="1"/>
          <p:nvPr/>
        </p:nvSpPr>
        <p:spPr>
          <a:xfrm>
            <a:off x="4197" y="3232775"/>
            <a:ext cx="2625067" cy="246221"/>
          </a:xfrm>
          <a:prstGeom prst="rect">
            <a:avLst/>
          </a:prstGeom>
          <a:noFill/>
        </p:spPr>
        <p:txBody>
          <a:bodyPr wrap="square" rtlCol="0">
            <a:spAutoFit/>
          </a:bodyPr>
          <a:lstStyle/>
          <a:p>
            <a:pPr algn="ctr"/>
            <a:r>
              <a:rPr lang="fr-FR" sz="1000" dirty="0">
                <a:solidFill>
                  <a:srgbClr val="ED0532"/>
                </a:solidFill>
                <a:hlinkClick r:id="rId2">
                  <a:extLst>
                    <a:ext uri="{A12FA001-AC4F-418D-AE19-62706E023703}">
                      <ahyp:hlinkClr xmlns:ahyp="http://schemas.microsoft.com/office/drawing/2018/hyperlinkcolor" val="tx"/>
                    </a:ext>
                  </a:extLst>
                </a:hlinkClick>
              </a:rPr>
              <a:t>https://safetyplus.totalenergies.com</a:t>
            </a:r>
            <a:endParaRPr lang="fr-FR" sz="1000" dirty="0">
              <a:solidFill>
                <a:srgbClr val="ED0532"/>
              </a:solidFill>
            </a:endParaRPr>
          </a:p>
        </p:txBody>
      </p:sp>
      <p:sp>
        <p:nvSpPr>
          <p:cNvPr id="9" name="Espace réservé du texte 1">
            <a:extLst>
              <a:ext uri="{FF2B5EF4-FFF2-40B4-BE49-F238E27FC236}">
                <a16:creationId xmlns:a16="http://schemas.microsoft.com/office/drawing/2014/main" id="{9A402741-B3E4-4CEC-8B54-D1F66283D487}"/>
              </a:ext>
            </a:extLst>
          </p:cNvPr>
          <p:cNvSpPr txBox="1">
            <a:spLocks/>
          </p:cNvSpPr>
          <p:nvPr/>
        </p:nvSpPr>
        <p:spPr>
          <a:xfrm>
            <a:off x="479461" y="3649810"/>
            <a:ext cx="8519277" cy="1361630"/>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err="1"/>
              <a:t>Contributors</a:t>
            </a:r>
            <a:r>
              <a:rPr lang="fr-FR" sz="2000" dirty="0"/>
              <a:t>: </a:t>
            </a:r>
          </a:p>
          <a:p>
            <a:pPr lvl="1"/>
            <a:r>
              <a:rPr lang="en-US" sz="1200" dirty="0"/>
              <a:t>Individual or group: employee(s) of TotalEnergies or partner companies (only for recognition at site/subsidiary level)</a:t>
            </a:r>
          </a:p>
          <a:p>
            <a:pPr marL="180000" lvl="1" indent="0">
              <a:buNone/>
            </a:pPr>
            <a:endParaRPr lang="fr-FR" sz="300" dirty="0"/>
          </a:p>
          <a:p>
            <a:r>
              <a:rPr lang="fr-FR" sz="2000" dirty="0"/>
              <a:t>Scope: </a:t>
            </a:r>
          </a:p>
          <a:p>
            <a:pPr lvl="1"/>
            <a:r>
              <a:rPr lang="en-US" sz="1200" dirty="0"/>
              <a:t>All Company’s sites and subsidiaries</a:t>
            </a:r>
            <a:endParaRPr lang="fr-FR" sz="1200" dirty="0"/>
          </a:p>
        </p:txBody>
      </p:sp>
      <p:sp>
        <p:nvSpPr>
          <p:cNvPr id="10" name="Espace réservé du texte 1">
            <a:extLst>
              <a:ext uri="{FF2B5EF4-FFF2-40B4-BE49-F238E27FC236}">
                <a16:creationId xmlns:a16="http://schemas.microsoft.com/office/drawing/2014/main" id="{2FD3D78C-F3EC-4CAC-B021-63760565A007}"/>
              </a:ext>
            </a:extLst>
          </p:cNvPr>
          <p:cNvSpPr txBox="1">
            <a:spLocks/>
          </p:cNvSpPr>
          <p:nvPr/>
        </p:nvSpPr>
        <p:spPr>
          <a:xfrm>
            <a:off x="479461" y="5354556"/>
            <a:ext cx="8519275" cy="889807"/>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lvl="1" indent="0">
              <a:buNone/>
            </a:pPr>
            <a:r>
              <a:rPr lang="en-US" sz="1200" b="1" dirty="0"/>
              <a:t>What are the administration rules on Safety+?</a:t>
            </a:r>
            <a:endParaRPr lang="fr-FR" sz="1200" b="1" dirty="0"/>
          </a:p>
          <a:p>
            <a:pPr marL="180000" lvl="1" indent="0">
              <a:buNone/>
            </a:pPr>
            <a:r>
              <a:rPr lang="en-US" sz="1200" dirty="0"/>
              <a:t>The administration rules are to be organized by each site and affiliate that wants to use the digital platform </a:t>
            </a:r>
            <a:br>
              <a:rPr lang="en-US" sz="1200" dirty="0"/>
            </a:br>
            <a:r>
              <a:rPr lang="en-US" sz="1200" dirty="0"/>
              <a:t>to facilitate the recording and selection of significant actions for Safety</a:t>
            </a:r>
            <a:br>
              <a:rPr lang="en-US" sz="1200" dirty="0"/>
            </a:br>
            <a:r>
              <a:rPr lang="en-US" sz="1200" dirty="0">
                <a:solidFill>
                  <a:srgbClr val="FF0000"/>
                </a:solidFill>
              </a:rPr>
              <a:t>Request the access by sending an email to</a:t>
            </a:r>
            <a:r>
              <a:rPr lang="fr-FR" sz="1200" dirty="0">
                <a:solidFill>
                  <a:srgbClr val="FF0000"/>
                </a:solidFill>
              </a:rPr>
              <a:t>: </a:t>
            </a:r>
            <a:r>
              <a:rPr lang="fr-FR" sz="1200" dirty="0">
                <a:solidFill>
                  <a:srgbClr val="FF0000"/>
                </a:solidFill>
                <a:hlinkClick r:id="rId3">
                  <a:extLst>
                    <a:ext uri="{A12FA001-AC4F-418D-AE19-62706E023703}">
                      <ahyp:hlinkClr xmlns:ahyp="http://schemas.microsoft.com/office/drawing/2018/hyperlinkcolor" val="tx"/>
                    </a:ext>
                  </a:extLst>
                </a:hlinkClick>
              </a:rPr>
              <a:t>safetyplus-contact@totalenergies.com</a:t>
            </a:r>
            <a:r>
              <a:rPr lang="fr-FR" sz="1200" dirty="0">
                <a:solidFill>
                  <a:srgbClr val="FF0000"/>
                </a:solidFill>
              </a:rPr>
              <a:t> </a:t>
            </a:r>
          </a:p>
        </p:txBody>
      </p:sp>
      <p:pic>
        <p:nvPicPr>
          <p:cNvPr id="12" name="Image 11">
            <a:extLst>
              <a:ext uri="{FF2B5EF4-FFF2-40B4-BE49-F238E27FC236}">
                <a16:creationId xmlns:a16="http://schemas.microsoft.com/office/drawing/2014/main" id="{5AEEE4A9-4BC1-4DB7-AD6F-E62E744C0E48}"/>
              </a:ext>
            </a:extLst>
          </p:cNvPr>
          <p:cNvPicPr>
            <a:picLocks noChangeAspect="1"/>
          </p:cNvPicPr>
          <p:nvPr/>
        </p:nvPicPr>
        <p:blipFill>
          <a:blip r:embed="rId4">
            <a:clrChange>
              <a:clrFrom>
                <a:srgbClr val="F9F8F8"/>
              </a:clrFrom>
              <a:clrTo>
                <a:srgbClr val="F9F8F8">
                  <a:alpha val="0"/>
                </a:srgbClr>
              </a:clrTo>
            </a:clrChange>
          </a:blip>
          <a:stretch>
            <a:fillRect/>
          </a:stretch>
        </p:blipFill>
        <p:spPr>
          <a:xfrm>
            <a:off x="348862" y="1432775"/>
            <a:ext cx="1927341" cy="1800000"/>
          </a:xfrm>
          <a:prstGeom prst="rect">
            <a:avLst/>
          </a:prstGeom>
        </p:spPr>
      </p:pic>
      <p:sp>
        <p:nvSpPr>
          <p:cNvPr id="16" name="object 23">
            <a:extLst>
              <a:ext uri="{FF2B5EF4-FFF2-40B4-BE49-F238E27FC236}">
                <a16:creationId xmlns:a16="http://schemas.microsoft.com/office/drawing/2014/main" id="{3E07077F-C8A3-40EC-A875-06AA5901DD76}"/>
              </a:ext>
            </a:extLst>
          </p:cNvPr>
          <p:cNvSpPr/>
          <p:nvPr/>
        </p:nvSpPr>
        <p:spPr>
          <a:xfrm>
            <a:off x="584090" y="5296136"/>
            <a:ext cx="116839" cy="116839"/>
          </a:xfrm>
          <a:custGeom>
            <a:avLst/>
            <a:gdLst/>
            <a:ahLst/>
            <a:cxnLst/>
            <a:rect l="l" t="t" r="r" b="b"/>
            <a:pathLst>
              <a:path w="116839" h="116839">
                <a:moveTo>
                  <a:pt x="116395" y="0"/>
                </a:moveTo>
                <a:lnTo>
                  <a:pt x="0" y="0"/>
                </a:lnTo>
                <a:lnTo>
                  <a:pt x="0" y="116395"/>
                </a:lnTo>
              </a:path>
            </a:pathLst>
          </a:custGeom>
          <a:ln w="12700">
            <a:solidFill>
              <a:srgbClr val="FF0000"/>
            </a:solidFill>
          </a:ln>
        </p:spPr>
        <p:txBody>
          <a:bodyPr wrap="square" lIns="0" tIns="0" rIns="0" bIns="0" rtlCol="0"/>
          <a:lstStyle/>
          <a:p>
            <a:endParaRPr/>
          </a:p>
        </p:txBody>
      </p:sp>
      <p:sp>
        <p:nvSpPr>
          <p:cNvPr id="17" name="object 24">
            <a:extLst>
              <a:ext uri="{FF2B5EF4-FFF2-40B4-BE49-F238E27FC236}">
                <a16:creationId xmlns:a16="http://schemas.microsoft.com/office/drawing/2014/main" id="{3E64517C-2879-4DAD-94DE-F1E526AB90CD}"/>
              </a:ext>
            </a:extLst>
          </p:cNvPr>
          <p:cNvSpPr/>
          <p:nvPr/>
        </p:nvSpPr>
        <p:spPr>
          <a:xfrm>
            <a:off x="6376410" y="6127524"/>
            <a:ext cx="116839" cy="116839"/>
          </a:xfrm>
          <a:custGeom>
            <a:avLst/>
            <a:gdLst/>
            <a:ahLst/>
            <a:cxnLst/>
            <a:rect l="l" t="t" r="r" b="b"/>
            <a:pathLst>
              <a:path w="116839" h="116839">
                <a:moveTo>
                  <a:pt x="0" y="116395"/>
                </a:moveTo>
                <a:lnTo>
                  <a:pt x="116395" y="116395"/>
                </a:lnTo>
                <a:lnTo>
                  <a:pt x="116395" y="0"/>
                </a:lnTo>
              </a:path>
            </a:pathLst>
          </a:custGeom>
          <a:ln w="12700">
            <a:solidFill>
              <a:srgbClr val="FF0000"/>
            </a:solidFill>
          </a:ln>
        </p:spPr>
        <p:txBody>
          <a:bodyPr wrap="square" lIns="0" tIns="0" rIns="0" bIns="0" rtlCol="0"/>
          <a:lstStyle/>
          <a:p>
            <a:endParaRPr/>
          </a:p>
        </p:txBody>
      </p:sp>
      <p:pic>
        <p:nvPicPr>
          <p:cNvPr id="18" name="Image 17" descr="Une image contenant texte&#10;&#10;Description générée automatiquement">
            <a:extLst>
              <a:ext uri="{FF2B5EF4-FFF2-40B4-BE49-F238E27FC236}">
                <a16:creationId xmlns:a16="http://schemas.microsoft.com/office/drawing/2014/main" id="{681E7C0B-79A9-4EDE-B853-A867F7853757}"/>
              </a:ext>
            </a:extLst>
          </p:cNvPr>
          <p:cNvPicPr>
            <a:picLocks noChangeAspect="1"/>
          </p:cNvPicPr>
          <p:nvPr/>
        </p:nvPicPr>
        <p:blipFill rotWithShape="1">
          <a:blip r:embed="rId5">
            <a:extLst>
              <a:ext uri="{28A0092B-C50C-407E-A947-70E740481C1C}">
                <a14:useLocalDpi xmlns:a14="http://schemas.microsoft.com/office/drawing/2010/main" val="0"/>
              </a:ext>
            </a:extLst>
          </a:blip>
          <a:srcRect t="32051" b="32186"/>
          <a:stretch/>
        </p:blipFill>
        <p:spPr>
          <a:xfrm>
            <a:off x="908837" y="2165178"/>
            <a:ext cx="890556" cy="179211"/>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7CC75764-FB71-43F1-AD96-B0A66F160242}"/>
              </a:ext>
            </a:extLst>
          </p:cNvPr>
          <p:cNvPicPr>
            <a:picLocks noChangeAspect="1"/>
          </p:cNvPicPr>
          <p:nvPr/>
        </p:nvPicPr>
        <p:blipFill rotWithShape="1">
          <a:blip r:embed="rId5">
            <a:extLst>
              <a:ext uri="{28A0092B-C50C-407E-A947-70E740481C1C}">
                <a14:useLocalDpi xmlns:a14="http://schemas.microsoft.com/office/drawing/2010/main" val="0"/>
              </a:ext>
            </a:extLst>
          </a:blip>
          <a:srcRect t="32051" b="32186"/>
          <a:stretch/>
        </p:blipFill>
        <p:spPr>
          <a:xfrm>
            <a:off x="725346" y="2569584"/>
            <a:ext cx="442374" cy="89021"/>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A848DACB-0D15-4BD7-945D-FB9F8BB7AA9C}"/>
              </a:ext>
            </a:extLst>
          </p:cNvPr>
          <p:cNvPicPr>
            <a:picLocks noChangeAspect="1"/>
          </p:cNvPicPr>
          <p:nvPr/>
        </p:nvPicPr>
        <p:blipFill rotWithShape="1">
          <a:blip r:embed="rId5">
            <a:extLst>
              <a:ext uri="{28A0092B-C50C-407E-A947-70E740481C1C}">
                <a14:useLocalDpi xmlns:a14="http://schemas.microsoft.com/office/drawing/2010/main" val="0"/>
              </a:ext>
            </a:extLst>
          </a:blip>
          <a:srcRect t="32051" b="32186"/>
          <a:stretch/>
        </p:blipFill>
        <p:spPr>
          <a:xfrm>
            <a:off x="1594953" y="2660892"/>
            <a:ext cx="290809" cy="58521"/>
          </a:xfrm>
          <a:prstGeom prst="rect">
            <a:avLst/>
          </a:prstGeom>
        </p:spPr>
      </p:pic>
      <p:sp>
        <p:nvSpPr>
          <p:cNvPr id="2" name="Rectangle 1">
            <a:extLst>
              <a:ext uri="{FF2B5EF4-FFF2-40B4-BE49-F238E27FC236}">
                <a16:creationId xmlns:a16="http://schemas.microsoft.com/office/drawing/2014/main" id="{96114C89-3850-0F56-0F33-3E1D23DD61B4}"/>
              </a:ext>
            </a:extLst>
          </p:cNvPr>
          <p:cNvSpPr/>
          <p:nvPr/>
        </p:nvSpPr>
        <p:spPr>
          <a:xfrm>
            <a:off x="966651" y="2029097"/>
            <a:ext cx="792480" cy="296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24EF8B6-5CAC-BDE7-E1E9-4CF600246E5C}"/>
              </a:ext>
            </a:extLst>
          </p:cNvPr>
          <p:cNvSpPr/>
          <p:nvPr/>
        </p:nvSpPr>
        <p:spPr>
          <a:xfrm>
            <a:off x="740229" y="2464526"/>
            <a:ext cx="383177"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0911A-BB91-DB3E-B11A-4921680A63ED}"/>
              </a:ext>
            </a:extLst>
          </p:cNvPr>
          <p:cNvSpPr/>
          <p:nvPr/>
        </p:nvSpPr>
        <p:spPr>
          <a:xfrm>
            <a:off x="1593669" y="2599509"/>
            <a:ext cx="269968"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Police, symbole, Graphique, logo&#10;&#10;Description générée automatiquement">
            <a:extLst>
              <a:ext uri="{FF2B5EF4-FFF2-40B4-BE49-F238E27FC236}">
                <a16:creationId xmlns:a16="http://schemas.microsoft.com/office/drawing/2014/main" id="{49792C14-8470-777B-1CF0-CD83FA694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70" y="2140350"/>
            <a:ext cx="763744" cy="221118"/>
          </a:xfrm>
          <a:prstGeom prst="rect">
            <a:avLst/>
          </a:prstGeom>
        </p:spPr>
      </p:pic>
      <p:pic>
        <p:nvPicPr>
          <p:cNvPr id="14" name="Image 13" descr="Une image contenant Police, symbole, Graphique, logo&#10;&#10;Description générée automatiquement">
            <a:extLst>
              <a:ext uri="{FF2B5EF4-FFF2-40B4-BE49-F238E27FC236}">
                <a16:creationId xmlns:a16="http://schemas.microsoft.com/office/drawing/2014/main" id="{794C5A1B-C916-9653-14E6-D9C595165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192" y="2545297"/>
            <a:ext cx="382763" cy="110817"/>
          </a:xfrm>
          <a:prstGeom prst="rect">
            <a:avLst/>
          </a:prstGeom>
        </p:spPr>
      </p:pic>
      <p:pic>
        <p:nvPicPr>
          <p:cNvPr id="15" name="Image 14" descr="Une image contenant Police, symbole, Graphique, logo&#10;&#10;Description générée automatiquement">
            <a:extLst>
              <a:ext uri="{FF2B5EF4-FFF2-40B4-BE49-F238E27FC236}">
                <a16:creationId xmlns:a16="http://schemas.microsoft.com/office/drawing/2014/main" id="{73BDA15B-F871-AF6E-4426-623EEE7018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341" y="2647405"/>
            <a:ext cx="254294" cy="69037"/>
          </a:xfrm>
          <a:prstGeom prst="rect">
            <a:avLst/>
          </a:prstGeom>
        </p:spPr>
      </p:pic>
    </p:spTree>
    <p:extLst>
      <p:ext uri="{BB962C8B-B14F-4D97-AF65-F5344CB8AC3E}">
        <p14:creationId xmlns:p14="http://schemas.microsoft.com/office/powerpoint/2010/main" val="198303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7F17424-8578-4C8D-B379-F9F6B39ABE49}"/>
              </a:ext>
            </a:extLst>
          </p:cNvPr>
          <p:cNvSpPr>
            <a:spLocks noGrp="1"/>
          </p:cNvSpPr>
          <p:nvPr>
            <p:ph type="title"/>
          </p:nvPr>
        </p:nvSpPr>
        <p:spPr/>
        <p:txBody>
          <a:bodyPr/>
          <a:lstStyle/>
          <a:p>
            <a:r>
              <a:rPr lang="fr-FR" sz="3000" dirty="0" err="1">
                <a:gradFill>
                  <a:gsLst>
                    <a:gs pos="2000">
                      <a:srgbClr val="FF0000"/>
                    </a:gs>
                    <a:gs pos="72000">
                      <a:srgbClr val="FF6E00"/>
                    </a:gs>
                  </a:gsLst>
                  <a:path path="circle">
                    <a:fillToRect l="100000" t="100000"/>
                  </a:path>
                </a:gradFill>
              </a:rPr>
              <a:t>Selecting</a:t>
            </a:r>
            <a:r>
              <a:rPr lang="fr-FR" sz="3000" dirty="0">
                <a:gradFill>
                  <a:gsLst>
                    <a:gs pos="2000">
                      <a:srgbClr val="FF0000"/>
                    </a:gs>
                    <a:gs pos="72000">
                      <a:srgbClr val="FF6E00"/>
                    </a:gs>
                  </a:gsLst>
                  <a:path path="circle">
                    <a:fillToRect l="100000" t="100000"/>
                  </a:path>
                </a:gradFill>
              </a:rPr>
              <a:t> &amp; </a:t>
            </a:r>
            <a:r>
              <a:rPr lang="fr-FR" sz="3000" dirty="0" err="1">
                <a:gradFill>
                  <a:gsLst>
                    <a:gs pos="2000">
                      <a:srgbClr val="FF0000"/>
                    </a:gs>
                    <a:gs pos="72000">
                      <a:srgbClr val="FF6E00"/>
                    </a:gs>
                  </a:gsLst>
                  <a:path path="circle">
                    <a:fillToRect l="100000" t="100000"/>
                  </a:path>
                </a:gradFill>
              </a:rPr>
              <a:t>recognizing</a:t>
            </a:r>
            <a:endParaRPr lang="fr-FR" sz="3000" dirty="0">
              <a:gradFill>
                <a:gsLst>
                  <a:gs pos="2000">
                    <a:srgbClr val="FF0000"/>
                  </a:gs>
                  <a:gs pos="72000">
                    <a:srgbClr val="FF6E00"/>
                  </a:gs>
                </a:gsLst>
                <a:path path="circle">
                  <a:fillToRect l="100000" t="100000"/>
                </a:path>
              </a:gradFill>
            </a:endParaRPr>
          </a:p>
        </p:txBody>
      </p:sp>
      <p:sp>
        <p:nvSpPr>
          <p:cNvPr id="4" name="Espace réservé du pied de page 3">
            <a:extLst>
              <a:ext uri="{FF2B5EF4-FFF2-40B4-BE49-F238E27FC236}">
                <a16:creationId xmlns:a16="http://schemas.microsoft.com/office/drawing/2014/main" id="{9351633E-207E-43E2-9E94-DCB8B667565D}"/>
              </a:ext>
            </a:extLst>
          </p:cNvPr>
          <p:cNvSpPr>
            <a:spLocks noGrp="1"/>
          </p:cNvSpPr>
          <p:nvPr>
            <p:ph type="ftr" sz="quarter" idx="15"/>
          </p:nvPr>
        </p:nvSpPr>
        <p:spPr/>
        <p:txBody>
          <a:bodyPr/>
          <a:lstStyle/>
          <a:p>
            <a:r>
              <a:rPr lang="en-US" noProof="0" dirty="0"/>
              <a:t>May</a:t>
            </a:r>
            <a:r>
              <a:rPr lang="en-US" dirty="0"/>
              <a:t> 2023 - Safety+ presentation kit</a:t>
            </a:r>
            <a:endParaRPr lang="fr-FR" dirty="0"/>
          </a:p>
        </p:txBody>
      </p:sp>
      <p:sp>
        <p:nvSpPr>
          <p:cNvPr id="5" name="Espace réservé du numéro de diapositive 4">
            <a:extLst>
              <a:ext uri="{FF2B5EF4-FFF2-40B4-BE49-F238E27FC236}">
                <a16:creationId xmlns:a16="http://schemas.microsoft.com/office/drawing/2014/main" id="{FDF5B991-1C36-4555-89AF-C9D5250C8B04}"/>
              </a:ext>
            </a:extLst>
          </p:cNvPr>
          <p:cNvSpPr>
            <a:spLocks noGrp="1"/>
          </p:cNvSpPr>
          <p:nvPr>
            <p:ph type="sldNum" sz="quarter" idx="16"/>
          </p:nvPr>
        </p:nvSpPr>
        <p:spPr/>
        <p:txBody>
          <a:bodyPr/>
          <a:lstStyle/>
          <a:p>
            <a:fld id="{975A587B-5814-4D9B-9598-FE9CB954CB01}" type="slidenum">
              <a:rPr lang="fr-FR" smtClean="0"/>
              <a:pPr/>
              <a:t>5</a:t>
            </a:fld>
            <a:endParaRPr lang="fr-FR" dirty="0"/>
          </a:p>
        </p:txBody>
      </p:sp>
      <p:pic>
        <p:nvPicPr>
          <p:cNvPr id="8" name="Image 7" descr="20171211_Total_Me¦üdailles_FR-01.png">
            <a:extLst>
              <a:ext uri="{FF2B5EF4-FFF2-40B4-BE49-F238E27FC236}">
                <a16:creationId xmlns:a16="http://schemas.microsoft.com/office/drawing/2014/main" id="{650566E1-DC7A-478E-BF90-FE972A1A63D7}"/>
              </a:ext>
            </a:extLst>
          </p:cNvPr>
          <p:cNvPicPr>
            <a:picLocks noChangeAspect="1"/>
          </p:cNvPicPr>
          <p:nvPr/>
        </p:nvPicPr>
        <p:blipFill rotWithShape="1">
          <a:blip r:embed="rId2"/>
          <a:srcRect l="31036" t="28780" r="34809" b="28354"/>
          <a:stretch/>
        </p:blipFill>
        <p:spPr>
          <a:xfrm>
            <a:off x="1890040" y="3420142"/>
            <a:ext cx="906833" cy="1066862"/>
          </a:xfrm>
          <a:prstGeom prst="rect">
            <a:avLst/>
          </a:prstGeom>
        </p:spPr>
      </p:pic>
      <p:sp>
        <p:nvSpPr>
          <p:cNvPr id="9" name="ZoneTexte 8">
            <a:extLst>
              <a:ext uri="{FF2B5EF4-FFF2-40B4-BE49-F238E27FC236}">
                <a16:creationId xmlns:a16="http://schemas.microsoft.com/office/drawing/2014/main" id="{2C18EA92-44E7-4BE3-8BBF-4D68A2B4B2AA}"/>
              </a:ext>
            </a:extLst>
          </p:cNvPr>
          <p:cNvSpPr txBox="1"/>
          <p:nvPr/>
        </p:nvSpPr>
        <p:spPr>
          <a:xfrm>
            <a:off x="1156714" y="2531026"/>
            <a:ext cx="2373245"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Local </a:t>
            </a:r>
            <a:r>
              <a:rPr lang="fr-FR" sz="1400" b="1" dirty="0" err="1">
                <a:solidFill>
                  <a:srgbClr val="ED0532"/>
                </a:solidFill>
                <a:sym typeface="Wingdings" panose="05000000000000000000" pitchFamily="2" charset="2"/>
              </a:rPr>
              <a:t>prize</a:t>
            </a:r>
            <a:r>
              <a:rPr lang="fr-FR" sz="1400" b="1" dirty="0">
                <a:solidFill>
                  <a:srgbClr val="ED0532"/>
                </a:solidFill>
                <a:sym typeface="Wingdings" panose="05000000000000000000" pitchFamily="2" charset="2"/>
              </a:rPr>
              <a:t> </a:t>
            </a:r>
          </a:p>
        </p:txBody>
      </p:sp>
      <p:sp>
        <p:nvSpPr>
          <p:cNvPr id="10" name="ZoneTexte 9">
            <a:extLst>
              <a:ext uri="{FF2B5EF4-FFF2-40B4-BE49-F238E27FC236}">
                <a16:creationId xmlns:a16="http://schemas.microsoft.com/office/drawing/2014/main" id="{CAF00D71-18FE-455B-B153-E853DEEAD22B}"/>
              </a:ext>
            </a:extLst>
          </p:cNvPr>
          <p:cNvSpPr txBox="1"/>
          <p:nvPr/>
        </p:nvSpPr>
        <p:spPr>
          <a:xfrm>
            <a:off x="3487526" y="4959247"/>
            <a:ext cx="2373245" cy="276999"/>
          </a:xfrm>
          <a:prstGeom prst="rect">
            <a:avLst/>
          </a:prstGeom>
          <a:noFill/>
        </p:spPr>
        <p:txBody>
          <a:bodyPr wrap="square" rtlCol="0">
            <a:spAutoFit/>
          </a:bodyPr>
          <a:lstStyle/>
          <a:p>
            <a:pPr algn="ctr"/>
            <a:r>
              <a:rPr lang="fr-FR" sz="1200" dirty="0" err="1">
                <a:solidFill>
                  <a:srgbClr val="374649"/>
                </a:solidFill>
                <a:sym typeface="Wingdings" panose="05000000000000000000" pitchFamily="2" charset="2"/>
              </a:rPr>
              <a:t>Regularly</a:t>
            </a:r>
            <a:endParaRPr lang="fr-FR" sz="1200" dirty="0">
              <a:solidFill>
                <a:srgbClr val="374649"/>
              </a:solidFill>
              <a:sym typeface="Wingdings" panose="05000000000000000000" pitchFamily="2" charset="2"/>
            </a:endParaRPr>
          </a:p>
        </p:txBody>
      </p:sp>
      <p:sp>
        <p:nvSpPr>
          <p:cNvPr id="11" name="ZoneTexte 10">
            <a:extLst>
              <a:ext uri="{FF2B5EF4-FFF2-40B4-BE49-F238E27FC236}">
                <a16:creationId xmlns:a16="http://schemas.microsoft.com/office/drawing/2014/main" id="{8F55FE1A-3F48-48CC-A2F9-B638AD848077}"/>
              </a:ext>
            </a:extLst>
          </p:cNvPr>
          <p:cNvSpPr txBox="1"/>
          <p:nvPr/>
        </p:nvSpPr>
        <p:spPr>
          <a:xfrm>
            <a:off x="3441071" y="2531026"/>
            <a:ext cx="2373245"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a:t>
            </a:r>
            <a:r>
              <a:rPr lang="fr-FR" sz="1400" b="1" dirty="0">
                <a:solidFill>
                  <a:srgbClr val="ED0532"/>
                </a:solidFill>
              </a:rPr>
              <a:t>Distinction </a:t>
            </a:r>
            <a:r>
              <a:rPr lang="fr-FR" sz="1400" b="1" dirty="0">
                <a:solidFill>
                  <a:srgbClr val="ED0532"/>
                </a:solidFill>
                <a:sym typeface="Wingdings" panose="05000000000000000000" pitchFamily="2" charset="2"/>
              </a:rPr>
              <a:t></a:t>
            </a:r>
            <a:endParaRPr lang="fr-FR" sz="1400" b="1" dirty="0">
              <a:solidFill>
                <a:srgbClr val="ED0532"/>
              </a:solidFill>
            </a:endParaRPr>
          </a:p>
        </p:txBody>
      </p:sp>
      <p:pic>
        <p:nvPicPr>
          <p:cNvPr id="12" name="Image 11" descr="20171211_Total_Me¦üdailles_FR-02.png">
            <a:extLst>
              <a:ext uri="{FF2B5EF4-FFF2-40B4-BE49-F238E27FC236}">
                <a16:creationId xmlns:a16="http://schemas.microsoft.com/office/drawing/2014/main" id="{5025BD71-E264-4393-A3C2-FC389EA50EA9}"/>
              </a:ext>
            </a:extLst>
          </p:cNvPr>
          <p:cNvPicPr>
            <a:picLocks noChangeAspect="1"/>
          </p:cNvPicPr>
          <p:nvPr/>
        </p:nvPicPr>
        <p:blipFill rotWithShape="1">
          <a:blip r:embed="rId3"/>
          <a:srcRect l="34074" t="29203" r="29112" b="25506"/>
          <a:stretch/>
        </p:blipFill>
        <p:spPr>
          <a:xfrm>
            <a:off x="4192228" y="3292030"/>
            <a:ext cx="1044000" cy="1204615"/>
          </a:xfrm>
          <a:prstGeom prst="rect">
            <a:avLst/>
          </a:prstGeom>
        </p:spPr>
      </p:pic>
      <p:sp>
        <p:nvSpPr>
          <p:cNvPr id="13" name="ZoneTexte 12">
            <a:extLst>
              <a:ext uri="{FF2B5EF4-FFF2-40B4-BE49-F238E27FC236}">
                <a16:creationId xmlns:a16="http://schemas.microsoft.com/office/drawing/2014/main" id="{619D9B22-8E81-4FE8-B0ED-6281A01578C9}"/>
              </a:ext>
            </a:extLst>
          </p:cNvPr>
          <p:cNvSpPr txBox="1"/>
          <p:nvPr/>
        </p:nvSpPr>
        <p:spPr>
          <a:xfrm>
            <a:off x="2027940" y="2094831"/>
            <a:ext cx="3011507" cy="461665"/>
          </a:xfrm>
          <a:prstGeom prst="rect">
            <a:avLst/>
          </a:prstGeom>
          <a:noFill/>
        </p:spPr>
        <p:txBody>
          <a:bodyPr wrap="square" rtlCol="0">
            <a:spAutoFit/>
          </a:bodyPr>
          <a:lstStyle/>
          <a:p>
            <a:pPr algn="ctr"/>
            <a:r>
              <a:rPr lang="en-US" sz="1200" b="1" dirty="0">
                <a:sym typeface="Wingdings" panose="05000000000000000000" pitchFamily="2" charset="2"/>
              </a:rPr>
              <a:t>Decided by </a:t>
            </a:r>
            <a:br>
              <a:rPr lang="en-US" sz="1200" b="1" dirty="0">
                <a:sym typeface="Wingdings" panose="05000000000000000000" pitchFamily="2" charset="2"/>
              </a:rPr>
            </a:br>
            <a:r>
              <a:rPr lang="en-US" sz="1200" b="1" dirty="0">
                <a:sym typeface="Wingdings" panose="05000000000000000000" pitchFamily="2" charset="2"/>
              </a:rPr>
              <a:t>site/affiliate/entity</a:t>
            </a:r>
          </a:p>
        </p:txBody>
      </p:sp>
      <p:sp>
        <p:nvSpPr>
          <p:cNvPr id="14" name="ZoneTexte 13">
            <a:extLst>
              <a:ext uri="{FF2B5EF4-FFF2-40B4-BE49-F238E27FC236}">
                <a16:creationId xmlns:a16="http://schemas.microsoft.com/office/drawing/2014/main" id="{F93E36D9-14E6-4C05-BFBA-12C7427C043A}"/>
              </a:ext>
            </a:extLst>
          </p:cNvPr>
          <p:cNvSpPr txBox="1"/>
          <p:nvPr/>
        </p:nvSpPr>
        <p:spPr>
          <a:xfrm>
            <a:off x="1353274" y="4542522"/>
            <a:ext cx="2653954" cy="461665"/>
          </a:xfrm>
          <a:prstGeom prst="rect">
            <a:avLst/>
          </a:prstGeom>
          <a:noFill/>
        </p:spPr>
        <p:txBody>
          <a:bodyPr wrap="square" rtlCol="0">
            <a:spAutoFit/>
          </a:bodyPr>
          <a:lstStyle/>
          <a:p>
            <a:r>
              <a:rPr lang="en-US" sz="1200" b="1" dirty="0">
                <a:solidFill>
                  <a:srgbClr val="374649"/>
                </a:solidFill>
                <a:sym typeface="Wingdings" panose="05000000000000000000" pitchFamily="2" charset="2"/>
              </a:rPr>
              <a:t> Employee or Stop Card</a:t>
            </a:r>
          </a:p>
          <a:p>
            <a:r>
              <a:rPr lang="en-US" sz="1200" b="1" dirty="0">
                <a:solidFill>
                  <a:srgbClr val="374649"/>
                </a:solidFill>
                <a:sym typeface="Wingdings" panose="05000000000000000000" pitchFamily="2" charset="2"/>
              </a:rPr>
              <a:t> Service or team</a:t>
            </a:r>
          </a:p>
        </p:txBody>
      </p:sp>
      <p:sp>
        <p:nvSpPr>
          <p:cNvPr id="15" name="ZoneTexte 14">
            <a:extLst>
              <a:ext uri="{FF2B5EF4-FFF2-40B4-BE49-F238E27FC236}">
                <a16:creationId xmlns:a16="http://schemas.microsoft.com/office/drawing/2014/main" id="{F974AE1D-9816-49D1-801B-CC9EE5539D33}"/>
              </a:ext>
            </a:extLst>
          </p:cNvPr>
          <p:cNvSpPr txBox="1"/>
          <p:nvPr/>
        </p:nvSpPr>
        <p:spPr>
          <a:xfrm>
            <a:off x="3752255" y="4552926"/>
            <a:ext cx="1963601" cy="276999"/>
          </a:xfrm>
          <a:prstGeom prst="rect">
            <a:avLst/>
          </a:prstGeom>
          <a:noFill/>
        </p:spPr>
        <p:txBody>
          <a:bodyPr wrap="square" rtlCol="0">
            <a:spAutoFit/>
          </a:bodyPr>
          <a:lstStyle/>
          <a:p>
            <a:r>
              <a:rPr lang="fr-FR" sz="1200" b="1" dirty="0">
                <a:solidFill>
                  <a:srgbClr val="374649"/>
                </a:solidFill>
                <a:sym typeface="Wingdings" panose="05000000000000000000" pitchFamily="2" charset="2"/>
              </a:rPr>
              <a:t> </a:t>
            </a:r>
            <a:r>
              <a:rPr lang="fr-FR" sz="1200" b="1" dirty="0" err="1">
                <a:solidFill>
                  <a:srgbClr val="374649"/>
                </a:solidFill>
                <a:sym typeface="Wingdings" panose="05000000000000000000" pitchFamily="2" charset="2"/>
              </a:rPr>
              <a:t>Individual</a:t>
            </a:r>
            <a:r>
              <a:rPr lang="fr-FR" sz="1200" b="1" dirty="0">
                <a:solidFill>
                  <a:srgbClr val="374649"/>
                </a:solidFill>
                <a:sym typeface="Wingdings" panose="05000000000000000000" pitchFamily="2" charset="2"/>
              </a:rPr>
              <a:t> / As a group</a:t>
            </a:r>
          </a:p>
        </p:txBody>
      </p:sp>
      <p:sp>
        <p:nvSpPr>
          <p:cNvPr id="16" name="ZoneTexte 15">
            <a:extLst>
              <a:ext uri="{FF2B5EF4-FFF2-40B4-BE49-F238E27FC236}">
                <a16:creationId xmlns:a16="http://schemas.microsoft.com/office/drawing/2014/main" id="{CB45983F-A45C-497F-A4E6-212BBF973043}"/>
              </a:ext>
            </a:extLst>
          </p:cNvPr>
          <p:cNvSpPr txBox="1"/>
          <p:nvPr/>
        </p:nvSpPr>
        <p:spPr>
          <a:xfrm>
            <a:off x="1131692" y="4959247"/>
            <a:ext cx="2373245" cy="276999"/>
          </a:xfrm>
          <a:prstGeom prst="rect">
            <a:avLst/>
          </a:prstGeom>
          <a:noFill/>
        </p:spPr>
        <p:txBody>
          <a:bodyPr wrap="square" rtlCol="0">
            <a:spAutoFit/>
          </a:bodyPr>
          <a:lstStyle/>
          <a:p>
            <a:pPr algn="ctr"/>
            <a:r>
              <a:rPr lang="fr-FR" sz="1200" dirty="0" err="1">
                <a:solidFill>
                  <a:srgbClr val="374649"/>
                </a:solidFill>
                <a:sym typeface="Wingdings" panose="05000000000000000000" pitchFamily="2" charset="2"/>
              </a:rPr>
              <a:t>Every</a:t>
            </a:r>
            <a:r>
              <a:rPr lang="fr-FR" sz="1200" dirty="0">
                <a:solidFill>
                  <a:srgbClr val="374649"/>
                </a:solidFill>
                <a:sym typeface="Wingdings" panose="05000000000000000000" pitchFamily="2" charset="2"/>
              </a:rPr>
              <a:t> </a:t>
            </a:r>
            <a:r>
              <a:rPr lang="fr-FR" sz="1200" dirty="0" err="1">
                <a:solidFill>
                  <a:srgbClr val="374649"/>
                </a:solidFill>
                <a:sym typeface="Wingdings" panose="05000000000000000000" pitchFamily="2" charset="2"/>
              </a:rPr>
              <a:t>month</a:t>
            </a:r>
            <a:endParaRPr lang="fr-FR" sz="1200" dirty="0">
              <a:solidFill>
                <a:srgbClr val="374649"/>
              </a:solidFill>
              <a:sym typeface="Wingdings" panose="05000000000000000000" pitchFamily="2" charset="2"/>
            </a:endParaRPr>
          </a:p>
        </p:txBody>
      </p:sp>
      <p:sp>
        <p:nvSpPr>
          <p:cNvPr id="17" name="ZoneTexte 16">
            <a:extLst>
              <a:ext uri="{FF2B5EF4-FFF2-40B4-BE49-F238E27FC236}">
                <a16:creationId xmlns:a16="http://schemas.microsoft.com/office/drawing/2014/main" id="{7EB7D580-29FD-40A6-8C37-B982D36E0DA4}"/>
              </a:ext>
            </a:extLst>
          </p:cNvPr>
          <p:cNvSpPr txBox="1"/>
          <p:nvPr/>
        </p:nvSpPr>
        <p:spPr>
          <a:xfrm>
            <a:off x="1601244" y="2897066"/>
            <a:ext cx="1642260" cy="400110"/>
          </a:xfrm>
          <a:prstGeom prst="rect">
            <a:avLst/>
          </a:prstGeom>
          <a:noFill/>
        </p:spPr>
        <p:txBody>
          <a:bodyPr wrap="square" rtlCol="0">
            <a:spAutoFit/>
          </a:bodyPr>
          <a:lstStyle/>
          <a:p>
            <a:pPr marL="12700" algn="ctr">
              <a:spcBef>
                <a:spcPts val="100"/>
              </a:spcBef>
              <a:tabLst>
                <a:tab pos="4796155" algn="l"/>
              </a:tabLst>
            </a:pPr>
            <a:r>
              <a:rPr lang="en-US" sz="1000" dirty="0"/>
              <a:t>Local action, selected and awarded. </a:t>
            </a:r>
          </a:p>
        </p:txBody>
      </p:sp>
      <p:sp>
        <p:nvSpPr>
          <p:cNvPr id="18" name="object 23">
            <a:extLst>
              <a:ext uri="{FF2B5EF4-FFF2-40B4-BE49-F238E27FC236}">
                <a16:creationId xmlns:a16="http://schemas.microsoft.com/office/drawing/2014/main" id="{AFE2A00E-B6B5-4069-BF28-332BE21A5081}"/>
              </a:ext>
            </a:extLst>
          </p:cNvPr>
          <p:cNvSpPr/>
          <p:nvPr/>
        </p:nvSpPr>
        <p:spPr>
          <a:xfrm>
            <a:off x="1647985" y="2863623"/>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19" name="object 24">
            <a:extLst>
              <a:ext uri="{FF2B5EF4-FFF2-40B4-BE49-F238E27FC236}">
                <a16:creationId xmlns:a16="http://schemas.microsoft.com/office/drawing/2014/main" id="{0202BEB6-00BA-4D84-A676-4E5F1738DB19}"/>
              </a:ext>
            </a:extLst>
          </p:cNvPr>
          <p:cNvSpPr/>
          <p:nvPr/>
        </p:nvSpPr>
        <p:spPr>
          <a:xfrm>
            <a:off x="3005239" y="3205606"/>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sp>
        <p:nvSpPr>
          <p:cNvPr id="20" name="ZoneTexte 19">
            <a:extLst>
              <a:ext uri="{FF2B5EF4-FFF2-40B4-BE49-F238E27FC236}">
                <a16:creationId xmlns:a16="http://schemas.microsoft.com/office/drawing/2014/main" id="{663C2B8D-64A1-4DFE-804F-F536BF959399}"/>
              </a:ext>
            </a:extLst>
          </p:cNvPr>
          <p:cNvSpPr txBox="1"/>
          <p:nvPr/>
        </p:nvSpPr>
        <p:spPr>
          <a:xfrm>
            <a:off x="3878175" y="2909380"/>
            <a:ext cx="1642261" cy="400110"/>
          </a:xfrm>
          <a:prstGeom prst="rect">
            <a:avLst/>
          </a:prstGeom>
          <a:noFill/>
        </p:spPr>
        <p:txBody>
          <a:bodyPr wrap="square" rtlCol="0">
            <a:spAutoFit/>
          </a:bodyPr>
          <a:lstStyle/>
          <a:p>
            <a:pPr marL="12700" algn="ctr">
              <a:spcBef>
                <a:spcPts val="100"/>
              </a:spcBef>
              <a:tabLst>
                <a:tab pos="4796155" algn="l"/>
              </a:tabLst>
            </a:pPr>
            <a:r>
              <a:rPr lang="en-US" sz="1000" dirty="0"/>
              <a:t>Locally awarded action, branch/Group-worthy. </a:t>
            </a:r>
          </a:p>
        </p:txBody>
      </p:sp>
      <p:sp>
        <p:nvSpPr>
          <p:cNvPr id="21" name="object 23">
            <a:extLst>
              <a:ext uri="{FF2B5EF4-FFF2-40B4-BE49-F238E27FC236}">
                <a16:creationId xmlns:a16="http://schemas.microsoft.com/office/drawing/2014/main" id="{A373B455-CDBA-4215-9F9F-9F9479C20469}"/>
              </a:ext>
            </a:extLst>
          </p:cNvPr>
          <p:cNvSpPr/>
          <p:nvPr/>
        </p:nvSpPr>
        <p:spPr>
          <a:xfrm>
            <a:off x="3858665" y="2868380"/>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22" name="object 24">
            <a:extLst>
              <a:ext uri="{FF2B5EF4-FFF2-40B4-BE49-F238E27FC236}">
                <a16:creationId xmlns:a16="http://schemas.microsoft.com/office/drawing/2014/main" id="{19DE3332-7590-45F7-8C74-9D32FEA415EE}"/>
              </a:ext>
            </a:extLst>
          </p:cNvPr>
          <p:cNvSpPr/>
          <p:nvPr/>
        </p:nvSpPr>
        <p:spPr>
          <a:xfrm>
            <a:off x="5407818" y="3199214"/>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sp>
        <p:nvSpPr>
          <p:cNvPr id="24" name="ZoneTexte 23">
            <a:extLst>
              <a:ext uri="{FF2B5EF4-FFF2-40B4-BE49-F238E27FC236}">
                <a16:creationId xmlns:a16="http://schemas.microsoft.com/office/drawing/2014/main" id="{46F28AC4-B2C8-46A8-ADFD-9DB452A816FD}"/>
              </a:ext>
            </a:extLst>
          </p:cNvPr>
          <p:cNvSpPr txBox="1"/>
          <p:nvPr/>
        </p:nvSpPr>
        <p:spPr>
          <a:xfrm>
            <a:off x="6827199" y="2529963"/>
            <a:ext cx="1450420"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a:t>
            </a:r>
            <a:r>
              <a:rPr lang="fr-FR" sz="1400" b="1" dirty="0">
                <a:solidFill>
                  <a:srgbClr val="ED0532"/>
                </a:solidFill>
              </a:rPr>
              <a:t>Award </a:t>
            </a:r>
            <a:r>
              <a:rPr lang="fr-FR" sz="1400" b="1" dirty="0">
                <a:solidFill>
                  <a:srgbClr val="ED0532"/>
                </a:solidFill>
                <a:sym typeface="Wingdings" panose="05000000000000000000" pitchFamily="2" charset="2"/>
              </a:rPr>
              <a:t></a:t>
            </a:r>
            <a:endParaRPr lang="fr-FR" sz="1400" b="1" dirty="0">
              <a:solidFill>
                <a:srgbClr val="ED0532"/>
              </a:solidFill>
            </a:endParaRPr>
          </a:p>
        </p:txBody>
      </p:sp>
      <p:sp>
        <p:nvSpPr>
          <p:cNvPr id="25" name="ZoneTexte 24">
            <a:extLst>
              <a:ext uri="{FF2B5EF4-FFF2-40B4-BE49-F238E27FC236}">
                <a16:creationId xmlns:a16="http://schemas.microsoft.com/office/drawing/2014/main" id="{A5FD7A22-5639-4254-8F42-9EC2D038555B}"/>
              </a:ext>
            </a:extLst>
          </p:cNvPr>
          <p:cNvSpPr txBox="1"/>
          <p:nvPr/>
        </p:nvSpPr>
        <p:spPr>
          <a:xfrm>
            <a:off x="6302504" y="2094831"/>
            <a:ext cx="2373244" cy="461665"/>
          </a:xfrm>
          <a:prstGeom prst="rect">
            <a:avLst/>
          </a:prstGeom>
          <a:noFill/>
        </p:spPr>
        <p:txBody>
          <a:bodyPr wrap="square" rtlCol="0">
            <a:spAutoFit/>
          </a:bodyPr>
          <a:lstStyle/>
          <a:p>
            <a:pPr algn="ctr"/>
            <a:r>
              <a:rPr lang="en-US" sz="1200" b="1" dirty="0">
                <a:solidFill>
                  <a:srgbClr val="374649"/>
                </a:solidFill>
                <a:sym typeface="Wingdings" panose="05000000000000000000" pitchFamily="2" charset="2"/>
              </a:rPr>
              <a:t>Decided by </a:t>
            </a:r>
            <a:br>
              <a:rPr lang="en-US" sz="1200" b="1" dirty="0">
                <a:solidFill>
                  <a:srgbClr val="374649"/>
                </a:solidFill>
                <a:sym typeface="Wingdings" panose="05000000000000000000" pitchFamily="2" charset="2"/>
              </a:rPr>
            </a:br>
            <a:r>
              <a:rPr lang="en-US" sz="1200" b="1" dirty="0">
                <a:solidFill>
                  <a:srgbClr val="374649"/>
                </a:solidFill>
                <a:sym typeface="Wingdings" panose="05000000000000000000" pitchFamily="2" charset="2"/>
              </a:rPr>
              <a:t>branches CODIR and EXCOM</a:t>
            </a:r>
          </a:p>
        </p:txBody>
      </p:sp>
      <p:sp>
        <p:nvSpPr>
          <p:cNvPr id="26" name="ZoneTexte 25">
            <a:extLst>
              <a:ext uri="{FF2B5EF4-FFF2-40B4-BE49-F238E27FC236}">
                <a16:creationId xmlns:a16="http://schemas.microsoft.com/office/drawing/2014/main" id="{A1B2AC9B-F002-4D3B-9414-0BDD011EBAE4}"/>
              </a:ext>
            </a:extLst>
          </p:cNvPr>
          <p:cNvSpPr txBox="1"/>
          <p:nvPr/>
        </p:nvSpPr>
        <p:spPr>
          <a:xfrm>
            <a:off x="6101060" y="2958643"/>
            <a:ext cx="2798062" cy="246221"/>
          </a:xfrm>
          <a:prstGeom prst="rect">
            <a:avLst/>
          </a:prstGeom>
          <a:noFill/>
        </p:spPr>
        <p:txBody>
          <a:bodyPr wrap="square" rtlCol="0">
            <a:spAutoFit/>
          </a:bodyPr>
          <a:lstStyle/>
          <a:p>
            <a:pPr marL="12700" algn="ctr">
              <a:spcBef>
                <a:spcPts val="100"/>
              </a:spcBef>
              <a:tabLst>
                <a:tab pos="4796155" algn="l"/>
              </a:tabLst>
            </a:pPr>
            <a:r>
              <a:rPr lang="en-US" sz="1000" dirty="0"/>
              <a:t>Branch (TOP) and Company (WOW) award.</a:t>
            </a:r>
          </a:p>
        </p:txBody>
      </p:sp>
      <p:sp>
        <p:nvSpPr>
          <p:cNvPr id="27" name="object 23">
            <a:extLst>
              <a:ext uri="{FF2B5EF4-FFF2-40B4-BE49-F238E27FC236}">
                <a16:creationId xmlns:a16="http://schemas.microsoft.com/office/drawing/2014/main" id="{D3780B93-C673-48F2-B115-75823BA53510}"/>
              </a:ext>
            </a:extLst>
          </p:cNvPr>
          <p:cNvSpPr/>
          <p:nvPr/>
        </p:nvSpPr>
        <p:spPr>
          <a:xfrm>
            <a:off x="6146546" y="2958643"/>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28" name="object 24">
            <a:extLst>
              <a:ext uri="{FF2B5EF4-FFF2-40B4-BE49-F238E27FC236}">
                <a16:creationId xmlns:a16="http://schemas.microsoft.com/office/drawing/2014/main" id="{0224976E-740E-456B-9717-C6855826C9EA}"/>
              </a:ext>
            </a:extLst>
          </p:cNvPr>
          <p:cNvSpPr/>
          <p:nvPr/>
        </p:nvSpPr>
        <p:spPr>
          <a:xfrm>
            <a:off x="8729762" y="3130661"/>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pic>
        <p:nvPicPr>
          <p:cNvPr id="29" name="Image 28" descr="20171211_Total_Me¦üdailles_FR-04.png">
            <a:extLst>
              <a:ext uri="{FF2B5EF4-FFF2-40B4-BE49-F238E27FC236}">
                <a16:creationId xmlns:a16="http://schemas.microsoft.com/office/drawing/2014/main" id="{C8F0808F-C9AC-4D98-A93A-B3584974CC72}"/>
              </a:ext>
            </a:extLst>
          </p:cNvPr>
          <p:cNvPicPr>
            <a:picLocks noChangeAspect="1"/>
          </p:cNvPicPr>
          <p:nvPr/>
        </p:nvPicPr>
        <p:blipFill rotWithShape="1">
          <a:blip r:embed="rId4"/>
          <a:srcRect l="31529" t="32517" r="33018" b="25437"/>
          <a:stretch/>
        </p:blipFill>
        <p:spPr>
          <a:xfrm>
            <a:off x="6236282" y="3396537"/>
            <a:ext cx="972000" cy="1080001"/>
          </a:xfrm>
          <a:prstGeom prst="rect">
            <a:avLst/>
          </a:prstGeom>
        </p:spPr>
      </p:pic>
      <p:sp>
        <p:nvSpPr>
          <p:cNvPr id="30" name="ZoneTexte 29">
            <a:extLst>
              <a:ext uri="{FF2B5EF4-FFF2-40B4-BE49-F238E27FC236}">
                <a16:creationId xmlns:a16="http://schemas.microsoft.com/office/drawing/2014/main" id="{578A55CF-7691-4556-B8D4-917151476FD1}"/>
              </a:ext>
            </a:extLst>
          </p:cNvPr>
          <p:cNvSpPr txBox="1"/>
          <p:nvPr/>
        </p:nvSpPr>
        <p:spPr>
          <a:xfrm>
            <a:off x="5911276" y="4961901"/>
            <a:ext cx="1689156" cy="276999"/>
          </a:xfrm>
          <a:prstGeom prst="rect">
            <a:avLst/>
          </a:prstGeom>
          <a:noFill/>
        </p:spPr>
        <p:txBody>
          <a:bodyPr wrap="square" rtlCol="0">
            <a:spAutoFit/>
          </a:bodyPr>
          <a:lstStyle/>
          <a:p>
            <a:pPr algn="ctr"/>
            <a:r>
              <a:rPr lang="fr-FR" sz="1200" dirty="0" err="1">
                <a:solidFill>
                  <a:srgbClr val="374649"/>
                </a:solidFill>
                <a:sym typeface="Wingdings" panose="05000000000000000000" pitchFamily="2" charset="2"/>
              </a:rPr>
              <a:t>Each</a:t>
            </a:r>
            <a:r>
              <a:rPr lang="fr-FR" sz="1200" dirty="0">
                <a:solidFill>
                  <a:srgbClr val="374649"/>
                </a:solidFill>
                <a:sym typeface="Wingdings" panose="05000000000000000000" pitchFamily="2" charset="2"/>
              </a:rPr>
              <a:t> quarter</a:t>
            </a:r>
          </a:p>
        </p:txBody>
      </p:sp>
      <p:sp>
        <p:nvSpPr>
          <p:cNvPr id="31" name="ZoneTexte 30">
            <a:extLst>
              <a:ext uri="{FF2B5EF4-FFF2-40B4-BE49-F238E27FC236}">
                <a16:creationId xmlns:a16="http://schemas.microsoft.com/office/drawing/2014/main" id="{D477BBA9-8008-4DC0-AB53-3956F04D0449}"/>
              </a:ext>
            </a:extLst>
          </p:cNvPr>
          <p:cNvSpPr txBox="1"/>
          <p:nvPr/>
        </p:nvSpPr>
        <p:spPr>
          <a:xfrm>
            <a:off x="6548726" y="4563207"/>
            <a:ext cx="1946563" cy="276999"/>
          </a:xfrm>
          <a:prstGeom prst="rect">
            <a:avLst/>
          </a:prstGeom>
          <a:noFill/>
        </p:spPr>
        <p:txBody>
          <a:bodyPr wrap="square" rtlCol="0">
            <a:spAutoFit/>
          </a:bodyPr>
          <a:lstStyle/>
          <a:p>
            <a:r>
              <a:rPr lang="fr-FR" sz="1200" b="1" dirty="0">
                <a:solidFill>
                  <a:srgbClr val="374649"/>
                </a:solidFill>
                <a:sym typeface="Wingdings" panose="05000000000000000000" pitchFamily="2" charset="2"/>
              </a:rPr>
              <a:t> </a:t>
            </a:r>
            <a:r>
              <a:rPr lang="fr-FR" sz="1200" b="1" dirty="0" err="1">
                <a:solidFill>
                  <a:srgbClr val="374649"/>
                </a:solidFill>
                <a:sym typeface="Wingdings" panose="05000000000000000000" pitchFamily="2" charset="2"/>
              </a:rPr>
              <a:t>Individual</a:t>
            </a:r>
            <a:r>
              <a:rPr lang="fr-FR" sz="1200" b="1" dirty="0">
                <a:solidFill>
                  <a:srgbClr val="374649"/>
                </a:solidFill>
                <a:sym typeface="Wingdings" panose="05000000000000000000" pitchFamily="2" charset="2"/>
              </a:rPr>
              <a:t> / As a group</a:t>
            </a:r>
          </a:p>
        </p:txBody>
      </p:sp>
      <p:sp>
        <p:nvSpPr>
          <p:cNvPr id="32" name="ZoneTexte 31">
            <a:extLst>
              <a:ext uri="{FF2B5EF4-FFF2-40B4-BE49-F238E27FC236}">
                <a16:creationId xmlns:a16="http://schemas.microsoft.com/office/drawing/2014/main" id="{2D4E2DE8-6965-402C-A623-74FF9920ACD6}"/>
              </a:ext>
            </a:extLst>
          </p:cNvPr>
          <p:cNvSpPr txBox="1"/>
          <p:nvPr/>
        </p:nvSpPr>
        <p:spPr>
          <a:xfrm>
            <a:off x="7498059" y="4959247"/>
            <a:ext cx="1445217" cy="276999"/>
          </a:xfrm>
          <a:prstGeom prst="rect">
            <a:avLst/>
          </a:prstGeom>
          <a:noFill/>
        </p:spPr>
        <p:txBody>
          <a:bodyPr wrap="square" rtlCol="0">
            <a:spAutoFit/>
          </a:bodyPr>
          <a:lstStyle/>
          <a:p>
            <a:pPr algn="ctr"/>
            <a:r>
              <a:rPr lang="fr-FR" sz="1200" dirty="0" err="1">
                <a:solidFill>
                  <a:srgbClr val="374649"/>
                </a:solidFill>
                <a:sym typeface="Wingdings" panose="05000000000000000000" pitchFamily="2" charset="2"/>
              </a:rPr>
              <a:t>Each</a:t>
            </a:r>
            <a:r>
              <a:rPr lang="fr-FR" sz="1200" dirty="0">
                <a:solidFill>
                  <a:srgbClr val="374649"/>
                </a:solidFill>
                <a:sym typeface="Wingdings" panose="05000000000000000000" pitchFamily="2" charset="2"/>
              </a:rPr>
              <a:t> </a:t>
            </a:r>
            <a:r>
              <a:rPr lang="fr-FR" sz="1200" dirty="0" err="1">
                <a:solidFill>
                  <a:srgbClr val="374649"/>
                </a:solidFill>
                <a:sym typeface="Wingdings" panose="05000000000000000000" pitchFamily="2" charset="2"/>
              </a:rPr>
              <a:t>year</a:t>
            </a:r>
            <a:endParaRPr lang="fr-FR" sz="1200" dirty="0">
              <a:solidFill>
                <a:srgbClr val="374649"/>
              </a:solidFill>
              <a:sym typeface="Wingdings" panose="05000000000000000000" pitchFamily="2" charset="2"/>
            </a:endParaRPr>
          </a:p>
        </p:txBody>
      </p:sp>
      <p:pic>
        <p:nvPicPr>
          <p:cNvPr id="33" name="Image 32">
            <a:extLst>
              <a:ext uri="{FF2B5EF4-FFF2-40B4-BE49-F238E27FC236}">
                <a16:creationId xmlns:a16="http://schemas.microsoft.com/office/drawing/2014/main" id="{8BD63BEB-BB44-498D-9B78-5BED5DB89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564591">
            <a:off x="1280832" y="3510636"/>
            <a:ext cx="389122" cy="528317"/>
          </a:xfrm>
          <a:prstGeom prst="rect">
            <a:avLst/>
          </a:prstGeom>
        </p:spPr>
      </p:pic>
      <p:pic>
        <p:nvPicPr>
          <p:cNvPr id="34" name="Image 33">
            <a:extLst>
              <a:ext uri="{FF2B5EF4-FFF2-40B4-BE49-F238E27FC236}">
                <a16:creationId xmlns:a16="http://schemas.microsoft.com/office/drawing/2014/main" id="{D1889593-E0D8-4A62-9B41-6EC3BCE119A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908" y="3275176"/>
            <a:ext cx="395247" cy="395247"/>
          </a:xfrm>
          <a:prstGeom prst="rect">
            <a:avLst/>
          </a:prstGeom>
        </p:spPr>
      </p:pic>
      <p:pic>
        <p:nvPicPr>
          <p:cNvPr id="35" name="Image 34">
            <a:extLst>
              <a:ext uri="{FF2B5EF4-FFF2-40B4-BE49-F238E27FC236}">
                <a16:creationId xmlns:a16="http://schemas.microsoft.com/office/drawing/2014/main" id="{9D9FAF1A-BFF0-4549-A409-0687033004C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734" y="3087399"/>
            <a:ext cx="330953" cy="330953"/>
          </a:xfrm>
          <a:prstGeom prst="rect">
            <a:avLst/>
          </a:prstGeom>
        </p:spPr>
      </p:pic>
      <p:sp>
        <p:nvSpPr>
          <p:cNvPr id="36" name="ZoneTexte 35">
            <a:extLst>
              <a:ext uri="{FF2B5EF4-FFF2-40B4-BE49-F238E27FC236}">
                <a16:creationId xmlns:a16="http://schemas.microsoft.com/office/drawing/2014/main" id="{6E896723-BD75-4AAF-9C22-27D80C749D3A}"/>
              </a:ext>
            </a:extLst>
          </p:cNvPr>
          <p:cNvSpPr txBox="1"/>
          <p:nvPr/>
        </p:nvSpPr>
        <p:spPr>
          <a:xfrm>
            <a:off x="8500" y="4205109"/>
            <a:ext cx="1242516" cy="369332"/>
          </a:xfrm>
          <a:prstGeom prst="rect">
            <a:avLst/>
          </a:prstGeom>
          <a:noFill/>
        </p:spPr>
        <p:txBody>
          <a:bodyPr wrap="square" rtlCol="0">
            <a:spAutoFit/>
          </a:bodyPr>
          <a:lstStyle/>
          <a:p>
            <a:pPr algn="ctr"/>
            <a:r>
              <a:rPr lang="fr-FR" sz="900" b="1" dirty="0"/>
              <a:t>or local recognition system</a:t>
            </a:r>
          </a:p>
        </p:txBody>
      </p:sp>
      <p:pic>
        <p:nvPicPr>
          <p:cNvPr id="37" name="Image 36">
            <a:extLst>
              <a:ext uri="{FF2B5EF4-FFF2-40B4-BE49-F238E27FC236}">
                <a16:creationId xmlns:a16="http://schemas.microsoft.com/office/drawing/2014/main" id="{804DF15C-340A-4372-82A6-D7079BC1E6F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385" y="3454484"/>
            <a:ext cx="472377" cy="472377"/>
          </a:xfrm>
          <a:prstGeom prst="rect">
            <a:avLst/>
          </a:prstGeom>
        </p:spPr>
      </p:pic>
      <p:pic>
        <p:nvPicPr>
          <p:cNvPr id="38" name="Image 37">
            <a:extLst>
              <a:ext uri="{FF2B5EF4-FFF2-40B4-BE49-F238E27FC236}">
                <a16:creationId xmlns:a16="http://schemas.microsoft.com/office/drawing/2014/main" id="{6FEF6624-F3B5-4400-8DC1-34B5384A76E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872" y="3308079"/>
            <a:ext cx="429719" cy="429719"/>
          </a:xfrm>
          <a:prstGeom prst="rect">
            <a:avLst/>
          </a:prstGeom>
        </p:spPr>
      </p:pic>
      <p:pic>
        <p:nvPicPr>
          <p:cNvPr id="39" name="Image 38">
            <a:extLst>
              <a:ext uri="{FF2B5EF4-FFF2-40B4-BE49-F238E27FC236}">
                <a16:creationId xmlns:a16="http://schemas.microsoft.com/office/drawing/2014/main" id="{1C9F723D-8445-494B-B315-A7A1483FF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7620">
            <a:off x="8262060" y="1780286"/>
            <a:ext cx="360000" cy="488778"/>
          </a:xfrm>
          <a:prstGeom prst="rect">
            <a:avLst/>
          </a:prstGeom>
        </p:spPr>
      </p:pic>
      <p:pic>
        <p:nvPicPr>
          <p:cNvPr id="40" name="Image 39">
            <a:extLst>
              <a:ext uri="{FF2B5EF4-FFF2-40B4-BE49-F238E27FC236}">
                <a16:creationId xmlns:a16="http://schemas.microsoft.com/office/drawing/2014/main" id="{379BB648-6ABE-4CD6-B6C9-30BDB2209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62380" flipH="1">
            <a:off x="6355546" y="1776189"/>
            <a:ext cx="360000" cy="488778"/>
          </a:xfrm>
          <a:prstGeom prst="rect">
            <a:avLst/>
          </a:prstGeom>
        </p:spPr>
      </p:pic>
      <p:sp>
        <p:nvSpPr>
          <p:cNvPr id="41" name="ZoneTexte 40">
            <a:extLst>
              <a:ext uri="{FF2B5EF4-FFF2-40B4-BE49-F238E27FC236}">
                <a16:creationId xmlns:a16="http://schemas.microsoft.com/office/drawing/2014/main" id="{4F96C94C-21F9-4197-BE86-3943D5375DC7}"/>
              </a:ext>
            </a:extLst>
          </p:cNvPr>
          <p:cNvSpPr txBox="1"/>
          <p:nvPr/>
        </p:nvSpPr>
        <p:spPr>
          <a:xfrm>
            <a:off x="6198930" y="1249801"/>
            <a:ext cx="2594986" cy="461665"/>
          </a:xfrm>
          <a:prstGeom prst="rect">
            <a:avLst/>
          </a:prstGeom>
          <a:noFill/>
        </p:spPr>
        <p:txBody>
          <a:bodyPr wrap="square" rtlCol="0">
            <a:spAutoFit/>
          </a:bodyPr>
          <a:lstStyle/>
          <a:p>
            <a:pPr algn="ctr"/>
            <a:r>
              <a:rPr lang="en-US" sz="1200" b="1" dirty="0">
                <a:solidFill>
                  <a:srgbClr val="ED0532"/>
                </a:solidFill>
                <a:sym typeface="Wingdings" panose="05000000000000000000" pitchFamily="2" charset="2"/>
              </a:rPr>
              <a:t>Collection of actions via Safety+ or any other reporting system</a:t>
            </a:r>
          </a:p>
        </p:txBody>
      </p:sp>
      <p:sp>
        <p:nvSpPr>
          <p:cNvPr id="42" name="Espace réservé du texte 4">
            <a:extLst>
              <a:ext uri="{FF2B5EF4-FFF2-40B4-BE49-F238E27FC236}">
                <a16:creationId xmlns:a16="http://schemas.microsoft.com/office/drawing/2014/main" id="{6347735B-B963-48BD-B4F1-DCAC76D1DAB0}"/>
              </a:ext>
            </a:extLst>
          </p:cNvPr>
          <p:cNvSpPr txBox="1">
            <a:spLocks/>
          </p:cNvSpPr>
          <p:nvPr/>
        </p:nvSpPr>
        <p:spPr>
          <a:xfrm>
            <a:off x="1318815" y="5489956"/>
            <a:ext cx="7589401" cy="709870"/>
          </a:xfrm>
          <a:prstGeom prst="rect">
            <a:avLst/>
          </a:prstGeom>
          <a:solidFill>
            <a:srgbClr val="FF0000"/>
          </a:solidFill>
        </p:spPr>
        <p:txBody>
          <a:bodyPr vert="horz" lIns="91440" tIns="45720" rIns="91440" bIns="45720" rtlCol="0" anchor="ctr">
            <a:noAutofit/>
          </a:bodyPr>
          <a:lstStyle/>
          <a:p>
            <a:pPr algn="ctr">
              <a:spcBef>
                <a:spcPts val="300"/>
              </a:spcBef>
              <a:spcAft>
                <a:spcPts val="300"/>
              </a:spcAft>
              <a:buClr>
                <a:schemeClr val="accent4"/>
              </a:buClr>
              <a:buSzPct val="120000"/>
            </a:pPr>
            <a:r>
              <a:rPr lang="en-US" sz="1200" spc="-60" dirty="0">
                <a:solidFill>
                  <a:srgbClr val="F7F9FA"/>
                </a:solidFill>
              </a:rPr>
              <a:t>Recommended recognition criteria: </a:t>
            </a:r>
          </a:p>
          <a:p>
            <a:pPr algn="ctr">
              <a:spcBef>
                <a:spcPts val="300"/>
              </a:spcBef>
              <a:spcAft>
                <a:spcPts val="300"/>
              </a:spcAft>
              <a:buClr>
                <a:schemeClr val="accent4"/>
              </a:buClr>
              <a:buSzPct val="120000"/>
            </a:pPr>
            <a:r>
              <a:rPr lang="en-US" sz="1200" b="1" spc="-60" dirty="0">
                <a:solidFill>
                  <a:srgbClr val="F7F9FA"/>
                </a:solidFill>
              </a:rPr>
              <a:t>Effective implementation | Transferability | Added value</a:t>
            </a:r>
          </a:p>
        </p:txBody>
      </p:sp>
      <p:grpSp>
        <p:nvGrpSpPr>
          <p:cNvPr id="43" name="Groupe 42">
            <a:extLst>
              <a:ext uri="{FF2B5EF4-FFF2-40B4-BE49-F238E27FC236}">
                <a16:creationId xmlns:a16="http://schemas.microsoft.com/office/drawing/2014/main" id="{74F95D65-3A9C-4213-A5D5-8D10D70FE2F5}"/>
              </a:ext>
            </a:extLst>
          </p:cNvPr>
          <p:cNvGrpSpPr/>
          <p:nvPr/>
        </p:nvGrpSpPr>
        <p:grpSpPr>
          <a:xfrm rot="1016508">
            <a:off x="2607757" y="3839904"/>
            <a:ext cx="1856411" cy="812940"/>
            <a:chOff x="2259445" y="4067699"/>
            <a:chExt cx="2373245" cy="1224871"/>
          </a:xfrm>
        </p:grpSpPr>
        <p:pic>
          <p:nvPicPr>
            <p:cNvPr id="44" name="Image 43">
              <a:extLst>
                <a:ext uri="{FF2B5EF4-FFF2-40B4-BE49-F238E27FC236}">
                  <a16:creationId xmlns:a16="http://schemas.microsoft.com/office/drawing/2014/main" id="{D6E24878-8D7D-4F54-904D-10B16034EDE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58000"/>
                      </a14:imgEffect>
                    </a14:imgLayer>
                  </a14:imgProps>
                </a:ext>
                <a:ext uri="{28A0092B-C50C-407E-A947-70E740481C1C}">
                  <a14:useLocalDpi xmlns:a14="http://schemas.microsoft.com/office/drawing/2010/main" val="0"/>
                </a:ext>
              </a:extLst>
            </a:blip>
            <a:stretch>
              <a:fillRect/>
            </a:stretch>
          </p:blipFill>
          <p:spPr>
            <a:xfrm rot="18116263">
              <a:off x="2949478" y="4067699"/>
              <a:ext cx="1224871" cy="1224871"/>
            </a:xfrm>
            <a:prstGeom prst="rect">
              <a:avLst/>
            </a:prstGeom>
          </p:spPr>
        </p:pic>
        <p:sp>
          <p:nvSpPr>
            <p:cNvPr id="45" name="ZoneTexte 44">
              <a:extLst>
                <a:ext uri="{FF2B5EF4-FFF2-40B4-BE49-F238E27FC236}">
                  <a16:creationId xmlns:a16="http://schemas.microsoft.com/office/drawing/2014/main" id="{75DD66CF-152E-449A-A886-DA2F17F1197D}"/>
                </a:ext>
              </a:extLst>
            </p:cNvPr>
            <p:cNvSpPr txBox="1"/>
            <p:nvPr/>
          </p:nvSpPr>
          <p:spPr>
            <a:xfrm rot="20363882">
              <a:off x="2259445" y="4443571"/>
              <a:ext cx="2373245" cy="347799"/>
            </a:xfrm>
            <a:prstGeom prst="rect">
              <a:avLst/>
            </a:prstGeom>
            <a:noFill/>
          </p:spPr>
          <p:txBody>
            <a:bodyPr wrap="square" rtlCol="0">
              <a:spAutoFit/>
            </a:bodyPr>
            <a:lstStyle/>
            <a:p>
              <a:pPr algn="ctr"/>
              <a:r>
                <a:rPr lang="fr-FR" sz="900" b="1" dirty="0">
                  <a:solidFill>
                    <a:srgbClr val="ED0532"/>
                  </a:solidFill>
                </a:rPr>
                <a:t>« Push »</a:t>
              </a:r>
            </a:p>
          </p:txBody>
        </p:sp>
      </p:grpSp>
      <p:pic>
        <p:nvPicPr>
          <p:cNvPr id="46" name="Image 45" descr="Une image contenant texte&#10;&#10;Description générée automatiquement">
            <a:extLst>
              <a:ext uri="{FF2B5EF4-FFF2-40B4-BE49-F238E27FC236}">
                <a16:creationId xmlns:a16="http://schemas.microsoft.com/office/drawing/2014/main" id="{8796E4F7-5B3C-473B-9EC7-D215E0F1D9C4}"/>
              </a:ext>
            </a:extLst>
          </p:cNvPr>
          <p:cNvPicPr>
            <a:picLocks noChangeAspect="1"/>
          </p:cNvPicPr>
          <p:nvPr/>
        </p:nvPicPr>
        <p:blipFill rotWithShape="1">
          <a:blip r:embed="rId9"/>
          <a:srcRect l="33473" t="32748" r="29487" b="22201"/>
          <a:stretch/>
        </p:blipFill>
        <p:spPr>
          <a:xfrm>
            <a:off x="7711668" y="3334472"/>
            <a:ext cx="1075239" cy="1226081"/>
          </a:xfrm>
          <a:prstGeom prst="rect">
            <a:avLst/>
          </a:prstGeom>
        </p:spPr>
      </p:pic>
      <p:cxnSp>
        <p:nvCxnSpPr>
          <p:cNvPr id="47" name="Connecteur droit 46">
            <a:extLst>
              <a:ext uri="{FF2B5EF4-FFF2-40B4-BE49-F238E27FC236}">
                <a16:creationId xmlns:a16="http://schemas.microsoft.com/office/drawing/2014/main" id="{BCEA7C8E-1F77-46B7-B755-8E5F3422CA7B}"/>
              </a:ext>
            </a:extLst>
          </p:cNvPr>
          <p:cNvCxnSpPr/>
          <p:nvPr/>
        </p:nvCxnSpPr>
        <p:spPr>
          <a:xfrm>
            <a:off x="5911276" y="2224465"/>
            <a:ext cx="0" cy="327600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B2CD1C79-6FC0-9D8E-6C9E-165D63D391BF}"/>
              </a:ext>
            </a:extLst>
          </p:cNvPr>
          <p:cNvPicPr>
            <a:picLocks noChangeAspect="1"/>
          </p:cNvPicPr>
          <p:nvPr/>
        </p:nvPicPr>
        <p:blipFill rotWithShape="1">
          <a:blip r:embed="rId10"/>
          <a:srcRect b="10870"/>
          <a:stretch/>
        </p:blipFill>
        <p:spPr>
          <a:xfrm>
            <a:off x="193766" y="3936277"/>
            <a:ext cx="1170968" cy="357050"/>
          </a:xfrm>
          <a:prstGeom prst="rect">
            <a:avLst/>
          </a:prstGeom>
        </p:spPr>
      </p:pic>
    </p:spTree>
    <p:extLst>
      <p:ext uri="{BB962C8B-B14F-4D97-AF65-F5344CB8AC3E}">
        <p14:creationId xmlns:p14="http://schemas.microsoft.com/office/powerpoint/2010/main" val="77309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E3C9714-0704-4DA2-B332-A24EE6590F47}"/>
              </a:ext>
            </a:extLst>
          </p:cNvPr>
          <p:cNvSpPr>
            <a:spLocks noGrp="1"/>
          </p:cNvSpPr>
          <p:nvPr>
            <p:ph type="title"/>
          </p:nvPr>
        </p:nvSpPr>
        <p:spPr>
          <a:xfrm>
            <a:off x="4614248" y="115452"/>
            <a:ext cx="3277885" cy="864000"/>
          </a:xfrm>
        </p:spPr>
        <p:txBody>
          <a:bodyPr/>
          <a:lstStyle/>
          <a:p>
            <a:r>
              <a:rPr lang="fr-FR" sz="3000" dirty="0">
                <a:gradFill>
                  <a:gsLst>
                    <a:gs pos="2000">
                      <a:srgbClr val="FF0000"/>
                    </a:gs>
                    <a:gs pos="72000">
                      <a:srgbClr val="FF6E00"/>
                    </a:gs>
                  </a:gsLst>
                  <a:path path="circle">
                    <a:fillToRect l="100000" t="100000"/>
                  </a:path>
                </a:gradFill>
              </a:rPr>
              <a:t>Types of recognition</a:t>
            </a:r>
          </a:p>
        </p:txBody>
      </p:sp>
      <p:sp>
        <p:nvSpPr>
          <p:cNvPr id="4" name="Espace réservé du pied de page 3">
            <a:extLst>
              <a:ext uri="{FF2B5EF4-FFF2-40B4-BE49-F238E27FC236}">
                <a16:creationId xmlns:a16="http://schemas.microsoft.com/office/drawing/2014/main" id="{FA428619-C168-43EB-8F3C-C97BB1B6F98E}"/>
              </a:ext>
            </a:extLst>
          </p:cNvPr>
          <p:cNvSpPr>
            <a:spLocks noGrp="1"/>
          </p:cNvSpPr>
          <p:nvPr>
            <p:ph type="ftr" sz="quarter" idx="15"/>
          </p:nvPr>
        </p:nvSpPr>
        <p:spPr/>
        <p:txBody>
          <a:bodyPr/>
          <a:lstStyle/>
          <a:p>
            <a:r>
              <a:rPr lang="en-US" dirty="0"/>
              <a:t>May 2023 - Safety+ presentation kit</a:t>
            </a:r>
            <a:endParaRPr lang="fr-FR" dirty="0"/>
          </a:p>
        </p:txBody>
      </p:sp>
      <p:sp>
        <p:nvSpPr>
          <p:cNvPr id="5" name="Espace réservé du numéro de diapositive 4">
            <a:extLst>
              <a:ext uri="{FF2B5EF4-FFF2-40B4-BE49-F238E27FC236}">
                <a16:creationId xmlns:a16="http://schemas.microsoft.com/office/drawing/2014/main" id="{C17E82C4-1FCF-4E5D-AE0B-2C145AB10D98}"/>
              </a:ext>
            </a:extLst>
          </p:cNvPr>
          <p:cNvSpPr>
            <a:spLocks noGrp="1"/>
          </p:cNvSpPr>
          <p:nvPr>
            <p:ph type="sldNum" sz="quarter" idx="16"/>
          </p:nvPr>
        </p:nvSpPr>
        <p:spPr/>
        <p:txBody>
          <a:bodyPr/>
          <a:lstStyle/>
          <a:p>
            <a:fld id="{975A587B-5814-4D9B-9598-FE9CB954CB01}" type="slidenum">
              <a:rPr lang="fr-FR" smtClean="0"/>
              <a:pPr/>
              <a:t>6</a:t>
            </a:fld>
            <a:endParaRPr lang="fr-FR" dirty="0"/>
          </a:p>
        </p:txBody>
      </p:sp>
      <p:sp>
        <p:nvSpPr>
          <p:cNvPr id="7" name="Espace réservé du texte 4">
            <a:extLst>
              <a:ext uri="{FF2B5EF4-FFF2-40B4-BE49-F238E27FC236}">
                <a16:creationId xmlns:a16="http://schemas.microsoft.com/office/drawing/2014/main" id="{DF15B1A1-F10E-45F3-B2B7-1C1260CEF257}"/>
              </a:ext>
            </a:extLst>
          </p:cNvPr>
          <p:cNvSpPr txBox="1">
            <a:spLocks/>
          </p:cNvSpPr>
          <p:nvPr/>
        </p:nvSpPr>
        <p:spPr>
          <a:xfrm>
            <a:off x="4495800" y="1430496"/>
            <a:ext cx="4462659" cy="4723667"/>
          </a:xfrm>
          <a:prstGeom prst="rect">
            <a:avLst/>
          </a:prstGeom>
          <a:ln>
            <a:noFill/>
          </a:ln>
        </p:spPr>
        <p:txBody>
          <a:bodyPr>
            <a:norm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975" lvl="1" indent="-180975" defTabSz="457200">
              <a:buSzPct val="120000"/>
              <a:buFont typeface="Arial" panose="020B0604020202020204" pitchFamily="34" charset="0"/>
              <a:buChar char="•"/>
            </a:pPr>
            <a:r>
              <a:rPr lang="en-US" sz="2000" spc="-60" dirty="0">
                <a:solidFill>
                  <a:srgbClr val="374649"/>
                </a:solidFill>
              </a:rPr>
              <a:t>Possible types of recognition: </a:t>
            </a:r>
            <a:br>
              <a:rPr lang="en-US" sz="2000" spc="-60" dirty="0">
                <a:solidFill>
                  <a:srgbClr val="374649"/>
                </a:solidFill>
              </a:rPr>
            </a:br>
            <a:r>
              <a:rPr lang="en-US" sz="1200" spc="-60" dirty="0">
                <a:solidFill>
                  <a:srgbClr val="374649"/>
                </a:solidFill>
              </a:rPr>
              <a:t>(to be adapted according to local customs and regulations)</a:t>
            </a:r>
          </a:p>
          <a:p>
            <a:pPr lvl="1"/>
            <a:endParaRPr lang="fr-FR" sz="400" dirty="0">
              <a:solidFill>
                <a:srgbClr val="374649"/>
              </a:solidFill>
            </a:endParaRPr>
          </a:p>
          <a:p>
            <a:pPr marL="447675" lvl="1" indent="-266700">
              <a:lnSpc>
                <a:spcPct val="114000"/>
              </a:lnSpc>
              <a:buFont typeface="Arial" panose="020B0604020202020204" pitchFamily="34" charset="0"/>
              <a:buChar char="−"/>
            </a:pPr>
            <a:r>
              <a:rPr lang="en-US" sz="1200" dirty="0">
                <a:solidFill>
                  <a:srgbClr val="374649"/>
                </a:solidFill>
              </a:rPr>
              <a:t>Verbal congratulations and/or formal acknowledgement from the line manager, and from local management</a:t>
            </a:r>
          </a:p>
          <a:p>
            <a:pPr marL="447675" lvl="1" indent="-266700">
              <a:lnSpc>
                <a:spcPct val="114000"/>
              </a:lnSpc>
              <a:buFont typeface="Arial" panose="020B0604020202020204" pitchFamily="34" charset="0"/>
              <a:buChar char="−"/>
            </a:pPr>
            <a:endParaRPr lang="en-US" sz="500" dirty="0">
              <a:solidFill>
                <a:srgbClr val="374649"/>
              </a:solidFill>
            </a:endParaRPr>
          </a:p>
          <a:p>
            <a:pPr marL="447675" lvl="1" indent="-266700">
              <a:lnSpc>
                <a:spcPct val="114000"/>
              </a:lnSpc>
              <a:buFont typeface="Arial" panose="020B0604020202020204" pitchFamily="34" charset="0"/>
              <a:buChar char="−"/>
            </a:pPr>
            <a:r>
              <a:rPr lang="en-US" sz="1200" dirty="0">
                <a:solidFill>
                  <a:srgbClr val="374649"/>
                </a:solidFill>
              </a:rPr>
              <a:t>Showcasing according to local custom (posters, intranet, meetings, etc.)</a:t>
            </a:r>
          </a:p>
          <a:p>
            <a:pPr marL="447675" lvl="1" indent="-266700">
              <a:lnSpc>
                <a:spcPct val="114000"/>
              </a:lnSpc>
              <a:buFont typeface="Arial" panose="020B0604020202020204" pitchFamily="34" charset="0"/>
              <a:buChar char="−"/>
            </a:pPr>
            <a:endParaRPr lang="en-US" sz="500" dirty="0">
              <a:solidFill>
                <a:srgbClr val="374649"/>
              </a:solidFill>
            </a:endParaRPr>
          </a:p>
          <a:p>
            <a:pPr marL="447675" lvl="1" indent="-266700">
              <a:lnSpc>
                <a:spcPct val="114000"/>
              </a:lnSpc>
              <a:buFont typeface="Arial" panose="020B0604020202020204" pitchFamily="34" charset="0"/>
              <a:buChar char="−"/>
            </a:pPr>
            <a:r>
              <a:rPr lang="en-US" sz="1200" dirty="0">
                <a:solidFill>
                  <a:srgbClr val="374649"/>
                </a:solidFill>
              </a:rPr>
              <a:t>Introduction of prize-winners to management and top management staff when they conduct Safety Tours on site</a:t>
            </a:r>
          </a:p>
          <a:p>
            <a:pPr marL="447675" lvl="1" indent="-266700">
              <a:lnSpc>
                <a:spcPct val="114000"/>
              </a:lnSpc>
              <a:buFont typeface="Arial" panose="020B0604020202020204" pitchFamily="34" charset="0"/>
              <a:buChar char="−"/>
            </a:pPr>
            <a:endParaRPr lang="en-US" sz="500" dirty="0">
              <a:solidFill>
                <a:srgbClr val="374649"/>
              </a:solidFill>
            </a:endParaRPr>
          </a:p>
          <a:p>
            <a:pPr marL="447675" lvl="1" indent="-266700">
              <a:lnSpc>
                <a:spcPct val="114000"/>
              </a:lnSpc>
              <a:buFont typeface="Arial" panose="020B0604020202020204" pitchFamily="34" charset="0"/>
              <a:buChar char="−"/>
            </a:pPr>
            <a:r>
              <a:rPr lang="en-US" sz="1200" dirty="0">
                <a:solidFill>
                  <a:srgbClr val="374649"/>
                </a:solidFill>
              </a:rPr>
              <a:t>Promotion of the significant safety action at different levels of the Company via the online platform</a:t>
            </a:r>
            <a:endParaRPr lang="fr-FR" sz="1050" dirty="0">
              <a:solidFill>
                <a:srgbClr val="374649"/>
              </a:solidFill>
            </a:endParaRPr>
          </a:p>
        </p:txBody>
      </p:sp>
      <p:sp>
        <p:nvSpPr>
          <p:cNvPr id="8" name="Rectangle 7">
            <a:extLst>
              <a:ext uri="{FF2B5EF4-FFF2-40B4-BE49-F238E27FC236}">
                <a16:creationId xmlns:a16="http://schemas.microsoft.com/office/drawing/2014/main" id="{3C8C986C-5014-4C5E-889A-3947EB7239B8}"/>
              </a:ext>
            </a:extLst>
          </p:cNvPr>
          <p:cNvSpPr/>
          <p:nvPr/>
        </p:nvSpPr>
        <p:spPr>
          <a:xfrm>
            <a:off x="2000257" y="5669750"/>
            <a:ext cx="5143486" cy="4209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74649"/>
                </a:solidFill>
              </a:rPr>
              <a:t>For more information on recognition, see the practical guide</a:t>
            </a:r>
            <a:r>
              <a:rPr lang="fr-FR" sz="1100" dirty="0">
                <a:solidFill>
                  <a:srgbClr val="374649"/>
                </a:solidFill>
              </a:rPr>
              <a:t>:</a:t>
            </a:r>
          </a:p>
          <a:p>
            <a:pPr algn="ctr"/>
            <a:r>
              <a:rPr lang="fr-FR" sz="1100" dirty="0">
                <a:solidFill>
                  <a:srgbClr val="FF0000"/>
                </a:solidFill>
              </a:rPr>
              <a:t> </a:t>
            </a:r>
            <a:r>
              <a:rPr lang="en-US" sz="1100" dirty="0">
                <a:solidFill>
                  <a:srgbClr val="FF0000"/>
                </a:solidFill>
                <a:hlinkClick r:id="rId2">
                  <a:extLst>
                    <a:ext uri="{A12FA001-AC4F-418D-AE19-62706E023703}">
                      <ahyp:hlinkClr xmlns:ahyp="http://schemas.microsoft.com/office/drawing/2018/hyperlinkcolor" val="tx"/>
                    </a:ext>
                  </a:extLst>
                </a:hlinkClick>
              </a:rPr>
              <a:t>Recognition, a key lever for improving HSE performance</a:t>
            </a:r>
            <a:endParaRPr lang="fr-FR" sz="1100" dirty="0">
              <a:solidFill>
                <a:srgbClr val="FF0000"/>
              </a:solidFill>
            </a:endParaRPr>
          </a:p>
        </p:txBody>
      </p:sp>
      <p:sp>
        <p:nvSpPr>
          <p:cNvPr id="9" name="object 23">
            <a:extLst>
              <a:ext uri="{FF2B5EF4-FFF2-40B4-BE49-F238E27FC236}">
                <a16:creationId xmlns:a16="http://schemas.microsoft.com/office/drawing/2014/main" id="{448DCC9A-7D5C-448B-9282-337EAD0BC1BA}"/>
              </a:ext>
            </a:extLst>
          </p:cNvPr>
          <p:cNvSpPr/>
          <p:nvPr/>
        </p:nvSpPr>
        <p:spPr>
          <a:xfrm>
            <a:off x="2075148" y="5611661"/>
            <a:ext cx="116839" cy="116839"/>
          </a:xfrm>
          <a:custGeom>
            <a:avLst/>
            <a:gdLst/>
            <a:ahLst/>
            <a:cxnLst/>
            <a:rect l="l" t="t" r="r" b="b"/>
            <a:pathLst>
              <a:path w="116839" h="116839">
                <a:moveTo>
                  <a:pt x="116395" y="0"/>
                </a:moveTo>
                <a:lnTo>
                  <a:pt x="0" y="0"/>
                </a:lnTo>
                <a:lnTo>
                  <a:pt x="0" y="116395"/>
                </a:lnTo>
              </a:path>
            </a:pathLst>
          </a:custGeom>
          <a:ln w="12700">
            <a:solidFill>
              <a:srgbClr val="FF0000"/>
            </a:solidFill>
          </a:ln>
        </p:spPr>
        <p:txBody>
          <a:bodyPr wrap="square" lIns="0" tIns="0" rIns="0" bIns="0" rtlCol="0"/>
          <a:lstStyle/>
          <a:p>
            <a:endParaRPr/>
          </a:p>
        </p:txBody>
      </p:sp>
      <p:sp>
        <p:nvSpPr>
          <p:cNvPr id="10" name="object 24">
            <a:extLst>
              <a:ext uri="{FF2B5EF4-FFF2-40B4-BE49-F238E27FC236}">
                <a16:creationId xmlns:a16="http://schemas.microsoft.com/office/drawing/2014/main" id="{77C8B4E9-4F1E-4004-BB36-562F00A61C7B}"/>
              </a:ext>
            </a:extLst>
          </p:cNvPr>
          <p:cNvSpPr/>
          <p:nvPr/>
        </p:nvSpPr>
        <p:spPr>
          <a:xfrm>
            <a:off x="6928467" y="6037325"/>
            <a:ext cx="116839" cy="116839"/>
          </a:xfrm>
          <a:custGeom>
            <a:avLst/>
            <a:gdLst/>
            <a:ahLst/>
            <a:cxnLst/>
            <a:rect l="l" t="t" r="r" b="b"/>
            <a:pathLst>
              <a:path w="116839" h="116839">
                <a:moveTo>
                  <a:pt x="0" y="116395"/>
                </a:moveTo>
                <a:lnTo>
                  <a:pt x="116395" y="116395"/>
                </a:lnTo>
                <a:lnTo>
                  <a:pt x="116395" y="0"/>
                </a:lnTo>
              </a:path>
            </a:pathLst>
          </a:custGeom>
          <a:ln w="12700">
            <a:solidFill>
              <a:srgbClr val="FF0000"/>
            </a:solidFill>
          </a:ln>
        </p:spPr>
        <p:txBody>
          <a:bodyPr wrap="square" lIns="0" tIns="0" rIns="0" bIns="0" rtlCol="0"/>
          <a:lstStyle/>
          <a:p>
            <a:endParaRPr/>
          </a:p>
        </p:txBody>
      </p:sp>
      <p:grpSp>
        <p:nvGrpSpPr>
          <p:cNvPr id="20" name="Groupe 19">
            <a:extLst>
              <a:ext uri="{FF2B5EF4-FFF2-40B4-BE49-F238E27FC236}">
                <a16:creationId xmlns:a16="http://schemas.microsoft.com/office/drawing/2014/main" id="{6AFE0895-6C55-4E66-9B9C-6F77CCE69A34}"/>
              </a:ext>
            </a:extLst>
          </p:cNvPr>
          <p:cNvGrpSpPr/>
          <p:nvPr/>
        </p:nvGrpSpPr>
        <p:grpSpPr>
          <a:xfrm>
            <a:off x="-9525" y="0"/>
            <a:ext cx="4462659" cy="5338909"/>
            <a:chOff x="0" y="0"/>
            <a:chExt cx="4462659" cy="5338909"/>
          </a:xfrm>
        </p:grpSpPr>
        <p:pic>
          <p:nvPicPr>
            <p:cNvPr id="19" name="Image 18" descr="Une image contenant texte, debout&#10;&#10;Description générée automatiquement">
              <a:extLst>
                <a:ext uri="{FF2B5EF4-FFF2-40B4-BE49-F238E27FC236}">
                  <a16:creationId xmlns:a16="http://schemas.microsoft.com/office/drawing/2014/main" id="{EEB25AFD-9529-47AD-9600-BF305E0425BE}"/>
                </a:ext>
              </a:extLst>
            </p:cNvPr>
            <p:cNvPicPr>
              <a:picLocks noChangeAspect="1"/>
            </p:cNvPicPr>
            <p:nvPr/>
          </p:nvPicPr>
          <p:blipFill rotWithShape="1">
            <a:blip r:embed="rId3">
              <a:extLst>
                <a:ext uri="{28A0092B-C50C-407E-A947-70E740481C1C}">
                  <a14:useLocalDpi xmlns:a14="http://schemas.microsoft.com/office/drawing/2010/main" val="0"/>
                </a:ext>
              </a:extLst>
            </a:blip>
            <a:srcRect l="12991" r="9634"/>
            <a:stretch/>
          </p:blipFill>
          <p:spPr>
            <a:xfrm>
              <a:off x="2992939" y="3889191"/>
              <a:ext cx="1464761" cy="1432691"/>
            </a:xfrm>
            <a:prstGeom prst="rect">
              <a:avLst/>
            </a:prstGeom>
          </p:spPr>
        </p:pic>
        <p:grpSp>
          <p:nvGrpSpPr>
            <p:cNvPr id="11" name="Groupe 10">
              <a:extLst>
                <a:ext uri="{FF2B5EF4-FFF2-40B4-BE49-F238E27FC236}">
                  <a16:creationId xmlns:a16="http://schemas.microsoft.com/office/drawing/2014/main" id="{752C92F5-F81F-4010-AFD5-530B2CD9360E}"/>
                </a:ext>
              </a:extLst>
            </p:cNvPr>
            <p:cNvGrpSpPr/>
            <p:nvPr/>
          </p:nvGrpSpPr>
          <p:grpSpPr>
            <a:xfrm>
              <a:off x="0" y="0"/>
              <a:ext cx="4462659" cy="3909288"/>
              <a:chOff x="4270936" y="1211707"/>
              <a:chExt cx="4462659" cy="3909288"/>
            </a:xfrm>
          </p:grpSpPr>
          <p:pic>
            <p:nvPicPr>
              <p:cNvPr id="12" name="Image 11" descr="Une image contenant personne, homme, orange, intérieur&#10;&#10;Description générée automatiquement">
                <a:extLst>
                  <a:ext uri="{FF2B5EF4-FFF2-40B4-BE49-F238E27FC236}">
                    <a16:creationId xmlns:a16="http://schemas.microsoft.com/office/drawing/2014/main" id="{5521E117-2EAB-4D94-97B8-B012C1EE6E1A}"/>
                  </a:ext>
                </a:extLst>
              </p:cNvPr>
              <p:cNvPicPr>
                <a:picLocks noChangeAspect="1"/>
              </p:cNvPicPr>
              <p:nvPr/>
            </p:nvPicPr>
            <p:blipFill rotWithShape="1">
              <a:blip r:embed="rId4"/>
              <a:srcRect t="2770" b="5379"/>
              <a:stretch/>
            </p:blipFill>
            <p:spPr>
              <a:xfrm>
                <a:off x="7350692" y="3839096"/>
                <a:ext cx="1382903" cy="1281899"/>
              </a:xfrm>
              <a:prstGeom prst="rect">
                <a:avLst/>
              </a:prstGeom>
            </p:spPr>
          </p:pic>
          <p:pic>
            <p:nvPicPr>
              <p:cNvPr id="13" name="Image 12">
                <a:extLst>
                  <a:ext uri="{FF2B5EF4-FFF2-40B4-BE49-F238E27FC236}">
                    <a16:creationId xmlns:a16="http://schemas.microsoft.com/office/drawing/2014/main" id="{F384126D-1D78-43AF-9E67-0F9E39AFA9DE}"/>
                  </a:ext>
                </a:extLst>
              </p:cNvPr>
              <p:cNvPicPr>
                <a:picLocks noChangeAspect="1"/>
              </p:cNvPicPr>
              <p:nvPr/>
            </p:nvPicPr>
            <p:blipFill>
              <a:blip r:embed="rId5"/>
              <a:stretch>
                <a:fillRect/>
              </a:stretch>
            </p:blipFill>
            <p:spPr>
              <a:xfrm>
                <a:off x="4274524" y="2303684"/>
                <a:ext cx="2414333" cy="1528003"/>
              </a:xfrm>
              <a:prstGeom prst="rect">
                <a:avLst/>
              </a:prstGeom>
            </p:spPr>
          </p:pic>
          <p:pic>
            <p:nvPicPr>
              <p:cNvPr id="14" name="Image 13" descr="Une image contenant personne, intérieur, debout, plafond&#10;&#10;Description générée automatiquement">
                <a:extLst>
                  <a:ext uri="{FF2B5EF4-FFF2-40B4-BE49-F238E27FC236}">
                    <a16:creationId xmlns:a16="http://schemas.microsoft.com/office/drawing/2014/main" id="{B960C1F7-6880-4DA2-9BBF-CD56B60FAC42}"/>
                  </a:ext>
                </a:extLst>
              </p:cNvPr>
              <p:cNvPicPr>
                <a:picLocks noChangeAspect="1"/>
              </p:cNvPicPr>
              <p:nvPr/>
            </p:nvPicPr>
            <p:blipFill rotWithShape="1">
              <a:blip r:embed="rId6"/>
              <a:srcRect l="4789" r="11365"/>
              <a:stretch/>
            </p:blipFill>
            <p:spPr>
              <a:xfrm>
                <a:off x="6623830" y="2303684"/>
                <a:ext cx="2109765" cy="1535412"/>
              </a:xfrm>
              <a:prstGeom prst="rect">
                <a:avLst/>
              </a:prstGeom>
            </p:spPr>
          </p:pic>
          <p:pic>
            <p:nvPicPr>
              <p:cNvPr id="15" name="Image 14" descr="Une image contenant personne, intérieur, groupe, debout&#10;&#10;Description générée automatiquement">
                <a:extLst>
                  <a:ext uri="{FF2B5EF4-FFF2-40B4-BE49-F238E27FC236}">
                    <a16:creationId xmlns:a16="http://schemas.microsoft.com/office/drawing/2014/main" id="{59F99A26-44EF-4ABF-B770-0861B41D6206}"/>
                  </a:ext>
                </a:extLst>
              </p:cNvPr>
              <p:cNvPicPr>
                <a:picLocks noChangeAspect="1"/>
              </p:cNvPicPr>
              <p:nvPr/>
            </p:nvPicPr>
            <p:blipFill rotWithShape="1">
              <a:blip r:embed="rId7"/>
              <a:srcRect l="4807" t="38978" r="5467" b="10153"/>
              <a:stretch/>
            </p:blipFill>
            <p:spPr>
              <a:xfrm>
                <a:off x="4274522" y="3831687"/>
                <a:ext cx="3213775" cy="1289308"/>
              </a:xfrm>
              <a:prstGeom prst="rect">
                <a:avLst/>
              </a:prstGeom>
            </p:spPr>
          </p:pic>
          <p:pic>
            <p:nvPicPr>
              <p:cNvPr id="16" name="Image 15" descr="Une image contenant personne, debout, sport, bleu&#10;&#10;Description générée automatiquement">
                <a:extLst>
                  <a:ext uri="{FF2B5EF4-FFF2-40B4-BE49-F238E27FC236}">
                    <a16:creationId xmlns:a16="http://schemas.microsoft.com/office/drawing/2014/main" id="{F2E60F0B-DD2C-4F60-9FF7-918908180250}"/>
                  </a:ext>
                </a:extLst>
              </p:cNvPr>
              <p:cNvPicPr>
                <a:picLocks noChangeAspect="1"/>
              </p:cNvPicPr>
              <p:nvPr/>
            </p:nvPicPr>
            <p:blipFill>
              <a:blip r:embed="rId8"/>
              <a:stretch>
                <a:fillRect/>
              </a:stretch>
            </p:blipFill>
            <p:spPr>
              <a:xfrm>
                <a:off x="4270936" y="1211707"/>
                <a:ext cx="4462659" cy="1097375"/>
              </a:xfrm>
              <a:prstGeom prst="rect">
                <a:avLst/>
              </a:prstGeom>
            </p:spPr>
          </p:pic>
        </p:grpSp>
        <p:pic>
          <p:nvPicPr>
            <p:cNvPr id="17" name="Image 16" descr="Une image contenant texte, personne, mur&#10;&#10;Description générée automatiquement">
              <a:extLst>
                <a:ext uri="{FF2B5EF4-FFF2-40B4-BE49-F238E27FC236}">
                  <a16:creationId xmlns:a16="http://schemas.microsoft.com/office/drawing/2014/main" id="{051C311C-7514-4820-9504-13D93B79852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26000"/>
                      </a14:imgEffect>
                    </a14:imgLayer>
                  </a14:imgProps>
                </a:ext>
                <a:ext uri="{28A0092B-C50C-407E-A947-70E740481C1C}">
                  <a14:useLocalDpi xmlns:a14="http://schemas.microsoft.com/office/drawing/2010/main" val="0"/>
                </a:ext>
              </a:extLst>
            </a:blip>
            <a:srcRect l="5714" t="12712" r="4287" b="7307"/>
            <a:stretch/>
          </p:blipFill>
          <p:spPr>
            <a:xfrm>
              <a:off x="4509" y="3909288"/>
              <a:ext cx="1759900" cy="1429621"/>
            </a:xfrm>
            <a:prstGeom prst="rect">
              <a:avLst/>
            </a:prstGeom>
          </p:spPr>
        </p:pic>
        <p:pic>
          <p:nvPicPr>
            <p:cNvPr id="18" name="Image 17" descr="Une image contenant personne, terrain, plancher, homme&#10;&#10;Description générée automatiquement">
              <a:extLst>
                <a:ext uri="{FF2B5EF4-FFF2-40B4-BE49-F238E27FC236}">
                  <a16:creationId xmlns:a16="http://schemas.microsoft.com/office/drawing/2014/main" id="{F9E645BD-3322-4756-8C86-E98C4D2629B6}"/>
                </a:ext>
              </a:extLst>
            </p:cNvPr>
            <p:cNvPicPr>
              <a:picLocks noChangeAspect="1"/>
            </p:cNvPicPr>
            <p:nvPr/>
          </p:nvPicPr>
          <p:blipFill rotWithShape="1">
            <a:blip r:embed="rId11">
              <a:extLst>
                <a:ext uri="{28A0092B-C50C-407E-A947-70E740481C1C}">
                  <a14:useLocalDpi xmlns:a14="http://schemas.microsoft.com/office/drawing/2010/main" val="0"/>
                </a:ext>
              </a:extLst>
            </a:blip>
            <a:srcRect l="1049" t="6741" r="-1049" b="35513"/>
            <a:stretch/>
          </p:blipFill>
          <p:spPr>
            <a:xfrm>
              <a:off x="1766692" y="3916660"/>
              <a:ext cx="1245298" cy="1404306"/>
            </a:xfrm>
            <a:prstGeom prst="rect">
              <a:avLst/>
            </a:prstGeom>
          </p:spPr>
        </p:pic>
      </p:grpSp>
    </p:spTree>
    <p:extLst>
      <p:ext uri="{BB962C8B-B14F-4D97-AF65-F5344CB8AC3E}">
        <p14:creationId xmlns:p14="http://schemas.microsoft.com/office/powerpoint/2010/main" val="69426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A0F451B-A18B-4612-BCC4-A23F67BEB0A3}"/>
              </a:ext>
            </a:extLst>
          </p:cNvPr>
          <p:cNvSpPr>
            <a:spLocks noGrp="1"/>
          </p:cNvSpPr>
          <p:nvPr>
            <p:ph type="ftr" sz="quarter" idx="11"/>
          </p:nvPr>
        </p:nvSpPr>
        <p:spPr/>
        <p:txBody>
          <a:bodyPr/>
          <a:lstStyle/>
          <a:p>
            <a:r>
              <a:rPr lang="en-US" noProof="0" dirty="0"/>
              <a:t>May</a:t>
            </a:r>
            <a:r>
              <a:rPr lang="en-US" dirty="0"/>
              <a:t> 2023 - Safety+ presentation kit</a:t>
            </a:r>
            <a:endParaRPr lang="fr-FR" dirty="0"/>
          </a:p>
        </p:txBody>
      </p:sp>
      <p:sp>
        <p:nvSpPr>
          <p:cNvPr id="3" name="Espace réservé du numéro de diapositive 2">
            <a:extLst>
              <a:ext uri="{FF2B5EF4-FFF2-40B4-BE49-F238E27FC236}">
                <a16:creationId xmlns:a16="http://schemas.microsoft.com/office/drawing/2014/main" id="{50C6F05F-2C5A-4199-9F65-3086D019E779}"/>
              </a:ext>
            </a:extLst>
          </p:cNvPr>
          <p:cNvSpPr>
            <a:spLocks noGrp="1"/>
          </p:cNvSpPr>
          <p:nvPr>
            <p:ph type="sldNum" sz="quarter" idx="12"/>
          </p:nvPr>
        </p:nvSpPr>
        <p:spPr/>
        <p:txBody>
          <a:bodyPr/>
          <a:lstStyle/>
          <a:p>
            <a:fld id="{975A587B-5814-4D9B-9598-FE9CB954CB01}" type="slidenum">
              <a:rPr lang="fr-FR" smtClean="0"/>
              <a:pPr/>
              <a:t>7</a:t>
            </a:fld>
            <a:endParaRPr lang="fr-FR" dirty="0"/>
          </a:p>
        </p:txBody>
      </p:sp>
      <p:sp>
        <p:nvSpPr>
          <p:cNvPr id="4" name="Titre 1">
            <a:extLst>
              <a:ext uri="{FF2B5EF4-FFF2-40B4-BE49-F238E27FC236}">
                <a16:creationId xmlns:a16="http://schemas.microsoft.com/office/drawing/2014/main" id="{08984EED-F2ED-40AD-8CE9-7D7B99AA299E}"/>
              </a:ext>
            </a:extLst>
          </p:cNvPr>
          <p:cNvSpPr txBox="1">
            <a:spLocks/>
          </p:cNvSpPr>
          <p:nvPr/>
        </p:nvSpPr>
        <p:spPr>
          <a:xfrm>
            <a:off x="1332000" y="2750726"/>
            <a:ext cx="6480000" cy="1440273"/>
          </a:xfrm>
          <a:prstGeom prst="rect">
            <a:avLst/>
          </a:prstGeom>
        </p:spPr>
        <p:txBody>
          <a:bodyPr/>
          <a:lst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a:lstStyle>
          <a:p>
            <a:pPr algn="ctr"/>
            <a:r>
              <a:rPr lang="en-US" sz="2000" dirty="0">
                <a:solidFill>
                  <a:srgbClr val="374649"/>
                </a:solidFill>
              </a:rPr>
              <a:t>A tool to recognize the actions of those who work everyday to make sure that safety is shared and experienced as a positive value</a:t>
            </a:r>
          </a:p>
        </p:txBody>
      </p:sp>
      <p:pic>
        <p:nvPicPr>
          <p:cNvPr id="6" name="Image 5" descr="Une image contenant texte, signe&#10;&#10;Description générée automatiquement">
            <a:extLst>
              <a:ext uri="{FF2B5EF4-FFF2-40B4-BE49-F238E27FC236}">
                <a16:creationId xmlns:a16="http://schemas.microsoft.com/office/drawing/2014/main" id="{45EC62F0-FF7D-41D0-9260-A01598439968}"/>
              </a:ext>
            </a:extLst>
          </p:cNvPr>
          <p:cNvPicPr>
            <a:picLocks noChangeAspect="1"/>
          </p:cNvPicPr>
          <p:nvPr/>
        </p:nvPicPr>
        <p:blipFill>
          <a:blip r:embed="rId2"/>
          <a:stretch>
            <a:fillRect/>
          </a:stretch>
        </p:blipFill>
        <p:spPr>
          <a:xfrm>
            <a:off x="3906000" y="4531645"/>
            <a:ext cx="1332000" cy="1330884"/>
          </a:xfrm>
          <a:prstGeom prst="rect">
            <a:avLst/>
          </a:prstGeom>
        </p:spPr>
      </p:pic>
      <p:pic>
        <p:nvPicPr>
          <p:cNvPr id="5" name="Image 4">
            <a:extLst>
              <a:ext uri="{FF2B5EF4-FFF2-40B4-BE49-F238E27FC236}">
                <a16:creationId xmlns:a16="http://schemas.microsoft.com/office/drawing/2014/main" id="{A5E0B89D-A790-9AB9-19DD-239A03956B5B}"/>
              </a:ext>
            </a:extLst>
          </p:cNvPr>
          <p:cNvPicPr>
            <a:picLocks noChangeAspect="1"/>
          </p:cNvPicPr>
          <p:nvPr/>
        </p:nvPicPr>
        <p:blipFill>
          <a:blip r:embed="rId3"/>
          <a:stretch>
            <a:fillRect/>
          </a:stretch>
        </p:blipFill>
        <p:spPr>
          <a:xfrm>
            <a:off x="2989215" y="1673133"/>
            <a:ext cx="3263537" cy="1116473"/>
          </a:xfrm>
          <a:prstGeom prst="rect">
            <a:avLst/>
          </a:prstGeom>
        </p:spPr>
      </p:pic>
    </p:spTree>
    <p:extLst>
      <p:ext uri="{BB962C8B-B14F-4D97-AF65-F5344CB8AC3E}">
        <p14:creationId xmlns:p14="http://schemas.microsoft.com/office/powerpoint/2010/main" val="297735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8B06DD-3446-4B2E-BF39-669A580A7701}"/>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latin typeface="Arial" panose="020B0604020202020204"/>
                <a:ea typeface="+mn-ea"/>
                <a:cs typeface="+mn-cs"/>
              </a:rPr>
              <a:t>Definition TotalEnergies / Company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effectLst/>
                <a:uLnTx/>
                <a:uFillTx/>
                <a:latin typeface="Arial" panose="020B0604020202020204"/>
                <a:ea typeface="+mn-ea"/>
                <a:cs typeface="+mn-cs"/>
              </a:rPr>
              <a:t>The entities in which TotalEnergies SE directly or indirectly holds an interest are distinct and autonomous legal entities. The terms "TotalEnergies", "TotalEnergies company" and "Company" used in this document are generic and are used for convenience to refer to TotalEnergies SE and the entities included in the scope of consolidation. Similarly, the terms "we", "us" and "our" may also be used to refer to these entities or their employees.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latin typeface="Arial" panose="020B0604020202020204"/>
                <a:ea typeface="+mn-ea"/>
                <a:cs typeface="+mn-cs"/>
              </a:rPr>
              <a:t>Disclaimer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effectLst/>
                <a:uLnTx/>
                <a:uFillTx/>
                <a:latin typeface="Arial" panose="020B0604020202020204"/>
                <a:ea typeface="+mn-ea"/>
                <a:cs typeface="+mn-cs"/>
              </a:rPr>
              <a:t>This presentation may contain forward-looking statements within the meaning of the Private Securities Litigation Reform Act of 1995 relating to the financial condition, results of operations, business, strategy and plans of TotalEnergies that are subject to risk factors and uncertainties arising from changes in, among other things, technological development and innovation, supply sources, legal framework, market conditions, political or economic events. TotalEnergies undertakes no obligation to publicly update any forward-looking statement, whether as a result of new information, future events or otherwise. Further information on factors which could affect the Company's financial results is provided in documents filed by TotalEnergies with the </a:t>
            </a:r>
            <a:r>
              <a:rPr kumimoji="0" lang="en-US" sz="1200" i="0" u="none" strike="noStrike" kern="1200" cap="none" spc="0" normalizeH="0" baseline="0" noProof="0" dirty="0" err="1">
                <a:ln>
                  <a:noFill/>
                </a:ln>
                <a:effectLst/>
                <a:uLnTx/>
                <a:uFillTx/>
                <a:latin typeface="Arial" panose="020B0604020202020204"/>
                <a:ea typeface="+mn-ea"/>
                <a:cs typeface="+mn-cs"/>
              </a:rPr>
              <a:t>Autorité</a:t>
            </a:r>
            <a:r>
              <a:rPr kumimoji="0" lang="en-US" sz="1200" i="0" u="none" strike="noStrike" kern="1200" cap="none" spc="0" normalizeH="0" baseline="0" noProof="0" dirty="0">
                <a:ln>
                  <a:noFill/>
                </a:ln>
                <a:effectLst/>
                <a:uLnTx/>
                <a:uFillTx/>
                <a:latin typeface="Arial" panose="020B0604020202020204"/>
                <a:ea typeface="+mn-ea"/>
                <a:cs typeface="+mn-cs"/>
              </a:rPr>
              <a:t> des </a:t>
            </a:r>
            <a:r>
              <a:rPr kumimoji="0" lang="en-US" sz="1200" i="0" u="none" strike="noStrike" kern="1200" cap="none" spc="0" normalizeH="0" baseline="0" noProof="0" dirty="0" err="1">
                <a:ln>
                  <a:noFill/>
                </a:ln>
                <a:effectLst/>
                <a:uLnTx/>
                <a:uFillTx/>
                <a:latin typeface="Arial" panose="020B0604020202020204"/>
                <a:ea typeface="+mn-ea"/>
                <a:cs typeface="+mn-cs"/>
              </a:rPr>
              <a:t>Marchés</a:t>
            </a:r>
            <a:r>
              <a:rPr kumimoji="0" lang="en-US" sz="1200" i="0" u="none" strike="noStrike" kern="1200" cap="none" spc="0" normalizeH="0" baseline="0" noProof="0" dirty="0">
                <a:ln>
                  <a:noFill/>
                </a:ln>
                <a:effectLst/>
                <a:uLnTx/>
                <a:uFillTx/>
                <a:latin typeface="Arial" panose="020B0604020202020204"/>
                <a:ea typeface="+mn-ea"/>
                <a:cs typeface="+mn-cs"/>
              </a:rPr>
              <a:t> Financiers and the US Securities and Exchange Commission. Accordingly, no assurance can be given as to the accuracy or correctness of such statements.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latin typeface="Arial" panose="020B0604020202020204"/>
                <a:ea typeface="+mn-ea"/>
                <a:cs typeface="+mn-cs"/>
              </a:rPr>
              <a:t>Intellectual Property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effectLst/>
                <a:uLnTx/>
                <a:uFillTx/>
                <a:latin typeface="Arial" panose="020B0604020202020204"/>
                <a:ea typeface="+mn-ea"/>
                <a:cs typeface="+mn-cs"/>
              </a:rPr>
              <a:t>Any reproduction, publication, transmission or more generally any use of the elements of this presentation is prohibited, except with the express written authorization of TotalEnergies.</a:t>
            </a:r>
            <a:endParaRPr kumimoji="0" lang="fr-FR" sz="1200" i="0" u="none" strike="noStrike" kern="1200" cap="none" spc="0" normalizeH="0" baseline="0" noProof="0" dirty="0">
              <a:ln>
                <a:noFill/>
              </a:ln>
              <a:effectLst/>
              <a:uLnTx/>
              <a:uFillTx/>
              <a:latin typeface="Arial" panose="020B0604020202020204"/>
              <a:ea typeface="+mn-ea"/>
              <a:cs typeface="+mn-cs"/>
            </a:endParaRPr>
          </a:p>
        </p:txBody>
      </p:sp>
      <p:sp>
        <p:nvSpPr>
          <p:cNvPr id="3" name="Titre 2">
            <a:extLst>
              <a:ext uri="{FF2B5EF4-FFF2-40B4-BE49-F238E27FC236}">
                <a16:creationId xmlns:a16="http://schemas.microsoft.com/office/drawing/2014/main" id="{5228BBA4-55C5-4878-8327-5BCBF08BCC23}"/>
              </a:ext>
            </a:extLst>
          </p:cNvPr>
          <p:cNvSpPr>
            <a:spLocks noGrp="1"/>
          </p:cNvSpPr>
          <p:nvPr>
            <p:ph type="title"/>
          </p:nvPr>
        </p:nvSpPr>
        <p:spPr/>
        <p:txBody>
          <a:bodyPr/>
          <a:lstStyle/>
          <a:p>
            <a:r>
              <a:rPr lang="fr-FR" dirty="0">
                <a:gradFill>
                  <a:gsLst>
                    <a:gs pos="2000">
                      <a:srgbClr val="FF0000"/>
                    </a:gs>
                    <a:gs pos="72000">
                      <a:srgbClr val="FF6E00"/>
                    </a:gs>
                  </a:gsLst>
                  <a:path path="circle">
                    <a:fillToRect l="100000" t="100000"/>
                  </a:path>
                </a:gradFill>
              </a:rPr>
              <a:t>Disclaimer - </a:t>
            </a:r>
            <a:r>
              <a:rPr lang="fr-FR" dirty="0" err="1">
                <a:gradFill>
                  <a:gsLst>
                    <a:gs pos="2000">
                      <a:srgbClr val="FF0000"/>
                    </a:gs>
                    <a:gs pos="72000">
                      <a:srgbClr val="FF6E00"/>
                    </a:gs>
                  </a:gsLst>
                  <a:path path="circle">
                    <a:fillToRect l="100000" t="100000"/>
                  </a:path>
                </a:gradFill>
              </a:rPr>
              <a:t>Intellectual</a:t>
            </a:r>
            <a:r>
              <a:rPr lang="fr-FR" dirty="0">
                <a:gradFill>
                  <a:gsLst>
                    <a:gs pos="2000">
                      <a:srgbClr val="FF0000"/>
                    </a:gs>
                    <a:gs pos="72000">
                      <a:srgbClr val="FF6E00"/>
                    </a:gs>
                  </a:gsLst>
                  <a:path path="circle">
                    <a:fillToRect l="100000" t="100000"/>
                  </a:path>
                </a:gradFill>
              </a:rPr>
              <a:t> </a:t>
            </a:r>
            <a:r>
              <a:rPr lang="fr-FR" dirty="0" err="1">
                <a:gradFill>
                  <a:gsLst>
                    <a:gs pos="2000">
                      <a:srgbClr val="FF0000"/>
                    </a:gs>
                    <a:gs pos="72000">
                      <a:srgbClr val="FF6E00"/>
                    </a:gs>
                  </a:gsLst>
                  <a:path path="circle">
                    <a:fillToRect l="100000" t="100000"/>
                  </a:path>
                </a:gradFill>
              </a:rPr>
              <a:t>Property</a:t>
            </a:r>
            <a:endParaRPr lang="fr-FR" dirty="0">
              <a:gradFill>
                <a:gsLst>
                  <a:gs pos="2000">
                    <a:srgbClr val="FF0000"/>
                  </a:gs>
                  <a:gs pos="72000">
                    <a:srgbClr val="FF6E00"/>
                  </a:gs>
                </a:gsLst>
                <a:path path="circle">
                  <a:fillToRect l="100000" t="100000"/>
                </a:path>
              </a:gradFill>
            </a:endParaRPr>
          </a:p>
        </p:txBody>
      </p:sp>
      <p:sp>
        <p:nvSpPr>
          <p:cNvPr id="4" name="Espace réservé du pied de page 3">
            <a:extLst>
              <a:ext uri="{FF2B5EF4-FFF2-40B4-BE49-F238E27FC236}">
                <a16:creationId xmlns:a16="http://schemas.microsoft.com/office/drawing/2014/main" id="{0C10BD9E-1611-4065-BD24-FF8E8FF87CFC}"/>
              </a:ext>
            </a:extLst>
          </p:cNvPr>
          <p:cNvSpPr>
            <a:spLocks noGrp="1"/>
          </p:cNvSpPr>
          <p:nvPr>
            <p:ph type="ftr" sz="quarter" idx="15"/>
          </p:nvPr>
        </p:nvSpPr>
        <p:spPr/>
        <p:txBody>
          <a:bodyPr/>
          <a:lstStyle/>
          <a:p>
            <a:r>
              <a:rPr lang="en-US" noProof="0" dirty="0"/>
              <a:t>May</a:t>
            </a:r>
            <a:r>
              <a:rPr lang="en-US" dirty="0"/>
              <a:t> 2023 - Safety+ presentation kit</a:t>
            </a:r>
            <a:endParaRPr lang="fr-FR" dirty="0"/>
          </a:p>
        </p:txBody>
      </p:sp>
      <p:sp>
        <p:nvSpPr>
          <p:cNvPr id="5" name="Espace réservé du numéro de diapositive 4">
            <a:extLst>
              <a:ext uri="{FF2B5EF4-FFF2-40B4-BE49-F238E27FC236}">
                <a16:creationId xmlns:a16="http://schemas.microsoft.com/office/drawing/2014/main" id="{0BF4AAA6-8D69-4619-8298-41B4881714E7}"/>
              </a:ext>
            </a:extLst>
          </p:cNvPr>
          <p:cNvSpPr>
            <a:spLocks noGrp="1"/>
          </p:cNvSpPr>
          <p:nvPr>
            <p:ph type="sldNum" sz="quarter" idx="16"/>
          </p:nvPr>
        </p:nvSpPr>
        <p:spPr/>
        <p:txBody>
          <a:bodyPr/>
          <a:lstStyle/>
          <a:p>
            <a:fld id="{975A587B-5814-4D9B-9598-FE9CB954CB01}" type="slidenum">
              <a:rPr lang="fr-FR" smtClean="0"/>
              <a:pPr/>
              <a:t>8</a:t>
            </a:fld>
            <a:endParaRPr lang="fr-FR" dirty="0"/>
          </a:p>
        </p:txBody>
      </p:sp>
    </p:spTree>
    <p:extLst>
      <p:ext uri="{BB962C8B-B14F-4D97-AF65-F5344CB8AC3E}">
        <p14:creationId xmlns:p14="http://schemas.microsoft.com/office/powerpoint/2010/main" val="35718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0E9AF765-557A-4977-8B0F-642B8DFE3616}"/>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8189E62B-66B4-487A-8883-230FAACC102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14D77540-9CD8-45F7-9E5B-8929E04646F9}"/>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583C37F1-3E8C-4F0F-AAD6-A381546CC2F4}"/>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B6CBA-DAD3-4BD1-9931-F779B4B180B8}">
  <ds:schemaRefs>
    <ds:schemaRef ds:uri="http://schemas.microsoft.com/office/2006/metadata/properties"/>
    <ds:schemaRef ds:uri="http://schemas.microsoft.com/office/infopath/2007/PartnerControls"/>
    <ds:schemaRef ds:uri="c7df1beb-9555-4a34-a0bb-bc4222cc815e"/>
    <ds:schemaRef ds:uri="b93f7d12-03ed-48c2-84fb-322e67083590"/>
  </ds:schemaRefs>
</ds:datastoreItem>
</file>

<file path=customXml/itemProps2.xml><?xml version="1.0" encoding="utf-8"?>
<ds:datastoreItem xmlns:ds="http://schemas.openxmlformats.org/officeDocument/2006/customXml" ds:itemID="{E9E47EDC-EEAD-4267-8709-F5C082B37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D445C-2D50-4D32-866B-FBF36BA08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 Bleu Clair AA 4-3_FR</Template>
  <TotalTime>319</TotalTime>
  <Words>947</Words>
  <Application>Microsoft Office PowerPoint</Application>
  <PresentationFormat>Affichage à l'écran (4:3)</PresentationFormat>
  <Paragraphs>108</Paragraphs>
  <Slides>8</Slides>
  <Notes>3</Notes>
  <HiddenSlides>0</HiddenSlides>
  <MMClips>0</MMClips>
  <ScaleCrop>false</ScaleCrop>
  <HeadingPairs>
    <vt:vector size="6" baseType="variant">
      <vt:variant>
        <vt:lpstr>Polices utilisées</vt:lpstr>
      </vt:variant>
      <vt:variant>
        <vt:i4>1</vt:i4>
      </vt:variant>
      <vt:variant>
        <vt:lpstr>Thème</vt:lpstr>
      </vt:variant>
      <vt:variant>
        <vt:i4>4</vt:i4>
      </vt:variant>
      <vt:variant>
        <vt:lpstr>Titres des diapositives</vt:lpstr>
      </vt:variant>
      <vt:variant>
        <vt:i4>8</vt:i4>
      </vt:variant>
    </vt:vector>
  </HeadingPairs>
  <TitlesOfParts>
    <vt:vector size="13" baseType="lpstr">
      <vt:lpstr>Arial</vt:lpstr>
      <vt:lpstr>TotalEnergies AA - Bleu</vt:lpstr>
      <vt:lpstr>TotalEnergies AA - Rouge</vt:lpstr>
      <vt:lpstr>TotalEnergies AA - Vert</vt:lpstr>
      <vt:lpstr>TotalEnergies AA - Orange</vt:lpstr>
      <vt:lpstr>Présentation PowerPoint</vt:lpstr>
      <vt:lpstr>Basics to improve safety performance</vt:lpstr>
      <vt:lpstr>Encourage the development of actions for Safety</vt:lpstr>
      <vt:lpstr>Safety+: a tool dedicated to Safety initiatives and best practices </vt:lpstr>
      <vt:lpstr>Selecting &amp; recognizing</vt:lpstr>
      <vt:lpstr>Types of recognition</vt:lpstr>
      <vt:lpstr>Présentation PowerPoint</vt:lpstr>
      <vt:lpstr>Disclaimer - Intellectual Property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26 pt regular] lorem ipsum dolor sit amet</dc:title>
  <dc:creator>Aymeric CREANTOR</dc:creator>
  <cp:lastModifiedBy>Clayton FERIAUX</cp:lastModifiedBy>
  <cp:revision>27</cp:revision>
  <dcterms:created xsi:type="dcterms:W3CDTF">2021-08-12T13:45:47Z</dcterms:created>
  <dcterms:modified xsi:type="dcterms:W3CDTF">2023-05-24T08:01:13Z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2021-08-12T13:45:48Z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e5053466-c751-4bac-a1a8-32282141e50c</vt:lpwstr>
  </property>
  <property fmtid="{D5CDD505-2E9C-101B-9397-08002B2CF9AE}" pid="8" name="MSIP_Label_2b30ed1b-e95f-40b5-af89-828263f287a7_ContentBits">
    <vt:lpwstr>0</vt:lpwstr>
  </property>
  <property fmtid="{D5CDD505-2E9C-101B-9397-08002B2CF9AE}" pid="9" name="ContentTypeId">
    <vt:lpwstr>0x010100700117C2CCE7924285B64660865AB5EB</vt:lpwstr>
  </property>
  <property fmtid="{D5CDD505-2E9C-101B-9397-08002B2CF9AE}" pid="10" name="MediaServiceImageTags">
    <vt:lpwstr/>
  </property>
</Properties>
</file>