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8"/>
  </p:notesMasterIdLst>
  <p:handoutMasterIdLst>
    <p:handoutMasterId r:id="rId9"/>
  </p:handoutMasterIdLst>
  <p:sldIdLst>
    <p:sldId id="256" r:id="rId2"/>
    <p:sldId id="268" r:id="rId3"/>
    <p:sldId id="269" r:id="rId4"/>
    <p:sldId id="270" r:id="rId5"/>
    <p:sldId id="271" r:id="rId6"/>
    <p:sldId id="272" r:id="rId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AF"/>
    <a:srgbClr val="133C75"/>
    <a:srgbClr val="BD2B0B"/>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27" autoAdjust="0"/>
    <p:restoredTop sz="94911" autoAdjust="0"/>
  </p:normalViewPr>
  <p:slideViewPr>
    <p:cSldViewPr snapToObjects="1">
      <p:cViewPr>
        <p:scale>
          <a:sx n="66" d="100"/>
          <a:sy n="66" d="100"/>
        </p:scale>
        <p:origin x="-36" y="-1020"/>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8BA8AE10-F897-CB4F-BB62-2A35700977C7}" type="datetimeFigureOut">
              <a:rPr lang="fr-FR" altLang="fr-FR"/>
              <a:pPr/>
              <a:t>26/06/2017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51E858-279A-B847-B7B1-FE6EA67E9D15}" type="slidenum">
              <a:rPr lang="fr-FR" altLang="fr-FR"/>
              <a:pPr/>
              <a:t>‹N°›</a:t>
            </a:fld>
            <a:endParaRPr lang="fr-FR" altLang="fr-FR"/>
          </a:p>
        </p:txBody>
      </p:sp>
    </p:spTree>
    <p:extLst>
      <p:ext uri="{BB962C8B-B14F-4D97-AF65-F5344CB8AC3E}">
        <p14:creationId xmlns:p14="http://schemas.microsoft.com/office/powerpoint/2010/main" val="307776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568C2B6E-8B1B-E547-B2D9-2B383D65937A}" type="datetimeFigureOut">
              <a:rPr lang="fr-FR" altLang="fr-FR"/>
              <a:pPr/>
              <a:t>26/06/2017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5B274422-62A0-1243-BBAF-4DD6E654D437}" type="slidenum">
              <a:rPr lang="fr-FR" altLang="fr-FR"/>
              <a:pPr/>
              <a:t>‹N°›</a:t>
            </a:fld>
            <a:endParaRPr lang="fr-FR" altLang="fr-FR"/>
          </a:p>
        </p:txBody>
      </p:sp>
    </p:spTree>
    <p:extLst>
      <p:ext uri="{BB962C8B-B14F-4D97-AF65-F5344CB8AC3E}">
        <p14:creationId xmlns:p14="http://schemas.microsoft.com/office/powerpoint/2010/main" val="12506620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165363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3" name="Espace réservé du numéro de diapositive 3"/>
          <p:cNvSpPr>
            <a:spLocks noGrp="1"/>
          </p:cNvSpPr>
          <p:nvPr>
            <p:ph type="sldNum" sz="quarter" idx="11"/>
          </p:nvPr>
        </p:nvSpPr>
        <p:spPr/>
        <p:txBody>
          <a:bodyPr/>
          <a:lstStyle>
            <a:lvl1pPr>
              <a:defRPr/>
            </a:lvl1pPr>
          </a:lstStyle>
          <a:p>
            <a:fld id="{304D424F-DDF2-144D-B7CC-CDA80D061066}" type="slidenum">
              <a:rPr lang="fr-FR" altLang="fr-FR"/>
              <a:pPr/>
              <a:t>‹N°›</a:t>
            </a:fld>
            <a:endParaRPr lang="fr-FR" altLang="fr-FR"/>
          </a:p>
        </p:txBody>
      </p:sp>
    </p:spTree>
    <p:extLst>
      <p:ext uri="{BB962C8B-B14F-4D97-AF65-F5344CB8AC3E}">
        <p14:creationId xmlns:p14="http://schemas.microsoft.com/office/powerpoint/2010/main" val="211700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a:t>Titre de la Présentation – Lieu et Pays – Date Jour Mois Année</a:t>
            </a:r>
          </a:p>
        </p:txBody>
      </p:sp>
      <p:sp>
        <p:nvSpPr>
          <p:cNvPr id="5" name="Espace réservé du numéro de diapositive 3"/>
          <p:cNvSpPr>
            <a:spLocks noGrp="1"/>
          </p:cNvSpPr>
          <p:nvPr>
            <p:ph type="sldNum" sz="quarter" idx="14"/>
          </p:nvPr>
        </p:nvSpPr>
        <p:spPr/>
        <p:txBody>
          <a:bodyPr/>
          <a:lstStyle>
            <a:lvl1pPr>
              <a:defRPr/>
            </a:lvl1pPr>
          </a:lstStyle>
          <a:p>
            <a:fld id="{6E8CB955-792E-9D4D-8CE7-0A3D31059386}" type="slidenum">
              <a:rPr lang="fr-FR" altLang="fr-FR"/>
              <a:pPr/>
              <a:t>‹N°›</a:t>
            </a:fld>
            <a:endParaRPr lang="fr-FR" altLang="fr-FR"/>
          </a:p>
        </p:txBody>
      </p:sp>
    </p:spTree>
    <p:extLst>
      <p:ext uri="{BB962C8B-B14F-4D97-AF65-F5344CB8AC3E}">
        <p14:creationId xmlns:p14="http://schemas.microsoft.com/office/powerpoint/2010/main" val="206234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5" name="Espace réservé du numéro de diapositive 5"/>
          <p:cNvSpPr>
            <a:spLocks noGrp="1"/>
          </p:cNvSpPr>
          <p:nvPr>
            <p:ph type="sldNum" sz="quarter" idx="11"/>
          </p:nvPr>
        </p:nvSpPr>
        <p:spPr/>
        <p:txBody>
          <a:bodyPr/>
          <a:lstStyle>
            <a:lvl1pPr>
              <a:defRPr/>
            </a:lvl1pPr>
          </a:lstStyle>
          <a:p>
            <a:fld id="{3609F868-FFB9-834E-8CB9-B01ADB817FD6}" type="slidenum">
              <a:rPr lang="fr-FR" altLang="fr-FR"/>
              <a:pPr/>
              <a:t>‹N°›</a:t>
            </a:fld>
            <a:endParaRPr lang="fr-FR" altLang="fr-FR"/>
          </a:p>
        </p:txBody>
      </p:sp>
    </p:spTree>
    <p:extLst>
      <p:ext uri="{BB962C8B-B14F-4D97-AF65-F5344CB8AC3E}">
        <p14:creationId xmlns:p14="http://schemas.microsoft.com/office/powerpoint/2010/main" val="140199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6" name="Espace réservé du numéro de diapositive 6"/>
          <p:cNvSpPr>
            <a:spLocks noGrp="1"/>
          </p:cNvSpPr>
          <p:nvPr>
            <p:ph type="sldNum" sz="quarter" idx="11"/>
          </p:nvPr>
        </p:nvSpPr>
        <p:spPr/>
        <p:txBody>
          <a:bodyPr/>
          <a:lstStyle>
            <a:lvl1pPr>
              <a:defRPr/>
            </a:lvl1pPr>
          </a:lstStyle>
          <a:p>
            <a:fld id="{9F737DE8-CF91-0B4D-825D-DA7FD09C573F}" type="slidenum">
              <a:rPr lang="fr-FR" altLang="fr-FR"/>
              <a:pPr/>
              <a:t>‹N°›</a:t>
            </a:fld>
            <a:endParaRPr lang="fr-FR" altLang="fr-FR"/>
          </a:p>
        </p:txBody>
      </p:sp>
    </p:spTree>
    <p:extLst>
      <p:ext uri="{BB962C8B-B14F-4D97-AF65-F5344CB8AC3E}">
        <p14:creationId xmlns:p14="http://schemas.microsoft.com/office/powerpoint/2010/main" val="120236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D2F890BC-F872-7B47-89FC-B33781A7A315}" type="slidenum">
              <a:rPr lang="fr-FR" altLang="fr-FR"/>
              <a:pPr/>
              <a:t>‹N°›</a:t>
            </a:fld>
            <a:endParaRPr lang="fr-FR" altLang="fr-FR"/>
          </a:p>
        </p:txBody>
      </p:sp>
    </p:spTree>
    <p:extLst>
      <p:ext uri="{BB962C8B-B14F-4D97-AF65-F5344CB8AC3E}">
        <p14:creationId xmlns:p14="http://schemas.microsoft.com/office/powerpoint/2010/main" val="34331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23FBD6AA-F49F-E14F-8F7F-4A5427D0AC39}" type="slidenum">
              <a:rPr lang="fr-FR" altLang="fr-FR"/>
              <a:pPr/>
              <a:t>‹N°›</a:t>
            </a:fld>
            <a:endParaRPr lang="fr-FR" altLang="fr-FR"/>
          </a:p>
        </p:txBody>
      </p:sp>
    </p:spTree>
    <p:extLst>
      <p:ext uri="{BB962C8B-B14F-4D97-AF65-F5344CB8AC3E}">
        <p14:creationId xmlns:p14="http://schemas.microsoft.com/office/powerpoint/2010/main" val="202715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76D6E728-EF5A-D840-98B5-42949B3BB904}" type="slidenum">
              <a:rPr lang="fr-FR" altLang="fr-FR"/>
              <a:pPr/>
              <a:t>‹N°›</a:t>
            </a:fld>
            <a:endParaRPr lang="fr-FR" altLang="fr-FR"/>
          </a:p>
        </p:txBody>
      </p:sp>
    </p:spTree>
    <p:extLst>
      <p:ext uri="{BB962C8B-B14F-4D97-AF65-F5344CB8AC3E}">
        <p14:creationId xmlns:p14="http://schemas.microsoft.com/office/powerpoint/2010/main" val="57565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6" name="Espace réservé du numéro de diapositive 5"/>
          <p:cNvSpPr>
            <a:spLocks noGrp="1"/>
          </p:cNvSpPr>
          <p:nvPr>
            <p:ph type="sldNum" sz="quarter" idx="16"/>
          </p:nvPr>
        </p:nvSpPr>
        <p:spPr/>
        <p:txBody>
          <a:bodyPr/>
          <a:lstStyle>
            <a:lvl1pPr>
              <a:defRPr/>
            </a:lvl1pPr>
          </a:lstStyle>
          <a:p>
            <a:fld id="{F0EC2DBE-7006-C845-8430-55B4721413DC}" type="slidenum">
              <a:rPr lang="fr-FR" altLang="fr-FR"/>
              <a:pPr/>
              <a:t>‹N°›</a:t>
            </a:fld>
            <a:endParaRPr lang="fr-FR" altLang="fr-FR"/>
          </a:p>
        </p:txBody>
      </p:sp>
    </p:spTree>
    <p:extLst>
      <p:ext uri="{BB962C8B-B14F-4D97-AF65-F5344CB8AC3E}">
        <p14:creationId xmlns:p14="http://schemas.microsoft.com/office/powerpoint/2010/main" val="63246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4" name="Espace réservé du numéro de diapositive 5"/>
          <p:cNvSpPr>
            <a:spLocks noGrp="1"/>
          </p:cNvSpPr>
          <p:nvPr>
            <p:ph type="sldNum" sz="quarter" idx="11"/>
          </p:nvPr>
        </p:nvSpPr>
        <p:spPr/>
        <p:txBody>
          <a:bodyPr/>
          <a:lstStyle>
            <a:lvl1pPr>
              <a:defRPr/>
            </a:lvl1pPr>
          </a:lstStyle>
          <a:p>
            <a:fld id="{D556C2A1-019E-F243-83A6-E8A810EB7B15}" type="slidenum">
              <a:rPr lang="fr-FR" altLang="fr-FR"/>
              <a:pPr/>
              <a:t>‹N°›</a:t>
            </a:fld>
            <a:endParaRPr lang="fr-FR" altLang="fr-FR"/>
          </a:p>
        </p:txBody>
      </p:sp>
    </p:spTree>
    <p:extLst>
      <p:ext uri="{BB962C8B-B14F-4D97-AF65-F5344CB8AC3E}">
        <p14:creationId xmlns:p14="http://schemas.microsoft.com/office/powerpoint/2010/main" val="188145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a:t>Titre de la Présentation – Lieu et Pays – Date Jour Mois Année</a:t>
            </a: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48C9438D-7B48-004C-A5FC-E41FA8050D5A}"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de" altLang="fr-FR"/>
          </a:p>
        </p:txBody>
      </p:sp>
      <p:sp>
        <p:nvSpPr>
          <p:cNvPr id="14338" name="Titre 2"/>
          <p:cNvSpPr>
            <a:spLocks noGrp="1"/>
          </p:cNvSpPr>
          <p:nvPr>
            <p:ph type="title"/>
          </p:nvPr>
        </p:nvSpPr>
        <p:spPr bwMode="auto">
          <a:xfrm>
            <a:off x="1187450" y="2106613"/>
            <a:ext cx="7277100" cy="1487487"/>
          </a:xfrm>
        </p:spPr>
        <p:txBody>
          <a:bodyPr wrap="square" numCol="1" anchorCtr="0" compatLnSpc="1">
            <a:prstTxWarp prst="textNoShape">
              <a:avLst/>
            </a:prstTxWarp>
          </a:bodyPr>
          <a:lstStyle/>
          <a:p>
            <a:pPr algn="l" rtl="0" eaLnBrk="1" hangingPunct="1"/>
            <a:r>
              <a:rPr lang="de" b="1" i="0" u="none" cap="none" baseline="0">
                <a:cs typeface="Arial" charset="0"/>
              </a:rPr>
              <a:t>RISIKOANALYSE</a:t>
            </a:r>
            <a:r>
              <a:rPr lang="de" cap="none">
                <a:cs typeface="Arial" charset="0"/>
              </a:rPr>
              <a:t/>
            </a:r>
            <a:br>
              <a:rPr lang="de" cap="none">
                <a:cs typeface="Arial" charset="0"/>
              </a:rPr>
            </a:br>
            <a:r>
              <a:rPr lang="de" b="1" i="0" u="none" cap="none" baseline="0">
                <a:cs typeface="Arial" charset="0"/>
              </a:rPr>
              <a:t>Ressourcendokumente</a:t>
            </a:r>
            <a:endParaRPr lang="de" altLang="fr-FR" cap="none" dirty="0">
              <a:cs typeface="Arial" charset="0"/>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de" b="0" i="0" u="none" baseline="0">
                <a:cs typeface="Arial" charset="0"/>
              </a:rPr>
              <a:t>H3SE-Integrationskit</a:t>
            </a:r>
          </a:p>
          <a:p>
            <a:pPr algn="l" rtl="0" eaLnBrk="1" hangingPunct="1"/>
            <a:r>
              <a:rPr lang="de" b="0" i="0" u="none" baseline="0">
                <a:cs typeface="Arial" charset="0"/>
              </a:rPr>
              <a:t>Modul TCT 5.1</a:t>
            </a:r>
            <a:endParaRPr lang="de" altLang="fr-FR" dirty="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E5B7DB3-E6F9-CB42-A5B0-04C6615EFED9}" type="slidenum">
              <a:rPr>
                <a:solidFill>
                  <a:srgbClr val="898989"/>
                </a:solidFill>
                <a:ea typeface="Helvetica" charset="0"/>
                <a:cs typeface="Helvetica" charset="0"/>
              </a:rPr>
              <a:pPr/>
              <a:t>2</a:t>
            </a:fld>
            <a:endParaRPr lang="de" altLang="fr-FR">
              <a:solidFill>
                <a:srgbClr val="898989"/>
              </a:solidFill>
              <a:ea typeface="Helvetica" charset="0"/>
              <a:cs typeface="Helvetica" charset="0"/>
            </a:endParaRPr>
          </a:p>
        </p:txBody>
      </p:sp>
      <p:pic>
        <p:nvPicPr>
          <p:cNvPr id="1945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77963"/>
            <a:ext cx="24257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33375"/>
            <a:ext cx="3022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457200" y="274638"/>
            <a:ext cx="8218488" cy="635000"/>
          </a:xfrm>
        </p:spPr>
        <p:txBody>
          <a:bodyPr/>
          <a:lstStyle/>
          <a:p>
            <a:pPr algn="l" rtl="0"/>
            <a:r>
              <a:rPr lang="de" b="1" i="0" u="none" baseline="0"/>
              <a:t>GEFAHR oder Risiko?</a:t>
            </a:r>
            <a:endParaRPr lang="de" dirty="0"/>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de" b="0" i="0" u="none" baseline="0"/>
              <a:t>H3SE-Integrationskit – TCT 4.2 – RISIKOANALYSE – V2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GEFAHR</a:t>
            </a:r>
            <a:endParaRPr lang="de" dirty="0"/>
          </a:p>
        </p:txBody>
      </p:sp>
      <p:sp>
        <p:nvSpPr>
          <p:cNvPr id="3" name="Espace réservé du texte 2"/>
          <p:cNvSpPr>
            <a:spLocks noGrp="1"/>
          </p:cNvSpPr>
          <p:nvPr>
            <p:ph type="body" sz="quarter" idx="12"/>
          </p:nvPr>
        </p:nvSpPr>
        <p:spPr/>
        <p:txBody>
          <a:bodyPr/>
          <a:lstStyle/>
          <a:p>
            <a:pPr algn="l" rtl="0"/>
            <a:r>
              <a:rPr lang="de" b="0" i="0" u="none" baseline="0" dirty="0"/>
              <a:t>Hierbei handelt es sich um eine Sache, die Veränderungen an etwas hervorrufen kann (Personenschaden, Umweltbelastung oder materielle Schäden oder eine Kombination dieser Elemente) und berechtigten Grund zur Sorge gibt oder den guten Zustand bzw. die Existenz gefährden kann.</a:t>
            </a:r>
            <a:endParaRPr lang="de" dirty="0"/>
          </a:p>
          <a:p>
            <a:pPr marL="0" indent="0" algn="l" rtl="0">
              <a:buNone/>
            </a:pPr>
            <a:endParaRPr lang="de" dirty="0" smtClean="0"/>
          </a:p>
          <a:p>
            <a:pPr marL="0" indent="0" algn="l" rtl="0">
              <a:buNone/>
            </a:pPr>
            <a:r>
              <a:rPr lang="de" b="0" i="0" u="none" baseline="0" dirty="0"/>
              <a:t>Beispiele für Gefahren in puncto Sicherheit der E&amp;P</a:t>
            </a:r>
          </a:p>
          <a:p>
            <a:pPr lvl="1" algn="l" rtl="0"/>
            <a:r>
              <a:rPr lang="de" b="0" i="0" u="none" baseline="0" dirty="0"/>
              <a:t>Giftige, entflammbare, explosionsfähige, ätzende, heiße usw. Flüssigkeiten</a:t>
            </a:r>
          </a:p>
          <a:p>
            <a:pPr lvl="1" algn="l" rtl="0"/>
            <a:r>
              <a:rPr lang="de" b="0" i="0" u="none" baseline="0" dirty="0"/>
              <a:t>Energiegeladene Systeme</a:t>
            </a:r>
          </a:p>
          <a:p>
            <a:pPr lvl="1" algn="l" rtl="0"/>
            <a:r>
              <a:rPr lang="de" b="0" i="0" u="none" baseline="0" dirty="0"/>
              <a:t>Extreme Umgebungen: Klima, Offshore, </a:t>
            </a:r>
            <a:r>
              <a:rPr lang="de" b="0" i="0" u="none" baseline="0" dirty="0" smtClean="0"/>
              <a:t>DW...</a:t>
            </a:r>
            <a:endParaRPr lang="de" b="0" i="0" u="none" baseline="0" dirty="0"/>
          </a:p>
          <a:p>
            <a:pPr lvl="1" algn="l" rtl="0"/>
            <a:r>
              <a:rPr lang="de" b="0" i="0" u="none" baseline="0" dirty="0"/>
              <a:t>Logistische Abwicklung (Land, Luft, Wasser)</a:t>
            </a:r>
          </a:p>
          <a:p>
            <a:pPr lvl="1" algn="l" rtl="0"/>
            <a:r>
              <a:rPr lang="de" b="0" i="0" u="none" baseline="0" dirty="0"/>
              <a:t>Werkzeughandhabung</a:t>
            </a:r>
          </a:p>
          <a:p>
            <a:pPr lvl="1" algn="l" rtl="0"/>
            <a:r>
              <a:rPr lang="de" b="0" i="0" u="none" baseline="0" dirty="0"/>
              <a:t>Arbeiten in Höhe</a:t>
            </a:r>
          </a:p>
          <a:p>
            <a:pPr lvl="1" algn="l" rtl="0"/>
            <a:r>
              <a:rPr lang="de" b="0" i="0" u="none" baseline="0" dirty="0"/>
              <a:t>Hebe- und Beförderungsvorgänge</a:t>
            </a:r>
          </a:p>
          <a:p>
            <a:pPr lvl="1" algn="l" rtl="0"/>
            <a:r>
              <a:rPr lang="de" b="0" i="0" u="none" baseline="0" dirty="0"/>
              <a:t>...</a:t>
            </a:r>
          </a:p>
          <a:p>
            <a:endParaRPr lang="de"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3</a:t>
            </a:fld>
            <a:endParaRPr lang="de" altLang="fr-FR"/>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de" b="0" i="0" u="none" baseline="0"/>
              <a:t>H3SE-Integrationskit – TCT 4.2 – RISIKOANALYSE – V2</a:t>
            </a:r>
          </a:p>
        </p:txBody>
      </p:sp>
    </p:spTree>
    <p:extLst>
      <p:ext uri="{BB962C8B-B14F-4D97-AF65-F5344CB8AC3E}">
        <p14:creationId xmlns:p14="http://schemas.microsoft.com/office/powerpoint/2010/main" val="111482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Beispiel für den Unterschied zwischen Gefahr und Risiko</a:t>
            </a:r>
            <a:endParaRPr lang="de" dirty="0"/>
          </a:p>
        </p:txBody>
      </p:sp>
      <p:sp>
        <p:nvSpPr>
          <p:cNvPr id="3" name="Espace réservé du texte 2"/>
          <p:cNvSpPr>
            <a:spLocks noGrp="1"/>
          </p:cNvSpPr>
          <p:nvPr>
            <p:ph type="body" sz="quarter" idx="12"/>
          </p:nvPr>
        </p:nvSpPr>
        <p:spPr/>
        <p:txBody>
          <a:bodyPr/>
          <a:lstStyle/>
          <a:p>
            <a:pPr algn="l" rtl="0"/>
            <a:r>
              <a:rPr lang="de" b="1" i="0" u="none" baseline="0"/>
              <a:t>Damit ein Risiko besteht, muss es eine Gefahrenaussetzung geben.</a:t>
            </a:r>
          </a:p>
          <a:p>
            <a:endParaRPr lang="de" dirty="0"/>
          </a:p>
          <a:p>
            <a:pPr algn="l" rtl="0"/>
            <a:r>
              <a:rPr lang="de" b="0" i="0" u="none" baseline="0"/>
              <a:t>Die Geschwindigkeit mit dem Kraftfahrzeug ist eine Gefahr.</a:t>
            </a:r>
          </a:p>
          <a:p>
            <a:pPr lvl="1" algn="l" rtl="0"/>
            <a:r>
              <a:rPr lang="de" b="0" i="0" u="none" baseline="0"/>
              <a:t>Dem Unfallrisiko sind nur die Personen ausgesetzt, die in Kontakt (real oder potentiell) mit einem Kraftfahrzeug stehen (Fahrer, Mitfahrer, Fußgänger). Wenn man kein Kraftfahrzeug benutzt oder sich nicht raus auf die Straße begibt, ist man dem Risiko nicht ausgesetzt.</a:t>
            </a:r>
          </a:p>
          <a:p>
            <a:pPr lvl="1" algn="l" rtl="0"/>
            <a:endParaRPr lang="de" dirty="0"/>
          </a:p>
          <a:p>
            <a:pPr algn="l" rtl="0"/>
            <a:r>
              <a:rPr lang="de" b="0" i="0" u="none" baseline="0"/>
              <a:t>Das Risiko ist jeder menschlichen Aktivität inhärent.</a:t>
            </a:r>
          </a:p>
          <a:p>
            <a:pPr lvl="1" algn="l" rtl="0"/>
            <a:r>
              <a:rPr lang="de" b="0" i="0" u="none" baseline="0"/>
              <a:t>Da man nicht leben kann, ohne seine Wohnung zu verlassen, setzt man sich dem Risiko eines Verkehrsunfalls aus. Man muss dann das Unfallrisiko auf einen annehmbaren Pegel senken.</a:t>
            </a:r>
          </a:p>
          <a:p>
            <a:endParaRPr lang="de"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4</a:t>
            </a:fld>
            <a:endParaRPr lang="de" altLang="fr-FR"/>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de" b="0" i="0" u="none" baseline="0"/>
              <a:t>H3SE-Integrationskit – TCT 4.2 – RISIKOANALYSE – V2</a:t>
            </a:r>
          </a:p>
        </p:txBody>
      </p:sp>
    </p:spTree>
    <p:extLst>
      <p:ext uri="{BB962C8B-B14F-4D97-AF65-F5344CB8AC3E}">
        <p14:creationId xmlns:p14="http://schemas.microsoft.com/office/powerpoint/2010/main" val="154456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0"/>
            <a:r>
              <a:rPr lang="de" b="1" i="0" u="none" baseline="0"/>
              <a:t>Risiko</a:t>
            </a:r>
            <a:endParaRPr lang="de" dirty="0"/>
          </a:p>
        </p:txBody>
      </p:sp>
      <p:sp>
        <p:nvSpPr>
          <p:cNvPr id="3" name="Espace réservé du texte 2"/>
          <p:cNvSpPr>
            <a:spLocks noGrp="1"/>
          </p:cNvSpPr>
          <p:nvPr>
            <p:ph type="body" sz="quarter" idx="12"/>
          </p:nvPr>
        </p:nvSpPr>
        <p:spPr>
          <a:xfrm>
            <a:off x="457200" y="2132856"/>
            <a:ext cx="4320000" cy="3600945"/>
          </a:xfrm>
        </p:spPr>
        <p:txBody>
          <a:bodyPr/>
          <a:lstStyle/>
          <a:p>
            <a:pPr algn="l" rtl="0"/>
            <a:r>
              <a:rPr lang="de" b="1" i="0" u="none" baseline="0" dirty="0"/>
              <a:t>Wahrscheinlichkeit</a:t>
            </a:r>
            <a:r>
              <a:rPr lang="de" b="0" i="0" u="none" baseline="0" dirty="0"/>
              <a:t> des Auftretens des unerwünschten Ereignisses</a:t>
            </a:r>
          </a:p>
          <a:p>
            <a:pPr lvl="1" algn="l" rtl="0"/>
            <a:r>
              <a:rPr lang="de" b="0" i="0" u="none" baseline="0" dirty="0"/>
              <a:t>Die Wahrscheinlichkeit eines Vorfalls ist eine Schätzung, die auf der Feststellung der Vorfälle basiert, die stattfinden. Sie wird durch die Anzahl der Male ausgedrückt, die eine Person von einem Ereignis betroffen sein kann.</a:t>
            </a:r>
          </a:p>
          <a:p>
            <a:pPr lvl="1" algn="l" rtl="0"/>
            <a:r>
              <a:rPr lang="de" b="0" i="0" u="none" baseline="0" dirty="0"/>
              <a:t>Die Wahrscheinlichkeit wird durch die Antwort auf folgende Frage definiert: Ist es wahrscheinlich, dass es zu einem Vorfall kommt? </a:t>
            </a:r>
            <a:endParaRPr lang="de" altLang="fr-FR" b="1" dirty="0">
              <a:latin typeface="Times New Roman" charset="0"/>
            </a:endParaRPr>
          </a:p>
          <a:p>
            <a:endParaRPr lang="de"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5</a:t>
            </a:fld>
            <a:endParaRPr lang="de" altLang="fr-FR"/>
          </a:p>
        </p:txBody>
      </p:sp>
      <p:sp>
        <p:nvSpPr>
          <p:cNvPr id="6" name="Espace réservé du texte 2"/>
          <p:cNvSpPr txBox="1">
            <a:spLocks/>
          </p:cNvSpPr>
          <p:nvPr/>
        </p:nvSpPr>
        <p:spPr bwMode="auto">
          <a:xfrm>
            <a:off x="4860032" y="2132856"/>
            <a:ext cx="3960000" cy="360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eaLnBrk="1" hangingPunct="1"/>
            <a:r>
              <a:rPr lang="de" b="1" i="0" u="none" baseline="0" dirty="0"/>
              <a:t>Schweregrad</a:t>
            </a:r>
            <a:r>
              <a:rPr lang="de" b="0" i="0" u="none" baseline="0" dirty="0"/>
              <a:t> der Folgen für den Menschen, die Umwelt, die Anlage und die Medienwirkung.</a:t>
            </a:r>
            <a:endParaRPr lang="de" altLang="fr-FR" b="1" dirty="0"/>
          </a:p>
          <a:p>
            <a:pPr lvl="1" algn="l" rtl="0" eaLnBrk="1" hangingPunct="1"/>
            <a:r>
              <a:rPr lang="de" b="0" i="0" u="none" baseline="0" dirty="0"/>
              <a:t>Die Folgen eines Vorfalls können durch Beantwortung der folgenden Frage gemessen werden: Wie würde die schlimmste, realistisch mögliche Folge eingestuft werden, wenn sich aus der Gefahr ein Vorfall ergeben würde? </a:t>
            </a:r>
            <a:endParaRPr lang="de" altLang="fr-FR" b="1" dirty="0"/>
          </a:p>
        </p:txBody>
      </p:sp>
      <p:sp>
        <p:nvSpPr>
          <p:cNvPr id="7" name="Flèche vers la gauche 6"/>
          <p:cNvSpPr/>
          <p:nvPr/>
        </p:nvSpPr>
        <p:spPr>
          <a:xfrm rot="18593818">
            <a:off x="2520341" y="1112181"/>
            <a:ext cx="1584176" cy="648072"/>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8" name="Flèche vers la gauche 7"/>
          <p:cNvSpPr/>
          <p:nvPr/>
        </p:nvSpPr>
        <p:spPr>
          <a:xfrm rot="13520057">
            <a:off x="5008861" y="1159797"/>
            <a:ext cx="1584176" cy="648072"/>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9"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de" b="0" i="0" u="none" baseline="0"/>
              <a:t>H3SE-Integrationskit – TCT 4.2 – RISIKOANALYSE – V2</a:t>
            </a:r>
          </a:p>
        </p:txBody>
      </p:sp>
    </p:spTree>
    <p:extLst>
      <p:ext uri="{BB962C8B-B14F-4D97-AF65-F5344CB8AC3E}">
        <p14:creationId xmlns:p14="http://schemas.microsoft.com/office/powerpoint/2010/main" val="51361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lgn="r" rtl="0"/>
            <a:fld id="{304D424F-DDF2-144D-B7CC-CDA80D061066}" type="slidenum">
              <a:rPr/>
              <a:pPr/>
              <a:t>6</a:t>
            </a:fld>
            <a:endParaRPr lang="de" altLang="fr-FR"/>
          </a:p>
        </p:txBody>
      </p:sp>
      <p:pic>
        <p:nvPicPr>
          <p:cNvPr id="4" name="Image 3"/>
          <p:cNvPicPr>
            <a:picLocks noChangeAspect="1"/>
          </p:cNvPicPr>
          <p:nvPr/>
        </p:nvPicPr>
        <p:blipFill>
          <a:blip r:embed="rId2"/>
          <a:stretch>
            <a:fillRect/>
          </a:stretch>
        </p:blipFill>
        <p:spPr>
          <a:xfrm>
            <a:off x="1187624" y="1196752"/>
            <a:ext cx="7092280" cy="4584546"/>
          </a:xfrm>
          <a:prstGeom prst="rect">
            <a:avLst/>
          </a:prstGeom>
        </p:spPr>
      </p:pic>
      <p:sp>
        <p:nvSpPr>
          <p:cNvPr id="5" name="Espace réservé du pied de page 1"/>
          <p:cNvSpPr>
            <a:spLocks noGrp="1"/>
          </p:cNvSpPr>
          <p:nvPr>
            <p:ph type="ftr" sz="quarter" idx="4294967295"/>
          </p:nvPr>
        </p:nvSpPr>
        <p:spPr bwMode="auto">
          <a:xfrm>
            <a:off x="457200" y="6411913"/>
            <a:ext cx="5562600" cy="365125"/>
          </a:xfrm>
          <a:prstGeom prst="rect">
            <a:avLst/>
          </a:prstGeom>
          <a:noFill/>
          <a:ln>
            <a:miter lim="800000"/>
            <a:headEnd/>
            <a:tailEnd/>
          </a:ln>
        </p:spPr>
        <p:txBody>
          <a:bodyPr/>
          <a:lstStyle/>
          <a:p>
            <a:pPr algn="l" rtl="0"/>
            <a:r>
              <a:rPr lang="de" sz="900" b="0" i="0" u="none" baseline="0"/>
              <a:t>H3SE-Integrationskit – TCT 4.2 – RISIKOANALYSE – V2</a:t>
            </a:r>
          </a:p>
        </p:txBody>
      </p:sp>
    </p:spTree>
    <p:extLst>
      <p:ext uri="{BB962C8B-B14F-4D97-AF65-F5344CB8AC3E}">
        <p14:creationId xmlns:p14="http://schemas.microsoft.com/office/powerpoint/2010/main" val="481685221"/>
      </p:ext>
    </p:extLst>
  </p:cSld>
  <p:clrMapOvr>
    <a:masterClrMapping/>
  </p:clrMapOvr>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804</TotalTime>
  <Words>380</Words>
  <Application>Microsoft Office PowerPoint</Application>
  <PresentationFormat>Affichage à l'écran (4:3)</PresentationFormat>
  <Paragraphs>40</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fr_total_modele_rouge_fonce</vt:lpstr>
      <vt:lpstr>RISIKOANALYSE Ressourcendokumente</vt:lpstr>
      <vt:lpstr>GEFAHR oder Risiko?</vt:lpstr>
      <vt:lpstr>GEFAHR</vt:lpstr>
      <vt:lpstr>Beispiel für den Unterschied zwischen Gefahr und Risiko</vt:lpstr>
      <vt:lpstr>Risiko</vt:lpstr>
      <vt:lpstr>Présentation PowerPoint</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Manuela Uribesolis</cp:lastModifiedBy>
  <cp:revision>118</cp:revision>
  <dcterms:created xsi:type="dcterms:W3CDTF">2015-09-07T13:13:13Z</dcterms:created>
  <dcterms:modified xsi:type="dcterms:W3CDTF">2017-06-26T20:35:51Z</dcterms:modified>
</cp:coreProperties>
</file>