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8" r:id="rId6"/>
    <p:sldMasterId id="2147483713" r:id="rId7"/>
  </p:sldMasterIdLst>
  <p:notesMasterIdLst>
    <p:notesMasterId r:id="rId39"/>
  </p:notesMasterIdLst>
  <p:handoutMasterIdLst>
    <p:handoutMasterId r:id="rId40"/>
  </p:handoutMasterIdLst>
  <p:sldIdLst>
    <p:sldId id="484" r:id="rId8"/>
    <p:sldId id="2134805818" r:id="rId9"/>
    <p:sldId id="2134805769" r:id="rId10"/>
    <p:sldId id="2134805786" r:id="rId11"/>
    <p:sldId id="2134805788" r:id="rId12"/>
    <p:sldId id="2134805787" r:id="rId13"/>
    <p:sldId id="2134805800" r:id="rId14"/>
    <p:sldId id="2134805799" r:id="rId15"/>
    <p:sldId id="2134805802" r:id="rId16"/>
    <p:sldId id="2134805778" r:id="rId17"/>
    <p:sldId id="2134805779" r:id="rId18"/>
    <p:sldId id="2134805782" r:id="rId19"/>
    <p:sldId id="2134805783" r:id="rId20"/>
    <p:sldId id="2134805784" r:id="rId21"/>
    <p:sldId id="2134805785" r:id="rId22"/>
    <p:sldId id="2134805801" r:id="rId23"/>
    <p:sldId id="2134805803" r:id="rId24"/>
    <p:sldId id="2134805805" r:id="rId25"/>
    <p:sldId id="2134805804" r:id="rId26"/>
    <p:sldId id="2134805808" r:id="rId27"/>
    <p:sldId id="2134805816" r:id="rId28"/>
    <p:sldId id="2134805807" r:id="rId29"/>
    <p:sldId id="2134805806" r:id="rId30"/>
    <p:sldId id="2134805809" r:id="rId31"/>
    <p:sldId id="2134805812" r:id="rId32"/>
    <p:sldId id="2134805811" r:id="rId33"/>
    <p:sldId id="2134805815" r:id="rId34"/>
    <p:sldId id="2134805819" r:id="rId35"/>
    <p:sldId id="2134805814" r:id="rId36"/>
    <p:sldId id="2134805820" r:id="rId37"/>
    <p:sldId id="2134805770"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130110-10B6-B4E0-C8D5-3DAC10477E1A}" name="David GRASSET" initials="DG" userId="S::david.grasset@totalenergies.com::ea6fa082-5944-4508-af2c-e6c33a5b9c32" providerId="AD"/>
  <p188:author id="{B0357825-0346-12AA-BD93-7A1E6D910CB4}" name="Emilie DORNAND" initials="ED" userId="S::emilie.dornand@total.com::15127248-e3c8-43ea-a9c4-0ee62dafb3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4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B9F43-204E-4D06-8AA3-2DA6614E8D5A}" v="27" dt="2023-04-20T14:27:50.020"/>
    <p1510:client id="{DA95EFD0-447D-4264-A4BE-63FA88A8C9C8}" v="8" dt="2023-04-20T09:27:36.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12" autoAdjust="0"/>
  </p:normalViewPr>
  <p:slideViewPr>
    <p:cSldViewPr snapToGrid="0">
      <p:cViewPr varScale="1">
        <p:scale>
          <a:sx n="59" d="100"/>
          <a:sy n="59" d="100"/>
        </p:scale>
        <p:origin x="1074" y="60"/>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Lst>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 Type="http://schemas.openxmlformats.org/officeDocument/2006/relationships/slide" Target="slides/slide3.xml"/><Relationship Id="rId21" Type="http://schemas.openxmlformats.org/officeDocument/2006/relationships/slide" Target="slides/slide21.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2" Type="http://schemas.openxmlformats.org/officeDocument/2006/relationships/slide" Target="slides/slide2.xml"/><Relationship Id="rId16" Type="http://schemas.openxmlformats.org/officeDocument/2006/relationships/slide" Target="slides/slide16.xml"/><Relationship Id="rId20" Type="http://schemas.openxmlformats.org/officeDocument/2006/relationships/slide" Target="slides/slide20.xml"/><Relationship Id="rId29" Type="http://schemas.openxmlformats.org/officeDocument/2006/relationships/slide" Target="slides/slide29.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24" Type="http://schemas.openxmlformats.org/officeDocument/2006/relationships/slide" Target="slides/slide24.xml"/><Relationship Id="rId5" Type="http://schemas.openxmlformats.org/officeDocument/2006/relationships/slide" Target="slides/slide5.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10" Type="http://schemas.openxmlformats.org/officeDocument/2006/relationships/slide" Target="slides/slide10.xml"/><Relationship Id="rId19" Type="http://schemas.openxmlformats.org/officeDocument/2006/relationships/slide" Target="slides/slide19.xml"/><Relationship Id="rId31" Type="http://schemas.openxmlformats.org/officeDocument/2006/relationships/slide" Target="slides/slide31.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614CAE6-BFFC-44D9-B589-0D037404D9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608E2BC-021C-40B7-90F3-4B68AD2B71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C2EC88-F953-4BD6-A688-3279E9A6E67A}" type="datetimeFigureOut">
              <a:rPr lang="fr-FR" smtClean="0"/>
              <a:t>20/04/2023</a:t>
            </a:fld>
            <a:endParaRPr lang="fr-FR"/>
          </a:p>
        </p:txBody>
      </p:sp>
      <p:sp>
        <p:nvSpPr>
          <p:cNvPr id="4" name="Espace réservé du pied de page 3">
            <a:extLst>
              <a:ext uri="{FF2B5EF4-FFF2-40B4-BE49-F238E27FC236}">
                <a16:creationId xmlns:a16="http://schemas.microsoft.com/office/drawing/2014/main" id="{E5F619B7-E80F-4357-A079-8385235264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027D7F4-CEC4-4BC4-A31D-0DEAAFB986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B5B5C3-2E1E-4008-9B77-C67FFE77BEAF}" type="slidenum">
              <a:rPr lang="fr-FR" smtClean="0"/>
              <a:t>‹N°›</a:t>
            </a:fld>
            <a:endParaRPr lang="fr-FR"/>
          </a:p>
        </p:txBody>
      </p:sp>
    </p:spTree>
    <p:extLst>
      <p:ext uri="{BB962C8B-B14F-4D97-AF65-F5344CB8AC3E}">
        <p14:creationId xmlns:p14="http://schemas.microsoft.com/office/powerpoint/2010/main" val="3886042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49E9D-AF7B-45D0-B389-3AE92F6B3F8A}" type="datetimeFigureOut">
              <a:rPr lang="fr-FR" smtClean="0"/>
              <a:t>20/04/2023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DE3DE-59D0-436E-9643-2C33BA4042BB}" type="slidenum">
              <a:rPr lang="fr-FR" smtClean="0"/>
              <a:t>‹N°›</a:t>
            </a:fld>
            <a:endParaRPr lang="fr-FR"/>
          </a:p>
        </p:txBody>
      </p:sp>
    </p:spTree>
    <p:extLst>
      <p:ext uri="{BB962C8B-B14F-4D97-AF65-F5344CB8AC3E}">
        <p14:creationId xmlns:p14="http://schemas.microsoft.com/office/powerpoint/2010/main" val="77146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88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432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76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b="0" i="0">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3722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27039759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4A691B82-0424-487B-ADD5-0B6F8516359E}" type="datetime1">
              <a:rPr lang="fr-FR" smtClean="0"/>
              <a:t>20/04/2023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785988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A8661027-A53E-489F-A476-C16A9826DF4A}" type="datetime1">
              <a:rPr lang="fr-FR" smtClean="0"/>
              <a:t>20/04/2023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86156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982D023D-F827-4AA9-AC9B-951AB411E2E4}" type="datetime1">
              <a:rPr lang="fr-FR" smtClean="0"/>
              <a:t>20/04/2023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13874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0BAC41A8-5F1F-4A05-9034-7BDCF89E29C1}" type="datetime1">
              <a:rPr lang="fr-FR" smtClean="0"/>
              <a:t>20/04/2023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61394698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1632804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88CFAD-9F07-040E-407E-727ACE16AC8A}"/>
              </a:ext>
            </a:extLst>
          </p:cNvPr>
          <p:cNvSpPr/>
          <p:nvPr userDrawn="1"/>
        </p:nvSpPr>
        <p:spPr>
          <a:xfrm>
            <a:off x="6103879" y="1417545"/>
            <a:ext cx="2774307" cy="486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162AA34-B740-C8BE-5065-B28FA0610EE6}"/>
              </a:ext>
            </a:extLst>
          </p:cNvPr>
          <p:cNvSpPr/>
          <p:nvPr userDrawn="1"/>
        </p:nvSpPr>
        <p:spPr>
          <a:xfrm flipH="1">
            <a:off x="6464594" y="1417545"/>
            <a:ext cx="5257526" cy="4860000"/>
          </a:xfrm>
          <a:prstGeom prst="roundRect">
            <a:avLst>
              <a:gd name="adj" fmla="val 6511"/>
            </a:avLst>
          </a:prstGeom>
          <a:solidFill>
            <a:schemeClr val="accent1">
              <a:lumMod val="20000"/>
              <a:lumOff val="80000"/>
            </a:schemeClr>
          </a:solidFill>
          <a:ln w="381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DB51B642-F797-8B02-4F51-55D2B5D61D3A}"/>
              </a:ext>
            </a:extLst>
          </p:cNvPr>
          <p:cNvSpPr/>
          <p:nvPr userDrawn="1"/>
        </p:nvSpPr>
        <p:spPr>
          <a:xfrm>
            <a:off x="454121" y="1417545"/>
            <a:ext cx="11268000" cy="4860000"/>
          </a:xfrm>
          <a:prstGeom prst="roundRect">
            <a:avLst>
              <a:gd name="adj" fmla="val 6511"/>
            </a:avLst>
          </a:prstGeom>
          <a:noFill/>
          <a:ln w="38100" cmpd="sng">
            <a:gradFill flip="none" rotWithShape="1">
              <a:gsLst>
                <a:gs pos="0">
                  <a:srgbClr val="00C8FF"/>
                </a:gs>
                <a:gs pos="100000">
                  <a:srgbClr val="0082FF"/>
                </a:gs>
              </a:gsLst>
              <a:lin ang="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51805" y="1605515"/>
            <a:ext cx="5238632" cy="4626835"/>
          </a:xfrm>
        </p:spPr>
        <p:txBody>
          <a:bodyPr/>
          <a:lstStyle>
            <a:lvl1pPr marL="52388" indent="0">
              <a:buNone/>
              <a:tabLst/>
              <a:defRPr b="1">
                <a:solidFill>
                  <a:srgbClr val="374649"/>
                </a:solidFill>
              </a:defRPr>
            </a:lvl1pPr>
            <a:lvl2pPr marL="52388" indent="0">
              <a:buNone/>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19933562-5120-4684-B2A0-3AFAADDBCEEE}"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Managers’ kit WDfS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13" name="Espace réservé du texte 8">
            <a:extLst>
              <a:ext uri="{FF2B5EF4-FFF2-40B4-BE49-F238E27FC236}">
                <a16:creationId xmlns:a16="http://schemas.microsoft.com/office/drawing/2014/main" id="{22F3A15D-1C57-B88F-2477-ADA40C337887}"/>
              </a:ext>
            </a:extLst>
          </p:cNvPr>
          <p:cNvSpPr>
            <a:spLocks noGrp="1"/>
          </p:cNvSpPr>
          <p:nvPr>
            <p:ph type="body" sz="quarter" idx="17" hasCustomPrompt="1"/>
          </p:nvPr>
        </p:nvSpPr>
        <p:spPr>
          <a:xfrm>
            <a:off x="6317786" y="1605515"/>
            <a:ext cx="5222409" cy="4626835"/>
          </a:xfrm>
        </p:spPr>
        <p:txBody>
          <a:bodyPr/>
          <a:lstStyle>
            <a:lvl1pPr marL="52388" indent="0">
              <a:buNone/>
              <a:tabLst/>
              <a:defRPr sz="3200" b="1">
                <a:solidFill>
                  <a:srgbClr val="374649"/>
                </a:solidFill>
              </a:defRPr>
            </a:lvl1pPr>
            <a:lvl2pPr marL="231775" indent="-179388">
              <a:buFont typeface="Arial" panose="020B0604020202020204" pitchFamily="34" charset="0"/>
              <a:buChar char="•"/>
              <a:tabLst/>
              <a:defRPr sz="1800" b="1">
                <a:solidFill>
                  <a:srgbClr val="374649"/>
                </a:solidFill>
              </a:defRPr>
            </a:lvl2pPr>
            <a:lvl3pPr marL="227013" indent="4763">
              <a:spcBef>
                <a:spcPts val="0"/>
              </a:spcBef>
              <a:buNone/>
              <a:tabLst/>
              <a:defRPr sz="1800">
                <a:solidFill>
                  <a:srgbClr val="374649"/>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Tree>
    <p:extLst>
      <p:ext uri="{BB962C8B-B14F-4D97-AF65-F5344CB8AC3E}">
        <p14:creationId xmlns:p14="http://schemas.microsoft.com/office/powerpoint/2010/main" val="4085131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xte">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0162AA34-B740-C8BE-5065-B28FA0610EE6}"/>
              </a:ext>
            </a:extLst>
          </p:cNvPr>
          <p:cNvSpPr/>
          <p:nvPr userDrawn="1"/>
        </p:nvSpPr>
        <p:spPr>
          <a:xfrm flipH="1">
            <a:off x="6317784" y="1417545"/>
            <a:ext cx="5404336" cy="4860000"/>
          </a:xfrm>
          <a:prstGeom prst="roundRect">
            <a:avLst>
              <a:gd name="adj" fmla="val 6511"/>
            </a:avLst>
          </a:prstGeom>
          <a:solidFill>
            <a:schemeClr val="accent1">
              <a:lumMod val="20000"/>
              <a:lumOff val="80000"/>
            </a:schemeClr>
          </a:solidFill>
          <a:ln w="381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DB51B642-F797-8B02-4F51-55D2B5D61D3A}"/>
              </a:ext>
            </a:extLst>
          </p:cNvPr>
          <p:cNvSpPr/>
          <p:nvPr userDrawn="1"/>
        </p:nvSpPr>
        <p:spPr>
          <a:xfrm>
            <a:off x="6317785" y="1417545"/>
            <a:ext cx="5404335" cy="4860000"/>
          </a:xfrm>
          <a:prstGeom prst="roundRect">
            <a:avLst>
              <a:gd name="adj" fmla="val 6511"/>
            </a:avLst>
          </a:prstGeom>
          <a:noFill/>
          <a:ln w="38100" cmpd="sng">
            <a:gradFill flip="none" rotWithShape="1">
              <a:gsLst>
                <a:gs pos="0">
                  <a:srgbClr val="00C8FF"/>
                </a:gs>
                <a:gs pos="100000">
                  <a:srgbClr val="0082FF"/>
                </a:gs>
              </a:gsLst>
              <a:lin ang="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8" y="1061049"/>
            <a:ext cx="5420559" cy="5171302"/>
          </a:xfrm>
        </p:spPr>
        <p:txBody>
          <a:bodyPr/>
          <a:lstStyle>
            <a:lvl1pPr marL="52388" indent="0">
              <a:buNone/>
              <a:tabLst/>
              <a:defRPr b="1">
                <a:solidFill>
                  <a:srgbClr val="374649"/>
                </a:solidFill>
              </a:defRPr>
            </a:lvl1pPr>
            <a:lvl2pPr marL="52388" indent="0">
              <a:buNone/>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B114E9B1-A5EC-42DE-A1E3-4E91BD7EBB63}"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Managers’ kit WDfS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13" name="Espace réservé du texte 8">
            <a:extLst>
              <a:ext uri="{FF2B5EF4-FFF2-40B4-BE49-F238E27FC236}">
                <a16:creationId xmlns:a16="http://schemas.microsoft.com/office/drawing/2014/main" id="{22F3A15D-1C57-B88F-2477-ADA40C337887}"/>
              </a:ext>
            </a:extLst>
          </p:cNvPr>
          <p:cNvSpPr>
            <a:spLocks noGrp="1"/>
          </p:cNvSpPr>
          <p:nvPr>
            <p:ph type="body" sz="quarter" idx="17" hasCustomPrompt="1"/>
          </p:nvPr>
        </p:nvSpPr>
        <p:spPr>
          <a:xfrm>
            <a:off x="6317786" y="1605515"/>
            <a:ext cx="5222409" cy="4626835"/>
          </a:xfrm>
        </p:spPr>
        <p:txBody>
          <a:bodyPr/>
          <a:lstStyle>
            <a:lvl1pPr marL="52388" indent="0">
              <a:buNone/>
              <a:tabLst/>
              <a:defRPr sz="2800" b="1">
                <a:solidFill>
                  <a:srgbClr val="374649"/>
                </a:solidFill>
              </a:defRPr>
            </a:lvl1pPr>
            <a:lvl2pPr marL="231775" indent="-179388">
              <a:buFont typeface="Arial" panose="020B0604020202020204" pitchFamily="34" charset="0"/>
              <a:buChar char="•"/>
              <a:tabLst/>
              <a:defRPr sz="1600" b="1">
                <a:solidFill>
                  <a:srgbClr val="374649"/>
                </a:solidFill>
              </a:defRPr>
            </a:lvl2pPr>
            <a:lvl3pPr marL="227013" indent="4763">
              <a:spcBef>
                <a:spcPts val="0"/>
              </a:spcBef>
              <a:buNone/>
              <a:tabLst/>
              <a:defRPr sz="1600">
                <a:solidFill>
                  <a:srgbClr val="374649"/>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
        <p:nvSpPr>
          <p:cNvPr id="3" name="Rectangle : coins arrondis 2">
            <a:extLst>
              <a:ext uri="{FF2B5EF4-FFF2-40B4-BE49-F238E27FC236}">
                <a16:creationId xmlns:a16="http://schemas.microsoft.com/office/drawing/2014/main" id="{7BF9E370-5895-7A54-6F1A-CC7312C4C1AD}"/>
              </a:ext>
            </a:extLst>
          </p:cNvPr>
          <p:cNvSpPr/>
          <p:nvPr userDrawn="1"/>
        </p:nvSpPr>
        <p:spPr>
          <a:xfrm>
            <a:off x="469877" y="1061049"/>
            <a:ext cx="5404335" cy="5213683"/>
          </a:xfrm>
          <a:prstGeom prst="roundRect">
            <a:avLst>
              <a:gd name="adj" fmla="val 6511"/>
            </a:avLst>
          </a:prstGeom>
          <a:noFill/>
          <a:ln w="38100" cmpd="sng">
            <a:gradFill flip="none" rotWithShape="1">
              <a:gsLst>
                <a:gs pos="0">
                  <a:srgbClr val="00C8FF"/>
                </a:gs>
                <a:gs pos="100000">
                  <a:srgbClr val="0082FF"/>
                </a:gs>
              </a:gsLst>
              <a:lin ang="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0700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e">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0162AA34-B740-C8BE-5065-B28FA0610EE6}"/>
              </a:ext>
            </a:extLst>
          </p:cNvPr>
          <p:cNvSpPr/>
          <p:nvPr userDrawn="1"/>
        </p:nvSpPr>
        <p:spPr>
          <a:xfrm flipH="1">
            <a:off x="6335037" y="2147976"/>
            <a:ext cx="5404336" cy="3819017"/>
          </a:xfrm>
          <a:prstGeom prst="roundRect">
            <a:avLst>
              <a:gd name="adj" fmla="val 6511"/>
            </a:avLst>
          </a:prstGeom>
          <a:solidFill>
            <a:srgbClr val="D9F2FF"/>
          </a:solidFill>
          <a:ln w="381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DB51B642-F797-8B02-4F51-55D2B5D61D3A}"/>
              </a:ext>
            </a:extLst>
          </p:cNvPr>
          <p:cNvSpPr/>
          <p:nvPr userDrawn="1"/>
        </p:nvSpPr>
        <p:spPr>
          <a:xfrm>
            <a:off x="6317785" y="2717321"/>
            <a:ext cx="5404335" cy="3560224"/>
          </a:xfrm>
          <a:prstGeom prst="roundRect">
            <a:avLst>
              <a:gd name="adj" fmla="val 6511"/>
            </a:avLst>
          </a:prstGeom>
          <a:no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p:nvPr>
        </p:nvSpPr>
        <p:spPr>
          <a:xfrm>
            <a:off x="469878" y="1186773"/>
            <a:ext cx="5420559" cy="5045577"/>
          </a:xfrm>
        </p:spPr>
        <p:txBody>
          <a:bodyPr/>
          <a:lstStyle>
            <a:lvl1pPr marL="52388" indent="0">
              <a:buNone/>
              <a:tabLst/>
              <a:defRPr b="1">
                <a:solidFill>
                  <a:srgbClr val="374649"/>
                </a:solidFill>
              </a:defRPr>
            </a:lvl1pPr>
            <a:lvl2pPr marL="52388" indent="0">
              <a:buNone/>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1"/>
            <a:endParaRPr lang="fr-FR"/>
          </a:p>
          <a:p>
            <a:pPr lvl="1"/>
            <a:r>
              <a:rPr lang="fr-FR"/>
              <a:t>Deuxième niveau</a:t>
            </a:r>
          </a:p>
          <a:p>
            <a:pPr lvl="2"/>
            <a:r>
              <a:rPr lang="fr-FR"/>
              <a:t>Troisième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a:xfrm>
            <a:off x="469879" y="242844"/>
            <a:ext cx="9720000" cy="593918"/>
          </a:xfrm>
        </p:spPr>
        <p:txBody>
          <a:bodyPr/>
          <a:lstStyle>
            <a:lvl1pPr algn="l" defTabSz="914400" rtl="0" eaLnBrk="1" latinLnBrk="0" hangingPunct="1">
              <a:lnSpc>
                <a:spcPct val="100000"/>
              </a:lnSpc>
              <a:spcBef>
                <a:spcPct val="0"/>
              </a:spcBef>
              <a:buNone/>
              <a:defRPr lang="fr-FR" sz="2000" kern="1200" cap="none" baseline="0" dirty="0">
                <a:solidFill>
                  <a:srgbClr val="374649"/>
                </a:solidFill>
                <a:latin typeface="+mj-lt"/>
                <a:ea typeface="+mj-ea"/>
                <a:cs typeface="+mj-cs"/>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913F070D-9A59-4D97-9F59-D4DCFB0F7FD6}"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Managers’ kit WDfS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3" name="Rectangle : coins arrondis 2">
            <a:extLst>
              <a:ext uri="{FF2B5EF4-FFF2-40B4-BE49-F238E27FC236}">
                <a16:creationId xmlns:a16="http://schemas.microsoft.com/office/drawing/2014/main" id="{7BF9E370-5895-7A54-6F1A-CC7312C4C1AD}"/>
              </a:ext>
            </a:extLst>
          </p:cNvPr>
          <p:cNvSpPr/>
          <p:nvPr userDrawn="1"/>
        </p:nvSpPr>
        <p:spPr>
          <a:xfrm>
            <a:off x="469877" y="1061049"/>
            <a:ext cx="5404335" cy="5213683"/>
          </a:xfrm>
          <a:prstGeom prst="roundRect">
            <a:avLst>
              <a:gd name="adj" fmla="val 6511"/>
            </a:avLst>
          </a:prstGeom>
          <a:noFill/>
          <a:ln w="9525" cmpd="sng">
            <a:gradFill flip="none" rotWithShape="1">
              <a:gsLst>
                <a:gs pos="0">
                  <a:srgbClr val="00C8FF"/>
                </a:gs>
                <a:gs pos="100000">
                  <a:srgbClr val="0082FF"/>
                </a:gs>
              </a:gsLst>
              <a:lin ang="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ZoneTexte 10">
            <a:extLst>
              <a:ext uri="{FF2B5EF4-FFF2-40B4-BE49-F238E27FC236}">
                <a16:creationId xmlns:a16="http://schemas.microsoft.com/office/drawing/2014/main" id="{208045B8-A5CB-AB61-A5F9-503A12CBE283}"/>
              </a:ext>
            </a:extLst>
          </p:cNvPr>
          <p:cNvSpPr txBox="1"/>
          <p:nvPr userDrawn="1"/>
        </p:nvSpPr>
        <p:spPr>
          <a:xfrm>
            <a:off x="6333946" y="1587593"/>
            <a:ext cx="6094562" cy="456535"/>
          </a:xfrm>
          <a:prstGeom prst="rect">
            <a:avLst/>
          </a:prstGeom>
          <a:noFill/>
        </p:spPr>
        <p:txBody>
          <a:bodyPr wrap="square">
            <a:spAutoFit/>
          </a:bodyPr>
          <a:lstStyle/>
          <a:p>
            <a:pPr>
              <a:lnSpc>
                <a:spcPct val="150000"/>
              </a:lnSpc>
              <a:spcAft>
                <a:spcPts val="600"/>
              </a:spcAft>
            </a:pPr>
            <a:r>
              <a:rPr lang="fr-FR" sz="1800" b="1">
                <a:solidFill>
                  <a:srgbClr val="0094D7"/>
                </a:solidFill>
                <a:cs typeface="Arial" panose="020B0604020202020204"/>
              </a:rPr>
              <a:t>MY ROLE</a:t>
            </a:r>
            <a:endParaRPr lang="fr-FR" sz="1800" b="1" cap="all" baseline="0">
              <a:solidFill>
                <a:srgbClr val="0094D7"/>
              </a:solidFill>
              <a:cs typeface="Arial" panose="020B0604020202020204"/>
            </a:endParaRPr>
          </a:p>
        </p:txBody>
      </p:sp>
      <p:sp>
        <p:nvSpPr>
          <p:cNvPr id="12" name="Espace réservé du texte 8">
            <a:extLst>
              <a:ext uri="{FF2B5EF4-FFF2-40B4-BE49-F238E27FC236}">
                <a16:creationId xmlns:a16="http://schemas.microsoft.com/office/drawing/2014/main" id="{85467D2C-C7B3-CF41-09A5-1B9012BBA05F}"/>
              </a:ext>
            </a:extLst>
          </p:cNvPr>
          <p:cNvSpPr>
            <a:spLocks noGrp="1"/>
          </p:cNvSpPr>
          <p:nvPr>
            <p:ph type="body" sz="quarter" idx="17"/>
          </p:nvPr>
        </p:nvSpPr>
        <p:spPr>
          <a:xfrm>
            <a:off x="6360676" y="2343695"/>
            <a:ext cx="5157420" cy="3634597"/>
          </a:xfrm>
        </p:spPr>
        <p:txBody>
          <a:bodyPr/>
          <a:lstStyle>
            <a:lvl1pPr marL="52388" indent="0">
              <a:buNone/>
              <a:tabLst/>
              <a:defRPr b="1">
                <a:solidFill>
                  <a:srgbClr val="374649"/>
                </a:solidFill>
              </a:defRPr>
            </a:lvl1pPr>
            <a:lvl2pPr marL="338138" indent="-285750">
              <a:buClr>
                <a:srgbClr val="00B0F0"/>
              </a:buClr>
              <a:buFont typeface="Wingdings" panose="05000000000000000000" pitchFamily="2" charset="2"/>
              <a:buChar char="§"/>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1"/>
            <a:endParaRPr lang="fr-FR"/>
          </a:p>
          <a:p>
            <a:pPr lvl="1"/>
            <a:r>
              <a:rPr lang="fr-FR"/>
              <a:t>Deuxième niveau</a:t>
            </a:r>
          </a:p>
        </p:txBody>
      </p:sp>
      <p:cxnSp>
        <p:nvCxnSpPr>
          <p:cNvPr id="14" name="Connecteur droit 13">
            <a:extLst>
              <a:ext uri="{FF2B5EF4-FFF2-40B4-BE49-F238E27FC236}">
                <a16:creationId xmlns:a16="http://schemas.microsoft.com/office/drawing/2014/main" id="{7DFF73A9-A677-CE33-C3A0-588120F5E997}"/>
              </a:ext>
            </a:extLst>
          </p:cNvPr>
          <p:cNvCxnSpPr/>
          <p:nvPr userDrawn="1"/>
        </p:nvCxnSpPr>
        <p:spPr>
          <a:xfrm>
            <a:off x="618128" y="80311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266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90018369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73971514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421557504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153072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02FC50FD-4BC6-4DA6-80AB-5755CACB1234}" type="datetime1">
              <a:rPr lang="fr-FR" smtClean="0"/>
              <a:t>20/04/2023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Managers’ kit WDfS 2023</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2594816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08A64788-FE3F-412C-894D-1D50DE2974FF}" type="datetime1">
              <a:rPr lang="fr-FR" smtClean="0"/>
              <a:t>20/04/2023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Managers’ kit WDfS 2023</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0374757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216E6427-7E35-4354-AA16-962F0332B288}"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Managers’ kit WDfS 2023</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24777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6CBC8D1A-707E-43D1-8D9B-5B8A7D72A735}" type="datetime1">
              <a:rPr lang="fr-FR" smtClean="0"/>
              <a:t>20/04/2023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23735674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FEBA4032-0B9C-4108-B634-A6B0ED45F926}" type="datetime1">
              <a:rPr lang="fr-FR" smtClean="0"/>
              <a:t>20/04/2023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936115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932C7856-0253-449B-A7C2-9FE43816B153}" type="datetime1">
              <a:rPr lang="fr-FR" smtClean="0"/>
              <a:t>20/04/2023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Managers’ kit WDfS 2023</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689448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C7B5DA49-8FF1-4DF5-891D-1D91DF662A89}" type="datetime1">
              <a:rPr lang="fr-FR" smtClean="0"/>
              <a:t>20/04/2023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371046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77F141D6-A988-4111-BBB1-5DC74B7D7BF6}" type="datetime1">
              <a:rPr lang="fr-FR" smtClean="0"/>
              <a:t>20/04/2023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734725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2B5D2217-DB77-4A5E-969F-234FBCD5A707}" type="datetime1">
              <a:rPr lang="fr-FR" smtClean="0"/>
              <a:t>20/04/2023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9143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404846468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F9E3124B-F95C-428A-A07A-68A5F891F02E}" type="datetime1">
              <a:rPr lang="fr-FR" smtClean="0"/>
              <a:t>20/04/2023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96586227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2117864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130906935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66810474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271086961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D4B363A0-3BD7-4332-BF1C-6A718A718E2B}" type="datetime1">
              <a:rPr lang="fr-FR" smtClean="0"/>
              <a:t>20/04/2023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Managers’ kit WDfS 2023</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3469076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D9DA87AA-F50D-4DF3-9282-B372C48FA5AB}" type="datetime1">
              <a:rPr lang="fr-FR" smtClean="0"/>
              <a:t>20/04/2023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Managers’ kit WDfS 2023</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02514924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D74D266C-C09A-4827-8EA2-5C14FD2C4B74}"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Managers’ kit WDfS 2023</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55005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693767C6-305C-44F2-AB3F-2D9E41657342}" type="datetime1">
              <a:rPr lang="fr-FR" smtClean="0"/>
              <a:t>20/04/2023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11962806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BB0AD0A0-44E9-4102-8D2B-BCACF7000922}" type="datetime1">
              <a:rPr lang="fr-FR" smtClean="0"/>
              <a:t>20/04/2023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4639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CE6DEF67-7990-489B-8AC4-6596600C9B84}" type="datetime1">
              <a:rPr lang="fr-FR" smtClean="0"/>
              <a:t>20/04/2023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Managers’ kit WDfS 2023</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82049109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7652A86B-EFFF-4563-97A9-A4AD3B01228F}" type="datetime1">
              <a:rPr lang="fr-FR" smtClean="0"/>
              <a:t>20/04/2023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Managers’ kit WDfS 2023</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60952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80E467DE-0D57-446E-B1C4-087FAD1E9004}" type="datetime1">
              <a:rPr lang="fr-FR" smtClean="0"/>
              <a:t>20/04/2023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035412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CB939C93-C9EB-4883-AFC8-5A2860EFC83E}" type="datetime1">
              <a:rPr lang="fr-FR" smtClean="0"/>
              <a:t>20/04/2023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13532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22BBA649-3111-4DDD-9F40-97425926BD78}" type="datetime1">
              <a:rPr lang="fr-FR" smtClean="0"/>
              <a:t>20/04/2023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51555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4377BDE8-9E96-4003-BD56-C1DC3B359D15}" type="datetime1">
              <a:rPr lang="fr-FR" smtClean="0"/>
              <a:t>20/04/2023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377694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3779096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85592463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12378037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311639268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832F87D8-899E-4DC6-907F-2353E4904A83}" type="datetime1">
              <a:rPr lang="fr-FR" smtClean="0"/>
              <a:t>20/04/2023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Managers’ kit WDfS 2023</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0523905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300FFD9D-7D40-4029-9E72-5B11363621B0}" type="datetime1">
              <a:rPr lang="fr-FR" smtClean="0"/>
              <a:t>20/04/2023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Managers’ kit WDfS 2023</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0045624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22CAB94D-3BD8-4407-96DE-1E50764BE75B}" type="datetime1">
              <a:rPr lang="fr-FR" smtClean="0"/>
              <a:t>20/04/2023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Managers’ kit WDfS 2023</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14742116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C94E4DAB-9C0E-4678-A2E7-ABF02C1D4250}"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Managers’ kit WDfS 2023</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583566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04B923C9-99BA-476D-8044-FEB0A069D324}" type="datetime1">
              <a:rPr lang="fr-FR" smtClean="0"/>
              <a:t>20/04/2023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21301820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19F04CDC-D526-4CEB-86AE-4C530D84E8FC}" type="datetime1">
              <a:rPr lang="fr-FR" smtClean="0"/>
              <a:t>20/04/2023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037814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52C4772F-E361-4FCB-A0F0-3FDA07CF4344}" type="datetime1">
              <a:rPr lang="fr-FR" smtClean="0"/>
              <a:t>20/04/2023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Managers’ kit WDfS 2023</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35131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176E9CC4-04D0-46C0-8C50-B0FBED5CC08D}" type="datetime1">
              <a:rPr lang="fr-FR" smtClean="0"/>
              <a:t>20/04/2023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78500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0515E057-D9D0-4CB5-8C42-9168B90E8DEB}" type="datetime1">
              <a:rPr lang="fr-FR" smtClean="0"/>
              <a:t>20/04/2023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578083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488146CC-62C0-439E-91A8-5B292935C75D}" type="datetime1">
              <a:rPr lang="fr-FR" smtClean="0"/>
              <a:t>20/04/2023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49191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20972C19-0FBF-4FAE-912A-421E7C165DCF}" type="datetime1">
              <a:rPr lang="fr-FR" smtClean="0"/>
              <a:t>20/04/2023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Managers’ kit WDfS 2023</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3497840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220634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1B5734A2-1ED0-4D2C-BFA1-F7129C9AE5A7}"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Managers’ kit WDfS 2023</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295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D3EA3B91-58E4-43F2-9642-32EB35881272}" type="datetime1">
              <a:rPr lang="fr-FR" smtClean="0"/>
              <a:t>20/04/2023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63241769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r>
              <a:rPr lang="fr-FR"/>
              <a:t>Cliquez sur l'icône pour ajouter un tableau</a:t>
            </a: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2C5F5463-AA2D-493D-8EB8-1AF1603F6793}" type="datetime1">
              <a:rPr lang="fr-FR" smtClean="0"/>
              <a:t>20/04/2023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Managers’ kit WDfS 2023</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5471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r>
              <a:rPr lang="fr-FR"/>
              <a:t>Cliquez sur l'icône pour ajouter un graphique</a:t>
            </a: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E80915D3-0246-4BA1-A455-8ED7879025A0}" type="datetime1">
              <a:rPr lang="fr-FR" smtClean="0"/>
              <a:t>20/04/2023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Managers’ kit WDfS 2023</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89199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60509A7C-A0B2-4358-AA12-D7FD6E7660F3}" type="datetime1">
              <a:rPr lang="fr-FR" smtClean="0"/>
              <a:t>20/04/2023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Managers’ kit WDfS 2023</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507014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66" r:id="rId6"/>
    <p:sldLayoutId id="2147483680" r:id="rId7"/>
    <p:sldLayoutId id="2147483668" r:id="rId8"/>
    <p:sldLayoutId id="2147483669" r:id="rId9"/>
    <p:sldLayoutId id="2147483670" r:id="rId10"/>
    <p:sldLayoutId id="2147483671" r:id="rId11"/>
    <p:sldLayoutId id="2147483672" r:id="rId12"/>
    <p:sldLayoutId id="2147483681" r:id="rId13"/>
    <p:sldLayoutId id="2147483682" r:id="rId14"/>
    <p:sldLayoutId id="2147483728" r:id="rId15"/>
    <p:sldLayoutId id="2147483729" r:id="rId16"/>
    <p:sldLayoutId id="2147483730" r:id="rId17"/>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A7202CBA-B8FB-499E-9250-AC4F2201FCAC}" type="datetime1">
              <a:rPr lang="fr-FR" smtClean="0"/>
              <a:t>20/04/2023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Managers’ kit WDfS 2023</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979417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96C463EA-47B3-450F-A9FB-AF2E2E58A630}" type="datetime1">
              <a:rPr lang="fr-FR" smtClean="0"/>
              <a:t>20/04/2023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Managers’ kit WDfS 2023</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840080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49994A35-0E7C-42E7-846A-2112B38865DD}" type="datetime1">
              <a:rPr lang="fr-FR" smtClean="0"/>
              <a:t>20/04/2023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Managers’ kit WDfS 2023</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0055616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7.xml"/><Relationship Id="rId3" Type="http://schemas.openxmlformats.org/officeDocument/2006/relationships/slide" Target="slide4.xml"/><Relationship Id="rId21" Type="http://schemas.openxmlformats.org/officeDocument/2006/relationships/slide" Target="slide22.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18.xml"/><Relationship Id="rId25" Type="http://schemas.openxmlformats.org/officeDocument/2006/relationships/slide" Target="slide25.xml"/><Relationship Id="rId2" Type="http://schemas.openxmlformats.org/officeDocument/2006/relationships/slide" Target="slide3.xml"/><Relationship Id="rId16" Type="http://schemas.openxmlformats.org/officeDocument/2006/relationships/slide" Target="slide17.xml"/><Relationship Id="rId20" Type="http://schemas.openxmlformats.org/officeDocument/2006/relationships/slide" Target="slide21.xml"/><Relationship Id="rId29" Type="http://schemas.openxmlformats.org/officeDocument/2006/relationships/slide" Target="slide30.xml"/><Relationship Id="rId1" Type="http://schemas.openxmlformats.org/officeDocument/2006/relationships/slideLayout" Target="../slideLayouts/slideLayout11.xml"/><Relationship Id="rId6" Type="http://schemas.openxmlformats.org/officeDocument/2006/relationships/slide" Target="slide7.xml"/><Relationship Id="rId11" Type="http://schemas.openxmlformats.org/officeDocument/2006/relationships/slide" Target="slide12.xml"/><Relationship Id="rId24" Type="http://schemas.openxmlformats.org/officeDocument/2006/relationships/slide" Target="slide26.xml"/><Relationship Id="rId5" Type="http://schemas.openxmlformats.org/officeDocument/2006/relationships/slide" Target="slide6.xml"/><Relationship Id="rId15" Type="http://schemas.openxmlformats.org/officeDocument/2006/relationships/slide" Target="slide16.xml"/><Relationship Id="rId23" Type="http://schemas.openxmlformats.org/officeDocument/2006/relationships/slide" Target="slide24.xml"/><Relationship Id="rId28" Type="http://schemas.openxmlformats.org/officeDocument/2006/relationships/slide" Target="slide29.xml"/><Relationship Id="rId10" Type="http://schemas.openxmlformats.org/officeDocument/2006/relationships/slide" Target="slide11.xml"/><Relationship Id="rId19" Type="http://schemas.openxmlformats.org/officeDocument/2006/relationships/slide" Target="slide20.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 Id="rId22" Type="http://schemas.openxmlformats.org/officeDocument/2006/relationships/slide" Target="slide23.xml"/><Relationship Id="rId27" Type="http://schemas.openxmlformats.org/officeDocument/2006/relationships/slide" Target="slide28.xml"/><Relationship Id="rId30"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2.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E7A41C-F157-46F4-8BED-5EA3D7F858FA}"/>
              </a:ext>
            </a:extLst>
          </p:cNvPr>
          <p:cNvSpPr>
            <a:spLocks noGrp="1"/>
          </p:cNvSpPr>
          <p:nvPr>
            <p:ph type="ctrTitle"/>
          </p:nvPr>
        </p:nvSpPr>
        <p:spPr>
          <a:xfrm>
            <a:off x="464399" y="2288392"/>
            <a:ext cx="10368441" cy="2160000"/>
          </a:xfrm>
        </p:spPr>
        <p:txBody>
          <a:bodyPr/>
          <a:lstStyle/>
          <a:p>
            <a:r>
              <a:rPr lang="en-US" dirty="0"/>
              <a:t>Example sheets showing technological risk situations</a:t>
            </a:r>
          </a:p>
        </p:txBody>
      </p:sp>
      <p:sp>
        <p:nvSpPr>
          <p:cNvPr id="3" name="Sous-titre 2">
            <a:extLst>
              <a:ext uri="{FF2B5EF4-FFF2-40B4-BE49-F238E27FC236}">
                <a16:creationId xmlns:a16="http://schemas.microsoft.com/office/drawing/2014/main" id="{D3CF3197-343E-4301-BBB0-E4AF82B287C0}"/>
              </a:ext>
            </a:extLst>
          </p:cNvPr>
          <p:cNvSpPr>
            <a:spLocks noGrp="1"/>
          </p:cNvSpPr>
          <p:nvPr>
            <p:ph type="subTitle" idx="1"/>
          </p:nvPr>
        </p:nvSpPr>
        <p:spPr>
          <a:xfrm>
            <a:off x="464399" y="4520416"/>
            <a:ext cx="11590752" cy="468000"/>
          </a:xfrm>
        </p:spPr>
        <p:txBody>
          <a:bodyPr/>
          <a:lstStyle/>
          <a:p>
            <a:r>
              <a:rPr lang="en-US" dirty="0"/>
              <a:t>Appendix to the </a:t>
            </a:r>
            <a:r>
              <a:rPr lang="en-US" dirty="0" err="1"/>
              <a:t>WDfS</a:t>
            </a:r>
            <a:r>
              <a:rPr lang="en-US" dirty="0"/>
              <a:t> 2023 Discussion Workshops Guide</a:t>
            </a:r>
          </a:p>
        </p:txBody>
      </p:sp>
      <p:sp>
        <p:nvSpPr>
          <p:cNvPr id="6" name="Espace réservé du texte 5">
            <a:extLst>
              <a:ext uri="{FF2B5EF4-FFF2-40B4-BE49-F238E27FC236}">
                <a16:creationId xmlns:a16="http://schemas.microsoft.com/office/drawing/2014/main" id="{8D15C6A2-7768-4617-BFF0-DD4863D1FA7F}"/>
              </a:ext>
            </a:extLst>
          </p:cNvPr>
          <p:cNvSpPr>
            <a:spLocks noGrp="1"/>
          </p:cNvSpPr>
          <p:nvPr>
            <p:ph type="body" sz="quarter" idx="14"/>
          </p:nvPr>
        </p:nvSpPr>
        <p:spPr>
          <a:xfrm>
            <a:off x="464399" y="5495051"/>
            <a:ext cx="8640000" cy="720000"/>
          </a:xfrm>
        </p:spPr>
        <p:txBody>
          <a:bodyPr/>
          <a:lstStyle/>
          <a:p>
            <a:r>
              <a:rPr lang="en-US" dirty="0"/>
              <a:t>HSE Division</a:t>
            </a:r>
          </a:p>
        </p:txBody>
      </p:sp>
      <p:sp>
        <p:nvSpPr>
          <p:cNvPr id="4" name="ZoneTexte 3">
            <a:extLst>
              <a:ext uri="{FF2B5EF4-FFF2-40B4-BE49-F238E27FC236}">
                <a16:creationId xmlns:a16="http://schemas.microsoft.com/office/drawing/2014/main" id="{39C72A65-CA42-6802-742E-5997EFEBF61C}"/>
              </a:ext>
            </a:extLst>
          </p:cNvPr>
          <p:cNvSpPr txBox="1"/>
          <p:nvPr/>
        </p:nvSpPr>
        <p:spPr>
          <a:xfrm>
            <a:off x="464400" y="6231118"/>
            <a:ext cx="1835759" cy="253916"/>
          </a:xfrm>
          <a:prstGeom prst="rect">
            <a:avLst/>
          </a:prstGeom>
          <a:noFill/>
        </p:spPr>
        <p:txBody>
          <a:bodyPr wrap="none" rtlCol="0">
            <a:spAutoFit/>
          </a:bodyPr>
          <a:lstStyle/>
          <a:p>
            <a:pPr algn="l"/>
            <a:r>
              <a:rPr lang="fr-FR" sz="1050" i="1" dirty="0" err="1"/>
              <a:t>Revision</a:t>
            </a:r>
            <a:r>
              <a:rPr lang="fr-FR" sz="1050" i="1" dirty="0"/>
              <a:t> 1 – April 14, 2023</a:t>
            </a:r>
          </a:p>
        </p:txBody>
      </p:sp>
    </p:spTree>
    <p:extLst>
      <p:ext uri="{BB962C8B-B14F-4D97-AF65-F5344CB8AC3E}">
        <p14:creationId xmlns:p14="http://schemas.microsoft.com/office/powerpoint/2010/main" val="349556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a:lstStyle/>
          <a:p>
            <a:pPr>
              <a:defRPr/>
            </a:pPr>
            <a:r>
              <a:rPr lang="en-US" b="1">
                <a:solidFill>
                  <a:srgbClr val="374649"/>
                </a:solidFill>
                <a:latin typeface="Arial"/>
                <a:cs typeface="Arial"/>
              </a:rPr>
              <a:t>  </a:t>
            </a:r>
          </a:p>
          <a:p>
            <a:pPr lvl="1">
              <a:defRPr/>
            </a:pPr>
            <a:endParaRPr kumimoji="0" lang="fr-FR" i="0" u="none" strike="noStrike" kern="1200" cap="none" spc="0" normalizeH="0" baseline="0" noProof="0">
              <a:ln>
                <a:noFill/>
              </a:ln>
              <a:solidFill>
                <a:srgbClr val="374649"/>
              </a:solidFill>
              <a:effectLst/>
              <a:uLnTx/>
              <a:uFillTx/>
              <a:latin typeface="Arial" panose="020B0604020202020204"/>
              <a:ea typeface="+mn-ea"/>
              <a:cs typeface="+mn-cs"/>
            </a:endParaRPr>
          </a:p>
          <a:p>
            <a:pPr lvl="1">
              <a:defRPr/>
            </a:pPr>
            <a:br>
              <a:rPr lang="en-US">
                <a:solidFill>
                  <a:srgbClr val="374649"/>
                </a:solidFill>
              </a:rPr>
            </a:br>
            <a:r>
              <a:rPr lang="en-US">
                <a:solidFill>
                  <a:srgbClr val="374649"/>
                </a:solidFill>
              </a:rPr>
              <a:t>A vacuum truck had finished its cleaning operation. The signage to mark out a no entry zone had been removed. </a:t>
            </a:r>
          </a:p>
          <a:p>
            <a:pPr lvl="1">
              <a:defRPr/>
            </a:pPr>
            <a:r>
              <a:rPr lang="en-US">
                <a:solidFill>
                  <a:srgbClr val="374649"/>
                </a:solidFill>
              </a:rPr>
              <a:t>When a service vehicle drove past the truck, the engine overran and the gas cloud formed by the hydrocarbon vapors discharged through the vent on the truck, exploded. </a:t>
            </a:r>
          </a:p>
          <a:p>
            <a:pPr lvl="1"/>
            <a:endParaRPr lang="fr-F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a:lstStyle/>
          <a:p>
            <a:r>
              <a:rPr lang="en-US" dirty="0"/>
              <a:t>Explosion of a gas cloud formed by a vacuum truck </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374649"/>
                </a:solidFill>
                <a:effectLst/>
                <a:uLnTx/>
                <a:uFillTx/>
                <a:latin typeface="Arial" panose="020B0604020202020204"/>
                <a:ea typeface="+mn-ea"/>
                <a:cs typeface="+mn-cs"/>
              </a:rPr>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a:lstStyle/>
          <a:p>
            <a:pPr lvl="1" algn="just">
              <a:defRPr/>
            </a:pPr>
            <a:r>
              <a:rPr lang="en-US" dirty="0">
                <a:latin typeface="Arial" panose="020B0604020202020204"/>
                <a:cs typeface="Arial"/>
              </a:rPr>
              <a:t>As a </a:t>
            </a:r>
            <a:r>
              <a:rPr lang="en-US" b="1" dirty="0">
                <a:latin typeface="Arial" panose="020B0604020202020204"/>
                <a:cs typeface="Arial"/>
              </a:rPr>
              <a:t>Work planner</a:t>
            </a:r>
            <a:r>
              <a:rPr lang="en-US" dirty="0">
                <a:latin typeface="Arial" panose="020B0604020202020204"/>
                <a:cs typeface="Arial"/>
              </a:rPr>
              <a:t>, </a:t>
            </a:r>
            <a:r>
              <a:rPr lang="en-US" b="0" dirty="0">
                <a:latin typeface="Arial" panose="020B0604020202020204"/>
                <a:cs typeface="Arial"/>
              </a:rPr>
              <a:t>I assess the risks throughout the entire activity and identify the associated barriers.</a:t>
            </a:r>
            <a:r>
              <a:rPr lang="en-US" b="0" dirty="0">
                <a:solidFill>
                  <a:srgbClr val="374649"/>
                </a:solidFill>
                <a:latin typeface="Arial" panose="020B0604020202020204"/>
                <a:cs typeface="Arial"/>
              </a:rPr>
              <a:t> </a:t>
            </a:r>
          </a:p>
          <a:p>
            <a:pPr lvl="1" algn="just"/>
            <a:r>
              <a:rPr lang="en-US" dirty="0">
                <a:latin typeface="Arial" panose="020B0604020202020204" pitchFamily="34" charset="0"/>
                <a:ea typeface="Calibri" panose="020F0502020204030204" pitchFamily="34" charset="0"/>
              </a:rPr>
              <a:t>As </a:t>
            </a:r>
            <a:r>
              <a:rPr lang="en-US" b="1" dirty="0">
                <a:latin typeface="Arial" panose="020B0604020202020204" pitchFamily="34" charset="0"/>
                <a:ea typeface="Calibri" panose="020F0502020204030204" pitchFamily="34" charset="0"/>
              </a:rPr>
              <a:t>Operations</a:t>
            </a:r>
            <a:r>
              <a:rPr lang="en-US" dirty="0">
                <a:latin typeface="Arial" panose="020B0604020202020204" pitchFamily="34" charset="0"/>
                <a:ea typeface="Calibri" panose="020F0502020204030204" pitchFamily="34" charset="0"/>
              </a:rPr>
              <a:t>:</a:t>
            </a:r>
          </a:p>
          <a:p>
            <a:pPr marL="508000" lvl="2" indent="-285750">
              <a:buFontTx/>
              <a:buChar char="−"/>
            </a:pPr>
            <a:r>
              <a:rPr lang="en-US" dirty="0">
                <a:solidFill>
                  <a:srgbClr val="374649"/>
                </a:solidFill>
                <a:latin typeface="Arial" panose="020B0604020202020204" pitchFamily="34" charset="0"/>
                <a:ea typeface="Times New Roman" panose="02020603050405020304" pitchFamily="18" charset="0"/>
              </a:rPr>
              <a:t>I make sure that any hydrocarbon vapors are deviated to a safe zone.</a:t>
            </a:r>
            <a:r>
              <a:rPr lang="en-US" dirty="0">
                <a:solidFill>
                  <a:srgbClr val="374649"/>
                </a:solidFill>
                <a:effectLst/>
                <a:latin typeface="Arial" panose="020B0604020202020204" pitchFamily="34" charset="0"/>
                <a:ea typeface="Times New Roman" panose="02020603050405020304" pitchFamily="18" charset="0"/>
              </a:rPr>
              <a:t> </a:t>
            </a:r>
          </a:p>
          <a:p>
            <a:pPr marL="508000" lvl="2" indent="-285750">
              <a:buFontTx/>
              <a:buChar char="−"/>
            </a:pPr>
            <a:r>
              <a:rPr lang="en-US" dirty="0">
                <a:solidFill>
                  <a:srgbClr val="374649"/>
                </a:solidFill>
                <a:effectLst/>
                <a:latin typeface="Arial" panose="020B0604020202020204" pitchFamily="34" charset="0"/>
                <a:ea typeface="Times New Roman" panose="02020603050405020304" pitchFamily="18" charset="0"/>
              </a:rPr>
              <a:t>I maintain the signage in place.</a:t>
            </a:r>
          </a:p>
          <a:p>
            <a:pPr marL="508000" lvl="2" indent="-285750">
              <a:buFontTx/>
              <a:buChar char="−"/>
            </a:pPr>
            <a:r>
              <a:rPr lang="en-US" dirty="0">
                <a:solidFill>
                  <a:srgbClr val="374649"/>
                </a:solidFill>
              </a:rPr>
              <a:t>I make regular atmospheric checks throughout the activity.</a:t>
            </a:r>
          </a:p>
          <a:p>
            <a:pPr lvl="1"/>
            <a:endParaRPr lang="fr-FR" dirty="0"/>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stretch>
            <a:fillRect/>
          </a:stretch>
        </p:blipFill>
        <p:spPr>
          <a:xfrm>
            <a:off x="795008" y="4429493"/>
            <a:ext cx="2117524" cy="1500042"/>
          </a:xfrm>
          <a:prstGeom prst="rect">
            <a:avLst/>
          </a:prstGeom>
        </p:spPr>
      </p:pic>
      <p:sp>
        <p:nvSpPr>
          <p:cNvPr id="8" name="ZoneTexte 7">
            <a:extLst>
              <a:ext uri="{FF2B5EF4-FFF2-40B4-BE49-F238E27FC236}">
                <a16:creationId xmlns:a16="http://schemas.microsoft.com/office/drawing/2014/main" id="{C46DB84B-E17B-10F7-7DA6-6A026B6885A2}"/>
              </a:ext>
            </a:extLst>
          </p:cNvPr>
          <p:cNvSpPr txBox="1"/>
          <p:nvPr/>
        </p:nvSpPr>
        <p:spPr>
          <a:xfrm>
            <a:off x="3129065" y="4501322"/>
            <a:ext cx="2655230" cy="1292662"/>
          </a:xfrm>
          <a:prstGeom prst="rect">
            <a:avLst/>
          </a:prstGeom>
          <a:noFill/>
        </p:spPr>
        <p:txBody>
          <a:bodyPr wrap="square">
            <a:spAutoFit/>
          </a:bodyPr>
          <a:lstStyle/>
          <a:p>
            <a:r>
              <a:rPr lang="en-US" sz="1300" i="1">
                <a:solidFill>
                  <a:srgbClr val="374649"/>
                </a:solidFill>
              </a:rPr>
              <a:t>The truck driver sustained burns to the face and the two people in the van were shocked by the explosion.</a:t>
            </a:r>
          </a:p>
          <a:p>
            <a:endParaRPr lang="en-US" sz="1300" i="1">
              <a:solidFill>
                <a:srgbClr val="374649"/>
              </a:solidFill>
            </a:endParaRPr>
          </a:p>
          <a:p>
            <a:r>
              <a:rPr lang="en-US" sz="1300" i="1">
                <a:solidFill>
                  <a:srgbClr val="374649"/>
                </a:solidFill>
              </a:rPr>
              <a:t>Potential fatalities.</a:t>
            </a:r>
          </a:p>
        </p:txBody>
      </p:sp>
      <p:cxnSp>
        <p:nvCxnSpPr>
          <p:cNvPr id="7" name="Connecteur droit 6">
            <a:extLst>
              <a:ext uri="{FF2B5EF4-FFF2-40B4-BE49-F238E27FC236}">
                <a16:creationId xmlns:a16="http://schemas.microsoft.com/office/drawing/2014/main" id="{012946C6-B6B7-93DE-10A3-48EF2CA8DDF0}"/>
              </a:ext>
            </a:extLst>
          </p:cNvPr>
          <p:cNvCxnSpPr/>
          <p:nvPr/>
        </p:nvCxnSpPr>
        <p:spPr>
          <a:xfrm>
            <a:off x="3215707" y="445590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FB6654F6-9493-7F6E-EA01-2ACF196FAEF6}"/>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1091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a:defRPr/>
            </a:pPr>
            <a:endParaRPr lang="fr-FR"/>
          </a:p>
          <a:p>
            <a:pPr marL="52070" lvl="1">
              <a:defRPr/>
            </a:pPr>
            <a:r>
              <a:rPr lang="en-US"/>
              <a:t>A leak occurred on a flange we had worked on when the gasoil line was brought back into service.</a:t>
            </a:r>
          </a:p>
          <a:p>
            <a:pPr marL="52070" lvl="1">
              <a:defRPr/>
            </a:pPr>
            <a:r>
              <a:rPr lang="en-US"/>
              <a:t>The tightening torque was insufficient (no sealing procedure).</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Gasoil leak from a flange when the pipeline was put back into service</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11</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Work planner, I ensure</a:t>
            </a:r>
            <a:r>
              <a:rPr lang="en-US" b="0">
                <a:solidFill>
                  <a:srgbClr val="374649"/>
                </a:solidFill>
                <a:latin typeface="Arial" panose="020B0604020202020204"/>
                <a:cs typeface="Arial"/>
              </a:rPr>
              <a:t>:</a:t>
            </a:r>
          </a:p>
          <a:p>
            <a:pPr marL="534988" lvl="3" indent="-212725" algn="just">
              <a:buClr>
                <a:srgbClr val="00B0F0"/>
              </a:buClr>
              <a:buFont typeface="Wingdings" panose="05000000000000000000" pitchFamily="2" charset="2"/>
              <a:buChar char="§"/>
              <a:defRPr/>
            </a:pPr>
            <a:r>
              <a:rPr lang="en-US" sz="1200" b="0">
                <a:solidFill>
                  <a:srgbClr val="374649"/>
                </a:solidFill>
                <a:latin typeface="Arial" panose="020B0604020202020204"/>
                <a:cs typeface="Arial"/>
              </a:rPr>
              <a:t>That the agents are qualified for the work I ask them to do.</a:t>
            </a:r>
          </a:p>
          <a:p>
            <a:pPr marL="534988" lvl="3" indent="-212725" algn="just">
              <a:buClr>
                <a:srgbClr val="00B0F0"/>
              </a:buClr>
              <a:buFont typeface="Wingdings" panose="05000000000000000000" pitchFamily="2" charset="2"/>
              <a:buChar char="§"/>
              <a:defRPr/>
            </a:pPr>
            <a:r>
              <a:rPr lang="en-US" sz="1200" b="0">
                <a:solidFill>
                  <a:srgbClr val="374649"/>
                </a:solidFill>
                <a:latin typeface="Arial" panose="020B0604020202020204"/>
                <a:cs typeface="Arial"/>
              </a:rPr>
              <a:t>That the work procedures have been followed correctly before putting equipment back into service. </a:t>
            </a:r>
          </a:p>
          <a:p>
            <a:pPr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Worker</a:t>
            </a:r>
            <a:r>
              <a:rPr lang="en-US" b="0">
                <a:solidFill>
                  <a:srgbClr val="374649"/>
                </a:solidFill>
                <a:latin typeface="Arial" panose="020B0604020202020204"/>
                <a:cs typeface="Arial"/>
              </a:rPr>
              <a:t>, I make sure that work procedures exist and that I follow them (in this case, the sealing procedures). </a:t>
            </a:r>
          </a:p>
          <a:p>
            <a:pPr lvl="1" indent="-179070" algn="just">
              <a:spcAft>
                <a:spcPts val="600"/>
              </a:spcAft>
              <a:defRPr/>
            </a:pPr>
            <a:r>
              <a:rPr lang="en-US" b="0">
                <a:solidFill>
                  <a:srgbClr val="374649"/>
                </a:solidFill>
                <a:latin typeface="Arial" panose="020B0604020202020204"/>
                <a:cs typeface="Arial"/>
              </a:rPr>
              <a:t>As an </a:t>
            </a:r>
            <a:r>
              <a:rPr lang="en-US" b="1">
                <a:solidFill>
                  <a:srgbClr val="374649"/>
                </a:solidFill>
                <a:latin typeface="Arial" panose="020B0604020202020204"/>
                <a:cs typeface="Arial"/>
              </a:rPr>
              <a:t>Operator</a:t>
            </a:r>
            <a:r>
              <a:rPr lang="en-US">
                <a:latin typeface="Arial" panose="020B0604020202020204"/>
                <a:cs typeface="Arial"/>
              </a:rPr>
              <a:t>, I </a:t>
            </a:r>
            <a:r>
              <a:rPr lang="en-US" b="0">
                <a:solidFill>
                  <a:srgbClr val="374649"/>
                </a:solidFill>
                <a:latin typeface="Arial" panose="020B0604020202020204"/>
                <a:cs typeface="Arial"/>
              </a:rPr>
              <a:t>check the integrity of equipment and that there are no leaks in the field, in particular in the restart and shutdown phases.</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5007" y="3644152"/>
            <a:ext cx="4778941" cy="2505375"/>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605609" y="2974305"/>
            <a:ext cx="4880791"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Asset damage: 10,000 liters of diesel spilt on the ground.</a:t>
            </a:r>
          </a:p>
          <a:p>
            <a:r>
              <a:rPr lang="en-US" sz="1300" i="1">
                <a:solidFill>
                  <a:srgbClr val="374649"/>
                </a:solidFill>
              </a:rPr>
              <a:t>Potential environmental impact.</a:t>
            </a:r>
          </a:p>
        </p:txBody>
      </p:sp>
      <p:cxnSp>
        <p:nvCxnSpPr>
          <p:cNvPr id="8" name="Connecteur droit 7">
            <a:extLst>
              <a:ext uri="{FF2B5EF4-FFF2-40B4-BE49-F238E27FC236}">
                <a16:creationId xmlns:a16="http://schemas.microsoft.com/office/drawing/2014/main" id="{816B45F7-595D-F641-271A-4B8004F3636B}"/>
              </a:ext>
            </a:extLst>
          </p:cNvPr>
          <p:cNvCxnSpPr/>
          <p:nvPr/>
        </p:nvCxnSpPr>
        <p:spPr>
          <a:xfrm>
            <a:off x="726913" y="287341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F43043B8-5E3B-7EEF-F256-36DD565A1B77}"/>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240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dirty="0">
              <a:ln>
                <a:noFill/>
              </a:ln>
              <a:solidFill>
                <a:srgbClr val="374649"/>
              </a:solidFill>
              <a:effectLst/>
              <a:uLnTx/>
              <a:uFillTx/>
              <a:latin typeface="Arial" panose="020B0604020202020204"/>
              <a:cs typeface="Arial" panose="020B0604020202020204"/>
            </a:endParaRPr>
          </a:p>
          <a:p>
            <a:pPr marL="52070" lvl="1">
              <a:defRPr/>
            </a:pPr>
            <a:r>
              <a:rPr lang="en-US" dirty="0"/>
              <a:t>When a steam cracker was restarted, a methane leak was noticed on a valve bonnet at the column base.</a:t>
            </a:r>
          </a:p>
          <a:p>
            <a:pPr marL="52070" lvl="1">
              <a:defRPr/>
            </a:pPr>
            <a:r>
              <a:rPr lang="en-US" dirty="0"/>
              <a:t>The seal had been changed during the major turnaround and the new (Teflon) seal was not compliant with the technical specifications </a:t>
            </a:r>
          </a:p>
          <a:p>
            <a:pPr marL="52070" lvl="1">
              <a:defRPr/>
            </a:pPr>
            <a:r>
              <a:rPr lang="en-US" dirty="0"/>
              <a:t>(graphite spiral wound gasket required).</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Methane leak on a valve bonnet</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12</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a:solidFill>
                  <a:srgbClr val="374649"/>
                </a:solidFill>
                <a:latin typeface="Arial" panose="020B0604020202020204"/>
                <a:cs typeface="Arial"/>
              </a:rPr>
              <a:t>As </a:t>
            </a:r>
            <a:r>
              <a:rPr lang="en-US">
                <a:latin typeface="Arial" panose="020B0604020202020204"/>
                <a:cs typeface="Arial"/>
              </a:rPr>
              <a:t>a </a:t>
            </a:r>
            <a:r>
              <a:rPr lang="en-US" b="1">
                <a:latin typeface="Arial" panose="020B0604020202020204"/>
                <a:cs typeface="Arial"/>
              </a:rPr>
              <a:t>W</a:t>
            </a:r>
            <a:r>
              <a:rPr lang="en-US" b="1">
                <a:solidFill>
                  <a:srgbClr val="374649"/>
                </a:solidFill>
                <a:latin typeface="Arial" panose="020B0604020202020204"/>
                <a:cs typeface="Arial"/>
              </a:rPr>
              <a:t>ork planner</a:t>
            </a:r>
            <a:r>
              <a:rPr lang="en-US">
                <a:latin typeface="Arial" panose="020B0604020202020204"/>
                <a:cs typeface="Arial"/>
              </a:rPr>
              <a:t>, I </a:t>
            </a:r>
            <a:r>
              <a:rPr lang="en-US" b="0">
                <a:solidFill>
                  <a:srgbClr val="374649"/>
                </a:solidFill>
                <a:latin typeface="Arial" panose="020B0604020202020204"/>
                <a:cs typeface="Arial"/>
              </a:rPr>
              <a:t>make sure that:</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The agents are qualified for the work I ask them to do,</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The operational procedures have been followed correctly before closing out the work package. </a:t>
            </a:r>
          </a:p>
          <a:p>
            <a:pPr lvl="1" indent="-179070" algn="just">
              <a:spcBef>
                <a:spcPts val="1200"/>
              </a:spcBef>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Mechanic</a:t>
            </a:r>
            <a:r>
              <a:rPr lang="en-US">
                <a:solidFill>
                  <a:srgbClr val="374649"/>
                </a:solidFill>
                <a:latin typeface="Arial" panose="020B0604020202020204"/>
                <a:cs typeface="Arial"/>
              </a:rPr>
              <a:t>,</a:t>
            </a:r>
            <a:r>
              <a:rPr lang="en-US" b="0">
                <a:solidFill>
                  <a:srgbClr val="374649"/>
                </a:solidFill>
                <a:latin typeface="Arial" panose="020B0604020202020204"/>
                <a:cs typeface="Arial"/>
              </a:rPr>
              <a:t> </a:t>
            </a:r>
            <a:r>
              <a:rPr lang="en-US">
                <a:latin typeface="Arial" panose="020B0604020202020204"/>
                <a:cs typeface="Arial"/>
              </a:rPr>
              <a:t>I</a:t>
            </a:r>
            <a:r>
              <a:rPr lang="en-US" b="0">
                <a:solidFill>
                  <a:srgbClr val="374649"/>
                </a:solidFill>
                <a:latin typeface="Arial" panose="020B0604020202020204"/>
                <a:cs typeface="Arial"/>
              </a:rPr>
              <a:t>:</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Ensure that there are operational procedures and make sure they are followed.</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Do not change the type of seal required unless it is validated by the person preparing the work.</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9245" y="3617694"/>
            <a:ext cx="2812554" cy="2584510"/>
          </a:xfrm>
          <a:prstGeom prst="rect">
            <a:avLst/>
          </a:prstGeom>
          <a:effectLst>
            <a:softEdge rad="76200"/>
          </a:effectLst>
        </p:spPr>
      </p:pic>
      <p:sp>
        <p:nvSpPr>
          <p:cNvPr id="8" name="TextBox 5">
            <a:extLst>
              <a:ext uri="{FF2B5EF4-FFF2-40B4-BE49-F238E27FC236}">
                <a16:creationId xmlns:a16="http://schemas.microsoft.com/office/drawing/2014/main" id="{03B995FD-D3D7-57A3-1E95-811621294268}"/>
              </a:ext>
            </a:extLst>
          </p:cNvPr>
          <p:cNvSpPr txBox="1"/>
          <p:nvPr/>
        </p:nvSpPr>
        <p:spPr>
          <a:xfrm>
            <a:off x="3506793" y="3956384"/>
            <a:ext cx="1899773"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FF0000"/>
              </a:solidFill>
              <a:ea typeface="+mn-lt"/>
              <a:cs typeface="+mn-lt"/>
            </a:endParaRPr>
          </a:p>
          <a:p>
            <a:r>
              <a:rPr lang="en-US" sz="1300" i="1">
                <a:solidFill>
                  <a:srgbClr val="374649"/>
                </a:solidFill>
              </a:rPr>
              <a:t>Asset damage: loss of </a:t>
            </a:r>
            <a:br>
              <a:rPr lang="en-US" sz="1300" i="1">
                <a:solidFill>
                  <a:srgbClr val="374649"/>
                </a:solidFill>
              </a:rPr>
            </a:br>
            <a:r>
              <a:rPr lang="en-US" sz="1300" i="1">
                <a:solidFill>
                  <a:srgbClr val="374649"/>
                </a:solidFill>
              </a:rPr>
              <a:t>350 kg/</a:t>
            </a:r>
            <a:r>
              <a:rPr lang="en-US" sz="1300" i="1" err="1">
                <a:solidFill>
                  <a:srgbClr val="374649"/>
                </a:solidFill>
              </a:rPr>
              <a:t>hr</a:t>
            </a:r>
            <a:r>
              <a:rPr lang="en-US" sz="1300" i="1">
                <a:solidFill>
                  <a:srgbClr val="374649"/>
                </a:solidFill>
              </a:rPr>
              <a:t> of methane </a:t>
            </a:r>
            <a:br>
              <a:rPr lang="en-US" sz="1300" i="1">
                <a:solidFill>
                  <a:srgbClr val="374649"/>
                </a:solidFill>
              </a:rPr>
            </a:br>
            <a:r>
              <a:rPr lang="en-US" sz="1300" i="1">
                <a:solidFill>
                  <a:srgbClr val="374649"/>
                </a:solidFill>
              </a:rPr>
              <a:t>to the atmosphere.</a:t>
            </a:r>
          </a:p>
          <a:p>
            <a:endParaRPr lang="en-US" sz="1300" i="1">
              <a:solidFill>
                <a:srgbClr val="374649"/>
              </a:solidFill>
            </a:endParaRPr>
          </a:p>
          <a:p>
            <a:r>
              <a:rPr lang="en-US" sz="1300" i="1">
                <a:solidFill>
                  <a:srgbClr val="374649"/>
                </a:solidFill>
              </a:rPr>
              <a:t>Potential explosion causing fatalities.</a:t>
            </a:r>
          </a:p>
        </p:txBody>
      </p:sp>
      <p:cxnSp>
        <p:nvCxnSpPr>
          <p:cNvPr id="7" name="Connecteur droit 6">
            <a:extLst>
              <a:ext uri="{FF2B5EF4-FFF2-40B4-BE49-F238E27FC236}">
                <a16:creationId xmlns:a16="http://schemas.microsoft.com/office/drawing/2014/main" id="{B917F29B-F82C-4E45-62D7-188D5DB93F56}"/>
              </a:ext>
            </a:extLst>
          </p:cNvPr>
          <p:cNvCxnSpPr/>
          <p:nvPr/>
        </p:nvCxnSpPr>
        <p:spPr>
          <a:xfrm>
            <a:off x="3604814" y="395638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4A0AACA2-DE54-4824-1B95-C5261F3B1D79}"/>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70944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dirty="0"/>
              <a:t>To unblock the circuit in a vacuum pump, a decision was made to connect a steam hose to flush out the deposits that were clogging the pump. No risk assessments were run before the operation. The equipment did not resist and shattered into several fragments. </a:t>
            </a:r>
          </a:p>
          <a:p>
            <a:pPr marL="52070" lvl="1">
              <a:defRPr/>
            </a:pPr>
            <a:r>
              <a:rPr lang="en-US" dirty="0"/>
              <a:t>The pump circuit is not designed to withstand the pressure of steam (10-18 bar).</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Destruction of a vacuum pump</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13</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a:solidFill>
                  <a:srgbClr val="374649"/>
                </a:solidFill>
                <a:latin typeface="Arial" panose="020B0604020202020204"/>
                <a:cs typeface="Arial"/>
              </a:rPr>
              <a:t>As an </a:t>
            </a:r>
            <a:r>
              <a:rPr lang="en-US" b="1">
                <a:solidFill>
                  <a:srgbClr val="374649"/>
                </a:solidFill>
                <a:latin typeface="Arial" panose="020B0604020202020204"/>
                <a:cs typeface="Arial"/>
              </a:rPr>
              <a:t>Operator</a:t>
            </a:r>
            <a:r>
              <a:rPr lang="en-US" b="0">
                <a:solidFill>
                  <a:srgbClr val="374649"/>
                </a:solidFill>
                <a:latin typeface="Arial" panose="020B0604020202020204"/>
                <a:cs typeface="Arial"/>
              </a:rPr>
              <a:t>: </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do not use a utilities circuit (steam, nitrogen air, etc.) on an item of process equipment, without making sure I know all the potential consequences.</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do not perform a specific operation without first having run a risk assessment, in which all the representatives of the relevant services participate.</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9668" y="4367719"/>
            <a:ext cx="2959724" cy="1834484"/>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515684" y="3185122"/>
            <a:ext cx="4970716"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No injury. </a:t>
            </a:r>
          </a:p>
          <a:p>
            <a:r>
              <a:rPr lang="en-US" sz="1300" i="1">
                <a:solidFill>
                  <a:srgbClr val="374649"/>
                </a:solidFill>
              </a:rPr>
              <a:t>Asset damage: projection of metallic debris.</a:t>
            </a:r>
            <a:br>
              <a:rPr lang="en-US" sz="1300" i="1">
                <a:solidFill>
                  <a:srgbClr val="374649"/>
                </a:solidFill>
              </a:rPr>
            </a:br>
            <a:r>
              <a:rPr lang="en-US" sz="1300" i="1">
                <a:solidFill>
                  <a:srgbClr val="374649"/>
                </a:solidFill>
              </a:rPr>
              <a:t>Potential impacts on people and facilities</a:t>
            </a:r>
          </a:p>
        </p:txBody>
      </p:sp>
      <p:pic>
        <p:nvPicPr>
          <p:cNvPr id="8" name="Image 7">
            <a:extLst>
              <a:ext uri="{FF2B5EF4-FFF2-40B4-BE49-F238E27FC236}">
                <a16:creationId xmlns:a16="http://schemas.microsoft.com/office/drawing/2014/main" id="{5CE70248-F044-3AE9-6CF5-4FCACCE35688}"/>
              </a:ext>
            </a:extLst>
          </p:cNvPr>
          <p:cNvPicPr>
            <a:picLocks noChangeAspect="1"/>
          </p:cNvPicPr>
          <p:nvPr/>
        </p:nvPicPr>
        <p:blipFill>
          <a:blip r:embed="rId3"/>
          <a:stretch>
            <a:fillRect/>
          </a:stretch>
        </p:blipFill>
        <p:spPr>
          <a:xfrm>
            <a:off x="3741087" y="4359714"/>
            <a:ext cx="1946921" cy="1842490"/>
          </a:xfrm>
          <a:prstGeom prst="rect">
            <a:avLst/>
          </a:prstGeom>
          <a:effectLst>
            <a:softEdge rad="76200"/>
          </a:effectLst>
        </p:spPr>
      </p:pic>
      <p:cxnSp>
        <p:nvCxnSpPr>
          <p:cNvPr id="10" name="Connecteur droit 9">
            <a:extLst>
              <a:ext uri="{FF2B5EF4-FFF2-40B4-BE49-F238E27FC236}">
                <a16:creationId xmlns:a16="http://schemas.microsoft.com/office/drawing/2014/main" id="{53A02397-B89E-8A1C-4E58-5EC16B0FFF87}"/>
              </a:ext>
            </a:extLst>
          </p:cNvPr>
          <p:cNvCxnSpPr/>
          <p:nvPr/>
        </p:nvCxnSpPr>
        <p:spPr>
          <a:xfrm>
            <a:off x="621402" y="3158716"/>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87DA7329-6083-28F8-89DF-AB79001DBA78}"/>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1327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en-US"/>
              <a:t>When a unit was restarted, the gas detectors indicated an inflammable gas leak.</a:t>
            </a:r>
          </a:p>
          <a:p>
            <a:pPr marL="52070" lvl="1">
              <a:defRPr/>
            </a:pPr>
            <a:r>
              <a:rPr lang="en-US"/>
              <a:t>A purge valve had been left open before the facilities were restarted. </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LPG leak when a unit was restarted</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14</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dirty="0">
                <a:solidFill>
                  <a:srgbClr val="374649"/>
                </a:solidFill>
                <a:latin typeface="Arial" panose="020B0604020202020204"/>
                <a:cs typeface="Arial"/>
              </a:rPr>
              <a:t>As an </a:t>
            </a:r>
            <a:r>
              <a:rPr lang="en-US" b="1" dirty="0">
                <a:solidFill>
                  <a:srgbClr val="374649"/>
                </a:solidFill>
                <a:latin typeface="Arial" panose="020B0604020202020204"/>
                <a:cs typeface="Arial"/>
              </a:rPr>
              <a:t>Operator</a:t>
            </a:r>
            <a:r>
              <a:rPr lang="en-US" b="0" dirty="0">
                <a:solidFill>
                  <a:srgbClr val="374649"/>
                </a:solidFill>
                <a:latin typeface="Arial" panose="020B0604020202020204"/>
                <a:cs typeface="Arial"/>
              </a:rPr>
              <a:t>: </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check on site that the drains, vents and lines are all as they should be, before the product is injected into the unit.</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always use two isolation barriers on drains and vents to prevent leaks into the atmosphere (a valve can be leakproof when it is new, but may leak after a while) SOP #1.</a:t>
            </a:r>
          </a:p>
          <a:p>
            <a:pPr lvl="1" indent="-179070" algn="just">
              <a:defRPr/>
            </a:pPr>
            <a:endParaRPr lang="fr-FR" b="0" dirty="0">
              <a:solidFill>
                <a:srgbClr val="374649"/>
              </a:solidFill>
              <a:latin typeface="Arial" panose="020B0604020202020204"/>
              <a:cs typeface="Arial"/>
            </a:endParaRPr>
          </a:p>
          <a:p>
            <a:pPr marL="52705" lvl="1" indent="0" algn="just">
              <a:buNone/>
              <a:defRPr/>
            </a:pPr>
            <a:r>
              <a:rPr lang="en-US" b="0" dirty="0">
                <a:solidFill>
                  <a:srgbClr val="374649"/>
                </a:solidFill>
                <a:latin typeface="Arial" panose="020B0604020202020204"/>
                <a:cs typeface="Arial"/>
              </a:rPr>
              <a:t>     </a:t>
            </a:r>
          </a:p>
          <a:p>
            <a:pPr marL="52705" lvl="1" indent="0" algn="just">
              <a:buNone/>
              <a:defRPr/>
            </a:pPr>
            <a:endParaRPr lang="en-US" dirty="0">
              <a:latin typeface="Arial" panose="020B0604020202020204"/>
              <a:cs typeface="Arial"/>
            </a:endParaRPr>
          </a:p>
          <a:p>
            <a:pPr marL="52705" lvl="1" indent="0" algn="just">
              <a:buNone/>
              <a:defRPr/>
            </a:pPr>
            <a:endParaRPr lang="en-US" b="0" dirty="0">
              <a:solidFill>
                <a:srgbClr val="374649"/>
              </a:solidFill>
              <a:latin typeface="Arial" panose="020B0604020202020204"/>
              <a:cs typeface="Arial"/>
            </a:endParaRPr>
          </a:p>
          <a:p>
            <a:pPr marL="52705" lvl="1" indent="0" algn="just">
              <a:buNone/>
              <a:defRPr/>
            </a:pPr>
            <a:endParaRPr lang="en-US" dirty="0">
              <a:latin typeface="Arial" panose="020B0604020202020204"/>
              <a:cs typeface="Arial"/>
            </a:endParaRPr>
          </a:p>
          <a:p>
            <a:pPr marL="52705" lvl="1" indent="0" algn="just">
              <a:buNone/>
              <a:defRPr/>
            </a:pPr>
            <a:r>
              <a:rPr lang="en-US" b="0" dirty="0">
                <a:solidFill>
                  <a:srgbClr val="374649"/>
                </a:solidFill>
                <a:latin typeface="Arial" panose="020B0604020202020204"/>
                <a:cs typeface="Arial"/>
              </a:rPr>
              <a:t>                     valve + plug </a:t>
            </a:r>
          </a:p>
          <a:p>
            <a:pPr marL="52705" lvl="1" indent="0" algn="just">
              <a:buNone/>
              <a:defRPr/>
            </a:pPr>
            <a:r>
              <a:rPr lang="en-US" b="0" dirty="0">
                <a:solidFill>
                  <a:srgbClr val="374649"/>
                </a:solidFill>
                <a:latin typeface="Arial" panose="020B0604020202020204"/>
                <a:cs typeface="Arial"/>
              </a:rPr>
              <a:t>                or valve + blind flange</a:t>
            </a:r>
          </a:p>
          <a:p>
            <a:pPr lvl="1" indent="-179070"/>
            <a:endParaRPr lang="fr-FR"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0322" y="3772906"/>
            <a:ext cx="3186766" cy="2305510"/>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935699" y="4005289"/>
            <a:ext cx="2097117"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374649"/>
              </a:solidFill>
              <a:ea typeface="+mn-lt"/>
              <a:cs typeface="+mn-lt"/>
            </a:endParaRPr>
          </a:p>
          <a:p>
            <a:r>
              <a:rPr lang="en-US" sz="1300" i="1">
                <a:solidFill>
                  <a:srgbClr val="374649"/>
                </a:solidFill>
              </a:rPr>
              <a:t>37 kg of LPG leaked into the atmosphere.</a:t>
            </a:r>
          </a:p>
          <a:p>
            <a:endParaRPr lang="en-US" sz="1300" i="1">
              <a:solidFill>
                <a:srgbClr val="374649"/>
              </a:solidFill>
            </a:endParaRPr>
          </a:p>
          <a:p>
            <a:r>
              <a:rPr lang="en-US" sz="1300" i="1">
                <a:solidFill>
                  <a:srgbClr val="374649"/>
                </a:solidFill>
              </a:rPr>
              <a:t>Potential explosion causing fatalities</a:t>
            </a:r>
          </a:p>
        </p:txBody>
      </p:sp>
      <p:sp>
        <p:nvSpPr>
          <p:cNvPr id="8" name="Ellipse 7">
            <a:extLst>
              <a:ext uri="{FF2B5EF4-FFF2-40B4-BE49-F238E27FC236}">
                <a16:creationId xmlns:a16="http://schemas.microsoft.com/office/drawing/2014/main" id="{018B275F-3821-6C63-370E-F17174F6F5C5}"/>
              </a:ext>
            </a:extLst>
          </p:cNvPr>
          <p:cNvSpPr/>
          <p:nvPr/>
        </p:nvSpPr>
        <p:spPr>
          <a:xfrm>
            <a:off x="1816703" y="4925661"/>
            <a:ext cx="1000920" cy="1017939"/>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10" name="Image 9">
            <a:extLst>
              <a:ext uri="{FF2B5EF4-FFF2-40B4-BE49-F238E27FC236}">
                <a16:creationId xmlns:a16="http://schemas.microsoft.com/office/drawing/2014/main" id="{F08CA970-503A-CD89-EBFB-946C750F4C84}"/>
              </a:ext>
            </a:extLst>
          </p:cNvPr>
          <p:cNvPicPr>
            <a:picLocks noChangeAspect="1"/>
          </p:cNvPicPr>
          <p:nvPr/>
        </p:nvPicPr>
        <p:blipFill>
          <a:blip r:embed="rId3"/>
          <a:stretch>
            <a:fillRect/>
          </a:stretch>
        </p:blipFill>
        <p:spPr>
          <a:xfrm>
            <a:off x="9212197" y="4859338"/>
            <a:ext cx="1163100" cy="1219078"/>
          </a:xfrm>
          <a:prstGeom prst="rect">
            <a:avLst/>
          </a:prstGeom>
        </p:spPr>
      </p:pic>
      <p:cxnSp>
        <p:nvCxnSpPr>
          <p:cNvPr id="11" name="Connecteur droit 10">
            <a:extLst>
              <a:ext uri="{FF2B5EF4-FFF2-40B4-BE49-F238E27FC236}">
                <a16:creationId xmlns:a16="http://schemas.microsoft.com/office/drawing/2014/main" id="{C715B2B7-7194-4334-206E-CA0D9ADE6C26}"/>
              </a:ext>
            </a:extLst>
          </p:cNvPr>
          <p:cNvCxnSpPr/>
          <p:nvPr/>
        </p:nvCxnSpPr>
        <p:spPr>
          <a:xfrm>
            <a:off x="4023103" y="4005289"/>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F53A0101-5FA6-C890-CA9C-863A42A7EC18}"/>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5092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a:t>A barge was being loaded with a mixture of hydrocarbons. The barge tanks were equipped with constant tank level measurement devices, two high-level alarms and an overfill security alarm that shuts down the transfer. </a:t>
            </a:r>
          </a:p>
          <a:p>
            <a:pPr marL="52070" lvl="1">
              <a:defRPr/>
            </a:pPr>
            <a:r>
              <a:rPr lang="en-US"/>
              <a:t>The alarms were triggered in quick succession. </a:t>
            </a:r>
          </a:p>
          <a:p>
            <a:pPr marL="52070" lvl="1">
              <a:defRPr/>
            </a:pPr>
            <a:r>
              <a:rPr lang="en-US"/>
              <a:t>The operator relied on the continuous tank level measurement (which was erroneous). One of the tanks overflowed. (The overfill security alarm had been disabled by the crew member).</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Barge tank overflow during loading</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15</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dirty="0">
                <a:solidFill>
                  <a:srgbClr val="374649"/>
                </a:solidFill>
                <a:latin typeface="Arial" panose="020B0604020202020204"/>
                <a:cs typeface="Arial"/>
              </a:rPr>
              <a:t>As an </a:t>
            </a:r>
            <a:r>
              <a:rPr lang="en-US" b="1" dirty="0">
                <a:latin typeface="Arial" panose="020B0604020202020204"/>
                <a:cs typeface="Arial"/>
              </a:rPr>
              <a:t>I</a:t>
            </a:r>
            <a:r>
              <a:rPr lang="en-US" b="1" dirty="0">
                <a:solidFill>
                  <a:srgbClr val="374649"/>
                </a:solidFill>
                <a:latin typeface="Arial" panose="020B0604020202020204"/>
                <a:cs typeface="Arial"/>
              </a:rPr>
              <a:t>nstrument technician</a:t>
            </a:r>
            <a:r>
              <a:rPr lang="en-US" b="0" dirty="0">
                <a:solidFill>
                  <a:srgbClr val="374649"/>
                </a:solidFill>
                <a:latin typeface="Arial" panose="020B0604020202020204"/>
                <a:cs typeface="Arial"/>
              </a:rPr>
              <a:t>, is to have measurements, alarms and safety devices that are tested and in good working order. </a:t>
            </a:r>
          </a:p>
          <a:p>
            <a:pPr lvl="1" indent="-179070" algn="just">
              <a:defRPr/>
            </a:pPr>
            <a:endParaRPr lang="fr-FR" b="0" dirty="0">
              <a:solidFill>
                <a:srgbClr val="374649"/>
              </a:solidFill>
              <a:latin typeface="Arial" panose="020B0604020202020204"/>
              <a:cs typeface="Arial"/>
            </a:endParaRPr>
          </a:p>
          <a:p>
            <a:pPr lvl="1" indent="-179070" algn="just">
              <a:defRPr/>
            </a:pPr>
            <a:r>
              <a:rPr lang="en-US" b="0" dirty="0">
                <a:solidFill>
                  <a:srgbClr val="374649"/>
                </a:solidFill>
                <a:latin typeface="Arial" panose="020B0604020202020204"/>
                <a:cs typeface="Arial"/>
              </a:rPr>
              <a:t>As an </a:t>
            </a:r>
            <a:r>
              <a:rPr lang="en-US" b="1" dirty="0">
                <a:solidFill>
                  <a:srgbClr val="374649"/>
                </a:solidFill>
                <a:latin typeface="Arial" panose="020B0604020202020204"/>
                <a:cs typeface="Arial"/>
              </a:rPr>
              <a:t>HR</a:t>
            </a:r>
            <a:r>
              <a:rPr lang="en-US" b="0" dirty="0">
                <a:solidFill>
                  <a:srgbClr val="374649"/>
                </a:solidFill>
                <a:latin typeface="Arial" panose="020B0604020202020204"/>
                <a:cs typeface="Arial"/>
              </a:rPr>
              <a:t> </a:t>
            </a:r>
            <a:r>
              <a:rPr lang="en-US" b="1" dirty="0">
                <a:solidFill>
                  <a:srgbClr val="374649"/>
                </a:solidFill>
                <a:latin typeface="Arial" panose="020B0604020202020204"/>
                <a:cs typeface="Arial"/>
              </a:rPr>
              <a:t>or a Manager</a:t>
            </a:r>
            <a:r>
              <a:rPr lang="en-US" b="0" dirty="0">
                <a:solidFill>
                  <a:srgbClr val="374649"/>
                </a:solidFill>
                <a:latin typeface="Arial" panose="020B0604020202020204"/>
                <a:cs typeface="Arial"/>
              </a:rPr>
              <a:t>, I ensure that the personnel is trained and applies the procedures during operations that may present technological risks. </a:t>
            </a:r>
          </a:p>
          <a:p>
            <a:pPr lvl="1" indent="-179070" algn="just">
              <a:defRPr/>
            </a:pPr>
            <a:endParaRPr lang="fr-FR" b="0" dirty="0">
              <a:solidFill>
                <a:srgbClr val="374649"/>
              </a:solidFill>
              <a:latin typeface="Arial" panose="020B0604020202020204"/>
              <a:cs typeface="Arial"/>
            </a:endParaRPr>
          </a:p>
          <a:p>
            <a:pPr lvl="1" indent="-179070" algn="just">
              <a:defRPr/>
            </a:pPr>
            <a:r>
              <a:rPr lang="en-US" b="0" dirty="0">
                <a:solidFill>
                  <a:srgbClr val="374649"/>
                </a:solidFill>
                <a:latin typeface="Arial" panose="020B0604020202020204"/>
                <a:cs typeface="Arial"/>
              </a:rPr>
              <a:t>As an </a:t>
            </a:r>
            <a:r>
              <a:rPr lang="en-US" b="1" dirty="0">
                <a:latin typeface="Arial" panose="020B0604020202020204"/>
                <a:cs typeface="Arial"/>
              </a:rPr>
              <a:t>O</a:t>
            </a:r>
            <a:r>
              <a:rPr lang="en-US" b="1" dirty="0">
                <a:solidFill>
                  <a:srgbClr val="374649"/>
                </a:solidFill>
                <a:latin typeface="Arial" panose="020B0604020202020204"/>
                <a:cs typeface="Arial"/>
              </a:rPr>
              <a:t>perator</a:t>
            </a:r>
            <a:r>
              <a:rPr lang="en-US" dirty="0">
                <a:solidFill>
                  <a:srgbClr val="374649"/>
                </a:solidFill>
                <a:latin typeface="Arial" panose="020B0604020202020204"/>
                <a:cs typeface="Arial"/>
              </a:rPr>
              <a:t>,</a:t>
            </a:r>
            <a:r>
              <a:rPr lang="en-US" b="0" dirty="0">
                <a:solidFill>
                  <a:srgbClr val="374649"/>
                </a:solidFill>
                <a:latin typeface="Arial" panose="020B0604020202020204"/>
                <a:cs typeface="Arial"/>
              </a:rPr>
              <a:t> I identify the security devices that have been shunted and introduce mitigation measures.</a:t>
            </a:r>
          </a:p>
          <a:p>
            <a:pPr lvl="1" indent="-179070"/>
            <a:endParaRPr lang="fr-FR"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161" y="3485489"/>
            <a:ext cx="3079748" cy="2876368"/>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761124" y="4243136"/>
            <a:ext cx="1895098"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374649"/>
              </a:solidFill>
              <a:ea typeface="+mn-lt"/>
              <a:cs typeface="+mn-lt"/>
            </a:endParaRPr>
          </a:p>
          <a:p>
            <a:r>
              <a:rPr lang="en-US" sz="1300" i="1">
                <a:solidFill>
                  <a:srgbClr val="374649"/>
                </a:solidFill>
              </a:rPr>
              <a:t>Leak of 300 liters of hydrocarbons, with irisation over 350 m</a:t>
            </a:r>
            <a:r>
              <a:rPr lang="en-US" sz="1300" i="1" baseline="30000">
                <a:solidFill>
                  <a:srgbClr val="374649"/>
                </a:solidFill>
              </a:rPr>
              <a:t>2</a:t>
            </a:r>
            <a:r>
              <a:rPr lang="en-US" sz="1300" i="1">
                <a:solidFill>
                  <a:srgbClr val="374649"/>
                </a:solidFill>
              </a:rPr>
              <a:t>.</a:t>
            </a:r>
          </a:p>
          <a:p>
            <a:br>
              <a:rPr lang="en-US" sz="1300" i="1">
                <a:solidFill>
                  <a:srgbClr val="374649"/>
                </a:solidFill>
              </a:rPr>
            </a:br>
            <a:r>
              <a:rPr lang="en-US" sz="1300" i="1">
                <a:solidFill>
                  <a:srgbClr val="374649"/>
                </a:solidFill>
              </a:rPr>
              <a:t>Local impact</a:t>
            </a:r>
          </a:p>
        </p:txBody>
      </p:sp>
      <p:cxnSp>
        <p:nvCxnSpPr>
          <p:cNvPr id="8" name="Connecteur droit 7">
            <a:extLst>
              <a:ext uri="{FF2B5EF4-FFF2-40B4-BE49-F238E27FC236}">
                <a16:creationId xmlns:a16="http://schemas.microsoft.com/office/drawing/2014/main" id="{88FB4C04-191E-8279-4ED5-C71A558E6FF8}"/>
              </a:ext>
            </a:extLst>
          </p:cNvPr>
          <p:cNvCxnSpPr/>
          <p:nvPr/>
        </p:nvCxnSpPr>
        <p:spPr>
          <a:xfrm>
            <a:off x="3863060" y="437467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7C147266-1914-9A95-F05E-FA5593BC1E05}"/>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3030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en-US">
                <a:latin typeface="Arial" panose="020B0604020202020204"/>
                <a:cs typeface="Arial" panose="020B0604020202020204"/>
              </a:rPr>
              <a:t>After gauging a gasoline tank, the gauge port was left open. The gasoline vapors spread toward the other </a:t>
            </a:r>
            <a:r>
              <a:rPr lang="en-US" err="1">
                <a:latin typeface="Arial" panose="020B0604020202020204"/>
                <a:cs typeface="Arial" panose="020B0604020202020204"/>
              </a:rPr>
              <a:t>gassiol</a:t>
            </a:r>
            <a:r>
              <a:rPr lang="en-US">
                <a:latin typeface="Arial" panose="020B0604020202020204"/>
                <a:cs typeface="Arial" panose="020B0604020202020204"/>
              </a:rPr>
              <a:t> tanks through the wiring sheaths that were not airtight.</a:t>
            </a:r>
          </a:p>
          <a:p>
            <a:pPr marL="52070" lvl="1">
              <a:defRPr/>
            </a:pPr>
            <a:r>
              <a:rPr lang="en-US">
                <a:latin typeface="Arial" panose="020B0604020202020204"/>
                <a:cs typeface="Arial" panose="020B0604020202020204"/>
              </a:rPr>
              <a:t>The grounding device for the tanks was damaged.</a:t>
            </a:r>
          </a:p>
          <a:p>
            <a:pPr marL="52070" lvl="1">
              <a:defRPr/>
            </a:pPr>
            <a:r>
              <a:rPr lang="en-US">
                <a:latin typeface="Arial" panose="020B0604020202020204"/>
                <a:cs typeface="Arial" panose="020B0604020202020204"/>
              </a:rPr>
              <a:t>An ignition source caused the gasoline vapors to catch fire, causing an explosion and fire.</a:t>
            </a:r>
          </a:p>
          <a:p>
            <a:pPr marL="52070" lvl="1">
              <a:defRPr/>
            </a:pPr>
            <a:r>
              <a:rPr lang="en-US">
                <a:latin typeface="Arial" panose="020B0604020202020204"/>
                <a:cs typeface="Arial" panose="020B0604020202020204"/>
              </a:rPr>
              <a:t>The fire was extinguished using the extinguishers on site.</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Explosion and fire in a gasoil tank in a service station</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16</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spcAft>
                <a:spcPts val="600"/>
              </a:spcAft>
              <a:defRPr/>
            </a:pPr>
            <a:r>
              <a:rPr lang="en-US" b="0" dirty="0">
                <a:latin typeface="Arial" panose="020B0604020202020204"/>
                <a:cs typeface="Arial"/>
              </a:rPr>
              <a:t>As a </a:t>
            </a:r>
            <a:r>
              <a:rPr lang="en-US" b="1" dirty="0">
                <a:latin typeface="Arial" panose="020B0604020202020204"/>
                <a:cs typeface="Arial"/>
              </a:rPr>
              <a:t>Gas station attendant</a:t>
            </a:r>
            <a:r>
              <a:rPr lang="en-US" b="0" dirty="0">
                <a:solidFill>
                  <a:srgbClr val="374649"/>
                </a:solidFill>
                <a:latin typeface="Arial" panose="020B0604020202020204"/>
                <a:cs typeface="Arial"/>
              </a:rPr>
              <a:t>, is to comply with procedures during tank gauging operations.  I flag up any anomalies.</a:t>
            </a:r>
          </a:p>
          <a:p>
            <a:pPr lvl="1" indent="-179070" algn="just">
              <a:spcAft>
                <a:spcPts val="600"/>
              </a:spcAft>
              <a:defRPr/>
            </a:pPr>
            <a:r>
              <a:rPr lang="en-US" b="0" dirty="0">
                <a:solidFill>
                  <a:srgbClr val="374649"/>
                </a:solidFill>
                <a:latin typeface="Arial" panose="020B0604020202020204"/>
                <a:cs typeface="Arial"/>
              </a:rPr>
              <a:t>As a </a:t>
            </a:r>
            <a:r>
              <a:rPr lang="en-US" b="1" dirty="0">
                <a:solidFill>
                  <a:srgbClr val="374649"/>
                </a:solidFill>
                <a:latin typeface="Arial" panose="020B0604020202020204"/>
                <a:cs typeface="Arial"/>
              </a:rPr>
              <a:t>Service Station Manager</a:t>
            </a:r>
            <a:r>
              <a:rPr lang="en-US" b="0" dirty="0">
                <a:solidFill>
                  <a:srgbClr val="374649"/>
                </a:solidFill>
                <a:latin typeface="Arial" panose="020B0604020202020204"/>
                <a:cs typeface="Arial"/>
              </a:rPr>
              <a:t>, I make sure that the procedures are respected and check that they are effectively applied on site.  </a:t>
            </a:r>
            <a:r>
              <a:rPr lang="en-US" b="0" dirty="0">
                <a:latin typeface="Arial" panose="020B0604020202020204"/>
                <a:cs typeface="Arial"/>
              </a:rPr>
              <a:t>I am informed of and manage downgraded situations.</a:t>
            </a:r>
          </a:p>
          <a:p>
            <a:pPr lvl="1" indent="-179070" algn="just">
              <a:spcAft>
                <a:spcPts val="600"/>
              </a:spcAft>
              <a:defRPr/>
            </a:pPr>
            <a:r>
              <a:rPr lang="en-US" b="0" dirty="0">
                <a:solidFill>
                  <a:srgbClr val="374649"/>
                </a:solidFill>
                <a:latin typeface="Arial" panose="020B0604020202020204"/>
                <a:cs typeface="Arial"/>
              </a:rPr>
              <a:t>As a </a:t>
            </a:r>
            <a:r>
              <a:rPr lang="en-US" b="1" dirty="0">
                <a:solidFill>
                  <a:srgbClr val="374649"/>
                </a:solidFill>
                <a:latin typeface="Arial" panose="020B0604020202020204"/>
                <a:cs typeface="Arial"/>
              </a:rPr>
              <a:t>Maintenance engineer</a:t>
            </a:r>
            <a:r>
              <a:rPr lang="en-US" b="0" dirty="0">
                <a:solidFill>
                  <a:srgbClr val="374649"/>
                </a:solidFill>
                <a:latin typeface="Arial" panose="020B0604020202020204"/>
                <a:cs typeface="Arial"/>
              </a:rPr>
              <a:t>, I perform the scheduled inspections of safety barriers and perform any necessary repair operations. </a:t>
            </a:r>
          </a:p>
          <a:p>
            <a:pPr lvl="1" indent="-179070"/>
            <a:endParaRPr lang="fr-FR"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7834" y="4283429"/>
            <a:ext cx="3546252" cy="1860370"/>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4144086" y="4267201"/>
            <a:ext cx="1746352"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374649"/>
              </a:solidFill>
              <a:ea typeface="+mn-lt"/>
              <a:cs typeface="+mn-lt"/>
            </a:endParaRPr>
          </a:p>
          <a:p>
            <a:r>
              <a:rPr lang="en-US" sz="1300" i="1">
                <a:solidFill>
                  <a:srgbClr val="374649"/>
                </a:solidFill>
              </a:rPr>
              <a:t>Fall and fracture of a forearm.</a:t>
            </a:r>
          </a:p>
          <a:p>
            <a:r>
              <a:rPr lang="en-US" sz="1300" i="1">
                <a:solidFill>
                  <a:srgbClr val="374649"/>
                </a:solidFill>
              </a:rPr>
              <a:t> </a:t>
            </a:r>
          </a:p>
          <a:p>
            <a:r>
              <a:rPr lang="en-US" sz="1300" i="1">
                <a:solidFill>
                  <a:srgbClr val="374649"/>
                </a:solidFill>
              </a:rPr>
              <a:t>Fire tank covers projected.</a:t>
            </a:r>
          </a:p>
          <a:p>
            <a:endParaRPr lang="en-US" sz="1300" i="1">
              <a:solidFill>
                <a:srgbClr val="374649"/>
              </a:solidFill>
            </a:endParaRPr>
          </a:p>
          <a:p>
            <a:r>
              <a:rPr lang="en-US" sz="1300" i="1">
                <a:solidFill>
                  <a:srgbClr val="374649"/>
                </a:solidFill>
              </a:rPr>
              <a:t>Potential fatalities.</a:t>
            </a:r>
          </a:p>
        </p:txBody>
      </p:sp>
      <p:cxnSp>
        <p:nvCxnSpPr>
          <p:cNvPr id="8" name="Connecteur droit 7">
            <a:extLst>
              <a:ext uri="{FF2B5EF4-FFF2-40B4-BE49-F238E27FC236}">
                <a16:creationId xmlns:a16="http://schemas.microsoft.com/office/drawing/2014/main" id="{A7C5A185-9ED0-AA7D-C10E-530541E10AC7}"/>
              </a:ext>
            </a:extLst>
          </p:cNvPr>
          <p:cNvCxnSpPr/>
          <p:nvPr/>
        </p:nvCxnSpPr>
        <p:spPr>
          <a:xfrm>
            <a:off x="4246840" y="4371981"/>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1B9997CB-040C-A586-2463-B2B2A321E7C8}"/>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5827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en-US" i="0" u="none" strike="noStrike" cap="none" normalizeH="0" baseline="0" noProof="0">
                <a:ln>
                  <a:noFill/>
                </a:ln>
                <a:solidFill>
                  <a:srgbClr val="374649"/>
                </a:solidFill>
                <a:effectLst/>
                <a:uLnTx/>
                <a:uFillTx/>
                <a:latin typeface="Arial" panose="020B0604020202020204"/>
                <a:cs typeface="Arial" panose="020B0604020202020204"/>
              </a:rPr>
              <a:t>A delivery truck carrying 48m</a:t>
            </a:r>
            <a:r>
              <a:rPr lang="en-US" i="0" u="none" strike="noStrike" cap="none" normalizeH="0" baseline="30000" noProof="0">
                <a:ln>
                  <a:noFill/>
                </a:ln>
                <a:solidFill>
                  <a:srgbClr val="374649"/>
                </a:solidFill>
                <a:effectLst/>
                <a:uLnTx/>
                <a:uFillTx/>
                <a:latin typeface="Arial" panose="020B0604020202020204"/>
                <a:cs typeface="Arial" panose="020B0604020202020204"/>
              </a:rPr>
              <a:t>3  </a:t>
            </a:r>
            <a:r>
              <a:rPr lang="en-US" i="0" u="none" strike="noStrike" cap="none" normalizeH="0" baseline="0" noProof="0">
                <a:ln>
                  <a:noFill/>
                </a:ln>
                <a:solidFill>
                  <a:srgbClr val="374649"/>
                </a:solidFill>
                <a:effectLst/>
                <a:uLnTx/>
                <a:uFillTx/>
                <a:latin typeface="Arial" panose="020B0604020202020204"/>
                <a:cs typeface="Arial" panose="020B0604020202020204"/>
              </a:rPr>
              <a:t>of diesel overturned in the city on a clear, straight section of road. No collision with a third party.</a:t>
            </a:r>
          </a:p>
          <a:p>
            <a:pPr marL="52070" lvl="1">
              <a:defRPr/>
            </a:pPr>
            <a:r>
              <a:rPr lang="en-US">
                <a:latin typeface="Arial" panose="020B0604020202020204"/>
                <a:cs typeface="Arial" panose="020B0604020202020204"/>
              </a:rPr>
              <a:t>One of the four tank compartments was damaged and diesel spilled onto the road. The flames caused by friction on the road did not reach the tank.</a:t>
            </a:r>
          </a:p>
          <a:p>
            <a:pPr marL="52070" lvl="1">
              <a:defRPr/>
            </a:pPr>
            <a:r>
              <a:rPr lang="en-US">
                <a:latin typeface="Arial" panose="020B0604020202020204"/>
                <a:cs typeface="Arial" panose="020B0604020202020204"/>
              </a:rPr>
              <a:t>The driver lost control of the vehicle when he nodded off, having driven for a long time without any rest, and at high speed.</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Delivery truck overturn</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17</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dirty="0">
                <a:latin typeface="Arial" panose="020B0604020202020204"/>
                <a:cs typeface="Arial"/>
              </a:rPr>
              <a:t>As a </a:t>
            </a:r>
            <a:r>
              <a:rPr lang="en-US" b="1" dirty="0">
                <a:latin typeface="Arial" panose="020B0604020202020204"/>
                <a:cs typeface="Arial"/>
              </a:rPr>
              <a:t>Driver</a:t>
            </a:r>
            <a:r>
              <a:rPr lang="en-US" dirty="0">
                <a:latin typeface="Arial" panose="020B0604020202020204"/>
                <a:cs typeface="Arial"/>
              </a:rPr>
              <a:t>:</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comply with driving times and keep to speed limits,</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adapt my speed regarding meteorological conditions and road environment,</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do not take the road if I am not feeling fully alert owing to tiredness, medication, anxiety or any other factor that may affect my driving.</a:t>
            </a:r>
          </a:p>
          <a:p>
            <a:pPr lvl="1" indent="-179070" algn="just">
              <a:spcBef>
                <a:spcPts val="1200"/>
              </a:spcBef>
              <a:defRPr/>
            </a:pPr>
            <a:r>
              <a:rPr lang="en-US" b="0" dirty="0">
                <a:solidFill>
                  <a:srgbClr val="374649"/>
                </a:solidFill>
                <a:latin typeface="Arial" panose="020B0604020202020204"/>
                <a:cs typeface="Arial"/>
              </a:rPr>
              <a:t>As a</a:t>
            </a:r>
            <a:r>
              <a:rPr lang="en-US" b="0" dirty="0">
                <a:latin typeface="Arial" panose="020B0604020202020204"/>
                <a:cs typeface="Arial"/>
              </a:rPr>
              <a:t> </a:t>
            </a:r>
            <a:r>
              <a:rPr lang="en-US" b="1" dirty="0">
                <a:latin typeface="Arial" panose="020B0604020202020204"/>
                <a:cs typeface="Arial"/>
              </a:rPr>
              <a:t>Manager</a:t>
            </a:r>
            <a:r>
              <a:rPr lang="en-US" dirty="0">
                <a:latin typeface="Arial" panose="020B0604020202020204"/>
                <a:cs typeface="Arial"/>
              </a:rPr>
              <a:t>:</a:t>
            </a:r>
            <a:r>
              <a:rPr lang="en-US" b="0" dirty="0">
                <a:solidFill>
                  <a:srgbClr val="374649"/>
                </a:solidFill>
                <a:latin typeface="Arial" panose="020B0604020202020204"/>
                <a:cs typeface="Arial"/>
              </a:rPr>
              <a:t> </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pass on, inform people of, and explain safety advice and instructions.  </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create the conditions necessary for the instructions to be applied (no phone calls when driving, no emergencies, no tight schedules). </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discuss things with employees to understand how their job is in the field, and to resolve any difficulties they have in applying safety instructions.</a:t>
            </a: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6835" y="3845863"/>
            <a:ext cx="3481097" cy="2265968"/>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4184980" y="3977744"/>
            <a:ext cx="178250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374649"/>
              </a:solidFill>
              <a:ea typeface="+mn-lt"/>
              <a:cs typeface="+mn-lt"/>
            </a:endParaRPr>
          </a:p>
          <a:p>
            <a:pPr>
              <a:spcAft>
                <a:spcPts val="600"/>
              </a:spcAft>
            </a:pPr>
            <a:r>
              <a:rPr lang="en-US" sz="1300" i="1">
                <a:solidFill>
                  <a:srgbClr val="374649"/>
                </a:solidFill>
              </a:rPr>
              <a:t>No injuries.</a:t>
            </a:r>
          </a:p>
          <a:p>
            <a:pPr>
              <a:spcAft>
                <a:spcPts val="600"/>
              </a:spcAft>
            </a:pPr>
            <a:r>
              <a:rPr lang="en-US" sz="1300" i="1">
                <a:solidFill>
                  <a:srgbClr val="374649"/>
                </a:solidFill>
              </a:rPr>
              <a:t>10 m</a:t>
            </a:r>
            <a:r>
              <a:rPr lang="en-US" sz="1300" i="1" baseline="30000">
                <a:solidFill>
                  <a:srgbClr val="374649"/>
                </a:solidFill>
              </a:rPr>
              <a:t>3</a:t>
            </a:r>
            <a:r>
              <a:rPr lang="en-US" sz="1300" i="1">
                <a:solidFill>
                  <a:srgbClr val="374649"/>
                </a:solidFill>
              </a:rPr>
              <a:t> of diesel spilt onto the road.</a:t>
            </a:r>
          </a:p>
          <a:p>
            <a:pPr>
              <a:spcAft>
                <a:spcPts val="600"/>
              </a:spcAft>
            </a:pPr>
            <a:r>
              <a:rPr lang="en-US" sz="1300" i="1">
                <a:solidFill>
                  <a:srgbClr val="374649"/>
                </a:solidFill>
              </a:rPr>
              <a:t>Delivery truck overturn.</a:t>
            </a:r>
          </a:p>
          <a:p>
            <a:pPr>
              <a:spcAft>
                <a:spcPts val="600"/>
              </a:spcAft>
            </a:pPr>
            <a:endParaRPr lang="en-US" sz="1300" i="1">
              <a:solidFill>
                <a:srgbClr val="374649"/>
              </a:solidFill>
            </a:endParaRPr>
          </a:p>
          <a:p>
            <a:r>
              <a:rPr lang="en-US" sz="1300" i="1">
                <a:solidFill>
                  <a:srgbClr val="374649"/>
                </a:solidFill>
              </a:rPr>
              <a:t>Potential fatalities. </a:t>
            </a:r>
          </a:p>
        </p:txBody>
      </p:sp>
      <p:cxnSp>
        <p:nvCxnSpPr>
          <p:cNvPr id="8" name="Connecteur droit 7">
            <a:extLst>
              <a:ext uri="{FF2B5EF4-FFF2-40B4-BE49-F238E27FC236}">
                <a16:creationId xmlns:a16="http://schemas.microsoft.com/office/drawing/2014/main" id="{C8A924A9-6927-E03C-E735-79F8DBACAEEE}"/>
              </a:ext>
            </a:extLst>
          </p:cNvPr>
          <p:cNvCxnSpPr/>
          <p:nvPr/>
        </p:nvCxnSpPr>
        <p:spPr>
          <a:xfrm>
            <a:off x="4287888" y="4058195"/>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6388A215-0CD8-D434-769D-27374EEA3826}"/>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3633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i="0" u="none" strike="noStrike" cap="none" normalizeH="0" baseline="0" noProof="0">
                <a:ln>
                  <a:noFill/>
                </a:ln>
                <a:solidFill>
                  <a:srgbClr val="374649"/>
                </a:solidFill>
                <a:effectLst/>
                <a:uLnTx/>
                <a:uFillTx/>
                <a:latin typeface="Arial" panose="020B0604020202020204"/>
                <a:cs typeface="Arial" panose="020B0604020202020204"/>
              </a:rPr>
              <a:t>Fire broke out on the plug of a second gasoline offloading line, when a gasoline delivery was being made to a service station. </a:t>
            </a:r>
            <a:r>
              <a:rPr lang="en-US">
                <a:latin typeface="Arial" panose="020B0604020202020204"/>
                <a:cs typeface="Arial" panose="020B0604020202020204"/>
              </a:rPr>
              <a:t>The fire was caused by sparks owing to static electricity that had built up in the hose, failure of the grounding system and a faulty seal.</a:t>
            </a:r>
          </a:p>
          <a:p>
            <a:pPr marL="52070" lvl="1">
              <a:defRPr/>
            </a:pPr>
            <a:r>
              <a:rPr lang="en-US"/>
              <a:t>The fire was detected late on, despite the presence of three people on site during the operation.</a:t>
            </a:r>
            <a:r>
              <a:rPr lang="en-US">
                <a:latin typeface="Arial" panose="020B0604020202020204"/>
                <a:cs typeface="Arial" panose="020B0604020202020204"/>
              </a:rPr>
              <a:t> The fire was put out using an extinguisher from the station.</a:t>
            </a:r>
          </a:p>
          <a:p>
            <a:pPr marL="52070" lvl="1">
              <a:defRPr/>
            </a:pPr>
            <a:r>
              <a:rPr lang="en-US">
                <a:latin typeface="Arial" panose="020B0604020202020204"/>
                <a:cs typeface="Arial" panose="020B0604020202020204"/>
              </a:rPr>
              <a:t>A similar event would happen several months later in the same service station.</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Fire during offloading in a service station</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18</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a:xfrm>
            <a:off x="6301565" y="2246418"/>
            <a:ext cx="5157420" cy="3634597"/>
          </a:xfrm>
        </p:spPr>
        <p:txBody>
          <a:bodyPr vert="horz" lIns="91440" tIns="45720" rIns="91440" bIns="45720" rtlCol="0" anchor="t">
            <a:noAutofit/>
          </a:bodyPr>
          <a:lstStyle/>
          <a:p>
            <a:pPr lvl="1" indent="-179070" algn="just">
              <a:defRPr/>
            </a:pPr>
            <a:r>
              <a:rPr lang="en-US" b="0" dirty="0">
                <a:solidFill>
                  <a:srgbClr val="374649"/>
                </a:solidFill>
                <a:latin typeface="Arial" panose="020B0604020202020204"/>
                <a:cs typeface="Arial"/>
              </a:rPr>
              <a:t>As a </a:t>
            </a:r>
            <a:r>
              <a:rPr lang="en-US" b="1" dirty="0">
                <a:solidFill>
                  <a:srgbClr val="374649"/>
                </a:solidFill>
                <a:latin typeface="Arial" panose="020B0604020202020204"/>
                <a:cs typeface="Arial"/>
              </a:rPr>
              <a:t>Service Station Manager</a:t>
            </a:r>
            <a:r>
              <a:rPr lang="en-US" b="0" dirty="0">
                <a:solidFill>
                  <a:srgbClr val="374649"/>
                </a:solidFill>
                <a:latin typeface="Arial" panose="020B0604020202020204"/>
                <a:cs typeface="Arial"/>
              </a:rPr>
              <a:t>, </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enforce the delivery procedures in the station manual and ensure that the facilities are in good working order beforehand,</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a:t>
            </a:r>
            <a:r>
              <a:rPr lang="en-US" sz="1200" dirty="0" err="1">
                <a:solidFill>
                  <a:srgbClr val="374649"/>
                </a:solidFill>
                <a:latin typeface="Arial" panose="020B0604020202020204"/>
                <a:cs typeface="Arial"/>
              </a:rPr>
              <a:t>analyse</a:t>
            </a:r>
            <a:r>
              <a:rPr lang="en-US" sz="1200" dirty="0">
                <a:solidFill>
                  <a:srgbClr val="374649"/>
                </a:solidFill>
                <a:latin typeface="Arial" panose="020B0604020202020204"/>
                <a:cs typeface="Arial"/>
              </a:rPr>
              <a:t> and inform the Company of all site safety events.</a:t>
            </a:r>
          </a:p>
          <a:p>
            <a:pPr lvl="1" indent="-179070" algn="just">
              <a:defRPr/>
            </a:pPr>
            <a:r>
              <a:rPr lang="en-US" b="0" dirty="0">
                <a:solidFill>
                  <a:srgbClr val="374649"/>
                </a:solidFill>
                <a:latin typeface="Arial" panose="020B0604020202020204"/>
                <a:cs typeface="Arial"/>
              </a:rPr>
              <a:t>As a </a:t>
            </a:r>
            <a:r>
              <a:rPr lang="en-US" b="1" dirty="0">
                <a:solidFill>
                  <a:srgbClr val="374649"/>
                </a:solidFill>
                <a:latin typeface="Arial" panose="020B0604020202020204"/>
                <a:cs typeface="Arial"/>
              </a:rPr>
              <a:t>Driver</a:t>
            </a:r>
            <a:r>
              <a:rPr lang="en-US" b="0" dirty="0">
                <a:solidFill>
                  <a:srgbClr val="374649"/>
                </a:solidFill>
                <a:latin typeface="Arial" panose="020B0604020202020204"/>
                <a:cs typeface="Arial"/>
              </a:rPr>
              <a:t>, </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apply the safety instructions (marking, earthing, available hollows, etc.),</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carry out permanent surveillance of the dumping of flammable products with the first response equipment nearby,</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report any anomaly.</a:t>
            </a:r>
          </a:p>
          <a:p>
            <a:pPr lvl="1" indent="-179070" algn="just">
              <a:defRPr/>
            </a:pPr>
            <a:r>
              <a:rPr lang="en-US" b="0" dirty="0">
                <a:solidFill>
                  <a:srgbClr val="374649"/>
                </a:solidFill>
                <a:latin typeface="Arial" panose="020B0604020202020204"/>
                <a:cs typeface="Arial"/>
              </a:rPr>
              <a:t>As a </a:t>
            </a:r>
            <a:r>
              <a:rPr lang="en-US" b="1" dirty="0">
                <a:solidFill>
                  <a:srgbClr val="374649"/>
                </a:solidFill>
                <a:latin typeface="Arial" panose="020B0604020202020204"/>
                <a:cs typeface="Arial"/>
              </a:rPr>
              <a:t>Manager</a:t>
            </a:r>
            <a:r>
              <a:rPr lang="en-US" b="0" dirty="0">
                <a:solidFill>
                  <a:srgbClr val="374649"/>
                </a:solidFill>
                <a:latin typeface="Arial" panose="020B0604020202020204"/>
                <a:cs typeface="Arial"/>
              </a:rPr>
              <a:t>, I collect and </a:t>
            </a:r>
            <a:r>
              <a:rPr lang="en-US" b="0" dirty="0" err="1">
                <a:solidFill>
                  <a:srgbClr val="374649"/>
                </a:solidFill>
                <a:latin typeface="Arial" panose="020B0604020202020204"/>
                <a:cs typeface="Arial"/>
              </a:rPr>
              <a:t>analyse</a:t>
            </a:r>
            <a:r>
              <a:rPr lang="en-US" b="0" dirty="0">
                <a:solidFill>
                  <a:srgbClr val="374649"/>
                </a:solidFill>
                <a:latin typeface="Arial" panose="020B0604020202020204"/>
                <a:cs typeface="Arial"/>
              </a:rPr>
              <a:t> all safety events and take measures to eliminate or reduce risks.</a:t>
            </a:r>
          </a:p>
          <a:p>
            <a:pPr lvl="1" indent="-179070" algn="just">
              <a:defRPr/>
            </a:pPr>
            <a:r>
              <a:rPr lang="en-US" b="0" dirty="0">
                <a:solidFill>
                  <a:srgbClr val="374649"/>
                </a:solidFill>
                <a:latin typeface="Arial" panose="020B0604020202020204"/>
                <a:cs typeface="Arial"/>
              </a:rPr>
              <a:t>As a </a:t>
            </a:r>
            <a:r>
              <a:rPr lang="en-US" b="1" dirty="0">
                <a:solidFill>
                  <a:srgbClr val="374649"/>
                </a:solidFill>
                <a:latin typeface="Arial" panose="020B0604020202020204"/>
                <a:cs typeface="Arial"/>
              </a:rPr>
              <a:t>Maintainer</a:t>
            </a:r>
            <a:r>
              <a:rPr lang="en-US" b="0" dirty="0">
                <a:solidFill>
                  <a:srgbClr val="374649"/>
                </a:solidFill>
                <a:latin typeface="Arial" panose="020B0604020202020204"/>
                <a:cs typeface="Arial"/>
              </a:rPr>
              <a:t>, I check the state of the installations (effectiveness of earthing systems, etc.) in accordance with the preventive maintenance plan.</a:t>
            </a:r>
            <a:endParaRPr lang="fr-FR"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9392" y="4335019"/>
            <a:ext cx="3381418" cy="1897331"/>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970811" y="4378565"/>
            <a:ext cx="191962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374649"/>
              </a:solidFill>
              <a:ea typeface="+mn-lt"/>
              <a:cs typeface="+mn-lt"/>
            </a:endParaRPr>
          </a:p>
          <a:p>
            <a:r>
              <a:rPr lang="en-US" sz="1300" i="1">
                <a:solidFill>
                  <a:srgbClr val="374649"/>
                </a:solidFill>
              </a:rPr>
              <a:t>Nobody was injured.</a:t>
            </a:r>
          </a:p>
          <a:p>
            <a:br>
              <a:rPr lang="en-US" sz="1300" i="1">
                <a:solidFill>
                  <a:srgbClr val="374649"/>
                </a:solidFill>
              </a:rPr>
            </a:br>
            <a:r>
              <a:rPr lang="en-US" sz="1300" i="1">
                <a:solidFill>
                  <a:srgbClr val="374649"/>
                </a:solidFill>
              </a:rPr>
              <a:t>Fire outbreak at the connectors on the fuel storage tanks. </a:t>
            </a:r>
          </a:p>
        </p:txBody>
      </p:sp>
      <p:cxnSp>
        <p:nvCxnSpPr>
          <p:cNvPr id="8" name="Connecteur droit 7">
            <a:extLst>
              <a:ext uri="{FF2B5EF4-FFF2-40B4-BE49-F238E27FC236}">
                <a16:creationId xmlns:a16="http://schemas.microsoft.com/office/drawing/2014/main" id="{4F128E87-095B-4B6C-E631-A4C4CCAB1453}"/>
              </a:ext>
            </a:extLst>
          </p:cNvPr>
          <p:cNvCxnSpPr/>
          <p:nvPr/>
        </p:nvCxnSpPr>
        <p:spPr>
          <a:xfrm>
            <a:off x="4068752" y="440497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6E5C861E-D55E-F561-DE0D-D5F5E71FD388}"/>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90175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en-US"/>
              <a:t>In a service station, when work was being done to renovate a storage tank that had been isolated for the purpose, a flash was generated by solvent vapors catching fire, when a non-ATEX light was lowered into the tank before operators entered.</a:t>
            </a:r>
          </a:p>
          <a:p>
            <a:pPr marL="52070" lvl="1">
              <a:defRPr/>
            </a:pPr>
            <a:r>
              <a:rPr lang="en-US"/>
              <a:t>The operator was starting to climb down into the tank when the explosion occurred.</a:t>
            </a:r>
          </a:p>
          <a:p>
            <a:pPr marL="52070" lvl="1">
              <a:defRPr/>
            </a:pPr>
            <a:r>
              <a:rPr lang="en-US"/>
              <a:t>Vapors from the solvent used to clean the tank before applying paint, generated an explosive phase. No atmospheric checks were performed and the tank was not ventilated.</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Vapor explosion in a tank undergoing repair</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19</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a:solidFill>
                  <a:srgbClr val="374649"/>
                </a:solidFill>
                <a:latin typeface="Arial" panose="020B0604020202020204"/>
                <a:cs typeface="Arial"/>
              </a:rPr>
              <a:t>As </a:t>
            </a:r>
            <a:r>
              <a:rPr lang="en-US" b="1">
                <a:latin typeface="Arial" panose="020B0604020202020204"/>
                <a:cs typeface="Arial"/>
              </a:rPr>
              <a:t>Works Supervisor</a:t>
            </a:r>
            <a:r>
              <a:rPr lang="en-US" b="0">
                <a:solidFill>
                  <a:srgbClr val="374649"/>
                </a:solidFill>
                <a:latin typeface="Arial" panose="020B0604020202020204"/>
                <a:cs typeface="Arial"/>
              </a:rPr>
              <a:t>, is to perform a risk assessment and draft an operating procedure.  I define the barriers and make sure that they are implemented.</a:t>
            </a:r>
          </a:p>
          <a:p>
            <a:pPr lvl="1" indent="-179070" algn="just">
              <a:spcBef>
                <a:spcPts val="1200"/>
              </a:spcBef>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Worker</a:t>
            </a:r>
            <a:r>
              <a:rPr lang="en-US" b="0">
                <a:latin typeface="Arial" panose="020B0604020202020204"/>
                <a:cs typeface="Arial"/>
              </a:rPr>
              <a:t>,</a:t>
            </a:r>
            <a:r>
              <a:rPr lang="en-US" b="0">
                <a:solidFill>
                  <a:srgbClr val="374649"/>
                </a:solidFill>
                <a:latin typeface="Arial" panose="020B0604020202020204"/>
                <a:cs typeface="Arial"/>
              </a:rPr>
              <a:t> I comply with the operating procedure and the barriers defined as preventive measures. I flag up any anomalies and I do not start any activities if I have the slightest doubt.</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1805" y="4240086"/>
            <a:ext cx="2722082" cy="1928763"/>
          </a:xfrm>
          <a:prstGeom prst="rect">
            <a:avLst/>
          </a:prstGeom>
          <a:effectLst>
            <a:softEdge rad="508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585358" y="4411567"/>
            <a:ext cx="2141709"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The agent suffered serious burns and the other members of the team were in a state of shock.</a:t>
            </a:r>
            <a:br>
              <a:rPr lang="en-US" sz="1300" i="1">
                <a:solidFill>
                  <a:srgbClr val="374649"/>
                </a:solidFill>
              </a:rPr>
            </a:br>
            <a:endParaRPr lang="en-US" sz="1300" i="1">
              <a:solidFill>
                <a:srgbClr val="374649"/>
              </a:solidFill>
            </a:endParaRPr>
          </a:p>
          <a:p>
            <a:r>
              <a:rPr lang="en-US" sz="1300" i="1">
                <a:solidFill>
                  <a:srgbClr val="374649"/>
                </a:solidFill>
              </a:rPr>
              <a:t>Flash fire in a service station with storage tanks close by.</a:t>
            </a:r>
          </a:p>
        </p:txBody>
      </p:sp>
      <p:cxnSp>
        <p:nvCxnSpPr>
          <p:cNvPr id="8" name="Connecteur droit 7">
            <a:extLst>
              <a:ext uri="{FF2B5EF4-FFF2-40B4-BE49-F238E27FC236}">
                <a16:creationId xmlns:a16="http://schemas.microsoft.com/office/drawing/2014/main" id="{EB7B2DF4-6D3B-A091-0140-26373823D579}"/>
              </a:ext>
            </a:extLst>
          </p:cNvPr>
          <p:cNvCxnSpPr/>
          <p:nvPr/>
        </p:nvCxnSpPr>
        <p:spPr>
          <a:xfrm>
            <a:off x="3585359" y="4316307"/>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568A9B5A-FF10-5B62-7403-0D1CE29762FA}"/>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8210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8E897B46-08AE-4192-9183-94558D6B26E8}"/>
              </a:ext>
            </a:extLst>
          </p:cNvPr>
          <p:cNvSpPr>
            <a:spLocks noGrp="1"/>
          </p:cNvSpPr>
          <p:nvPr>
            <p:ph type="title"/>
          </p:nvPr>
        </p:nvSpPr>
        <p:spPr/>
        <p:txBody>
          <a:bodyPr/>
          <a:lstStyle/>
          <a:p>
            <a:r>
              <a:rPr lang="fr-FR" dirty="0"/>
              <a:t>Sommaire</a:t>
            </a:r>
          </a:p>
        </p:txBody>
      </p:sp>
      <p:sp>
        <p:nvSpPr>
          <p:cNvPr id="5" name="ZoneTexte 4">
            <a:extLst>
              <a:ext uri="{FF2B5EF4-FFF2-40B4-BE49-F238E27FC236}">
                <a16:creationId xmlns:a16="http://schemas.microsoft.com/office/drawing/2014/main" id="{52756FC5-65AF-84CF-FE53-603655CB5A17}"/>
              </a:ext>
            </a:extLst>
          </p:cNvPr>
          <p:cNvSpPr txBox="1"/>
          <p:nvPr/>
        </p:nvSpPr>
        <p:spPr>
          <a:xfrm>
            <a:off x="469879" y="1250845"/>
            <a:ext cx="11397005" cy="4923714"/>
          </a:xfrm>
          <a:prstGeom prst="rect">
            <a:avLst/>
          </a:prstGeom>
          <a:noFill/>
        </p:spPr>
        <p:txBody>
          <a:bodyPr wrap="square" numCol="2" spcCol="360000">
            <a:noAutofit/>
          </a:bodyPr>
          <a:lstStyle/>
          <a:p>
            <a:pPr marL="342900" indent="-342900">
              <a:spcAft>
                <a:spcPts val="600"/>
              </a:spcAft>
              <a:buFont typeface="+mj-lt"/>
              <a:buAutoNum type="arabicPeriod"/>
            </a:pPr>
            <a:r>
              <a:rPr lang="en-US" sz="1400" dirty="0">
                <a:hlinkClick r:id="rId2" action="ppaction://hlinksldjump">
                  <a:extLst>
                    <a:ext uri="{A12FA001-AC4F-418D-AE19-62706E023703}">
                      <ahyp:hlinkClr xmlns:ahyp="http://schemas.microsoft.com/office/drawing/2018/hyperlinkcolor" val="tx"/>
                    </a:ext>
                  </a:extLst>
                </a:hlinkClick>
              </a:rPr>
              <a:t>Explosion &amp; fire outbreak on a compressor module on an offshore platform</a:t>
            </a:r>
            <a:endParaRPr lang="en-US" sz="1400" dirty="0"/>
          </a:p>
          <a:p>
            <a:pPr marL="342900" indent="-342900">
              <a:spcAft>
                <a:spcPts val="600"/>
              </a:spcAft>
              <a:buFont typeface="+mj-lt"/>
              <a:buAutoNum type="arabicPeriod"/>
            </a:pPr>
            <a:r>
              <a:rPr lang="en-US" sz="1400" dirty="0">
                <a:hlinkClick r:id="rId3" action="ppaction://hlinksldjump">
                  <a:extLst>
                    <a:ext uri="{A12FA001-AC4F-418D-AE19-62706E023703}">
                      <ahyp:hlinkClr xmlns:ahyp="http://schemas.microsoft.com/office/drawing/2018/hyperlinkcolor" val="tx"/>
                    </a:ext>
                  </a:extLst>
                </a:hlinkClick>
              </a:rPr>
              <a:t>Loss of containment during a Well Intervention</a:t>
            </a:r>
            <a:endParaRPr lang="en-US" sz="1400" dirty="0"/>
          </a:p>
          <a:p>
            <a:pPr marL="342900" indent="-342900">
              <a:spcAft>
                <a:spcPts val="600"/>
              </a:spcAft>
              <a:buFont typeface="+mj-lt"/>
              <a:buAutoNum type="arabicPeriod"/>
            </a:pPr>
            <a:r>
              <a:rPr lang="en-US" sz="1400" dirty="0">
                <a:hlinkClick r:id="rId4" action="ppaction://hlinksldjump">
                  <a:extLst>
                    <a:ext uri="{A12FA001-AC4F-418D-AE19-62706E023703}">
                      <ahyp:hlinkClr xmlns:ahyp="http://schemas.microsoft.com/office/drawing/2018/hyperlinkcolor" val="tx"/>
                    </a:ext>
                  </a:extLst>
                </a:hlinkClick>
              </a:rPr>
              <a:t>Collision with a producing gas well</a:t>
            </a:r>
            <a:endParaRPr lang="en-US" sz="1400" dirty="0"/>
          </a:p>
          <a:p>
            <a:pPr marL="342900" indent="-342900">
              <a:spcAft>
                <a:spcPts val="600"/>
              </a:spcAft>
              <a:buFont typeface="+mj-lt"/>
              <a:buAutoNum type="arabicPeriod"/>
            </a:pPr>
            <a:r>
              <a:rPr lang="en-US" sz="1400" dirty="0">
                <a:hlinkClick r:id="rId5" action="ppaction://hlinksldjump">
                  <a:extLst>
                    <a:ext uri="{A12FA001-AC4F-418D-AE19-62706E023703}">
                      <ahyp:hlinkClr xmlns:ahyp="http://schemas.microsoft.com/office/drawing/2018/hyperlinkcolor" val="tx"/>
                    </a:ext>
                  </a:extLst>
                </a:hlinkClick>
              </a:rPr>
              <a:t>Gas released due to bolt failure on valve to fuel gas skid</a:t>
            </a:r>
            <a:endParaRPr lang="en-US" sz="1400" dirty="0"/>
          </a:p>
          <a:p>
            <a:pPr marL="342900" indent="-342900">
              <a:spcAft>
                <a:spcPts val="600"/>
              </a:spcAft>
              <a:buFont typeface="+mj-lt"/>
              <a:buAutoNum type="arabicPeriod"/>
            </a:pPr>
            <a:r>
              <a:rPr lang="en-US" sz="1400" dirty="0">
                <a:hlinkClick r:id="rId6" action="ppaction://hlinksldjump">
                  <a:extLst>
                    <a:ext uri="{A12FA001-AC4F-418D-AE19-62706E023703}">
                      <ahyp:hlinkClr xmlns:ahyp="http://schemas.microsoft.com/office/drawing/2018/hyperlinkcolor" val="tx"/>
                    </a:ext>
                  </a:extLst>
                </a:hlinkClick>
              </a:rPr>
              <a:t>Gas released during isolation of Gas Metering Skid </a:t>
            </a:r>
            <a:endParaRPr lang="en-US" sz="1400" dirty="0"/>
          </a:p>
          <a:p>
            <a:pPr marL="342900" indent="-342900">
              <a:spcAft>
                <a:spcPts val="600"/>
              </a:spcAft>
              <a:buFont typeface="+mj-lt"/>
              <a:buAutoNum type="arabicPeriod"/>
            </a:pPr>
            <a:r>
              <a:rPr lang="en-US" sz="1400" dirty="0">
                <a:hlinkClick r:id="rId7" action="ppaction://hlinksldjump">
                  <a:extLst>
                    <a:ext uri="{A12FA001-AC4F-418D-AE19-62706E023703}">
                      <ahyp:hlinkClr xmlns:ahyp="http://schemas.microsoft.com/office/drawing/2018/hyperlinkcolor" val="tx"/>
                    </a:ext>
                  </a:extLst>
                </a:hlinkClick>
              </a:rPr>
              <a:t>Large gas release during Water Injection Well bleed down</a:t>
            </a:r>
            <a:endParaRPr lang="en-US" sz="1400" dirty="0"/>
          </a:p>
          <a:p>
            <a:pPr marL="342900" indent="-342900">
              <a:spcAft>
                <a:spcPts val="600"/>
              </a:spcAft>
              <a:buFont typeface="+mj-lt"/>
              <a:buAutoNum type="arabicPeriod"/>
            </a:pPr>
            <a:r>
              <a:rPr lang="en-US" sz="1400" dirty="0">
                <a:hlinkClick r:id="rId8" action="ppaction://hlinksldjump">
                  <a:extLst>
                    <a:ext uri="{A12FA001-AC4F-418D-AE19-62706E023703}">
                      <ahyp:hlinkClr xmlns:ahyp="http://schemas.microsoft.com/office/drawing/2018/hyperlinkcolor" val="tx"/>
                    </a:ext>
                  </a:extLst>
                </a:hlinkClick>
              </a:rPr>
              <a:t>Pipe end cap ejected during nitrogen purge</a:t>
            </a:r>
            <a:endParaRPr lang="en-US" sz="1400" dirty="0"/>
          </a:p>
          <a:p>
            <a:pPr marL="342900" indent="-342900">
              <a:spcAft>
                <a:spcPts val="600"/>
              </a:spcAft>
              <a:buFont typeface="+mj-lt"/>
              <a:buAutoNum type="arabicPeriod"/>
            </a:pPr>
            <a:r>
              <a:rPr lang="en-US" sz="1400" dirty="0">
                <a:hlinkClick r:id="rId9" action="ppaction://hlinksldjump">
                  <a:extLst>
                    <a:ext uri="{A12FA001-AC4F-418D-AE19-62706E023703}">
                      <ahyp:hlinkClr xmlns:ahyp="http://schemas.microsoft.com/office/drawing/2018/hyperlinkcolor" val="tx"/>
                    </a:ext>
                  </a:extLst>
                </a:hlinkClick>
              </a:rPr>
              <a:t>Explosion of a gas cloud formed by a vacuum truck </a:t>
            </a:r>
            <a:endParaRPr lang="en-US" sz="1400" dirty="0"/>
          </a:p>
          <a:p>
            <a:pPr marL="342900" indent="-342900">
              <a:spcAft>
                <a:spcPts val="600"/>
              </a:spcAft>
              <a:buFont typeface="+mj-lt"/>
              <a:buAutoNum type="arabicPeriod"/>
            </a:pPr>
            <a:r>
              <a:rPr lang="en-US" sz="1400" dirty="0">
                <a:hlinkClick r:id="rId10" action="ppaction://hlinksldjump">
                  <a:extLst>
                    <a:ext uri="{A12FA001-AC4F-418D-AE19-62706E023703}">
                      <ahyp:hlinkClr xmlns:ahyp="http://schemas.microsoft.com/office/drawing/2018/hyperlinkcolor" val="tx"/>
                    </a:ext>
                  </a:extLst>
                </a:hlinkClick>
              </a:rPr>
              <a:t>Gasoil leak from a flange when the pipeline was put back into service</a:t>
            </a:r>
            <a:endParaRPr lang="en-US" sz="1400" dirty="0"/>
          </a:p>
          <a:p>
            <a:pPr marL="342900" indent="-342900">
              <a:spcAft>
                <a:spcPts val="600"/>
              </a:spcAft>
              <a:buFont typeface="+mj-lt"/>
              <a:buAutoNum type="arabicPeriod"/>
            </a:pPr>
            <a:r>
              <a:rPr lang="en-US" sz="1400" dirty="0">
                <a:hlinkClick r:id="rId11" action="ppaction://hlinksldjump">
                  <a:extLst>
                    <a:ext uri="{A12FA001-AC4F-418D-AE19-62706E023703}">
                      <ahyp:hlinkClr xmlns:ahyp="http://schemas.microsoft.com/office/drawing/2018/hyperlinkcolor" val="tx"/>
                    </a:ext>
                  </a:extLst>
                </a:hlinkClick>
              </a:rPr>
              <a:t>Methane leak on a valve bonnet</a:t>
            </a:r>
            <a:endParaRPr lang="en-US" sz="1400" dirty="0"/>
          </a:p>
          <a:p>
            <a:pPr marL="342900" indent="-342900">
              <a:spcAft>
                <a:spcPts val="600"/>
              </a:spcAft>
              <a:buFont typeface="+mj-lt"/>
              <a:buAutoNum type="arabicPeriod"/>
            </a:pPr>
            <a:r>
              <a:rPr lang="en-US" sz="1400" dirty="0">
                <a:hlinkClick r:id="rId12" action="ppaction://hlinksldjump">
                  <a:extLst>
                    <a:ext uri="{A12FA001-AC4F-418D-AE19-62706E023703}">
                      <ahyp:hlinkClr xmlns:ahyp="http://schemas.microsoft.com/office/drawing/2018/hyperlinkcolor" val="tx"/>
                    </a:ext>
                  </a:extLst>
                </a:hlinkClick>
              </a:rPr>
              <a:t>Destruction of a vacuum pump</a:t>
            </a:r>
            <a:endParaRPr lang="en-US" sz="1400" dirty="0"/>
          </a:p>
          <a:p>
            <a:pPr marL="342900" indent="-342900">
              <a:spcAft>
                <a:spcPts val="600"/>
              </a:spcAft>
              <a:buFont typeface="+mj-lt"/>
              <a:buAutoNum type="arabicPeriod"/>
            </a:pPr>
            <a:r>
              <a:rPr lang="en-US" sz="1400" dirty="0">
                <a:hlinkClick r:id="rId13" action="ppaction://hlinksldjump">
                  <a:extLst>
                    <a:ext uri="{A12FA001-AC4F-418D-AE19-62706E023703}">
                      <ahyp:hlinkClr xmlns:ahyp="http://schemas.microsoft.com/office/drawing/2018/hyperlinkcolor" val="tx"/>
                    </a:ext>
                  </a:extLst>
                </a:hlinkClick>
              </a:rPr>
              <a:t>LPG leak when a unit was restarted</a:t>
            </a:r>
            <a:endParaRPr lang="en-US" sz="1400" dirty="0"/>
          </a:p>
          <a:p>
            <a:pPr marL="342900" indent="-342900">
              <a:spcAft>
                <a:spcPts val="600"/>
              </a:spcAft>
              <a:buFont typeface="+mj-lt"/>
              <a:buAutoNum type="arabicPeriod"/>
            </a:pPr>
            <a:r>
              <a:rPr lang="en-US" sz="1400" dirty="0">
                <a:hlinkClick r:id="rId14" action="ppaction://hlinksldjump">
                  <a:extLst>
                    <a:ext uri="{A12FA001-AC4F-418D-AE19-62706E023703}">
                      <ahyp:hlinkClr xmlns:ahyp="http://schemas.microsoft.com/office/drawing/2018/hyperlinkcolor" val="tx"/>
                    </a:ext>
                  </a:extLst>
                </a:hlinkClick>
              </a:rPr>
              <a:t>Barge tank overflow during loading</a:t>
            </a:r>
            <a:endParaRPr lang="en-US" sz="1400" dirty="0"/>
          </a:p>
          <a:p>
            <a:pPr marL="342900" indent="-342900">
              <a:spcAft>
                <a:spcPts val="600"/>
              </a:spcAft>
              <a:buFont typeface="+mj-lt"/>
              <a:buAutoNum type="arabicPeriod"/>
            </a:pPr>
            <a:r>
              <a:rPr lang="en-US" sz="1400" dirty="0">
                <a:hlinkClick r:id="rId15" action="ppaction://hlinksldjump">
                  <a:extLst>
                    <a:ext uri="{A12FA001-AC4F-418D-AE19-62706E023703}">
                      <ahyp:hlinkClr xmlns:ahyp="http://schemas.microsoft.com/office/drawing/2018/hyperlinkcolor" val="tx"/>
                    </a:ext>
                  </a:extLst>
                </a:hlinkClick>
              </a:rPr>
              <a:t>Explosion and fire in a gasoil tank in a service station</a:t>
            </a:r>
            <a:br>
              <a:rPr lang="en-US" sz="1400" dirty="0"/>
            </a:br>
            <a:endParaRPr lang="en-US" sz="1400" dirty="0"/>
          </a:p>
          <a:p>
            <a:pPr marL="342900" indent="-342900">
              <a:spcAft>
                <a:spcPts val="600"/>
              </a:spcAft>
              <a:buFont typeface="+mj-lt"/>
              <a:buAutoNum type="arabicPeriod"/>
            </a:pPr>
            <a:r>
              <a:rPr lang="en-US" sz="1400" dirty="0">
                <a:hlinkClick r:id="rId16" action="ppaction://hlinksldjump">
                  <a:extLst>
                    <a:ext uri="{A12FA001-AC4F-418D-AE19-62706E023703}">
                      <ahyp:hlinkClr xmlns:ahyp="http://schemas.microsoft.com/office/drawing/2018/hyperlinkcolor" val="tx"/>
                    </a:ext>
                  </a:extLst>
                </a:hlinkClick>
              </a:rPr>
              <a:t>Delivery truck overturn</a:t>
            </a:r>
            <a:endParaRPr lang="en-US" sz="1400" dirty="0"/>
          </a:p>
          <a:p>
            <a:pPr marL="342900" indent="-342900">
              <a:spcAft>
                <a:spcPts val="600"/>
              </a:spcAft>
              <a:buFont typeface="+mj-lt"/>
              <a:buAutoNum type="arabicPeriod"/>
            </a:pPr>
            <a:r>
              <a:rPr lang="en-US" sz="1400" dirty="0">
                <a:hlinkClick r:id="rId17" action="ppaction://hlinksldjump">
                  <a:extLst>
                    <a:ext uri="{A12FA001-AC4F-418D-AE19-62706E023703}">
                      <ahyp:hlinkClr xmlns:ahyp="http://schemas.microsoft.com/office/drawing/2018/hyperlinkcolor" val="tx"/>
                    </a:ext>
                  </a:extLst>
                </a:hlinkClick>
              </a:rPr>
              <a:t>Fire during offloading in a service station</a:t>
            </a:r>
            <a:endParaRPr lang="en-US" sz="1400" dirty="0"/>
          </a:p>
          <a:p>
            <a:pPr marL="342900" indent="-342900">
              <a:spcAft>
                <a:spcPts val="600"/>
              </a:spcAft>
              <a:buFont typeface="+mj-lt"/>
              <a:buAutoNum type="arabicPeriod"/>
            </a:pPr>
            <a:r>
              <a:rPr lang="en-US" sz="1400" dirty="0">
                <a:hlinkClick r:id="rId18" action="ppaction://hlinksldjump">
                  <a:extLst>
                    <a:ext uri="{A12FA001-AC4F-418D-AE19-62706E023703}">
                      <ahyp:hlinkClr xmlns:ahyp="http://schemas.microsoft.com/office/drawing/2018/hyperlinkcolor" val="tx"/>
                    </a:ext>
                  </a:extLst>
                </a:hlinkClick>
              </a:rPr>
              <a:t>Vapor explosion in a tank undergoing repair</a:t>
            </a:r>
            <a:endParaRPr lang="en-US" sz="1400" dirty="0"/>
          </a:p>
          <a:p>
            <a:pPr marL="342900" indent="-342900">
              <a:spcAft>
                <a:spcPts val="600"/>
              </a:spcAft>
              <a:buFont typeface="+mj-lt"/>
              <a:buAutoNum type="arabicPeriod"/>
            </a:pPr>
            <a:r>
              <a:rPr lang="en-US" sz="1400" dirty="0">
                <a:hlinkClick r:id="rId19" action="ppaction://hlinksldjump">
                  <a:extLst>
                    <a:ext uri="{A12FA001-AC4F-418D-AE19-62706E023703}">
                      <ahyp:hlinkClr xmlns:ahyp="http://schemas.microsoft.com/office/drawing/2018/hyperlinkcolor" val="tx"/>
                    </a:ext>
                  </a:extLst>
                </a:hlinkClick>
              </a:rPr>
              <a:t>Explosion in a gasoline tank</a:t>
            </a:r>
            <a:endParaRPr lang="en-US" sz="1400" dirty="0"/>
          </a:p>
          <a:p>
            <a:pPr marL="342900" indent="-342900">
              <a:spcAft>
                <a:spcPts val="600"/>
              </a:spcAft>
              <a:buFont typeface="+mj-lt"/>
              <a:buAutoNum type="arabicPeriod"/>
            </a:pPr>
            <a:r>
              <a:rPr lang="en-US" sz="1400" dirty="0">
                <a:hlinkClick r:id="rId20" action="ppaction://hlinksldjump">
                  <a:extLst>
                    <a:ext uri="{A12FA001-AC4F-418D-AE19-62706E023703}">
                      <ahyp:hlinkClr xmlns:ahyp="http://schemas.microsoft.com/office/drawing/2018/hyperlinkcolor" val="tx"/>
                    </a:ext>
                  </a:extLst>
                </a:hlinkClick>
              </a:rPr>
              <a:t>Gasoline leak when a tank was brought back into service </a:t>
            </a:r>
            <a:endParaRPr lang="en-US" sz="1400" dirty="0"/>
          </a:p>
          <a:p>
            <a:pPr marL="342900" indent="-342900">
              <a:spcAft>
                <a:spcPts val="600"/>
              </a:spcAft>
              <a:buFont typeface="+mj-lt"/>
              <a:buAutoNum type="arabicPeriod"/>
            </a:pPr>
            <a:r>
              <a:rPr lang="en-US" sz="1400" dirty="0">
                <a:hlinkClick r:id="rId21" action="ppaction://hlinksldjump">
                  <a:extLst>
                    <a:ext uri="{A12FA001-AC4F-418D-AE19-62706E023703}">
                      <ahyp:hlinkClr xmlns:ahyp="http://schemas.microsoft.com/office/drawing/2018/hyperlinkcolor" val="tx"/>
                    </a:ext>
                  </a:extLst>
                </a:hlinkClick>
              </a:rPr>
              <a:t>Disconnection of direct current connectors on a solar power plant</a:t>
            </a:r>
            <a:endParaRPr lang="en-US" sz="1400" dirty="0"/>
          </a:p>
          <a:p>
            <a:pPr marL="342900" indent="-342900">
              <a:spcAft>
                <a:spcPts val="600"/>
              </a:spcAft>
              <a:buFont typeface="+mj-lt"/>
              <a:buAutoNum type="arabicPeriod"/>
            </a:pPr>
            <a:r>
              <a:rPr lang="en-US" sz="1400" dirty="0">
                <a:hlinkClick r:id="rId22" action="ppaction://hlinksldjump">
                  <a:extLst>
                    <a:ext uri="{A12FA001-AC4F-418D-AE19-62706E023703}">
                      <ahyp:hlinkClr xmlns:ahyp="http://schemas.microsoft.com/office/drawing/2018/hyperlinkcolor" val="tx"/>
                    </a:ext>
                  </a:extLst>
                </a:hlinkClick>
              </a:rPr>
              <a:t>Fire on a transformer on an electrical power plant</a:t>
            </a:r>
            <a:endParaRPr lang="en-US" sz="1400" dirty="0"/>
          </a:p>
          <a:p>
            <a:pPr marL="342900" indent="-342900">
              <a:spcAft>
                <a:spcPts val="600"/>
              </a:spcAft>
              <a:buFont typeface="+mj-lt"/>
              <a:buAutoNum type="arabicPeriod"/>
            </a:pPr>
            <a:r>
              <a:rPr lang="en-US" sz="1400" dirty="0">
                <a:hlinkClick r:id="rId23" action="ppaction://hlinksldjump">
                  <a:extLst>
                    <a:ext uri="{A12FA001-AC4F-418D-AE19-62706E023703}">
                      <ahyp:hlinkClr xmlns:ahyp="http://schemas.microsoft.com/office/drawing/2018/hyperlinkcolor" val="tx"/>
                    </a:ext>
                  </a:extLst>
                </a:hlinkClick>
              </a:rPr>
              <a:t>Fire on waste activated charcoal</a:t>
            </a:r>
            <a:endParaRPr lang="en-US" sz="1400" dirty="0"/>
          </a:p>
          <a:p>
            <a:pPr marL="342900" indent="-342900">
              <a:spcAft>
                <a:spcPts val="600"/>
              </a:spcAft>
              <a:buFont typeface="+mj-lt"/>
              <a:buAutoNum type="arabicPeriod"/>
            </a:pPr>
            <a:r>
              <a:rPr lang="en-US" sz="1400" dirty="0">
                <a:hlinkClick r:id="rId24" action="ppaction://hlinksldjump">
                  <a:extLst>
                    <a:ext uri="{A12FA001-AC4F-418D-AE19-62706E023703}">
                      <ahyp:hlinkClr xmlns:ahyp="http://schemas.microsoft.com/office/drawing/2018/hyperlinkcolor" val="tx"/>
                    </a:ext>
                  </a:extLst>
                </a:hlinkClick>
              </a:rPr>
              <a:t>Spillage of digestate into the natural environment</a:t>
            </a:r>
            <a:endParaRPr lang="en-US" sz="1400" dirty="0"/>
          </a:p>
          <a:p>
            <a:pPr marL="342900" indent="-342900">
              <a:spcAft>
                <a:spcPts val="600"/>
              </a:spcAft>
              <a:buFont typeface="+mj-lt"/>
              <a:buAutoNum type="arabicPeriod"/>
            </a:pPr>
            <a:r>
              <a:rPr lang="en-US" sz="1400" dirty="0">
                <a:hlinkClick r:id="rId25" action="ppaction://hlinksldjump">
                  <a:extLst>
                    <a:ext uri="{A12FA001-AC4F-418D-AE19-62706E023703}">
                      <ahyp:hlinkClr xmlns:ahyp="http://schemas.microsoft.com/office/drawing/2018/hyperlinkcolor" val="tx"/>
                    </a:ext>
                  </a:extLst>
                </a:hlinkClick>
              </a:rPr>
              <a:t>Liquid Natural Gas leak when unloading an LNG carrier</a:t>
            </a:r>
            <a:endParaRPr lang="en-US" sz="1400" dirty="0"/>
          </a:p>
          <a:p>
            <a:pPr marL="342900" indent="-342900">
              <a:spcAft>
                <a:spcPts val="600"/>
              </a:spcAft>
              <a:buFont typeface="+mj-lt"/>
              <a:buAutoNum type="arabicPeriod"/>
            </a:pPr>
            <a:r>
              <a:rPr lang="en-US" sz="1400" dirty="0">
                <a:hlinkClick r:id="rId26" action="ppaction://hlinksldjump">
                  <a:extLst>
                    <a:ext uri="{A12FA001-AC4F-418D-AE19-62706E023703}">
                      <ahyp:hlinkClr xmlns:ahyp="http://schemas.microsoft.com/office/drawing/2018/hyperlinkcolor" val="tx"/>
                    </a:ext>
                  </a:extLst>
                </a:hlinkClick>
              </a:rPr>
              <a:t>Solar panel fire</a:t>
            </a:r>
            <a:endParaRPr lang="en-US" sz="1400" dirty="0"/>
          </a:p>
          <a:p>
            <a:pPr marL="342900" indent="-342900">
              <a:spcAft>
                <a:spcPts val="600"/>
              </a:spcAft>
              <a:buFont typeface="+mj-lt"/>
              <a:buAutoNum type="arabicPeriod"/>
            </a:pPr>
            <a:r>
              <a:rPr lang="en-US" sz="1400" dirty="0">
                <a:hlinkClick r:id="rId27" action="ppaction://hlinksldjump">
                  <a:extLst>
                    <a:ext uri="{A12FA001-AC4F-418D-AE19-62706E023703}">
                      <ahyp:hlinkClr xmlns:ahyp="http://schemas.microsoft.com/office/drawing/2018/hyperlinkcolor" val="tx"/>
                    </a:ext>
                  </a:extLst>
                </a:hlinkClick>
              </a:rPr>
              <a:t>Fire in a wind turbine</a:t>
            </a:r>
            <a:endParaRPr lang="en-US" sz="1400" dirty="0"/>
          </a:p>
          <a:p>
            <a:pPr marL="342900" indent="-342900">
              <a:spcAft>
                <a:spcPts val="600"/>
              </a:spcAft>
              <a:buFont typeface="+mj-lt"/>
              <a:buAutoNum type="arabicPeriod"/>
            </a:pPr>
            <a:r>
              <a:rPr lang="en-US" sz="1400" dirty="0">
                <a:hlinkClick r:id="rId28" action="ppaction://hlinksldjump">
                  <a:extLst>
                    <a:ext uri="{A12FA001-AC4F-418D-AE19-62706E023703}">
                      <ahyp:hlinkClr xmlns:ahyp="http://schemas.microsoft.com/office/drawing/2018/hyperlinkcolor" val="tx"/>
                    </a:ext>
                  </a:extLst>
                </a:hlinkClick>
              </a:rPr>
              <a:t>Fire and explosion on an electricity storage container </a:t>
            </a:r>
            <a:endParaRPr lang="en-US" sz="1400" dirty="0"/>
          </a:p>
          <a:p>
            <a:pPr marL="342900" indent="-342900">
              <a:spcAft>
                <a:spcPts val="600"/>
              </a:spcAft>
              <a:buFont typeface="+mj-lt"/>
              <a:buAutoNum type="arabicPeriod"/>
            </a:pPr>
            <a:r>
              <a:rPr lang="en-US" sz="1400" dirty="0">
                <a:hlinkClick r:id="rId29" action="ppaction://hlinksldjump">
                  <a:extLst>
                    <a:ext uri="{A12FA001-AC4F-418D-AE19-62706E023703}">
                      <ahyp:hlinkClr xmlns:ahyp="http://schemas.microsoft.com/office/drawing/2018/hyperlinkcolor" val="tx"/>
                    </a:ext>
                  </a:extLst>
                </a:hlinkClick>
              </a:rPr>
              <a:t>Gasoline tank overfilling, explosion and depot destruction</a:t>
            </a:r>
            <a:endParaRPr lang="en-US" sz="1400" dirty="0"/>
          </a:p>
          <a:p>
            <a:pPr marL="342900" indent="-342900">
              <a:spcAft>
                <a:spcPts val="600"/>
              </a:spcAft>
              <a:buFont typeface="+mj-lt"/>
              <a:buAutoNum type="arabicPeriod"/>
            </a:pPr>
            <a:r>
              <a:rPr lang="en-US" sz="1400" dirty="0">
                <a:hlinkClick r:id="rId30" action="ppaction://hlinksldjump">
                  <a:extLst>
                    <a:ext uri="{A12FA001-AC4F-418D-AE19-62706E023703}">
                      <ahyp:hlinkClr xmlns:ahyp="http://schemas.microsoft.com/office/drawing/2018/hyperlinkcolor" val="tx"/>
                    </a:ext>
                  </a:extLst>
                </a:hlinkClick>
              </a:rPr>
              <a:t>Vehicle fire in the service station after filling the jerrycans</a:t>
            </a:r>
            <a:endParaRPr lang="en-US" sz="1400" dirty="0"/>
          </a:p>
          <a:p>
            <a:pPr marL="342900" indent="-342900">
              <a:spcAft>
                <a:spcPts val="600"/>
              </a:spcAft>
              <a:buFont typeface="+mj-lt"/>
              <a:buAutoNum type="arabicPeriod"/>
            </a:pPr>
            <a:endParaRPr lang="en-US" sz="1400" dirty="0"/>
          </a:p>
        </p:txBody>
      </p:sp>
      <p:sp>
        <p:nvSpPr>
          <p:cNvPr id="8" name="Espace réservé du pied de page 7">
            <a:extLst>
              <a:ext uri="{FF2B5EF4-FFF2-40B4-BE49-F238E27FC236}">
                <a16:creationId xmlns:a16="http://schemas.microsoft.com/office/drawing/2014/main" id="{327CD894-340C-8A58-4987-87029483C56E}"/>
              </a:ext>
            </a:extLst>
          </p:cNvPr>
          <p:cNvSpPr>
            <a:spLocks noGrp="1"/>
          </p:cNvSpPr>
          <p:nvPr>
            <p:ph type="ftr" sz="quarter" idx="11"/>
          </p:nvPr>
        </p:nvSpPr>
        <p:spPr/>
        <p:txBody>
          <a:bodyPr/>
          <a:lstStyle/>
          <a:p>
            <a:r>
              <a:rPr lang="fr-FR"/>
              <a:t>Managers’ kit WDfS 2023</a:t>
            </a:r>
          </a:p>
        </p:txBody>
      </p:sp>
      <p:sp>
        <p:nvSpPr>
          <p:cNvPr id="9" name="Espace réservé du numéro de diapositive 8">
            <a:extLst>
              <a:ext uri="{FF2B5EF4-FFF2-40B4-BE49-F238E27FC236}">
                <a16:creationId xmlns:a16="http://schemas.microsoft.com/office/drawing/2014/main" id="{53AAFEEC-9B75-A125-19F5-380E55FAE0D3}"/>
              </a:ext>
            </a:extLst>
          </p:cNvPr>
          <p:cNvSpPr>
            <a:spLocks noGrp="1"/>
          </p:cNvSpPr>
          <p:nvPr>
            <p:ph type="sldNum" sz="quarter" idx="12"/>
          </p:nvPr>
        </p:nvSpPr>
        <p:spPr/>
        <p:txBody>
          <a:bodyPr/>
          <a:lstStyle/>
          <a:p>
            <a:fld id="{975A587B-5814-4D9B-9598-FE9CB954CB01}" type="slidenum">
              <a:rPr lang="fr-FR" smtClean="0"/>
              <a:pPr/>
              <a:t>2</a:t>
            </a:fld>
            <a:endParaRPr lang="fr-FR"/>
          </a:p>
        </p:txBody>
      </p:sp>
      <p:sp>
        <p:nvSpPr>
          <p:cNvPr id="2" name="Rectangle 1">
            <a:extLst>
              <a:ext uri="{FF2B5EF4-FFF2-40B4-BE49-F238E27FC236}">
                <a16:creationId xmlns:a16="http://schemas.microsoft.com/office/drawing/2014/main" id="{411706B2-B612-5A59-F5CF-F4E08BE800CE}"/>
              </a:ext>
            </a:extLst>
          </p:cNvPr>
          <p:cNvSpPr/>
          <p:nvPr/>
        </p:nvSpPr>
        <p:spPr>
          <a:xfrm>
            <a:off x="11259964" y="5259818"/>
            <a:ext cx="500457" cy="2769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1200" b="1" i="1" cap="none" spc="0" dirty="0">
                <a:ln/>
                <a:solidFill>
                  <a:schemeClr val="accent4"/>
                </a:solidFill>
                <a:effectLst/>
              </a:rPr>
              <a:t>New</a:t>
            </a:r>
          </a:p>
        </p:txBody>
      </p:sp>
      <p:sp>
        <p:nvSpPr>
          <p:cNvPr id="3" name="Rectangle 2">
            <a:extLst>
              <a:ext uri="{FF2B5EF4-FFF2-40B4-BE49-F238E27FC236}">
                <a16:creationId xmlns:a16="http://schemas.microsoft.com/office/drawing/2014/main" id="{0210D2C4-7F5B-29A9-4BE0-46991A9431E8}"/>
              </a:ext>
            </a:extLst>
          </p:cNvPr>
          <p:cNvSpPr/>
          <p:nvPr/>
        </p:nvSpPr>
        <p:spPr>
          <a:xfrm>
            <a:off x="11271688" y="5552894"/>
            <a:ext cx="500457" cy="2769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1200" b="1" i="1" cap="none" spc="0" dirty="0">
                <a:ln/>
                <a:solidFill>
                  <a:schemeClr val="accent4"/>
                </a:solidFill>
                <a:effectLst/>
              </a:rPr>
              <a:t>New</a:t>
            </a:r>
          </a:p>
        </p:txBody>
      </p:sp>
    </p:spTree>
    <p:extLst>
      <p:ext uri="{BB962C8B-B14F-4D97-AF65-F5344CB8AC3E}">
        <p14:creationId xmlns:p14="http://schemas.microsoft.com/office/powerpoint/2010/main" val="3189025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dirty="0"/>
              <a:t>In a depot, a gasoline tank had been isolated from the supply circuit so that maintenance work could be performed.</a:t>
            </a:r>
          </a:p>
          <a:p>
            <a:pPr marL="52070" lvl="1">
              <a:defRPr/>
            </a:pPr>
            <a:r>
              <a:rPr lang="en-US" dirty="0"/>
              <a:t>The day before the incident and before the end of the hot works, the isolation was lifted, allowing a small quantity of gasoline to run into the tank (approximately 12 liters). </a:t>
            </a:r>
          </a:p>
          <a:p>
            <a:pPr marL="52070" lvl="1">
              <a:defRPr/>
            </a:pPr>
            <a:r>
              <a:rPr lang="en-US" dirty="0"/>
              <a:t>The next day, a team of agents was performing welding operations on the roof, and an explosion occurred, tearing the roof off and projecting it 40 meters away.</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Explosion in a gasoline tank</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20</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a:xfrm>
            <a:off x="6301565" y="2170689"/>
            <a:ext cx="5157420" cy="3634597"/>
          </a:xfrm>
        </p:spPr>
        <p:txBody>
          <a:bodyPr vert="horz" lIns="91440" tIns="45720" rIns="91440" bIns="45720" rtlCol="0" anchor="t">
            <a:noAutofit/>
          </a:bodyPr>
          <a:lstStyle/>
          <a:p>
            <a:pPr lvl="1" indent="-179070" algn="just">
              <a:defRPr/>
            </a:pPr>
            <a:r>
              <a:rPr lang="en-US" b="0">
                <a:latin typeface="Arial" panose="020B0604020202020204"/>
                <a:cs typeface="Arial"/>
              </a:rPr>
              <a:t>As an </a:t>
            </a:r>
            <a:r>
              <a:rPr lang="en-US" b="1">
                <a:solidFill>
                  <a:srgbClr val="374649"/>
                </a:solidFill>
                <a:latin typeface="Arial" panose="020B0604020202020204"/>
                <a:cs typeface="Arial"/>
              </a:rPr>
              <a:t>Operator</a:t>
            </a:r>
            <a:r>
              <a:rPr lang="en-US" b="0">
                <a:solidFill>
                  <a:srgbClr val="374649"/>
                </a:solidFill>
                <a:latin typeface="Arial" panose="020B0604020202020204"/>
                <a:cs typeface="Arial"/>
              </a:rPr>
              <a:t>:</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ensure that the tank is isolated (degassed, isolated, and locked out/tagged out) and that an isolation certificate is drawn up. </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check on site, before authorizing any hot works, that the tank is locked out/tagged out, that the isolation certificate is attached to the permit, and that the absence of gas has been checked at the welding point just before work starts. I also ensure that a fixed gas detector is positioned close by.</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make sure that the agent validates the safety conditions by signing the hot works permit.</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make sure that the completion of the work is the subject of a joint report with the agent, before lifting the tank isolation.</a:t>
            </a:r>
          </a:p>
          <a:p>
            <a:pPr lvl="1" indent="-179070" algn="jus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Worker</a:t>
            </a:r>
            <a:r>
              <a:rPr lang="en-US" b="0">
                <a:latin typeface="Arial" panose="020B0604020202020204"/>
                <a:cs typeface="Arial"/>
              </a:rPr>
              <a:t>:</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explain the safety measures to my team.</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run the Safety Green Light.</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8968" y="4181514"/>
            <a:ext cx="5085986" cy="2159654"/>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507008" y="3495545"/>
            <a:ext cx="508598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Two fatalities and four people seriously injured.</a:t>
            </a:r>
          </a:p>
          <a:p>
            <a:r>
              <a:rPr lang="en-US" sz="1300" i="1">
                <a:solidFill>
                  <a:srgbClr val="374649"/>
                </a:solidFill>
              </a:rPr>
              <a:t>A tank and loading station were damaged.</a:t>
            </a:r>
          </a:p>
        </p:txBody>
      </p:sp>
      <p:cxnSp>
        <p:nvCxnSpPr>
          <p:cNvPr id="8" name="Connecteur droit 7">
            <a:extLst>
              <a:ext uri="{FF2B5EF4-FFF2-40B4-BE49-F238E27FC236}">
                <a16:creationId xmlns:a16="http://schemas.microsoft.com/office/drawing/2014/main" id="{0BD84BE8-EC59-AE81-853C-7A361B109397}"/>
              </a:ext>
            </a:extLst>
          </p:cNvPr>
          <p:cNvCxnSpPr/>
          <p:nvPr/>
        </p:nvCxnSpPr>
        <p:spPr>
          <a:xfrm>
            <a:off x="598968" y="3411627"/>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3ABA5946-36E0-6E0A-86A5-088EDD88A0B9}"/>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2111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a:t>When a tank was brought back into service a gas detector in the pump room triggered an alarm.</a:t>
            </a:r>
          </a:p>
          <a:p>
            <a:pPr marL="52070" lvl="1">
              <a:defRPr/>
            </a:pPr>
            <a:r>
              <a:rPr lang="en-US"/>
              <a:t>A maintenance valve that was left closed, generated an overpressure (thermal expansion), causing a flange gasket to rupture. </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Gasoline leak when a tank was brought back into service </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21</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a:solidFill>
                  <a:srgbClr val="374649"/>
                </a:solidFill>
                <a:latin typeface="Arial" panose="020B0604020202020204"/>
                <a:cs typeface="Arial"/>
              </a:rPr>
              <a:t>As the </a:t>
            </a:r>
            <a:r>
              <a:rPr lang="en-US" b="1">
                <a:latin typeface="Arial" panose="020B0604020202020204"/>
                <a:cs typeface="Arial"/>
              </a:rPr>
              <a:t>Prime contractor</a:t>
            </a:r>
            <a:r>
              <a:rPr lang="en-US">
                <a:solidFill>
                  <a:srgbClr val="374649"/>
                </a:solidFill>
                <a:latin typeface="Arial" panose="020B0604020202020204"/>
                <a:cs typeface="Arial"/>
              </a:rPr>
              <a:t>:</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Is to ensure that a risk assessment is performed before work begins, and to define the associated safety barriers.</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It so ensure that the isolation/deisolation procedures are effectively followed.</a:t>
            </a:r>
          </a:p>
          <a:p>
            <a:pPr lvl="1" indent="-179070" algn="just">
              <a:defRPr/>
            </a:pPr>
            <a:endParaRPr lang="fr-FR" b="0">
              <a:solidFill>
                <a:srgbClr val="374649"/>
              </a:solidFill>
              <a:latin typeface="Arial" panose="020B0604020202020204"/>
              <a:cs typeface="Arial"/>
            </a:endParaRPr>
          </a:p>
          <a:p>
            <a:pPr lvl="1" indent="-179070" algn="just">
              <a:defRPr/>
            </a:pPr>
            <a:r>
              <a:rPr lang="en-US" b="0">
                <a:solidFill>
                  <a:srgbClr val="374649"/>
                </a:solidFill>
                <a:latin typeface="Arial" panose="020B0604020202020204"/>
                <a:cs typeface="Arial"/>
              </a:rPr>
              <a:t>As an </a:t>
            </a:r>
            <a:r>
              <a:rPr lang="en-US" b="1">
                <a:solidFill>
                  <a:srgbClr val="374649"/>
                </a:solidFill>
                <a:latin typeface="Arial" panose="020B0604020202020204"/>
                <a:cs typeface="Arial"/>
              </a:rPr>
              <a:t>Operator</a:t>
            </a:r>
            <a:r>
              <a:rPr lang="en-US" b="0">
                <a:solidFill>
                  <a:srgbClr val="374649"/>
                </a:solidFill>
                <a:latin typeface="Arial" panose="020B0604020202020204"/>
                <a:cs typeface="Arial"/>
              </a:rPr>
              <a:t>:</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Is to check on site, before and after work, that the drains, vents and lines are correctly configured. </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run a start up review before bringing the equipment back into service.</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6643" y="3242842"/>
            <a:ext cx="4132421" cy="3089045"/>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556309" y="2714694"/>
            <a:ext cx="3120746"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900 liters of gasoline leaked.</a:t>
            </a:r>
          </a:p>
        </p:txBody>
      </p:sp>
      <p:cxnSp>
        <p:nvCxnSpPr>
          <p:cNvPr id="8" name="Connecteur droit 7">
            <a:extLst>
              <a:ext uri="{FF2B5EF4-FFF2-40B4-BE49-F238E27FC236}">
                <a16:creationId xmlns:a16="http://schemas.microsoft.com/office/drawing/2014/main" id="{02D5C685-143C-AC4E-9D03-1455533D9F0B}"/>
              </a:ext>
            </a:extLst>
          </p:cNvPr>
          <p:cNvCxnSpPr>
            <a:cxnSpLocks/>
          </p:cNvCxnSpPr>
          <p:nvPr/>
        </p:nvCxnSpPr>
        <p:spPr>
          <a:xfrm>
            <a:off x="629982" y="2615156"/>
            <a:ext cx="1951732"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A53E7E41-1649-228D-34FB-A2B606CD4DF1}"/>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16241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en-US" dirty="0"/>
          </a:p>
          <a:p>
            <a:pPr marL="52070" lvl="1">
              <a:defRPr/>
            </a:pPr>
            <a:r>
              <a:rPr lang="en-US" dirty="0"/>
              <a:t>On a work site where solar panels were being installed, a qualified electrician was not aware that the electric circuit for the panels was powered up.</a:t>
            </a:r>
            <a:r>
              <a:rPr lang="en-US" sz="1400" dirty="0">
                <a:effectLst/>
              </a:rPr>
              <a:t> </a:t>
            </a:r>
          </a:p>
          <a:p>
            <a:pPr marL="52070" lvl="1">
              <a:defRPr/>
            </a:pPr>
            <a:r>
              <a:rPr lang="en-US" sz="1400" dirty="0">
                <a:effectLst/>
              </a:rPr>
              <a:t>When he disconnected a connection, an electric arc was produced, causing third-degree burns to both his hands.</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Disconnection of direct current connectors on a solar power plant</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22</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marL="337820" lvl="1" indent="-179070" algn="just">
              <a:spcAft>
                <a:spcPts val="600"/>
              </a:spcAft>
              <a:defRPr/>
            </a:pPr>
            <a:r>
              <a:rPr lang="en-US" b="0">
                <a:solidFill>
                  <a:srgbClr val="374649"/>
                </a:solidFill>
                <a:latin typeface="Arial" panose="020B0604020202020204"/>
                <a:cs typeface="Arial"/>
              </a:rPr>
              <a:t>As the </a:t>
            </a:r>
            <a:r>
              <a:rPr lang="en-US" b="1">
                <a:solidFill>
                  <a:srgbClr val="374649"/>
                </a:solidFill>
                <a:latin typeface="Arial" panose="020B0604020202020204"/>
                <a:cs typeface="Arial"/>
              </a:rPr>
              <a:t>Work Planner</a:t>
            </a:r>
            <a:r>
              <a:rPr lang="en-US" b="0">
                <a:solidFill>
                  <a:srgbClr val="374649"/>
                </a:solidFill>
                <a:latin typeface="Arial" panose="020B0604020202020204"/>
                <a:cs typeface="Arial"/>
              </a:rPr>
              <a:t>, </a:t>
            </a:r>
            <a:r>
              <a:rPr lang="en-US">
                <a:latin typeface="Arial" panose="020B0604020202020204"/>
                <a:cs typeface="Arial"/>
              </a:rPr>
              <a:t>I</a:t>
            </a:r>
            <a:r>
              <a:rPr lang="en-US" b="0">
                <a:solidFill>
                  <a:srgbClr val="374649"/>
                </a:solidFill>
                <a:latin typeface="Arial" panose="020B0604020202020204"/>
                <a:cs typeface="Arial"/>
              </a:rPr>
              <a:t> identify that if an electric circuit is opened, the operator </a:t>
            </a:r>
            <a:r>
              <a:rPr lang="en-US">
                <a:latin typeface="Arial" panose="020B0604020202020204"/>
                <a:cs typeface="Arial"/>
              </a:rPr>
              <a:t>could be </a:t>
            </a:r>
            <a:r>
              <a:rPr lang="en-US" b="0">
                <a:solidFill>
                  <a:srgbClr val="374649"/>
                </a:solidFill>
                <a:latin typeface="Arial" panose="020B0604020202020204"/>
                <a:cs typeface="Arial"/>
              </a:rPr>
              <a:t>exposed to an arc, and that </a:t>
            </a:r>
            <a:r>
              <a:rPr lang="en-US">
                <a:latin typeface="Arial" panose="020B0604020202020204"/>
                <a:cs typeface="Arial"/>
              </a:rPr>
              <a:t>electrical</a:t>
            </a:r>
            <a:r>
              <a:rPr lang="en-US" b="0">
                <a:solidFill>
                  <a:srgbClr val="374649"/>
                </a:solidFill>
                <a:latin typeface="Arial" panose="020B0604020202020204"/>
                <a:cs typeface="Arial"/>
              </a:rPr>
              <a:t> </a:t>
            </a:r>
            <a:r>
              <a:rPr lang="en-US">
                <a:latin typeface="Arial" panose="020B0604020202020204"/>
                <a:cs typeface="Arial"/>
              </a:rPr>
              <a:t>production needs to be stopped </a:t>
            </a:r>
            <a:r>
              <a:rPr lang="en-US" b="0">
                <a:solidFill>
                  <a:srgbClr val="374649"/>
                </a:solidFill>
                <a:latin typeface="Arial" panose="020B0604020202020204"/>
                <a:cs typeface="Arial"/>
              </a:rPr>
              <a:t>before work starts</a:t>
            </a:r>
            <a:r>
              <a:rPr lang="en-US">
                <a:latin typeface="Arial" panose="020B0604020202020204"/>
                <a:cs typeface="Arial"/>
              </a:rPr>
              <a:t>, I inform worker on safety measures.</a:t>
            </a:r>
            <a:endParaRPr lang="en-US"/>
          </a:p>
          <a:p>
            <a:pPr marL="337820"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Worker</a:t>
            </a:r>
            <a:r>
              <a:rPr lang="en-US" b="0">
                <a:solidFill>
                  <a:srgbClr val="374649"/>
                </a:solidFill>
                <a:latin typeface="Arial" panose="020B0604020202020204"/>
                <a:cs typeface="Arial"/>
              </a:rPr>
              <a:t>,</a:t>
            </a:r>
            <a:r>
              <a:rPr lang="en-US">
                <a:latin typeface="Arial" panose="020B0604020202020204"/>
                <a:cs typeface="Arial"/>
              </a:rPr>
              <a:t> I do not open electrical circuit under load, I check</a:t>
            </a:r>
            <a:r>
              <a:rPr lang="en-US" b="0">
                <a:solidFill>
                  <a:srgbClr val="374649"/>
                </a:solidFill>
                <a:latin typeface="Arial" panose="020B0604020202020204"/>
                <a:cs typeface="Arial"/>
              </a:rPr>
              <a:t> that there is no residual power before I start work</a:t>
            </a:r>
            <a:r>
              <a:rPr lang="en-US">
                <a:latin typeface="Arial" panose="020B0604020202020204"/>
                <a:cs typeface="Arial"/>
              </a:rPr>
              <a:t> and I wear adequate PPE. </a:t>
            </a:r>
            <a:endParaRPr lang="en-US" b="0">
              <a:solidFill>
                <a:srgbClr val="374649"/>
              </a:solidFill>
              <a:latin typeface="Arial" panose="020B0604020202020204"/>
              <a:cs typeface="Arial"/>
            </a:endParaRPr>
          </a:p>
          <a:p>
            <a:pPr marL="337820"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Designer</a:t>
            </a:r>
            <a:r>
              <a:rPr lang="en-US" b="0">
                <a:solidFill>
                  <a:srgbClr val="374649"/>
                </a:solidFill>
                <a:latin typeface="Arial" panose="020B0604020202020204"/>
                <a:cs typeface="Arial"/>
              </a:rPr>
              <a:t>, </a:t>
            </a:r>
            <a:r>
              <a:rPr lang="en-US">
                <a:latin typeface="Arial" panose="020B0604020202020204"/>
                <a:cs typeface="Arial"/>
              </a:rPr>
              <a:t>I</a:t>
            </a:r>
            <a:r>
              <a:rPr lang="en-US" b="0">
                <a:solidFill>
                  <a:srgbClr val="374649"/>
                </a:solidFill>
                <a:latin typeface="Arial" panose="020B0604020202020204"/>
                <a:cs typeface="Arial"/>
              </a:rPr>
              <a:t> assess the risks </a:t>
            </a:r>
            <a:r>
              <a:rPr lang="en-US">
                <a:latin typeface="Arial" panose="020B0604020202020204"/>
                <a:cs typeface="Arial"/>
              </a:rPr>
              <a:t>to workers </a:t>
            </a:r>
            <a:r>
              <a:rPr lang="en-US" b="0">
                <a:solidFill>
                  <a:srgbClr val="374649"/>
                </a:solidFill>
                <a:latin typeface="Arial" panose="020B0604020202020204"/>
                <a:cs typeface="Arial"/>
              </a:rPr>
              <a:t>and to select the most suitable</a:t>
            </a:r>
            <a:r>
              <a:rPr lang="en-US">
                <a:latin typeface="Arial" panose="020B0604020202020204"/>
                <a:cs typeface="Arial"/>
              </a:rPr>
              <a:t> measures</a:t>
            </a:r>
            <a:r>
              <a:rPr lang="en-US" b="0">
                <a:solidFill>
                  <a:srgbClr val="374649"/>
                </a:solidFill>
                <a:latin typeface="Arial" panose="020B0604020202020204"/>
                <a:cs typeface="Arial"/>
              </a:rPr>
              <a:t> to eliminate or reduce </a:t>
            </a:r>
            <a:r>
              <a:rPr lang="en-US">
                <a:latin typeface="Arial" panose="020B0604020202020204"/>
                <a:cs typeface="Arial"/>
              </a:rPr>
              <a:t>these</a:t>
            </a:r>
            <a:r>
              <a:rPr lang="en-US" b="0">
                <a:solidFill>
                  <a:srgbClr val="374649"/>
                </a:solidFill>
                <a:latin typeface="Arial" panose="020B0604020202020204"/>
                <a:cs typeface="Arial"/>
              </a:rPr>
              <a:t> risks.</a:t>
            </a:r>
            <a:r>
              <a:rPr lang="en-US">
                <a:latin typeface="Arial" panose="020B0604020202020204"/>
                <a:cs typeface="Arial"/>
              </a:rPr>
              <a:t> </a:t>
            </a:r>
            <a:endParaRPr lang="en-US" b="0">
              <a:solidFill>
                <a:srgbClr val="374649"/>
              </a:solidFill>
              <a:latin typeface="Arial" panose="020B0604020202020204"/>
              <a:cs typeface="Arial"/>
            </a:endParaRPr>
          </a:p>
          <a:p>
            <a:pPr marL="337820"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9877" y="4651179"/>
            <a:ext cx="5324097" cy="1635580"/>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545920" y="3344178"/>
            <a:ext cx="4355624"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Electric arc and third-degree burns to both hands.</a:t>
            </a:r>
          </a:p>
        </p:txBody>
      </p:sp>
      <p:cxnSp>
        <p:nvCxnSpPr>
          <p:cNvPr id="8" name="Connecteur droit 7">
            <a:extLst>
              <a:ext uri="{FF2B5EF4-FFF2-40B4-BE49-F238E27FC236}">
                <a16:creationId xmlns:a16="http://schemas.microsoft.com/office/drawing/2014/main" id="{E831DEF9-D0B8-19DF-8709-F9A0C6B83930}"/>
              </a:ext>
            </a:extLst>
          </p:cNvPr>
          <p:cNvCxnSpPr/>
          <p:nvPr/>
        </p:nvCxnSpPr>
        <p:spPr>
          <a:xfrm>
            <a:off x="635544" y="3226817"/>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23A6887D-176C-1156-D1D5-CDA5F89EEFF5}"/>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4764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dirty="0"/>
              <a:t>A day after a power station was brought back into service after a scheduled shutdown, a transformer exploded and caused the dielectric oil to catch fire.</a:t>
            </a:r>
          </a:p>
          <a:p>
            <a:pPr marL="52070" lvl="1">
              <a:defRPr/>
            </a:pPr>
            <a:r>
              <a:rPr lang="en-US" dirty="0"/>
              <a:t>The analysis of the incident identified:</a:t>
            </a:r>
          </a:p>
          <a:p>
            <a:pPr marL="337820" lvl="1" indent="-285750">
              <a:buFontTx/>
              <a:buChar char="-"/>
              <a:defRPr/>
            </a:pPr>
            <a:r>
              <a:rPr lang="en-US" dirty="0"/>
              <a:t>A failure on the De-Energized Tap Changers (DETC) that created a short circuit between the connectors on the transformer.</a:t>
            </a:r>
          </a:p>
          <a:p>
            <a:pPr marL="337820" lvl="1" indent="-285750">
              <a:buFontTx/>
              <a:buChar char="-"/>
              <a:defRPr/>
            </a:pPr>
            <a:r>
              <a:rPr lang="en-US" dirty="0"/>
              <a:t>An insufficient electric short circuit protection level.</a:t>
            </a:r>
          </a:p>
          <a:p>
            <a:pPr marL="337820" lvl="1" indent="-285750">
              <a:buFontTx/>
              <a:buChar char="-"/>
              <a:defRPr/>
            </a:pPr>
            <a:r>
              <a:rPr lang="en-US" dirty="0"/>
              <a:t>Degradation of the dielectric oil before the event.</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Fire on a transformer on an electrical power plant</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23</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marL="337820" lvl="1" indent="-179070" algn="just">
              <a:spcAft>
                <a:spcPts val="600"/>
              </a:spcAft>
              <a:defRPr/>
            </a:pPr>
            <a:r>
              <a:rPr lang="en-US" b="0">
                <a:solidFill>
                  <a:srgbClr val="374649"/>
                </a:solidFill>
                <a:latin typeface="Arial" panose="020B0604020202020204"/>
                <a:cs typeface="Arial"/>
              </a:rPr>
              <a:t>As an</a:t>
            </a:r>
            <a:r>
              <a:rPr lang="en-US" b="0">
                <a:latin typeface="Arial" panose="020B0604020202020204"/>
                <a:cs typeface="Arial"/>
              </a:rPr>
              <a:t> </a:t>
            </a:r>
            <a:r>
              <a:rPr lang="en-US" b="1">
                <a:latin typeface="Arial" panose="020B0604020202020204"/>
                <a:cs typeface="Arial"/>
              </a:rPr>
              <a:t>Operator</a:t>
            </a:r>
            <a:r>
              <a:rPr lang="en-US" b="0">
                <a:solidFill>
                  <a:srgbClr val="374649"/>
                </a:solidFill>
                <a:latin typeface="Arial" panose="020B0604020202020204"/>
                <a:cs typeface="Arial"/>
              </a:rPr>
              <a:t>, I perform the periodic checks </a:t>
            </a:r>
            <a:r>
              <a:rPr lang="en-US">
                <a:latin typeface="Arial" panose="020B0604020202020204"/>
                <a:cs typeface="Arial"/>
              </a:rPr>
              <a:t>as per equipment </a:t>
            </a:r>
            <a:r>
              <a:rPr lang="en-US" b="0">
                <a:solidFill>
                  <a:srgbClr val="374649"/>
                </a:solidFill>
                <a:latin typeface="Arial" panose="020B0604020202020204"/>
                <a:cs typeface="Arial"/>
              </a:rPr>
              <a:t>manufacturer</a:t>
            </a:r>
            <a:r>
              <a:rPr lang="en-US">
                <a:latin typeface="Arial" panose="020B0604020202020204"/>
                <a:cs typeface="Arial"/>
              </a:rPr>
              <a:t> recommendations</a:t>
            </a:r>
            <a:r>
              <a:rPr lang="en-US" b="0">
                <a:solidFill>
                  <a:srgbClr val="374649"/>
                </a:solidFill>
                <a:latin typeface="Arial" panose="020B0604020202020204"/>
                <a:cs typeface="Arial"/>
              </a:rPr>
              <a:t>, note down the facts, and handle any discrepancies.</a:t>
            </a:r>
            <a:r>
              <a:rPr lang="en-US">
                <a:latin typeface="Arial" panose="020B0604020202020204"/>
                <a:cs typeface="Arial"/>
              </a:rPr>
              <a:t> </a:t>
            </a:r>
            <a:endParaRPr lang="en-US"/>
          </a:p>
          <a:p>
            <a:pPr marL="337820" lvl="1" indent="-179070" algn="just">
              <a:spcAft>
                <a:spcPts val="600"/>
              </a:spcAft>
              <a:defRPr/>
            </a:pPr>
            <a:r>
              <a:rPr lang="en-US" b="0">
                <a:solidFill>
                  <a:srgbClr val="374649"/>
                </a:solidFill>
                <a:latin typeface="Arial" panose="020B0604020202020204"/>
                <a:cs typeface="Arial"/>
              </a:rPr>
              <a:t>As the </a:t>
            </a:r>
            <a:r>
              <a:rPr lang="en-US" b="1">
                <a:latin typeface="Arial" panose="020B0604020202020204"/>
                <a:cs typeface="Arial"/>
              </a:rPr>
              <a:t>Designer</a:t>
            </a:r>
            <a:r>
              <a:rPr lang="en-US">
                <a:latin typeface="Arial" panose="020B0604020202020204"/>
                <a:cs typeface="Arial"/>
              </a:rPr>
              <a:t> </a:t>
            </a:r>
            <a:r>
              <a:rPr lang="en-US" b="0">
                <a:latin typeface="Arial" panose="020B0604020202020204"/>
                <a:cs typeface="Arial"/>
              </a:rPr>
              <a:t>of a facility, I apply the standards, define the protection devices, draft the recommendations for checks to be performed in maintenance phases.</a:t>
            </a:r>
          </a:p>
          <a:p>
            <a:pPr marL="337820"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Maintenance engineer</a:t>
            </a:r>
            <a:r>
              <a:rPr lang="en-US" b="0">
                <a:solidFill>
                  <a:srgbClr val="374649"/>
                </a:solidFill>
                <a:latin typeface="Arial" panose="020B0604020202020204"/>
                <a:cs typeface="Arial"/>
              </a:rPr>
              <a:t>, I perform safety tests on the facilities.</a:t>
            </a:r>
            <a:r>
              <a:rPr lang="en-US">
                <a:latin typeface="Arial" panose="020B0604020202020204"/>
                <a:cs typeface="Arial"/>
              </a:rPr>
              <a:t> </a:t>
            </a:r>
            <a:endParaRPr lang="en-US" b="0">
              <a:solidFill>
                <a:srgbClr val="374649"/>
              </a:solidFill>
              <a:latin typeface="Arial" panose="020B0604020202020204"/>
              <a:cs typeface="Arial"/>
            </a:endParaRPr>
          </a:p>
          <a:p>
            <a:pPr marL="337820"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5008" y="4096444"/>
            <a:ext cx="2538266" cy="2099553"/>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803513" y="4849631"/>
            <a:ext cx="1930535"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No injuries.</a:t>
            </a:r>
          </a:p>
          <a:p>
            <a:endParaRPr lang="fr-FR" sz="1300" i="1">
              <a:solidFill>
                <a:srgbClr val="374649"/>
              </a:solidFill>
            </a:endParaRPr>
          </a:p>
          <a:p>
            <a:r>
              <a:rPr lang="en-US" sz="1300" i="1">
                <a:solidFill>
                  <a:srgbClr val="374649"/>
                </a:solidFill>
              </a:rPr>
              <a:t>The transformer and neighboring equipment were damaged.</a:t>
            </a:r>
          </a:p>
        </p:txBody>
      </p:sp>
      <p:cxnSp>
        <p:nvCxnSpPr>
          <p:cNvPr id="8" name="Connecteur droit 7">
            <a:extLst>
              <a:ext uri="{FF2B5EF4-FFF2-40B4-BE49-F238E27FC236}">
                <a16:creationId xmlns:a16="http://schemas.microsoft.com/office/drawing/2014/main" id="{C4218CD4-C688-41C7-FE03-A96953D6E474}"/>
              </a:ext>
            </a:extLst>
          </p:cNvPr>
          <p:cNvCxnSpPr/>
          <p:nvPr/>
        </p:nvCxnSpPr>
        <p:spPr>
          <a:xfrm>
            <a:off x="3916228" y="4744325"/>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1A4DDD4C-1312-602A-93CD-D99B984DB8A5}"/>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0735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a:t>Six big-bags of waste activated charcoal had been stored on the ground for several days on an area at the edge of the property. </a:t>
            </a:r>
          </a:p>
          <a:p>
            <a:pPr marL="52070" lvl="1">
              <a:defRPr/>
            </a:pPr>
            <a:r>
              <a:rPr lang="en-US"/>
              <a:t>One of the bags had burst and a fire broke out as the waste charcoal heated up.</a:t>
            </a:r>
          </a:p>
          <a:p>
            <a:pPr marL="52070" lvl="1">
              <a:defRPr/>
            </a:pPr>
            <a:r>
              <a:rPr lang="en-US"/>
              <a:t>The fire caught hold and all the stored charcoal caught light.</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Fire on waste activated charcoal</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24</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marL="337820" lvl="1" indent="-179070" algn="just">
              <a:spcAft>
                <a:spcPts val="600"/>
              </a:spcAft>
              <a:defRPr/>
            </a:pPr>
            <a:r>
              <a:rPr lang="en-US" b="0" dirty="0">
                <a:latin typeface="Arial" panose="020B0604020202020204"/>
                <a:cs typeface="Arial"/>
              </a:rPr>
              <a:t>As an </a:t>
            </a:r>
            <a:r>
              <a:rPr lang="en-US" b="1" dirty="0">
                <a:latin typeface="Arial" panose="020B0604020202020204"/>
                <a:cs typeface="Arial"/>
              </a:rPr>
              <a:t>Operator</a:t>
            </a:r>
            <a:r>
              <a:rPr lang="en-US" b="0" dirty="0">
                <a:solidFill>
                  <a:srgbClr val="374649"/>
                </a:solidFill>
                <a:latin typeface="Arial" panose="020B0604020202020204"/>
                <a:cs typeface="Arial"/>
              </a:rPr>
              <a:t>, I define the loading and unloading phases for the chemicals used in a process, by specifying the risks and the safety barriers required.</a:t>
            </a:r>
            <a:r>
              <a:rPr lang="en-US" b="0" dirty="0">
                <a:latin typeface="Arial" panose="020B0604020202020204"/>
                <a:cs typeface="Arial"/>
              </a:rPr>
              <a:t> </a:t>
            </a:r>
            <a:endParaRPr lang="en-US" dirty="0"/>
          </a:p>
          <a:p>
            <a:pPr marL="337820" lvl="1" indent="-179070" algn="just">
              <a:spcAft>
                <a:spcPts val="600"/>
              </a:spcAft>
              <a:defRPr/>
            </a:pPr>
            <a:r>
              <a:rPr lang="en-US" b="0" dirty="0">
                <a:solidFill>
                  <a:srgbClr val="374649"/>
                </a:solidFill>
                <a:latin typeface="Arial" panose="020B0604020202020204"/>
                <a:cs typeface="Arial"/>
              </a:rPr>
              <a:t>As a </a:t>
            </a:r>
            <a:r>
              <a:rPr lang="en-US" b="1" dirty="0">
                <a:latin typeface="Arial" panose="020B0604020202020204"/>
                <a:cs typeface="Arial"/>
              </a:rPr>
              <a:t>Maintenance engineer</a:t>
            </a:r>
            <a:r>
              <a:rPr lang="en-US" b="0" dirty="0">
                <a:latin typeface="Arial" panose="020B0604020202020204"/>
                <a:cs typeface="Arial"/>
              </a:rPr>
              <a:t>,</a:t>
            </a:r>
            <a:r>
              <a:rPr lang="en-US" b="0" dirty="0">
                <a:solidFill>
                  <a:srgbClr val="374649"/>
                </a:solidFill>
                <a:latin typeface="Arial" panose="020B0604020202020204"/>
                <a:cs typeface="Arial"/>
              </a:rPr>
              <a:t> I follow the operating instructions and implement the safety barriers required. </a:t>
            </a:r>
          </a:p>
          <a:p>
            <a:pPr marL="337820" lvl="1" indent="-179070" algn="just">
              <a:spcAft>
                <a:spcPts val="600"/>
              </a:spcAft>
              <a:defRPr/>
            </a:pPr>
            <a:r>
              <a:rPr lang="en-US" b="0" dirty="0">
                <a:solidFill>
                  <a:srgbClr val="374649"/>
                </a:solidFill>
                <a:latin typeface="Arial" panose="020B0604020202020204"/>
                <a:cs typeface="Arial"/>
              </a:rPr>
              <a:t>As a </a:t>
            </a:r>
            <a:r>
              <a:rPr lang="en-US" b="1" dirty="0">
                <a:latin typeface="Arial" panose="020B0604020202020204"/>
                <a:cs typeface="Arial"/>
              </a:rPr>
              <a:t>Facility manager</a:t>
            </a:r>
            <a:r>
              <a:rPr lang="en-US" b="0" dirty="0">
                <a:solidFill>
                  <a:srgbClr val="374649"/>
                </a:solidFill>
                <a:latin typeface="Arial" panose="020B0604020202020204"/>
                <a:cs typeface="Arial"/>
              </a:rPr>
              <a:t>, I make sure that any products that present risks when stored or handled are managed according to the applicable procedures, and that they cannot catch fire, explode or </a:t>
            </a:r>
            <a:r>
              <a:rPr lang="en-US" dirty="0">
                <a:latin typeface="Arial" panose="020B0604020202020204"/>
                <a:cs typeface="Arial"/>
              </a:rPr>
              <a:t>spill</a:t>
            </a:r>
            <a:r>
              <a:rPr lang="en-US" b="0" dirty="0">
                <a:solidFill>
                  <a:srgbClr val="374649"/>
                </a:solidFill>
                <a:latin typeface="Arial" panose="020B0604020202020204"/>
                <a:cs typeface="Arial"/>
              </a:rPr>
              <a:t>.</a:t>
            </a:r>
            <a:r>
              <a:rPr lang="en-US" dirty="0">
                <a:latin typeface="Arial" panose="020B0604020202020204"/>
                <a:cs typeface="Arial"/>
              </a:rPr>
              <a:t> </a:t>
            </a:r>
            <a:endParaRPr lang="en-US" b="0" dirty="0">
              <a:solidFill>
                <a:srgbClr val="374649"/>
              </a:solidFill>
              <a:latin typeface="Arial" panose="020B0604020202020204"/>
              <a:cs typeface="Arial"/>
            </a:endParaRPr>
          </a:p>
          <a:p>
            <a:pPr marL="337820" lvl="1" indent="-179070"/>
            <a:endParaRPr lang="fr-FR"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209" y="4277508"/>
            <a:ext cx="3518718" cy="1954842"/>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568388" y="3307376"/>
            <a:ext cx="4694276"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No injuries.</a:t>
            </a:r>
          </a:p>
          <a:p>
            <a:endParaRPr lang="fr-FR" sz="1300" i="1">
              <a:solidFill>
                <a:srgbClr val="374649"/>
              </a:solidFill>
            </a:endParaRPr>
          </a:p>
          <a:p>
            <a:r>
              <a:rPr lang="en-US" sz="1300" i="1">
                <a:solidFill>
                  <a:srgbClr val="374649"/>
                </a:solidFill>
              </a:rPr>
              <a:t>All the charcoal stored was consumed in the fire.</a:t>
            </a:r>
          </a:p>
        </p:txBody>
      </p:sp>
      <p:cxnSp>
        <p:nvCxnSpPr>
          <p:cNvPr id="8" name="Connecteur droit 7">
            <a:extLst>
              <a:ext uri="{FF2B5EF4-FFF2-40B4-BE49-F238E27FC236}">
                <a16:creationId xmlns:a16="http://schemas.microsoft.com/office/drawing/2014/main" id="{FA667D97-3A32-5EC2-B0BC-813C18B5D370}"/>
              </a:ext>
            </a:extLst>
          </p:cNvPr>
          <p:cNvCxnSpPr/>
          <p:nvPr/>
        </p:nvCxnSpPr>
        <p:spPr>
          <a:xfrm>
            <a:off x="673904" y="3197097"/>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F57FA453-C6E4-3DA8-F6A7-4E084418A92C}"/>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35855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a:t>An LNG carrier was moored at an unloading quay in a large commercial port.</a:t>
            </a:r>
          </a:p>
          <a:p>
            <a:pPr marL="52070" lvl="1">
              <a:defRPr/>
            </a:pPr>
            <a:r>
              <a:rPr lang="en-US"/>
              <a:t>A few minutes after starting to unload the vessel, LNG escaped from one of the vents on board, generating a cloud which dispersed in the opposite direction to the quay.</a:t>
            </a:r>
          </a:p>
          <a:p>
            <a:pPr marL="52070" lvl="1">
              <a:defRPr/>
            </a:pPr>
            <a:r>
              <a:rPr lang="en-US"/>
              <a:t>Causes: </a:t>
            </a:r>
          </a:p>
          <a:p>
            <a:pPr marL="337820" lvl="1" indent="-285750">
              <a:spcBef>
                <a:spcPts val="0"/>
              </a:spcBef>
              <a:buFont typeface="Arial" panose="020B0604020202020204" pitchFamily="34" charset="0"/>
              <a:buChar char="•"/>
              <a:defRPr/>
            </a:pPr>
            <a:r>
              <a:rPr lang="en-US"/>
              <a:t>A corroded valve had not been closed properly.</a:t>
            </a:r>
          </a:p>
          <a:p>
            <a:pPr marL="337820" lvl="1" indent="-285750">
              <a:spcBef>
                <a:spcPts val="0"/>
              </a:spcBef>
              <a:buFont typeface="Arial" panose="020B0604020202020204" pitchFamily="34" charset="0"/>
              <a:buChar char="•"/>
              <a:defRPr/>
            </a:pPr>
            <a:r>
              <a:rPr lang="en-US"/>
              <a:t>An automatic protection system had been disconnected beforehand and prevented the automatic safety system from triggering.</a:t>
            </a:r>
          </a:p>
          <a:p>
            <a:pPr marL="337820" lvl="1" indent="-285750">
              <a:spcBef>
                <a:spcPts val="0"/>
              </a:spcBef>
              <a:buFont typeface="Arial" panose="020B0604020202020204" pitchFamily="34" charset="0"/>
              <a:buChar char="•"/>
              <a:defRPr/>
            </a:pPr>
            <a:r>
              <a:rPr lang="en-US"/>
              <a:t>The crew did not react to the safety alarms.</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Liquid Natural Gas leak when unloading an LNG carrier</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dirty="0">
                <a:solidFill>
                  <a:srgbClr val="374649"/>
                </a:solidFill>
                <a:latin typeface="Arial" panose="020B0604020202020204"/>
                <a:cs typeface="Arial"/>
              </a:rPr>
              <a:t>As the</a:t>
            </a:r>
            <a:r>
              <a:rPr lang="en-US" dirty="0">
                <a:latin typeface="Arial" panose="020B0604020202020204"/>
                <a:cs typeface="Arial"/>
              </a:rPr>
              <a:t> </a:t>
            </a:r>
            <a:r>
              <a:rPr lang="en-US" b="1" dirty="0">
                <a:latin typeface="Arial" panose="020B0604020202020204"/>
                <a:cs typeface="Arial"/>
              </a:rPr>
              <a:t>Ship’s officer</a:t>
            </a:r>
            <a:r>
              <a:rPr lang="en-US" b="0" dirty="0">
                <a:latin typeface="Arial" panose="020B0604020202020204"/>
                <a:cs typeface="Arial"/>
              </a:rPr>
              <a:t>:</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conduct the operations required to ensure that the operations and safety systems are highly effective.</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ensure that the operating procedures are respected.</a:t>
            </a:r>
          </a:p>
          <a:p>
            <a:pPr marL="534988" lvl="3" indent="-212725" algn="just">
              <a:buClr>
                <a:srgbClr val="00B0F0"/>
              </a:buClr>
              <a:buFont typeface="Wingdings" panose="05000000000000000000" pitchFamily="2" charset="2"/>
              <a:buChar char="§"/>
              <a:defRPr/>
            </a:pPr>
            <a:r>
              <a:rPr lang="en-US" sz="1200" dirty="0">
                <a:solidFill>
                  <a:srgbClr val="374649"/>
                </a:solidFill>
                <a:latin typeface="Arial" panose="020B0604020202020204"/>
                <a:cs typeface="Arial"/>
              </a:rPr>
              <a:t>I organize training and drills in operations and emergency situations for the crew.</a:t>
            </a:r>
          </a:p>
          <a:p>
            <a:pPr marL="337820" lvl="1" indent="-179070">
              <a:spcBef>
                <a:spcPts val="1200"/>
              </a:spcBef>
              <a:spcAft>
                <a:spcPts val="600"/>
              </a:spcAft>
              <a:defRPr/>
            </a:pPr>
            <a:r>
              <a:rPr lang="en-US" dirty="0">
                <a:latin typeface="Arial" panose="020B0604020202020204"/>
                <a:cs typeface="Arial"/>
              </a:rPr>
              <a:t>As</a:t>
            </a:r>
            <a:r>
              <a:rPr lang="en-US" b="0" dirty="0">
                <a:solidFill>
                  <a:srgbClr val="374649"/>
                </a:solidFill>
                <a:latin typeface="Arial" panose="020B0604020202020204"/>
                <a:cs typeface="Arial"/>
              </a:rPr>
              <a:t> the</a:t>
            </a:r>
            <a:r>
              <a:rPr lang="en-US" b="0" dirty="0">
                <a:latin typeface="Arial" panose="020B0604020202020204"/>
                <a:cs typeface="Arial"/>
              </a:rPr>
              <a:t> </a:t>
            </a:r>
            <a:r>
              <a:rPr lang="en-US" b="1" dirty="0">
                <a:latin typeface="Arial" panose="020B0604020202020204"/>
                <a:cs typeface="Arial"/>
              </a:rPr>
              <a:t>LNG Terminal Manager</a:t>
            </a:r>
            <a:r>
              <a:rPr lang="en-US" b="0" dirty="0">
                <a:latin typeface="Arial" panose="020B0604020202020204"/>
                <a:cs typeface="Arial"/>
              </a:rPr>
              <a:t>,</a:t>
            </a:r>
            <a:r>
              <a:rPr lang="en-US" b="0" dirty="0">
                <a:solidFill>
                  <a:srgbClr val="374649"/>
                </a:solidFill>
                <a:latin typeface="Arial" panose="020B0604020202020204"/>
                <a:cs typeface="Arial"/>
              </a:rPr>
              <a:t> I organize constant monitoring of vessels loading/unloading operations.</a:t>
            </a:r>
          </a:p>
          <a:p>
            <a:pPr lvl="1" indent="-179070" algn="just">
              <a:spcAft>
                <a:spcPts val="600"/>
              </a:spcAft>
              <a:defRPr/>
            </a:pPr>
            <a:r>
              <a:rPr lang="en-US" b="0" dirty="0">
                <a:solidFill>
                  <a:srgbClr val="374649"/>
                </a:solidFill>
                <a:latin typeface="Arial" panose="020B0604020202020204"/>
                <a:cs typeface="Arial"/>
              </a:rPr>
              <a:t>As a </a:t>
            </a:r>
            <a:r>
              <a:rPr lang="en-US" b="1" dirty="0">
                <a:solidFill>
                  <a:srgbClr val="374649"/>
                </a:solidFill>
                <a:latin typeface="Arial" panose="020B0604020202020204"/>
                <a:cs typeface="Arial"/>
              </a:rPr>
              <a:t>Crew Member</a:t>
            </a:r>
            <a:r>
              <a:rPr lang="en-US" b="0" dirty="0">
                <a:solidFill>
                  <a:srgbClr val="374649"/>
                </a:solidFill>
                <a:latin typeface="Arial" panose="020B0604020202020204"/>
                <a:cs typeface="Arial"/>
              </a:rPr>
              <a:t>, I follow the procedures and report any anomalies I notice on equipment and during operations. </a:t>
            </a:r>
          </a:p>
          <a:p>
            <a:pPr lvl="1" indent="-179070"/>
            <a:endParaRPr lang="fr-FR"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529" y="4241264"/>
            <a:ext cx="3598335" cy="1991078"/>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4186807" y="4578620"/>
            <a:ext cx="1637911"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374649"/>
                </a:solidFill>
                <a:effectLst/>
                <a:uLnTx/>
                <a:uFillTx/>
                <a:latin typeface="Arial" panose="020B0604020202020204"/>
                <a:ea typeface="+mn-ea"/>
                <a:cs typeface="+mn-cs"/>
              </a:rPr>
              <a:t>No injures.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00" b="0" i="1"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374649"/>
                </a:solidFill>
                <a:effectLst/>
                <a:uLnTx/>
                <a:uFillTx/>
                <a:latin typeface="Arial" panose="020B0604020202020204"/>
                <a:ea typeface="+mn-ea"/>
                <a:cs typeface="+mn-cs"/>
              </a:rPr>
              <a:t>Around 5 tons of LNG leaked.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374649"/>
                </a:solidFill>
                <a:effectLst/>
                <a:uLnTx/>
                <a:uFillTx/>
                <a:latin typeface="Arial" panose="020B0604020202020204"/>
                <a:ea typeface="+mn-ea"/>
                <a:cs typeface="+mn-cs"/>
              </a:rPr>
              <a:t>Potential explosion and fatalities.</a:t>
            </a:r>
          </a:p>
        </p:txBody>
      </p:sp>
      <p:cxnSp>
        <p:nvCxnSpPr>
          <p:cNvPr id="8" name="Connecteur droit 7">
            <a:extLst>
              <a:ext uri="{FF2B5EF4-FFF2-40B4-BE49-F238E27FC236}">
                <a16:creationId xmlns:a16="http://schemas.microsoft.com/office/drawing/2014/main" id="{FEE790B5-8B4D-B8B7-AAA0-E2003EF9F440}"/>
              </a:ext>
            </a:extLst>
          </p:cNvPr>
          <p:cNvCxnSpPr/>
          <p:nvPr/>
        </p:nvCxnSpPr>
        <p:spPr>
          <a:xfrm>
            <a:off x="4256567" y="4499027"/>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3CC71F5F-81F5-F82B-E599-17DAE0F5DD30}"/>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7808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a:p>
          <a:p>
            <a:pPr marL="52070" lvl="1">
              <a:defRPr/>
            </a:pPr>
            <a:r>
              <a:rPr lang="en-US"/>
              <a:t>A tank of digestate - a residual liquid from the process of methanation of organic products with a high ammonia content, was overfilled and overflowed.</a:t>
            </a:r>
          </a:p>
          <a:p>
            <a:pPr marL="52070" lvl="1">
              <a:defRPr/>
            </a:pPr>
            <a:r>
              <a:rPr lang="en-US"/>
              <a:t>The digestate spilled out into the river near the site. The river supplies 49 towns with drinking water (180,000 people). The Prefecture issued a decree to prohibit the consumption of water in the region for a week.</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Spillage of digestate into the natural environment</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26</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a:solidFill>
                  <a:srgbClr val="374649"/>
                </a:solidFill>
                <a:latin typeface="Arial" panose="020B0604020202020204"/>
                <a:cs typeface="Arial"/>
              </a:rPr>
              <a:t>As a</a:t>
            </a:r>
            <a:r>
              <a:rPr lang="en-US" b="0">
                <a:latin typeface="Arial" panose="020B0604020202020204"/>
                <a:cs typeface="Arial"/>
              </a:rPr>
              <a:t> </a:t>
            </a:r>
            <a:r>
              <a:rPr lang="en-US" b="1">
                <a:latin typeface="Arial" panose="020B0604020202020204"/>
                <a:cs typeface="Arial"/>
              </a:rPr>
              <a:t>Designer</a:t>
            </a:r>
            <a:r>
              <a:rPr lang="en-US" b="0">
                <a:latin typeface="Arial" panose="020B0604020202020204"/>
                <a:cs typeface="Arial"/>
              </a:rPr>
              <a:t>, </a:t>
            </a:r>
            <a:r>
              <a:rPr lang="en-US" b="0">
                <a:solidFill>
                  <a:srgbClr val="374649"/>
                </a:solidFill>
                <a:latin typeface="Arial" panose="020B0604020202020204"/>
                <a:cs typeface="Arial"/>
              </a:rPr>
              <a:t>I define the facilities with suitable safety barriers. </a:t>
            </a:r>
          </a:p>
          <a:p>
            <a:pPr lvl="1" indent="-179070" algn="just">
              <a:spcBef>
                <a:spcPts val="1200"/>
              </a:spcBef>
              <a:defRPr/>
            </a:pPr>
            <a:r>
              <a:rPr lang="en-US" b="0">
                <a:latin typeface="Arial" panose="020B0604020202020204"/>
                <a:cs typeface="Arial"/>
              </a:rPr>
              <a:t>As an </a:t>
            </a:r>
            <a:r>
              <a:rPr lang="en-US" b="1">
                <a:latin typeface="Arial" panose="020B0604020202020204"/>
                <a:cs typeface="Arial"/>
              </a:rPr>
              <a:t>Operator</a:t>
            </a:r>
            <a:r>
              <a:rPr lang="en-US" b="0">
                <a:latin typeface="Arial" panose="020B0604020202020204"/>
                <a:cs typeface="Arial"/>
              </a:rPr>
              <a:t>:</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perform site rounds to monitor facilities:</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perform periodic tests to make sure the safety alarms are in good working order.</a:t>
            </a:r>
          </a:p>
          <a:p>
            <a:pPr marL="534988" lvl="3" indent="-212725"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set up the mitigation measures required in the event of a safety barrier failing.</a:t>
            </a:r>
          </a:p>
          <a:p>
            <a:pPr lvl="1" indent="-179070" algn="just">
              <a:spcBef>
                <a:spcPts val="1200"/>
              </a:spcBef>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Maintenance engineer</a:t>
            </a:r>
            <a:r>
              <a:rPr lang="en-US">
                <a:solidFill>
                  <a:srgbClr val="374649"/>
                </a:solidFill>
                <a:latin typeface="Arial" panose="020B0604020202020204"/>
                <a:cs typeface="Arial"/>
              </a:rPr>
              <a:t>, </a:t>
            </a:r>
            <a:r>
              <a:rPr lang="en-US" b="0">
                <a:solidFill>
                  <a:srgbClr val="374649"/>
                </a:solidFill>
                <a:latin typeface="Arial" panose="020B0604020202020204"/>
                <a:cs typeface="Arial"/>
              </a:rPr>
              <a:t>I perform the checks on safety barriers and make any repairs required to ensure their effectiveness. </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6074" y="4066163"/>
            <a:ext cx="3249281" cy="2166187"/>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813243" y="4324968"/>
            <a:ext cx="207719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Potential impact on the region’s inhabitants.</a:t>
            </a:r>
          </a:p>
          <a:p>
            <a:endParaRPr lang="fr-FR" sz="1300" i="1">
              <a:solidFill>
                <a:srgbClr val="374649"/>
              </a:solidFill>
            </a:endParaRPr>
          </a:p>
          <a:p>
            <a:r>
              <a:rPr lang="en-US" sz="1300" i="1">
                <a:solidFill>
                  <a:srgbClr val="374649"/>
                </a:solidFill>
              </a:rPr>
              <a:t>400 m</a:t>
            </a:r>
            <a:r>
              <a:rPr lang="en-US" sz="1300" i="1" baseline="30000">
                <a:solidFill>
                  <a:srgbClr val="374649"/>
                </a:solidFill>
              </a:rPr>
              <a:t>3</a:t>
            </a:r>
            <a:r>
              <a:rPr lang="en-US" sz="1300" i="1">
                <a:solidFill>
                  <a:srgbClr val="374649"/>
                </a:solidFill>
              </a:rPr>
              <a:t> of digestate spilt into the environment.</a:t>
            </a:r>
          </a:p>
          <a:p>
            <a:endParaRPr lang="fr-FR" sz="1300" i="1">
              <a:solidFill>
                <a:srgbClr val="374649"/>
              </a:solidFill>
            </a:endParaRPr>
          </a:p>
        </p:txBody>
      </p:sp>
      <p:cxnSp>
        <p:nvCxnSpPr>
          <p:cNvPr id="8" name="Connecteur droit 7">
            <a:extLst>
              <a:ext uri="{FF2B5EF4-FFF2-40B4-BE49-F238E27FC236}">
                <a16:creationId xmlns:a16="http://schemas.microsoft.com/office/drawing/2014/main" id="{5A07C177-48FF-E8E1-2EB4-AC5CBC8EC93E}"/>
              </a:ext>
            </a:extLst>
          </p:cNvPr>
          <p:cNvCxnSpPr/>
          <p:nvPr/>
        </p:nvCxnSpPr>
        <p:spPr>
          <a:xfrm>
            <a:off x="3925835" y="429301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44572DF1-705C-BDFA-1AA8-1FB099F9DAB6}"/>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13355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dirty="0"/>
              <a:t>Panels on a solar farm were damaged after the combustion of a connection area at the edge of the panels.</a:t>
            </a:r>
          </a:p>
          <a:p>
            <a:pPr marL="52070" lvl="1">
              <a:defRPr/>
            </a:pPr>
            <a:r>
              <a:rPr lang="en-US" dirty="0"/>
              <a:t>The analysis of the incident showed that water managed to get into the connectors after panel delamination (quality default), meaning they were no longer watertight, and induced short-circuit.</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Solar panel fire</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27</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marL="466090" lvl="1" algn="just">
              <a:spcAft>
                <a:spcPts val="600"/>
              </a:spcAft>
              <a:defRPr/>
            </a:pPr>
            <a:r>
              <a:rPr lang="en-US">
                <a:cs typeface="Arial"/>
              </a:rPr>
              <a:t>As a </a:t>
            </a:r>
            <a:r>
              <a:rPr lang="en-US" b="1">
                <a:cs typeface="Arial"/>
              </a:rPr>
              <a:t>Project manager</a:t>
            </a:r>
            <a:r>
              <a:rPr lang="en-US">
                <a:cs typeface="Arial"/>
              </a:rPr>
              <a:t>, I ensure that a supplier qualification process is defined and applied.</a:t>
            </a:r>
            <a:endParaRPr lang="fr-FR">
              <a:cs typeface="Arial"/>
            </a:endParaRPr>
          </a:p>
          <a:p>
            <a:pPr marL="466090" lvl="1" algn="just">
              <a:spcAft>
                <a:spcPts val="600"/>
              </a:spcAft>
              <a:defRPr/>
            </a:pPr>
            <a:r>
              <a:rPr lang="en-US">
                <a:cs typeface="Arial"/>
              </a:rPr>
              <a:t>As a </a:t>
            </a:r>
            <a:r>
              <a:rPr lang="en-US" b="1">
                <a:cs typeface="Arial"/>
              </a:rPr>
              <a:t>Purchaser</a:t>
            </a:r>
            <a:r>
              <a:rPr lang="en-US">
                <a:cs typeface="Arial"/>
              </a:rPr>
              <a:t>, I ensure that the supplier complies with the requirements of the call for tenders. </a:t>
            </a:r>
            <a:endParaRPr lang="fr-FR">
              <a:cs typeface="Arial"/>
            </a:endParaRPr>
          </a:p>
          <a:p>
            <a:pPr marL="466090" lvl="1" algn="just">
              <a:spcAft>
                <a:spcPts val="600"/>
              </a:spcAft>
              <a:defRPr/>
            </a:pPr>
            <a:r>
              <a:rPr lang="en-US">
                <a:cs typeface="Arial"/>
              </a:rPr>
              <a:t>As an </a:t>
            </a:r>
            <a:r>
              <a:rPr lang="en-US" b="1">
                <a:cs typeface="Arial"/>
              </a:rPr>
              <a:t>Operator</a:t>
            </a:r>
            <a:r>
              <a:rPr lang="en-US">
                <a:cs typeface="Arial"/>
              </a:rPr>
              <a:t>, I carry out the technical cause analysis of the incidents and communicate REX to improve the standards.</a:t>
            </a:r>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68296" y="4257299"/>
            <a:ext cx="5362019" cy="1963081"/>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533630" y="3414845"/>
            <a:ext cx="542055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No injuries.</a:t>
            </a:r>
            <a:br>
              <a:rPr lang="en-US" sz="1300" i="1">
                <a:solidFill>
                  <a:srgbClr val="374649"/>
                </a:solidFill>
              </a:rPr>
            </a:br>
            <a:r>
              <a:rPr lang="en-US" sz="1300" i="1">
                <a:solidFill>
                  <a:srgbClr val="374649"/>
                </a:solidFill>
              </a:rPr>
              <a:t>27 solar panels on the farm destroyed.</a:t>
            </a:r>
          </a:p>
        </p:txBody>
      </p:sp>
      <p:cxnSp>
        <p:nvCxnSpPr>
          <p:cNvPr id="8" name="Connecteur droit 7">
            <a:extLst>
              <a:ext uri="{FF2B5EF4-FFF2-40B4-BE49-F238E27FC236}">
                <a16:creationId xmlns:a16="http://schemas.microsoft.com/office/drawing/2014/main" id="{49D675EA-2B79-7064-1120-A9BBBEF56511}"/>
              </a:ext>
            </a:extLst>
          </p:cNvPr>
          <p:cNvCxnSpPr/>
          <p:nvPr/>
        </p:nvCxnSpPr>
        <p:spPr>
          <a:xfrm>
            <a:off x="626836" y="3333810"/>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A82AB13C-7E67-1515-6C3F-109545E2996C}"/>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0980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A2E1C-9484-7B79-84D9-8C38792AD942}"/>
              </a:ext>
            </a:extLst>
          </p:cNvPr>
          <p:cNvSpPr>
            <a:spLocks noGrp="1"/>
          </p:cNvSpPr>
          <p:nvPr>
            <p:ph type="body" sz="quarter" idx="13"/>
          </p:nvPr>
        </p:nvSpPr>
        <p:spPr/>
        <p:txBody>
          <a:bodyPr vert="horz" lIns="91440" tIns="45720" rIns="91440" bIns="45720" rtlCol="0" anchor="t">
            <a:noAutofit/>
          </a:bodyPr>
          <a:lstStyle/>
          <a:p>
            <a:pPr marL="52070"/>
            <a:r>
              <a:rPr lang="en-US" altLang="fr-FR" sz="1400" b="0">
                <a:solidFill>
                  <a:srgbClr val="202124"/>
                </a:solidFill>
              </a:rPr>
              <a:t>A fire damaged the electrical cabinet and transformer located at the bottom part of a wind turbine mast.
The combination of improper mounting and low fire resistance of electrical components allowed electrical cables to overheat leading to fire.
</a:t>
            </a:r>
            <a:endParaRPr lang="fr-FR">
              <a:cs typeface="Arial" panose="020B0604020202020204"/>
            </a:endParaRPr>
          </a:p>
        </p:txBody>
      </p:sp>
      <p:sp>
        <p:nvSpPr>
          <p:cNvPr id="3" name="Titre 2">
            <a:extLst>
              <a:ext uri="{FF2B5EF4-FFF2-40B4-BE49-F238E27FC236}">
                <a16:creationId xmlns:a16="http://schemas.microsoft.com/office/drawing/2014/main" id="{B2F16BF3-2E5D-8704-33DD-CEFEF1D9CD31}"/>
              </a:ext>
            </a:extLst>
          </p:cNvPr>
          <p:cNvSpPr>
            <a:spLocks noGrp="1"/>
          </p:cNvSpPr>
          <p:nvPr>
            <p:ph type="title"/>
          </p:nvPr>
        </p:nvSpPr>
        <p:spPr/>
        <p:txBody>
          <a:bodyPr vert="horz" lIns="91440" tIns="45720" rIns="91440" bIns="45720" rtlCol="0" anchor="t">
            <a:noAutofit/>
          </a:bodyPr>
          <a:lstStyle/>
          <a:p>
            <a:r>
              <a:rPr lang="en-US" dirty="0"/>
              <a:t>Fire in a wind turbine</a:t>
            </a:r>
            <a:endParaRPr lang="fr-FR" sz="2000" dirty="0">
              <a:solidFill>
                <a:srgbClr val="374649"/>
              </a:solidFill>
            </a:endParaRPr>
          </a:p>
        </p:txBody>
      </p:sp>
      <p:sp>
        <p:nvSpPr>
          <p:cNvPr id="4" name="Espace réservé du pied de page 3">
            <a:extLst>
              <a:ext uri="{FF2B5EF4-FFF2-40B4-BE49-F238E27FC236}">
                <a16:creationId xmlns:a16="http://schemas.microsoft.com/office/drawing/2014/main" id="{B24647E8-3492-8CF8-4665-F57F8C377660}"/>
              </a:ext>
            </a:extLst>
          </p:cNvPr>
          <p:cNvSpPr>
            <a:spLocks noGrp="1"/>
          </p:cNvSpPr>
          <p:nvPr>
            <p:ph type="ftr" sz="quarter" idx="15"/>
          </p:nvPr>
        </p:nvSpPr>
        <p:spPr/>
        <p:txBody>
          <a:bodyPr/>
          <a:lstStyle/>
          <a:p>
            <a:r>
              <a:rPr lang="en-US"/>
              <a:t>Managers’ kit WDfS 2023</a:t>
            </a:r>
            <a:endParaRPr lang="fr-FR"/>
          </a:p>
        </p:txBody>
      </p:sp>
      <p:sp>
        <p:nvSpPr>
          <p:cNvPr id="5" name="Espace réservé du numéro de diapositive 4">
            <a:extLst>
              <a:ext uri="{FF2B5EF4-FFF2-40B4-BE49-F238E27FC236}">
                <a16:creationId xmlns:a16="http://schemas.microsoft.com/office/drawing/2014/main" id="{0317337A-2347-FE1E-1CDA-611EFDCECA91}"/>
              </a:ext>
            </a:extLst>
          </p:cNvPr>
          <p:cNvSpPr>
            <a:spLocks noGrp="1"/>
          </p:cNvSpPr>
          <p:nvPr>
            <p:ph type="sldNum" sz="quarter" idx="16"/>
          </p:nvPr>
        </p:nvSpPr>
        <p:spPr/>
        <p:txBody>
          <a:bodyPr/>
          <a:lstStyle/>
          <a:p>
            <a:fld id="{975A587B-5814-4D9B-9598-FE9CB954CB01}" type="slidenum">
              <a:rPr lang="fr-FR" smtClean="0"/>
              <a:pPr/>
              <a:t>28</a:t>
            </a:fld>
            <a:endParaRPr lang="fr-FR"/>
          </a:p>
        </p:txBody>
      </p:sp>
      <p:sp>
        <p:nvSpPr>
          <p:cNvPr id="6" name="Espace réservé du texte 5">
            <a:extLst>
              <a:ext uri="{FF2B5EF4-FFF2-40B4-BE49-F238E27FC236}">
                <a16:creationId xmlns:a16="http://schemas.microsoft.com/office/drawing/2014/main" id="{7F6AC5C1-C7FD-9D81-07F1-6834DDCEB945}"/>
              </a:ext>
            </a:extLst>
          </p:cNvPr>
          <p:cNvSpPr>
            <a:spLocks noGrp="1"/>
          </p:cNvSpPr>
          <p:nvPr>
            <p:ph type="body" sz="quarter" idx="17"/>
          </p:nvPr>
        </p:nvSpPr>
        <p:spPr/>
        <p:txBody>
          <a:bodyPr vert="horz" lIns="91440" tIns="45720" rIns="91440" bIns="45720" rtlCol="0" anchor="t">
            <a:noAutofit/>
          </a:bodyPr>
          <a:lstStyle/>
          <a:p>
            <a:pPr marL="285750" indent="-285750">
              <a:spcBef>
                <a:spcPts val="1200"/>
              </a:spcBef>
              <a:spcAft>
                <a:spcPts val="600"/>
              </a:spcAft>
              <a:buFont typeface="Arial" panose="020B0604020202020204" pitchFamily="34" charset="0"/>
              <a:buChar char="•"/>
            </a:pPr>
            <a:r>
              <a:rPr lang="en-US" sz="1400" b="0"/>
              <a:t>As a </a:t>
            </a:r>
            <a:r>
              <a:rPr lang="en-US" sz="1400"/>
              <a:t>Designer</a:t>
            </a:r>
            <a:r>
              <a:rPr lang="en-US" sz="1400" b="0"/>
              <a:t>, I ensure the compliance of equipment with applicable norms and standards.</a:t>
            </a:r>
            <a:endParaRPr lang="en-US"/>
          </a:p>
          <a:p>
            <a:pPr marL="285750" indent="-285750">
              <a:spcBef>
                <a:spcPts val="1200"/>
              </a:spcBef>
              <a:spcAft>
                <a:spcPts val="600"/>
              </a:spcAft>
              <a:buFont typeface="Arial" panose="020B0604020202020204" pitchFamily="34" charset="0"/>
              <a:buChar char="•"/>
            </a:pPr>
            <a:r>
              <a:rPr lang="en-US" sz="1400" b="0"/>
              <a:t>As a </a:t>
            </a:r>
            <a:r>
              <a:rPr lang="en-US" sz="1400"/>
              <a:t>Purchaser</a:t>
            </a:r>
            <a:r>
              <a:rPr lang="en-US" sz="1400" b="0"/>
              <a:t>, I ensure the quality of the equipment provided and associated installation procedures.</a:t>
            </a:r>
            <a:endParaRPr lang="fr-FR"/>
          </a:p>
          <a:p>
            <a:pPr marL="285750" indent="-285750">
              <a:spcBef>
                <a:spcPts val="1200"/>
              </a:spcBef>
              <a:spcAft>
                <a:spcPts val="600"/>
              </a:spcAft>
              <a:buFont typeface="Arial" panose="020B0604020202020204" pitchFamily="34" charset="0"/>
              <a:buChar char="•"/>
            </a:pPr>
            <a:r>
              <a:rPr lang="en-US" sz="1400" b="0"/>
              <a:t>As a </a:t>
            </a:r>
            <a:r>
              <a:rPr lang="en-US" sz="1400"/>
              <a:t>Supervisor</a:t>
            </a:r>
            <a:r>
              <a:rPr lang="en-US" sz="1400" b="0"/>
              <a:t>, I ensure the quality of the work carried out on site</a:t>
            </a:r>
            <a:r>
              <a:rPr lang="fr-FR" sz="1400" b="0"/>
              <a:t>.</a:t>
            </a:r>
            <a:endParaRPr lang="fr-FR">
              <a:cs typeface="Arial"/>
            </a:endParaRPr>
          </a:p>
          <a:p>
            <a:pPr marL="52070"/>
            <a:endParaRPr lang="fr-FR">
              <a:cs typeface="Arial"/>
            </a:endParaRPr>
          </a:p>
        </p:txBody>
      </p:sp>
      <p:pic>
        <p:nvPicPr>
          <p:cNvPr id="7" name="Image 6">
            <a:extLst>
              <a:ext uri="{FF2B5EF4-FFF2-40B4-BE49-F238E27FC236}">
                <a16:creationId xmlns:a16="http://schemas.microsoft.com/office/drawing/2014/main" id="{50A275A7-AD34-1151-7375-4CF402352032}"/>
              </a:ext>
            </a:extLst>
          </p:cNvPr>
          <p:cNvPicPr>
            <a:picLocks noChangeAspect="1"/>
          </p:cNvPicPr>
          <p:nvPr/>
        </p:nvPicPr>
        <p:blipFill>
          <a:blip r:embed="rId2"/>
          <a:stretch>
            <a:fillRect/>
          </a:stretch>
        </p:blipFill>
        <p:spPr>
          <a:xfrm>
            <a:off x="641409" y="3600546"/>
            <a:ext cx="2895693" cy="2353261"/>
          </a:xfrm>
          <a:prstGeom prst="rect">
            <a:avLst/>
          </a:prstGeom>
        </p:spPr>
      </p:pic>
      <p:pic>
        <p:nvPicPr>
          <p:cNvPr id="8" name="Image 7">
            <a:extLst>
              <a:ext uri="{FF2B5EF4-FFF2-40B4-BE49-F238E27FC236}">
                <a16:creationId xmlns:a16="http://schemas.microsoft.com/office/drawing/2014/main" id="{13516107-4C43-BF79-FBCD-83709094C9F6}"/>
              </a:ext>
            </a:extLst>
          </p:cNvPr>
          <p:cNvPicPr>
            <a:picLocks noChangeAspect="1"/>
          </p:cNvPicPr>
          <p:nvPr/>
        </p:nvPicPr>
        <p:blipFill>
          <a:blip r:embed="rId3"/>
          <a:stretch>
            <a:fillRect/>
          </a:stretch>
        </p:blipFill>
        <p:spPr>
          <a:xfrm rot="5400000">
            <a:off x="3586949" y="4326327"/>
            <a:ext cx="2184064" cy="1070896"/>
          </a:xfrm>
          <a:prstGeom prst="rect">
            <a:avLst/>
          </a:prstGeom>
        </p:spPr>
      </p:pic>
      <p:sp>
        <p:nvSpPr>
          <p:cNvPr id="9" name="TextBox 5">
            <a:extLst>
              <a:ext uri="{FF2B5EF4-FFF2-40B4-BE49-F238E27FC236}">
                <a16:creationId xmlns:a16="http://schemas.microsoft.com/office/drawing/2014/main" id="{ED0E009A-B456-0279-9185-F2185A4445AC}"/>
              </a:ext>
            </a:extLst>
          </p:cNvPr>
          <p:cNvSpPr txBox="1"/>
          <p:nvPr/>
        </p:nvSpPr>
        <p:spPr>
          <a:xfrm>
            <a:off x="537712" y="2923908"/>
            <a:ext cx="542055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rgbClr val="374649"/>
                </a:solidFill>
              </a:rPr>
              <a:t>No injuries.</a:t>
            </a:r>
            <a:br>
              <a:rPr lang="en-US" sz="1300" i="1">
                <a:solidFill>
                  <a:srgbClr val="374649"/>
                </a:solidFill>
              </a:rPr>
            </a:br>
            <a:r>
              <a:rPr lang="en-US" sz="1300" i="1">
                <a:solidFill>
                  <a:srgbClr val="374649"/>
                </a:solidFill>
              </a:rPr>
              <a:t>Destruction of mast components</a:t>
            </a:r>
            <a:r>
              <a:rPr lang="fr-FR" sz="1300" i="1">
                <a:solidFill>
                  <a:srgbClr val="374649"/>
                </a:solidFill>
              </a:rPr>
              <a:t>.</a:t>
            </a:r>
          </a:p>
        </p:txBody>
      </p:sp>
      <p:cxnSp>
        <p:nvCxnSpPr>
          <p:cNvPr id="11" name="Connecteur droit 10">
            <a:extLst>
              <a:ext uri="{FF2B5EF4-FFF2-40B4-BE49-F238E27FC236}">
                <a16:creationId xmlns:a16="http://schemas.microsoft.com/office/drawing/2014/main" id="{F3943357-1363-10D6-CB8F-B3078F70E235}"/>
              </a:ext>
            </a:extLst>
          </p:cNvPr>
          <p:cNvCxnSpPr/>
          <p:nvPr/>
        </p:nvCxnSpPr>
        <p:spPr>
          <a:xfrm>
            <a:off x="671904" y="2867226"/>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802676CA-7435-0D04-BF96-0A8089104A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10" b="94705" l="9402" r="89744">
                        <a14:foregroundMark x1="54701" y1="6110" x2="54701" y2="6110"/>
                        <a14:foregroundMark x1="28632" y1="94094" x2="28632" y2="94094"/>
                        <a14:foregroundMark x1="73077" y1="94705" x2="73077" y2="94705"/>
                      </a14:backgroundRemoval>
                    </a14:imgEffect>
                  </a14:imgLayer>
                </a14:imgProps>
              </a:ext>
            </a:extLst>
          </a:blip>
          <a:stretch>
            <a:fillRect/>
          </a:stretch>
        </p:blipFill>
        <p:spPr>
          <a:xfrm>
            <a:off x="537712" y="4777176"/>
            <a:ext cx="464940" cy="975580"/>
          </a:xfrm>
          <a:prstGeom prst="rect">
            <a:avLst/>
          </a:prstGeom>
        </p:spPr>
      </p:pic>
      <p:sp>
        <p:nvSpPr>
          <p:cNvPr id="12" name="TextBox 5">
            <a:extLst>
              <a:ext uri="{FF2B5EF4-FFF2-40B4-BE49-F238E27FC236}">
                <a16:creationId xmlns:a16="http://schemas.microsoft.com/office/drawing/2014/main" id="{AB4E07D5-913C-489B-99FC-88C59CF6388B}"/>
              </a:ext>
            </a:extLst>
          </p:cNvPr>
          <p:cNvSpPr txBox="1"/>
          <p:nvPr/>
        </p:nvSpPr>
        <p:spPr>
          <a:xfrm>
            <a:off x="922582" y="5954715"/>
            <a:ext cx="24302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i="1">
                <a:solidFill>
                  <a:srgbClr val="374649"/>
                </a:solidFill>
              </a:rPr>
              <a:t>Bottom part of the </a:t>
            </a:r>
            <a:r>
              <a:rPr lang="fr-FR" sz="1100" i="1" err="1">
                <a:solidFill>
                  <a:srgbClr val="374649"/>
                </a:solidFill>
              </a:rPr>
              <a:t>mast</a:t>
            </a:r>
            <a:r>
              <a:rPr lang="fr-FR" sz="1100" i="1">
                <a:solidFill>
                  <a:srgbClr val="374649"/>
                </a:solidFill>
              </a:rPr>
              <a:t> </a:t>
            </a:r>
            <a:r>
              <a:rPr lang="fr-FR" sz="1100" i="1" err="1">
                <a:solidFill>
                  <a:srgbClr val="374649"/>
                </a:solidFill>
              </a:rPr>
              <a:t>after</a:t>
            </a:r>
            <a:r>
              <a:rPr lang="fr-FR" sz="1100" i="1">
                <a:solidFill>
                  <a:srgbClr val="374649"/>
                </a:solidFill>
              </a:rPr>
              <a:t> </a:t>
            </a:r>
            <a:r>
              <a:rPr lang="fr-FR" sz="1100" i="1" err="1">
                <a:solidFill>
                  <a:srgbClr val="374649"/>
                </a:solidFill>
              </a:rPr>
              <a:t>fire</a:t>
            </a:r>
            <a:endParaRPr lang="fr-FR" sz="1100" i="1">
              <a:solidFill>
                <a:srgbClr val="374649"/>
              </a:solidFill>
            </a:endParaRPr>
          </a:p>
        </p:txBody>
      </p:sp>
      <p:sp>
        <p:nvSpPr>
          <p:cNvPr id="13" name="TextBox 5">
            <a:extLst>
              <a:ext uri="{FF2B5EF4-FFF2-40B4-BE49-F238E27FC236}">
                <a16:creationId xmlns:a16="http://schemas.microsoft.com/office/drawing/2014/main" id="{257C5693-0B30-1ECA-F66C-A209004F1A1C}"/>
              </a:ext>
            </a:extLst>
          </p:cNvPr>
          <p:cNvSpPr txBox="1"/>
          <p:nvPr/>
        </p:nvSpPr>
        <p:spPr>
          <a:xfrm>
            <a:off x="3950798" y="5948752"/>
            <a:ext cx="168800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i="1" err="1">
                <a:solidFill>
                  <a:srgbClr val="374649"/>
                </a:solidFill>
              </a:rPr>
              <a:t>Detail</a:t>
            </a:r>
            <a:r>
              <a:rPr lang="fr-FR" sz="1100" i="1">
                <a:solidFill>
                  <a:srgbClr val="374649"/>
                </a:solidFill>
              </a:rPr>
              <a:t> of </a:t>
            </a:r>
            <a:r>
              <a:rPr lang="fr-FR" sz="1100" i="1" err="1">
                <a:solidFill>
                  <a:srgbClr val="374649"/>
                </a:solidFill>
              </a:rPr>
              <a:t>electrical</a:t>
            </a:r>
            <a:r>
              <a:rPr lang="fr-FR" sz="1100" i="1">
                <a:solidFill>
                  <a:srgbClr val="374649"/>
                </a:solidFill>
              </a:rPr>
              <a:t> </a:t>
            </a:r>
            <a:r>
              <a:rPr lang="fr-FR" sz="1100" i="1" err="1">
                <a:solidFill>
                  <a:srgbClr val="374649"/>
                </a:solidFill>
              </a:rPr>
              <a:t>cable</a:t>
            </a:r>
            <a:endParaRPr lang="fr-FR" sz="1100" i="1">
              <a:solidFill>
                <a:srgbClr val="374649"/>
              </a:solidFill>
            </a:endParaRPr>
          </a:p>
        </p:txBody>
      </p:sp>
      <p:sp>
        <p:nvSpPr>
          <p:cNvPr id="14" name="Bouton d'action : Retour 13">
            <a:hlinkClick r:id="rId6" action="ppaction://hlinksldjump" highlightClick="1"/>
            <a:extLst>
              <a:ext uri="{FF2B5EF4-FFF2-40B4-BE49-F238E27FC236}">
                <a16:creationId xmlns:a16="http://schemas.microsoft.com/office/drawing/2014/main" id="{16E01301-D5C7-F4A1-5C0C-58DC171A78B1}"/>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380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dirty="0"/>
              <a:t>A fire broke out on a Battery Energy Storage System (BESS) located in an energy storage facility. One of the doors of the container was accidentally opened twice, allowing oxygen to enter the BESS.</a:t>
            </a:r>
          </a:p>
          <a:p>
            <a:pPr marL="52070" lvl="1">
              <a:defRPr/>
            </a:pPr>
            <a:r>
              <a:rPr lang="en-US" dirty="0"/>
              <a:t>The container exploded, causing damage to neighboring equipment.</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Fire and explosion on an electricity storage container </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29</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marL="337820" lvl="1" indent="-179070" algn="jus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Designer</a:t>
            </a:r>
            <a:r>
              <a:rPr lang="en-US">
                <a:latin typeface="Arial" panose="020B0604020202020204"/>
                <a:cs typeface="Arial"/>
              </a:rPr>
              <a:t>, </a:t>
            </a:r>
            <a:r>
              <a:rPr lang="en-US" b="0">
                <a:solidFill>
                  <a:srgbClr val="374649"/>
                </a:solidFill>
                <a:latin typeface="Arial" panose="020B0604020202020204"/>
                <a:cs typeface="Arial"/>
              </a:rPr>
              <a:t>I</a:t>
            </a:r>
            <a:r>
              <a:rPr lang="en-US">
                <a:latin typeface="Arial" panose="020B0604020202020204"/>
                <a:cs typeface="Arial"/>
              </a:rPr>
              <a:t> consider measures</a:t>
            </a:r>
            <a:r>
              <a:rPr lang="en-US" b="0">
                <a:solidFill>
                  <a:srgbClr val="374649"/>
                </a:solidFill>
                <a:latin typeface="Arial" panose="020B0604020202020204"/>
                <a:cs typeface="Arial"/>
              </a:rPr>
              <a:t> to prevent oxygen </a:t>
            </a:r>
            <a:r>
              <a:rPr lang="en-US">
                <a:latin typeface="Arial" panose="020B0604020202020204"/>
                <a:cs typeface="Arial"/>
              </a:rPr>
              <a:t>ingress</a:t>
            </a:r>
            <a:r>
              <a:rPr lang="en-US" b="0">
                <a:solidFill>
                  <a:srgbClr val="374649"/>
                </a:solidFill>
                <a:latin typeface="Arial" panose="020B0604020202020204"/>
                <a:cs typeface="Arial"/>
              </a:rPr>
              <a:t> </a:t>
            </a:r>
            <a:r>
              <a:rPr lang="en-US">
                <a:latin typeface="Arial" panose="020B0604020202020204"/>
                <a:cs typeface="Arial"/>
              </a:rPr>
              <a:t>in </a:t>
            </a:r>
            <a:r>
              <a:rPr lang="en-US" b="0">
                <a:solidFill>
                  <a:srgbClr val="374649"/>
                </a:solidFill>
                <a:latin typeface="Arial" panose="020B0604020202020204"/>
                <a:cs typeface="Arial"/>
              </a:rPr>
              <a:t>the BESS container in </a:t>
            </a:r>
            <a:r>
              <a:rPr lang="en-US">
                <a:latin typeface="Arial" panose="020B0604020202020204"/>
                <a:cs typeface="Arial"/>
              </a:rPr>
              <a:t>case</a:t>
            </a:r>
            <a:r>
              <a:rPr lang="en-US" b="0">
                <a:solidFill>
                  <a:srgbClr val="374649"/>
                </a:solidFill>
                <a:latin typeface="Arial" panose="020B0604020202020204"/>
                <a:cs typeface="Arial"/>
              </a:rPr>
              <a:t> of thermal runaway.</a:t>
            </a:r>
            <a:endParaRPr lang="en-US"/>
          </a:p>
          <a:p>
            <a:pPr marL="337820" lvl="1" indent="-179070" algn="just">
              <a:defRPr/>
            </a:pPr>
            <a:endParaRPr lang="fr-FR" b="0">
              <a:solidFill>
                <a:srgbClr val="374649"/>
              </a:solidFill>
              <a:latin typeface="Arial" panose="020B0604020202020204"/>
              <a:cs typeface="Arial"/>
            </a:endParaRPr>
          </a:p>
          <a:p>
            <a:pPr marL="337820" lvl="1" indent="-179070" algn="just">
              <a:defRPr/>
            </a:pPr>
            <a:r>
              <a:rPr lang="en-US" b="0">
                <a:latin typeface="Arial" panose="020B0604020202020204"/>
                <a:cs typeface="Arial"/>
              </a:rPr>
              <a:t>As an </a:t>
            </a:r>
            <a:r>
              <a:rPr lang="en-US" b="1">
                <a:solidFill>
                  <a:srgbClr val="374649"/>
                </a:solidFill>
                <a:latin typeface="Arial" panose="020B0604020202020204"/>
                <a:cs typeface="Arial"/>
              </a:rPr>
              <a:t>Operator</a:t>
            </a:r>
            <a:r>
              <a:rPr lang="en-US" b="0">
                <a:solidFill>
                  <a:srgbClr val="374649"/>
                </a:solidFill>
                <a:latin typeface="Arial" panose="020B0604020202020204"/>
                <a:cs typeface="Arial"/>
              </a:rPr>
              <a:t>, I ensure the emergency procedure is kept up to date and </a:t>
            </a:r>
            <a:r>
              <a:rPr lang="en-US">
                <a:latin typeface="Arial" panose="020B0604020202020204"/>
                <a:cs typeface="Arial"/>
              </a:rPr>
              <a:t>train</a:t>
            </a:r>
            <a:r>
              <a:rPr lang="en-US" b="0">
                <a:solidFill>
                  <a:srgbClr val="374649"/>
                </a:solidFill>
                <a:latin typeface="Arial" panose="020B0604020202020204"/>
                <a:cs typeface="Arial"/>
              </a:rPr>
              <a:t> my personnel </a:t>
            </a:r>
            <a:r>
              <a:rPr lang="en-US">
                <a:latin typeface="Arial" panose="020B0604020202020204"/>
                <a:cs typeface="Arial"/>
              </a:rPr>
              <a:t>for </a:t>
            </a:r>
            <a:r>
              <a:rPr lang="en-US" b="0">
                <a:solidFill>
                  <a:srgbClr val="374649"/>
                </a:solidFill>
                <a:latin typeface="Arial" panose="020B0604020202020204"/>
                <a:cs typeface="Arial"/>
              </a:rPr>
              <a:t>emergency situations.</a:t>
            </a:r>
            <a:r>
              <a:rPr lang="en-US">
                <a:latin typeface="Arial" panose="020B0604020202020204"/>
                <a:cs typeface="Arial"/>
              </a:rPr>
              <a:t> </a:t>
            </a:r>
            <a:endParaRPr lang="en-US" b="0">
              <a:solidFill>
                <a:srgbClr val="374649"/>
              </a:solidFill>
              <a:latin typeface="Arial" panose="020B0604020202020204"/>
              <a:cs typeface="Arial"/>
            </a:endParaRPr>
          </a:p>
          <a:p>
            <a:pPr marL="337820" lvl="1" indent="-179070" algn="just">
              <a:defRPr/>
            </a:pPr>
            <a:endParaRPr lang="en-US">
              <a:latin typeface="Arial" panose="020B0604020202020204"/>
              <a:cs typeface="Arial"/>
            </a:endParaRPr>
          </a:p>
          <a:p>
            <a:pPr marL="337820" lvl="1" indent="-179070" algn="just">
              <a:defRPr/>
            </a:pPr>
            <a:r>
              <a:rPr lang="en-US" b="0">
                <a:latin typeface="Arial" panose="020B0604020202020204"/>
                <a:cs typeface="Arial"/>
              </a:rPr>
              <a:t>As </a:t>
            </a:r>
            <a:r>
              <a:rPr lang="en-US">
                <a:latin typeface="Arial" panose="020B0604020202020204"/>
                <a:cs typeface="Arial"/>
              </a:rPr>
              <a:t>an </a:t>
            </a:r>
            <a:r>
              <a:rPr lang="en-US" b="1">
                <a:latin typeface="Arial" panose="020B0604020202020204"/>
                <a:cs typeface="Arial"/>
              </a:rPr>
              <a:t>Emergency response manager</a:t>
            </a:r>
            <a:r>
              <a:rPr lang="en-US" b="0">
                <a:solidFill>
                  <a:srgbClr val="374649"/>
                </a:solidFill>
                <a:latin typeface="Arial" panose="020B0604020202020204"/>
                <a:cs typeface="Arial"/>
              </a:rPr>
              <a:t>, </a:t>
            </a:r>
            <a:r>
              <a:rPr lang="en-US">
                <a:latin typeface="Arial" panose="020B0604020202020204"/>
                <a:cs typeface="Arial"/>
              </a:rPr>
              <a:t>I</a:t>
            </a:r>
            <a:r>
              <a:rPr lang="en-US" b="0">
                <a:solidFill>
                  <a:srgbClr val="374649"/>
                </a:solidFill>
                <a:latin typeface="Arial" panose="020B0604020202020204"/>
                <a:cs typeface="Arial"/>
              </a:rPr>
              <a:t> regularly test the procedures related to emergency situations.</a:t>
            </a:r>
            <a:r>
              <a:rPr lang="en-US">
                <a:latin typeface="Arial" panose="020B0604020202020204"/>
                <a:cs typeface="Arial"/>
              </a:rPr>
              <a:t> </a:t>
            </a:r>
            <a:endParaRPr lang="en-US" b="0">
              <a:solidFill>
                <a:srgbClr val="374649"/>
              </a:solidFill>
              <a:latin typeface="Arial" panose="020B0604020202020204"/>
              <a:cs typeface="Arial"/>
            </a:endParaRPr>
          </a:p>
          <a:p>
            <a:pPr marL="337820"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6588" y="3315523"/>
            <a:ext cx="3453409" cy="3025645"/>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839997" y="4318119"/>
            <a:ext cx="235318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rgbClr val="374649"/>
                </a:solidFill>
              </a:rPr>
              <a:t>No injury.</a:t>
            </a:r>
          </a:p>
          <a:p>
            <a:r>
              <a:rPr lang="en-US" sz="1300">
                <a:solidFill>
                  <a:srgbClr val="374649"/>
                </a:solidFill>
              </a:rPr>
              <a:t>BESS totally destroyed.</a:t>
            </a:r>
          </a:p>
          <a:p>
            <a:r>
              <a:rPr lang="en-US" sz="1300">
                <a:solidFill>
                  <a:srgbClr val="374649"/>
                </a:solidFill>
              </a:rPr>
              <a:t>Damage to neighboring equipment.</a:t>
            </a:r>
          </a:p>
        </p:txBody>
      </p:sp>
      <p:cxnSp>
        <p:nvCxnSpPr>
          <p:cNvPr id="8" name="Connecteur droit 7">
            <a:extLst>
              <a:ext uri="{FF2B5EF4-FFF2-40B4-BE49-F238E27FC236}">
                <a16:creationId xmlns:a16="http://schemas.microsoft.com/office/drawing/2014/main" id="{9DD1128E-42C5-A5ED-7541-AF97BA5B2A36}"/>
              </a:ext>
            </a:extLst>
          </p:cNvPr>
          <p:cNvCxnSpPr/>
          <p:nvPr/>
        </p:nvCxnSpPr>
        <p:spPr>
          <a:xfrm>
            <a:off x="3935684" y="4209303"/>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2F2CFEFD-4CB3-300B-D0EB-5E8D3D697874}"/>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8118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dirty="0"/>
              <a:t>A large gas leak caught fire and exploded after being sucked into a compressor.</a:t>
            </a:r>
            <a:r>
              <a:rPr lang="en-US" dirty="0">
                <a:solidFill>
                  <a:srgbClr val="374649"/>
                </a:solidFill>
              </a:rPr>
              <a:t> </a:t>
            </a:r>
            <a:r>
              <a:rPr lang="en-US" dirty="0"/>
              <a:t>The emergency shutdown was manually activated and the three employees present on the platform were immediately </a:t>
            </a:r>
            <a:r>
              <a:rPr lang="en-US" dirty="0">
                <a:solidFill>
                  <a:srgbClr val="374649"/>
                </a:solidFill>
              </a:rPr>
              <a:t>evacuated.</a:t>
            </a:r>
          </a:p>
          <a:p>
            <a:pPr marL="52070" lvl="1">
              <a:defRPr/>
            </a:pPr>
            <a:r>
              <a:rPr lang="en-US" dirty="0"/>
              <a:t>Advanced corrosion on a pipeline that had already been replaced, was not identified as a cause for concern.</a:t>
            </a:r>
          </a:p>
          <a:p>
            <a:pPr marL="52070" lvl="1">
              <a:defRPr/>
            </a:pPr>
            <a:r>
              <a:rPr lang="en-US" dirty="0"/>
              <a:t>The faulty gas detection system had been inhibited.</a:t>
            </a:r>
          </a:p>
          <a:p>
            <a:pPr marL="52070" lvl="1">
              <a:defRPr/>
            </a:pPr>
            <a:r>
              <a:rPr lang="en-US" dirty="0"/>
              <a:t>The deluge </a:t>
            </a:r>
            <a:r>
              <a:rPr lang="en-US" dirty="0">
                <a:solidFill>
                  <a:srgbClr val="374649"/>
                </a:solidFill>
              </a:rPr>
              <a:t>system</a:t>
            </a:r>
            <a:r>
              <a:rPr lang="en-US" dirty="0"/>
              <a:t> was out of order and had not been </a:t>
            </a:r>
            <a:r>
              <a:rPr lang="en-US" dirty="0">
                <a:solidFill>
                  <a:srgbClr val="374649"/>
                </a:solidFill>
              </a:rPr>
              <a:t>tested for 3 years.</a:t>
            </a: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Explosion &amp; fire outbreak on a compressor module on an offshore platform</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dirty="0"/>
              <a:t>Managers’ kit </a:t>
            </a:r>
            <a:r>
              <a:rPr lang="en-US" dirty="0" err="1"/>
              <a:t>WDfS</a:t>
            </a:r>
            <a:r>
              <a:rPr lang="en-US" dirty="0"/>
              <a:t>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3</a:t>
            </a:fld>
            <a:endParaRPr lang="fr-FR" dirty="0"/>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spcAft>
                <a:spcPts val="600"/>
              </a:spcAft>
              <a:defRPr/>
            </a:pPr>
            <a:r>
              <a:rPr lang="en-US" b="0">
                <a:solidFill>
                  <a:srgbClr val="374649"/>
                </a:solidFill>
                <a:latin typeface="Arial" panose="020B0604020202020204"/>
                <a:cs typeface="Arial"/>
              </a:rPr>
              <a:t>As an </a:t>
            </a:r>
            <a:r>
              <a:rPr lang="en-US" b="1">
                <a:solidFill>
                  <a:srgbClr val="374649"/>
                </a:solidFill>
                <a:latin typeface="Arial" panose="020B0604020202020204"/>
                <a:cs typeface="Arial"/>
              </a:rPr>
              <a:t>Inspection and Maintenance</a:t>
            </a:r>
            <a:r>
              <a:rPr lang="en-US" b="0">
                <a:solidFill>
                  <a:srgbClr val="374649"/>
                </a:solidFill>
                <a:latin typeface="Arial" panose="020B0604020202020204"/>
                <a:cs typeface="Arial"/>
              </a:rPr>
              <a:t>, my role is to ensure that piping and safety systems are inspected, tested and maintained as per requirements.</a:t>
            </a:r>
          </a:p>
          <a:p>
            <a:pPr lvl="1" indent="-179070" algn="just">
              <a:spcAft>
                <a:spcPts val="600"/>
              </a:spcAft>
              <a:defRPr/>
            </a:pPr>
            <a:r>
              <a:rPr lang="en-US" b="0">
                <a:solidFill>
                  <a:srgbClr val="374649"/>
                </a:solidFill>
                <a:latin typeface="Arial" panose="020B0604020202020204"/>
                <a:cs typeface="Arial"/>
              </a:rPr>
              <a:t>As </a:t>
            </a:r>
            <a:r>
              <a:rPr lang="en-US" b="1">
                <a:solidFill>
                  <a:srgbClr val="374649"/>
                </a:solidFill>
                <a:latin typeface="Arial" panose="020B0604020202020204"/>
                <a:cs typeface="Arial"/>
              </a:rPr>
              <a:t>Operations</a:t>
            </a:r>
            <a:r>
              <a:rPr lang="en-US" b="0">
                <a:solidFill>
                  <a:srgbClr val="374649"/>
                </a:solidFill>
                <a:latin typeface="Arial" panose="020B0604020202020204"/>
                <a:cs typeface="Arial"/>
              </a:rPr>
              <a:t>, my role is to ensure the process for management of inhibitions is followed.</a:t>
            </a:r>
          </a:p>
          <a:p>
            <a:pPr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Manager</a:t>
            </a:r>
            <a:r>
              <a:rPr lang="en-US" b="0">
                <a:solidFill>
                  <a:srgbClr val="374649"/>
                </a:solidFill>
                <a:latin typeface="Arial" panose="020B0604020202020204"/>
                <a:cs typeface="Arial"/>
              </a:rPr>
              <a:t>, my role is to ensure I have an overview of the downgraded systems on my facilities. </a:t>
            </a:r>
          </a:p>
          <a:p>
            <a:pPr lvl="1" indent="-179070" algn="just">
              <a:spcAft>
                <a:spcPts val="600"/>
              </a:spcAft>
              <a:defRPr/>
            </a:pPr>
            <a:r>
              <a:rPr lang="en-US" b="0">
                <a:solidFill>
                  <a:srgbClr val="374649"/>
                </a:solidFill>
                <a:latin typeface="Arial" panose="020B0604020202020204"/>
                <a:cs typeface="Arial"/>
              </a:rPr>
              <a:t>As </a:t>
            </a:r>
            <a:r>
              <a:rPr lang="en-US" b="1">
                <a:solidFill>
                  <a:srgbClr val="374649"/>
                </a:solidFill>
                <a:latin typeface="Arial" panose="020B0604020202020204"/>
                <a:cs typeface="Arial"/>
              </a:rPr>
              <a:t>Projects</a:t>
            </a:r>
            <a:r>
              <a:rPr lang="en-US" b="0">
                <a:solidFill>
                  <a:srgbClr val="374649"/>
                </a:solidFill>
                <a:latin typeface="Arial" panose="020B0604020202020204"/>
                <a:cs typeface="Arial"/>
              </a:rPr>
              <a:t>, my role is to define a gas detector technology, reliable in all operating conditions.</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srcRect/>
          <a:stretch/>
        </p:blipFill>
        <p:spPr>
          <a:xfrm>
            <a:off x="549926" y="4109324"/>
            <a:ext cx="3774405" cy="2092880"/>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4355957" y="3909269"/>
            <a:ext cx="1614528"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FF0000"/>
              </a:solidFill>
              <a:ea typeface="+mn-lt"/>
              <a:cs typeface="+mn-lt"/>
            </a:endParaRPr>
          </a:p>
          <a:p>
            <a:r>
              <a:rPr lang="en-US" sz="1300" i="1">
                <a:solidFill>
                  <a:srgbClr val="374649"/>
                </a:solidFill>
              </a:rPr>
              <a:t>No fatality. </a:t>
            </a:r>
            <a:br>
              <a:rPr lang="en-US" sz="1300" i="1">
                <a:solidFill>
                  <a:srgbClr val="374649"/>
                </a:solidFill>
              </a:rPr>
            </a:br>
            <a:br>
              <a:rPr lang="en-US" sz="1300" i="1">
                <a:solidFill>
                  <a:srgbClr val="374649"/>
                </a:solidFill>
              </a:rPr>
            </a:br>
            <a:r>
              <a:rPr lang="en-US" sz="1300" i="1">
                <a:solidFill>
                  <a:srgbClr val="374649"/>
                </a:solidFill>
              </a:rPr>
              <a:t>On the previous day, 45 people were present on a neighboring platform.</a:t>
            </a:r>
          </a:p>
          <a:p>
            <a:r>
              <a:rPr lang="en-US" sz="1300" i="1">
                <a:solidFill>
                  <a:srgbClr val="374649"/>
                </a:solidFill>
              </a:rPr>
              <a:t> </a:t>
            </a:r>
          </a:p>
          <a:p>
            <a:r>
              <a:rPr lang="en-US" sz="1300" i="1">
                <a:solidFill>
                  <a:srgbClr val="374649"/>
                </a:solidFill>
              </a:rPr>
              <a:t>Asset damage: USD 10 Million </a:t>
            </a:r>
          </a:p>
        </p:txBody>
      </p:sp>
      <p:cxnSp>
        <p:nvCxnSpPr>
          <p:cNvPr id="8" name="Connecteur droit 7">
            <a:extLst>
              <a:ext uri="{FF2B5EF4-FFF2-40B4-BE49-F238E27FC236}">
                <a16:creationId xmlns:a16="http://schemas.microsoft.com/office/drawing/2014/main" id="{D146FEA3-24CD-9F25-57FF-D35CF678BBA5}"/>
              </a:ext>
            </a:extLst>
          </p:cNvPr>
          <p:cNvCxnSpPr/>
          <p:nvPr/>
        </p:nvCxnSpPr>
        <p:spPr>
          <a:xfrm>
            <a:off x="4456680" y="3999778"/>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241D2539-FF6B-A0ED-77CC-C14851099F9E}"/>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32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dirty="0"/>
              <a:t>During a petrol reception, the level continued to rise up to the Independent High Level Switch floating device, which failed to operate, neither to sound the audible alarm in the control room nor to shut down the pipeline. The tank overfilled, creating a large </a:t>
            </a:r>
            <a:r>
              <a:rPr lang="en-US" dirty="0" err="1"/>
              <a:t>vapour</a:t>
            </a:r>
            <a:r>
              <a:rPr lang="en-US" dirty="0"/>
              <a:t> cloud flowing off site.</a:t>
            </a:r>
          </a:p>
          <a:p>
            <a:pPr marL="52070" lvl="1">
              <a:defRPr/>
            </a:pPr>
            <a:r>
              <a:rPr lang="en-US" dirty="0"/>
              <a:t>The pipeline supervisor discovered the overflow situation and started emergency actions but </a:t>
            </a:r>
            <a:r>
              <a:rPr lang="fr-FR" dirty="0"/>
              <a:t>the </a:t>
            </a:r>
            <a:r>
              <a:rPr lang="fr-FR" dirty="0" err="1"/>
              <a:t>vapour</a:t>
            </a:r>
            <a:r>
              <a:rPr lang="fr-FR" dirty="0"/>
              <a:t> cloud </a:t>
            </a:r>
            <a:r>
              <a:rPr lang="fr-FR" dirty="0" err="1"/>
              <a:t>exploded</a:t>
            </a:r>
            <a:r>
              <a:rPr lang="fr-FR" dirty="0"/>
              <a:t>. </a:t>
            </a:r>
            <a:r>
              <a:rPr lang="en-US" dirty="0"/>
              <a:t>The fire burned for 5 days. </a:t>
            </a:r>
          </a:p>
          <a:p>
            <a:pPr marL="52070" lvl="1">
              <a:defRPr/>
            </a:pPr>
            <a:r>
              <a:rPr lang="en-US" dirty="0"/>
              <a:t>250 cubic meter of petrol escaped from Tank prior to the explosion.</a:t>
            </a:r>
          </a:p>
          <a:p>
            <a:pPr marL="52070" lvl="1">
              <a:defRPr/>
            </a:pPr>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Gasoline tank overfilling, explosion and depot destruction</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30</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a:xfrm>
            <a:off x="6240753" y="2193794"/>
            <a:ext cx="5451575" cy="3967164"/>
          </a:xfrm>
        </p:spPr>
        <p:txBody>
          <a:bodyPr vert="horz" lIns="91440" tIns="45720" rIns="91440" bIns="45720" rtlCol="0" anchor="t">
            <a:noAutofit/>
          </a:bodyPr>
          <a:lstStyle/>
          <a:p>
            <a:pPr lvl="1" indent="-179070" algn="just">
              <a:spcBef>
                <a:spcPts val="0"/>
              </a:spcBef>
              <a:defRPr/>
            </a:pPr>
            <a:r>
              <a:rPr lang="en-US" b="0" dirty="0">
                <a:solidFill>
                  <a:srgbClr val="374649"/>
                </a:solidFill>
                <a:latin typeface="Arial" panose="020B0604020202020204"/>
                <a:cs typeface="Arial"/>
              </a:rPr>
              <a:t>As </a:t>
            </a:r>
            <a:r>
              <a:rPr lang="en-US" b="1" dirty="0">
                <a:solidFill>
                  <a:srgbClr val="374649"/>
                </a:solidFill>
                <a:latin typeface="Arial" panose="020B0604020202020204"/>
                <a:cs typeface="Arial"/>
              </a:rPr>
              <a:t>Maintenance</a:t>
            </a:r>
            <a:r>
              <a:rPr lang="en-US" b="0" dirty="0">
                <a:solidFill>
                  <a:srgbClr val="374649"/>
                </a:solidFill>
                <a:latin typeface="Arial" panose="020B0604020202020204"/>
                <a:cs typeface="Arial"/>
              </a:rPr>
              <a:t>, my role is to : </a:t>
            </a:r>
          </a:p>
          <a:p>
            <a:pPr marL="534988" lvl="1" indent="-376238" algn="just">
              <a:spcBef>
                <a:spcPts val="0"/>
              </a:spcBef>
              <a:buNone/>
              <a:defRPr/>
            </a:pPr>
            <a:r>
              <a:rPr lang="en-US" dirty="0">
                <a:latin typeface="Arial" panose="020B0604020202020204"/>
                <a:cs typeface="Arial"/>
              </a:rPr>
              <a:t>	- </a:t>
            </a:r>
            <a:r>
              <a:rPr lang="en-US" dirty="0"/>
              <a:t>fully understand the way </a:t>
            </a:r>
            <a:r>
              <a:rPr lang="en-US" b="0" dirty="0">
                <a:solidFill>
                  <a:srgbClr val="374649"/>
                </a:solidFill>
                <a:latin typeface="Arial" panose="020B0604020202020204"/>
                <a:cs typeface="Arial"/>
              </a:rPr>
              <a:t>the safety equipment I maintain,</a:t>
            </a:r>
            <a:r>
              <a:rPr lang="en-US" dirty="0"/>
              <a:t> worked</a:t>
            </a:r>
            <a:r>
              <a:rPr lang="en-US" b="0" dirty="0">
                <a:solidFill>
                  <a:srgbClr val="374649"/>
                </a:solidFill>
                <a:latin typeface="Arial" panose="020B0604020202020204"/>
                <a:cs typeface="Arial"/>
              </a:rPr>
              <a:t>.</a:t>
            </a:r>
          </a:p>
          <a:p>
            <a:pPr marL="534988" lvl="1" indent="-376238" algn="just">
              <a:spcBef>
                <a:spcPts val="0"/>
              </a:spcBef>
              <a:buNone/>
              <a:defRPr/>
            </a:pPr>
            <a:r>
              <a:rPr lang="en-US" dirty="0">
                <a:latin typeface="Arial" panose="020B0604020202020204"/>
                <a:cs typeface="Arial"/>
              </a:rPr>
              <a:t>	- </a:t>
            </a:r>
            <a:r>
              <a:rPr lang="en-US" b="0" dirty="0">
                <a:solidFill>
                  <a:srgbClr val="374649"/>
                </a:solidFill>
                <a:latin typeface="Arial" panose="020B0604020202020204"/>
                <a:cs typeface="Arial"/>
              </a:rPr>
              <a:t>identify the root cause of recurrent failure on a safety equipment.</a:t>
            </a:r>
          </a:p>
          <a:p>
            <a:pPr lvl="1" indent="-179070" algn="just">
              <a:spcAft>
                <a:spcPts val="600"/>
              </a:spcAft>
              <a:defRPr/>
            </a:pPr>
            <a:r>
              <a:rPr lang="en-US" b="0" dirty="0">
                <a:solidFill>
                  <a:srgbClr val="374649"/>
                </a:solidFill>
                <a:latin typeface="Arial" panose="020B0604020202020204"/>
                <a:cs typeface="Arial"/>
              </a:rPr>
              <a:t>As </a:t>
            </a:r>
            <a:r>
              <a:rPr lang="en-US" b="1" dirty="0">
                <a:solidFill>
                  <a:srgbClr val="374649"/>
                </a:solidFill>
                <a:latin typeface="Arial" panose="020B0604020202020204"/>
                <a:cs typeface="Arial"/>
              </a:rPr>
              <a:t>Operations</a:t>
            </a:r>
            <a:r>
              <a:rPr lang="en-US" b="0" dirty="0">
                <a:solidFill>
                  <a:srgbClr val="374649"/>
                </a:solidFill>
                <a:latin typeface="Arial" panose="020B0604020202020204"/>
                <a:cs typeface="Arial"/>
              </a:rPr>
              <a:t>, my role is to</a:t>
            </a:r>
            <a:r>
              <a:rPr lang="en-US" dirty="0">
                <a:solidFill>
                  <a:srgbClr val="374649"/>
                </a:solidFill>
                <a:latin typeface="Arial" panose="020B0604020202020204"/>
                <a:cs typeface="Arial"/>
              </a:rPr>
              <a:t> have a clear understanding of the transfers being in operation.</a:t>
            </a:r>
          </a:p>
          <a:p>
            <a:pPr lvl="1" indent="-179070" algn="just">
              <a:spcAft>
                <a:spcPts val="600"/>
              </a:spcAft>
              <a:defRPr/>
            </a:pPr>
            <a:r>
              <a:rPr lang="en-US" b="0" dirty="0">
                <a:solidFill>
                  <a:srgbClr val="374649"/>
                </a:solidFill>
                <a:latin typeface="Arial" panose="020B0604020202020204"/>
                <a:cs typeface="Arial"/>
              </a:rPr>
              <a:t>As </a:t>
            </a:r>
            <a:r>
              <a:rPr lang="en-US" b="1" dirty="0">
                <a:solidFill>
                  <a:srgbClr val="374649"/>
                </a:solidFill>
                <a:latin typeface="Arial" panose="020B0604020202020204"/>
                <a:cs typeface="Arial"/>
              </a:rPr>
              <a:t>Operations</a:t>
            </a:r>
            <a:r>
              <a:rPr lang="en-US" b="0" dirty="0">
                <a:solidFill>
                  <a:srgbClr val="374649"/>
                </a:solidFill>
                <a:latin typeface="Arial" panose="020B0604020202020204"/>
                <a:cs typeface="Arial"/>
              </a:rPr>
              <a:t>, my role is to define filling procedures to define to what level the tanks should be filled and how the alarms should be used.</a:t>
            </a:r>
            <a:endParaRPr lang="en-US" dirty="0">
              <a:solidFill>
                <a:srgbClr val="374649"/>
              </a:solidFill>
              <a:latin typeface="Arial" panose="020B0604020202020204"/>
              <a:cs typeface="Arial"/>
            </a:endParaRPr>
          </a:p>
          <a:p>
            <a:pPr lvl="1" indent="-179070" algn="just">
              <a:spcAft>
                <a:spcPts val="600"/>
              </a:spcAft>
              <a:defRPr/>
            </a:pPr>
            <a:r>
              <a:rPr lang="en-US" b="0" i="0" u="none" strike="noStrike" dirty="0">
                <a:solidFill>
                  <a:srgbClr val="374649"/>
                </a:solidFill>
                <a:effectLst/>
                <a:latin typeface="Arial" panose="020B0604020202020204" pitchFamily="34" charset="0"/>
              </a:rPr>
              <a:t>As an </a:t>
            </a:r>
            <a:r>
              <a:rPr lang="en-US" b="1" i="0" u="none" strike="noStrike" dirty="0">
                <a:solidFill>
                  <a:srgbClr val="374649"/>
                </a:solidFill>
                <a:effectLst/>
                <a:latin typeface="Arial" panose="020B0604020202020204" pitchFamily="34" charset="0"/>
              </a:rPr>
              <a:t>HR</a:t>
            </a:r>
            <a:r>
              <a:rPr lang="en-US" b="0" i="0" u="none" strike="noStrike" dirty="0">
                <a:solidFill>
                  <a:srgbClr val="374649"/>
                </a:solidFill>
                <a:effectLst/>
                <a:latin typeface="Arial" panose="020B0604020202020204" pitchFamily="34" charset="0"/>
              </a:rPr>
              <a:t> </a:t>
            </a:r>
            <a:r>
              <a:rPr lang="en-US" b="1" i="0" u="none" strike="noStrike" dirty="0">
                <a:solidFill>
                  <a:srgbClr val="374649"/>
                </a:solidFill>
                <a:effectLst/>
                <a:latin typeface="Arial" panose="020B0604020202020204" pitchFamily="34" charset="0"/>
              </a:rPr>
              <a:t>or a Manager</a:t>
            </a:r>
            <a:r>
              <a:rPr lang="en-US" b="0" i="0" u="none" strike="noStrike" dirty="0">
                <a:solidFill>
                  <a:srgbClr val="374649"/>
                </a:solidFill>
                <a:effectLst/>
                <a:latin typeface="Arial" panose="020B0604020202020204" pitchFamily="34" charset="0"/>
              </a:rPr>
              <a:t>, I ensure that the personnel is trained and applies the procedures during operations that may present technological risks. </a:t>
            </a:r>
          </a:p>
          <a:p>
            <a:pPr lvl="1" indent="-179070" algn="just">
              <a:spcAft>
                <a:spcPts val="600"/>
              </a:spcAft>
              <a:defRPr/>
            </a:pPr>
            <a:r>
              <a:rPr lang="en-US" dirty="0">
                <a:latin typeface="Arial" panose="020B0604020202020204" pitchFamily="34" charset="0"/>
              </a:rPr>
              <a:t>As </a:t>
            </a:r>
            <a:r>
              <a:rPr lang="en-US" b="1" dirty="0">
                <a:latin typeface="Arial" panose="020B0604020202020204" pitchFamily="34" charset="0"/>
              </a:rPr>
              <a:t>Projects, </a:t>
            </a:r>
            <a:r>
              <a:rPr lang="en-US" dirty="0">
                <a:latin typeface="Arial" panose="020B0604020202020204" pitchFamily="34" charset="0"/>
              </a:rPr>
              <a:t>my role is to design bunds with sealant and other joint materials, which are fire resistant.</a:t>
            </a:r>
          </a:p>
        </p:txBody>
      </p:sp>
      <p:sp>
        <p:nvSpPr>
          <p:cNvPr id="7" name="TextBox 5">
            <a:extLst>
              <a:ext uri="{FF2B5EF4-FFF2-40B4-BE49-F238E27FC236}">
                <a16:creationId xmlns:a16="http://schemas.microsoft.com/office/drawing/2014/main" id="{6FE3F5D2-9E94-B790-2EB1-4141F327A980}"/>
              </a:ext>
            </a:extLst>
          </p:cNvPr>
          <p:cNvSpPr txBox="1"/>
          <p:nvPr/>
        </p:nvSpPr>
        <p:spPr>
          <a:xfrm>
            <a:off x="4382462" y="3872135"/>
            <a:ext cx="1614528"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dirty="0">
              <a:solidFill>
                <a:srgbClr val="FF0000"/>
              </a:solidFill>
              <a:ea typeface="+mn-lt"/>
              <a:cs typeface="+mn-lt"/>
            </a:endParaRPr>
          </a:p>
          <a:p>
            <a:r>
              <a:rPr lang="en-US" sz="1300" i="1" dirty="0">
                <a:solidFill>
                  <a:srgbClr val="374649"/>
                </a:solidFill>
              </a:rPr>
              <a:t>No fatality. </a:t>
            </a:r>
          </a:p>
          <a:p>
            <a:r>
              <a:rPr lang="en-US" sz="1300" i="1" dirty="0">
                <a:solidFill>
                  <a:srgbClr val="374649"/>
                </a:solidFill>
              </a:rPr>
              <a:t>43 suffered minor injuries</a:t>
            </a:r>
          </a:p>
          <a:p>
            <a:r>
              <a:rPr lang="en-US" sz="1300" i="1" dirty="0">
                <a:solidFill>
                  <a:srgbClr val="374649"/>
                </a:solidFill>
              </a:rPr>
              <a:t>2000 people evacuated from their homes, 9500 people  displaced from their premises</a:t>
            </a:r>
          </a:p>
          <a:p>
            <a:r>
              <a:rPr lang="en-US" sz="1300" i="1" dirty="0">
                <a:solidFill>
                  <a:srgbClr val="374649"/>
                </a:solidFill>
              </a:rPr>
              <a:t>Overall cost :  </a:t>
            </a:r>
          </a:p>
          <a:p>
            <a:r>
              <a:rPr lang="en-US" sz="1300" i="1" dirty="0">
                <a:solidFill>
                  <a:srgbClr val="374649"/>
                </a:solidFill>
              </a:rPr>
              <a:t>£ 900 Million </a:t>
            </a:r>
          </a:p>
        </p:txBody>
      </p:sp>
      <p:cxnSp>
        <p:nvCxnSpPr>
          <p:cNvPr id="8" name="Connecteur droit 7">
            <a:extLst>
              <a:ext uri="{FF2B5EF4-FFF2-40B4-BE49-F238E27FC236}">
                <a16:creationId xmlns:a16="http://schemas.microsoft.com/office/drawing/2014/main" id="{D146FEA3-24CD-9F25-57FF-D35CF678BBA5}"/>
              </a:ext>
            </a:extLst>
          </p:cNvPr>
          <p:cNvCxnSpPr/>
          <p:nvPr/>
        </p:nvCxnSpPr>
        <p:spPr>
          <a:xfrm>
            <a:off x="4456680" y="3999778"/>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2" action="ppaction://hlinksldjump" highlightClick="1"/>
            <a:extLst>
              <a:ext uri="{FF2B5EF4-FFF2-40B4-BE49-F238E27FC236}">
                <a16:creationId xmlns:a16="http://schemas.microsoft.com/office/drawing/2014/main" id="{241D2539-FF6B-A0ED-77CC-C14851099F9E}"/>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85DD990C-F3B1-E79D-0DC0-A94AAA3FE88A}"/>
              </a:ext>
            </a:extLst>
          </p:cNvPr>
          <p:cNvPicPr>
            <a:picLocks noChangeAspect="1"/>
          </p:cNvPicPr>
          <p:nvPr/>
        </p:nvPicPr>
        <p:blipFill>
          <a:blip r:embed="rId3"/>
          <a:stretch>
            <a:fillRect/>
          </a:stretch>
        </p:blipFill>
        <p:spPr>
          <a:xfrm>
            <a:off x="2517128" y="3975652"/>
            <a:ext cx="1797335" cy="2068769"/>
          </a:xfrm>
          <a:prstGeom prst="rect">
            <a:avLst/>
          </a:prstGeom>
        </p:spPr>
      </p:pic>
      <p:pic>
        <p:nvPicPr>
          <p:cNvPr id="14" name="Image 13">
            <a:extLst>
              <a:ext uri="{FF2B5EF4-FFF2-40B4-BE49-F238E27FC236}">
                <a16:creationId xmlns:a16="http://schemas.microsoft.com/office/drawing/2014/main" id="{E8F569D2-283D-6BC5-1A08-E165CCD9EAB1}"/>
              </a:ext>
            </a:extLst>
          </p:cNvPr>
          <p:cNvPicPr>
            <a:picLocks noChangeAspect="1"/>
          </p:cNvPicPr>
          <p:nvPr/>
        </p:nvPicPr>
        <p:blipFill>
          <a:blip r:embed="rId4"/>
          <a:stretch>
            <a:fillRect/>
          </a:stretch>
        </p:blipFill>
        <p:spPr>
          <a:xfrm>
            <a:off x="740807" y="3975651"/>
            <a:ext cx="1725537" cy="2072961"/>
          </a:xfrm>
          <a:prstGeom prst="rect">
            <a:avLst/>
          </a:prstGeom>
        </p:spPr>
      </p:pic>
      <p:sp>
        <p:nvSpPr>
          <p:cNvPr id="10" name="Rectangle 9">
            <a:extLst>
              <a:ext uri="{FF2B5EF4-FFF2-40B4-BE49-F238E27FC236}">
                <a16:creationId xmlns:a16="http://schemas.microsoft.com/office/drawing/2014/main" id="{3C4C1A4A-A2B6-FF64-402C-A4E320F687CF}"/>
              </a:ext>
            </a:extLst>
          </p:cNvPr>
          <p:cNvSpPr/>
          <p:nvPr/>
        </p:nvSpPr>
        <p:spPr>
          <a:xfrm>
            <a:off x="7288285" y="235377"/>
            <a:ext cx="817853"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2400" b="1" i="1" cap="none" spc="0" dirty="0">
                <a:ln/>
                <a:solidFill>
                  <a:schemeClr val="accent4"/>
                </a:solidFill>
                <a:effectLst/>
              </a:rPr>
              <a:t>New</a:t>
            </a:r>
          </a:p>
        </p:txBody>
      </p:sp>
    </p:spTree>
    <p:extLst>
      <p:ext uri="{BB962C8B-B14F-4D97-AF65-F5344CB8AC3E}">
        <p14:creationId xmlns:p14="http://schemas.microsoft.com/office/powerpoint/2010/main" val="78554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469878" y="1139253"/>
            <a:ext cx="5420559" cy="5093098"/>
          </a:xfrm>
        </p:spPr>
        <p:txBody>
          <a:bodyPr vert="horz" lIns="91440" tIns="45720" rIns="91440" bIns="45720" rtlCol="0" anchor="t">
            <a:noAutofit/>
          </a:bodyPr>
          <a:lstStyle/>
          <a:p>
            <a:pPr marL="52070" lvl="1">
              <a:defRPr/>
            </a:pPr>
            <a:r>
              <a:rPr lang="en-US" dirty="0"/>
              <a:t>A motorist was filling up 3 jerry cans of gasoline positioned in his trunk.
</a:t>
            </a:r>
            <a:r>
              <a:rPr lang="en-US" dirty="0">
                <a:ea typeface="+mn-lt"/>
                <a:cs typeface="+mn-lt"/>
              </a:rPr>
              <a:t>While filling the last can, the nozzle of the dispenser ignited. </a:t>
            </a:r>
            <a:r>
              <a:rPr lang="en-US" dirty="0"/>
              <a:t>The motorist backed up and fired at the cardboard containing the uncapped jerry cans, which overturned and ignited.
The fire spread. Customers were evacuated and staff activated the emergency shut down and notified the fire department who intervened 10 minutes later.
</a:t>
            </a:r>
            <a:r>
              <a:rPr lang="en-US"/>
              <a:t>The fire was due to static electricity (accumulated while filling </a:t>
            </a:r>
            <a:r>
              <a:rPr lang="en-US" dirty="0"/>
              <a:t>of jerrycans) discharge and the explosive atmosphere in the trunk of the vehicle. 
</a:t>
            </a:r>
            <a:endParaRPr lang="fr-FR" dirty="0"/>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Vehicle fire in the service station after filling the jerrycans
</a:t>
            </a:r>
            <a:endParaRPr lang="en-US" dirty="0">
              <a:highlight>
                <a:srgbClr val="FFFF00"/>
              </a:highlight>
            </a:endParaRP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dirty="0"/>
              <a:t>Managers’ kit </a:t>
            </a:r>
            <a:r>
              <a:rPr lang="en-US" dirty="0" err="1"/>
              <a:t>WDfS</a:t>
            </a:r>
            <a:r>
              <a:rPr lang="en-US" dirty="0"/>
              <a:t>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31</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a:xfrm>
            <a:off x="6414052" y="2193794"/>
            <a:ext cx="5278276" cy="3690171"/>
          </a:xfrm>
        </p:spPr>
        <p:txBody>
          <a:bodyPr vert="horz" lIns="91440" tIns="45720" rIns="91440" bIns="45720" rtlCol="0" anchor="t">
            <a:noAutofit/>
          </a:bodyPr>
          <a:lstStyle/>
          <a:p>
            <a:pPr marL="337820" lvl="1" indent="-179070" algn="just">
              <a:spcBef>
                <a:spcPts val="0"/>
              </a:spcBef>
              <a:defRPr/>
            </a:pPr>
            <a:r>
              <a:rPr lang="en-US" dirty="0">
                <a:latin typeface="Arial" panose="020B0604020202020204"/>
                <a:cs typeface="Arial"/>
              </a:rPr>
              <a:t>As a </a:t>
            </a:r>
            <a:r>
              <a:rPr lang="en-US" b="1" dirty="0">
                <a:latin typeface="Arial" panose="020B0604020202020204"/>
                <a:cs typeface="Arial"/>
              </a:rPr>
              <a:t>Service Station Manager</a:t>
            </a:r>
            <a:r>
              <a:rPr lang="en-US" dirty="0">
                <a:latin typeface="Arial" panose="020B0604020202020204"/>
                <a:cs typeface="Arial"/>
              </a:rPr>
              <a:t>, my role is to inform customers of the risks associated with filling jerry cans and advise them of the following good practices: </a:t>
            </a:r>
            <a:endParaRPr lang="fr-FR" dirty="0">
              <a:latin typeface="Arial" panose="020B0604020202020204"/>
              <a:cs typeface="Arial"/>
            </a:endParaRPr>
          </a:p>
          <a:p>
            <a:pPr marL="539750" lvl="1" indent="0" algn="just">
              <a:spcBef>
                <a:spcPts val="0"/>
              </a:spcBef>
              <a:buNone/>
              <a:defRPr/>
            </a:pPr>
            <a:r>
              <a:rPr lang="en-US" dirty="0">
                <a:latin typeface="Arial" panose="020B0604020202020204"/>
                <a:cs typeface="Arial"/>
              </a:rPr>
              <a:t>- use an approved container with a leakproof closure system</a:t>
            </a:r>
            <a:r>
              <a:rPr lang="fr-FR" dirty="0">
                <a:latin typeface="Arial" panose="020B0604020202020204"/>
                <a:cs typeface="Arial"/>
              </a:rPr>
              <a:t>; </a:t>
            </a:r>
          </a:p>
          <a:p>
            <a:pPr marL="539750" lvl="1" indent="0" algn="just">
              <a:spcBef>
                <a:spcPts val="0"/>
              </a:spcBef>
              <a:buNone/>
              <a:defRPr/>
            </a:pPr>
            <a:r>
              <a:rPr lang="en-US" dirty="0">
                <a:latin typeface="Arial" panose="020B0604020202020204"/>
                <a:cs typeface="Arial"/>
              </a:rPr>
              <a:t>- place the jerry can outside the vehicle and on the ground;
- place the dispenser gun in contact with the container (dissipation of electrostatic charges);
- do not fill the container more than 95% to allow the expansion of the product;
- do not smoke or make phone calls while filling.</a:t>
            </a:r>
            <a:endParaRPr lang="fr-FR" dirty="0">
              <a:latin typeface="Arial" panose="020B0604020202020204"/>
              <a:cs typeface="Arial"/>
            </a:endParaRPr>
          </a:p>
          <a:p>
            <a:pPr lvl="2" indent="-179070" algn="just">
              <a:spcBef>
                <a:spcPts val="0"/>
              </a:spcBef>
              <a:defRPr/>
            </a:pPr>
            <a:r>
              <a:rPr lang="fr-FR" sz="1100" dirty="0">
                <a:solidFill>
                  <a:srgbClr val="374649"/>
                </a:solidFill>
                <a:latin typeface="Arial" panose="020B0604020202020204" pitchFamily="34" charset="0"/>
              </a:rPr>
              <a:t>		</a:t>
            </a:r>
          </a:p>
        </p:txBody>
      </p:sp>
      <p:cxnSp>
        <p:nvCxnSpPr>
          <p:cNvPr id="8" name="Connecteur droit 7">
            <a:extLst>
              <a:ext uri="{FF2B5EF4-FFF2-40B4-BE49-F238E27FC236}">
                <a16:creationId xmlns:a16="http://schemas.microsoft.com/office/drawing/2014/main" id="{D146FEA3-24CD-9F25-57FF-D35CF678BBA5}"/>
              </a:ext>
            </a:extLst>
          </p:cNvPr>
          <p:cNvCxnSpPr/>
          <p:nvPr/>
        </p:nvCxnSpPr>
        <p:spPr>
          <a:xfrm>
            <a:off x="664168" y="3819896"/>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2" action="ppaction://hlinksldjump" highlightClick="1"/>
            <a:extLst>
              <a:ext uri="{FF2B5EF4-FFF2-40B4-BE49-F238E27FC236}">
                <a16:creationId xmlns:a16="http://schemas.microsoft.com/office/drawing/2014/main" id="{241D2539-FF6B-A0ED-77CC-C14851099F9E}"/>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CF857093-AE86-465C-73EC-3AD4E6BCBB7B}"/>
              </a:ext>
            </a:extLst>
          </p:cNvPr>
          <p:cNvPicPr>
            <a:picLocks noChangeAspect="1"/>
          </p:cNvPicPr>
          <p:nvPr/>
        </p:nvPicPr>
        <p:blipFill>
          <a:blip r:embed="rId3"/>
          <a:stretch>
            <a:fillRect/>
          </a:stretch>
        </p:blipFill>
        <p:spPr>
          <a:xfrm>
            <a:off x="900040" y="4372149"/>
            <a:ext cx="1618308" cy="1862227"/>
          </a:xfrm>
          <a:prstGeom prst="rect">
            <a:avLst/>
          </a:prstGeom>
        </p:spPr>
      </p:pic>
      <p:pic>
        <p:nvPicPr>
          <p:cNvPr id="19" name="Image 18">
            <a:extLst>
              <a:ext uri="{FF2B5EF4-FFF2-40B4-BE49-F238E27FC236}">
                <a16:creationId xmlns:a16="http://schemas.microsoft.com/office/drawing/2014/main" id="{E996B70E-833B-835F-D632-421BE258144A}"/>
              </a:ext>
            </a:extLst>
          </p:cNvPr>
          <p:cNvPicPr>
            <a:picLocks noChangeAspect="1"/>
          </p:cNvPicPr>
          <p:nvPr/>
        </p:nvPicPr>
        <p:blipFill>
          <a:blip r:embed="rId4"/>
          <a:stretch>
            <a:fillRect/>
          </a:stretch>
        </p:blipFill>
        <p:spPr>
          <a:xfrm>
            <a:off x="2893100" y="4393608"/>
            <a:ext cx="2548329" cy="1836296"/>
          </a:xfrm>
          <a:prstGeom prst="rect">
            <a:avLst/>
          </a:prstGeom>
        </p:spPr>
      </p:pic>
      <p:sp>
        <p:nvSpPr>
          <p:cNvPr id="21" name="ZoneTexte 20">
            <a:extLst>
              <a:ext uri="{FF2B5EF4-FFF2-40B4-BE49-F238E27FC236}">
                <a16:creationId xmlns:a16="http://schemas.microsoft.com/office/drawing/2014/main" id="{980EDCD3-05B1-3BD3-EBC0-34E7314C63FB}"/>
              </a:ext>
            </a:extLst>
          </p:cNvPr>
          <p:cNvSpPr txBox="1"/>
          <p:nvPr/>
        </p:nvSpPr>
        <p:spPr>
          <a:xfrm>
            <a:off x="539646" y="3867463"/>
            <a:ext cx="5366479" cy="738664"/>
          </a:xfrm>
          <a:prstGeom prst="rect">
            <a:avLst/>
          </a:prstGeom>
          <a:noFill/>
        </p:spPr>
        <p:txBody>
          <a:bodyPr wrap="square" rtlCol="0">
            <a:spAutoFit/>
          </a:bodyPr>
          <a:lstStyle/>
          <a:p>
            <a:r>
              <a:rPr lang="en-US" sz="1400" i="1" dirty="0"/>
              <a:t>No injuries
Burned vehicles and property damage at the station
</a:t>
            </a:r>
            <a:endParaRPr lang="fr-FR" sz="1400" i="1" dirty="0"/>
          </a:p>
        </p:txBody>
      </p:sp>
      <p:sp>
        <p:nvSpPr>
          <p:cNvPr id="7" name="Rectangle 6">
            <a:extLst>
              <a:ext uri="{FF2B5EF4-FFF2-40B4-BE49-F238E27FC236}">
                <a16:creationId xmlns:a16="http://schemas.microsoft.com/office/drawing/2014/main" id="{D5A05FC4-8D0B-FD23-6A78-52948875D509}"/>
              </a:ext>
            </a:extLst>
          </p:cNvPr>
          <p:cNvSpPr/>
          <p:nvPr/>
        </p:nvSpPr>
        <p:spPr>
          <a:xfrm>
            <a:off x="7440684" y="242844"/>
            <a:ext cx="817853"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2400" b="1" i="1" cap="none" spc="0" dirty="0">
                <a:ln/>
                <a:solidFill>
                  <a:schemeClr val="accent4"/>
                </a:solidFill>
                <a:effectLst/>
              </a:rPr>
              <a:t>New</a:t>
            </a:r>
          </a:p>
        </p:txBody>
      </p:sp>
    </p:spTree>
    <p:extLst>
      <p:ext uri="{BB962C8B-B14F-4D97-AF65-F5344CB8AC3E}">
        <p14:creationId xmlns:p14="http://schemas.microsoft.com/office/powerpoint/2010/main" val="721742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469878" y="1084542"/>
            <a:ext cx="5420559" cy="5147809"/>
          </a:xfrm>
        </p:spPr>
        <p:txBody>
          <a:bodyPr vert="horz" lIns="91440" tIns="45720" rIns="91440" bIns="45720" rtlCol="0" anchor="t">
            <a:noAutofit/>
          </a:bodyPr>
          <a:lstStyle/>
          <a:p>
            <a:pPr marL="52070" lvl="1">
              <a:defRPr/>
            </a:pPr>
            <a:r>
              <a:rPr lang="en-US" sz="1200" i="0" u="none" strike="noStrike" kern="1200" cap="none" spc="0" normalizeH="0" baseline="0" noProof="0" dirty="0">
                <a:ln>
                  <a:noFill/>
                </a:ln>
                <a:solidFill>
                  <a:srgbClr val="374649"/>
                </a:solidFill>
                <a:effectLst/>
                <a:uLnTx/>
                <a:uFillTx/>
                <a:latin typeface="Arial" panose="020B0604020202020204"/>
                <a:cs typeface="Arial" panose="020B0604020202020204"/>
              </a:rPr>
              <a:t>While pulling out a slickline plug on a gas well, a leak was observed on stuffing box, at the top of the assembly. Several attempts to shut well in by closing the pressure control equipment were made on the different cable-sealing valves, without any success. The safety device was still leaking badly.</a:t>
            </a:r>
          </a:p>
          <a:p>
            <a:pPr marL="52070" lvl="1">
              <a:defRPr/>
            </a:pPr>
            <a:r>
              <a:rPr lang="en-US" sz="1200" i="0" u="none" strike="noStrike" kern="1200" cap="none" spc="0" normalizeH="0" baseline="0" noProof="0" dirty="0">
                <a:ln>
                  <a:noFill/>
                </a:ln>
                <a:solidFill>
                  <a:srgbClr val="374649"/>
                </a:solidFill>
                <a:effectLst/>
                <a:uLnTx/>
                <a:uFillTx/>
                <a:latin typeface="Arial" panose="020B0604020202020204"/>
                <a:cs typeface="Arial" panose="020B0604020202020204"/>
              </a:rPr>
              <a:t>The crew on site were reluctant to cut the cable, drop the tool and close the well at the production head, being concerned to be blamed in the future. The decision to cut was finally taken after 35min of leak – 680m3 estimated of hydrocarbon gas were released</a:t>
            </a:r>
          </a:p>
          <a:p>
            <a:pPr marL="52070" lvl="1">
              <a:defRPr/>
            </a:pPr>
            <a:r>
              <a:rPr lang="en-US" sz="1200" i="0" u="none" strike="noStrike" kern="1200" cap="none" spc="0" normalizeH="0" baseline="0" noProof="0" dirty="0">
                <a:ln>
                  <a:noFill/>
                </a:ln>
                <a:solidFill>
                  <a:srgbClr val="374649"/>
                </a:solidFill>
                <a:effectLst/>
                <a:uLnTx/>
                <a:uFillTx/>
                <a:latin typeface="Arial" panose="020B0604020202020204"/>
                <a:cs typeface="Arial" panose="020B0604020202020204"/>
              </a:rPr>
              <a:t>Wrong packing elements were used in the stuffing box, initiating the leak.</a:t>
            </a:r>
          </a:p>
          <a:p>
            <a:pPr marL="52070" lvl="1">
              <a:defRPr/>
            </a:pPr>
            <a:r>
              <a:rPr lang="en-US" sz="1200" i="0" u="none" strike="noStrike" kern="1200" cap="none" spc="0" normalizeH="0" baseline="0" noProof="0" dirty="0">
                <a:ln>
                  <a:noFill/>
                </a:ln>
                <a:solidFill>
                  <a:srgbClr val="374649"/>
                </a:solidFill>
                <a:effectLst/>
                <a:uLnTx/>
                <a:uFillTx/>
                <a:latin typeface="Arial" panose="020B0604020202020204"/>
                <a:cs typeface="Arial" panose="020B0604020202020204"/>
              </a:rPr>
              <a:t>On the pressure control equipment, equalizing port was left open, by-passing all the sealing safety valves. This was not checked on arrival on site</a:t>
            </a:r>
          </a:p>
          <a:p>
            <a:pPr marL="52070" lvl="1">
              <a:defRPr/>
            </a:pPr>
            <a:r>
              <a:rPr lang="en-US" sz="1200" i="0" u="none" strike="noStrike" kern="1200" cap="none" spc="0" normalizeH="0" baseline="0" noProof="0" dirty="0">
                <a:ln>
                  <a:noFill/>
                </a:ln>
                <a:solidFill>
                  <a:srgbClr val="374649"/>
                </a:solidFill>
                <a:effectLst/>
                <a:uLnTx/>
                <a:uFillTx/>
                <a:latin typeface="Arial" panose="020B0604020202020204"/>
                <a:cs typeface="Arial" panose="020B0604020202020204"/>
              </a:rPr>
              <a:t>The cutter device (shear rams) was not installed – despite requirement - due to lack of height.</a:t>
            </a:r>
          </a:p>
          <a:p>
            <a:pPr marL="52070" lvl="1">
              <a:defRPr/>
            </a:pPr>
            <a:r>
              <a:rPr lang="en-US" sz="1200" dirty="0">
                <a:latin typeface="Arial" panose="020B0604020202020204"/>
                <a:cs typeface="Arial" panose="020B0604020202020204"/>
              </a:rPr>
              <a:t>Decision to secure the well by cutting cable was delayed due to lack of emergency procedure and clear responsibilities established.</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Loss of containment during a Well Intervention</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4</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sz="1400" b="0" dirty="0">
                <a:solidFill>
                  <a:srgbClr val="374649"/>
                </a:solidFill>
                <a:latin typeface="Arial" panose="020B0604020202020204"/>
                <a:cs typeface="Arial"/>
              </a:rPr>
              <a:t>As a </a:t>
            </a:r>
            <a:r>
              <a:rPr lang="en-US" sz="1400" b="1" dirty="0">
                <a:solidFill>
                  <a:srgbClr val="374649"/>
                </a:solidFill>
                <a:latin typeface="Arial" panose="020B0604020202020204"/>
                <a:cs typeface="Arial"/>
              </a:rPr>
              <a:t>Well Intervention Supervisor</a:t>
            </a:r>
            <a:r>
              <a:rPr lang="en-US" sz="1400" b="0" dirty="0">
                <a:solidFill>
                  <a:srgbClr val="374649"/>
                </a:solidFill>
                <a:latin typeface="Arial" panose="020B0604020202020204"/>
                <a:cs typeface="Arial"/>
              </a:rPr>
              <a:t>, I ensure that equipment part of well barriers are certified, correctly installed and tested. I’m also empowered to secure the well on any sign of anomaly. </a:t>
            </a:r>
          </a:p>
          <a:p>
            <a:pPr lvl="1" indent="-179070" algn="just">
              <a:defRPr/>
            </a:pPr>
            <a:r>
              <a:rPr lang="en-US" sz="1400" b="0" dirty="0">
                <a:solidFill>
                  <a:srgbClr val="374649"/>
                </a:solidFill>
                <a:latin typeface="Arial" panose="020B0604020202020204"/>
                <a:cs typeface="Arial"/>
              </a:rPr>
              <a:t>As a </a:t>
            </a:r>
            <a:r>
              <a:rPr lang="en-US" sz="1400" b="1" dirty="0">
                <a:solidFill>
                  <a:srgbClr val="374649"/>
                </a:solidFill>
                <a:latin typeface="Arial" panose="020B0604020202020204"/>
                <a:cs typeface="Arial"/>
              </a:rPr>
              <a:t>Well Intervention Superintendent</a:t>
            </a:r>
            <a:r>
              <a:rPr lang="en-US" sz="1400" b="0" dirty="0">
                <a:solidFill>
                  <a:srgbClr val="374649"/>
                </a:solidFill>
                <a:latin typeface="Arial" panose="020B0604020202020204"/>
                <a:cs typeface="Arial"/>
              </a:rPr>
              <a:t>, I ensure the design of the operation and equipment mobilized are fully compliant. I regularly control the well barriers are tested on site.</a:t>
            </a:r>
          </a:p>
          <a:p>
            <a:pPr lvl="1" indent="-179070" algn="just">
              <a:defRPr/>
            </a:pPr>
            <a:r>
              <a:rPr lang="en-US" sz="1400" b="0" dirty="0">
                <a:solidFill>
                  <a:srgbClr val="374649"/>
                </a:solidFill>
                <a:latin typeface="Arial" panose="020B0604020202020204"/>
                <a:cs typeface="Arial"/>
              </a:rPr>
              <a:t>As a </a:t>
            </a:r>
            <a:r>
              <a:rPr lang="en-US" sz="1400" b="1" dirty="0">
                <a:solidFill>
                  <a:srgbClr val="374649"/>
                </a:solidFill>
                <a:latin typeface="Arial" panose="020B0604020202020204"/>
                <a:cs typeface="Arial"/>
              </a:rPr>
              <a:t>Drilling &amp; Well Manager</a:t>
            </a:r>
            <a:r>
              <a:rPr lang="en-US" sz="1400" b="0" dirty="0">
                <a:solidFill>
                  <a:srgbClr val="374649"/>
                </a:solidFill>
                <a:latin typeface="Arial" panose="020B0604020202020204"/>
                <a:cs typeface="Arial"/>
              </a:rPr>
              <a:t>, I ensure I have a competent and certified Chain of Command, focused on operation safety, rules compliant and ready to secure the well in case of emergency.</a:t>
            </a:r>
          </a:p>
          <a:p>
            <a:pPr lvl="1" indent="-179070" algn="just">
              <a:defRPr/>
            </a:pPr>
            <a:r>
              <a:rPr lang="en-US" sz="1400" b="0" dirty="0">
                <a:solidFill>
                  <a:srgbClr val="374649"/>
                </a:solidFill>
                <a:latin typeface="Arial" panose="020B0604020202020204"/>
                <a:cs typeface="Arial"/>
              </a:rPr>
              <a:t>As </a:t>
            </a:r>
            <a:r>
              <a:rPr lang="en-US" sz="1400" b="1" dirty="0" err="1">
                <a:solidFill>
                  <a:srgbClr val="374649"/>
                </a:solidFill>
                <a:latin typeface="Arial" panose="020B0604020202020204"/>
                <a:cs typeface="Arial"/>
              </a:rPr>
              <a:t>Metier</a:t>
            </a:r>
            <a:r>
              <a:rPr lang="en-US" sz="1400" b="0" dirty="0">
                <a:solidFill>
                  <a:srgbClr val="374649"/>
                </a:solidFill>
                <a:latin typeface="Arial" panose="020B0604020202020204"/>
                <a:cs typeface="Arial"/>
              </a:rPr>
              <a:t>, I develop :</a:t>
            </a:r>
          </a:p>
          <a:p>
            <a:pPr marL="534988" lvl="3" indent="-285750" algn="just">
              <a:buClr>
                <a:srgbClr val="00B0F0"/>
              </a:buClr>
              <a:buFont typeface="Wingdings" panose="05000000000000000000" pitchFamily="2" charset="2"/>
              <a:buChar char="§"/>
              <a:defRPr/>
            </a:pPr>
            <a:r>
              <a:rPr lang="en-US" sz="1200" b="0" dirty="0">
                <a:solidFill>
                  <a:srgbClr val="374649"/>
                </a:solidFill>
                <a:latin typeface="Arial" panose="020B0604020202020204"/>
                <a:cs typeface="Arial"/>
              </a:rPr>
              <a:t>A safety culture promoting focus on major risks,</a:t>
            </a:r>
          </a:p>
          <a:p>
            <a:pPr marL="534988" lvl="3" indent="-285750" algn="just">
              <a:buClr>
                <a:srgbClr val="00B0F0"/>
              </a:buClr>
              <a:buFont typeface="Wingdings" panose="05000000000000000000" pitchFamily="2" charset="2"/>
              <a:buChar char="§"/>
              <a:defRPr/>
            </a:pPr>
            <a:r>
              <a:rPr lang="en-US" sz="1200" b="0" dirty="0">
                <a:solidFill>
                  <a:srgbClr val="374649"/>
                </a:solidFill>
                <a:latin typeface="Arial" panose="020B0604020202020204"/>
                <a:cs typeface="Arial"/>
              </a:rPr>
              <a:t>A chain of command skills for operational safety excellence.</a:t>
            </a:r>
          </a:p>
          <a:p>
            <a:pPr lvl="1" indent="-179070"/>
            <a:endParaRPr lang="fr-FR" dirty="0">
              <a:cs typeface="Arial"/>
            </a:endParaRPr>
          </a:p>
        </p:txBody>
      </p:sp>
      <p:sp>
        <p:nvSpPr>
          <p:cNvPr id="7" name="TextBox 5">
            <a:extLst>
              <a:ext uri="{FF2B5EF4-FFF2-40B4-BE49-F238E27FC236}">
                <a16:creationId xmlns:a16="http://schemas.microsoft.com/office/drawing/2014/main" id="{6FE3F5D2-9E94-B790-2EB1-4141F327A980}"/>
              </a:ext>
            </a:extLst>
          </p:cNvPr>
          <p:cNvSpPr txBox="1"/>
          <p:nvPr/>
        </p:nvSpPr>
        <p:spPr>
          <a:xfrm>
            <a:off x="3231450" y="4617604"/>
            <a:ext cx="2353180"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FF0000"/>
              </a:solidFill>
              <a:ea typeface="+mn-lt"/>
              <a:cs typeface="+mn-lt"/>
            </a:endParaRPr>
          </a:p>
          <a:p>
            <a:r>
              <a:rPr lang="en-US" sz="1300" i="1">
                <a:solidFill>
                  <a:srgbClr val="374649"/>
                </a:solidFill>
              </a:rPr>
              <a:t>No Injurie. </a:t>
            </a:r>
          </a:p>
          <a:p>
            <a:r>
              <a:rPr lang="en-US" sz="1300" i="1">
                <a:solidFill>
                  <a:srgbClr val="374649"/>
                </a:solidFill>
              </a:rPr>
              <a:t>Loss of hydrocarbon containment: 680 m3 estimated</a:t>
            </a:r>
          </a:p>
          <a:p>
            <a:r>
              <a:rPr lang="en-US" sz="1300" i="1">
                <a:solidFill>
                  <a:srgbClr val="374649"/>
                </a:solidFill>
              </a:rPr>
              <a:t>Potential explosion leading to multiple fatalities</a:t>
            </a:r>
          </a:p>
        </p:txBody>
      </p:sp>
      <p:pic>
        <p:nvPicPr>
          <p:cNvPr id="8" name="Image 7">
            <a:extLst>
              <a:ext uri="{FF2B5EF4-FFF2-40B4-BE49-F238E27FC236}">
                <a16:creationId xmlns:a16="http://schemas.microsoft.com/office/drawing/2014/main" id="{78940001-8E88-FB29-F49B-07E89869FBF0}"/>
              </a:ext>
            </a:extLst>
          </p:cNvPr>
          <p:cNvPicPr>
            <a:picLocks noChangeAspect="1"/>
          </p:cNvPicPr>
          <p:nvPr/>
        </p:nvPicPr>
        <p:blipFill>
          <a:blip r:embed="rId2"/>
          <a:stretch>
            <a:fillRect/>
          </a:stretch>
        </p:blipFill>
        <p:spPr>
          <a:xfrm>
            <a:off x="913066" y="4592674"/>
            <a:ext cx="1711954" cy="1609529"/>
          </a:xfrm>
          <a:prstGeom prst="rect">
            <a:avLst/>
          </a:prstGeom>
        </p:spPr>
      </p:pic>
      <p:cxnSp>
        <p:nvCxnSpPr>
          <p:cNvPr id="10" name="Connecteur droit 9">
            <a:extLst>
              <a:ext uri="{FF2B5EF4-FFF2-40B4-BE49-F238E27FC236}">
                <a16:creationId xmlns:a16="http://schemas.microsoft.com/office/drawing/2014/main" id="{3D9DEE46-7A99-41B0-64D1-76BBE158FDB1}"/>
              </a:ext>
            </a:extLst>
          </p:cNvPr>
          <p:cNvCxnSpPr/>
          <p:nvPr/>
        </p:nvCxnSpPr>
        <p:spPr>
          <a:xfrm>
            <a:off x="3312984" y="4739080"/>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E014E01A-5274-0CAB-ADF0-D1A5E47A1797}"/>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45963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dirty="0"/>
              <a:t>A drilling assembly hit and damaged an adjacent producing well. This resulted in a blowout of mud and gas of the well in progress. The gas escape went out of control with multiple random resurgences in the vicinity of the rig site. </a:t>
            </a:r>
          </a:p>
          <a:p>
            <a:pPr marL="52070" lvl="1">
              <a:defRPr/>
            </a:pPr>
            <a:r>
              <a:rPr lang="en-US" dirty="0"/>
              <a:t>Mistakes were made in the anti-collision engineering work, including some adjacent wells (the one intercepted) were missing from the assessment.</a:t>
            </a:r>
          </a:p>
          <a:p>
            <a:pPr marL="52070" lvl="1">
              <a:defRPr/>
            </a:pPr>
            <a:r>
              <a:rPr lang="en-US" dirty="0"/>
              <a:t>The first signs of an obstruction while drilling in the well were not reported nor properly analyzed by the local team.​</a:t>
            </a:r>
          </a:p>
          <a:p>
            <a:pPr marL="52070" lvl="1">
              <a:defRPr/>
            </a:pPr>
            <a:r>
              <a:rPr lang="en-US" dirty="0"/>
              <a:t>Some key persons of the chain of command were absent and not replaced, on site and in the office.</a:t>
            </a: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Collision with a producing gas well</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5</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a:xfrm>
            <a:off x="6360676" y="2343695"/>
            <a:ext cx="5157420" cy="3634597"/>
          </a:xfrm>
        </p:spPr>
        <p:txBody>
          <a:bodyPr vert="horz" lIns="91440" tIns="45720" rIns="91440" bIns="45720" rtlCol="0" anchor="t">
            <a:noAutofit/>
          </a:bodyPr>
          <a:lstStyle/>
          <a:p>
            <a:pPr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Drilling Rig Supervisor</a:t>
            </a:r>
            <a:r>
              <a:rPr lang="en-US" b="0">
                <a:solidFill>
                  <a:srgbClr val="374649"/>
                </a:solidFill>
                <a:latin typeface="Arial" panose="020B0604020202020204"/>
                <a:cs typeface="Arial"/>
              </a:rPr>
              <a:t>, I report any drilling anomaly and ensure that adjacent wells are isolated.</a:t>
            </a:r>
          </a:p>
          <a:p>
            <a:pPr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Drilling Engineer</a:t>
            </a:r>
            <a:r>
              <a:rPr lang="en-US" b="0">
                <a:solidFill>
                  <a:srgbClr val="374649"/>
                </a:solidFill>
                <a:latin typeface="Arial" panose="020B0604020202020204"/>
                <a:cs typeface="Arial"/>
              </a:rPr>
              <a:t>, I perform &amp; QAQC:</a:t>
            </a:r>
          </a:p>
          <a:p>
            <a:pPr marL="646680" lvl="2" indent="-285750" algn="just">
              <a:spcAft>
                <a:spcPts val="600"/>
              </a:spcAft>
              <a:buClr>
                <a:srgbClr val="00B0F0"/>
              </a:buClr>
              <a:buFont typeface="Wingdings" panose="05000000000000000000" pitchFamily="2" charset="2"/>
              <a:buChar char="§"/>
              <a:defRPr/>
            </a:pPr>
            <a:r>
              <a:rPr lang="en-US" sz="1200">
                <a:solidFill>
                  <a:srgbClr val="374649"/>
                </a:solidFill>
                <a:cs typeface="Arial"/>
              </a:rPr>
              <a:t>the well trajectories database, </a:t>
            </a:r>
          </a:p>
          <a:p>
            <a:pPr marL="646680" lvl="2" indent="-285750" algn="just">
              <a:spcAft>
                <a:spcPts val="600"/>
              </a:spcAft>
              <a:buClr>
                <a:srgbClr val="00B0F0"/>
              </a:buClr>
              <a:buFont typeface="Wingdings" panose="05000000000000000000" pitchFamily="2" charset="2"/>
              <a:buChar char="§"/>
              <a:defRPr/>
            </a:pPr>
            <a:r>
              <a:rPr lang="en-US" sz="1200">
                <a:solidFill>
                  <a:srgbClr val="374649"/>
                </a:solidFill>
                <a:cs typeface="Arial"/>
              </a:rPr>
              <a:t>the anti-collision work.</a:t>
            </a:r>
          </a:p>
          <a:p>
            <a:pPr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Drilling &amp; Well Manager</a:t>
            </a:r>
            <a:r>
              <a:rPr lang="en-US" b="0">
                <a:solidFill>
                  <a:srgbClr val="374649"/>
                </a:solidFill>
                <a:latin typeface="Arial" panose="020B0604020202020204"/>
                <a:cs typeface="Arial"/>
              </a:rPr>
              <a:t>, I ensure I have a competent organization, a fully compliant program and an operational personnel continuity.</a:t>
            </a:r>
          </a:p>
          <a:p>
            <a:pPr lvl="1" indent="-179070" algn="just">
              <a:spcAft>
                <a:spcPts val="600"/>
              </a:spcAft>
              <a:defRPr/>
            </a:pPr>
            <a:r>
              <a:rPr lang="en-US" b="0">
                <a:solidFill>
                  <a:srgbClr val="374649"/>
                </a:solidFill>
                <a:latin typeface="Arial" panose="020B0604020202020204"/>
                <a:cs typeface="Arial"/>
              </a:rPr>
              <a:t>As </a:t>
            </a:r>
            <a:r>
              <a:rPr lang="en-US" b="1" err="1">
                <a:solidFill>
                  <a:srgbClr val="374649"/>
                </a:solidFill>
                <a:latin typeface="Arial" panose="020B0604020202020204"/>
                <a:cs typeface="Arial"/>
              </a:rPr>
              <a:t>Metier</a:t>
            </a:r>
            <a:r>
              <a:rPr lang="en-US" b="0">
                <a:solidFill>
                  <a:srgbClr val="374649"/>
                </a:solidFill>
                <a:latin typeface="Arial" panose="020B0604020202020204"/>
                <a:cs typeface="Arial"/>
              </a:rPr>
              <a:t>, I to identify proper tools to assist operational teams for anti-collision design and control, share lessons learnt and adapt referential to guide affiliate organizations.</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23520" y="4364869"/>
            <a:ext cx="2850228" cy="1792355"/>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559404" y="4664508"/>
            <a:ext cx="2353180"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FF0000"/>
              </a:solidFill>
              <a:ea typeface="+mn-lt"/>
              <a:cs typeface="+mn-lt"/>
            </a:endParaRPr>
          </a:p>
          <a:p>
            <a:r>
              <a:rPr lang="fr-FR" sz="1300" i="1">
                <a:solidFill>
                  <a:srgbClr val="374649"/>
                </a:solidFill>
              </a:rPr>
              <a:t>No Injury.</a:t>
            </a:r>
          </a:p>
          <a:p>
            <a:endParaRPr lang="fr-FR" sz="1300" i="1">
              <a:solidFill>
                <a:srgbClr val="374649"/>
              </a:solidFill>
            </a:endParaRPr>
          </a:p>
          <a:p>
            <a:r>
              <a:rPr lang="en-US" sz="1300" i="1">
                <a:solidFill>
                  <a:srgbClr val="374649"/>
                </a:solidFill>
              </a:rPr>
              <a:t>53 days to kill and control the well, worldwide equipment and personnel mobilization</a:t>
            </a:r>
          </a:p>
          <a:p>
            <a:endParaRPr lang="fr-FR" sz="1300" i="1">
              <a:solidFill>
                <a:srgbClr val="009CEA"/>
              </a:solidFill>
            </a:endParaRPr>
          </a:p>
        </p:txBody>
      </p:sp>
      <p:cxnSp>
        <p:nvCxnSpPr>
          <p:cNvPr id="8" name="Connecteur droit 7">
            <a:extLst>
              <a:ext uri="{FF2B5EF4-FFF2-40B4-BE49-F238E27FC236}">
                <a16:creationId xmlns:a16="http://schemas.microsoft.com/office/drawing/2014/main" id="{44E3E584-11CA-A53A-FA88-954E97BF58CC}"/>
              </a:ext>
            </a:extLst>
          </p:cNvPr>
          <p:cNvCxnSpPr/>
          <p:nvPr/>
        </p:nvCxnSpPr>
        <p:spPr>
          <a:xfrm>
            <a:off x="3633997" y="4783235"/>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0057C9FE-CD72-1778-3087-F02A68261FC7}"/>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5569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469878" y="1215957"/>
            <a:ext cx="5420559" cy="5016394"/>
          </a:xfrm>
        </p:spPr>
        <p:txBody>
          <a:bodyPr vert="horz" lIns="91440" tIns="45720" rIns="91440" bIns="45720" rtlCol="0" anchor="t">
            <a:noAutofit/>
          </a:bodyPr>
          <a:lstStyle/>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Failure of bolts on manual valve due to cyclic stress from vibration leading to cracks.</a:t>
            </a:r>
          </a:p>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Resultant gas leak from the valve on fuel gas supply line (55 bar).</a:t>
            </a:r>
          </a:p>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Emergency shutdown and general alarm were triggered due to confirmed gas detection. </a:t>
            </a:r>
          </a:p>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An Emergency Shut Down Valve  was stuck open, so leak continued until manual valve upstream was closed to stop leak.</a:t>
            </a:r>
          </a:p>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Fortunately, there was no ignition.</a:t>
            </a:r>
          </a:p>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Failed bolts were found to be of the wrong specification.</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Gas released due to bolt failure on valve to fuel gas skid</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6</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QA/QC </a:t>
            </a:r>
            <a:r>
              <a:rPr lang="en-US" b="1">
                <a:latin typeface="Arial" panose="020B0604020202020204"/>
                <a:cs typeface="Arial"/>
              </a:rPr>
              <a:t>I</a:t>
            </a:r>
            <a:r>
              <a:rPr lang="en-US" b="1">
                <a:solidFill>
                  <a:srgbClr val="374649"/>
                </a:solidFill>
                <a:latin typeface="Arial" panose="020B0604020202020204"/>
                <a:cs typeface="Arial"/>
              </a:rPr>
              <a:t>nspector, </a:t>
            </a:r>
            <a:r>
              <a:rPr lang="en-US" b="0">
                <a:solidFill>
                  <a:srgbClr val="374649"/>
                </a:solidFill>
                <a:latin typeface="Arial" panose="020B0604020202020204"/>
                <a:cs typeface="Arial"/>
              </a:rPr>
              <a:t>I ensure correct material are supplied.</a:t>
            </a:r>
          </a:p>
          <a:p>
            <a:pPr lvl="1" indent="-179070" algn="just">
              <a:defRPr/>
            </a:pPr>
            <a:endParaRPr lang="en-US" b="0">
              <a:solidFill>
                <a:srgbClr val="374649"/>
              </a:solidFill>
              <a:latin typeface="Arial" panose="020B0604020202020204"/>
              <a:cs typeface="Arial"/>
            </a:endParaRPr>
          </a:p>
          <a:p>
            <a:pPr lvl="1" indent="-179070" algn="just">
              <a:defRPr/>
            </a:pPr>
            <a:r>
              <a:rPr lang="en-US" b="0">
                <a:solidFill>
                  <a:srgbClr val="374649"/>
                </a:solidFill>
                <a:latin typeface="Arial" panose="020B0604020202020204"/>
                <a:cs typeface="Arial"/>
              </a:rPr>
              <a:t>As a </a:t>
            </a:r>
            <a:r>
              <a:rPr lang="en-US" b="1">
                <a:latin typeface="Arial" panose="020B0604020202020204"/>
                <a:cs typeface="Arial"/>
              </a:rPr>
              <a:t>S</a:t>
            </a:r>
            <a:r>
              <a:rPr lang="en-US" b="1">
                <a:solidFill>
                  <a:srgbClr val="374649"/>
                </a:solidFill>
                <a:latin typeface="Arial" panose="020B0604020202020204"/>
                <a:cs typeface="Arial"/>
              </a:rPr>
              <a:t>ite personnel</a:t>
            </a:r>
            <a:r>
              <a:rPr lang="en-US">
                <a:solidFill>
                  <a:srgbClr val="374649"/>
                </a:solidFill>
                <a:latin typeface="Arial" panose="020B0604020202020204"/>
                <a:cs typeface="Arial"/>
              </a:rPr>
              <a:t>, I </a:t>
            </a:r>
            <a:r>
              <a:rPr lang="en-US" b="0">
                <a:solidFill>
                  <a:srgbClr val="374649"/>
                </a:solidFill>
                <a:latin typeface="Arial" panose="020B0604020202020204"/>
                <a:cs typeface="Arial"/>
              </a:rPr>
              <a:t>report anomalies such as vibration.</a:t>
            </a:r>
          </a:p>
          <a:p>
            <a:pPr lvl="1" indent="-179070" algn="just">
              <a:defRPr/>
            </a:pPr>
            <a:endParaRPr lang="en-US" b="0">
              <a:solidFill>
                <a:srgbClr val="374649"/>
              </a:solidFill>
              <a:latin typeface="Arial" panose="020B0604020202020204"/>
              <a:cs typeface="Arial"/>
            </a:endParaRPr>
          </a:p>
          <a:p>
            <a:pPr lvl="1" indent="-179070" algn="just">
              <a:defRPr/>
            </a:pPr>
            <a:r>
              <a:rPr lang="en-US" b="0">
                <a:solidFill>
                  <a:srgbClr val="374649"/>
                </a:solidFill>
                <a:latin typeface="Arial" panose="020B0604020202020204"/>
                <a:cs typeface="Arial"/>
              </a:rPr>
              <a:t>As </a:t>
            </a:r>
            <a:r>
              <a:rPr lang="en-US" b="1">
                <a:solidFill>
                  <a:srgbClr val="374649"/>
                </a:solidFill>
                <a:latin typeface="Arial" panose="020B0604020202020204"/>
                <a:cs typeface="Arial"/>
              </a:rPr>
              <a:t>Maintenance Management, </a:t>
            </a:r>
            <a:r>
              <a:rPr lang="en-US">
                <a:solidFill>
                  <a:srgbClr val="374649"/>
                </a:solidFill>
                <a:latin typeface="Arial" panose="020B0604020202020204"/>
                <a:cs typeface="Arial"/>
              </a:rPr>
              <a:t>I</a:t>
            </a:r>
            <a:r>
              <a:rPr lang="en-US" b="0">
                <a:solidFill>
                  <a:srgbClr val="374649"/>
                </a:solidFill>
                <a:latin typeface="Arial" panose="020B0604020202020204"/>
                <a:cs typeface="Arial"/>
              </a:rPr>
              <a:t> ensure safety critical barriers maintenance program is fit for purpose and implemented</a:t>
            </a:r>
          </a:p>
          <a:p>
            <a:pPr lvl="1" indent="-179070" algn="just">
              <a:defRPr/>
            </a:pPr>
            <a:endParaRPr lang="en-US" b="0">
              <a:solidFill>
                <a:srgbClr val="374649"/>
              </a:solidFill>
              <a:latin typeface="Arial" panose="020B0604020202020204"/>
              <a:cs typeface="Arial"/>
            </a:endParaRPr>
          </a:p>
          <a:p>
            <a:pPr lvl="1" indent="-179070" algn="just">
              <a:defRPr/>
            </a:pPr>
            <a:r>
              <a:rPr lang="en-US" b="0">
                <a:solidFill>
                  <a:srgbClr val="374649"/>
                </a:solidFill>
                <a:latin typeface="Arial" panose="020B0604020202020204"/>
                <a:cs typeface="Arial"/>
              </a:rPr>
              <a:t>As </a:t>
            </a:r>
            <a:r>
              <a:rPr lang="en-US" b="1">
                <a:solidFill>
                  <a:srgbClr val="374649"/>
                </a:solidFill>
                <a:latin typeface="Arial" panose="020B0604020202020204"/>
                <a:cs typeface="Arial"/>
              </a:rPr>
              <a:t>Site Manager</a:t>
            </a:r>
            <a:r>
              <a:rPr lang="en-US">
                <a:solidFill>
                  <a:srgbClr val="374649"/>
                </a:solidFill>
                <a:latin typeface="Arial" panose="020B0604020202020204"/>
                <a:cs typeface="Arial"/>
              </a:rPr>
              <a:t>, I</a:t>
            </a:r>
            <a:r>
              <a:rPr lang="en-US" b="0">
                <a:solidFill>
                  <a:srgbClr val="374649"/>
                </a:solidFill>
                <a:latin typeface="Arial" panose="020B0604020202020204"/>
                <a:cs typeface="Arial"/>
              </a:rPr>
              <a:t> declare Downgraded Situation and implement mitigation and compensatory measures</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6128" y="4132336"/>
            <a:ext cx="2587130" cy="2080560"/>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556172" y="4664508"/>
            <a:ext cx="2173419"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a:solidFill>
                <a:srgbClr val="FF0000"/>
              </a:solidFill>
              <a:ea typeface="+mn-lt"/>
              <a:cs typeface="+mn-lt"/>
            </a:endParaRPr>
          </a:p>
          <a:p>
            <a:r>
              <a:rPr lang="fr-FR" sz="1300" i="1">
                <a:solidFill>
                  <a:srgbClr val="374649"/>
                </a:solidFill>
              </a:rPr>
              <a:t>2 000 m</a:t>
            </a:r>
            <a:r>
              <a:rPr lang="fr-FR" sz="1300" i="1" baseline="30000">
                <a:solidFill>
                  <a:srgbClr val="374649"/>
                </a:solidFill>
              </a:rPr>
              <a:t>3</a:t>
            </a:r>
            <a:r>
              <a:rPr lang="fr-FR" sz="1300" i="1">
                <a:solidFill>
                  <a:srgbClr val="374649"/>
                </a:solidFill>
              </a:rPr>
              <a:t> of fuel </a:t>
            </a:r>
            <a:r>
              <a:rPr lang="fr-FR" sz="1300" i="1" err="1">
                <a:solidFill>
                  <a:srgbClr val="374649"/>
                </a:solidFill>
              </a:rPr>
              <a:t>gas</a:t>
            </a:r>
            <a:r>
              <a:rPr lang="fr-FR" sz="1300" i="1">
                <a:solidFill>
                  <a:srgbClr val="374649"/>
                </a:solidFill>
              </a:rPr>
              <a:t> </a:t>
            </a:r>
            <a:r>
              <a:rPr lang="fr-FR" sz="1300" i="1" err="1">
                <a:solidFill>
                  <a:srgbClr val="374649"/>
                </a:solidFill>
              </a:rPr>
              <a:t>released</a:t>
            </a:r>
            <a:r>
              <a:rPr lang="fr-FR" sz="1300" i="1">
                <a:solidFill>
                  <a:srgbClr val="374649"/>
                </a:solidFill>
              </a:rPr>
              <a:t> to </a:t>
            </a:r>
            <a:r>
              <a:rPr lang="fr-FR" sz="1300" i="1" err="1">
                <a:solidFill>
                  <a:srgbClr val="374649"/>
                </a:solidFill>
              </a:rPr>
              <a:t>atmosphere</a:t>
            </a:r>
            <a:r>
              <a:rPr lang="fr-FR" sz="1300" i="1">
                <a:solidFill>
                  <a:srgbClr val="374649"/>
                </a:solidFill>
              </a:rPr>
              <a:t>.</a:t>
            </a:r>
          </a:p>
          <a:p>
            <a:endParaRPr lang="fr-FR" sz="1300" i="1">
              <a:solidFill>
                <a:srgbClr val="374649"/>
              </a:solidFill>
            </a:endParaRPr>
          </a:p>
          <a:p>
            <a:r>
              <a:rPr lang="en-US" sz="1300" i="1">
                <a:solidFill>
                  <a:srgbClr val="374649"/>
                </a:solidFill>
              </a:rPr>
              <a:t>Potential explosion leading to multiple fatalities</a:t>
            </a:r>
          </a:p>
          <a:p>
            <a:endParaRPr lang="fr-FR" sz="1300">
              <a:solidFill>
                <a:srgbClr val="374649"/>
              </a:solidFill>
            </a:endParaRPr>
          </a:p>
        </p:txBody>
      </p:sp>
      <p:cxnSp>
        <p:nvCxnSpPr>
          <p:cNvPr id="8" name="Connecteur droit 7">
            <a:extLst>
              <a:ext uri="{FF2B5EF4-FFF2-40B4-BE49-F238E27FC236}">
                <a16:creationId xmlns:a16="http://schemas.microsoft.com/office/drawing/2014/main" id="{7AE941F4-DE2D-7C41-B60B-A07C6412726C}"/>
              </a:ext>
            </a:extLst>
          </p:cNvPr>
          <p:cNvCxnSpPr/>
          <p:nvPr/>
        </p:nvCxnSpPr>
        <p:spPr>
          <a:xfrm>
            <a:off x="3633997" y="4783235"/>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97689E30-4C0B-2249-F7BE-D662D705A78C}"/>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334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dirty="0">
                <a:latin typeface="Arial" panose="020B0604020202020204"/>
                <a:cs typeface="Arial" panose="020B0604020202020204"/>
              </a:rPr>
              <a:t>A Metering Skid was isolated and depressurized prior to intervention work.  It was then to be purged with nitrogen (N2).</a:t>
            </a:r>
          </a:p>
          <a:p>
            <a:pPr marL="52070" lvl="1">
              <a:defRPr/>
            </a:pPr>
            <a:r>
              <a:rPr lang="en-US" dirty="0">
                <a:latin typeface="Arial" panose="020B0604020202020204"/>
                <a:cs typeface="Arial" panose="020B0604020202020204"/>
              </a:rPr>
              <a:t>Initial purging connection was found to be inaccessible and changed to another one without area approval.</a:t>
            </a:r>
          </a:p>
          <a:p>
            <a:pPr marL="52070" lvl="1">
              <a:defRPr/>
            </a:pPr>
            <a:r>
              <a:rPr lang="en-US" dirty="0">
                <a:latin typeface="Arial" panose="020B0604020202020204"/>
                <a:cs typeface="Arial" panose="020B0604020202020204"/>
              </a:rPr>
              <a:t>The new purging connection was downstream of the isolated metering skid and was on a </a:t>
            </a:r>
            <a:r>
              <a:rPr lang="en-US" dirty="0" err="1">
                <a:latin typeface="Arial" panose="020B0604020202020204"/>
                <a:cs typeface="Arial" panose="020B0604020202020204"/>
              </a:rPr>
              <a:t>pressurised</a:t>
            </a:r>
            <a:r>
              <a:rPr lang="en-US" dirty="0">
                <a:latin typeface="Arial" panose="020B0604020202020204"/>
                <a:cs typeface="Arial" panose="020B0604020202020204"/>
              </a:rPr>
              <a:t> system (187 </a:t>
            </a:r>
            <a:r>
              <a:rPr lang="en-US" dirty="0" err="1">
                <a:latin typeface="Arial" panose="020B0604020202020204"/>
                <a:cs typeface="Arial" panose="020B0604020202020204"/>
              </a:rPr>
              <a:t>barg</a:t>
            </a:r>
            <a:r>
              <a:rPr lang="en-US" dirty="0">
                <a:latin typeface="Arial" panose="020B0604020202020204"/>
                <a:cs typeface="Arial" panose="020B0604020202020204"/>
              </a:rPr>
              <a:t>).</a:t>
            </a:r>
          </a:p>
          <a:p>
            <a:pPr marL="52070" lvl="1">
              <a:defRPr/>
            </a:pPr>
            <a:r>
              <a:rPr lang="en-US" dirty="0">
                <a:latin typeface="Arial" panose="020B0604020202020204"/>
                <a:cs typeface="Arial" panose="020B0604020202020204"/>
              </a:rPr>
              <a:t>When the N2 hose was connected and valves opened, the flexible hose burst releasing flammable gas.</a:t>
            </a:r>
          </a:p>
          <a:p>
            <a:pPr marL="52070" lvl="1">
              <a:defRPr/>
            </a:pPr>
            <a:r>
              <a:rPr lang="en-US" dirty="0">
                <a:latin typeface="Arial" panose="020B0604020202020204"/>
                <a:cs typeface="Arial" panose="020B0604020202020204"/>
              </a:rPr>
              <a:t>Gas release detected and Emergency Shut Down 1 (ESD1) automatically activated. Fortunately, there was no ignition.</a:t>
            </a:r>
          </a:p>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The operator manually intervened to close the valves to stop further release.</a:t>
            </a: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Gas released during isolation of Gas Metering Skid </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7</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Site personnel </a:t>
            </a:r>
            <a:r>
              <a:rPr lang="en-US" b="0">
                <a:solidFill>
                  <a:srgbClr val="374649"/>
                </a:solidFill>
                <a:latin typeface="Arial" panose="020B0604020202020204"/>
                <a:cs typeface="Arial"/>
              </a:rPr>
              <a:t>:</a:t>
            </a:r>
          </a:p>
          <a:p>
            <a:pPr marL="534988" lvl="3" indent="-285750"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follow the isolation plan as per Permit to Work</a:t>
            </a:r>
          </a:p>
          <a:p>
            <a:pPr marL="534988" lvl="3" indent="-285750" algn="just">
              <a:buClr>
                <a:srgbClr val="00B0F0"/>
              </a:buClr>
              <a:buFont typeface="Wingdings" panose="05000000000000000000" pitchFamily="2" charset="2"/>
              <a:buChar char="§"/>
              <a:defRPr/>
            </a:pPr>
            <a:r>
              <a:rPr lang="en-US" sz="1200">
                <a:solidFill>
                  <a:srgbClr val="374649"/>
                </a:solidFill>
                <a:latin typeface="Arial" panose="020B0604020202020204"/>
                <a:cs typeface="Arial"/>
              </a:rPr>
              <a:t>I stop if the work plan cannot be followed and seek approval for any changes to the work plan.</a:t>
            </a:r>
          </a:p>
          <a:p>
            <a:pPr lvl="1" indent="-179070" algn="just">
              <a:spcBef>
                <a:spcPts val="1200"/>
              </a:spcBef>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Production Supervisor</a:t>
            </a:r>
            <a:r>
              <a:rPr lang="en-US" b="0">
                <a:solidFill>
                  <a:srgbClr val="374649"/>
                </a:solidFill>
                <a:latin typeface="Arial" panose="020B0604020202020204"/>
                <a:cs typeface="Arial"/>
              </a:rPr>
              <a:t>, I ensure that critical tasks such as N2 purging are adequately risk assessed and planned</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3223" y="4339868"/>
            <a:ext cx="2384892" cy="1846368"/>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368018" y="4664508"/>
            <a:ext cx="2353180"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FF0000"/>
              </a:solidFill>
              <a:ea typeface="+mn-lt"/>
              <a:cs typeface="+mn-lt"/>
            </a:endParaRPr>
          </a:p>
          <a:p>
            <a:r>
              <a:rPr lang="en-US" sz="1300" i="1">
                <a:solidFill>
                  <a:srgbClr val="374649"/>
                </a:solidFill>
              </a:rPr>
              <a:t>140 kg of fuel gas released to atmosphere.</a:t>
            </a:r>
          </a:p>
          <a:p>
            <a:endParaRPr lang="en-US" sz="1300" i="1">
              <a:solidFill>
                <a:srgbClr val="374649"/>
              </a:solidFill>
            </a:endParaRPr>
          </a:p>
          <a:p>
            <a:r>
              <a:rPr lang="en-US" sz="1300" i="1">
                <a:solidFill>
                  <a:srgbClr val="374649"/>
                </a:solidFill>
              </a:rPr>
              <a:t>Potential explosion leading to multiple fatalities.</a:t>
            </a:r>
          </a:p>
          <a:p>
            <a:endParaRPr lang="en-US" sz="1300" i="1">
              <a:solidFill>
                <a:srgbClr val="374649"/>
              </a:solidFill>
            </a:endParaRPr>
          </a:p>
        </p:txBody>
      </p:sp>
      <p:cxnSp>
        <p:nvCxnSpPr>
          <p:cNvPr id="8" name="Connecteur droit 7">
            <a:extLst>
              <a:ext uri="{FF2B5EF4-FFF2-40B4-BE49-F238E27FC236}">
                <a16:creationId xmlns:a16="http://schemas.microsoft.com/office/drawing/2014/main" id="{DC79DF0B-45AC-5360-DABD-343D9387D6E3}"/>
              </a:ext>
            </a:extLst>
          </p:cNvPr>
          <p:cNvCxnSpPr/>
          <p:nvPr/>
        </p:nvCxnSpPr>
        <p:spPr>
          <a:xfrm>
            <a:off x="3478354" y="4763779"/>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796150DB-10A1-221E-60B1-C436D9926B2C}"/>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3882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Over 500kg of flammable gas released in non-hazardous areas of the platform following a bleed down of a Water Injection well.</a:t>
            </a:r>
          </a:p>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Unknown to the platform operations personnel a gas cap had formed in the water injection well.</a:t>
            </a:r>
          </a:p>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When </a:t>
            </a:r>
            <a:r>
              <a:rPr lang="en-US" i="0" u="none" strike="noStrike" kern="1200" cap="none" spc="0" normalizeH="0" baseline="0" noProof="0" dirty="0" err="1">
                <a:ln>
                  <a:noFill/>
                </a:ln>
                <a:solidFill>
                  <a:srgbClr val="374649"/>
                </a:solidFill>
                <a:effectLst/>
                <a:uLnTx/>
                <a:uFillTx/>
                <a:latin typeface="Arial" panose="020B0604020202020204"/>
                <a:cs typeface="Arial" panose="020B0604020202020204"/>
              </a:rPr>
              <a:t>depressurising</a:t>
            </a: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 the well, flammable gas was released into the seawater dump caisson and connecting vents</a:t>
            </a:r>
          </a:p>
          <a:p>
            <a:pPr marL="52070" lvl="1">
              <a:defRPr/>
            </a:pPr>
            <a:r>
              <a:rPr lang="en-US" i="0" u="none" strike="noStrike" kern="1200" cap="none" spc="0" normalizeH="0" baseline="0" noProof="0" dirty="0">
                <a:ln>
                  <a:noFill/>
                </a:ln>
                <a:solidFill>
                  <a:srgbClr val="374649"/>
                </a:solidFill>
                <a:effectLst/>
                <a:uLnTx/>
                <a:uFillTx/>
                <a:latin typeface="Arial" panose="020B0604020202020204"/>
                <a:cs typeface="Arial" panose="020B0604020202020204"/>
              </a:rPr>
              <a:t>In addition, the flammable gas was also released through an unregistered temporary repair into a utility area.</a:t>
            </a: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Large gas release during Water Injection Well bleed down</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8</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Wells Engineer</a:t>
            </a:r>
            <a:r>
              <a:rPr lang="en-US" b="0">
                <a:solidFill>
                  <a:srgbClr val="374649"/>
                </a:solidFill>
                <a:latin typeface="Arial" panose="020B0604020202020204"/>
                <a:cs typeface="Arial"/>
              </a:rPr>
              <a:t>, I ensure  potential well conformance issues are notified to operations.</a:t>
            </a:r>
          </a:p>
          <a:p>
            <a:pPr lvl="1" indent="-179070" algn="just">
              <a:spcAft>
                <a:spcPts val="600"/>
              </a:spcAft>
              <a:defRPr/>
            </a:pPr>
            <a:r>
              <a:rPr lang="en-US" b="0">
                <a:solidFill>
                  <a:srgbClr val="374649"/>
                </a:solidFill>
                <a:latin typeface="Arial" panose="020B0604020202020204"/>
                <a:cs typeface="Arial"/>
              </a:rPr>
              <a:t>As </a:t>
            </a:r>
            <a:r>
              <a:rPr lang="en-US" b="1">
                <a:solidFill>
                  <a:srgbClr val="374649"/>
                </a:solidFill>
                <a:latin typeface="Arial" panose="020B0604020202020204"/>
                <a:cs typeface="Arial"/>
              </a:rPr>
              <a:t>Production Operations</a:t>
            </a:r>
            <a:r>
              <a:rPr lang="en-US" b="0">
                <a:solidFill>
                  <a:srgbClr val="374649"/>
                </a:solidFill>
                <a:latin typeface="Arial" panose="020B0604020202020204"/>
                <a:cs typeface="Arial"/>
              </a:rPr>
              <a:t>, I ensure all relevant hazards have been identified and mitigations put in place, when preparing, reviewing or approving a Permit to Work.</a:t>
            </a:r>
          </a:p>
          <a:p>
            <a:pPr lvl="1" indent="-179070" algn="just">
              <a:spcAft>
                <a:spcPts val="600"/>
              </a:spcAf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Site Manager</a:t>
            </a:r>
            <a:r>
              <a:rPr lang="en-US" b="0">
                <a:solidFill>
                  <a:srgbClr val="374649"/>
                </a:solidFill>
                <a:latin typeface="Arial" panose="020B0604020202020204"/>
                <a:cs typeface="Arial"/>
              </a:rPr>
              <a:t>, I ensure I have an accurate overview of all temporary repairs on my facilities and other Downgraded Situations. </a:t>
            </a:r>
          </a:p>
          <a:p>
            <a:pPr lvl="1" indent="-179070" algn="just">
              <a:spcAft>
                <a:spcPts val="600"/>
              </a:spcAft>
              <a:defRPr/>
            </a:pPr>
            <a:r>
              <a:rPr lang="en-US" b="0">
                <a:solidFill>
                  <a:srgbClr val="374649"/>
                </a:solidFill>
                <a:latin typeface="Arial" panose="020B0604020202020204"/>
                <a:cs typeface="Arial"/>
              </a:rPr>
              <a:t>As </a:t>
            </a:r>
            <a:r>
              <a:rPr lang="en-US" b="1">
                <a:solidFill>
                  <a:srgbClr val="374649"/>
                </a:solidFill>
                <a:latin typeface="Arial" panose="020B0604020202020204"/>
                <a:cs typeface="Arial"/>
              </a:rPr>
              <a:t>Process Engineering</a:t>
            </a:r>
            <a:r>
              <a:rPr lang="en-US" b="0">
                <a:solidFill>
                  <a:srgbClr val="374649"/>
                </a:solidFill>
                <a:latin typeface="Arial" panose="020B0604020202020204"/>
                <a:cs typeface="Arial"/>
              </a:rPr>
              <a:t>, I ensure that all deviations are assessed during HAZOP studies.</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7349" y="3530388"/>
            <a:ext cx="2958064" cy="2701955"/>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534244" y="4635324"/>
            <a:ext cx="2138314"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a:solidFill>
                <a:srgbClr val="FF0000"/>
              </a:solidFill>
              <a:ea typeface="+mn-lt"/>
              <a:cs typeface="+mn-lt"/>
            </a:endParaRPr>
          </a:p>
          <a:p>
            <a:r>
              <a:rPr lang="en-US" sz="1300" i="1">
                <a:solidFill>
                  <a:srgbClr val="374649"/>
                </a:solidFill>
              </a:rPr>
              <a:t>500 kg of fuel gas released to atmosphere.</a:t>
            </a:r>
          </a:p>
          <a:p>
            <a:endParaRPr lang="en-US" sz="1300" i="1">
              <a:solidFill>
                <a:srgbClr val="374649"/>
              </a:solidFill>
            </a:endParaRPr>
          </a:p>
          <a:p>
            <a:r>
              <a:rPr lang="en-US" sz="1300" i="1">
                <a:solidFill>
                  <a:srgbClr val="374649"/>
                </a:solidFill>
              </a:rPr>
              <a:t>Potential fire and explosion leading to multiple fatalities.</a:t>
            </a:r>
          </a:p>
          <a:p>
            <a:endParaRPr lang="fr-FR" sz="1300" i="1">
              <a:solidFill>
                <a:srgbClr val="374649"/>
              </a:solidFill>
            </a:endParaRPr>
          </a:p>
        </p:txBody>
      </p:sp>
      <p:cxnSp>
        <p:nvCxnSpPr>
          <p:cNvPr id="8" name="Connecteur droit 7">
            <a:extLst>
              <a:ext uri="{FF2B5EF4-FFF2-40B4-BE49-F238E27FC236}">
                <a16:creationId xmlns:a16="http://schemas.microsoft.com/office/drawing/2014/main" id="{E8C7469C-9910-7F9A-E41A-2334BBDD0520}"/>
              </a:ext>
            </a:extLst>
          </p:cNvPr>
          <p:cNvCxnSpPr/>
          <p:nvPr/>
        </p:nvCxnSpPr>
        <p:spPr>
          <a:xfrm>
            <a:off x="3633997" y="4783235"/>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1AC64046-2DDA-7BEB-9A23-13F34B3281DB}"/>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7923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469878" y="1129521"/>
            <a:ext cx="5420559" cy="5102830"/>
          </a:xfrm>
        </p:spPr>
        <p:txBody>
          <a:bodyPr vert="horz" lIns="91440" tIns="45720" rIns="91440" bIns="45720" rtlCol="0" anchor="t">
            <a:noAutofit/>
          </a:bodyPr>
          <a:lstStyle/>
          <a:p>
            <a:pPr marL="52070" lvl="1">
              <a:defRPr/>
            </a:pPr>
            <a:r>
              <a:rPr lang="en-US" dirty="0"/>
              <a:t>Team were attempting to perform Nitrogen pressure purges of the 10m void space to displace residual hydrocarbon in a riser when the end cap was ejected resulting in injuries to 3 persons.  </a:t>
            </a:r>
          </a:p>
          <a:p>
            <a:pPr marL="52070" lvl="1">
              <a:defRPr/>
            </a:pPr>
            <a:r>
              <a:rPr lang="en-US" dirty="0"/>
              <a:t>The end cap was initially incorrectly installed.</a:t>
            </a:r>
          </a:p>
          <a:p>
            <a:pPr marL="52070" lvl="1">
              <a:defRPr/>
            </a:pPr>
            <a:r>
              <a:rPr lang="en-US" dirty="0"/>
              <a:t>Equipment required for performing the purge operation was inadequate.  </a:t>
            </a:r>
          </a:p>
          <a:p>
            <a:pPr marL="52070" lvl="1">
              <a:defRPr/>
            </a:pPr>
            <a:r>
              <a:rPr lang="en-US" dirty="0"/>
              <a:t>Unsuitable pressure gauge was identified but activity was not stopped.</a:t>
            </a:r>
          </a:p>
          <a:p>
            <a:pPr marL="52070" lvl="1">
              <a:defRPr/>
            </a:pPr>
            <a:r>
              <a:rPr lang="en-US" dirty="0"/>
              <a:t>The personnel was operating nitrogen manifold in the line of fire of the cap.</a:t>
            </a:r>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Pipe end cap ejected during nitrogen purge</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Managers’ kit WDfS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9</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defRPr/>
            </a:pPr>
            <a:r>
              <a:rPr lang="en-US" sz="1400" b="0">
                <a:solidFill>
                  <a:srgbClr val="374649"/>
                </a:solidFill>
                <a:latin typeface="Arial" panose="020B0604020202020204"/>
                <a:cs typeface="Arial"/>
              </a:rPr>
              <a:t>As a </a:t>
            </a:r>
            <a:r>
              <a:rPr lang="en-US" sz="1400" b="1">
                <a:solidFill>
                  <a:srgbClr val="374649"/>
                </a:solidFill>
                <a:latin typeface="Arial" panose="020B0604020202020204"/>
                <a:cs typeface="Arial"/>
              </a:rPr>
              <a:t>Piping Supervisor</a:t>
            </a:r>
            <a:r>
              <a:rPr lang="en-US" sz="1400" b="0">
                <a:solidFill>
                  <a:srgbClr val="374649"/>
                </a:solidFill>
                <a:latin typeface="Arial" panose="020B0604020202020204"/>
                <a:cs typeface="Arial"/>
              </a:rPr>
              <a:t>, I ensure temporary equipment are installed according to manufacturer specification and operating pressure are reported on documentation.</a:t>
            </a:r>
          </a:p>
          <a:p>
            <a:pPr lvl="1" indent="-179070" algn="just">
              <a:defRPr/>
            </a:pPr>
            <a:r>
              <a:rPr lang="en-US" sz="1400" b="0">
                <a:solidFill>
                  <a:srgbClr val="374649"/>
                </a:solidFill>
                <a:latin typeface="Arial" panose="020B0604020202020204"/>
                <a:cs typeface="Arial"/>
              </a:rPr>
              <a:t>As a </a:t>
            </a:r>
            <a:r>
              <a:rPr lang="en-US" sz="1400" b="1">
                <a:solidFill>
                  <a:srgbClr val="374649"/>
                </a:solidFill>
                <a:latin typeface="Arial" panose="020B0604020202020204"/>
                <a:cs typeface="Arial"/>
              </a:rPr>
              <a:t>Site Engineer</a:t>
            </a:r>
            <a:r>
              <a:rPr lang="en-US" sz="1400" b="0">
                <a:solidFill>
                  <a:srgbClr val="374649"/>
                </a:solidFill>
                <a:latin typeface="Arial" panose="020B0604020202020204"/>
                <a:cs typeface="Arial"/>
              </a:rPr>
              <a:t>, I ensure that de-rating due to engineered temporary connections is formally communicated and managed.</a:t>
            </a:r>
          </a:p>
          <a:p>
            <a:pPr lvl="1" indent="-179070" algn="just">
              <a:defRPr/>
            </a:pPr>
            <a:r>
              <a:rPr lang="en-US" sz="1400" b="0">
                <a:solidFill>
                  <a:srgbClr val="374649"/>
                </a:solidFill>
                <a:latin typeface="Arial" panose="020B0604020202020204"/>
                <a:cs typeface="Arial"/>
              </a:rPr>
              <a:t>As  </a:t>
            </a:r>
            <a:r>
              <a:rPr lang="en-US" sz="1400" b="1">
                <a:solidFill>
                  <a:srgbClr val="374649"/>
                </a:solidFill>
                <a:latin typeface="Arial" panose="020B0604020202020204"/>
                <a:cs typeface="Arial"/>
              </a:rPr>
              <a:t>Operations Technician/Supervisor</a:t>
            </a:r>
            <a:r>
              <a:rPr lang="en-US" sz="1400" b="0">
                <a:solidFill>
                  <a:srgbClr val="374649"/>
                </a:solidFill>
                <a:latin typeface="Arial" panose="020B0604020202020204"/>
                <a:cs typeface="Arial"/>
              </a:rPr>
              <a:t>, I ensure that we are correctly equipped for critical operations, and to respond to concerns raised by stopping the task.</a:t>
            </a:r>
          </a:p>
          <a:p>
            <a:pPr lvl="1" indent="-179070" algn="just">
              <a:defRPr/>
            </a:pPr>
            <a:r>
              <a:rPr lang="en-US" sz="1400" b="0">
                <a:solidFill>
                  <a:srgbClr val="374649"/>
                </a:solidFill>
                <a:latin typeface="Arial" panose="020B0604020202020204"/>
                <a:cs typeface="Arial"/>
              </a:rPr>
              <a:t>As </a:t>
            </a:r>
            <a:r>
              <a:rPr lang="en-US" sz="1400" b="1">
                <a:solidFill>
                  <a:srgbClr val="374649"/>
                </a:solidFill>
                <a:latin typeface="Arial" panose="020B0604020202020204"/>
                <a:cs typeface="Arial"/>
              </a:rPr>
              <a:t>Operations</a:t>
            </a:r>
            <a:r>
              <a:rPr lang="en-US" sz="1400" b="0">
                <a:solidFill>
                  <a:srgbClr val="374649"/>
                </a:solidFill>
                <a:latin typeface="Arial" panose="020B0604020202020204"/>
                <a:cs typeface="Arial"/>
              </a:rPr>
              <a:t>, I mitigate ‘Line of Fire’ hazard when planning an operational task and barricade area.</a:t>
            </a:r>
          </a:p>
          <a:p>
            <a:pPr lvl="1" indent="-179070" algn="just">
              <a:defRPr/>
            </a:pPr>
            <a:r>
              <a:rPr lang="en-US" sz="1400" b="0">
                <a:solidFill>
                  <a:srgbClr val="374649"/>
                </a:solidFill>
                <a:latin typeface="Arial" panose="020B0604020202020204"/>
                <a:cs typeface="Arial"/>
              </a:rPr>
              <a:t>As a </a:t>
            </a:r>
            <a:r>
              <a:rPr lang="en-US" sz="1400" b="1">
                <a:solidFill>
                  <a:srgbClr val="374649"/>
                </a:solidFill>
                <a:latin typeface="Arial" panose="020B0604020202020204"/>
                <a:cs typeface="Arial"/>
              </a:rPr>
              <a:t>Site Manager</a:t>
            </a:r>
            <a:r>
              <a:rPr lang="en-US" sz="1400" b="0">
                <a:solidFill>
                  <a:srgbClr val="374649"/>
                </a:solidFill>
                <a:latin typeface="Arial" panose="020B0604020202020204"/>
                <a:cs typeface="Arial"/>
              </a:rPr>
              <a:t>, I ensure that critical tasks are adequately risk assessed, planned and covered by Permit to Work.</a:t>
            </a:r>
          </a:p>
          <a:p>
            <a:pPr lvl="1" indent="-179070"/>
            <a:endParaRPr lang="fr-FR">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3773" y="4036979"/>
            <a:ext cx="3547821" cy="2107823"/>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4137410" y="4525581"/>
            <a:ext cx="152316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a:solidFill>
                <a:srgbClr val="FF0000"/>
              </a:solidFill>
              <a:ea typeface="+mn-lt"/>
              <a:cs typeface="+mn-lt"/>
            </a:endParaRPr>
          </a:p>
          <a:p>
            <a:r>
              <a:rPr lang="en-US" sz="1300" i="1">
                <a:solidFill>
                  <a:srgbClr val="374649"/>
                </a:solidFill>
              </a:rPr>
              <a:t>3 people injured, potential fatalities.</a:t>
            </a:r>
          </a:p>
          <a:p>
            <a:endParaRPr lang="fr-FR" sz="1300" i="1">
              <a:solidFill>
                <a:srgbClr val="374649"/>
              </a:solidFill>
            </a:endParaRPr>
          </a:p>
        </p:txBody>
      </p:sp>
      <p:cxnSp>
        <p:nvCxnSpPr>
          <p:cNvPr id="8" name="Connecteur droit 7">
            <a:extLst>
              <a:ext uri="{FF2B5EF4-FFF2-40B4-BE49-F238E27FC236}">
                <a16:creationId xmlns:a16="http://schemas.microsoft.com/office/drawing/2014/main" id="{1F0675A2-9CA7-8FC2-7D35-0CE38DFB7491}"/>
              </a:ext>
            </a:extLst>
          </p:cNvPr>
          <p:cNvCxnSpPr/>
          <p:nvPr/>
        </p:nvCxnSpPr>
        <p:spPr>
          <a:xfrm>
            <a:off x="4217657" y="4678455"/>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92C309F5-E374-903D-277B-D9326F7B8DF6}"/>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6421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otalEnergies AA - Bleu">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2A8E718C-D1D5-B54E-A9CF-4229D3F9F1C1}"/>
    </a:ext>
  </a:extLst>
</a:theme>
</file>

<file path=ppt/theme/theme2.xml><?xml version="1.0" encoding="utf-8"?>
<a:theme xmlns:a="http://schemas.openxmlformats.org/drawingml/2006/main" name="TotalEnergies AA - Rouge">
  <a:themeElements>
    <a:clrScheme name="TotalEnergies AA - Rouge">
      <a:dk1>
        <a:srgbClr val="374649"/>
      </a:dk1>
      <a:lt1>
        <a:srgbClr val="FFFFFF"/>
      </a:lt1>
      <a:dk2>
        <a:srgbClr val="ED00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ED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517E99B6-38AA-FA43-B9D7-E7624BDDD441}"/>
    </a:ext>
  </a:extLst>
</a:theme>
</file>

<file path=ppt/theme/theme3.xml><?xml version="1.0" encoding="utf-8"?>
<a:theme xmlns:a="http://schemas.openxmlformats.org/drawingml/2006/main" name="TotalEnergies AA - Vert">
  <a:themeElements>
    <a:clrScheme name="TotalEnergies AA - Vert">
      <a:dk1>
        <a:srgbClr val="374649"/>
      </a:dk1>
      <a:lt1>
        <a:srgbClr val="FFFFFF"/>
      </a:lt1>
      <a:dk2>
        <a:srgbClr val="40A9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40A9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91BED9B8-598C-AA45-9FCA-0E8BF81E495D}"/>
    </a:ext>
  </a:extLst>
</a:theme>
</file>

<file path=ppt/theme/theme4.xml><?xml version="1.0" encoding="utf-8"?>
<a:theme xmlns:a="http://schemas.openxmlformats.org/drawingml/2006/main" name="TotalEnergies AA - Orange">
  <a:themeElements>
    <a:clrScheme name="TotalEnergies AA - Orange">
      <a:dk1>
        <a:srgbClr val="374649"/>
      </a:dk1>
      <a:lt1>
        <a:srgbClr val="FFFFFF"/>
      </a:lt1>
      <a:dk2>
        <a:srgbClr val="F66A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F66A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9DFFD374-ED35-5947-A71F-7A9A5C60E258}"/>
    </a:ext>
  </a:extLst>
</a:theme>
</file>

<file path=ppt/theme/theme5.xml><?xml version="1.0" encoding="utf-8"?>
<a:theme xmlns:a="http://schemas.openxmlformats.org/drawingml/2006/main" name="Thème Office">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0117C2CCE7924285B64660865AB5EB" ma:contentTypeVersion="14" ma:contentTypeDescription="Crée un document." ma:contentTypeScope="" ma:versionID="831879fef9b82efb0457bce614f75274">
  <xsd:schema xmlns:xsd="http://www.w3.org/2001/XMLSchema" xmlns:xs="http://www.w3.org/2001/XMLSchema" xmlns:p="http://schemas.microsoft.com/office/2006/metadata/properties" xmlns:ns2="c7df1beb-9555-4a34-a0bb-bc4222cc815e" xmlns:ns3="b93f7d12-03ed-48c2-84fb-322e67083590" targetNamespace="http://schemas.microsoft.com/office/2006/metadata/properties" ma:root="true" ma:fieldsID="e34c89cd144872b2465e00d5afddf587" ns2:_="" ns3:_="">
    <xsd:import namespace="c7df1beb-9555-4a34-a0bb-bc4222cc815e"/>
    <xsd:import namespace="b93f7d12-03ed-48c2-84fb-322e670835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f1beb-9555-4a34-a0bb-bc4222cc8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3f7d12-03ed-48c2-84fb-322e6708359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90069a7-9aa9-4af8-b785-53069a55ecb7}" ma:internalName="TaxCatchAll" ma:showField="CatchAllData" ma:web="b93f7d12-03ed-48c2-84fb-322e670835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3f7d12-03ed-48c2-84fb-322e67083590" xsi:nil="true"/>
    <lcf76f155ced4ddcb4097134ff3c332f xmlns="c7df1beb-9555-4a34-a0bb-bc4222cc815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D0F163-0751-482F-9481-F251B5A1D95A}"/>
</file>

<file path=customXml/itemProps2.xml><?xml version="1.0" encoding="utf-8"?>
<ds:datastoreItem xmlns:ds="http://schemas.openxmlformats.org/officeDocument/2006/customXml" ds:itemID="{03F8C5B0-C873-48E5-894C-56FF7058AD0B}">
  <ds:schemaRef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dcmitype/"/>
    <ds:schemaRef ds:uri="5110b012-10a1-40b4-b3f3-56f94d40c9a0"/>
    <ds:schemaRef ds:uri="0aae023e-a4af-467f-90cb-55fd2682a96a"/>
    <ds:schemaRef ds:uri="http://purl.org/dc/terms/"/>
  </ds:schemaRefs>
</ds:datastoreItem>
</file>

<file path=customXml/itemProps3.xml><?xml version="1.0" encoding="utf-8"?>
<ds:datastoreItem xmlns:ds="http://schemas.openxmlformats.org/officeDocument/2006/customXml" ds:itemID="{5FDB5EAA-588C-4EC0-A009-3917634732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1300</TotalTime>
  <Words>5792</Words>
  <Application>Microsoft Office PowerPoint</Application>
  <PresentationFormat>Grand écran</PresentationFormat>
  <Paragraphs>592</Paragraphs>
  <Slides>31</Slides>
  <Notes>1</Notes>
  <HiddenSlides>0</HiddenSlides>
  <MMClips>0</MMClips>
  <ScaleCrop>false</ScaleCrop>
  <HeadingPairs>
    <vt:vector size="6" baseType="variant">
      <vt:variant>
        <vt:lpstr>Polices utilisées</vt:lpstr>
      </vt:variant>
      <vt:variant>
        <vt:i4>2</vt:i4>
      </vt:variant>
      <vt:variant>
        <vt:lpstr>Thème</vt:lpstr>
      </vt:variant>
      <vt:variant>
        <vt:i4>4</vt:i4>
      </vt:variant>
      <vt:variant>
        <vt:lpstr>Titres des diapositives</vt:lpstr>
      </vt:variant>
      <vt:variant>
        <vt:i4>31</vt:i4>
      </vt:variant>
    </vt:vector>
  </HeadingPairs>
  <TitlesOfParts>
    <vt:vector size="37" baseType="lpstr">
      <vt:lpstr>Arial</vt:lpstr>
      <vt:lpstr>Wingdings</vt:lpstr>
      <vt:lpstr>TotalEnergies AA - Bleu</vt:lpstr>
      <vt:lpstr>TotalEnergies AA - Rouge</vt:lpstr>
      <vt:lpstr>TotalEnergies AA - Vert</vt:lpstr>
      <vt:lpstr>TotalEnergies AA - Orange</vt:lpstr>
      <vt:lpstr>Example sheets showing technological risk situations</vt:lpstr>
      <vt:lpstr>Sommaire</vt:lpstr>
      <vt:lpstr>Explosion &amp; fire outbreak on a compressor module on an offshore platform</vt:lpstr>
      <vt:lpstr>Loss of containment during a Well Intervention</vt:lpstr>
      <vt:lpstr>Collision with a producing gas well</vt:lpstr>
      <vt:lpstr>Gas released due to bolt failure on valve to fuel gas skid</vt:lpstr>
      <vt:lpstr>Gas released during isolation of Gas Metering Skid </vt:lpstr>
      <vt:lpstr>Large gas release during Water Injection Well bleed down</vt:lpstr>
      <vt:lpstr>Pipe end cap ejected during nitrogen purge</vt:lpstr>
      <vt:lpstr>Explosion of a gas cloud formed by a vacuum truck </vt:lpstr>
      <vt:lpstr>Gasoil leak from a flange when the pipeline was put back into service</vt:lpstr>
      <vt:lpstr>Methane leak on a valve bonnet</vt:lpstr>
      <vt:lpstr>Destruction of a vacuum pump</vt:lpstr>
      <vt:lpstr>LPG leak when a unit was restarted</vt:lpstr>
      <vt:lpstr>Barge tank overflow during loading</vt:lpstr>
      <vt:lpstr>Explosion and fire in a gasoil tank in a service station</vt:lpstr>
      <vt:lpstr>Delivery truck overturn</vt:lpstr>
      <vt:lpstr>Fire during offloading in a service station</vt:lpstr>
      <vt:lpstr>Vapor explosion in a tank undergoing repair</vt:lpstr>
      <vt:lpstr>Explosion in a gasoline tank</vt:lpstr>
      <vt:lpstr>Gasoline leak when a tank was brought back into service </vt:lpstr>
      <vt:lpstr>Disconnection of direct current connectors on a solar power plant</vt:lpstr>
      <vt:lpstr>Fire on a transformer on an electrical power plant</vt:lpstr>
      <vt:lpstr>Fire on waste activated charcoal</vt:lpstr>
      <vt:lpstr>Liquid Natural Gas leak when unloading an LNG carrier</vt:lpstr>
      <vt:lpstr>Spillage of digestate into the natural environment</vt:lpstr>
      <vt:lpstr>Solar panel fire</vt:lpstr>
      <vt:lpstr>Fire in a wind turbine</vt:lpstr>
      <vt:lpstr>Fire and explosion on an electricity storage container </vt:lpstr>
      <vt:lpstr>Gasoline tank overfilling, explosion and depot destruction</vt:lpstr>
      <vt:lpstr>Vehicle fire in the service station after filling the jerrycans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Fiches exemples situations avec des  risques technologiques</dc:title>
  <dc:creator>Nicolas FOREST</dc:creator>
  <cp:lastModifiedBy>Claire-Marie MAIRET</cp:lastModifiedBy>
  <cp:revision>5</cp:revision>
  <dcterms:created xsi:type="dcterms:W3CDTF">2023-03-14T14:00:47Z</dcterms:created>
  <dcterms:modified xsi:type="dcterms:W3CDTF">2023-04-20T14:43:17Z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30ed1b-e95f-40b5-af89-828263f287a7_Enabled">
    <vt:lpwstr>true</vt:lpwstr>
  </property>
  <property fmtid="{D5CDD505-2E9C-101B-9397-08002B2CF9AE}" pid="3" name="MSIP_Label_2b30ed1b-e95f-40b5-af89-828263f287a7_SetDate">
    <vt:lpwstr>2023-03-14T14:00:47Z</vt:lpwstr>
  </property>
  <property fmtid="{D5CDD505-2E9C-101B-9397-08002B2CF9AE}" pid="4" name="MSIP_Label_2b30ed1b-e95f-40b5-af89-828263f287a7_Method">
    <vt:lpwstr>Standard</vt:lpwstr>
  </property>
  <property fmtid="{D5CDD505-2E9C-101B-9397-08002B2CF9AE}" pid="5" name="MSIP_Label_2b30ed1b-e95f-40b5-af89-828263f287a7_Name">
    <vt:lpwstr>2b30ed1b-e95f-40b5-af89-828263f287a7</vt:lpwstr>
  </property>
  <property fmtid="{D5CDD505-2E9C-101B-9397-08002B2CF9AE}" pid="6" name="MSIP_Label_2b30ed1b-e95f-40b5-af89-828263f287a7_SiteId">
    <vt:lpwstr>329e91b0-e21f-48fb-a071-456717ecc28e</vt:lpwstr>
  </property>
  <property fmtid="{D5CDD505-2E9C-101B-9397-08002B2CF9AE}" pid="7" name="MSIP_Label_2b30ed1b-e95f-40b5-af89-828263f287a7_ActionId">
    <vt:lpwstr>83d758f9-9aa8-4bd5-b5dc-78a6b3cab13a</vt:lpwstr>
  </property>
  <property fmtid="{D5CDD505-2E9C-101B-9397-08002B2CF9AE}" pid="8" name="MSIP_Label_2b30ed1b-e95f-40b5-af89-828263f287a7_ContentBits">
    <vt:lpwstr>0</vt:lpwstr>
  </property>
  <property fmtid="{D5CDD505-2E9C-101B-9397-08002B2CF9AE}" pid="9" name="ContentTypeId">
    <vt:lpwstr>0x010100700117C2CCE7924285B64660865AB5EB</vt:lpwstr>
  </property>
  <property fmtid="{D5CDD505-2E9C-101B-9397-08002B2CF9AE}" pid="10" name="Order">
    <vt:lpwstr>800.000000000000</vt:lpwstr>
  </property>
  <property fmtid="{D5CDD505-2E9C-101B-9397-08002B2CF9AE}" pid="11" name="xd_ProgID">
    <vt:lpwstr/>
  </property>
  <property fmtid="{D5CDD505-2E9C-101B-9397-08002B2CF9AE}" pid="12" name="MediaServiceImageTags">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xd_Signature">
    <vt:lpwstr/>
  </property>
</Properties>
</file>