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40"/>
  </p:notesMasterIdLst>
  <p:handoutMasterIdLst>
    <p:handoutMasterId r:id="rId41"/>
  </p:handoutMasterIdLst>
  <p:sldIdLst>
    <p:sldId id="256" r:id="rId2"/>
    <p:sldId id="258" r:id="rId3"/>
    <p:sldId id="266" r:id="rId4"/>
    <p:sldId id="261" r:id="rId5"/>
    <p:sldId id="262" r:id="rId6"/>
    <p:sldId id="260" r:id="rId7"/>
    <p:sldId id="293" r:id="rId8"/>
    <p:sldId id="294" r:id="rId9"/>
    <p:sldId id="263" r:id="rId10"/>
    <p:sldId id="265" r:id="rId11"/>
    <p:sldId id="264" r:id="rId12"/>
    <p:sldId id="269" r:id="rId13"/>
    <p:sldId id="267" r:id="rId14"/>
    <p:sldId id="270" r:id="rId15"/>
    <p:sldId id="271" r:id="rId16"/>
    <p:sldId id="272" r:id="rId17"/>
    <p:sldId id="280" r:id="rId18"/>
    <p:sldId id="295" r:id="rId19"/>
    <p:sldId id="279" r:id="rId20"/>
    <p:sldId id="296" r:id="rId21"/>
    <p:sldId id="273" r:id="rId22"/>
    <p:sldId id="275" r:id="rId23"/>
    <p:sldId id="274" r:id="rId24"/>
    <p:sldId id="276" r:id="rId25"/>
    <p:sldId id="277" r:id="rId26"/>
    <p:sldId id="278" r:id="rId27"/>
    <p:sldId id="281" r:id="rId28"/>
    <p:sldId id="282" r:id="rId29"/>
    <p:sldId id="284" r:id="rId30"/>
    <p:sldId id="285" r:id="rId31"/>
    <p:sldId id="286" r:id="rId32"/>
    <p:sldId id="287" r:id="rId33"/>
    <p:sldId id="297" r:id="rId34"/>
    <p:sldId id="288" r:id="rId35"/>
    <p:sldId id="289" r:id="rId36"/>
    <p:sldId id="290" r:id="rId37"/>
    <p:sldId id="291" r:id="rId38"/>
    <p:sldId id="292" r:id="rId39"/>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Martin" initials="V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0" autoAdjust="0"/>
    <p:restoredTop sz="94918" autoAdjust="0"/>
  </p:normalViewPr>
  <p:slideViewPr>
    <p:cSldViewPr snapToObjects="1">
      <p:cViewPr>
        <p:scale>
          <a:sx n="62" d="100"/>
          <a:sy n="62" d="100"/>
        </p:scale>
        <p:origin x="-360" y="-1008"/>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058452F3-B184-B24D-9347-CD7EFE89F03D}" type="datetimeFigureOut">
              <a:rPr lang="fr-FR" altLang="fr-FR"/>
              <a:pPr/>
              <a:t>17/07/2017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F794C195-0D55-594A-A35D-BB7E7D16DFC5}" type="slidenum">
              <a:rPr lang="fr-FR" altLang="fr-FR"/>
              <a:pPr/>
              <a:t>‹N°›</a:t>
            </a:fld>
            <a:endParaRPr lang="fr-FR" altLang="fr-FR"/>
          </a:p>
        </p:txBody>
      </p:sp>
    </p:spTree>
    <p:extLst>
      <p:ext uri="{BB962C8B-B14F-4D97-AF65-F5344CB8AC3E}">
        <p14:creationId xmlns:p14="http://schemas.microsoft.com/office/powerpoint/2010/main" val="518870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6AA4357-725A-534D-BC47-B1196B6D6207}" type="datetimeFigureOut">
              <a:rPr lang="fr-FR" altLang="fr-FR"/>
              <a:pPr/>
              <a:t>17/07/2017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DCA9AD-7BBE-484A-AA4E-840189C18E25}" type="slidenum">
              <a:rPr lang="fr-FR" altLang="fr-FR"/>
              <a:pPr/>
              <a:t>‹N°›</a:t>
            </a:fld>
            <a:endParaRPr lang="fr-FR" altLang="fr-FR"/>
          </a:p>
        </p:txBody>
      </p:sp>
    </p:spTree>
    <p:extLst>
      <p:ext uri="{BB962C8B-B14F-4D97-AF65-F5344CB8AC3E}">
        <p14:creationId xmlns:p14="http://schemas.microsoft.com/office/powerpoint/2010/main" val="16884255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lgn="r" rtl="1" eaLnBrk="1" hangingPunct="1"/>
            <a:endParaRPr lang="ar"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fld id="{5987F871-6E0F-E54B-A23B-0EC24624AF18}" type="slidenum">
              <a:rPr>
                <a:latin typeface="Calibri" charset="0"/>
              </a:rPr>
              <a:pPr/>
              <a:t>2</a:t>
            </a:fld>
            <a:endParaRPr lang="ar" altLang="fr-FR">
              <a:latin typeface="Calibri" charset="0"/>
            </a:endParaRPr>
          </a:p>
        </p:txBody>
      </p:sp>
    </p:spTree>
    <p:extLst>
      <p:ext uri="{BB962C8B-B14F-4D97-AF65-F5344CB8AC3E}">
        <p14:creationId xmlns:p14="http://schemas.microsoft.com/office/powerpoint/2010/main" val="18713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a:p>
        </p:txBody>
      </p:sp>
      <p:sp>
        <p:nvSpPr>
          <p:cNvPr id="4" name="Espace réservé du numéro de diapositive 3"/>
          <p:cNvSpPr>
            <a:spLocks noGrp="1"/>
          </p:cNvSpPr>
          <p:nvPr>
            <p:ph type="sldNum" sz="quarter" idx="10"/>
          </p:nvPr>
        </p:nvSpPr>
        <p:spPr/>
        <p:txBody>
          <a:bodyPr/>
          <a:lstStyle/>
          <a:p>
            <a:pPr algn="r" rtl="1"/>
            <a:fld id="{73DCA9AD-7BBE-484A-AA4E-840189C18E25}" type="slidenum">
              <a:rPr/>
              <a:pPr/>
              <a:t>6</a:t>
            </a:fld>
            <a:endParaRPr lang="ar" altLang="fr-FR"/>
          </a:p>
        </p:txBody>
      </p:sp>
    </p:spTree>
    <p:extLst>
      <p:ext uri="{BB962C8B-B14F-4D97-AF65-F5344CB8AC3E}">
        <p14:creationId xmlns:p14="http://schemas.microsoft.com/office/powerpoint/2010/main" val="17299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 sz="1200" b="0" i="0" u="none" kern="1200" baseline="0">
                <a:solidFill>
                  <a:schemeClr val="tx1"/>
                </a:solidFill>
                <a:effectLst/>
                <a:latin typeface="+mn-lt"/>
                <a:ea typeface="+mn-ea"/>
                <a:cs typeface="+mn-cs"/>
              </a:rPr>
              <a:t>يمكن أن تتأثر حواسنا بمجموعة من التداخلات، وأكثرها شيوعًا: </a:t>
            </a:r>
          </a:p>
          <a:p>
            <a:pPr marL="171450" lvl="0" indent="-171450" algn="r" rtl="1">
              <a:buFont typeface="Arial" charset="0"/>
              <a:buChar char="•"/>
            </a:pPr>
            <a:r>
              <a:rPr lang="ar" sz="1200" b="0" i="0" u="none" kern="1200" baseline="0">
                <a:solidFill>
                  <a:schemeClr val="tx1"/>
                </a:solidFill>
                <a:effectLst/>
                <a:latin typeface="+mn-lt"/>
                <a:ea typeface="+mn-ea"/>
                <a:cs typeface="+mn-cs"/>
              </a:rPr>
              <a:t>الاعتياد، فنحن نعتاد على موقف ينطوي على مخاطر عندما يكون متكررًا، وينتهي الأمر بأن يصبح عاديًا ولا ننتبه إليه.</a:t>
            </a:r>
          </a:p>
          <a:p>
            <a:pPr marL="171450" lvl="0" indent="-171450" algn="r" rtl="1">
              <a:buFont typeface="Arial" charset="0"/>
              <a:buChar char="•"/>
            </a:pPr>
            <a:r>
              <a:rPr lang="ar" sz="1200" b="0" i="0" u="none" kern="1200" baseline="0">
                <a:solidFill>
                  <a:schemeClr val="tx1"/>
                </a:solidFill>
                <a:effectLst/>
                <a:latin typeface="+mn-lt"/>
                <a:ea typeface="+mn-ea"/>
                <a:cs typeface="+mn-cs"/>
              </a:rPr>
              <a:t>شرود الذهن، فعلى سبيل المثال، عندما لا ننتبه لما نفعله لأننا شاردو الذهن بسبب حدث يحدث بالقرب منا (ضربة مطرقة على الإصبع). أو العكس عندما نركز في مهمة تمنعنا من أن نرى ما يحيط بنا.</a:t>
            </a:r>
          </a:p>
          <a:p>
            <a:pPr marL="171450" lvl="0" indent="-171450" algn="r" rtl="1">
              <a:buFont typeface="Arial" charset="0"/>
              <a:buChar char="•"/>
            </a:pPr>
            <a:r>
              <a:rPr lang="ar" sz="1200" b="0" i="0" u="none" kern="1200" baseline="0">
                <a:solidFill>
                  <a:schemeClr val="tx1"/>
                </a:solidFill>
                <a:effectLst/>
                <a:latin typeface="+mn-lt"/>
                <a:ea typeface="+mn-ea"/>
                <a:cs typeface="+mn-cs"/>
              </a:rPr>
              <a:t>التشبع، عندما يكون هناك الكثير من المعلومات المطلوب معالجتها ودماغنا لم تعد قادرة على المتابعة.</a:t>
            </a:r>
          </a:p>
          <a:p>
            <a:pPr marL="171450" indent="-171450" algn="r" rtl="1">
              <a:buFont typeface="Arial" charset="0"/>
              <a:buChar char="•"/>
            </a:pPr>
            <a:r>
              <a:rPr lang="ar" sz="1200" b="0" i="0" u="none" kern="1200" baseline="0">
                <a:solidFill>
                  <a:schemeClr val="tx1"/>
                </a:solidFill>
                <a:effectLst/>
                <a:latin typeface="+mn-lt"/>
                <a:ea typeface="+mn-ea"/>
                <a:cs typeface="+mn-cs"/>
              </a:rPr>
              <a:t>يخلق الإجهاد رد فعل فسيولوجي يميل إلى أن نقيد أنفسنا بمشاعرنا ويجعلنا قابلين للاختراق مما يحيط بنا.</a:t>
            </a:r>
            <a:r>
              <a:rPr lang="ar" b="0" i="0" u="none" baseline="0">
                <a:effectLst/>
              </a:rPr>
              <a:t> </a:t>
            </a:r>
            <a:endParaRPr lang="ar" dirty="0"/>
          </a:p>
        </p:txBody>
      </p:sp>
      <p:sp>
        <p:nvSpPr>
          <p:cNvPr id="4" name="Espace réservé du numéro de diapositive 3"/>
          <p:cNvSpPr>
            <a:spLocks noGrp="1"/>
          </p:cNvSpPr>
          <p:nvPr>
            <p:ph type="sldNum" sz="quarter" idx="10"/>
          </p:nvPr>
        </p:nvSpPr>
        <p:spPr/>
        <p:txBody>
          <a:bodyPr/>
          <a:lstStyle/>
          <a:p>
            <a:pPr algn="r" rtl="1"/>
            <a:fld id="{73DCA9AD-7BBE-484A-AA4E-840189C18E25}" type="slidenum">
              <a:rPr/>
              <a:pPr/>
              <a:t>11</a:t>
            </a:fld>
            <a:endParaRPr lang="ar" altLang="fr-FR"/>
          </a:p>
        </p:txBody>
      </p:sp>
    </p:spTree>
    <p:extLst>
      <p:ext uri="{BB962C8B-B14F-4D97-AF65-F5344CB8AC3E}">
        <p14:creationId xmlns:p14="http://schemas.microsoft.com/office/powerpoint/2010/main" val="154985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 sz="1200" b="0" i="0" u="none" kern="1200" baseline="0">
                <a:solidFill>
                  <a:schemeClr val="tx1"/>
                </a:solidFill>
                <a:effectLst/>
                <a:latin typeface="+mn-lt"/>
                <a:ea typeface="+mn-ea"/>
                <a:cs typeface="+mn-cs"/>
              </a:rPr>
              <a:t>المؤشر الضعيف هو إذًا شيئ ما ترونه لكن لا تلاحظونه مباشرة على أن له عواقب محتملة. </a:t>
            </a:r>
          </a:p>
          <a:p>
            <a:pPr algn="r" rtl="1"/>
            <a:r>
              <a:rPr lang="ar" sz="1200" b="0" i="0" u="none" kern="1200" baseline="0">
                <a:solidFill>
                  <a:schemeClr val="tx1"/>
                </a:solidFill>
                <a:effectLst/>
                <a:latin typeface="+mn-lt"/>
                <a:ea typeface="+mn-ea"/>
                <a:cs typeface="+mn-cs"/>
              </a:rPr>
              <a:t>بالتأكيد لقد قلتم لأنفسكم من قبل بعد حدث لا يُنسى: "لقد لاحظت شيئًا لكن في ذلك الوقت، لم يجعلني أقوم برد فعل! " لقد لاحظتم بأنفسكم مؤشرًا ضعيفًا أو عدة مؤشرات ضعيفة، لكنكم لم تقوموا بتحليله، ولم يدخل في حسابات الفعل الذي يلى المؤشر الضعيف.</a:t>
            </a:r>
          </a:p>
          <a:p>
            <a:pPr algn="r" rtl="1"/>
            <a:r>
              <a:rPr lang="ar" sz="1200" b="0" i="0" u="none" kern="1200" baseline="0">
                <a:solidFill>
                  <a:schemeClr val="tx1"/>
                </a:solidFill>
                <a:effectLst/>
                <a:latin typeface="+mn-lt"/>
                <a:ea typeface="+mn-ea"/>
                <a:cs typeface="+mn-cs"/>
              </a:rPr>
              <a:t> </a:t>
            </a:r>
          </a:p>
          <a:p>
            <a:pPr algn="r" rtl="1"/>
            <a:r>
              <a:rPr lang="ar" sz="1200" b="0" i="0" u="none" kern="1200" baseline="0">
                <a:solidFill>
                  <a:schemeClr val="tx1"/>
                </a:solidFill>
                <a:effectLst/>
                <a:latin typeface="+mn-lt"/>
                <a:ea typeface="+mn-ea"/>
                <a:cs typeface="+mn-cs"/>
              </a:rPr>
              <a:t>من السهل اكتشاف المؤشرات الضعيفة عندما لا نكون منخرطين في الأمر (أثناء الزيارات، عمليات التدقيق، إلخ.)، لكن التحدي هو أن يتعرف عليها المرء خلال أنشطته: التركيز على المهمة المراد إنجازها، والتعب، والإجهاد... هي عوامل كثيرة تمنعنا من تحليل الموقف بطريقة صحيحة. </a:t>
            </a:r>
            <a:endParaRPr lang="a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lgn="r" rtl="1"/>
            <a:fld id="{73DCA9AD-7BBE-484A-AA4E-840189C18E25}" type="slidenum">
              <a:rPr/>
              <a:pPr/>
              <a:t>14</a:t>
            </a:fld>
            <a:endParaRPr lang="ar" altLang="fr-FR"/>
          </a:p>
        </p:txBody>
      </p:sp>
    </p:spTree>
    <p:extLst>
      <p:ext uri="{BB962C8B-B14F-4D97-AF65-F5344CB8AC3E}">
        <p14:creationId xmlns:p14="http://schemas.microsoft.com/office/powerpoint/2010/main" val="156376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r" defTabSz="457200" rtl="1" eaLnBrk="0" fontAlgn="base" latinLnBrk="0" hangingPunct="0">
              <a:lnSpc>
                <a:spcPct val="100000"/>
              </a:lnSpc>
              <a:spcBef>
                <a:spcPct val="30000"/>
              </a:spcBef>
              <a:spcAft>
                <a:spcPct val="0"/>
              </a:spcAft>
              <a:buClrTx/>
              <a:buSzTx/>
              <a:buFontTx/>
              <a:buNone/>
              <a:tabLst/>
              <a:defRPr/>
            </a:pPr>
            <a:r>
              <a:rPr lang="ar" sz="1200" b="0" i="0" u="none" kern="1200" baseline="0">
                <a:solidFill>
                  <a:schemeClr val="tx1"/>
                </a:solidFill>
                <a:effectLst/>
                <a:latin typeface="+mn-lt"/>
                <a:ea typeface="+mn-ea"/>
                <a:cs typeface="+mn-cs"/>
              </a:rPr>
              <a:t>هذه الطرق المختصرة التي نوجدها من خلال الخبرة وبطريقة فطرية مفيدة في جزء من أعمالنا التي نقوم بها، إنها ردود الفعل التي تتيح لنا حل المشكلات البسيطة في الحياة اليومية بسرعة. ولكن بالنسبة للمواقف المعقدة، فهي مصدر للخطأ، وخاصة عندما يكون الوقت ملائمًا لتقييم الموقف (جمع الحقائق).</a:t>
            </a:r>
          </a:p>
          <a:p>
            <a:endParaRPr lang="ar" dirty="0"/>
          </a:p>
        </p:txBody>
      </p:sp>
      <p:sp>
        <p:nvSpPr>
          <p:cNvPr id="4" name="Espace réservé du numéro de diapositive 3"/>
          <p:cNvSpPr>
            <a:spLocks noGrp="1"/>
          </p:cNvSpPr>
          <p:nvPr>
            <p:ph type="sldNum" sz="quarter" idx="10"/>
          </p:nvPr>
        </p:nvSpPr>
        <p:spPr/>
        <p:txBody>
          <a:bodyPr/>
          <a:lstStyle/>
          <a:p>
            <a:pPr algn="r" rtl="1"/>
            <a:fld id="{73DCA9AD-7BBE-484A-AA4E-840189C18E25}" type="slidenum">
              <a:rPr/>
              <a:pPr/>
              <a:t>19</a:t>
            </a:fld>
            <a:endParaRPr lang="ar" altLang="fr-FR"/>
          </a:p>
        </p:txBody>
      </p:sp>
    </p:spTree>
    <p:extLst>
      <p:ext uri="{BB962C8B-B14F-4D97-AF65-F5344CB8AC3E}">
        <p14:creationId xmlns:p14="http://schemas.microsoft.com/office/powerpoint/2010/main" val="6508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 b="0" i="0" u="none" baseline="0"/>
              <a:t>بالإضافة إلى البحث عن النتائج الفورية والمؤكدة والإيجابية، هناك عوامل أخرى يمكن أن تدفعنا إلى المخاطرة، ويمكن أن تكون المخاطرة مُعترف بها اجتماعيًا في حالة النجاح.</a:t>
            </a:r>
            <a:endParaRPr lang="ar" dirty="0"/>
          </a:p>
        </p:txBody>
      </p:sp>
      <p:sp>
        <p:nvSpPr>
          <p:cNvPr id="4" name="Espace réservé du numéro de diapositive 3"/>
          <p:cNvSpPr>
            <a:spLocks noGrp="1"/>
          </p:cNvSpPr>
          <p:nvPr>
            <p:ph type="sldNum" sz="quarter" idx="10"/>
          </p:nvPr>
        </p:nvSpPr>
        <p:spPr/>
        <p:txBody>
          <a:bodyPr/>
          <a:lstStyle/>
          <a:p>
            <a:pPr algn="r" rtl="1"/>
            <a:fld id="{73DCA9AD-7BBE-484A-AA4E-840189C18E25}" type="slidenum">
              <a:rPr/>
              <a:pPr/>
              <a:t>23</a:t>
            </a:fld>
            <a:endParaRPr lang="ar" altLang="fr-FR"/>
          </a:p>
        </p:txBody>
      </p:sp>
    </p:spTree>
    <p:extLst>
      <p:ext uri="{BB962C8B-B14F-4D97-AF65-F5344CB8AC3E}">
        <p14:creationId xmlns:p14="http://schemas.microsoft.com/office/powerpoint/2010/main" val="16708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 b="0" i="0" u="none" baseline="0"/>
              <a:t>يمكن أن يكون للبيئة التي يوجد فيها طرفي التواصل تأثيرات على فهم الرسالة. (يمكن أن نذكر مثال رحلة الخطوط الجوية الفرنسية التي رأوها منذ قليل).</a:t>
            </a:r>
            <a:endParaRPr lang="ar" dirty="0"/>
          </a:p>
        </p:txBody>
      </p:sp>
      <p:sp>
        <p:nvSpPr>
          <p:cNvPr id="4" name="Espace réservé du numéro de diapositive 3"/>
          <p:cNvSpPr>
            <a:spLocks noGrp="1"/>
          </p:cNvSpPr>
          <p:nvPr>
            <p:ph type="sldNum" sz="quarter" idx="10"/>
          </p:nvPr>
        </p:nvSpPr>
        <p:spPr/>
        <p:txBody>
          <a:bodyPr/>
          <a:lstStyle/>
          <a:p>
            <a:pPr algn="r" rtl="1"/>
            <a:fld id="{73DCA9AD-7BBE-484A-AA4E-840189C18E25}" type="slidenum">
              <a:rPr/>
              <a:pPr/>
              <a:t>30</a:t>
            </a:fld>
            <a:endParaRPr lang="ar" altLang="fr-FR"/>
          </a:p>
        </p:txBody>
      </p:sp>
    </p:spTree>
    <p:extLst>
      <p:ext uri="{BB962C8B-B14F-4D97-AF65-F5344CB8AC3E}">
        <p14:creationId xmlns:p14="http://schemas.microsoft.com/office/powerpoint/2010/main" val="109255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r" rtl="1"/>
            <a:r>
              <a:rPr lang="ar" b="0" i="0" u="none" baseline="0"/>
              <a:t>إن الميتا / تواصل هي معلومة إضافية مقارنة بالكلمات وحدها.</a:t>
            </a:r>
          </a:p>
          <a:p>
            <a:pPr marL="0" marR="0" indent="0" algn="r" defTabSz="457200" rtl="1" eaLnBrk="0" fontAlgn="base" latinLnBrk="0" hangingPunct="0">
              <a:lnSpc>
                <a:spcPct val="100000"/>
              </a:lnSpc>
              <a:spcBef>
                <a:spcPct val="30000"/>
              </a:spcBef>
              <a:spcAft>
                <a:spcPct val="0"/>
              </a:spcAft>
              <a:buClrTx/>
              <a:buSzTx/>
              <a:buFontTx/>
              <a:buNone/>
              <a:tabLst/>
              <a:defRPr/>
            </a:pPr>
            <a:r>
              <a:rPr lang="ar" sz="1200" b="0" i="0" u="none" kern="1200" baseline="0">
                <a:solidFill>
                  <a:schemeClr val="tx1"/>
                </a:solidFill>
                <a:effectLst/>
                <a:latin typeface="+mn-lt"/>
                <a:ea typeface="+mn-ea"/>
                <a:cs typeface="+mn-cs"/>
              </a:rPr>
              <a:t>وهي تتيح دعم الرسالة التي نريد نقلها، حتى تكون فعالة، ويجب التأكد أن المتحدث يراك. هذا هو أحد الأسباب التي من أجلها، من المفضل، بالنسبة للرسائل الهامة، أن يتم التواصل وجهًا لوجه أفضل من التواصل عن طريق البريد الإلكتروني أو الهاتف.</a:t>
            </a:r>
          </a:p>
          <a:p>
            <a:endParaRPr lang="ar" dirty="0"/>
          </a:p>
        </p:txBody>
      </p:sp>
      <p:sp>
        <p:nvSpPr>
          <p:cNvPr id="4" name="Espace réservé du numéro de diapositive 3"/>
          <p:cNvSpPr>
            <a:spLocks noGrp="1"/>
          </p:cNvSpPr>
          <p:nvPr>
            <p:ph type="sldNum" sz="quarter" idx="10"/>
          </p:nvPr>
        </p:nvSpPr>
        <p:spPr/>
        <p:txBody>
          <a:bodyPr/>
          <a:lstStyle/>
          <a:p>
            <a:pPr algn="r" rtl="1"/>
            <a:fld id="{73DCA9AD-7BBE-484A-AA4E-840189C18E25}" type="slidenum">
              <a:rPr/>
              <a:pPr/>
              <a:t>31</a:t>
            </a:fld>
            <a:endParaRPr lang="ar" altLang="fr-FR"/>
          </a:p>
        </p:txBody>
      </p:sp>
    </p:spTree>
    <p:extLst>
      <p:ext uri="{BB962C8B-B14F-4D97-AF65-F5344CB8AC3E}">
        <p14:creationId xmlns:p14="http://schemas.microsoft.com/office/powerpoint/2010/main" val="91991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dirty="0"/>
          </a:p>
        </p:txBody>
      </p:sp>
      <p:sp>
        <p:nvSpPr>
          <p:cNvPr id="4" name="Espace réservé du numéro de diapositive 3"/>
          <p:cNvSpPr>
            <a:spLocks noGrp="1"/>
          </p:cNvSpPr>
          <p:nvPr>
            <p:ph type="sldNum" sz="quarter" idx="10"/>
          </p:nvPr>
        </p:nvSpPr>
        <p:spPr/>
        <p:txBody>
          <a:bodyPr/>
          <a:lstStyle/>
          <a:p>
            <a:pPr algn="r" rtl="1"/>
            <a:fld id="{73DCA9AD-7BBE-484A-AA4E-840189C18E25}" type="slidenum">
              <a:rPr/>
              <a:pPr/>
              <a:t>33</a:t>
            </a:fld>
            <a:endParaRPr lang="ar" altLang="fr-FR"/>
          </a:p>
        </p:txBody>
      </p:sp>
    </p:spTree>
    <p:extLst>
      <p:ext uri="{BB962C8B-B14F-4D97-AF65-F5344CB8AC3E}">
        <p14:creationId xmlns:p14="http://schemas.microsoft.com/office/powerpoint/2010/main" val="839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69904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3" name="Espace réservé du numéro de diapositive 3"/>
          <p:cNvSpPr>
            <a:spLocks noGrp="1"/>
          </p:cNvSpPr>
          <p:nvPr>
            <p:ph type="sldNum" sz="quarter" idx="11"/>
          </p:nvPr>
        </p:nvSpPr>
        <p:spPr/>
        <p:txBody>
          <a:bodyPr/>
          <a:lstStyle>
            <a:lvl1pPr>
              <a:defRPr/>
            </a:lvl1pPr>
          </a:lstStyle>
          <a:p>
            <a:fld id="{4EBACD1F-17D0-D44C-9ABD-5458E5043F70}" type="slidenum">
              <a:rPr lang="fr-FR" altLang="fr-FR"/>
              <a:pPr/>
              <a:t>‹N°›</a:t>
            </a:fld>
            <a:endParaRPr lang="fr-FR" altLang="fr-FR"/>
          </a:p>
        </p:txBody>
      </p:sp>
    </p:spTree>
    <p:extLst>
      <p:ext uri="{BB962C8B-B14F-4D97-AF65-F5344CB8AC3E}">
        <p14:creationId xmlns:p14="http://schemas.microsoft.com/office/powerpoint/2010/main" val="200921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3"/>
          <p:cNvSpPr>
            <a:spLocks noGrp="1"/>
          </p:cNvSpPr>
          <p:nvPr>
            <p:ph type="sldNum" sz="quarter" idx="14"/>
          </p:nvPr>
        </p:nvSpPr>
        <p:spPr/>
        <p:txBody>
          <a:bodyPr/>
          <a:lstStyle>
            <a:lvl1pPr>
              <a:defRPr/>
            </a:lvl1pPr>
          </a:lstStyle>
          <a:p>
            <a:fld id="{757FAC7F-35F1-4545-955D-AC0E4B400912}" type="slidenum">
              <a:rPr lang="fr-FR" altLang="fr-FR"/>
              <a:pPr/>
              <a:t>‹N°›</a:t>
            </a:fld>
            <a:endParaRPr lang="fr-FR" altLang="fr-FR"/>
          </a:p>
        </p:txBody>
      </p:sp>
    </p:spTree>
    <p:extLst>
      <p:ext uri="{BB962C8B-B14F-4D97-AF65-F5344CB8AC3E}">
        <p14:creationId xmlns:p14="http://schemas.microsoft.com/office/powerpoint/2010/main" val="21424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5"/>
          <p:cNvSpPr>
            <a:spLocks noGrp="1"/>
          </p:cNvSpPr>
          <p:nvPr>
            <p:ph type="sldNum" sz="quarter" idx="11"/>
          </p:nvPr>
        </p:nvSpPr>
        <p:spPr/>
        <p:txBody>
          <a:bodyPr/>
          <a:lstStyle>
            <a:lvl1pPr>
              <a:defRPr/>
            </a:lvl1pPr>
          </a:lstStyle>
          <a:p>
            <a:fld id="{A2790189-416C-E549-83DE-8B3BF5286D36}" type="slidenum">
              <a:rPr lang="fr-FR" altLang="fr-FR"/>
              <a:pPr/>
              <a:t>‹N°›</a:t>
            </a:fld>
            <a:endParaRPr lang="fr-FR" altLang="fr-FR"/>
          </a:p>
        </p:txBody>
      </p:sp>
    </p:spTree>
    <p:extLst>
      <p:ext uri="{BB962C8B-B14F-4D97-AF65-F5344CB8AC3E}">
        <p14:creationId xmlns:p14="http://schemas.microsoft.com/office/powerpoint/2010/main" val="195554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6"/>
          <p:cNvSpPr>
            <a:spLocks noGrp="1"/>
          </p:cNvSpPr>
          <p:nvPr>
            <p:ph type="sldNum" sz="quarter" idx="11"/>
          </p:nvPr>
        </p:nvSpPr>
        <p:spPr/>
        <p:txBody>
          <a:bodyPr/>
          <a:lstStyle>
            <a:lvl1pPr>
              <a:defRPr/>
            </a:lvl1pPr>
          </a:lstStyle>
          <a:p>
            <a:fld id="{834EA62F-83BB-1849-8168-91EB5A895F9D}" type="slidenum">
              <a:rPr lang="fr-FR" altLang="fr-FR"/>
              <a:pPr/>
              <a:t>‹N°›</a:t>
            </a:fld>
            <a:endParaRPr lang="fr-FR" altLang="fr-FR"/>
          </a:p>
        </p:txBody>
      </p:sp>
    </p:spTree>
    <p:extLst>
      <p:ext uri="{BB962C8B-B14F-4D97-AF65-F5344CB8AC3E}">
        <p14:creationId xmlns:p14="http://schemas.microsoft.com/office/powerpoint/2010/main" val="168217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17431EA-86AC-E446-939D-13E5E3082C5F}" type="slidenum">
              <a:rPr lang="fr-FR" altLang="fr-FR"/>
              <a:pPr/>
              <a:t>‹N°›</a:t>
            </a:fld>
            <a:endParaRPr lang="fr-FR" altLang="fr-FR"/>
          </a:p>
        </p:txBody>
      </p:sp>
    </p:spTree>
    <p:extLst>
      <p:ext uri="{BB962C8B-B14F-4D97-AF65-F5344CB8AC3E}">
        <p14:creationId xmlns:p14="http://schemas.microsoft.com/office/powerpoint/2010/main" val="65176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B51B9C6-944E-254E-8C18-D906B973B824}" type="slidenum">
              <a:rPr lang="fr-FR" altLang="fr-FR"/>
              <a:pPr/>
              <a:t>‹N°›</a:t>
            </a:fld>
            <a:endParaRPr lang="fr-FR" altLang="fr-FR"/>
          </a:p>
        </p:txBody>
      </p:sp>
    </p:spTree>
    <p:extLst>
      <p:ext uri="{BB962C8B-B14F-4D97-AF65-F5344CB8AC3E}">
        <p14:creationId xmlns:p14="http://schemas.microsoft.com/office/powerpoint/2010/main" val="20959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6E55F1A9-B3F6-C24D-A480-B8A43E78BEA5}" type="slidenum">
              <a:rPr lang="fr-FR" altLang="fr-FR"/>
              <a:pPr/>
              <a:t>‹N°›</a:t>
            </a:fld>
            <a:endParaRPr lang="fr-FR" altLang="fr-FR"/>
          </a:p>
        </p:txBody>
      </p:sp>
    </p:spTree>
    <p:extLst>
      <p:ext uri="{BB962C8B-B14F-4D97-AF65-F5344CB8AC3E}">
        <p14:creationId xmlns:p14="http://schemas.microsoft.com/office/powerpoint/2010/main" val="130560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16"/>
          </p:nvPr>
        </p:nvSpPr>
        <p:spPr/>
        <p:txBody>
          <a:bodyPr/>
          <a:lstStyle>
            <a:lvl1pPr>
              <a:defRPr/>
            </a:lvl1pPr>
          </a:lstStyle>
          <a:p>
            <a:fld id="{EAD0FAB3-6634-7C44-82E8-F2CAE2B0DDC4}" type="slidenum">
              <a:rPr lang="fr-FR" altLang="fr-FR"/>
              <a:pPr/>
              <a:t>‹N°›</a:t>
            </a:fld>
            <a:endParaRPr lang="fr-FR" altLang="fr-FR"/>
          </a:p>
        </p:txBody>
      </p:sp>
    </p:spTree>
    <p:extLst>
      <p:ext uri="{BB962C8B-B14F-4D97-AF65-F5344CB8AC3E}">
        <p14:creationId xmlns:p14="http://schemas.microsoft.com/office/powerpoint/2010/main" val="3025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4" name="Espace réservé du numéro de diapositive 5"/>
          <p:cNvSpPr>
            <a:spLocks noGrp="1"/>
          </p:cNvSpPr>
          <p:nvPr>
            <p:ph type="sldNum" sz="quarter" idx="11"/>
          </p:nvPr>
        </p:nvSpPr>
        <p:spPr/>
        <p:txBody>
          <a:bodyPr/>
          <a:lstStyle>
            <a:lvl1pPr>
              <a:defRPr/>
            </a:lvl1pPr>
          </a:lstStyle>
          <a:p>
            <a:fld id="{E031B95C-2366-9044-B55E-DF1E56A5A3A5}" type="slidenum">
              <a:rPr lang="fr-FR" altLang="fr-FR"/>
              <a:pPr/>
              <a:t>‹N°›</a:t>
            </a:fld>
            <a:endParaRPr lang="fr-FR" altLang="fr-FR"/>
          </a:p>
        </p:txBody>
      </p:sp>
    </p:spTree>
    <p:extLst>
      <p:ext uri="{BB962C8B-B14F-4D97-AF65-F5344CB8AC3E}">
        <p14:creationId xmlns:p14="http://schemas.microsoft.com/office/powerpoint/2010/main" val="39302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A8094584-D55C-694C-A139-3EC38BD43198}"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endParaRPr lang="ar" altLang="fr-FR"/>
          </a:p>
        </p:txBody>
      </p:sp>
      <p:sp>
        <p:nvSpPr>
          <p:cNvPr id="3" name="Titre 2"/>
          <p:cNvSpPr>
            <a:spLocks noGrp="1"/>
          </p:cNvSpPr>
          <p:nvPr>
            <p:ph type="title"/>
          </p:nvPr>
        </p:nvSpPr>
        <p:spPr>
          <a:xfrm>
            <a:off x="1187450" y="2106613"/>
            <a:ext cx="7277100" cy="1487487"/>
          </a:xfrm>
        </p:spPr>
        <p:txBody>
          <a:bodyPr/>
          <a:lstStyle/>
          <a:p>
            <a:pPr algn="r" rtl="1" eaLnBrk="1" hangingPunct="1">
              <a:defRPr/>
            </a:pPr>
            <a:r>
              <a:rPr lang="ar" b="1" i="0" u="none" baseline="0" dirty="0"/>
              <a:t>العوامل البشرية والمؤشرات الضعيفة والتواصل</a:t>
            </a:r>
          </a:p>
        </p:txBody>
      </p:sp>
      <p:sp>
        <p:nvSpPr>
          <p:cNvPr id="14339" name="Espace réservé du texte 5"/>
          <p:cNvSpPr>
            <a:spLocks noGrp="1"/>
          </p:cNvSpPr>
          <p:nvPr>
            <p:ph type="body" sz="quarter" idx="10"/>
          </p:nvPr>
        </p:nvSpPr>
        <p:spPr>
          <a:xfrm>
            <a:off x="1187450" y="3640138"/>
            <a:ext cx="7277100" cy="1778000"/>
          </a:xfrm>
        </p:spPr>
        <p:txBody>
          <a:bodyPr/>
          <a:lstStyle/>
          <a:p>
            <a:pPr algn="r" rtl="1" eaLnBrk="1" hangingPunct="1"/>
            <a:r>
              <a:rPr lang="ar" b="0" i="0" u="none" baseline="0" dirty="0">
                <a:cs typeface="Arial" charset="0"/>
              </a:rPr>
              <a:t>مجموعة دمج الصحة والسلامة والأمن والمجتمع والبيئة </a:t>
            </a:r>
            <a:r>
              <a:rPr lang="ar" b="0" i="0" u="none" baseline="0" dirty="0" smtClean="0">
                <a:cs typeface="Arial" charset="0"/>
              </a:rPr>
              <a:t>(</a:t>
            </a:r>
            <a:r>
              <a:rPr lang="fr-FR" altLang="fr-FR" dirty="0">
                <a:cs typeface="Arial" pitchFamily="34" charset="0"/>
              </a:rPr>
              <a:t>H3SE</a:t>
            </a:r>
            <a:r>
              <a:rPr lang="ar" b="0" i="0" u="none" baseline="0" dirty="0" smtClean="0">
                <a:cs typeface="Arial" charset="0"/>
              </a:rPr>
              <a:t>)</a:t>
            </a:r>
            <a:endParaRPr lang="ar" b="0" i="0" u="none" baseline="0" dirty="0">
              <a:cs typeface="Arial" charset="0"/>
            </a:endParaRPr>
          </a:p>
          <a:p>
            <a:pPr algn="r" rtl="1" eaLnBrk="1" hangingPunct="1"/>
            <a:r>
              <a:rPr lang="ar" b="0" i="0" u="none" baseline="0" dirty="0">
                <a:cs typeface="Arial" charset="0"/>
              </a:rPr>
              <a:t>وحدة TCT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ترتكز ملاحظة المخاطر على استقبال المؤشرات ومعالجتها (2 / 2 ).</a:t>
            </a:r>
            <a:endParaRPr lang="ar" dirty="0"/>
          </a:p>
        </p:txBody>
      </p:sp>
      <p:sp>
        <p:nvSpPr>
          <p:cNvPr id="24578" name="Espace réservé du texte 2"/>
          <p:cNvSpPr>
            <a:spLocks noGrp="1"/>
          </p:cNvSpPr>
          <p:nvPr>
            <p:ph type="body" sz="quarter" idx="12"/>
          </p:nvPr>
        </p:nvSpPr>
        <p:spPr>
          <a:xfrm>
            <a:off x="611188" y="1773238"/>
            <a:ext cx="3611562" cy="2087562"/>
          </a:xfrm>
        </p:spPr>
        <p:txBody>
          <a:bodyPr/>
          <a:lstStyle/>
          <a:p>
            <a:pPr marL="0" indent="0" algn="r" rtl="1" eaLnBrk="1" hangingPunct="1">
              <a:buFont typeface="Lucida Grande" charset="0"/>
              <a:buNone/>
            </a:pPr>
            <a:r>
              <a:rPr lang="ar" b="1" i="0" u="none" baseline="0">
                <a:solidFill>
                  <a:srgbClr val="A90025"/>
                </a:solidFill>
                <a:cs typeface="Arial" charset="0"/>
              </a:rPr>
              <a:t>تلتقط حواسنا الخمسة المؤشرات الخارجية. </a:t>
            </a:r>
          </a:p>
          <a:p>
            <a:pPr marL="0" indent="0" algn="r" rtl="1" eaLnBrk="1" hangingPunct="1"/>
            <a:endParaRPr lang="ar" altLang="fr-FR">
              <a:cs typeface="Arial" charset="0"/>
            </a:endParaRPr>
          </a:p>
        </p:txBody>
      </p:sp>
      <p:sp>
        <p:nvSpPr>
          <p:cNvPr id="2458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4C20E577-2333-B245-AFE7-5DA05918E529}" type="slidenum">
              <a:rPr>
                <a:solidFill>
                  <a:srgbClr val="898989"/>
                </a:solidFill>
                <a:ea typeface="Helvetica" charset="0"/>
                <a:cs typeface="Helvetica" charset="0"/>
              </a:rPr>
              <a:pPr/>
              <a:t>10</a:t>
            </a:fld>
            <a:endParaRPr lang="ar" altLang="fr-FR">
              <a:solidFill>
                <a:srgbClr val="898989"/>
              </a:solidFill>
              <a:ea typeface="Helvetica" charset="0"/>
              <a:cs typeface="Helvetica" charset="0"/>
            </a:endParaRPr>
          </a:p>
        </p:txBody>
      </p:sp>
      <p:pic>
        <p:nvPicPr>
          <p:cNvPr id="24581"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2708275"/>
            <a:ext cx="29448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9750"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sp>
        <p:nvSpPr>
          <p:cNvPr id="24583" name="Rectangle 10"/>
          <p:cNvSpPr>
            <a:spLocks noChangeArrowheads="1"/>
          </p:cNvSpPr>
          <p:nvPr/>
        </p:nvSpPr>
        <p:spPr bwMode="auto">
          <a:xfrm>
            <a:off x="4816475" y="3152775"/>
            <a:ext cx="351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r>
              <a:rPr lang="ar" sz="2000" b="0" i="0" u="none" baseline="0">
                <a:latin typeface="Calibri" charset="0"/>
              </a:rPr>
              <a:t>... يمكن أن تكون حقيقية أو غير حقيقية</a:t>
            </a:r>
            <a:r>
              <a:rPr lang="ar" sz="2000">
                <a:latin typeface="Calibri" charset="0"/>
              </a:rPr>
              <a:t/>
            </a:r>
            <a:br>
              <a:rPr lang="ar" sz="2000">
                <a:latin typeface="Calibri" charset="0"/>
              </a:rPr>
            </a:br>
            <a:r>
              <a:rPr lang="ar" sz="2000" b="0" i="0" u="none" baseline="0">
                <a:latin typeface="Calibri,Bold" charset="0"/>
              </a:rPr>
              <a:t>... </a:t>
            </a:r>
            <a:r>
              <a:rPr lang="ar" sz="2000" b="0" i="0" u="none" baseline="0">
                <a:latin typeface="Calibri" charset="0"/>
              </a:rPr>
              <a:t>يمكن ترجمتها كمخاطر محتملة. </a:t>
            </a:r>
            <a:endParaRPr lang="ar" altLang="fr-FR" sz="2000" dirty="0"/>
          </a:p>
        </p:txBody>
      </p:sp>
      <p:sp>
        <p:nvSpPr>
          <p:cNvPr id="24584" name="Espace réservé du texte 2"/>
          <p:cNvSpPr txBox="1">
            <a:spLocks/>
          </p:cNvSpPr>
          <p:nvPr/>
        </p:nvSpPr>
        <p:spPr bwMode="auto">
          <a:xfrm>
            <a:off x="4748213" y="1789113"/>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r" rtl="1" eaLnBrk="1" hangingPunct="1">
              <a:buFont typeface="Lucida Grande" charset="0"/>
              <a:buNone/>
            </a:pPr>
            <a:r>
              <a:rPr lang="ar" b="1" i="0" u="none" baseline="0">
                <a:solidFill>
                  <a:srgbClr val="A90025"/>
                </a:solidFill>
              </a:rPr>
              <a:t>هذه المؤشرات...</a:t>
            </a:r>
            <a:endParaRPr lang="ar" altLang="fr-FR" b="1">
              <a:solidFill>
                <a:srgbClr val="A90025"/>
              </a:solidFill>
            </a:endParaRPr>
          </a:p>
          <a:p>
            <a:pPr algn="r" rtl="1" eaLnBrk="1" hangingPunct="1"/>
            <a:endParaRPr lang="ar" altLang="fr-FR"/>
          </a:p>
        </p:txBody>
      </p:sp>
      <p:sp>
        <p:nvSpPr>
          <p:cNvPr id="13" name="Rectangle 12"/>
          <p:cNvSpPr/>
          <p:nvPr/>
        </p:nvSpPr>
        <p:spPr>
          <a:xfrm>
            <a:off x="4684713"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sp>
        <p:nvSpPr>
          <p:cNvPr id="14" name="Flèche vers la droite 13"/>
          <p:cNvSpPr/>
          <p:nvPr/>
        </p:nvSpPr>
        <p:spPr>
          <a:xfrm>
            <a:off x="4287838" y="3336925"/>
            <a:ext cx="360362" cy="647700"/>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684713" y="4922838"/>
            <a:ext cx="3683000" cy="8953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sp>
        <p:nvSpPr>
          <p:cNvPr id="25602" name="Titre 1"/>
          <p:cNvSpPr>
            <a:spLocks noGrp="1"/>
          </p:cNvSpPr>
          <p:nvPr>
            <p:ph type="title"/>
          </p:nvPr>
        </p:nvSpPr>
        <p:spPr bwMode="auto"/>
        <p:txBody>
          <a:bodyPr wrap="square" numCol="1" anchorCtr="0" compatLnSpc="1">
            <a:prstTxWarp prst="textNoShape">
              <a:avLst/>
            </a:prstTxWarp>
          </a:bodyPr>
          <a:lstStyle/>
          <a:p>
            <a:pPr algn="r" rtl="1" eaLnBrk="1" hangingPunct="1"/>
            <a:r>
              <a:rPr lang="ar" b="1" i="0" u="none" baseline="0"/>
              <a:t>كظاهرة عصبية، يمكن أن تتأثر الملاحظة. </a:t>
            </a:r>
            <a:r>
              <a:rPr lang="ar"/>
              <a:t/>
            </a:r>
            <a:br>
              <a:rPr lang="ar"/>
            </a:br>
            <a:endParaRPr lang="ar" altLang="fr-FR" dirty="0"/>
          </a:p>
        </p:txBody>
      </p:sp>
      <p:sp>
        <p:nvSpPr>
          <p:cNvPr id="2560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1C2FA28E-DEB5-E044-8F34-39F8719B7F94}" type="slidenum">
              <a:rPr>
                <a:solidFill>
                  <a:srgbClr val="898989"/>
                </a:solidFill>
                <a:ea typeface="Helvetica" charset="0"/>
                <a:cs typeface="Helvetica" charset="0"/>
              </a:rPr>
              <a:pPr/>
              <a:t>11</a:t>
            </a:fld>
            <a:endParaRPr lang="ar" altLang="fr-FR">
              <a:solidFill>
                <a:srgbClr val="898989"/>
              </a:solidFill>
              <a:ea typeface="Helvetica" charset="0"/>
              <a:cs typeface="Helvetica" charset="0"/>
            </a:endParaRPr>
          </a:p>
        </p:txBody>
      </p:sp>
      <p:sp>
        <p:nvSpPr>
          <p:cNvPr id="25605" name="Espace réservé du texte 2"/>
          <p:cNvSpPr>
            <a:spLocks noGrp="1"/>
          </p:cNvSpPr>
          <p:nvPr>
            <p:ph type="body" sz="quarter" idx="12"/>
          </p:nvPr>
        </p:nvSpPr>
        <p:spPr>
          <a:xfrm>
            <a:off x="611188" y="1498600"/>
            <a:ext cx="3611562" cy="2087563"/>
          </a:xfrm>
        </p:spPr>
        <p:txBody>
          <a:bodyPr/>
          <a:lstStyle/>
          <a:p>
            <a:pPr marL="0" indent="0" algn="r" rtl="1" eaLnBrk="1" hangingPunct="1">
              <a:buFont typeface="Lucida Grande" charset="0"/>
              <a:buNone/>
            </a:pPr>
            <a:r>
              <a:rPr lang="ar" b="1" i="0" u="none" baseline="0">
                <a:solidFill>
                  <a:srgbClr val="A90025"/>
                </a:solidFill>
                <a:cs typeface="Arial" charset="0"/>
              </a:rPr>
              <a:t>تلتقط حواسنا الخمسة المؤشرات الخارجية. </a:t>
            </a:r>
          </a:p>
          <a:p>
            <a:pPr algn="r" rtl="1" eaLnBrk="1" hangingPunct="1"/>
            <a:r>
              <a:rPr lang="ar" sz="1600" b="0" i="0" u="none" baseline="0">
                <a:cs typeface="Arial" charset="0"/>
              </a:rPr>
              <a:t>يمكن أن يحدث التداخل بين المؤشرات الخارجية والدماغ. </a:t>
            </a:r>
          </a:p>
          <a:p>
            <a:pPr algn="r" rtl="1" eaLnBrk="1" hangingPunct="1"/>
            <a:r>
              <a:rPr lang="ar" sz="1600" b="0" i="0" u="none" baseline="0">
                <a:cs typeface="Arial" charset="0"/>
              </a:rPr>
              <a:t>وفي هذه الحالة، لا يقوم الدماغ بالمعالجة الصحيحة للمعلومة. </a:t>
            </a:r>
          </a:p>
          <a:p>
            <a:pPr marL="0" indent="0" algn="r" rtl="1" eaLnBrk="1" hangingPunct="1"/>
            <a:endParaRPr lang="ar" altLang="fr-FR" dirty="0">
              <a:cs typeface="Arial" charset="0"/>
            </a:endParaRPr>
          </a:p>
          <a:p>
            <a:pPr marL="0" indent="0" algn="r" rtl="1" eaLnBrk="1" hangingPunct="1"/>
            <a:endParaRPr lang="ar" altLang="fr-FR" dirty="0">
              <a:solidFill>
                <a:srgbClr val="A90025"/>
              </a:solidFill>
              <a:cs typeface="Arial" charset="0"/>
            </a:endParaRPr>
          </a:p>
          <a:p>
            <a:pPr marL="0" indent="0" algn="r" rtl="1" eaLnBrk="1" hangingPunct="1"/>
            <a:endParaRPr lang="ar" altLang="fr-FR" dirty="0">
              <a:cs typeface="Arial" charset="0"/>
            </a:endParaRPr>
          </a:p>
        </p:txBody>
      </p:sp>
      <p:sp>
        <p:nvSpPr>
          <p:cNvPr id="8" name="Rectangle 7"/>
          <p:cNvSpPr/>
          <p:nvPr/>
        </p:nvSpPr>
        <p:spPr>
          <a:xfrm>
            <a:off x="539750" y="1425575"/>
            <a:ext cx="3683000" cy="43926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sp>
        <p:nvSpPr>
          <p:cNvPr id="25607" name="Rectangle 8"/>
          <p:cNvSpPr>
            <a:spLocks noChangeArrowheads="1"/>
          </p:cNvSpPr>
          <p:nvPr/>
        </p:nvSpPr>
        <p:spPr bwMode="auto">
          <a:xfrm>
            <a:off x="5364163" y="2465388"/>
            <a:ext cx="17764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r>
              <a:rPr lang="ar" sz="2000" b="0" i="0" u="none" baseline="0">
                <a:latin typeface="Calibri" charset="0"/>
              </a:rPr>
              <a:t>الاعتياد</a:t>
            </a:r>
          </a:p>
          <a:p>
            <a:pPr algn="r" rtl="1" eaLnBrk="1" hangingPunct="1"/>
            <a:endParaRPr lang="ar" altLang="fr-FR" sz="2000">
              <a:latin typeface="Calibri" charset="0"/>
            </a:endParaRPr>
          </a:p>
          <a:p>
            <a:pPr algn="r" rtl="1" eaLnBrk="1" hangingPunct="1"/>
            <a:r>
              <a:rPr lang="ar" sz="2000" b="0" i="0" u="none" baseline="0">
                <a:latin typeface="Calibri" charset="0"/>
              </a:rPr>
              <a:t>شرود الذهن</a:t>
            </a:r>
          </a:p>
          <a:p>
            <a:pPr algn="r" rtl="1" eaLnBrk="1" hangingPunct="1"/>
            <a:endParaRPr lang="ar" altLang="fr-FR" sz="2000">
              <a:latin typeface="Calibri" charset="0"/>
            </a:endParaRPr>
          </a:p>
          <a:p>
            <a:pPr algn="r" rtl="1" eaLnBrk="1" hangingPunct="1"/>
            <a:r>
              <a:rPr lang="ar" sz="2000" b="0" i="0" u="none" baseline="0">
                <a:latin typeface="Calibri" charset="0"/>
              </a:rPr>
              <a:t>التشبع</a:t>
            </a:r>
          </a:p>
          <a:p>
            <a:pPr algn="r" rtl="1" eaLnBrk="1" hangingPunct="1"/>
            <a:endParaRPr lang="ar" altLang="fr-FR" sz="2000">
              <a:latin typeface="Calibri" charset="0"/>
            </a:endParaRPr>
          </a:p>
          <a:p>
            <a:pPr algn="r" rtl="1" eaLnBrk="1" hangingPunct="1"/>
            <a:r>
              <a:rPr lang="ar" sz="2000" b="0" i="0" u="none" baseline="0">
                <a:latin typeface="Calibri" charset="0"/>
              </a:rPr>
              <a:t>الإجهاد</a:t>
            </a:r>
            <a:endParaRPr lang="ar" altLang="fr-FR" sz="2000"/>
          </a:p>
        </p:txBody>
      </p:sp>
      <p:sp>
        <p:nvSpPr>
          <p:cNvPr id="25608" name="Espace réservé du texte 2"/>
          <p:cNvSpPr txBox="1">
            <a:spLocks/>
          </p:cNvSpPr>
          <p:nvPr/>
        </p:nvSpPr>
        <p:spPr bwMode="auto">
          <a:xfrm>
            <a:off x="4748213" y="1514475"/>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r" rtl="1" eaLnBrk="1" hangingPunct="1">
              <a:buFont typeface="Lucida Grande" charset="0"/>
              <a:buNone/>
            </a:pPr>
            <a:r>
              <a:rPr lang="ar" b="1" i="0" u="none" baseline="0">
                <a:solidFill>
                  <a:srgbClr val="A90025"/>
                </a:solidFill>
              </a:rPr>
              <a:t>يمكن أن تأتي هذه التداخلات من مصادر مختلفة.</a:t>
            </a:r>
            <a:endParaRPr lang="ar" altLang="fr-FR"/>
          </a:p>
        </p:txBody>
      </p:sp>
      <p:sp>
        <p:nvSpPr>
          <p:cNvPr id="11" name="Rectangle 10"/>
          <p:cNvSpPr/>
          <p:nvPr/>
        </p:nvSpPr>
        <p:spPr>
          <a:xfrm>
            <a:off x="4684713" y="1425575"/>
            <a:ext cx="3683000" cy="33845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sp>
        <p:nvSpPr>
          <p:cNvPr id="12" name="Flèche vers la droite 11"/>
          <p:cNvSpPr/>
          <p:nvPr/>
        </p:nvSpPr>
        <p:spPr>
          <a:xfrm>
            <a:off x="4279900" y="3024188"/>
            <a:ext cx="360363" cy="649287"/>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pic>
        <p:nvPicPr>
          <p:cNvPr id="25611"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3657600"/>
            <a:ext cx="23685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2" name="Grouper 15"/>
          <p:cNvGrpSpPr>
            <a:grpSpLocks/>
          </p:cNvGrpSpPr>
          <p:nvPr/>
        </p:nvGrpSpPr>
        <p:grpSpPr bwMode="auto">
          <a:xfrm>
            <a:off x="4945063" y="2493963"/>
            <a:ext cx="400050" cy="395287"/>
            <a:chOff x="4747672" y="2816932"/>
            <a:chExt cx="400392" cy="396044"/>
          </a:xfrm>
        </p:grpSpPr>
        <p:sp>
          <p:nvSpPr>
            <p:cNvPr id="14" name="Ellipse 1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sp>
          <p:nvSpPr>
            <p:cNvPr id="25625" name="ZoneTexte 1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r>
                <a:rPr lang="ar" b="0" i="0" u="none" baseline="0">
                  <a:solidFill>
                    <a:schemeClr val="bg1"/>
                  </a:solidFill>
                </a:rPr>
                <a:t>1</a:t>
              </a:r>
            </a:p>
          </p:txBody>
        </p:sp>
      </p:grpSp>
      <p:grpSp>
        <p:nvGrpSpPr>
          <p:cNvPr id="25613" name="Grouper 16"/>
          <p:cNvGrpSpPr>
            <a:grpSpLocks/>
          </p:cNvGrpSpPr>
          <p:nvPr/>
        </p:nvGrpSpPr>
        <p:grpSpPr bwMode="auto">
          <a:xfrm>
            <a:off x="4945063" y="3089275"/>
            <a:ext cx="400050" cy="395288"/>
            <a:chOff x="4747672" y="2816932"/>
            <a:chExt cx="400392" cy="396044"/>
          </a:xfrm>
        </p:grpSpPr>
        <p:sp>
          <p:nvSpPr>
            <p:cNvPr id="18" name="Ellipse 17"/>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sp>
          <p:nvSpPr>
            <p:cNvPr id="25623" name="ZoneTexte 18"/>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r>
                <a:rPr lang="ar" b="0" i="0" u="none" baseline="0">
                  <a:solidFill>
                    <a:schemeClr val="bg1"/>
                  </a:solidFill>
                </a:rPr>
                <a:t>2</a:t>
              </a:r>
            </a:p>
          </p:txBody>
        </p:sp>
      </p:grpSp>
      <p:grpSp>
        <p:nvGrpSpPr>
          <p:cNvPr id="25614" name="Grouper 19"/>
          <p:cNvGrpSpPr>
            <a:grpSpLocks/>
          </p:cNvGrpSpPr>
          <p:nvPr/>
        </p:nvGrpSpPr>
        <p:grpSpPr bwMode="auto">
          <a:xfrm>
            <a:off x="4945063" y="3684588"/>
            <a:ext cx="400050" cy="396875"/>
            <a:chOff x="4747672" y="2816932"/>
            <a:chExt cx="400392" cy="396044"/>
          </a:xfrm>
        </p:grpSpPr>
        <p:sp>
          <p:nvSpPr>
            <p:cNvPr id="21" name="Ellipse 20"/>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sp>
          <p:nvSpPr>
            <p:cNvPr id="25621" name="ZoneTexte 21"/>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r>
                <a:rPr lang="ar" b="0" i="0" u="none" baseline="0">
                  <a:solidFill>
                    <a:schemeClr val="bg1"/>
                  </a:solidFill>
                </a:rPr>
                <a:t>3</a:t>
              </a:r>
            </a:p>
          </p:txBody>
        </p:sp>
      </p:grpSp>
      <p:grpSp>
        <p:nvGrpSpPr>
          <p:cNvPr id="25615" name="Grouper 22"/>
          <p:cNvGrpSpPr>
            <a:grpSpLocks/>
          </p:cNvGrpSpPr>
          <p:nvPr/>
        </p:nvGrpSpPr>
        <p:grpSpPr bwMode="auto">
          <a:xfrm>
            <a:off x="4945063" y="4279900"/>
            <a:ext cx="400050" cy="396875"/>
            <a:chOff x="4747672" y="2816932"/>
            <a:chExt cx="400392" cy="396044"/>
          </a:xfrm>
        </p:grpSpPr>
        <p:sp>
          <p:nvSpPr>
            <p:cNvPr id="24" name="Ellipse 2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endParaRPr lang="ar" altLang="fr-FR">
                <a:solidFill>
                  <a:srgbClr val="FFFFFF"/>
                </a:solidFill>
              </a:endParaRPr>
            </a:p>
          </p:txBody>
        </p:sp>
        <p:sp>
          <p:nvSpPr>
            <p:cNvPr id="25619" name="ZoneTexte 2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r>
                <a:rPr lang="ar" b="0" i="0" u="none" baseline="0">
                  <a:solidFill>
                    <a:schemeClr val="bg1"/>
                  </a:solidFill>
                </a:rPr>
                <a:t>4</a:t>
              </a:r>
            </a:p>
          </p:txBody>
        </p:sp>
      </p:grpSp>
      <p:sp>
        <p:nvSpPr>
          <p:cNvPr id="27" name="Rectangle 26"/>
          <p:cNvSpPr/>
          <p:nvPr/>
        </p:nvSpPr>
        <p:spPr>
          <a:xfrm>
            <a:off x="7128781" y="2618680"/>
            <a:ext cx="1194440" cy="1938992"/>
          </a:xfrm>
          <a:prstGeom prst="rect">
            <a:avLst/>
          </a:prstGeom>
          <a:noFill/>
        </p:spPr>
        <p:txBody>
          <a:bodyPr>
            <a:spAutoFit/>
          </a:bodyPr>
          <a:lstStyle/>
          <a:p>
            <a:pPr algn="ctr" rtl="1" eaLnBrk="1" hangingPunct="1">
              <a:defRPr/>
            </a:pPr>
            <a:r>
              <a:rPr lang="ar" sz="12000" b="1" i="0" u="none" baseline="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25617" name="ZoneTexte 27"/>
          <p:cNvSpPr txBox="1">
            <a:spLocks noChangeArrowheads="1"/>
          </p:cNvSpPr>
          <p:nvPr/>
        </p:nvSpPr>
        <p:spPr bwMode="auto">
          <a:xfrm>
            <a:off x="4665663" y="5030788"/>
            <a:ext cx="3721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r>
              <a:rPr lang="ar" b="1" i="0" u="none" baseline="0">
                <a:solidFill>
                  <a:srgbClr val="A90025"/>
                </a:solidFill>
              </a:rPr>
              <a:t>الإنسان لديه تصور متحيز وغير منتظم عن المخاطر. </a:t>
            </a:r>
          </a:p>
          <a:p>
            <a:pPr algn="r" rtl="1" eaLnBrk="1" hangingPunct="1"/>
            <a:endParaRPr lang="ar" altLang="fr-FR">
              <a:solidFill>
                <a:srgbClr val="A90025"/>
              </a:solidFill>
            </a:endParaRPr>
          </a:p>
        </p:txBody>
      </p:sp>
      <p:sp>
        <p:nvSpPr>
          <p:cNvPr id="2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كم عدد التمريرات</a:t>
            </a:r>
            <a:endParaRPr lang="ar" dirty="0"/>
          </a:p>
        </p:txBody>
      </p:sp>
      <p:sp>
        <p:nvSpPr>
          <p:cNvPr id="27650" name="Espace réservé du texte 2"/>
          <p:cNvSpPr>
            <a:spLocks noGrp="1"/>
          </p:cNvSpPr>
          <p:nvPr>
            <p:ph type="body" sz="quarter" idx="12"/>
          </p:nvPr>
        </p:nvSpPr>
        <p:spPr>
          <a:xfrm>
            <a:off x="457200" y="1125538"/>
            <a:ext cx="8218488" cy="503237"/>
          </a:xfrm>
        </p:spPr>
        <p:txBody>
          <a:bodyPr/>
          <a:lstStyle/>
          <a:p>
            <a:pPr marL="0" indent="0" algn="r" rtl="1" eaLnBrk="1" hangingPunct="1">
              <a:buFont typeface="Lucida Grande" charset="0"/>
              <a:buNone/>
            </a:pPr>
            <a:r>
              <a:rPr lang="ar" b="0" i="0" u="none" baseline="0">
                <a:cs typeface="Arial" charset="0"/>
              </a:rPr>
              <a:t>كم عدد التمريرات التي يقوم بها اللاعبون الذين يرتدون الزي الأبيض في هذا الفيلم؟</a:t>
            </a:r>
          </a:p>
        </p:txBody>
      </p:sp>
      <p:sp>
        <p:nvSpPr>
          <p:cNvPr id="2765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AC46AD42-D9E0-D848-BB42-81D14D76A524}" type="slidenum">
              <a:rPr>
                <a:solidFill>
                  <a:srgbClr val="898989"/>
                </a:solidFill>
                <a:ea typeface="Helvetica" charset="0"/>
                <a:cs typeface="Helvetica" charset="0"/>
              </a:rPr>
              <a:pPr/>
              <a:t>12</a:t>
            </a:fld>
            <a:endParaRPr lang="ar" altLang="fr-FR">
              <a:solidFill>
                <a:srgbClr val="898989"/>
              </a:solidFill>
              <a:ea typeface="Helvetica" charset="0"/>
              <a:cs typeface="Helvetica" charset="0"/>
            </a:endParaRPr>
          </a:p>
        </p:txBody>
      </p:sp>
      <p:pic>
        <p:nvPicPr>
          <p:cNvPr id="27653"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615632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r" rtl="1" eaLnBrk="1" hangingPunct="1">
              <a:defRPr/>
            </a:pPr>
            <a:r>
              <a:rPr lang="ar" b="1" i="0" u="none" baseline="0"/>
              <a:t>المؤشرات الضعيفة</a:t>
            </a:r>
            <a:endParaRPr lang="ar" dirty="0"/>
          </a:p>
        </p:txBody>
      </p:sp>
      <p:sp>
        <p:nvSpPr>
          <p:cNvPr id="26627"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0914DB75-AF20-2345-9413-6998EF80F989}" type="slidenum">
              <a:rPr>
                <a:solidFill>
                  <a:srgbClr val="898989"/>
                </a:solidFill>
                <a:ea typeface="Helvetica" charset="0"/>
                <a:cs typeface="Helvetica" charset="0"/>
              </a:rPr>
              <a:pPr/>
              <a:t>13</a:t>
            </a:fld>
            <a:endParaRPr lang="ar"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sz="900"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sz="900" dirty="0" smtClean="0">
              <a:ea typeface="Helvetica" charset="0"/>
              <a:cs typeface="Helvetic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المؤشرات الضعيفة ( 1 / 2)</a:t>
            </a:r>
            <a:endParaRPr lang="ar" dirty="0"/>
          </a:p>
        </p:txBody>
      </p:sp>
      <p:sp>
        <p:nvSpPr>
          <p:cNvPr id="28674" name="Espace réservé du texte 2"/>
          <p:cNvSpPr>
            <a:spLocks noGrp="1"/>
          </p:cNvSpPr>
          <p:nvPr>
            <p:ph type="body" sz="quarter" idx="12"/>
          </p:nvPr>
        </p:nvSpPr>
        <p:spPr>
          <a:xfrm>
            <a:off x="3419872" y="1553369"/>
            <a:ext cx="4824413" cy="2087562"/>
          </a:xfrm>
        </p:spPr>
        <p:txBody>
          <a:bodyPr/>
          <a:lstStyle/>
          <a:p>
            <a:pPr marL="0" indent="0" algn="r" rtl="1" eaLnBrk="1" hangingPunct="1">
              <a:buFont typeface="Lucida Grande" charset="0"/>
              <a:buNone/>
            </a:pPr>
            <a:r>
              <a:rPr lang="ar" b="0" i="0" u="none" baseline="0">
                <a:cs typeface="Arial" charset="0"/>
              </a:rPr>
              <a:t>"المؤشر الضعيف هو تحذير مُبكر بوجود تغير، والذي تزداد قوته بصفة عامة عندما يقترن بمؤشرات أخرى. " </a:t>
            </a:r>
            <a:endParaRPr lang="ar" altLang="fr-FR" dirty="0">
              <a:cs typeface="Arial" charset="0"/>
            </a:endParaRPr>
          </a:p>
          <a:p>
            <a:pPr marL="0" indent="0" algn="r" rtl="1" eaLnBrk="1" hangingPunct="1">
              <a:buFont typeface="Lucida Grande" charset="0"/>
              <a:buNone/>
            </a:pPr>
            <a:r>
              <a:rPr lang="ar" b="0" i="0" u="none" baseline="0">
                <a:cs typeface="Arial" charset="0"/>
              </a:rPr>
              <a:t>- Hiltunen, E. </a:t>
            </a:r>
          </a:p>
          <a:p>
            <a:pPr marL="0" indent="0" algn="r" rtl="1" eaLnBrk="1" hangingPunct="1">
              <a:buFont typeface="Lucida Grande" charset="0"/>
              <a:buNone/>
            </a:pPr>
            <a:endParaRPr lang="ar" altLang="fr-FR" dirty="0">
              <a:cs typeface="Arial" charset="0"/>
            </a:endParaRPr>
          </a:p>
        </p:txBody>
      </p:sp>
      <p:sp>
        <p:nvSpPr>
          <p:cNvPr id="2867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C78B6AA2-E8AC-2C44-9AFD-82FA5CAFAE9F}" type="slidenum">
              <a:rPr>
                <a:solidFill>
                  <a:srgbClr val="898989"/>
                </a:solidFill>
                <a:ea typeface="Helvetica" charset="0"/>
                <a:cs typeface="Helvetica" charset="0"/>
              </a:rPr>
              <a:pPr/>
              <a:t>14</a:t>
            </a:fld>
            <a:endParaRPr lang="ar" altLang="fr-FR">
              <a:solidFill>
                <a:srgbClr val="898989"/>
              </a:solidFill>
              <a:ea typeface="Helvetica" charset="0"/>
              <a:cs typeface="Helvetica" charset="0"/>
            </a:endParaRPr>
          </a:p>
        </p:txBody>
      </p:sp>
      <p:pic>
        <p:nvPicPr>
          <p:cNvPr id="28677"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44402"/>
            <a:ext cx="2316883" cy="290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827584" y="4693630"/>
            <a:ext cx="7716580" cy="1200329"/>
          </a:xfrm>
          <a:prstGeom prst="rect">
            <a:avLst/>
          </a:prstGeom>
          <a:noFill/>
        </p:spPr>
        <p:txBody>
          <a:bodyPr wrap="square" rtlCol="0">
            <a:spAutoFit/>
          </a:bodyPr>
          <a:lstStyle/>
          <a:p>
            <a:pPr algn="r" rtl="1"/>
            <a:r>
              <a:rPr lang="ar" b="1" i="0" u="none" baseline="0">
                <a:solidFill>
                  <a:srgbClr val="BD2B0B"/>
                </a:solidFill>
              </a:rPr>
              <a:t> المؤشر الضعيف إذًا هو شيء ما ترونه أو تشمونه أو تسمعوه، ولكن لا تلاحظونه مباشرة على أن له عواقب محتملة. </a:t>
            </a:r>
          </a:p>
          <a:p>
            <a:endParaRPr lang="ar" b="1" dirty="0">
              <a:solidFill>
                <a:srgbClr val="BD2B0B"/>
              </a:solidFill>
            </a:endParaRPr>
          </a:p>
        </p:txBody>
      </p:sp>
      <p:sp>
        <p:nvSpPr>
          <p:cNvPr id="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المؤشرات الضعيفة ( 2 / 2)</a:t>
            </a:r>
            <a:endParaRPr lang="ar" dirty="0"/>
          </a:p>
        </p:txBody>
      </p:sp>
      <p:sp>
        <p:nvSpPr>
          <p:cNvPr id="29699"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B4227C8A-5F68-8848-8471-0339BBAE8B5A}" type="slidenum">
              <a:rPr>
                <a:solidFill>
                  <a:srgbClr val="898989"/>
                </a:solidFill>
                <a:ea typeface="Helvetica" charset="0"/>
                <a:cs typeface="Helvetica" charset="0"/>
              </a:rPr>
              <a:pPr/>
              <a:t>15</a:t>
            </a:fld>
            <a:endParaRPr lang="ar" altLang="fr-FR">
              <a:solidFill>
                <a:srgbClr val="898989"/>
              </a:solidFill>
              <a:ea typeface="Helvetica" charset="0"/>
              <a:cs typeface="Helvetica" charset="0"/>
            </a:endParaRPr>
          </a:p>
        </p:txBody>
      </p:sp>
      <p:sp>
        <p:nvSpPr>
          <p:cNvPr id="29700" name="Espace réservé du texte 6"/>
          <p:cNvSpPr>
            <a:spLocks noGrp="1"/>
          </p:cNvSpPr>
          <p:nvPr>
            <p:ph type="body" sz="quarter" idx="12"/>
          </p:nvPr>
        </p:nvSpPr>
        <p:spPr>
          <a:xfrm>
            <a:off x="457200" y="1125538"/>
            <a:ext cx="8218488" cy="5040312"/>
          </a:xfrm>
        </p:spPr>
        <p:txBody>
          <a:bodyPr/>
          <a:lstStyle/>
          <a:p>
            <a:pPr marL="0" indent="0" algn="r" rtl="1" eaLnBrk="1" hangingPunct="1">
              <a:spcAft>
                <a:spcPts val="1500"/>
              </a:spcAft>
              <a:buFont typeface="Lucida Grande" charset="0"/>
              <a:buNone/>
            </a:pPr>
            <a:r>
              <a:rPr lang="ar" b="0" i="0" u="none" baseline="0">
                <a:cs typeface="Arial" charset="0"/>
              </a:rPr>
              <a:t>بعض الأمثلة للمؤشرات الضعيفة:</a:t>
            </a:r>
          </a:p>
          <a:p>
            <a:pPr algn="r" rtl="1" eaLnBrk="1" hangingPunct="1">
              <a:spcAft>
                <a:spcPts val="1500"/>
              </a:spcAft>
            </a:pPr>
            <a:r>
              <a:rPr lang="ar" b="0" i="0" u="none" baseline="0">
                <a:cs typeface="Arial" charset="0"/>
              </a:rPr>
              <a:t>ثقة كبيرة أكثر من اللازم أو ضعيفة أكثر من اللازم في النفس من جانب الموظفين</a:t>
            </a:r>
          </a:p>
          <a:p>
            <a:pPr algn="r" rtl="1" eaLnBrk="1" hangingPunct="1">
              <a:spcAft>
                <a:spcPts val="1500"/>
              </a:spcAft>
            </a:pPr>
            <a:r>
              <a:rPr lang="ar" b="0" i="0" u="none" baseline="0">
                <a:cs typeface="Arial" charset="0"/>
              </a:rPr>
              <a:t>الثقة الزائدة أثناء الأنشطة المعتادة  </a:t>
            </a:r>
          </a:p>
          <a:p>
            <a:pPr algn="r" rtl="1" eaLnBrk="1" hangingPunct="1">
              <a:spcAft>
                <a:spcPts val="1500"/>
              </a:spcAft>
            </a:pPr>
            <a:r>
              <a:rPr lang="ar" b="0" i="0" u="none" baseline="0">
                <a:cs typeface="Arial" charset="0"/>
              </a:rPr>
              <a:t>عدم وجود خبرة في الأنشطة غير المعتادة أو الخطرة. </a:t>
            </a:r>
          </a:p>
          <a:p>
            <a:pPr algn="r" rtl="1" eaLnBrk="1" hangingPunct="1">
              <a:spcAft>
                <a:spcPts val="1500"/>
              </a:spcAft>
            </a:pPr>
            <a:r>
              <a:rPr lang="ar" b="0" i="0" u="none" baseline="0">
                <a:cs typeface="Arial" charset="0"/>
              </a:rPr>
              <a:t>التعب، والإعياء، والإحباط، والتثبيط، والتحريض، إلخ.</a:t>
            </a:r>
          </a:p>
          <a:p>
            <a:pPr algn="r" rtl="1" eaLnBrk="1" hangingPunct="1">
              <a:spcAft>
                <a:spcPts val="1500"/>
              </a:spcAft>
            </a:pPr>
            <a:r>
              <a:rPr lang="ar" b="0" i="0" u="none" baseline="0">
                <a:cs typeface="Arial" charset="0"/>
              </a:rPr>
              <a:t>ضغوطات متعددة (الإنتاج، والوقت، والتحديات المالية، ...)   </a:t>
            </a:r>
          </a:p>
          <a:p>
            <a:pPr algn="r" rtl="1" eaLnBrk="1" hangingPunct="1">
              <a:spcAft>
                <a:spcPts val="1500"/>
              </a:spcAft>
            </a:pPr>
            <a:r>
              <a:rPr lang="ar" b="0" i="0" u="none" baseline="0">
                <a:cs typeface="Arial" charset="0"/>
              </a:rPr>
              <a:t>حالة وتناسب المعدات والأدوات، النظام والنظافة </a:t>
            </a:r>
            <a:endParaRPr lang="ar" altLang="fr-FR" dirty="0" smtClean="0">
              <a:cs typeface="Arial" charset="0"/>
            </a:endParaRPr>
          </a:p>
          <a:p>
            <a:pPr algn="r" rtl="1" eaLnBrk="1" hangingPunct="1">
              <a:spcAft>
                <a:spcPts val="1500"/>
              </a:spcAft>
            </a:pPr>
            <a:r>
              <a:rPr lang="ar" b="0" i="0" u="none" baseline="0">
                <a:cs typeface="Arial" charset="0"/>
              </a:rPr>
              <a:t>أوجه القصور المختلفة</a:t>
            </a:r>
          </a:p>
          <a:p>
            <a:pPr algn="r" rtl="1" eaLnBrk="1" hangingPunct="1">
              <a:spcAft>
                <a:spcPts val="1500"/>
              </a:spcAft>
            </a:pPr>
            <a:r>
              <a:rPr lang="ar" b="0" i="0" u="none" baseline="0">
                <a:cs typeface="Arial" charset="0"/>
              </a:rPr>
              <a:t>إلخ. </a:t>
            </a:r>
            <a:endParaRPr lang="ar" altLang="fr-FR"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r" rtl="1" eaLnBrk="1" hangingPunct="1">
              <a:defRPr/>
            </a:pPr>
            <a:r>
              <a:rPr lang="ar" b="1" i="0" u="none" baseline="0"/>
              <a:t>تقييم الخطر</a:t>
            </a:r>
            <a:endParaRPr lang="ar"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DA7E484C-50C6-EE4D-B5B7-6A904C5CAC03}" type="slidenum">
              <a:rPr>
                <a:solidFill>
                  <a:srgbClr val="898989"/>
                </a:solidFill>
                <a:ea typeface="Helvetica" charset="0"/>
                <a:cs typeface="Helvetica" charset="0"/>
              </a:rPr>
              <a:pPr/>
              <a:t>16</a:t>
            </a:fld>
            <a:endParaRPr lang="ar"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sz="900"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سرب الطائرات المفقود في مثلث برمودا</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17</a:t>
            </a:fld>
            <a:endParaRPr lang="ar" altLang="fr-F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b="4507"/>
          <a:stretch/>
        </p:blipFill>
        <p:spPr>
          <a:xfrm>
            <a:off x="5623529" y="1970691"/>
            <a:ext cx="3344116" cy="334731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70691"/>
            <a:ext cx="5243833" cy="3347314"/>
          </a:xfrm>
          <a:prstGeom prst="rect">
            <a:avLst/>
          </a:prstGeom>
        </p:spPr>
      </p:pic>
      <p:sp>
        <p:nvSpPr>
          <p:cNvPr id="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677008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سرب الطائرات المفقود في مثلث برمودا - الأحداث </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18</a:t>
            </a:fld>
            <a:endParaRPr lang="ar" alt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340768"/>
            <a:ext cx="6163096" cy="4633439"/>
          </a:xfrm>
          <a:prstGeom prst="rect">
            <a:avLst/>
          </a:prstGeom>
        </p:spPr>
      </p:pic>
      <p:grpSp>
        <p:nvGrpSpPr>
          <p:cNvPr id="28" name="Grouper 27"/>
          <p:cNvGrpSpPr/>
          <p:nvPr/>
        </p:nvGrpSpPr>
        <p:grpSpPr>
          <a:xfrm>
            <a:off x="34488" y="2501467"/>
            <a:ext cx="2624578" cy="1159308"/>
            <a:chOff x="220860" y="2216083"/>
            <a:chExt cx="2624578" cy="1159308"/>
          </a:xfrm>
        </p:grpSpPr>
        <p:sp>
          <p:nvSpPr>
            <p:cNvPr id="9" name="Triangle 8"/>
            <p:cNvSpPr/>
            <p:nvPr/>
          </p:nvSpPr>
          <p:spPr>
            <a:xfrm rot="20464600">
              <a:off x="2483768" y="2708920"/>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10" name="Triangle 9"/>
            <p:cNvSpPr/>
            <p:nvPr/>
          </p:nvSpPr>
          <p:spPr>
            <a:xfrm rot="20464600">
              <a:off x="2483768" y="3087359"/>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11" name="Triangle 10"/>
            <p:cNvSpPr/>
            <p:nvPr/>
          </p:nvSpPr>
          <p:spPr>
            <a:xfrm rot="20464600">
              <a:off x="2701422" y="3028091"/>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cxnSp>
          <p:nvCxnSpPr>
            <p:cNvPr id="16" name="Connecteur droit avec flèche 15"/>
            <p:cNvCxnSpPr/>
            <p:nvPr/>
          </p:nvCxnSpPr>
          <p:spPr>
            <a:xfrm>
              <a:off x="1187624" y="2657174"/>
              <a:ext cx="1253331" cy="3899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220860" y="2216083"/>
              <a:ext cx="1173439" cy="830997"/>
            </a:xfrm>
            <a:prstGeom prst="rect">
              <a:avLst/>
            </a:prstGeom>
            <a:noFill/>
          </p:spPr>
          <p:txBody>
            <a:bodyPr wrap="square" rtlCol="0">
              <a:spAutoFit/>
            </a:bodyPr>
            <a:lstStyle/>
            <a:p>
              <a:pPr algn="r" rtl="1"/>
              <a:r>
                <a:rPr lang="ar" sz="1600" b="0" i="0" u="none" baseline="0"/>
                <a:t>أين كان الناس يظنون القائد موجودًا</a:t>
              </a:r>
              <a:endParaRPr lang="ar" sz="1600" dirty="0"/>
            </a:p>
          </p:txBody>
        </p:sp>
      </p:grpSp>
      <p:grpSp>
        <p:nvGrpSpPr>
          <p:cNvPr id="29" name="Grouper 28"/>
          <p:cNvGrpSpPr/>
          <p:nvPr/>
        </p:nvGrpSpPr>
        <p:grpSpPr>
          <a:xfrm>
            <a:off x="3737163" y="2013025"/>
            <a:ext cx="2721585" cy="1118937"/>
            <a:chOff x="3303146" y="1933381"/>
            <a:chExt cx="2721585" cy="1118937"/>
          </a:xfrm>
        </p:grpSpPr>
        <p:sp>
          <p:nvSpPr>
            <p:cNvPr id="12" name="Triangle 11"/>
            <p:cNvSpPr/>
            <p:nvPr/>
          </p:nvSpPr>
          <p:spPr>
            <a:xfrm rot="7392495">
              <a:off x="3723822" y="2836294"/>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solidFill>
                  <a:srgbClr val="00B050"/>
                </a:solidFill>
              </a:endParaRPr>
            </a:p>
          </p:txBody>
        </p:sp>
        <p:sp>
          <p:nvSpPr>
            <p:cNvPr id="13" name="Triangle 12"/>
            <p:cNvSpPr/>
            <p:nvPr/>
          </p:nvSpPr>
          <p:spPr>
            <a:xfrm rot="7359678">
              <a:off x="3375154" y="2764720"/>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solidFill>
                  <a:srgbClr val="00B050"/>
                </a:solidFill>
              </a:endParaRPr>
            </a:p>
          </p:txBody>
        </p:sp>
        <p:sp>
          <p:nvSpPr>
            <p:cNvPr id="14" name="Triangle 13"/>
            <p:cNvSpPr/>
            <p:nvPr/>
          </p:nvSpPr>
          <p:spPr>
            <a:xfrm rot="7881872">
              <a:off x="3533437" y="2547953"/>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solidFill>
                  <a:srgbClr val="00B050"/>
                </a:solidFill>
              </a:endParaRPr>
            </a:p>
          </p:txBody>
        </p:sp>
        <p:cxnSp>
          <p:nvCxnSpPr>
            <p:cNvPr id="21" name="Connecteur droit avec flèche 20"/>
            <p:cNvCxnSpPr>
              <a:stCxn id="25" idx="1"/>
            </p:cNvCxnSpPr>
            <p:nvPr/>
          </p:nvCxnSpPr>
          <p:spPr>
            <a:xfrm flipH="1">
              <a:off x="3842476" y="2348880"/>
              <a:ext cx="1008816" cy="4154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851292" y="1933381"/>
              <a:ext cx="1173439" cy="830997"/>
            </a:xfrm>
            <a:prstGeom prst="rect">
              <a:avLst/>
            </a:prstGeom>
            <a:noFill/>
          </p:spPr>
          <p:txBody>
            <a:bodyPr wrap="square" rtlCol="0">
              <a:spAutoFit/>
            </a:bodyPr>
            <a:lstStyle/>
            <a:p>
              <a:pPr algn="r" rtl="1"/>
              <a:r>
                <a:rPr lang="ar" sz="1600" b="0" i="0" u="none" baseline="0"/>
                <a:t>أين كانوا في الحقيقة</a:t>
              </a:r>
              <a:endParaRPr lang="ar" sz="1600" dirty="0"/>
            </a:p>
          </p:txBody>
        </p:sp>
      </p:grpSp>
      <p:sp>
        <p:nvSpPr>
          <p:cNvPr id="1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5258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الخطأ في تقييم المخاطر</a:t>
            </a:r>
            <a:endParaRPr lang="ar" dirty="0"/>
          </a:p>
        </p:txBody>
      </p:sp>
      <p:sp>
        <p:nvSpPr>
          <p:cNvPr id="3" name="Espace réservé du texte 2"/>
          <p:cNvSpPr>
            <a:spLocks noGrp="1"/>
          </p:cNvSpPr>
          <p:nvPr>
            <p:ph type="body" sz="quarter" idx="12"/>
          </p:nvPr>
        </p:nvSpPr>
        <p:spPr/>
        <p:txBody>
          <a:bodyPr/>
          <a:lstStyle/>
          <a:p>
            <a:pPr marL="0" indent="0" algn="just" rtl="1">
              <a:buNone/>
            </a:pPr>
            <a:r>
              <a:rPr lang="ar" b="0" i="0" u="none" baseline="0"/>
              <a:t>يمكن أن نرتكب أخطاءً في تقييم المخاطر:</a:t>
            </a:r>
          </a:p>
          <a:p>
            <a:pPr lvl="0" algn="just" rtl="1"/>
            <a:r>
              <a:rPr lang="ar" b="0" i="0" u="none" baseline="0"/>
              <a:t>لأننا نكوّن </a:t>
            </a:r>
            <a:r>
              <a:rPr lang="ar" b="1" i="0" u="none" baseline="0">
                <a:solidFill>
                  <a:srgbClr val="BD2B0B"/>
                </a:solidFill>
              </a:rPr>
              <a:t>تصور</a:t>
            </a:r>
            <a:r>
              <a:rPr lang="ar" b="0" i="0" u="none" baseline="0"/>
              <a:t> خاطئ للحقيقة (صورة ذهنية مختلفة عن الحقيقة). </a:t>
            </a:r>
          </a:p>
          <a:p>
            <a:pPr lvl="0" algn="just" rtl="1"/>
            <a:r>
              <a:rPr lang="ar" b="0" i="0" u="none" baseline="0"/>
              <a:t>لأننا نقوم </a:t>
            </a:r>
            <a:r>
              <a:rPr lang="ar" b="1" i="0" u="none" baseline="0">
                <a:solidFill>
                  <a:srgbClr val="BD2B0B"/>
                </a:solidFill>
              </a:rPr>
              <a:t>بطرق مختصرة تخص</a:t>
            </a:r>
            <a:r>
              <a:rPr lang="ar" b="0" i="0" u="none" baseline="0"/>
              <a:t>: </a:t>
            </a:r>
          </a:p>
          <a:p>
            <a:pPr lvl="1" algn="just" rtl="1"/>
            <a:r>
              <a:rPr lang="ar" b="1" i="0" u="none" baseline="0">
                <a:solidFill>
                  <a:srgbClr val="BD2B0B"/>
                </a:solidFill>
              </a:rPr>
              <a:t>التصور</a:t>
            </a:r>
            <a:r>
              <a:rPr lang="ar" b="0" i="0" u="none" baseline="0"/>
              <a:t>: طريق ذهني مختصر بخصوص احتمالية حدث مستمد من تجربة شخصية: </a:t>
            </a:r>
            <a:r>
              <a:rPr lang="ar" b="0" i="1" u="none" baseline="0"/>
              <a:t>" مر جو من هذا الطريق المختصر لكي يعود إلى المعسكر، ولم يحدث له شيء! "</a:t>
            </a:r>
            <a:r>
              <a:rPr lang="ar" b="0" i="0" u="none" baseline="0"/>
              <a:t>.</a:t>
            </a:r>
            <a:endParaRPr lang="ar" dirty="0"/>
          </a:p>
          <a:p>
            <a:pPr lvl="1" algn="just" rtl="1"/>
            <a:r>
              <a:rPr lang="ar" b="1" i="0" u="none" baseline="0">
                <a:solidFill>
                  <a:srgbClr val="BD2B0B"/>
                </a:solidFill>
              </a:rPr>
              <a:t>التوافر</a:t>
            </a:r>
            <a:r>
              <a:rPr lang="ar" b="0" i="0" u="none" baseline="0"/>
              <a:t>: طريق ذهني مختصر مبني على أمثلة تأتي على الفور للذهن (أحداث أو مواقف مرتبطة بها</a:t>
            </a:r>
            <a:r>
              <a:rPr lang="ar" b="0" i="1" u="none" baseline="0"/>
              <a:t>: "تعطلت سيارتي، وزميلي الذي يملك نفس موديل سيارتي، تعطل لديه بادئ الحركة، وبالتالي فأنا لديّ مشكلة في بادئ الحركة. "</a:t>
            </a:r>
          </a:p>
          <a:p>
            <a:pPr lvl="1" algn="just" rtl="1"/>
            <a:r>
              <a:rPr lang="ar" b="1" i="0" u="none" baseline="0">
                <a:solidFill>
                  <a:srgbClr val="BD2B0B"/>
                </a:solidFill>
              </a:rPr>
              <a:t>الترسيخ</a:t>
            </a:r>
            <a:r>
              <a:rPr lang="ar" b="0" i="0" u="none" baseline="0"/>
              <a:t>: أول معلومة تم الحصول عليها ("المرساة") لها تأثير أقوى من المعلومات التالية وقت اتخاذ قرار:</a:t>
            </a:r>
            <a:r>
              <a:rPr lang="ar" b="0" i="0" u="none" baseline="0">
                <a:effectLst/>
              </a:rPr>
              <a:t> </a:t>
            </a:r>
            <a:r>
              <a:rPr lang="ar" b="0" i="1" u="none" baseline="0"/>
              <a:t>"لقد اشتريت هذا الحذاء بتخفيض 50%، وهذه صفقة، فقد كان ثمن الحذاء 300 يورو! "</a:t>
            </a:r>
            <a:endParaRPr lang="ar" i="1"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19</a:t>
            </a:fld>
            <a:endParaRPr lang="a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11111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r" rtl="1" eaLnBrk="1" fontAlgn="auto" hangingPunct="1">
              <a:spcAft>
                <a:spcPts val="0"/>
              </a:spcAft>
              <a:defRPr/>
            </a:pPr>
            <a:r>
              <a:rPr lang="ar" b="1" i="0" u="none" baseline="0">
                <a:solidFill>
                  <a:schemeClr val="accent3">
                    <a:lumMod val="75000"/>
                  </a:schemeClr>
                </a:solidFill>
                <a:ea typeface="+mj-ea"/>
              </a:rPr>
              <a:t>أهداف الوحدة</a:t>
            </a:r>
            <a:endParaRPr lang="ar" dirty="0">
              <a:solidFill>
                <a:schemeClr val="accent3">
                  <a:lumMod val="75000"/>
                </a:schemeClr>
              </a:solidFill>
              <a:ea typeface="+mj-ea"/>
            </a:endParaRPr>
          </a:p>
        </p:txBody>
      </p:sp>
      <p:sp>
        <p:nvSpPr>
          <p:cNvPr id="13315" name="Espace réservé du pied de page 1"/>
          <p:cNvSpPr>
            <a:spLocks noGrp="1"/>
          </p:cNvSpPr>
          <p:nvPr>
            <p:ph type="ftr" sz="quarter" idx="13"/>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
        <p:nvSpPr>
          <p:cNvPr id="15363"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59FB57F2-3C2B-D749-9DAF-BF2860568096}" type="slidenum">
              <a:rPr>
                <a:solidFill>
                  <a:srgbClr val="898989"/>
                </a:solidFill>
                <a:ea typeface="Helvetica" charset="0"/>
                <a:cs typeface="Helvetica" charset="0"/>
              </a:rPr>
              <a:pPr/>
              <a:t>2</a:t>
            </a:fld>
            <a:endParaRPr lang="ar"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125538"/>
            <a:ext cx="8218488" cy="5040312"/>
          </a:xfrm>
        </p:spPr>
        <p:txBody>
          <a:bodyPr/>
          <a:lstStyle/>
          <a:p>
            <a:pPr marL="0" indent="0" algn="r" rtl="1" eaLnBrk="1" hangingPunct="1">
              <a:spcBef>
                <a:spcPts val="600"/>
              </a:spcBef>
              <a:spcAft>
                <a:spcPts val="600"/>
              </a:spcAft>
              <a:buFont typeface="Lucida Grande" charset="0"/>
              <a:buNone/>
            </a:pPr>
            <a:r>
              <a:rPr lang="ar" b="0" i="0" u="none" baseline="0">
                <a:cs typeface="Arial" charset="0"/>
              </a:rPr>
              <a:t>في نهاية هذه الوحدة ومدتها نصف يوم، سوف تكونون قد تمكنتم مما يلي:</a:t>
            </a:r>
          </a:p>
          <a:p>
            <a:pPr algn="r" rtl="1" eaLnBrk="1" hangingPunct="1">
              <a:spcBef>
                <a:spcPts val="600"/>
              </a:spcBef>
              <a:spcAft>
                <a:spcPts val="600"/>
              </a:spcAft>
            </a:pPr>
            <a:r>
              <a:rPr lang="ar" b="0" i="0" u="none" baseline="0">
                <a:cs typeface="Arial" charset="0"/>
              </a:rPr>
              <a:t>فهم ما يميز العامل البشري فيما يخص السلامة.</a:t>
            </a:r>
            <a:endParaRPr lang="ar" altLang="fr-FR" dirty="0">
              <a:cs typeface="Arial" charset="0"/>
            </a:endParaRPr>
          </a:p>
          <a:p>
            <a:pPr algn="r" rtl="1" eaLnBrk="1" hangingPunct="1">
              <a:spcBef>
                <a:spcPts val="600"/>
              </a:spcBef>
              <a:spcAft>
                <a:spcPts val="600"/>
              </a:spcAft>
            </a:pPr>
            <a:r>
              <a:rPr lang="ar" b="0" i="0" u="none" baseline="0">
                <a:cs typeface="Arial" charset="0"/>
              </a:rPr>
              <a:t>معرفة مفهوم المؤشرات الضعيفة.</a:t>
            </a:r>
            <a:endParaRPr lang="ar" altLang="fr-FR" dirty="0">
              <a:ea typeface="Helvetica" charset="0"/>
              <a:cs typeface="Helvetica" charset="0"/>
            </a:endParaRPr>
          </a:p>
          <a:p>
            <a:pPr algn="r" rtl="1" eaLnBrk="1" hangingPunct="1">
              <a:spcBef>
                <a:spcPts val="600"/>
              </a:spcBef>
              <a:spcAft>
                <a:spcPts val="600"/>
              </a:spcAft>
            </a:pPr>
            <a:r>
              <a:rPr lang="ar" b="0" i="0" u="none" baseline="0">
                <a:cs typeface="Arial" charset="0"/>
              </a:rPr>
              <a:t>فهم أهمية التواصل بين الأشخاص في إدارة المخاطر (بما في ذلك أخذ الاختلافات الثقافية في الاعتبار).</a:t>
            </a:r>
          </a:p>
          <a:p>
            <a:pPr algn="r" rtl="1" eaLnBrk="1" hangingPunct="1">
              <a:spcBef>
                <a:spcPts val="600"/>
              </a:spcBef>
              <a:spcAft>
                <a:spcPts val="600"/>
              </a:spcAft>
            </a:pPr>
            <a:r>
              <a:rPr lang="ar" b="0" i="0" u="none" baseline="0">
                <a:cs typeface="Arial" charset="0"/>
              </a:rPr>
              <a:t>القدرة على ممارسة الاستماع الفعال.</a:t>
            </a:r>
            <a:endParaRPr lang="ar" altLang="fr-FR"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r" rtl="1" eaLnBrk="1" hangingPunct="1">
              <a:defRPr/>
            </a:pPr>
            <a:r>
              <a:rPr lang="ar" b="1" i="0" u="none" baseline="0"/>
              <a:t>المخاطرة</a:t>
            </a:r>
            <a:endParaRPr lang="ar"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DA7E484C-50C6-EE4D-B5B7-6A904C5CAC03}" type="slidenum">
              <a:rPr>
                <a:solidFill>
                  <a:srgbClr val="898989"/>
                </a:solidFill>
                <a:ea typeface="Helvetica" charset="0"/>
                <a:cs typeface="Helvetica" charset="0"/>
              </a:rPr>
              <a:pPr/>
              <a:t>20</a:t>
            </a:fld>
            <a:endParaRPr lang="ar"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sz="900"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sz="900" dirty="0" smtClean="0">
              <a:ea typeface="Helvetica" charset="0"/>
              <a:cs typeface="Helvetica" charset="0"/>
            </a:endParaRPr>
          </a:p>
        </p:txBody>
      </p:sp>
    </p:spTree>
    <p:extLst>
      <p:ext uri="{BB962C8B-B14F-4D97-AF65-F5344CB8AC3E}">
        <p14:creationId xmlns:p14="http://schemas.microsoft.com/office/powerpoint/2010/main" val="202182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bwMode="auto"/>
        <p:txBody>
          <a:bodyPr wrap="square" numCol="1" anchorCtr="0" compatLnSpc="1">
            <a:prstTxWarp prst="textNoShape">
              <a:avLst/>
            </a:prstTxWarp>
          </a:bodyPr>
          <a:lstStyle/>
          <a:p>
            <a:pPr algn="r" rtl="1" eaLnBrk="1" hangingPunct="1"/>
            <a:r>
              <a:rPr lang="ar" b="1" i="0" u="none" baseline="0"/>
              <a:t>مقطع فيديو لمزلقان سكة حديد</a:t>
            </a:r>
          </a:p>
        </p:txBody>
      </p:sp>
      <p:sp>
        <p:nvSpPr>
          <p:cNvPr id="3174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64F649A1-DE1F-D64B-A3C7-3E131F646430}" type="slidenum">
              <a:rPr>
                <a:solidFill>
                  <a:srgbClr val="898989"/>
                </a:solidFill>
                <a:ea typeface="Helvetica" charset="0"/>
                <a:cs typeface="Helvetica" charset="0"/>
              </a:rPr>
              <a:pPr/>
              <a:t>21</a:t>
            </a:fld>
            <a:endParaRPr lang="ar" altLang="fr-FR">
              <a:solidFill>
                <a:srgbClr val="898989"/>
              </a:solidFill>
              <a:ea typeface="Helvetica" charset="0"/>
              <a:cs typeface="Helvetica"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87" y="1412776"/>
            <a:ext cx="5525513" cy="4117190"/>
          </a:xfrm>
          <a:prstGeom prst="rect">
            <a:avLst/>
          </a:prstGeom>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775442"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2" name="Titre 1"/>
          <p:cNvSpPr>
            <a:spLocks noGrp="1"/>
          </p:cNvSpPr>
          <p:nvPr>
            <p:ph type="title"/>
          </p:nvPr>
        </p:nvSpPr>
        <p:spPr/>
        <p:txBody>
          <a:bodyPr/>
          <a:lstStyle/>
          <a:p>
            <a:pPr algn="r" rtl="1"/>
            <a:r>
              <a:rPr lang="ar" b="1" i="0" u="none" baseline="0"/>
              <a:t>مثال لتحليل - عبور السكة الحديد </a:t>
            </a:r>
            <a:r>
              <a:rPr lang="ar"/>
              <a:t/>
            </a:r>
            <a:br>
              <a:rPr lang="ar"/>
            </a:b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22</a:t>
            </a:fld>
            <a:endParaRPr lang="ar" altLang="fr-FR"/>
          </a:p>
        </p:txBody>
      </p:sp>
      <p:sp>
        <p:nvSpPr>
          <p:cNvPr id="10" name="ZoneTexte 9"/>
          <p:cNvSpPr txBox="1"/>
          <p:nvPr/>
        </p:nvSpPr>
        <p:spPr>
          <a:xfrm>
            <a:off x="611559" y="2364187"/>
            <a:ext cx="2665781" cy="3785652"/>
          </a:xfrm>
          <a:prstGeom prst="rect">
            <a:avLst/>
          </a:prstGeom>
          <a:noFill/>
        </p:spPr>
        <p:txBody>
          <a:bodyPr wrap="square" rtlCol="0">
            <a:spAutoFit/>
          </a:bodyPr>
          <a:lstStyle/>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تحدي / تفاخر</a:t>
            </a:r>
            <a:endParaRPr lang="ar" sz="1600" dirty="0">
              <a:latin typeface="+mn-lt"/>
            </a:endParaRP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متعجل / طوارئ</a:t>
            </a:r>
            <a:endParaRPr lang="ar" sz="1600" dirty="0">
              <a:latin typeface="+mn-lt"/>
            </a:endParaRP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رأى شخص من قبل يفعل ذلك</a:t>
            </a:r>
            <a:endParaRPr lang="ar" sz="1600" dirty="0">
              <a:latin typeface="+mn-lt"/>
            </a:endParaRP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وقت ما في اليوم</a:t>
            </a: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متأخرًا على موعد</a:t>
            </a: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تصور خاطئ ناتج عن عدم وجود إشارة صوتية أو ضوئية</a:t>
            </a:r>
            <a:endParaRPr lang="ar" sz="1600" dirty="0">
              <a:latin typeface="+mn-lt"/>
            </a:endParaRP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إدراك خاطئ للخطر</a:t>
            </a:r>
            <a:endParaRPr lang="ar" sz="1600" dirty="0">
              <a:latin typeface="+mn-lt"/>
            </a:endParaRP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لا يوجد توقع للعواقب</a:t>
            </a:r>
            <a:endParaRPr lang="ar" sz="1600" dirty="0">
              <a:latin typeface="+mn-lt"/>
            </a:endParaRPr>
          </a:p>
        </p:txBody>
      </p:sp>
      <p:sp>
        <p:nvSpPr>
          <p:cNvPr id="11" name="ZoneTexte 10"/>
          <p:cNvSpPr txBox="1"/>
          <p:nvPr/>
        </p:nvSpPr>
        <p:spPr>
          <a:xfrm>
            <a:off x="3378312" y="2482596"/>
            <a:ext cx="2376264" cy="646331"/>
          </a:xfrm>
          <a:prstGeom prst="rect">
            <a:avLst/>
          </a:prstGeom>
          <a:noFill/>
        </p:spPr>
        <p:txBody>
          <a:bodyPr wrap="square" rtlCol="0">
            <a:spAutoFit/>
          </a:bodyPr>
          <a:lstStyle/>
          <a:p>
            <a:pPr algn="r" rtl="1"/>
            <a:r>
              <a:rPr lang="ar" b="1" i="0" u="none" baseline="0">
                <a:solidFill>
                  <a:schemeClr val="accent3">
                    <a:lumMod val="75000"/>
                  </a:schemeClr>
                </a:solidFill>
              </a:rPr>
              <a:t>عبور السكة الحديد </a:t>
            </a:r>
          </a:p>
        </p:txBody>
      </p:sp>
      <p:sp>
        <p:nvSpPr>
          <p:cNvPr id="12" name="ZoneTexte 11"/>
          <p:cNvSpPr txBox="1"/>
          <p:nvPr/>
        </p:nvSpPr>
        <p:spPr>
          <a:xfrm>
            <a:off x="6181958" y="2427449"/>
            <a:ext cx="2519512" cy="1138773"/>
          </a:xfrm>
          <a:prstGeom prst="rect">
            <a:avLst/>
          </a:prstGeom>
          <a:noFill/>
        </p:spPr>
        <p:txBody>
          <a:bodyPr wrap="square" rtlCol="0">
            <a:spAutoFit/>
          </a:bodyPr>
          <a:lstStyle/>
          <a:p>
            <a:pPr algn="r" rtl="1"/>
            <a:r>
              <a:rPr lang="ar" b="0" i="0" u="none" baseline="0"/>
              <a:t>سلبية: </a:t>
            </a: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وفاة</a:t>
            </a: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إصابة 		</a:t>
            </a: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غرامة</a:t>
            </a:r>
            <a:r>
              <a:rPr lang="ar" b="0" i="0" u="none" baseline="0"/>
              <a:t>		</a:t>
            </a:r>
            <a:endParaRPr lang="ar" dirty="0"/>
          </a:p>
        </p:txBody>
      </p:sp>
      <p:grpSp>
        <p:nvGrpSpPr>
          <p:cNvPr id="22" name="Grouper 21"/>
          <p:cNvGrpSpPr/>
          <p:nvPr/>
        </p:nvGrpSpPr>
        <p:grpSpPr>
          <a:xfrm>
            <a:off x="4184529" y="3128927"/>
            <a:ext cx="4707951" cy="2885744"/>
            <a:chOff x="4184529" y="3128927"/>
            <a:chExt cx="4707951" cy="2885744"/>
          </a:xfrm>
        </p:grpSpPr>
        <p:sp>
          <p:nvSpPr>
            <p:cNvPr id="8" name="ZoneTexte 7"/>
            <p:cNvSpPr txBox="1"/>
            <p:nvPr/>
          </p:nvSpPr>
          <p:spPr>
            <a:xfrm>
              <a:off x="6181958" y="3706347"/>
              <a:ext cx="2710522" cy="2308324"/>
            </a:xfrm>
            <a:prstGeom prst="rect">
              <a:avLst/>
            </a:prstGeom>
            <a:solidFill>
              <a:schemeClr val="bg1">
                <a:lumMod val="85000"/>
              </a:schemeClr>
            </a:solidFill>
          </p:spPr>
          <p:txBody>
            <a:bodyPr wrap="square" rtlCol="0">
              <a:spAutoFit/>
            </a:bodyPr>
            <a:lstStyle/>
            <a:p>
              <a:pPr algn="r" rtl="1"/>
              <a:r>
                <a:rPr lang="ar" b="0" i="0" u="none" baseline="0">
                  <a:solidFill>
                    <a:schemeClr val="accent3">
                      <a:lumMod val="75000"/>
                    </a:schemeClr>
                  </a:solidFill>
                  <a:sym typeface="Wingdings"/>
                </a:rPr>
                <a:t>فورية ومؤكدة وإيجابية:</a:t>
              </a:r>
            </a:p>
            <a:p>
              <a:pPr marL="285750" indent="-285750" algn="r" rtl="1" eaLnBrk="1" hangingPunct="1">
                <a:spcBef>
                  <a:spcPts val="0"/>
                </a:spcBef>
                <a:spcAft>
                  <a:spcPts val="0"/>
                </a:spcAft>
                <a:buClr>
                  <a:srgbClr val="A90025"/>
                </a:buClr>
                <a:buSzPct val="120000"/>
                <a:buFont typeface="Arial" charset="0"/>
                <a:buChar char="•"/>
              </a:pPr>
              <a:r>
                <a:rPr lang="ar" b="0" i="0" u="none" baseline="0">
                  <a:latin typeface="+mn-lt"/>
                  <a:sym typeface="Wingdings"/>
                </a:rPr>
                <a:t>توفير وقت / وصول في الموعد</a:t>
              </a:r>
              <a:endParaRPr lang="ar" dirty="0">
                <a:latin typeface="+mn-lt"/>
                <a:sym typeface="Wingdings"/>
              </a:endParaRPr>
            </a:p>
            <a:p>
              <a:pPr marL="285750" indent="-285750" algn="r" rtl="1" eaLnBrk="1" hangingPunct="1">
                <a:spcBef>
                  <a:spcPts val="0"/>
                </a:spcBef>
                <a:spcAft>
                  <a:spcPts val="0"/>
                </a:spcAft>
                <a:buClr>
                  <a:srgbClr val="A90025"/>
                </a:buClr>
                <a:buSzPct val="120000"/>
                <a:buFont typeface="Arial" charset="0"/>
                <a:buChar char="•"/>
              </a:pPr>
              <a:r>
                <a:rPr lang="ar" b="0" i="0" u="none" baseline="0">
                  <a:latin typeface="+mn-lt"/>
                  <a:sym typeface="Wingdings"/>
                </a:rPr>
                <a:t>صورة / موافقة الأقران 		</a:t>
              </a:r>
            </a:p>
            <a:p>
              <a:pPr marL="285750" indent="-285750" algn="r" rtl="1" eaLnBrk="1" hangingPunct="1">
                <a:spcBef>
                  <a:spcPts val="0"/>
                </a:spcBef>
                <a:spcAft>
                  <a:spcPts val="0"/>
                </a:spcAft>
                <a:buClr>
                  <a:srgbClr val="A90025"/>
                </a:buClr>
                <a:buSzPct val="120000"/>
                <a:buFont typeface="Arial" charset="0"/>
                <a:buChar char="•"/>
              </a:pPr>
              <a:r>
                <a:rPr lang="ar" b="0" i="0" u="none" baseline="0">
                  <a:latin typeface="+mn-lt"/>
                  <a:sym typeface="Wingdings"/>
                </a:rPr>
                <a:t>الرضاء (الأدرينالين) </a:t>
              </a:r>
            </a:p>
          </p:txBody>
        </p:sp>
        <p:sp>
          <p:nvSpPr>
            <p:cNvPr id="13" name="Virage 12"/>
            <p:cNvSpPr/>
            <p:nvPr/>
          </p:nvSpPr>
          <p:spPr>
            <a:xfrm rot="16200000">
              <a:off x="4455468" y="2857988"/>
              <a:ext cx="1362132" cy="1904010"/>
            </a:xfrm>
            <a:prstGeom prst="bentArrow">
              <a:avLst>
                <a:gd name="adj1" fmla="val 25000"/>
                <a:gd name="adj2" fmla="val 27277"/>
                <a:gd name="adj3" fmla="val 25000"/>
                <a:gd name="adj4" fmla="val 43750"/>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solidFill>
                  <a:schemeClr val="tx1"/>
                </a:solidFill>
              </a:endParaRPr>
            </a:p>
          </p:txBody>
        </p:sp>
      </p:grpSp>
      <p:sp>
        <p:nvSpPr>
          <p:cNvPr id="3" name="ZoneTexte 2"/>
          <p:cNvSpPr txBox="1"/>
          <p:nvPr/>
        </p:nvSpPr>
        <p:spPr>
          <a:xfrm>
            <a:off x="899592" y="1588150"/>
            <a:ext cx="1479892" cy="369332"/>
          </a:xfrm>
          <a:prstGeom prst="rect">
            <a:avLst/>
          </a:prstGeom>
          <a:noFill/>
        </p:spPr>
        <p:txBody>
          <a:bodyPr wrap="none" rtlCol="0">
            <a:spAutoFit/>
          </a:bodyPr>
          <a:lstStyle/>
          <a:p>
            <a:pPr algn="r" rtl="1"/>
            <a:r>
              <a:rPr lang="ar" b="0" i="0" u="none" baseline="0">
                <a:solidFill>
                  <a:schemeClr val="bg1"/>
                </a:solidFill>
              </a:rPr>
              <a:t>مُسبب</a:t>
            </a:r>
            <a:endParaRPr lang="ar" dirty="0">
              <a:solidFill>
                <a:schemeClr val="bg1"/>
              </a:solidFill>
            </a:endParaRPr>
          </a:p>
        </p:txBody>
      </p:sp>
      <p:sp>
        <p:nvSpPr>
          <p:cNvPr id="15" name="Rectangle à coins arrondis 14"/>
          <p:cNvSpPr/>
          <p:nvPr/>
        </p:nvSpPr>
        <p:spPr>
          <a:xfrm>
            <a:off x="3563888"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16" name="ZoneTexte 15"/>
          <p:cNvSpPr txBox="1"/>
          <p:nvPr/>
        </p:nvSpPr>
        <p:spPr>
          <a:xfrm>
            <a:off x="3563888" y="1585717"/>
            <a:ext cx="1710725" cy="369332"/>
          </a:xfrm>
          <a:prstGeom prst="rect">
            <a:avLst/>
          </a:prstGeom>
          <a:noFill/>
        </p:spPr>
        <p:txBody>
          <a:bodyPr wrap="none" rtlCol="0">
            <a:spAutoFit/>
          </a:bodyPr>
          <a:lstStyle/>
          <a:p>
            <a:pPr algn="ctr" rtl="1"/>
            <a:r>
              <a:rPr lang="ar" b="0" i="0" u="none" baseline="0">
                <a:solidFill>
                  <a:schemeClr val="bg1"/>
                </a:solidFill>
              </a:rPr>
              <a:t>سلوك</a:t>
            </a:r>
            <a:endParaRPr lang="ar" dirty="0">
              <a:solidFill>
                <a:schemeClr val="bg1"/>
              </a:solidFill>
            </a:endParaRPr>
          </a:p>
        </p:txBody>
      </p:sp>
      <p:sp>
        <p:nvSpPr>
          <p:cNvPr id="17" name="Rectangle à coins arrondis 16"/>
          <p:cNvSpPr/>
          <p:nvPr/>
        </p:nvSpPr>
        <p:spPr>
          <a:xfrm>
            <a:off x="6377109"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18" name="ZoneTexte 17"/>
          <p:cNvSpPr txBox="1"/>
          <p:nvPr/>
        </p:nvSpPr>
        <p:spPr>
          <a:xfrm>
            <a:off x="6402873" y="1585717"/>
            <a:ext cx="1723549" cy="369332"/>
          </a:xfrm>
          <a:prstGeom prst="rect">
            <a:avLst/>
          </a:prstGeom>
          <a:noFill/>
        </p:spPr>
        <p:txBody>
          <a:bodyPr wrap="none" rtlCol="0">
            <a:spAutoFit/>
          </a:bodyPr>
          <a:lstStyle/>
          <a:p>
            <a:pPr algn="r" rtl="1"/>
            <a:r>
              <a:rPr lang="ar" b="0" i="0" u="none" baseline="0">
                <a:solidFill>
                  <a:schemeClr val="bg1"/>
                </a:solidFill>
              </a:rPr>
              <a:t>عواقب</a:t>
            </a:r>
            <a:endParaRPr lang="ar" dirty="0">
              <a:solidFill>
                <a:schemeClr val="bg1"/>
              </a:solidFill>
            </a:endParaRPr>
          </a:p>
        </p:txBody>
      </p:sp>
      <p:cxnSp>
        <p:nvCxnSpPr>
          <p:cNvPr id="20" name="Connecteur droit avec flèche 19"/>
          <p:cNvCxnSpPr/>
          <p:nvPr/>
        </p:nvCxnSpPr>
        <p:spPr>
          <a:xfrm>
            <a:off x="2503634" y="1770383"/>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p:cNvCxnSpPr/>
          <p:nvPr/>
        </p:nvCxnSpPr>
        <p:spPr>
          <a:xfrm>
            <a:off x="5292080" y="1767050"/>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1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2915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مكونات المخاطرة </a:t>
            </a:r>
            <a:r>
              <a:rPr lang="ar"/>
              <a:t/>
            </a:r>
            <a:br>
              <a:rPr lang="ar"/>
            </a:br>
            <a:endParaRPr lang="ar" dirty="0"/>
          </a:p>
        </p:txBody>
      </p:sp>
      <p:sp>
        <p:nvSpPr>
          <p:cNvPr id="3" name="Espace réservé du texte 2"/>
          <p:cNvSpPr>
            <a:spLocks noGrp="1"/>
          </p:cNvSpPr>
          <p:nvPr>
            <p:ph type="body" sz="quarter" idx="12"/>
          </p:nvPr>
        </p:nvSpPr>
        <p:spPr>
          <a:xfrm>
            <a:off x="457200" y="1006066"/>
            <a:ext cx="8447819" cy="1876395"/>
          </a:xfrm>
        </p:spPr>
        <p:txBody>
          <a:bodyPr/>
          <a:lstStyle/>
          <a:p>
            <a:pPr marL="0" indent="0" algn="r" rtl="1">
              <a:spcAft>
                <a:spcPts val="1500"/>
              </a:spcAft>
              <a:buNone/>
            </a:pPr>
            <a:r>
              <a:rPr lang="ar" b="0" i="0" u="none" baseline="0" dirty="0"/>
              <a:t>النتائج التي لها التأثير الأكبر على سلوكياتنا: </a:t>
            </a:r>
            <a:endParaRPr lang="ar" dirty="0" smtClean="0"/>
          </a:p>
          <a:p>
            <a:pPr lvl="1" algn="ctr" rtl="1"/>
            <a:r>
              <a:rPr lang="ar" b="0" i="0" u="none" baseline="0" dirty="0" smtClean="0"/>
              <a:t>ف</a:t>
            </a:r>
            <a:r>
              <a:rPr lang="es-ES" b="0" i="0" u="none" baseline="0" dirty="0" smtClean="0"/>
              <a:t>									</a:t>
            </a:r>
            <a:r>
              <a:rPr lang="ar" b="0" i="0" u="none" baseline="0" dirty="0" smtClean="0"/>
              <a:t>ورية </a:t>
            </a:r>
            <a:r>
              <a:rPr lang="ar" b="0" i="0" u="none" baseline="0" dirty="0"/>
              <a:t>(I)</a:t>
            </a:r>
          </a:p>
          <a:p>
            <a:pPr lvl="4" algn="ctr" rtl="1"/>
            <a:r>
              <a:rPr lang="es-ES" b="0" i="0" u="none" baseline="0" dirty="0" smtClean="0"/>
              <a:t>														</a:t>
            </a:r>
            <a:r>
              <a:rPr lang="ar" b="0" i="0" u="none" baseline="0" dirty="0" smtClean="0"/>
              <a:t>مؤكدة </a:t>
            </a:r>
            <a:r>
              <a:rPr lang="ar" b="0" i="0" u="none" baseline="0" dirty="0"/>
              <a:t>(C)	</a:t>
            </a:r>
          </a:p>
          <a:p>
            <a:pPr lvl="4" rtl="1"/>
            <a:r>
              <a:rPr lang="es-ES" b="0" i="0" u="none" baseline="0" dirty="0" smtClean="0"/>
              <a:t>				</a:t>
            </a:r>
            <a:r>
              <a:rPr lang="ar" b="0" i="0" u="none" baseline="0" dirty="0" smtClean="0"/>
              <a:t>إيجابية </a:t>
            </a:r>
            <a:r>
              <a:rPr lang="ar" b="0" i="0" u="none" baseline="0" dirty="0"/>
              <a:t>(+) 			</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23</a:t>
            </a:fld>
            <a:endParaRPr lang="ar" altLang="fr-FR"/>
          </a:p>
        </p:txBody>
      </p:sp>
      <p:sp>
        <p:nvSpPr>
          <p:cNvPr id="7" name="Accolade fermante 6"/>
          <p:cNvSpPr/>
          <p:nvPr/>
        </p:nvSpPr>
        <p:spPr>
          <a:xfrm>
            <a:off x="2399618" y="1533353"/>
            <a:ext cx="360040" cy="1080120"/>
          </a:xfrm>
          <a:prstGeom prst="rightBrace">
            <a:avLst/>
          </a:prstGeom>
          <a:noFill/>
          <a:ln>
            <a:solidFill>
              <a:srgbClr val="BD2B0B"/>
            </a:solidFill>
          </a:ln>
        </p:spPr>
        <p:style>
          <a:lnRef idx="2">
            <a:schemeClr val="accent1"/>
          </a:lnRef>
          <a:fillRef idx="0">
            <a:schemeClr val="accent1"/>
          </a:fillRef>
          <a:effectRef idx="1">
            <a:schemeClr val="accent1"/>
          </a:effectRef>
          <a:fontRef idx="minor">
            <a:schemeClr val="tx1"/>
          </a:fontRef>
        </p:style>
        <p:txBody>
          <a:bodyPr rtlCol="0" anchor="ctr"/>
          <a:lstStyle/>
          <a:p>
            <a:pPr algn="ctr" rtl="1"/>
            <a:endParaRPr lang="ar"/>
          </a:p>
        </p:txBody>
      </p:sp>
      <p:sp>
        <p:nvSpPr>
          <p:cNvPr id="8" name="ZoneTexte 7"/>
          <p:cNvSpPr txBox="1"/>
          <p:nvPr/>
        </p:nvSpPr>
        <p:spPr>
          <a:xfrm>
            <a:off x="2882766" y="1473248"/>
            <a:ext cx="5792922" cy="1200329"/>
          </a:xfrm>
          <a:prstGeom prst="rect">
            <a:avLst/>
          </a:prstGeom>
          <a:solidFill>
            <a:schemeClr val="bg1">
              <a:lumMod val="85000"/>
            </a:schemeClr>
          </a:solidFill>
        </p:spPr>
        <p:txBody>
          <a:bodyPr wrap="square" rtlCol="0">
            <a:spAutoFit/>
          </a:bodyPr>
          <a:lstStyle/>
          <a:p>
            <a:pPr algn="r" rtl="1"/>
            <a:r>
              <a:rPr lang="ar" b="0" i="0" u="none" baseline="0" dirty="0">
                <a:solidFill>
                  <a:schemeClr val="accent3">
                    <a:lumMod val="75000"/>
                  </a:schemeClr>
                </a:solidFill>
              </a:rPr>
              <a:t>نحن نبحث عن المزيد من النتائج الفورية / المؤكدة / الإيجابية (</a:t>
            </a:r>
            <a:r>
              <a:rPr lang="ar" b="1" i="0" u="none" baseline="0" dirty="0">
                <a:solidFill>
                  <a:schemeClr val="accent3">
                    <a:lumMod val="75000"/>
                  </a:schemeClr>
                </a:solidFill>
              </a:rPr>
              <a:t>IC+</a:t>
            </a:r>
            <a:r>
              <a:rPr lang="ar" b="0" i="0" u="none" baseline="0" dirty="0">
                <a:solidFill>
                  <a:schemeClr val="accent3">
                    <a:lumMod val="75000"/>
                  </a:schemeClr>
                </a:solidFill>
              </a:rPr>
              <a:t>)</a:t>
            </a:r>
          </a:p>
          <a:p>
            <a:pPr marL="285750" indent="-285750" algn="r" rtl="1">
              <a:buFont typeface="Wingdings" charset="2"/>
              <a:buChar char="à"/>
            </a:pPr>
            <a:r>
              <a:rPr lang="ar" b="0" i="0" u="none" baseline="0" dirty="0">
                <a:solidFill>
                  <a:schemeClr val="accent3">
                    <a:lumMod val="75000"/>
                  </a:schemeClr>
                </a:solidFill>
                <a:sym typeface="Wingdings"/>
              </a:rPr>
              <a:t>نحن نقوم بتعديل سلوكنا وفقًا لهذه النتائج.</a:t>
            </a:r>
          </a:p>
        </p:txBody>
      </p:sp>
      <p:sp>
        <p:nvSpPr>
          <p:cNvPr id="9" name="Rectangle 8"/>
          <p:cNvSpPr/>
          <p:nvPr/>
        </p:nvSpPr>
        <p:spPr>
          <a:xfrm>
            <a:off x="920490" y="2882461"/>
            <a:ext cx="7291908" cy="646331"/>
          </a:xfrm>
          <a:prstGeom prst="rect">
            <a:avLst/>
          </a:prstGeom>
        </p:spPr>
        <p:txBody>
          <a:bodyPr wrap="square">
            <a:spAutoFit/>
          </a:bodyPr>
          <a:lstStyle/>
          <a:p>
            <a:pPr marL="0" indent="0" algn="ctr" rtl="1">
              <a:buNone/>
            </a:pPr>
            <a:r>
              <a:rPr lang="ar" b="1" i="0" u="none" baseline="0">
                <a:solidFill>
                  <a:schemeClr val="accent3">
                    <a:lumMod val="75000"/>
                  </a:schemeClr>
                </a:solidFill>
              </a:rPr>
              <a:t>مبدأ: النتائج (فورية، ومؤكدة، وإيجابية) تؤثر أكثر على السلوك عن المحفزات. </a:t>
            </a:r>
            <a:endParaRPr lang="ar" b="1" dirty="0">
              <a:solidFill>
                <a:schemeClr val="accent3">
                  <a:lumMod val="75000"/>
                </a:schemeClr>
              </a:solidFill>
            </a:endParaRPr>
          </a:p>
        </p:txBody>
      </p:sp>
      <p:sp>
        <p:nvSpPr>
          <p:cNvPr id="6" name="ZoneTexte 5"/>
          <p:cNvSpPr txBox="1"/>
          <p:nvPr/>
        </p:nvSpPr>
        <p:spPr>
          <a:xfrm>
            <a:off x="611560" y="3573016"/>
            <a:ext cx="8064128" cy="2123658"/>
          </a:xfrm>
          <a:prstGeom prst="rect">
            <a:avLst/>
          </a:prstGeom>
          <a:noFill/>
        </p:spPr>
        <p:txBody>
          <a:bodyPr wrap="square" rtlCol="0">
            <a:spAutoFit/>
          </a:bodyPr>
          <a:lstStyle/>
          <a:p>
            <a:pPr algn="r" rtl="1"/>
            <a:r>
              <a:rPr lang="ar" b="0" i="0" u="none" baseline="0"/>
              <a:t>لكن ليس هذا هو العنصر الوحيد الذي يمكن أن يدفعنا إلى المخاطرة، ولابد أن نضيف إليه: </a:t>
            </a: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الضغط الاجتماعي</a:t>
            </a: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الثقافة</a:t>
            </a: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دور الأسرة</a:t>
            </a: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دور المنظمة</a:t>
            </a:r>
            <a:endParaRPr lang="ar" sz="1600" dirty="0">
              <a:latin typeface="+mn-lt"/>
            </a:endParaRP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التعليم</a:t>
            </a:r>
          </a:p>
          <a:p>
            <a:pPr marL="285750" indent="-285750" algn="r" rtl="1" eaLnBrk="1" hangingPunct="1">
              <a:spcBef>
                <a:spcPts val="0"/>
              </a:spcBef>
              <a:spcAft>
                <a:spcPts val="0"/>
              </a:spcAft>
              <a:buClr>
                <a:srgbClr val="A90025"/>
              </a:buClr>
              <a:buSzPct val="120000"/>
              <a:buFont typeface="Arial" charset="0"/>
              <a:buChar char="•"/>
            </a:pPr>
            <a:r>
              <a:rPr lang="ar" sz="1600" b="0" i="0" u="none" baseline="0">
                <a:latin typeface="+mn-lt"/>
              </a:rPr>
              <a:t>…</a:t>
            </a:r>
            <a:endParaRPr lang="ar" sz="1600" dirty="0" smtClean="0">
              <a:latin typeface="+mn-lt"/>
            </a:endParaRPr>
          </a:p>
        </p:txBody>
      </p:sp>
      <p:sp>
        <p:nvSpPr>
          <p:cNvPr id="10" name="ZoneTexte 9"/>
          <p:cNvSpPr txBox="1"/>
          <p:nvPr/>
        </p:nvSpPr>
        <p:spPr>
          <a:xfrm>
            <a:off x="920490" y="5607814"/>
            <a:ext cx="7291908" cy="646331"/>
          </a:xfrm>
          <a:prstGeom prst="rect">
            <a:avLst/>
          </a:prstGeom>
          <a:noFill/>
        </p:spPr>
        <p:txBody>
          <a:bodyPr wrap="square" rtlCol="0">
            <a:spAutoFit/>
          </a:bodyPr>
          <a:lstStyle/>
          <a:p>
            <a:pPr algn="ctr" rtl="1"/>
            <a:r>
              <a:rPr lang="ar" b="1" i="0" u="none" baseline="0">
                <a:solidFill>
                  <a:srgbClr val="BD2B0B"/>
                </a:solidFill>
              </a:rPr>
              <a:t>يمكن أن تكون المخاطرة جذابة لأنها معترف بها من الناحية الاجتماعية في حالة النجاح.</a:t>
            </a:r>
            <a:endParaRPr lang="ar" b="1" dirty="0">
              <a:solidFill>
                <a:srgbClr val="BD2B0B"/>
              </a:solidFill>
            </a:endParaRPr>
          </a:p>
        </p:txBody>
      </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42484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دوركم في اللعب (1 / 3) </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24</a:t>
            </a:fld>
            <a:endParaRPr lang="ar" altLang="fr-FR"/>
          </a:p>
        </p:txBody>
      </p:sp>
      <p:pic>
        <p:nvPicPr>
          <p:cNvPr id="6" name="Image 5" descr="../../../../../../Downloads/35-image-04.jpg"/>
          <p:cNvPicPr/>
          <p:nvPr/>
        </p:nvPicPr>
        <p:blipFill>
          <a:blip r:embed="rId2">
            <a:extLst>
              <a:ext uri="{28A0092B-C50C-407E-A947-70E740481C1C}">
                <a14:useLocalDpi xmlns:a14="http://schemas.microsoft.com/office/drawing/2010/main" val="0"/>
              </a:ext>
            </a:extLst>
          </a:blip>
          <a:srcRect/>
          <a:stretch>
            <a:fillRect/>
          </a:stretch>
        </p:blipFill>
        <p:spPr bwMode="auto">
          <a:xfrm>
            <a:off x="2613807" y="1124744"/>
            <a:ext cx="3905274" cy="470893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849211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دوركم في اللعب (2 / 3) </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25</a:t>
            </a:fld>
            <a:endParaRPr lang="ar" altLang="fr-FR"/>
          </a:p>
        </p:txBody>
      </p:sp>
      <p:pic>
        <p:nvPicPr>
          <p:cNvPr id="7" name="Image 6" descr="../../../../../../Downloads/echelle-51.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480720" cy="4915805"/>
          </a:xfrm>
          <a:prstGeom prst="rect">
            <a:avLst/>
          </a:prstGeom>
          <a:noFill/>
          <a:ln>
            <a:noFill/>
          </a:ln>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4727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دوركم في اللعب (3 / 3) </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26</a:t>
            </a:fld>
            <a:endParaRPr lang="ar" altLang="fr-FR"/>
          </a:p>
        </p:txBody>
      </p:sp>
      <p:pic>
        <p:nvPicPr>
          <p:cNvPr id="6" name="Image 5" descr="../../../../../../Downloads/Screen-Shot-2013-10-02-at-7.28.59-PM.png"/>
          <p:cNvPicPr/>
          <p:nvPr/>
        </p:nvPicPr>
        <p:blipFill rotWithShape="1">
          <a:blip r:embed="rId2">
            <a:extLst>
              <a:ext uri="{28A0092B-C50C-407E-A947-70E740481C1C}">
                <a14:useLocalDpi xmlns:a14="http://schemas.microsoft.com/office/drawing/2010/main" val="0"/>
              </a:ext>
            </a:extLst>
          </a:blip>
          <a:srcRect t="4951" b="5933"/>
          <a:stretch/>
        </p:blipFill>
        <p:spPr bwMode="auto">
          <a:xfrm>
            <a:off x="1043608" y="1484784"/>
            <a:ext cx="6984775" cy="3888432"/>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42709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وبالنسبة لكم؟</a:t>
            </a:r>
            <a:endParaRPr lang="ar" dirty="0"/>
          </a:p>
        </p:txBody>
      </p:sp>
      <p:sp>
        <p:nvSpPr>
          <p:cNvPr id="3" name="Espace réservé du texte 2"/>
          <p:cNvSpPr>
            <a:spLocks noGrp="1"/>
          </p:cNvSpPr>
          <p:nvPr>
            <p:ph type="body" sz="quarter" idx="12"/>
          </p:nvPr>
        </p:nvSpPr>
        <p:spPr/>
        <p:txBody>
          <a:bodyPr/>
          <a:lstStyle/>
          <a:p>
            <a:pPr algn="just" rtl="1"/>
            <a:r>
              <a:rPr lang="ar" b="0" i="0" u="none" baseline="0"/>
              <a:t>هل تواجدتم من قبل في موقف ندمتم على المخاطرة فيه؟</a:t>
            </a:r>
          </a:p>
          <a:p>
            <a:pPr marL="0" indent="0" algn="just" rtl="1">
              <a:buNone/>
            </a:pPr>
            <a:r>
              <a:rPr lang="ar" b="0" i="0" u="none" baseline="0"/>
              <a:t> </a:t>
            </a:r>
          </a:p>
          <a:p>
            <a:pPr algn="just" rtl="1"/>
            <a:r>
              <a:rPr lang="ar" b="0" i="0" u="none" baseline="0"/>
              <a:t>ما هو، وفقا لكم، سبب هذه المخاطرة؟</a:t>
            </a:r>
          </a:p>
          <a:p>
            <a:pPr marL="0" indent="0" algn="just" rtl="1">
              <a:buNone/>
            </a:pPr>
            <a:r>
              <a:rPr lang="ar" b="0" i="0" u="none" baseline="0"/>
              <a:t> </a:t>
            </a:r>
          </a:p>
          <a:p>
            <a:pPr algn="just" rtl="1"/>
            <a:r>
              <a:rPr lang="ar" b="0" i="0" u="none" baseline="0"/>
              <a:t>ما الذي تستخلصونه من الموقف كعمل تصحيحي ملموس، في ضوء ما رأيتموه في هذه الوحدة؟</a:t>
            </a:r>
            <a:r>
              <a:rPr lang="ar" b="0" i="0" u="none" baseline="0">
                <a:effectLst/>
              </a:rPr>
              <a:t> </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27</a:t>
            </a:fld>
            <a:endParaRPr lang="a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748015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الدور الأساسي للتواصل</a:t>
            </a:r>
            <a:endParaRPr lang="ar" dirty="0"/>
          </a:p>
        </p:txBody>
      </p:sp>
      <p:sp>
        <p:nvSpPr>
          <p:cNvPr id="4" name="Espace réservé du numéro de diapositive 3"/>
          <p:cNvSpPr>
            <a:spLocks noGrp="1"/>
          </p:cNvSpPr>
          <p:nvPr>
            <p:ph type="sldNum" sz="quarter" idx="11"/>
          </p:nvPr>
        </p:nvSpPr>
        <p:spPr/>
        <p:txBody>
          <a:bodyPr/>
          <a:lstStyle/>
          <a:p>
            <a:pPr algn="l" rtl="1"/>
            <a:fld id="{A2790189-416C-E549-83DE-8B3BF5286D36}" type="slidenum">
              <a:rPr/>
              <a:pPr/>
              <a:t>28</a:t>
            </a:fld>
            <a:endParaRPr lang="ar"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sz="900"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sz="900" dirty="0" smtClean="0">
              <a:ea typeface="Helvetica" charset="0"/>
              <a:cs typeface="Helvetica" charset="0"/>
            </a:endParaRPr>
          </a:p>
        </p:txBody>
      </p:sp>
    </p:spTree>
    <p:extLst>
      <p:ext uri="{BB962C8B-B14F-4D97-AF65-F5344CB8AC3E}">
        <p14:creationId xmlns:p14="http://schemas.microsoft.com/office/powerpoint/2010/main" val="18533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الدقائق الأخيرة في رحلة AF447 (ريو - باريس)</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29</a:t>
            </a:fld>
            <a:endParaRPr lang="ar" altLang="fr-FR"/>
          </a:p>
        </p:txBody>
      </p:sp>
      <p:pic>
        <p:nvPicPr>
          <p:cNvPr id="6" name="Image 5" descr="../../../../../../Desktop/Capture%20d’écran%202016-07-18%20à%2015.28.0"/>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484375"/>
            <a:ext cx="6264696" cy="3845053"/>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6543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bwMode="auto">
          <a:xfrm>
            <a:off x="722313" y="2493963"/>
            <a:ext cx="7772400" cy="1362075"/>
          </a:xfrm>
        </p:spPr>
        <p:txBody>
          <a:bodyPr wrap="square" numCol="1" anchorCtr="0" compatLnSpc="1">
            <a:prstTxWarp prst="textNoShape">
              <a:avLst/>
            </a:prstTxWarp>
          </a:bodyPr>
          <a:lstStyle/>
          <a:p>
            <a:pPr algn="r" rtl="1" eaLnBrk="1" hangingPunct="1"/>
            <a:r>
              <a:rPr lang="ar" b="1" i="0" u="none" baseline="0"/>
              <a:t>العامل البشري فيما يخص السلامة</a:t>
            </a:r>
          </a:p>
        </p:txBody>
      </p:sp>
      <p:sp>
        <p:nvSpPr>
          <p:cNvPr id="17411"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58B3048B-9A14-4745-9061-D319CAF30014}" type="slidenum">
              <a:rPr>
                <a:solidFill>
                  <a:srgbClr val="898989"/>
                </a:solidFill>
                <a:ea typeface="Helvetica" charset="0"/>
                <a:cs typeface="Helvetica" charset="0"/>
              </a:rPr>
              <a:pPr/>
              <a:t>3</a:t>
            </a:fld>
            <a:endParaRPr lang="ar"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sz="900"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النموذج الآلي للتواصل</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30</a:t>
            </a:fld>
            <a:endParaRPr lang="ar" altLang="fr-FR"/>
          </a:p>
        </p:txBody>
      </p:sp>
      <p:grpSp>
        <p:nvGrpSpPr>
          <p:cNvPr id="10" name="Grouper 9"/>
          <p:cNvGrpSpPr/>
          <p:nvPr/>
        </p:nvGrpSpPr>
        <p:grpSpPr>
          <a:xfrm>
            <a:off x="1259632" y="1628800"/>
            <a:ext cx="6768752" cy="4032448"/>
            <a:chOff x="1259632" y="1628800"/>
            <a:chExt cx="6768752" cy="4032448"/>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9903" t="8860" r="7058" b="8442"/>
            <a:stretch/>
          </p:blipFill>
          <p:spPr>
            <a:xfrm>
              <a:off x="1259632" y="1628800"/>
              <a:ext cx="6768752" cy="4032448"/>
            </a:xfrm>
            <a:prstGeom prst="rect">
              <a:avLst/>
            </a:prstGeom>
          </p:spPr>
        </p:pic>
        <p:sp>
          <p:nvSpPr>
            <p:cNvPr id="3" name="Rectangle 2"/>
            <p:cNvSpPr/>
            <p:nvPr/>
          </p:nvSpPr>
          <p:spPr>
            <a:xfrm>
              <a:off x="1907704"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7" name="ZoneTexte 6"/>
            <p:cNvSpPr txBox="1"/>
            <p:nvPr/>
          </p:nvSpPr>
          <p:spPr>
            <a:xfrm>
              <a:off x="1907704" y="3244334"/>
              <a:ext cx="1800199" cy="369332"/>
            </a:xfrm>
            <a:prstGeom prst="rect">
              <a:avLst/>
            </a:prstGeom>
            <a:noFill/>
          </p:spPr>
          <p:txBody>
            <a:bodyPr wrap="square" rtlCol="0">
              <a:spAutoFit/>
            </a:bodyPr>
            <a:lstStyle/>
            <a:p>
              <a:pPr algn="ctr" rtl="1"/>
              <a:r>
                <a:rPr lang="ar" b="0" i="0" u="none" baseline="0">
                  <a:solidFill>
                    <a:schemeClr val="bg1"/>
                  </a:solidFill>
                </a:rPr>
                <a:t>ناقل</a:t>
              </a:r>
              <a:endParaRPr lang="ar">
                <a:solidFill>
                  <a:schemeClr val="bg1"/>
                </a:solidFill>
              </a:endParaRPr>
            </a:p>
          </p:txBody>
        </p:sp>
        <p:sp>
          <p:nvSpPr>
            <p:cNvPr id="8" name="Rectangle 7"/>
            <p:cNvSpPr/>
            <p:nvPr/>
          </p:nvSpPr>
          <p:spPr>
            <a:xfrm>
              <a:off x="5292080"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9" name="ZoneTexte 8"/>
            <p:cNvSpPr txBox="1"/>
            <p:nvPr/>
          </p:nvSpPr>
          <p:spPr>
            <a:xfrm>
              <a:off x="5418024" y="3244334"/>
              <a:ext cx="1602247" cy="369332"/>
            </a:xfrm>
            <a:prstGeom prst="rect">
              <a:avLst/>
            </a:prstGeom>
            <a:noFill/>
          </p:spPr>
          <p:txBody>
            <a:bodyPr wrap="square" rtlCol="0">
              <a:spAutoFit/>
            </a:bodyPr>
            <a:lstStyle/>
            <a:p>
              <a:pPr algn="ctr" rtl="1"/>
              <a:r>
                <a:rPr lang="ar" b="0" i="0" u="none" baseline="0">
                  <a:solidFill>
                    <a:schemeClr val="bg1"/>
                  </a:solidFill>
                </a:rPr>
                <a:t>مُستقبل</a:t>
              </a:r>
              <a:endParaRPr lang="ar" dirty="0">
                <a:solidFill>
                  <a:schemeClr val="bg1"/>
                </a:solidFill>
              </a:endParaRPr>
            </a:p>
          </p:txBody>
        </p:sp>
      </p:gr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0158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الميتا / تواصل لتحسين التواصل</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31</a:t>
            </a:fld>
            <a:endParaRPr lang="ar" altLang="fr-FR"/>
          </a:p>
        </p:txBody>
      </p:sp>
      <p:sp>
        <p:nvSpPr>
          <p:cNvPr id="7" name="ZoneTexte 6"/>
          <p:cNvSpPr txBox="1"/>
          <p:nvPr/>
        </p:nvSpPr>
        <p:spPr>
          <a:xfrm>
            <a:off x="1037272" y="1556792"/>
            <a:ext cx="7058343" cy="369332"/>
          </a:xfrm>
          <a:prstGeom prst="rect">
            <a:avLst/>
          </a:prstGeom>
          <a:solidFill>
            <a:srgbClr val="BD2B0B"/>
          </a:solidFill>
        </p:spPr>
        <p:txBody>
          <a:bodyPr wrap="none" rtlCol="0">
            <a:spAutoFit/>
          </a:bodyPr>
          <a:lstStyle/>
          <a:p>
            <a:pPr algn="ctr" rtl="1"/>
            <a:r>
              <a:rPr lang="ar" b="0" i="0" u="none" baseline="0">
                <a:solidFill>
                  <a:schemeClr val="bg1"/>
                </a:solidFill>
              </a:rPr>
              <a:t>الميتا / تواصل: "تواصل التواصل"</a:t>
            </a:r>
            <a:endParaRPr lang="ar" dirty="0">
              <a:solidFill>
                <a:schemeClr val="bg1"/>
              </a:solidFill>
            </a:endParaRPr>
          </a:p>
        </p:txBody>
      </p:sp>
      <p:sp>
        <p:nvSpPr>
          <p:cNvPr id="8" name="ZoneTexte 7"/>
          <p:cNvSpPr txBox="1"/>
          <p:nvPr/>
        </p:nvSpPr>
        <p:spPr>
          <a:xfrm flipH="1">
            <a:off x="4499992" y="2072334"/>
            <a:ext cx="3379599" cy="2685351"/>
          </a:xfrm>
          <a:prstGeom prst="rect">
            <a:avLst/>
          </a:prstGeom>
          <a:noFill/>
        </p:spPr>
        <p:txBody>
          <a:bodyPr wrap="square" rtlCol="0">
            <a:spAutoFit/>
          </a:bodyPr>
          <a:lstStyle/>
          <a:p>
            <a:pPr algn="r" rtl="1"/>
            <a:r>
              <a:rPr lang="ar" b="0" i="0" u="none" baseline="0" dirty="0">
                <a:solidFill>
                  <a:srgbClr val="BD2B0B"/>
                </a:solidFill>
              </a:rPr>
              <a:t>المصاحب للفظ:</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الصوت</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ارتفاع الصوت</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النطق</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طبقة الصوت</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الإيقاع</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التنفس</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التعجب</a:t>
            </a:r>
          </a:p>
        </p:txBody>
      </p:sp>
      <p:sp>
        <p:nvSpPr>
          <p:cNvPr id="9" name="ZoneTexte 8"/>
          <p:cNvSpPr txBox="1"/>
          <p:nvPr/>
        </p:nvSpPr>
        <p:spPr>
          <a:xfrm flipH="1">
            <a:off x="749240" y="2137693"/>
            <a:ext cx="3678744" cy="2331407"/>
          </a:xfrm>
          <a:prstGeom prst="rect">
            <a:avLst/>
          </a:prstGeom>
          <a:noFill/>
          <a:ln>
            <a:noFill/>
          </a:ln>
        </p:spPr>
        <p:txBody>
          <a:bodyPr wrap="square" rtlCol="0">
            <a:spAutoFit/>
          </a:bodyPr>
          <a:lstStyle/>
          <a:p>
            <a:pPr algn="r" rtl="1"/>
            <a:r>
              <a:rPr lang="ar" b="0" i="0" u="none" baseline="0" dirty="0">
                <a:solidFill>
                  <a:srgbClr val="BD2B0B"/>
                </a:solidFill>
              </a:rPr>
              <a:t>غير لفظي:</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الإيماءات</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الحركات</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المظهر</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الوضعية</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المسافة</a:t>
            </a:r>
          </a:p>
          <a:p>
            <a:pPr marL="285750" indent="-285750" algn="r" rtl="1">
              <a:spcBef>
                <a:spcPts val="300"/>
              </a:spcBef>
              <a:spcAft>
                <a:spcPts val="300"/>
              </a:spcAft>
              <a:buClr>
                <a:srgbClr val="A90025"/>
              </a:buClr>
              <a:buSzPct val="120000"/>
              <a:buFont typeface="Lucida Grande" charset="0"/>
              <a:buChar char="●"/>
            </a:pPr>
            <a:r>
              <a:rPr lang="ar" sz="1600" b="0" i="0" u="none" baseline="0" dirty="0">
                <a:latin typeface="+mn-lt"/>
                <a:cs typeface="Arial"/>
              </a:rPr>
              <a:t>الموقف </a:t>
            </a:r>
          </a:p>
        </p:txBody>
      </p:sp>
      <p:sp>
        <p:nvSpPr>
          <p:cNvPr id="10" name="Rectangle 9"/>
          <p:cNvSpPr/>
          <p:nvPr/>
        </p:nvSpPr>
        <p:spPr>
          <a:xfrm>
            <a:off x="1037272" y="1916832"/>
            <a:ext cx="3537873"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11" name="Rectangle 10"/>
          <p:cNvSpPr/>
          <p:nvPr/>
        </p:nvSpPr>
        <p:spPr>
          <a:xfrm>
            <a:off x="4575145" y="1916832"/>
            <a:ext cx="3505142"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255543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18488" cy="814561"/>
          </a:xfrm>
        </p:spPr>
        <p:txBody>
          <a:bodyPr/>
          <a:lstStyle/>
          <a:p>
            <a:pPr algn="r" rtl="1"/>
            <a:r>
              <a:rPr lang="ar" b="1" i="0" u="none" baseline="0"/>
              <a:t>الاستماع الفعال – أول مفتاح : </a:t>
            </a:r>
            <a:r>
              <a:rPr lang="ar"/>
              <a:t/>
            </a:r>
            <a:br>
              <a:rPr lang="ar"/>
            </a:br>
            <a:r>
              <a:rPr lang="ar" b="1" i="0" u="none" baseline="0"/>
              <a:t>استمع للمتحدث و... أعد الصياغة</a:t>
            </a:r>
            <a:r>
              <a:rPr lang="ar" b="0" i="0" u="none" baseline="0"/>
              <a:t> </a:t>
            </a:r>
            <a:r>
              <a:rPr lang="ar"/>
              <a:t/>
            </a:r>
            <a:br>
              <a:rPr lang="ar"/>
            </a:b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32</a:t>
            </a:fld>
            <a:endParaRPr lang="ar" altLang="fr-FR"/>
          </a:p>
        </p:txBody>
      </p:sp>
      <p:sp>
        <p:nvSpPr>
          <p:cNvPr id="26" name="ZoneTexte 25"/>
          <p:cNvSpPr txBox="1"/>
          <p:nvPr/>
        </p:nvSpPr>
        <p:spPr>
          <a:xfrm>
            <a:off x="576536" y="1268760"/>
            <a:ext cx="8171928" cy="4154984"/>
          </a:xfrm>
          <a:prstGeom prst="rect">
            <a:avLst/>
          </a:prstGeom>
          <a:noFill/>
        </p:spPr>
        <p:txBody>
          <a:bodyPr wrap="square" rtlCol="0">
            <a:spAutoFit/>
          </a:bodyPr>
          <a:lstStyle/>
          <a:p>
            <a:pPr algn="r" rtl="1"/>
            <a:r>
              <a:rPr lang="ar" sz="2400" b="0" i="0" u="none" baseline="0"/>
              <a:t>لتؤكد لمحدثك </a:t>
            </a:r>
            <a:r>
              <a:rPr lang="ar" sz="2400" b="1" i="0" u="none" baseline="0">
                <a:solidFill>
                  <a:srgbClr val="BD2B0B"/>
                </a:solidFill>
              </a:rPr>
              <a:t>أنه قد تم الاستماع إليه وفهم حديثه</a:t>
            </a:r>
            <a:r>
              <a:rPr lang="ar" sz="2400" b="0" i="0" u="none" baseline="0"/>
              <a:t>...</a:t>
            </a:r>
          </a:p>
          <a:p>
            <a:pPr algn="r" rtl="1"/>
            <a:r>
              <a:rPr lang="ar" sz="2400" b="0" i="0" u="none" baseline="0"/>
              <a:t>لحثه على </a:t>
            </a:r>
            <a:r>
              <a:rPr lang="ar" sz="2400" b="1" i="0" u="none" baseline="0">
                <a:solidFill>
                  <a:srgbClr val="BD2B0B"/>
                </a:solidFill>
              </a:rPr>
              <a:t>التعمق أكثر </a:t>
            </a:r>
            <a:r>
              <a:rPr lang="ar" sz="2400" b="0" i="0" u="none" baseline="0">
                <a:solidFill>
                  <a:srgbClr val="BD2B0B"/>
                </a:solidFill>
              </a:rPr>
              <a:t> وجمع الحقائق</a:t>
            </a:r>
            <a:r>
              <a:rPr lang="ar" sz="2400" b="0" i="0" u="none" baseline="0"/>
              <a:t>...</a:t>
            </a:r>
            <a:endParaRPr lang="ar" sz="2400" dirty="0"/>
          </a:p>
          <a:p>
            <a:pPr algn="r" rtl="1"/>
            <a:r>
              <a:rPr lang="ar" sz="2400" b="0" i="0" u="none" baseline="0"/>
              <a:t>من أجل </a:t>
            </a:r>
            <a:r>
              <a:rPr lang="ar" sz="2400" b="1" i="0" u="none" baseline="0">
                <a:solidFill>
                  <a:srgbClr val="BD2B0B"/>
                </a:solidFill>
              </a:rPr>
              <a:t>تجنب سوء الفهم</a:t>
            </a:r>
            <a:r>
              <a:rPr lang="ar" sz="2400" b="0" i="0" u="none" baseline="0"/>
              <a:t>...</a:t>
            </a:r>
          </a:p>
          <a:p>
            <a:endParaRPr lang="ar" sz="2400" dirty="0"/>
          </a:p>
          <a:p>
            <a:endParaRPr lang="ar" sz="2400" dirty="0" smtClean="0"/>
          </a:p>
          <a:p>
            <a:pPr algn="r" rtl="1"/>
            <a:r>
              <a:rPr lang="ar" sz="2400" b="1" i="0" u="none" baseline="0">
                <a:solidFill>
                  <a:srgbClr val="BD2B0B"/>
                </a:solidFill>
              </a:rPr>
              <a:t>أعد صياغة </a:t>
            </a:r>
            <a:r>
              <a:rPr lang="ar" sz="2400" b="0" i="0" u="none" baseline="0"/>
              <a:t> ما فهمته من كلام محدثك: </a:t>
            </a:r>
          </a:p>
          <a:p>
            <a:pPr marL="285750" indent="-285750" algn="r" rtl="1">
              <a:buFont typeface="Arial" charset="0"/>
              <a:buChar char="•"/>
            </a:pPr>
            <a:r>
              <a:rPr lang="ar" sz="2400" b="0" i="0" u="none" baseline="0"/>
              <a:t>دون حكم ولا تفسير.</a:t>
            </a:r>
            <a:endParaRPr lang="ar" sz="2400" dirty="0"/>
          </a:p>
          <a:p>
            <a:pPr marL="285750" indent="-285750" algn="r" rtl="1">
              <a:buFont typeface="Arial" charset="0"/>
              <a:buChar char="•"/>
            </a:pPr>
            <a:r>
              <a:rPr lang="ar" sz="2400" b="0" i="0" u="none" baseline="0"/>
              <a:t>بالبدء بصيغة مثل "إذا كنت قد فهمتك جيدًا ..."</a:t>
            </a: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68360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443465" cy="635000"/>
          </a:xfrm>
        </p:spPr>
        <p:txBody>
          <a:bodyPr/>
          <a:lstStyle/>
          <a:p>
            <a:pPr algn="r" rtl="1"/>
            <a:r>
              <a:rPr lang="ar" b="1" i="0" u="none" baseline="0"/>
              <a:t>الاستماع الفعال – المفتاح الثاني</a:t>
            </a:r>
            <a:r>
              <a:rPr lang="ar"/>
              <a:t/>
            </a:r>
            <a:br>
              <a:rPr lang="ar"/>
            </a:br>
            <a:r>
              <a:rPr lang="ar" b="1" i="0" u="none" baseline="0"/>
              <a:t>استمع لمحدثك و.... وضح الأمور</a:t>
            </a:r>
            <a:r>
              <a:rPr lang="ar"/>
              <a:t/>
            </a:r>
            <a:br>
              <a:rPr lang="ar"/>
            </a:b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33</a:t>
            </a:fld>
            <a:endParaRPr lang="ar" altLang="fr-FR"/>
          </a:p>
        </p:txBody>
      </p:sp>
      <p:sp>
        <p:nvSpPr>
          <p:cNvPr id="3" name="ZoneTexte 2"/>
          <p:cNvSpPr txBox="1"/>
          <p:nvPr/>
        </p:nvSpPr>
        <p:spPr>
          <a:xfrm>
            <a:off x="457200" y="1196752"/>
            <a:ext cx="8443464" cy="5016758"/>
          </a:xfrm>
          <a:prstGeom prst="rect">
            <a:avLst/>
          </a:prstGeom>
          <a:noFill/>
        </p:spPr>
        <p:txBody>
          <a:bodyPr wrap="square" rtlCol="0">
            <a:spAutoFit/>
          </a:bodyPr>
          <a:lstStyle/>
          <a:p>
            <a:pPr algn="r" rtl="1"/>
            <a:r>
              <a:rPr lang="ar" sz="2000" b="0" i="0" u="none" baseline="0"/>
              <a:t>من أجل </a:t>
            </a:r>
            <a:r>
              <a:rPr lang="ar" sz="2000" b="1" i="0" u="none" baseline="0">
                <a:solidFill>
                  <a:srgbClr val="C00000"/>
                </a:solidFill>
              </a:rPr>
              <a:t>فهم معاني الألفاظ </a:t>
            </a:r>
            <a:r>
              <a:rPr lang="ar" sz="2000" b="0" i="0" u="none" baseline="0"/>
              <a:t>التي يستخدمها محدثك.</a:t>
            </a:r>
          </a:p>
          <a:p>
            <a:endParaRPr lang="ar" sz="2000" dirty="0" smtClean="0"/>
          </a:p>
          <a:p>
            <a:pPr marL="285750" indent="-285750" algn="r" rtl="1">
              <a:buFont typeface="Arial" charset="0"/>
              <a:buChar char="•"/>
            </a:pPr>
            <a:r>
              <a:rPr lang="ar" sz="2000" b="0" i="0" u="none" baseline="0"/>
              <a:t>قُم بتحديد اسم:</a:t>
            </a:r>
          </a:p>
          <a:p>
            <a:pPr algn="r" rtl="1"/>
            <a:r>
              <a:rPr lang="ar" sz="2000" b="0" i="0" u="none" baseline="0"/>
              <a:t>	"أي نوع من (الأسماء) بالتحديد؟ "</a:t>
            </a:r>
            <a:endParaRPr lang="ar" sz="2000" dirty="0"/>
          </a:p>
          <a:p>
            <a:pPr algn="r" rtl="1"/>
            <a:r>
              <a:rPr lang="ar" sz="2000" b="0" i="0" u="none" baseline="0"/>
              <a:t> 	مثال: إن هذا عمل - </a:t>
            </a:r>
            <a:r>
              <a:rPr lang="ar" sz="2000" b="0" i="0" u="none" baseline="0">
                <a:solidFill>
                  <a:srgbClr val="C00000"/>
                </a:solidFill>
              </a:rPr>
              <a:t>ما هو نوع هذا العمل على وجه التحديد؟</a:t>
            </a:r>
            <a:endParaRPr lang="ar" sz="2000" dirty="0">
              <a:solidFill>
                <a:srgbClr val="C00000"/>
              </a:solidFill>
            </a:endParaRPr>
          </a:p>
          <a:p>
            <a:endParaRPr lang="ar" sz="2000" dirty="0" smtClean="0"/>
          </a:p>
          <a:p>
            <a:pPr marL="285750" indent="-285750" algn="r" rtl="1">
              <a:buFont typeface="Arial" charset="0"/>
              <a:buChar char="•"/>
            </a:pPr>
            <a:r>
              <a:rPr lang="ar" sz="2000" b="0" i="0" u="none" baseline="0"/>
              <a:t>قُم بتحديد فعل:</a:t>
            </a:r>
          </a:p>
          <a:p>
            <a:pPr lvl="1" algn="r" rtl="1"/>
            <a:r>
              <a:rPr lang="ar" sz="2000" b="0" i="0" u="none" baseline="0"/>
              <a:t>"كيف (فعل) على وجه التحديد؟ "</a:t>
            </a:r>
          </a:p>
          <a:p>
            <a:pPr lvl="1" algn="r" rtl="1"/>
            <a:r>
              <a:rPr lang="ar" sz="2000" b="0" i="0" u="none" baseline="0"/>
              <a:t>مثال: أنا أتكفل بالأمر - </a:t>
            </a:r>
            <a:r>
              <a:rPr lang="ar" sz="2000" b="0" i="0" u="none" baseline="0">
                <a:solidFill>
                  <a:srgbClr val="C00000"/>
                </a:solidFill>
              </a:rPr>
              <a:t>كيف ستتكفل بالأمر على وجه التحديد؟</a:t>
            </a:r>
          </a:p>
          <a:p>
            <a:pPr lvl="1" algn="r" rtl="1"/>
            <a:endParaRPr lang="ar" sz="2000" dirty="0"/>
          </a:p>
          <a:p>
            <a:pPr marL="285750" indent="-285750" algn="r" rtl="1">
              <a:buFont typeface="Arial" charset="0"/>
              <a:buChar char="•"/>
            </a:pPr>
            <a:r>
              <a:rPr lang="ar" sz="2000" b="0" i="0" u="none" baseline="0"/>
              <a:t>اطلب تحديد شيء عام مثل: </a:t>
            </a:r>
          </a:p>
          <a:p>
            <a:pPr lvl="1" algn="r" rtl="1"/>
            <a:r>
              <a:rPr lang="ar" sz="2000" b="0" i="0" u="none" baseline="0"/>
              <a:t>"الشخص، دائما، مطلقًا، كثيرًا... "</a:t>
            </a:r>
            <a:endParaRPr lang="ar" sz="2000" dirty="0"/>
          </a:p>
          <a:p>
            <a:pPr algn="r" rtl="1"/>
            <a:r>
              <a:rPr lang="ar" sz="2000" b="0" i="0" u="none" baseline="0"/>
              <a:t> 	مثال: </a:t>
            </a:r>
            <a:r>
              <a:rPr lang="ar" sz="2000" b="0" i="0" u="none" baseline="0">
                <a:solidFill>
                  <a:srgbClr val="C00000"/>
                </a:solidFill>
              </a:rPr>
              <a:t>من "الشخص"؟</a:t>
            </a:r>
          </a:p>
          <a:p>
            <a:pPr algn="r" rtl="1"/>
            <a:r>
              <a:rPr lang="ar" sz="2000" b="0" i="0" u="none" baseline="0">
                <a:solidFill>
                  <a:srgbClr val="C00000"/>
                </a:solidFill>
              </a:rPr>
              <a:t> 	حقًا ... دائمًا؟ مطلقًا؟</a:t>
            </a:r>
          </a:p>
          <a:p>
            <a:pPr algn="r" rtl="1"/>
            <a:r>
              <a:rPr lang="ar" sz="2000" b="0" i="0" u="none" baseline="0">
                <a:solidFill>
                  <a:srgbClr val="C00000"/>
                </a:solidFill>
              </a:rPr>
              <a:t> 	كثيرًا؟ كم؟</a:t>
            </a:r>
            <a:endParaRPr lang="ar" sz="2000" dirty="0">
              <a:solidFill>
                <a:srgbClr val="C00000"/>
              </a:solidFill>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890793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التواصل - اللغات الأجنبية </a:t>
            </a:r>
            <a:r>
              <a:rPr lang="ar"/>
              <a:t/>
            </a:r>
            <a:br>
              <a:rPr lang="ar"/>
            </a:br>
            <a:r>
              <a:rPr lang="ar" b="1" i="0" u="none" baseline="0"/>
              <a:t>مقطع الفيديو الفكاهي</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34</a:t>
            </a:fld>
            <a:endParaRPr lang="ar" altLang="fr-FR"/>
          </a:p>
        </p:txBody>
      </p:sp>
      <p:pic>
        <p:nvPicPr>
          <p:cNvPr id="6" name="Image 5" descr="../../../../../../Desktop/Capture%20d’écran%202016-07-18%20à%2015.42.5"/>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7513" y="1700808"/>
            <a:ext cx="4646735" cy="332594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497757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تحسين التواصل بلغة أجنبية - 10 نصائح</a:t>
            </a:r>
            <a:endParaRPr lang="ar" dirty="0"/>
          </a:p>
        </p:txBody>
      </p:sp>
      <p:sp>
        <p:nvSpPr>
          <p:cNvPr id="3" name="Espace réservé du texte 2"/>
          <p:cNvSpPr>
            <a:spLocks noGrp="1"/>
          </p:cNvSpPr>
          <p:nvPr>
            <p:ph type="body" sz="quarter" idx="12"/>
          </p:nvPr>
        </p:nvSpPr>
        <p:spPr>
          <a:xfrm>
            <a:off x="457200" y="1113703"/>
            <a:ext cx="8363272" cy="5040311"/>
          </a:xfrm>
        </p:spPr>
        <p:txBody>
          <a:bodyPr/>
          <a:lstStyle/>
          <a:p>
            <a:pPr marL="457200" indent="-457200" algn="r" rtl="1">
              <a:spcAft>
                <a:spcPts val="900"/>
              </a:spcAft>
              <a:buFont typeface="+mj-lt"/>
              <a:buAutoNum type="arabicPeriod"/>
            </a:pPr>
            <a:r>
              <a:rPr lang="ar" b="0" i="0" u="none" baseline="0"/>
              <a:t>أن تكون </a:t>
            </a:r>
            <a:r>
              <a:rPr lang="ar" b="0" i="0" u="none" baseline="0">
                <a:solidFill>
                  <a:srgbClr val="A90025"/>
                </a:solidFill>
                <a:latin typeface="+mj-lt"/>
              </a:rPr>
              <a:t>محددًا</a:t>
            </a:r>
          </a:p>
          <a:p>
            <a:pPr marL="457200" indent="-457200" algn="r" rtl="1">
              <a:spcAft>
                <a:spcPts val="900"/>
              </a:spcAft>
              <a:buFont typeface="+mj-lt"/>
              <a:buAutoNum type="arabicPeriod"/>
            </a:pPr>
            <a:r>
              <a:rPr lang="ar" b="0" i="0" u="none" baseline="0"/>
              <a:t>أن تكون </a:t>
            </a:r>
            <a:r>
              <a:rPr lang="ar" b="0" i="0" u="none" baseline="0">
                <a:solidFill>
                  <a:srgbClr val="A90025"/>
                </a:solidFill>
                <a:latin typeface="+mj-lt"/>
              </a:rPr>
              <a:t>صبورًا</a:t>
            </a:r>
          </a:p>
          <a:p>
            <a:pPr marL="457200" indent="-457200" algn="r" rtl="1">
              <a:spcAft>
                <a:spcPts val="900"/>
              </a:spcAft>
              <a:buFont typeface="+mj-lt"/>
              <a:buAutoNum type="arabicPeriod"/>
            </a:pPr>
            <a:r>
              <a:rPr lang="ar" b="0" i="0" u="none" baseline="0"/>
              <a:t>أن تتجنب </a:t>
            </a:r>
            <a:r>
              <a:rPr lang="ar" b="0" i="0" u="none" baseline="0">
                <a:solidFill>
                  <a:srgbClr val="A90025"/>
                </a:solidFill>
                <a:latin typeface="+mj-lt"/>
              </a:rPr>
              <a:t>التعبيرات الاصطلاحية </a:t>
            </a:r>
            <a:r>
              <a:rPr lang="ar" b="0" i="0" u="none" baseline="0"/>
              <a:t>(مثال: "لا يذهب للمكان بيد ميتة (الضرب بقوة)" أو "أضع يدي في النار (أقطع ذراعي من هنا لتأكيد الكلام")</a:t>
            </a:r>
          </a:p>
          <a:p>
            <a:pPr marL="457200" indent="-457200" algn="r" rtl="1">
              <a:spcAft>
                <a:spcPts val="900"/>
              </a:spcAft>
              <a:buFont typeface="+mj-lt"/>
              <a:buAutoNum type="arabicPeriod"/>
            </a:pPr>
            <a:r>
              <a:rPr lang="ar" b="0" i="0" u="none" baseline="0"/>
              <a:t>اطلب </a:t>
            </a:r>
            <a:r>
              <a:rPr lang="ar" b="0" i="0" u="none" baseline="0">
                <a:solidFill>
                  <a:srgbClr val="A90025"/>
                </a:solidFill>
                <a:latin typeface="+mj-lt"/>
              </a:rPr>
              <a:t>توضيحات</a:t>
            </a:r>
          </a:p>
          <a:p>
            <a:pPr marL="457200" indent="-457200" algn="r" rtl="1">
              <a:spcAft>
                <a:spcPts val="900"/>
              </a:spcAft>
              <a:buFont typeface="+mj-lt"/>
              <a:buAutoNum type="arabicPeriod"/>
            </a:pPr>
            <a:r>
              <a:rPr lang="ar" b="0" i="0" u="none" baseline="0"/>
              <a:t>انتبه إلى </a:t>
            </a:r>
            <a:r>
              <a:rPr lang="ar" b="0" i="0" u="none" baseline="0">
                <a:solidFill>
                  <a:srgbClr val="A90025"/>
                </a:solidFill>
                <a:latin typeface="+mj-lt"/>
              </a:rPr>
              <a:t>اللغة الاصطلاحية</a:t>
            </a:r>
          </a:p>
          <a:p>
            <a:pPr marL="457200" indent="-457200" algn="r" rtl="1">
              <a:spcAft>
                <a:spcPts val="900"/>
              </a:spcAft>
              <a:buFont typeface="+mj-lt"/>
              <a:buAutoNum type="arabicPeriod"/>
            </a:pPr>
            <a:r>
              <a:rPr lang="ar" b="0" i="0" u="none" baseline="0"/>
              <a:t>تحدث </a:t>
            </a:r>
            <a:r>
              <a:rPr lang="ar" b="0" i="0" u="none" baseline="0">
                <a:solidFill>
                  <a:srgbClr val="A90025"/>
                </a:solidFill>
                <a:latin typeface="+mj-lt"/>
              </a:rPr>
              <a:t>برفق ووضوح</a:t>
            </a:r>
          </a:p>
          <a:p>
            <a:pPr marL="457200" indent="-457200" algn="r" rtl="1">
              <a:spcAft>
                <a:spcPts val="900"/>
              </a:spcAft>
              <a:buFont typeface="+mj-lt"/>
              <a:buAutoNum type="arabicPeriod"/>
            </a:pPr>
            <a:r>
              <a:rPr lang="ar" b="0" i="0" u="none" baseline="0"/>
              <a:t>قُم بتحديد </a:t>
            </a:r>
            <a:r>
              <a:rPr lang="ar" b="0" i="0" u="none" baseline="0">
                <a:solidFill>
                  <a:srgbClr val="A90025"/>
                </a:solidFill>
                <a:latin typeface="+mj-lt"/>
              </a:rPr>
              <a:t>المصطلحات</a:t>
            </a:r>
            <a:r>
              <a:rPr lang="ar" b="0" i="0" u="none" baseline="0">
                <a:solidFill>
                  <a:srgbClr val="BD2B0B"/>
                </a:solidFill>
              </a:rPr>
              <a:t> </a:t>
            </a:r>
            <a:r>
              <a:rPr lang="ar" b="0" i="0" u="none" baseline="0"/>
              <a:t>الأساسية</a:t>
            </a:r>
          </a:p>
          <a:p>
            <a:pPr marL="457200" indent="-457200" algn="r" rtl="1">
              <a:spcAft>
                <a:spcPts val="900"/>
              </a:spcAft>
              <a:buFont typeface="+mj-lt"/>
              <a:buAutoNum type="arabicPeriod"/>
            </a:pPr>
            <a:r>
              <a:rPr lang="ar" b="0" i="0" u="none" baseline="0">
                <a:solidFill>
                  <a:srgbClr val="A90025"/>
                </a:solidFill>
                <a:latin typeface="+mj-lt"/>
              </a:rPr>
              <a:t>قُم بالتحقق بشكل منتظم </a:t>
            </a:r>
            <a:r>
              <a:rPr lang="ar" b="0" i="0" u="none" baseline="0"/>
              <a:t>من الفهم</a:t>
            </a:r>
          </a:p>
          <a:p>
            <a:pPr marL="457200" indent="-457200" algn="r" rtl="1">
              <a:spcAft>
                <a:spcPts val="900"/>
              </a:spcAft>
              <a:buFont typeface="+mj-lt"/>
              <a:buAutoNum type="arabicPeriod"/>
            </a:pPr>
            <a:r>
              <a:rPr lang="ar" b="0" i="0" u="none" baseline="0"/>
              <a:t>قُم بتقديم المعلومة عن طريق </a:t>
            </a:r>
            <a:r>
              <a:rPr lang="ar" b="0" i="0" u="none" baseline="0">
                <a:solidFill>
                  <a:srgbClr val="A90025"/>
                </a:solidFill>
                <a:latin typeface="+mj-lt"/>
              </a:rPr>
              <a:t>قنوات متعددة </a:t>
            </a:r>
            <a:r>
              <a:rPr lang="ar" b="0" i="0" u="none" baseline="0"/>
              <a:t>(الرسم، الإيماءات، إلخ.).</a:t>
            </a:r>
          </a:p>
          <a:p>
            <a:pPr marL="457200" indent="-457200" algn="r" rtl="1">
              <a:spcAft>
                <a:spcPts val="900"/>
              </a:spcAft>
              <a:buFont typeface="+mj-lt"/>
              <a:buAutoNum type="arabicPeriod"/>
            </a:pPr>
            <a:r>
              <a:rPr lang="ar" b="0" i="0" u="none" baseline="0">
                <a:solidFill>
                  <a:srgbClr val="A90025"/>
                </a:solidFill>
                <a:latin typeface="+mj-lt"/>
              </a:rPr>
              <a:t>اختر</a:t>
            </a:r>
            <a:r>
              <a:rPr lang="ar" b="0" i="0" u="none" baseline="0"/>
              <a:t> وسيلة التواصل الأكثر ملاءمة (وجها لوجه، الهاتف، البريد الإلكتروني، إلخ).</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35</a:t>
            </a:fld>
            <a:endParaRPr lang="a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298833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الخصوصيات المحلية</a:t>
            </a:r>
            <a:endParaRPr lang="ar" dirty="0"/>
          </a:p>
        </p:txBody>
      </p:sp>
      <p:sp>
        <p:nvSpPr>
          <p:cNvPr id="3" name="Espace réservé du texte 2"/>
          <p:cNvSpPr>
            <a:spLocks noGrp="1"/>
          </p:cNvSpPr>
          <p:nvPr>
            <p:ph type="body" sz="quarter" idx="12"/>
          </p:nvPr>
        </p:nvSpPr>
        <p:spPr>
          <a:solidFill>
            <a:srgbClr val="FFFF00"/>
          </a:solidFill>
        </p:spPr>
        <p:txBody>
          <a:bodyPr anchor="ctr"/>
          <a:lstStyle/>
          <a:p>
            <a:pPr marL="0" indent="0" algn="ctr" rtl="1">
              <a:buNone/>
            </a:pPr>
            <a:r>
              <a:rPr lang="ar" b="0" i="0" u="none" baseline="0">
                <a:solidFill>
                  <a:srgbClr val="FF0000"/>
                </a:solidFill>
              </a:rPr>
              <a:t>شريحة يتم ملء بياناتها في المكان عن الخصوصيات المحلية للدولة المراد معرفتها فيما يخص التواصل.</a:t>
            </a:r>
            <a:endParaRPr lang="ar" dirty="0">
              <a:solidFill>
                <a:srgbClr val="FF0000"/>
              </a:solidFill>
            </a:endParaRPr>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36</a:t>
            </a:fld>
            <a:endParaRPr lang="a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653384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كيف يتم تحسين التواصل بين الثقافات؟</a:t>
            </a:r>
            <a:endParaRPr lang="ar" dirty="0"/>
          </a:p>
        </p:txBody>
      </p:sp>
      <p:sp>
        <p:nvSpPr>
          <p:cNvPr id="3" name="Espace réservé du texte 2"/>
          <p:cNvSpPr>
            <a:spLocks noGrp="1"/>
          </p:cNvSpPr>
          <p:nvPr>
            <p:ph type="body" sz="quarter" idx="12"/>
          </p:nvPr>
        </p:nvSpPr>
        <p:spPr>
          <a:xfrm>
            <a:off x="457200" y="1361609"/>
            <a:ext cx="8218800" cy="5040311"/>
          </a:xfrm>
        </p:spPr>
        <p:txBody>
          <a:bodyPr/>
          <a:lstStyle/>
          <a:p>
            <a:pPr algn="just" rtl="1">
              <a:spcAft>
                <a:spcPts val="1500"/>
              </a:spcAft>
            </a:pPr>
            <a:r>
              <a:rPr lang="ar" b="0" i="0" u="none" baseline="0"/>
              <a:t>قُم بتنمية معرفة مختلف الثقافات التي نقابلها.</a:t>
            </a:r>
          </a:p>
          <a:p>
            <a:pPr algn="just" rtl="1">
              <a:spcAft>
                <a:spcPts val="1500"/>
              </a:spcAft>
            </a:pPr>
            <a:r>
              <a:rPr lang="ar" b="0" i="0" u="none" baseline="0"/>
              <a:t>قُم بمشاركة خبرته العملية بطريقة بسيطة </a:t>
            </a:r>
          </a:p>
          <a:p>
            <a:pPr algn="just" rtl="1">
              <a:spcAft>
                <a:spcPts val="1500"/>
              </a:spcAft>
            </a:pPr>
            <a:r>
              <a:rPr lang="ar" b="0" i="0" u="none" baseline="0"/>
              <a:t>تجنب الفكاهة</a:t>
            </a:r>
          </a:p>
          <a:p>
            <a:pPr algn="just" rtl="1">
              <a:spcAft>
                <a:spcPts val="1500"/>
              </a:spcAft>
            </a:pPr>
            <a:r>
              <a:rPr lang="ar" b="0" i="0" u="none" baseline="0"/>
              <a:t>قُم بتعديل تركيب وإيقاع التواصل والحركات في التواصل.</a:t>
            </a:r>
          </a:p>
          <a:p>
            <a:pPr algn="just" rtl="1">
              <a:spcAft>
                <a:spcPts val="1500"/>
              </a:spcAft>
            </a:pPr>
            <a:r>
              <a:rPr lang="ar" b="0" i="0" u="none" baseline="0"/>
              <a:t>احترم الاختلافات</a:t>
            </a:r>
          </a:p>
          <a:p>
            <a:pPr algn="just" rtl="1">
              <a:spcAft>
                <a:spcPts val="1500"/>
              </a:spcAft>
            </a:pPr>
            <a:r>
              <a:rPr lang="ar" b="0" i="0" u="none" baseline="0"/>
              <a:t>لا تقم بإعطاء أهمية زائدة للخصوصيات الثقافية</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37</a:t>
            </a:fld>
            <a:endParaRPr lang="a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76166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الخلاصة</a:t>
            </a:r>
            <a:endParaRPr lang="ar" dirty="0"/>
          </a:p>
        </p:txBody>
      </p:sp>
      <p:sp>
        <p:nvSpPr>
          <p:cNvPr id="3" name="Espace réservé du texte 2"/>
          <p:cNvSpPr>
            <a:spLocks noGrp="1"/>
          </p:cNvSpPr>
          <p:nvPr>
            <p:ph type="body" sz="quarter" idx="12"/>
          </p:nvPr>
        </p:nvSpPr>
        <p:spPr/>
        <p:txBody>
          <a:bodyPr/>
          <a:lstStyle/>
          <a:p>
            <a:pPr algn="just" rtl="1"/>
            <a:r>
              <a:rPr lang="ar" b="1" i="0" u="none" baseline="0"/>
              <a:t>ماذا تعلمتم عن العامل البشري والجانب السلوكي؟</a:t>
            </a:r>
            <a:endParaRPr lang="ar" dirty="0" smtClean="0"/>
          </a:p>
          <a:p>
            <a:pPr marL="0" indent="0" algn="just" rtl="1">
              <a:buNone/>
            </a:pPr>
            <a:r>
              <a:rPr lang="ar" b="0" i="0" u="none" baseline="0"/>
              <a:t> </a:t>
            </a:r>
            <a:endParaRPr lang="ar" dirty="0" smtClean="0"/>
          </a:p>
          <a:p>
            <a:pPr algn="just" rtl="1"/>
            <a:r>
              <a:rPr lang="ar" b="1" i="0" u="none" baseline="0"/>
              <a:t>ما الذي سوف تفعلونه الآن خلافًا لما رأيتموه؟</a:t>
            </a:r>
            <a:endParaRPr lang="ar" dirty="0" smtClean="0"/>
          </a:p>
          <a:p>
            <a:pPr marL="0" indent="0" algn="just" rtl="1">
              <a:buNone/>
            </a:pPr>
            <a:r>
              <a:rPr lang="ar" b="0" i="0" u="none" baseline="0"/>
              <a:t> </a:t>
            </a:r>
            <a:endParaRPr lang="ar" dirty="0" smtClean="0"/>
          </a:p>
          <a:p>
            <a:pPr algn="just" rtl="1"/>
            <a:r>
              <a:rPr lang="ar" b="1" i="0" u="none" baseline="0"/>
              <a:t>هل توجد أسئلة جديدة يطرحها الكل؟</a:t>
            </a:r>
            <a:r>
              <a:rPr lang="ar" b="0" i="0" u="none" baseline="0">
                <a:effectLst/>
              </a:rPr>
              <a:t> </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38</a:t>
            </a:fld>
            <a:endParaRPr lang="a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52653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كارثة أبولو</a:t>
            </a:r>
            <a:endParaRPr lang="ar" dirty="0"/>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1A7F48A2-1A32-1B4A-9E8F-881EBB04735E}" type="slidenum">
              <a:rPr>
                <a:solidFill>
                  <a:srgbClr val="898989"/>
                </a:solidFill>
                <a:ea typeface="Helvetica" charset="0"/>
                <a:cs typeface="Helvetica" charset="0"/>
              </a:rPr>
              <a:pPr/>
              <a:t>4</a:t>
            </a:fld>
            <a:endParaRPr lang="ar" altLang="fr-FR">
              <a:solidFill>
                <a:srgbClr val="898989"/>
              </a:solidFill>
              <a:ea typeface="Helvetica" charset="0"/>
              <a:cs typeface="Helvetica" charset="0"/>
            </a:endParaRPr>
          </a:p>
        </p:txBody>
      </p:sp>
      <p:pic>
        <p:nvPicPr>
          <p:cNvPr id="21508" name="Image 5" descr="../../../../../../Desktop/Capture%20d’écran%202016-07-13%20à%2017.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538956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كارثة تحطم الرحلة كانتاس 32 التي تم تجنبها</a:t>
            </a:r>
            <a:endParaRPr lang="ar" dirty="0"/>
          </a:p>
        </p:txBody>
      </p:sp>
      <p:sp>
        <p:nvSpPr>
          <p:cNvPr id="2253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37C8A45D-C8D1-174F-AF7C-0A16B54843C7}" type="slidenum">
              <a:rPr>
                <a:solidFill>
                  <a:srgbClr val="898989"/>
                </a:solidFill>
                <a:ea typeface="Helvetica" charset="0"/>
                <a:cs typeface="Helvetica" charset="0"/>
              </a:rPr>
              <a:pPr/>
              <a:t>5</a:t>
            </a:fld>
            <a:endParaRPr lang="ar" altLang="fr-FR">
              <a:solidFill>
                <a:srgbClr val="898989"/>
              </a:solidFill>
              <a:ea typeface="Helvetica" charset="0"/>
              <a:cs typeface="Helvetica" charset="0"/>
            </a:endParaRPr>
          </a:p>
        </p:txBody>
      </p:sp>
      <p:pic>
        <p:nvPicPr>
          <p:cNvPr id="22532" name="Image 5" descr="../../../../../../Desktop/Capture%20d’écran%202016-07-18%20à%2010.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2928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العامل البشري: الحاجز الأخير</a:t>
            </a:r>
            <a:endParaRPr lang="ar" dirty="0"/>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325C0674-09CA-0E43-A4AA-1B4C41935B25}" type="slidenum">
              <a:rPr>
                <a:solidFill>
                  <a:srgbClr val="898989"/>
                </a:solidFill>
                <a:ea typeface="Helvetica" charset="0"/>
                <a:cs typeface="Helvetica" charset="0"/>
              </a:rPr>
              <a:pPr/>
              <a:t>6</a:t>
            </a:fld>
            <a:endParaRPr lang="ar" altLang="fr-FR">
              <a:solidFill>
                <a:srgbClr val="898989"/>
              </a:solidFill>
              <a:ea typeface="Helvetica" charset="0"/>
              <a:cs typeface="Helvetica" charset="0"/>
            </a:endParaRPr>
          </a:p>
        </p:txBody>
      </p:sp>
      <p:pic>
        <p:nvPicPr>
          <p:cNvPr id="2048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8050"/>
            <a:ext cx="790733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706438" y="1200150"/>
            <a:ext cx="2112962" cy="287338"/>
          </a:xfrm>
          <a:prstGeom prst="rect">
            <a:avLst/>
          </a:prstGeom>
          <a:solidFill>
            <a:schemeClr val="bg1">
              <a:lumMod val="85000"/>
            </a:schemeClr>
          </a:solidFill>
          <a:ln w="12700">
            <a:noFill/>
            <a:miter lim="800000"/>
            <a:headEnd/>
            <a:tailEnd/>
          </a:ln>
        </p:spPr>
        <p:txBody>
          <a:bodyPr lIns="0" tIns="0" rIns="0" bIns="0"/>
          <a:lstStyle>
            <a:lvl1pPr marL="342900" indent="-342900">
              <a:defRPr>
                <a:solidFill>
                  <a:schemeClr val="tx1"/>
                </a:solidFill>
                <a:latin typeface="Arial" charset="0"/>
                <a:ea typeface="Arial" charset="0"/>
                <a:cs typeface="Arial" charset="0"/>
              </a:defRPr>
            </a:lvl1pPr>
            <a:lvl2pPr marL="87313">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lvl="1" algn="r" rtl="1">
              <a:lnSpc>
                <a:spcPct val="95000"/>
              </a:lnSpc>
              <a:spcBef>
                <a:spcPts val="600"/>
              </a:spcBef>
              <a:spcAft>
                <a:spcPts val="600"/>
              </a:spcAft>
              <a:buClr>
                <a:srgbClr val="00523F"/>
              </a:buClr>
            </a:pPr>
            <a:r>
              <a:rPr lang="ar" b="0" i="0" u="none" baseline="0">
                <a:solidFill>
                  <a:srgbClr val="BD2B0B"/>
                </a:solidFill>
                <a:latin typeface="Calibri" charset="0"/>
              </a:rPr>
              <a:t>حواجز السلامة</a:t>
            </a:r>
          </a:p>
        </p:txBody>
      </p:sp>
      <p:sp>
        <p:nvSpPr>
          <p:cNvPr id="9" name="Rounded Rectangle 11"/>
          <p:cNvSpPr/>
          <p:nvPr/>
        </p:nvSpPr>
        <p:spPr bwMode="auto">
          <a:xfrm>
            <a:off x="1727200" y="5113338"/>
            <a:ext cx="5976938" cy="100806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1" eaLnBrk="1" hangingPunct="1"/>
            <a:r>
              <a:rPr lang="ar" b="1" i="0" u="none" baseline="0">
                <a:solidFill>
                  <a:srgbClr val="BD2B0B"/>
                </a:solidFill>
                <a:latin typeface="Calibri" charset="0"/>
              </a:rPr>
              <a:t>وجود الثقوب على مختلف الحواجز وحجمها (الجانب التقني، والتنظيم، والعنصر البشري) يتأثران بشدة بالعامل البشري والتنظيمي. </a:t>
            </a:r>
            <a:endParaRPr lang="ar" altLang="fr-FR" b="1" u="sng" dirty="0">
              <a:solidFill>
                <a:srgbClr val="BD2B0B"/>
              </a:solidFill>
              <a:latin typeface="Calibri" charset="0"/>
            </a:endParaRPr>
          </a:p>
        </p:txBody>
      </p:sp>
      <p:sp>
        <p:nvSpPr>
          <p:cNvPr id="10" name="Oval 2"/>
          <p:cNvSpPr/>
          <p:nvPr/>
        </p:nvSpPr>
        <p:spPr>
          <a:xfrm>
            <a:off x="498475" y="3141663"/>
            <a:ext cx="865188" cy="358775"/>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1" eaLnBrk="1" hangingPunct="1">
              <a:defRPr/>
            </a:pPr>
            <a:r>
              <a:rPr lang="ar" sz="1200" b="0" i="0" u="none" baseline="0">
                <a:solidFill>
                  <a:schemeClr val="bg1"/>
                </a:solidFill>
              </a:rPr>
              <a:t>المخاطرة</a:t>
            </a:r>
          </a:p>
        </p:txBody>
      </p:sp>
      <p:sp>
        <p:nvSpPr>
          <p:cNvPr id="11" name="Oval 12"/>
          <p:cNvSpPr/>
          <p:nvPr/>
        </p:nvSpPr>
        <p:spPr>
          <a:xfrm>
            <a:off x="490538" y="3743325"/>
            <a:ext cx="863600" cy="360363"/>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1" eaLnBrk="1" hangingPunct="1">
              <a:defRPr/>
            </a:pPr>
            <a:r>
              <a:rPr lang="ar" sz="1200" b="0" i="0" u="none" baseline="0">
                <a:solidFill>
                  <a:schemeClr val="bg1"/>
                </a:solidFill>
              </a:rPr>
              <a:t>المخاطرة</a:t>
            </a:r>
          </a:p>
        </p:txBody>
      </p:sp>
      <p:sp>
        <p:nvSpPr>
          <p:cNvPr id="12" name="Oval 13"/>
          <p:cNvSpPr/>
          <p:nvPr/>
        </p:nvSpPr>
        <p:spPr>
          <a:xfrm>
            <a:off x="684213" y="4411663"/>
            <a:ext cx="863600" cy="360362"/>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1" eaLnBrk="1" hangingPunct="1">
              <a:defRPr/>
            </a:pPr>
            <a:r>
              <a:rPr lang="ar" sz="1200" b="0" i="0" u="none" baseline="0">
                <a:solidFill>
                  <a:schemeClr val="bg1"/>
                </a:solidFill>
              </a:rPr>
              <a:t>المخاطرة</a:t>
            </a:r>
          </a:p>
        </p:txBody>
      </p:sp>
      <p:sp>
        <p:nvSpPr>
          <p:cNvPr id="13" name="Rectangle 12"/>
          <p:cNvSpPr/>
          <p:nvPr/>
        </p:nvSpPr>
        <p:spPr>
          <a:xfrm>
            <a:off x="2819400" y="4203700"/>
            <a:ext cx="1223963" cy="56832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r" rtl="1" eaLnBrk="1" hangingPunct="1">
              <a:buFont typeface="Arial" panose="020B0604020202020204" pitchFamily="34" charset="0"/>
              <a:buChar char="•"/>
              <a:defRPr/>
            </a:pPr>
            <a:r>
              <a:rPr lang="ar" sz="1200" b="1" i="0" u="none" baseline="0">
                <a:solidFill>
                  <a:schemeClr val="tx1"/>
                </a:solidFill>
              </a:rPr>
              <a:t>المُعِدة</a:t>
            </a:r>
          </a:p>
          <a:p>
            <a:pPr marL="95250" indent="-95250" algn="r" rtl="1" eaLnBrk="1" hangingPunct="1">
              <a:buFont typeface="Arial" panose="020B0604020202020204" pitchFamily="34" charset="0"/>
              <a:buChar char="•"/>
              <a:defRPr/>
            </a:pPr>
            <a:r>
              <a:rPr lang="ar" sz="1200" b="1" i="0" u="none" baseline="0">
                <a:solidFill>
                  <a:schemeClr val="tx1"/>
                </a:solidFill>
              </a:rPr>
              <a:t>التصميم</a:t>
            </a:r>
          </a:p>
        </p:txBody>
      </p:sp>
      <p:sp>
        <p:nvSpPr>
          <p:cNvPr id="14" name="Rectangle 13"/>
          <p:cNvSpPr/>
          <p:nvPr/>
        </p:nvSpPr>
        <p:spPr>
          <a:xfrm>
            <a:off x="6516688" y="2682875"/>
            <a:ext cx="1655762" cy="3746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r" rtl="1" eaLnBrk="1" hangingPunct="1">
              <a:buFont typeface="Arial" panose="020B0604020202020204" pitchFamily="34" charset="0"/>
              <a:buChar char="•"/>
              <a:defRPr/>
            </a:pPr>
            <a:r>
              <a:rPr lang="ar" sz="1400" b="1" i="0" u="none" baseline="0">
                <a:solidFill>
                  <a:schemeClr val="tx1"/>
                </a:solidFill>
              </a:rPr>
              <a:t>الأشخاص</a:t>
            </a:r>
          </a:p>
        </p:txBody>
      </p:sp>
      <p:sp>
        <p:nvSpPr>
          <p:cNvPr id="15" name="Rectangle 14"/>
          <p:cNvSpPr/>
          <p:nvPr/>
        </p:nvSpPr>
        <p:spPr>
          <a:xfrm>
            <a:off x="4716463" y="3413125"/>
            <a:ext cx="2376487" cy="5111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r" rtl="1" eaLnBrk="1" hangingPunct="1">
              <a:buFont typeface="Arial" panose="020B0604020202020204" pitchFamily="34" charset="0"/>
              <a:buChar char="•"/>
              <a:defRPr/>
            </a:pPr>
            <a:r>
              <a:rPr lang="ar" sz="1200" b="1" i="0" u="none" baseline="0">
                <a:solidFill>
                  <a:schemeClr val="tx1"/>
                </a:solidFill>
              </a:rPr>
              <a:t>العملية</a:t>
            </a:r>
          </a:p>
          <a:p>
            <a:pPr marL="95250" indent="-95250" algn="r" rtl="1" eaLnBrk="1" hangingPunct="1">
              <a:buFont typeface="Arial" panose="020B0604020202020204" pitchFamily="34" charset="0"/>
              <a:buChar char="•"/>
              <a:defRPr/>
            </a:pPr>
            <a:r>
              <a:rPr lang="ar" sz="1200" b="1" i="0" u="none" baseline="0">
                <a:solidFill>
                  <a:schemeClr val="tx1"/>
                </a:solidFill>
              </a:rPr>
              <a:t>أنظمة الإدارة</a:t>
            </a:r>
          </a:p>
        </p:txBody>
      </p:sp>
      <p:sp>
        <p:nvSpPr>
          <p:cNvPr id="20493" name="TextBox 4"/>
          <p:cNvSpPr txBox="1">
            <a:spLocks noChangeArrowheads="1"/>
          </p:cNvSpPr>
          <p:nvPr/>
        </p:nvSpPr>
        <p:spPr bwMode="auto">
          <a:xfrm>
            <a:off x="5003800" y="3151188"/>
            <a:ext cx="13652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r>
              <a:rPr lang="ar" sz="1100" b="0" i="1" u="none" baseline="0"/>
              <a:t>الأنشطة ذات الطابع الرسمي</a:t>
            </a:r>
          </a:p>
        </p:txBody>
      </p:sp>
      <p:sp>
        <p:nvSpPr>
          <p:cNvPr id="20494" name="TextBox 16"/>
          <p:cNvSpPr txBox="1">
            <a:spLocks noChangeArrowheads="1"/>
          </p:cNvSpPr>
          <p:nvPr/>
        </p:nvSpPr>
        <p:spPr bwMode="auto">
          <a:xfrm>
            <a:off x="6615113" y="2420938"/>
            <a:ext cx="1603375"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r>
              <a:rPr lang="ar" sz="1100" b="0" i="1" u="none" baseline="0"/>
              <a:t>الأنشطة التي ليس لها طابع رسمي</a:t>
            </a:r>
          </a:p>
        </p:txBody>
      </p:sp>
      <p:sp>
        <p:nvSpPr>
          <p:cNvPr id="1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10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ما يميز العامل البشري</a:t>
            </a:r>
            <a:endParaRPr lang="ar" dirty="0"/>
          </a:p>
        </p:txBody>
      </p:sp>
      <p:sp>
        <p:nvSpPr>
          <p:cNvPr id="3" name="Espace réservé du texte 2"/>
          <p:cNvSpPr>
            <a:spLocks noGrp="1"/>
          </p:cNvSpPr>
          <p:nvPr>
            <p:ph type="body" sz="quarter" idx="12"/>
          </p:nvPr>
        </p:nvSpPr>
        <p:spPr/>
        <p:txBody>
          <a:bodyPr/>
          <a:lstStyle/>
          <a:p>
            <a:pPr algn="r" rtl="1">
              <a:spcAft>
                <a:spcPts val="1500"/>
              </a:spcAft>
            </a:pPr>
            <a:r>
              <a:rPr lang="ar" b="0" i="0" u="none" baseline="0"/>
              <a:t>يتسم العامل البشري فيما يخص السلامة بما يلي: </a:t>
            </a:r>
          </a:p>
          <a:p>
            <a:pPr lvl="1" algn="r" rtl="1">
              <a:spcAft>
                <a:spcPts val="1500"/>
              </a:spcAft>
            </a:pPr>
            <a:r>
              <a:rPr lang="ar" b="0" i="0" u="none" baseline="0"/>
              <a:t>ملاحظة الخطر (المؤشرات والقرار)</a:t>
            </a:r>
          </a:p>
          <a:p>
            <a:pPr lvl="1" algn="r" rtl="1">
              <a:spcAft>
                <a:spcPts val="1500"/>
              </a:spcAft>
            </a:pPr>
            <a:r>
              <a:rPr lang="ar" b="0" i="0" u="none" baseline="0"/>
              <a:t>تقييم الخطر</a:t>
            </a:r>
          </a:p>
          <a:p>
            <a:pPr lvl="1" algn="r" rtl="1">
              <a:spcAft>
                <a:spcPts val="1500"/>
              </a:spcAft>
            </a:pPr>
            <a:r>
              <a:rPr lang="ar" b="0" i="0" u="none" baseline="0"/>
              <a:t>المخاطرة.</a:t>
            </a:r>
            <a:endParaRPr lang="ar" dirty="0"/>
          </a:p>
        </p:txBody>
      </p:sp>
      <p:sp>
        <p:nvSpPr>
          <p:cNvPr id="5" name="Espace réservé du numéro de diapositive 4"/>
          <p:cNvSpPr>
            <a:spLocks noGrp="1"/>
          </p:cNvSpPr>
          <p:nvPr>
            <p:ph type="sldNum" sz="quarter" idx="14"/>
          </p:nvPr>
        </p:nvSpPr>
        <p:spPr/>
        <p:txBody>
          <a:bodyPr/>
          <a:lstStyle/>
          <a:p>
            <a:pPr algn="l" rtl="1"/>
            <a:fld id="{757FAC7F-35F1-4545-955D-AC0E4B400912}" type="slidenum">
              <a:rPr/>
              <a:pPr/>
              <a:t>7</a:t>
            </a:fld>
            <a:endParaRPr lang="ar"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extLst>
      <p:ext uri="{BB962C8B-B14F-4D97-AF65-F5344CB8AC3E}">
        <p14:creationId xmlns:p14="http://schemas.microsoft.com/office/powerpoint/2010/main" val="164834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ملاحظة الخطر</a:t>
            </a:r>
            <a:endParaRPr lang="ar" dirty="0"/>
          </a:p>
        </p:txBody>
      </p:sp>
      <p:sp>
        <p:nvSpPr>
          <p:cNvPr id="4" name="Espace réservé du numéro de diapositive 3"/>
          <p:cNvSpPr>
            <a:spLocks noGrp="1"/>
          </p:cNvSpPr>
          <p:nvPr>
            <p:ph type="sldNum" sz="quarter" idx="11"/>
          </p:nvPr>
        </p:nvSpPr>
        <p:spPr/>
        <p:txBody>
          <a:bodyPr/>
          <a:lstStyle/>
          <a:p>
            <a:pPr algn="l" rtl="1"/>
            <a:fld id="{A2790189-416C-E549-83DE-8B3BF5286D36}" type="slidenum">
              <a:rPr/>
              <a:pPr/>
              <a:t>8</a:t>
            </a:fld>
            <a:endParaRPr lang="ar"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sz="900"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sz="900" dirty="0" smtClean="0">
              <a:ea typeface="Helvetica" charset="0"/>
              <a:cs typeface="Helvetica" charset="0"/>
            </a:endParaRPr>
          </a:p>
        </p:txBody>
      </p:sp>
    </p:spTree>
    <p:extLst>
      <p:ext uri="{BB962C8B-B14F-4D97-AF65-F5344CB8AC3E}">
        <p14:creationId xmlns:p14="http://schemas.microsoft.com/office/powerpoint/2010/main" val="210147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ترتكز ملاحظة المخاطر على استقبال المؤشرات ومعالجتها (1 / 2 ).</a:t>
            </a:r>
            <a:endParaRPr lang="ar" dirty="0"/>
          </a:p>
        </p:txBody>
      </p:sp>
      <p:sp>
        <p:nvSpPr>
          <p:cNvPr id="23554" name="Espace réservé du texte 2"/>
          <p:cNvSpPr>
            <a:spLocks noGrp="1"/>
          </p:cNvSpPr>
          <p:nvPr>
            <p:ph type="body" sz="quarter" idx="12"/>
          </p:nvPr>
        </p:nvSpPr>
        <p:spPr>
          <a:xfrm>
            <a:off x="457200" y="2205038"/>
            <a:ext cx="8218488" cy="2087562"/>
          </a:xfrm>
        </p:spPr>
        <p:txBody>
          <a:bodyPr/>
          <a:lstStyle/>
          <a:p>
            <a:pPr marL="0" indent="0" algn="r" rtl="1" eaLnBrk="1" hangingPunct="1">
              <a:spcAft>
                <a:spcPts val="1500"/>
              </a:spcAft>
              <a:buFont typeface="Lucida Grande" charset="0"/>
              <a:buNone/>
            </a:pPr>
            <a:r>
              <a:rPr lang="ar" b="0" i="0" u="none" baseline="0">
                <a:cs typeface="Arial" charset="0"/>
              </a:rPr>
              <a:t>ملاحظة الخطر هو ... </a:t>
            </a:r>
          </a:p>
          <a:p>
            <a:pPr algn="r" rtl="1" eaLnBrk="1" hangingPunct="1">
              <a:spcAft>
                <a:spcPts val="1500"/>
              </a:spcAft>
            </a:pPr>
            <a:r>
              <a:rPr lang="ar" b="0" i="0" u="none" baseline="0">
                <a:cs typeface="Arial" charset="0"/>
              </a:rPr>
              <a:t>ملاحظة المؤشرات الخارجية التي يمكن اعتبارها كمخاطر محتملة. </a:t>
            </a:r>
            <a:endParaRPr lang="ar" altLang="fr-FR" dirty="0">
              <a:cs typeface="Arial" charset="0"/>
            </a:endParaRPr>
          </a:p>
          <a:p>
            <a:pPr algn="r" rtl="1" eaLnBrk="1" hangingPunct="1">
              <a:spcAft>
                <a:spcPts val="1500"/>
              </a:spcAft>
            </a:pPr>
            <a:r>
              <a:rPr lang="ar" b="0" i="0" u="none" baseline="0">
                <a:cs typeface="Arial" charset="0"/>
              </a:rPr>
              <a:t>تقييم الأفراد المتحيز على الخصائص وشدة الخطر.</a:t>
            </a:r>
            <a:endParaRPr lang="ar" altLang="fr-FR" dirty="0">
              <a:cs typeface="Arial" charset="0"/>
            </a:endParaRPr>
          </a:p>
          <a:p>
            <a:pPr marL="0" indent="0" algn="r" rtl="1" eaLnBrk="1" hangingPunct="1"/>
            <a:endParaRPr lang="ar" altLang="fr-FR" dirty="0">
              <a:cs typeface="Arial" charset="0"/>
            </a:endParaRPr>
          </a:p>
        </p:txBody>
      </p:sp>
      <p:sp>
        <p:nvSpPr>
          <p:cNvPr id="2355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47CBE1A4-0BBB-C34E-AB7C-D139AE59CB20}" type="slidenum">
              <a:rPr>
                <a:solidFill>
                  <a:srgbClr val="898989"/>
                </a:solidFill>
                <a:ea typeface="Helvetica" charset="0"/>
                <a:cs typeface="Helvetica" charset="0"/>
              </a:rPr>
              <a:pPr/>
              <a:t>9</a:t>
            </a:fld>
            <a:endParaRPr lang="ar"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r" rtl="1" fontAlgn="base">
              <a:spcBef>
                <a:spcPct val="0"/>
              </a:spcBef>
              <a:spcAft>
                <a:spcPct val="0"/>
              </a:spcAft>
              <a:defRPr/>
            </a:pPr>
            <a:r>
              <a:rPr lang="ar" b="0" i="0" u="none" baseline="0">
                <a:ea typeface="Helvetica" charset="0"/>
                <a:cs typeface="Helvetica" charset="0"/>
              </a:rPr>
              <a:t>مجموعة دمج الصحة والسلامة والأمن والمجتمع والبيئة - وحدة TCT 4.1 - العوامل البشرية والمؤشرات الضعيفة والتواصل - الإصدار الثاني</a:t>
            </a:r>
            <a:endParaRPr lang="ar"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1908</TotalTime>
  <Words>2110</Words>
  <Application>Microsoft Office PowerPoint</Application>
  <PresentationFormat>Affichage à l'écran (4:3)</PresentationFormat>
  <Paragraphs>306</Paragraphs>
  <Slides>38</Slides>
  <Notes>9</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fr_total_modele_rouge_fonce</vt:lpstr>
      <vt:lpstr>العوامل البشرية والمؤشرات الضعيفة والتواصل</vt:lpstr>
      <vt:lpstr>أهداف الوحدة</vt:lpstr>
      <vt:lpstr>العامل البشري فيما يخص السلامة</vt:lpstr>
      <vt:lpstr>كارثة أبولو</vt:lpstr>
      <vt:lpstr>كارثة تحطم الرحلة كانتاس 32 التي تم تجنبها</vt:lpstr>
      <vt:lpstr>العامل البشري: الحاجز الأخير</vt:lpstr>
      <vt:lpstr>ما يميز العامل البشري</vt:lpstr>
      <vt:lpstr>ملاحظة الخطر</vt:lpstr>
      <vt:lpstr>ترتكز ملاحظة المخاطر على استقبال المؤشرات ومعالجتها (1 / 2 ).</vt:lpstr>
      <vt:lpstr>ترتكز ملاحظة المخاطر على استقبال المؤشرات ومعالجتها (2 / 2 ).</vt:lpstr>
      <vt:lpstr>كظاهرة عصبية، يمكن أن تتأثر الملاحظة.  </vt:lpstr>
      <vt:lpstr>كم عدد التمريرات</vt:lpstr>
      <vt:lpstr>المؤشرات الضعيفة</vt:lpstr>
      <vt:lpstr>المؤشرات الضعيفة ( 1 / 2)</vt:lpstr>
      <vt:lpstr>المؤشرات الضعيفة ( 2 / 2)</vt:lpstr>
      <vt:lpstr>تقييم الخطر</vt:lpstr>
      <vt:lpstr>سرب الطائرات المفقود في مثلث برمودا</vt:lpstr>
      <vt:lpstr>سرب الطائرات المفقود في مثلث برمودا - الأحداث </vt:lpstr>
      <vt:lpstr>الخطأ في تقييم المخاطر</vt:lpstr>
      <vt:lpstr>المخاطرة</vt:lpstr>
      <vt:lpstr>مقطع فيديو لمزلقان سكة حديد</vt:lpstr>
      <vt:lpstr>مثال لتحليل - عبور السكة الحديد  </vt:lpstr>
      <vt:lpstr>مكونات المخاطرة  </vt:lpstr>
      <vt:lpstr>دوركم في اللعب (1 / 3) </vt:lpstr>
      <vt:lpstr>دوركم في اللعب (2 / 3) </vt:lpstr>
      <vt:lpstr>دوركم في اللعب (3 / 3) </vt:lpstr>
      <vt:lpstr>وبالنسبة لكم؟</vt:lpstr>
      <vt:lpstr>الدور الأساسي للتواصل</vt:lpstr>
      <vt:lpstr>الدقائق الأخيرة في رحلة AF447 (ريو - باريس)</vt:lpstr>
      <vt:lpstr>النموذج الآلي للتواصل</vt:lpstr>
      <vt:lpstr>الميتا / تواصل لتحسين التواصل</vt:lpstr>
      <vt:lpstr>الاستماع الفعال – أول مفتاح :  استمع للمتحدث و... أعد الصياغة  </vt:lpstr>
      <vt:lpstr>الاستماع الفعال – المفتاح الثاني استمع لمحدثك و.... وضح الأمور </vt:lpstr>
      <vt:lpstr>التواصل - اللغات الأجنبية  مقطع الفيديو الفكاهي</vt:lpstr>
      <vt:lpstr>تحسين التواصل بلغة أجنبية - 10 نصائح</vt:lpstr>
      <vt:lpstr>الخصوصيات المحلية</vt:lpstr>
      <vt:lpstr>كيف يتم تحسين التواصل بين الثقافات؟</vt:lpstr>
      <vt:lpstr>الخلاصة</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57</cp:revision>
  <dcterms:created xsi:type="dcterms:W3CDTF">2015-09-07T13:13:13Z</dcterms:created>
  <dcterms:modified xsi:type="dcterms:W3CDTF">2017-07-17T19:40:59Z</dcterms:modified>
</cp:coreProperties>
</file>