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handoutMasterIdLst>
    <p:handoutMasterId r:id="rId12"/>
  </p:handoutMasterIdLst>
  <p:sldIdLst>
    <p:sldId id="309" r:id="rId5"/>
    <p:sldId id="310" r:id="rId6"/>
    <p:sldId id="311" r:id="rId7"/>
    <p:sldId id="295" r:id="rId8"/>
    <p:sldId id="307" r:id="rId9"/>
    <p:sldId id="313" r:id="rId10"/>
  </p:sldIdLst>
  <p:sldSz cx="12192000" cy="6858000"/>
  <p:notesSz cx="6797675" cy="9926638"/>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9900"/>
    <a:srgbClr val="A90025"/>
    <a:srgbClr val="009FC6"/>
    <a:srgbClr val="A6A6A6"/>
    <a:srgbClr val="92D050"/>
    <a:srgbClr val="7030A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34" autoAdjust="0"/>
  </p:normalViewPr>
  <p:slideViewPr>
    <p:cSldViewPr>
      <p:cViewPr varScale="1">
        <p:scale>
          <a:sx n="77" d="100"/>
          <a:sy n="77" d="100"/>
        </p:scale>
        <p:origin x="806" y="72"/>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notesViewPr>
    <p:cSldViewPr>
      <p:cViewPr varScale="1">
        <p:scale>
          <a:sx n="83" d="100"/>
          <a:sy n="83" d="100"/>
        </p:scale>
        <p:origin x="-1956" y="-9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23"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10/19/2018</a:t>
            </a:fld>
            <a:endParaRPr lang="en-US"/>
          </a:p>
        </p:txBody>
      </p:sp>
      <p:sp>
        <p:nvSpPr>
          <p:cNvPr id="4" name="Espace réservé du pied de page 3"/>
          <p:cNvSpPr>
            <a:spLocks noGrp="1" noEditPoints="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noEditPoints="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244401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10/19/2018</a:t>
            </a:fld>
            <a:endParaRPr lang="en-US"/>
          </a:p>
        </p:txBody>
      </p:sp>
      <p:sp>
        <p:nvSpPr>
          <p:cNvPr id="4" name="Espace réservé de l'image des diapositives 3"/>
          <p:cNvSpPr>
            <a:spLocks noGrp="1" noRot="1" noChangeAspect="1" noEditPoints="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noEditPoints="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noEditPoints="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noEditPoints="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180220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193633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mn-lt"/>
              </a:rPr>
              <a:t>Individual objectives linked to entity HSE objectives </a:t>
            </a:r>
            <a:r>
              <a:rPr lang="en-GB" sz="1200" kern="1200" dirty="0" smtClean="0">
                <a:solidFill>
                  <a:schemeClr val="tx1"/>
                </a:solidFill>
                <a:effectLst/>
                <a:latin typeface="+mn-lt"/>
                <a:ea typeface="+mn-ea"/>
                <a:cs typeface="+mn-cs"/>
              </a:rPr>
              <a:t>Existing for MS in the CR  MS HSEQ 121 (Leadership)</a:t>
            </a:r>
          </a:p>
          <a:p>
            <a:r>
              <a:rPr lang="en-US" sz="1200" i="1" kern="1200" dirty="0" smtClean="0">
                <a:solidFill>
                  <a:schemeClr val="tx1"/>
                </a:solidFill>
                <a:effectLst/>
                <a:latin typeface="+mn-lt"/>
                <a:ea typeface="+mn-ea"/>
                <a:cs typeface="+mn-cs"/>
              </a:rPr>
              <a:t>Accepting’ sub-contractors </a:t>
            </a:r>
            <a:r>
              <a:rPr lang="en-GB" sz="1200" kern="1200" dirty="0" smtClean="0">
                <a:solidFill>
                  <a:schemeClr val="tx1"/>
                </a:solidFill>
                <a:effectLst/>
                <a:latin typeface="+mn-lt"/>
                <a:ea typeface="+mn-ea"/>
                <a:cs typeface="+mn-cs"/>
              </a:rPr>
              <a:t>Existing for </a:t>
            </a:r>
            <a:r>
              <a:rPr lang="en-US" sz="1200" kern="1200" dirty="0" smtClean="0">
                <a:solidFill>
                  <a:schemeClr val="tx1"/>
                </a:solidFill>
                <a:effectLst/>
                <a:latin typeface="+mn-lt"/>
                <a:ea typeface="+mn-ea"/>
                <a:cs typeface="+mn-cs"/>
              </a:rPr>
              <a:t>M&amp;S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 MS HSEQ 204 (Contractors)</a:t>
            </a:r>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09190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331773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59461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3507536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rcRect/>
          <a:stretch>
            <a:fillRect/>
          </a:stretch>
        </p:blipFill>
        <p:spPr>
          <a:xfrm>
            <a:off x="2" y="363225"/>
            <a:ext cx="6084167" cy="860932"/>
          </a:xfrm>
          <a:prstGeom prst="rect">
            <a:avLst/>
          </a:prstGeom>
        </p:spPr>
      </p:pic>
      <p:sp>
        <p:nvSpPr>
          <p:cNvPr id="14" name="Titre 4"/>
          <p:cNvSpPr>
            <a:spLocks noGrp="1" noEditPoints="1"/>
          </p:cNvSpPr>
          <p:nvPr>
            <p:ph type="title" hasCustomPrompt="1"/>
          </p:nvPr>
        </p:nvSpPr>
        <p:spPr>
          <a:xfrm>
            <a:off x="1188000" y="1845594"/>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noEditPoints="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2"/>
            <a:ext cx="1458163" cy="162371"/>
          </a:xfrm>
          <a:prstGeom prst="rect">
            <a:avLst/>
          </a:prstGeom>
          <a:noFill/>
          <a:ln w="9525">
            <a:noFill/>
            <a:miter lim="800000"/>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4" y="3672830"/>
            <a:ext cx="9523413" cy="476250"/>
          </a:xfrm>
          <a:prstGeom prst="rect">
            <a:avLst/>
          </a:prstGeom>
          <a:noFill/>
          <a:ln w="9525">
            <a:noFill/>
            <a:miter lim="800000"/>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extLst>
      <p:ext uri="{BB962C8B-B14F-4D97-AF65-F5344CB8AC3E}">
        <p14:creationId xmlns:p14="http://schemas.microsoft.com/office/powerpoint/2010/main" val="38711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2" y="363225"/>
            <a:ext cx="6084167" cy="860932"/>
          </a:xfrm>
          <a:prstGeom prst="rect">
            <a:avLst/>
          </a:prstGeom>
        </p:spPr>
      </p:pic>
      <p:sp>
        <p:nvSpPr>
          <p:cNvPr id="14" name="Titre 4"/>
          <p:cNvSpPr>
            <a:spLocks noGrp="1"/>
          </p:cNvSpPr>
          <p:nvPr>
            <p:ph type="title" hasCustomPrompt="1"/>
          </p:nvPr>
        </p:nvSpPr>
        <p:spPr>
          <a:xfrm>
            <a:off x="1188000" y="1845594"/>
            <a:ext cx="9372496" cy="1487487"/>
          </a:xfrm>
          <a:prstGeom prst="rect">
            <a:avLst/>
          </a:prstGeom>
        </p:spPr>
        <p:txBody>
          <a:bodyPr lIns="0" rIns="0" anchor="b">
            <a:noAutofit/>
          </a:bodyPr>
          <a:lstStyle>
            <a:lvl1pPr>
              <a:defRPr sz="24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450"/>
              </a:spcAft>
              <a:buNone/>
              <a:defRPr sz="12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p:cNvPicPr>
            <a:picLocks noChangeAspect="1" noChangeArrowheads="1"/>
          </p:cNvPicPr>
          <p:nvPr userDrawn="1"/>
        </p:nvPicPr>
        <p:blipFill>
          <a:blip r:embed="rId3" cstate="print"/>
          <a:srcRect/>
          <a:stretch>
            <a:fillRect/>
          </a:stretch>
        </p:blipFill>
        <p:spPr bwMode="auto">
          <a:xfrm>
            <a:off x="5366919" y="6631432"/>
            <a:ext cx="1458163" cy="162371"/>
          </a:xfrm>
          <a:prstGeom prst="rect">
            <a:avLst/>
          </a:prstGeom>
          <a:noFill/>
          <a:ln w="9525">
            <a:noFill/>
            <a:miter lim="800000"/>
            <a:headEnd/>
            <a:tailEnd/>
          </a:ln>
          <a:effectLst/>
        </p:spPr>
      </p:pic>
      <p:sp>
        <p:nvSpPr>
          <p:cNvPr id="9" name="Titre 1"/>
          <p:cNvSpPr txBox="1">
            <a:spLocks/>
          </p:cNvSpPr>
          <p:nvPr userDrawn="1"/>
        </p:nvSpPr>
        <p:spPr>
          <a:xfrm>
            <a:off x="1229897" y="3418424"/>
            <a:ext cx="1812188" cy="536092"/>
          </a:xfrm>
          <a:prstGeom prst="rect">
            <a:avLst/>
          </a:prstGeom>
        </p:spPr>
        <p:txBody>
          <a:bodyPr vert="horz" lIns="0" tIns="45720" rIns="0" bIns="45720" rtlCol="0" anchor="b">
            <a:noAutofit/>
          </a:bodyPr>
          <a:lstStyle>
            <a:lvl1pPr algn="l" defTabSz="457200" rtl="0" eaLnBrk="1" latinLnBrk="0" hangingPunct="1">
              <a:spcBef>
                <a:spcPct val="0"/>
              </a:spcBef>
              <a:buNone/>
              <a:defRPr sz="2400" b="1" i="0" kern="1200" cap="all" baseline="0">
                <a:solidFill>
                  <a:schemeClr val="bg1"/>
                </a:solidFill>
                <a:latin typeface="+mn-lt"/>
                <a:ea typeface="+mj-ea"/>
                <a:cs typeface="Arial"/>
              </a:defRPr>
            </a:lvl1pPr>
          </a:lstStyle>
          <a:p>
            <a:r>
              <a:rPr lang="fr-FR" sz="1800" i="1" dirty="0" smtClean="0"/>
              <a:t>Synthèse </a:t>
            </a:r>
            <a:endParaRPr lang="en-US" sz="1800" i="1" dirty="0"/>
          </a:p>
        </p:txBody>
      </p:sp>
      <p:pic>
        <p:nvPicPr>
          <p:cNvPr id="2" name="Image 1"/>
          <p:cNvPicPr>
            <a:picLocks noChangeAspect="1"/>
          </p:cNvPicPr>
          <p:nvPr userDrawn="1"/>
        </p:nvPicPr>
        <p:blipFill>
          <a:blip r:embed="rId4"/>
          <a:stretch>
            <a:fillRect/>
          </a:stretch>
        </p:blipFill>
        <p:spPr>
          <a:xfrm>
            <a:off x="9646025" y="6384216"/>
            <a:ext cx="2379008" cy="141128"/>
          </a:xfrm>
          <a:prstGeom prst="rect">
            <a:avLst/>
          </a:prstGeom>
        </p:spPr>
      </p:pic>
      <p:pic>
        <p:nvPicPr>
          <p:cNvPr id="3" name="Image 2"/>
          <p:cNvPicPr>
            <a:picLocks noChangeAspect="1"/>
          </p:cNvPicPr>
          <p:nvPr userDrawn="1"/>
        </p:nvPicPr>
        <p:blipFill rotWithShape="1">
          <a:blip r:embed="rId4"/>
          <a:srcRect l="-57993"/>
          <a:stretch/>
        </p:blipFill>
        <p:spPr>
          <a:xfrm>
            <a:off x="9777134" y="6054730"/>
            <a:ext cx="2247900" cy="266700"/>
          </a:xfrm>
          <a:prstGeom prst="rect">
            <a:avLst/>
          </a:prstGeom>
        </p:spPr>
      </p:pic>
    </p:spTree>
    <p:extLst>
      <p:ext uri="{BB962C8B-B14F-4D97-AF65-F5344CB8AC3E}">
        <p14:creationId xmlns:p14="http://schemas.microsoft.com/office/powerpoint/2010/main" val="3687902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7" y="-3175"/>
            <a:ext cx="12260263" cy="6870700"/>
          </a:xfrm>
          <a:prstGeom prst="rect">
            <a:avLst/>
          </a:prstGeom>
          <a:noFill/>
          <a:ln w="9525">
            <a:noFill/>
            <a:miter lim="800000"/>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1"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4"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p:nvGrpSpPr>
        <p:grpSpPr>
          <a:xfrm>
            <a:off x="8760300" y="548682"/>
            <a:ext cx="582110" cy="171451"/>
            <a:chOff x="9219943" y="2346534"/>
            <a:chExt cx="583212" cy="171451"/>
          </a:xfrm>
        </p:grpSpPr>
        <p:sp>
          <p:nvSpPr>
            <p:cNvPr id="15" name="RectangleLegend1"/>
            <p:cNvSpPr>
              <a:spLocks noChangeArrowheads="1"/>
            </p:cNvSpPr>
            <p:nvPr/>
          </p:nvSpPr>
          <p:spPr bwMode="gray">
            <a:xfrm>
              <a:off x="9219943" y="2357647"/>
              <a:ext cx="165411" cy="160338"/>
            </a:xfrm>
            <a:prstGeom prst="rect">
              <a:avLst/>
            </a:prstGeom>
            <a:solidFill>
              <a:schemeClr val="bg1">
                <a:lumMod val="65000"/>
              </a:schemeClr>
            </a:solidFill>
            <a:ln w="9525">
              <a:noFill/>
              <a:miter lim="800000"/>
            </a:ln>
            <a:effectLst/>
          </p:spPr>
          <p:txBody>
            <a:bodyPr wrap="none" anchor="ctr"/>
            <a:lstStyle/>
            <a:p>
              <a:endParaRPr lang="en-US" sz="1000" baseline="0" dirty="0">
                <a:latin typeface="+mn-lt"/>
                <a:ea typeface="+mn-ea"/>
              </a:endParaRPr>
            </a:p>
          </p:txBody>
        </p:sp>
        <p:sp>
          <p:nvSpPr>
            <p:cNvPr id="16" name="Legend1"/>
            <p:cNvSpPr>
              <a:spLocks noChangeArrowheads="1"/>
            </p:cNvSpPr>
            <p:nvPr/>
          </p:nvSpPr>
          <p:spPr bwMode="gray">
            <a:xfrm>
              <a:off x="9475523" y="2346534"/>
              <a:ext cx="327632"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p:nvGrpSpPr>
        <p:grpSpPr>
          <a:xfrm>
            <a:off x="9500451" y="548682"/>
            <a:ext cx="471485" cy="171451"/>
            <a:chOff x="9219943" y="2553779"/>
            <a:chExt cx="472567" cy="171451"/>
          </a:xfrm>
        </p:grpSpPr>
        <p:sp>
          <p:nvSpPr>
            <p:cNvPr id="18" name="RectangleLegend2"/>
            <p:cNvSpPr>
              <a:spLocks noChangeArrowheads="1"/>
            </p:cNvSpPr>
            <p:nvPr/>
          </p:nvSpPr>
          <p:spPr bwMode="gray">
            <a:xfrm>
              <a:off x="9219943" y="2564892"/>
              <a:ext cx="165479" cy="160338"/>
            </a:xfrm>
            <a:prstGeom prst="rect">
              <a:avLst/>
            </a:prstGeom>
            <a:solidFill>
              <a:srgbClr val="FF9900"/>
            </a:solidFill>
            <a:ln w="9525">
              <a:noFill/>
              <a:miter lim="800000"/>
            </a:ln>
            <a:effectLst/>
          </p:spPr>
          <p:txBody>
            <a:bodyPr wrap="none" anchor="ctr"/>
            <a:lstStyle/>
            <a:p>
              <a:endParaRPr lang="en-US" sz="1000" baseline="0" dirty="0">
                <a:latin typeface="+mn-lt"/>
                <a:ea typeface="+mn-ea"/>
              </a:endParaRPr>
            </a:p>
          </p:txBody>
        </p:sp>
        <p:sp>
          <p:nvSpPr>
            <p:cNvPr id="20" name="Legend2"/>
            <p:cNvSpPr>
              <a:spLocks noChangeArrowheads="1"/>
            </p:cNvSpPr>
            <p:nvPr/>
          </p:nvSpPr>
          <p:spPr bwMode="gray">
            <a:xfrm>
              <a:off x="9475607" y="2553779"/>
              <a:ext cx="216903"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p:nvGrpSpPr>
        <p:grpSpPr>
          <a:xfrm>
            <a:off x="10073303" y="548682"/>
            <a:ext cx="511938" cy="171451"/>
            <a:chOff x="9219943" y="2756349"/>
            <a:chExt cx="513402" cy="171451"/>
          </a:xfrm>
        </p:grpSpPr>
        <p:sp>
          <p:nvSpPr>
            <p:cNvPr id="22" name="RectangleLegend3"/>
            <p:cNvSpPr>
              <a:spLocks noChangeArrowheads="1"/>
            </p:cNvSpPr>
            <p:nvPr/>
          </p:nvSpPr>
          <p:spPr bwMode="gray">
            <a:xfrm>
              <a:off x="9219943" y="2767462"/>
              <a:ext cx="165573" cy="160338"/>
            </a:xfrm>
            <a:prstGeom prst="rect">
              <a:avLst/>
            </a:prstGeom>
            <a:solidFill>
              <a:srgbClr val="376092"/>
            </a:solidFill>
            <a:ln w="9525">
              <a:noFill/>
              <a:miter lim="800000"/>
            </a:ln>
            <a:effectLst/>
          </p:spPr>
          <p:txBody>
            <a:bodyPr wrap="none" anchor="ctr"/>
            <a:lstStyle/>
            <a:p>
              <a:endParaRPr lang="en-US" sz="1000" baseline="0" dirty="0">
                <a:latin typeface="+mn-lt"/>
                <a:ea typeface="+mn-ea"/>
              </a:endParaRPr>
            </a:p>
          </p:txBody>
        </p:sp>
        <p:sp>
          <p:nvSpPr>
            <p:cNvPr id="23" name="Legend3"/>
            <p:cNvSpPr>
              <a:spLocks noChangeArrowheads="1"/>
            </p:cNvSpPr>
            <p:nvPr/>
          </p:nvSpPr>
          <p:spPr bwMode="gray">
            <a:xfrm>
              <a:off x="9476131" y="2756349"/>
              <a:ext cx="257214"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p:nvGrpSpPr>
        <p:grpSpPr>
          <a:xfrm>
            <a:off x="10724329" y="548681"/>
            <a:ext cx="481384" cy="171450"/>
            <a:chOff x="9963489" y="2348072"/>
            <a:chExt cx="482753" cy="171450"/>
          </a:xfrm>
        </p:grpSpPr>
        <p:sp>
          <p:nvSpPr>
            <p:cNvPr id="30" name="RectangleLegend4"/>
            <p:cNvSpPr>
              <a:spLocks noChangeArrowheads="1"/>
            </p:cNvSpPr>
            <p:nvPr/>
          </p:nvSpPr>
          <p:spPr bwMode="gray">
            <a:xfrm>
              <a:off x="9963489" y="2359184"/>
              <a:ext cx="165568" cy="160338"/>
            </a:xfrm>
            <a:prstGeom prst="rect">
              <a:avLst/>
            </a:prstGeom>
            <a:solidFill>
              <a:srgbClr val="7030A0"/>
            </a:solidFill>
            <a:ln w="9525">
              <a:noFill/>
              <a:miter lim="800000"/>
            </a:ln>
            <a:effectLst/>
          </p:spPr>
          <p:txBody>
            <a:bodyPr wrap="none" anchor="ctr"/>
            <a:lstStyle/>
            <a:p>
              <a:endParaRPr lang="en-US" sz="1000" baseline="0" dirty="0">
                <a:latin typeface="+mn-lt"/>
                <a:ea typeface="+mn-ea"/>
              </a:endParaRPr>
            </a:p>
          </p:txBody>
        </p:sp>
        <p:sp>
          <p:nvSpPr>
            <p:cNvPr id="31" name="Legend4"/>
            <p:cNvSpPr>
              <a:spLocks noChangeArrowheads="1"/>
            </p:cNvSpPr>
            <p:nvPr/>
          </p:nvSpPr>
          <p:spPr bwMode="gray">
            <a:xfrm>
              <a:off x="10219575" y="2348072"/>
              <a:ext cx="226667"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p:nvGrpSpPr>
        <p:grpSpPr>
          <a:xfrm>
            <a:off x="11371638" y="548681"/>
            <a:ext cx="468862" cy="171450"/>
            <a:chOff x="9963489" y="2555193"/>
            <a:chExt cx="468919" cy="171450"/>
          </a:xfrm>
        </p:grpSpPr>
        <p:sp>
          <p:nvSpPr>
            <p:cNvPr id="33" name="RectangleLegend4"/>
            <p:cNvSpPr>
              <a:spLocks noChangeArrowheads="1"/>
            </p:cNvSpPr>
            <p:nvPr/>
          </p:nvSpPr>
          <p:spPr bwMode="gray">
            <a:xfrm>
              <a:off x="9963489" y="2566305"/>
              <a:ext cx="165122" cy="160338"/>
            </a:xfrm>
            <a:prstGeom prst="rect">
              <a:avLst/>
            </a:prstGeom>
            <a:solidFill>
              <a:srgbClr val="92D050"/>
            </a:solidFill>
            <a:ln w="9525">
              <a:noFill/>
              <a:miter lim="800000"/>
            </a:ln>
            <a:effectLst/>
          </p:spPr>
          <p:txBody>
            <a:bodyPr wrap="none" anchor="ctr"/>
            <a:lstStyle/>
            <a:p>
              <a:endParaRPr lang="en-US" sz="1000" baseline="0" dirty="0">
                <a:latin typeface="+mn-lt"/>
                <a:ea typeface="+mn-ea"/>
              </a:endParaRPr>
            </a:p>
          </p:txBody>
        </p:sp>
        <p:sp>
          <p:nvSpPr>
            <p:cNvPr id="34" name="Legend4"/>
            <p:cNvSpPr>
              <a:spLocks noChangeArrowheads="1"/>
            </p:cNvSpPr>
            <p:nvPr/>
          </p:nvSpPr>
          <p:spPr bwMode="gray">
            <a:xfrm>
              <a:off x="10217580" y="2555193"/>
              <a:ext cx="214828" cy="15388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extLst>
      <p:ext uri="{BB962C8B-B14F-4D97-AF65-F5344CB8AC3E}">
        <p14:creationId xmlns:p14="http://schemas.microsoft.com/office/powerpoint/2010/main" val="4168163351"/>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 id="2147483657" r:id="rId6"/>
    <p:sldLayoutId id="2147483658" r:id="rId7"/>
    <p:sldLayoutId id="2147483659"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845" y="1844824"/>
            <a:ext cx="9372496" cy="1487487"/>
          </a:xfrm>
        </p:spPr>
        <p:txBody>
          <a:bodyPr/>
          <a:lstStyle/>
          <a:p>
            <a:r>
              <a:rPr lang="fr-FR" sz="3200" dirty="0" smtClean="0"/>
              <a:t>Rail Transport Safety</a:t>
            </a:r>
            <a:r>
              <a:rPr lang="fr-FR" dirty="0" smtClean="0"/>
              <a:t/>
            </a:r>
            <a:br>
              <a:rPr lang="fr-FR" dirty="0" smtClean="0"/>
            </a:br>
            <a:r>
              <a:rPr lang="fr-FR" sz="2000" dirty="0" smtClean="0"/>
              <a:t>GROUP HSE RULE (</a:t>
            </a:r>
            <a:r>
              <a:rPr lang="fr-FR" sz="2000" dirty="0"/>
              <a:t>CR GR HSE </a:t>
            </a:r>
            <a:r>
              <a:rPr lang="fr-FR" sz="2000" dirty="0" smtClean="0"/>
              <a:t>430)</a:t>
            </a:r>
            <a:endParaRPr lang="en-US" sz="2000" dirty="0"/>
          </a:p>
        </p:txBody>
      </p:sp>
      <p:sp>
        <p:nvSpPr>
          <p:cNvPr id="3" name="Espace réservé du texte 2"/>
          <p:cNvSpPr>
            <a:spLocks noGrp="1"/>
          </p:cNvSpPr>
          <p:nvPr>
            <p:ph type="body" sz="quarter" idx="10"/>
          </p:nvPr>
        </p:nvSpPr>
        <p:spPr>
          <a:xfrm>
            <a:off x="1170887" y="4005064"/>
            <a:ext cx="9372496" cy="2232248"/>
          </a:xfrm>
        </p:spPr>
        <p:txBody>
          <a:bodyPr/>
          <a:lstStyle/>
          <a:p>
            <a:pPr>
              <a:spcBef>
                <a:spcPts val="200"/>
              </a:spcBef>
              <a:spcAft>
                <a:spcPts val="200"/>
              </a:spcAft>
            </a:pPr>
            <a:r>
              <a:rPr lang="fr-CH" sz="1600" dirty="0" smtClean="0"/>
              <a:t>This rule </a:t>
            </a:r>
            <a:r>
              <a:rPr lang="fr-CH" sz="1600" dirty="0" err="1" smtClean="0"/>
              <a:t>defines</a:t>
            </a:r>
            <a:r>
              <a:rPr lang="fr-CH" sz="1600" dirty="0" smtClean="0"/>
              <a:t> the minimum safety requirements for rail transport and rail shunting operations applicable to Group </a:t>
            </a:r>
            <a:r>
              <a:rPr lang="fr-CH" sz="1600" dirty="0" err="1" smtClean="0"/>
              <a:t>entities</a:t>
            </a:r>
            <a:r>
              <a:rPr lang="fr-CH" sz="1600" dirty="0" smtClean="0"/>
              <a:t> </a:t>
            </a:r>
            <a:r>
              <a:rPr lang="fr-CH" sz="1600" dirty="0" err="1" smtClean="0"/>
              <a:t>concerned</a:t>
            </a:r>
            <a:r>
              <a:rPr lang="fr-CH" sz="1600" dirty="0" smtClean="0"/>
              <a:t> by </a:t>
            </a:r>
            <a:r>
              <a:rPr lang="fr-CH" sz="1600" dirty="0" err="1" smtClean="0"/>
              <a:t>these</a:t>
            </a:r>
            <a:r>
              <a:rPr lang="fr-CH" sz="1600" dirty="0" smtClean="0"/>
              <a:t> </a:t>
            </a:r>
            <a:r>
              <a:rPr lang="fr-CH" sz="1600" dirty="0" err="1" smtClean="0"/>
              <a:t>activities</a:t>
            </a:r>
            <a:r>
              <a:rPr lang="fr-CH" sz="1600" dirty="0" smtClean="0"/>
              <a:t>.</a:t>
            </a:r>
            <a:endParaRPr lang="fr-FR" sz="1600" dirty="0" smtClean="0"/>
          </a:p>
          <a:p>
            <a:pPr>
              <a:spcBef>
                <a:spcPts val="200"/>
              </a:spcBef>
              <a:spcAft>
                <a:spcPts val="200"/>
              </a:spcAft>
            </a:pPr>
            <a:r>
              <a:rPr lang="fr-CH" sz="1600" dirty="0" smtClean="0"/>
              <a:t>The requirements outlined in the rule </a:t>
            </a:r>
            <a:r>
              <a:rPr lang="fr-CH" sz="1600" dirty="0" err="1" smtClean="0"/>
              <a:t>cover</a:t>
            </a:r>
            <a:r>
              <a:rPr lang="fr-CH" sz="1600" dirty="0" smtClean="0"/>
              <a:t> the following aspects: </a:t>
            </a:r>
            <a:endParaRPr lang="fr-FR" sz="1600" dirty="0"/>
          </a:p>
          <a:p>
            <a:pPr marL="285750" indent="-285750">
              <a:spcBef>
                <a:spcPts val="100"/>
              </a:spcBef>
              <a:spcAft>
                <a:spcPts val="100"/>
              </a:spcAft>
              <a:buFont typeface="Arial" panose="020B0604020202020204" pitchFamily="34" charset="0"/>
              <a:buChar char="•"/>
            </a:pPr>
            <a:r>
              <a:rPr lang="fr-CH" sz="1600" dirty="0" smtClean="0"/>
              <a:t>Rail shunting operations, the shunting operations team and the </a:t>
            </a:r>
            <a:r>
              <a:rPr lang="fr-CH" sz="1600" dirty="0" err="1" smtClean="0"/>
              <a:t>measures</a:t>
            </a:r>
            <a:r>
              <a:rPr lang="fr-CH" sz="1600" dirty="0" smtClean="0"/>
              <a:t> to </a:t>
            </a:r>
            <a:r>
              <a:rPr lang="fr-CH" sz="1600" dirty="0" err="1" smtClean="0"/>
              <a:t>implement</a:t>
            </a:r>
            <a:r>
              <a:rPr lang="fr-CH" sz="1600" dirty="0" smtClean="0"/>
              <a:t> </a:t>
            </a:r>
            <a:r>
              <a:rPr lang="fr-CH" sz="1600" dirty="0" err="1" smtClean="0"/>
              <a:t>before</a:t>
            </a:r>
            <a:r>
              <a:rPr lang="fr-CH" sz="1600" dirty="0" smtClean="0"/>
              <a:t>, </a:t>
            </a:r>
            <a:r>
              <a:rPr lang="fr-CH" sz="1600" dirty="0" err="1" smtClean="0"/>
              <a:t>during</a:t>
            </a:r>
            <a:r>
              <a:rPr lang="fr-CH" sz="1600" dirty="0" smtClean="0"/>
              <a:t> and </a:t>
            </a:r>
            <a:r>
              <a:rPr lang="fr-CH" sz="1600" dirty="0" err="1" smtClean="0"/>
              <a:t>after</a:t>
            </a:r>
            <a:r>
              <a:rPr lang="fr-CH" sz="1600" dirty="0" smtClean="0"/>
              <a:t> shunting operations;  </a:t>
            </a:r>
            <a:endParaRPr lang="fr-FR" sz="1600" dirty="0"/>
          </a:p>
          <a:p>
            <a:pPr marL="285750" indent="-285750">
              <a:spcBef>
                <a:spcPts val="100"/>
              </a:spcBef>
              <a:spcAft>
                <a:spcPts val="100"/>
              </a:spcAft>
              <a:buFont typeface="Arial" panose="020B0604020202020204" pitchFamily="34" charset="0"/>
              <a:buChar char="•"/>
            </a:pPr>
            <a:r>
              <a:rPr lang="fr-CH" sz="1600" dirty="0" smtClean="0"/>
              <a:t>The HSE qualification </a:t>
            </a:r>
            <a:r>
              <a:rPr lang="fr-CH" sz="1600" dirty="0" err="1" smtClean="0"/>
              <a:t>criteria</a:t>
            </a:r>
            <a:r>
              <a:rPr lang="fr-CH" sz="1600" dirty="0" smtClean="0"/>
              <a:t> for rail carriers;  </a:t>
            </a:r>
            <a:endParaRPr lang="fr-FR" sz="1600" dirty="0"/>
          </a:p>
          <a:p>
            <a:pPr marL="285750" indent="-285750">
              <a:spcBef>
                <a:spcPts val="100"/>
              </a:spcBef>
              <a:spcAft>
                <a:spcPts val="100"/>
              </a:spcAft>
              <a:buFont typeface="Arial" panose="020B0604020202020204" pitchFamily="34" charset="0"/>
              <a:buChar char="•"/>
            </a:pPr>
            <a:r>
              <a:rPr lang="fr-CH" sz="1600" dirty="0" smtClean="0"/>
              <a:t>The </a:t>
            </a:r>
            <a:r>
              <a:rPr lang="fr-CH" sz="1600" dirty="0" err="1" smtClean="0"/>
              <a:t>risk</a:t>
            </a:r>
            <a:r>
              <a:rPr lang="fr-CH" sz="1600" dirty="0" smtClean="0"/>
              <a:t> </a:t>
            </a:r>
            <a:r>
              <a:rPr lang="fr-CH" sz="1600" dirty="0" err="1" smtClean="0"/>
              <a:t>assessment</a:t>
            </a:r>
            <a:r>
              <a:rPr lang="fr-CH" sz="1600" dirty="0" smtClean="0"/>
              <a:t> and the </a:t>
            </a:r>
            <a:r>
              <a:rPr lang="fr-CH" sz="1600" dirty="0" err="1" smtClean="0"/>
              <a:t>implementation</a:t>
            </a:r>
            <a:r>
              <a:rPr lang="fr-CH" sz="1600" dirty="0" smtClean="0"/>
              <a:t> of </a:t>
            </a:r>
            <a:r>
              <a:rPr lang="fr-CH" sz="1600" dirty="0" err="1" smtClean="0"/>
              <a:t>risk</a:t>
            </a:r>
            <a:r>
              <a:rPr lang="fr-CH" sz="1600" dirty="0" smtClean="0"/>
              <a:t> control </a:t>
            </a:r>
            <a:r>
              <a:rPr lang="fr-CH" sz="1600" dirty="0" err="1" smtClean="0"/>
              <a:t>measures</a:t>
            </a:r>
            <a:r>
              <a:rPr lang="fr-CH" sz="1600" dirty="0" smtClean="0"/>
              <a:t>. </a:t>
            </a:r>
            <a:endParaRPr lang="fr-FR" sz="1600" dirty="0"/>
          </a:p>
        </p:txBody>
      </p:sp>
      <p:sp>
        <p:nvSpPr>
          <p:cNvPr id="4" name="TextBox 3"/>
          <p:cNvSpPr txBox="1"/>
          <p:nvPr/>
        </p:nvSpPr>
        <p:spPr>
          <a:xfrm>
            <a:off x="1111069" y="3582976"/>
            <a:ext cx="3096344" cy="338554"/>
          </a:xfrm>
          <a:prstGeom prst="rect">
            <a:avLst/>
          </a:prstGeom>
          <a:solidFill>
            <a:srgbClr val="376092"/>
          </a:solidFill>
        </p:spPr>
        <p:txBody>
          <a:bodyPr wrap="square" rtlCol="0">
            <a:spAutoFit/>
          </a:bodyPr>
          <a:lstStyle/>
          <a:p>
            <a:r>
              <a:rPr lang="en-GB" sz="1600" b="1" i="1" dirty="0" smtClean="0">
                <a:solidFill>
                  <a:schemeClr val="bg1"/>
                </a:solidFill>
                <a:latin typeface="+mn-lt"/>
              </a:rPr>
              <a:t>EXECUTIVE SUMMARY</a:t>
            </a:r>
            <a:endParaRPr lang="en-US" sz="1600" b="1" i="1" dirty="0">
              <a:solidFill>
                <a:schemeClr val="bg1"/>
              </a:solidFill>
              <a:latin typeface="+mn-lt"/>
            </a:endParaRPr>
          </a:p>
        </p:txBody>
      </p:sp>
    </p:spTree>
    <p:extLst>
      <p:ext uri="{BB962C8B-B14F-4D97-AF65-F5344CB8AC3E}">
        <p14:creationId xmlns:p14="http://schemas.microsoft.com/office/powerpoint/2010/main" val="288958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8810" r="2602"/>
          <a:stretch/>
        </p:blipFill>
        <p:spPr>
          <a:xfrm>
            <a:off x="5519936" y="-46673"/>
            <a:ext cx="7066313" cy="6866966"/>
          </a:xfrm>
          <a:prstGeom prst="rect">
            <a:avLst/>
          </a:prstGeom>
        </p:spPr>
      </p:pic>
      <p:sp>
        <p:nvSpPr>
          <p:cNvPr id="2" name="Espace réservé du texte 1"/>
          <p:cNvSpPr>
            <a:spLocks noGrp="1"/>
          </p:cNvSpPr>
          <p:nvPr>
            <p:ph type="body" sz="quarter" idx="11"/>
          </p:nvPr>
        </p:nvSpPr>
        <p:spPr>
          <a:xfrm>
            <a:off x="199048" y="692695"/>
            <a:ext cx="5320887" cy="5328593"/>
          </a:xfrm>
          <a:gradFill flip="none" rotWithShape="1">
            <a:gsLst>
              <a:gs pos="0">
                <a:schemeClr val="bg1">
                  <a:alpha val="21000"/>
                </a:schemeClr>
              </a:gs>
              <a:gs pos="100000">
                <a:schemeClr val="accent6">
                  <a:lumMod val="60000"/>
                  <a:lumOff val="40000"/>
                  <a:tint val="44500"/>
                  <a:satMod val="160000"/>
                  <a:alpha val="75000"/>
                </a:schemeClr>
              </a:gs>
              <a:gs pos="100000">
                <a:schemeClr val="accent6">
                  <a:lumMod val="60000"/>
                  <a:lumOff val="40000"/>
                  <a:tint val="23500"/>
                  <a:satMod val="160000"/>
                </a:schemeClr>
              </a:gs>
            </a:gsLst>
            <a:lin ang="0" scaled="1"/>
            <a:tileRect/>
          </a:gradFill>
        </p:spPr>
        <p:txBody>
          <a:bodyPr>
            <a:noAutofit/>
          </a:bodyPr>
          <a:lstStyle/>
          <a:p>
            <a:pPr marL="268288" indent="-268288">
              <a:lnSpc>
                <a:spcPct val="100000"/>
              </a:lnSpc>
              <a:spcBef>
                <a:spcPts val="200"/>
              </a:spcBef>
              <a:spcAft>
                <a:spcPts val="200"/>
              </a:spcAft>
            </a:pPr>
            <a:r>
              <a:rPr lang="fr-CH" sz="1400" dirty="0" smtClean="0">
                <a:latin typeface="+mn-lt"/>
              </a:rPr>
              <a:t>Application: Group </a:t>
            </a:r>
            <a:r>
              <a:rPr lang="fr-CH" sz="1400" dirty="0" err="1" smtClean="0">
                <a:latin typeface="+mn-lt"/>
              </a:rPr>
              <a:t>entities</a:t>
            </a:r>
            <a:r>
              <a:rPr lang="fr-CH" sz="1400" dirty="0" smtClean="0">
                <a:latin typeface="+mn-lt"/>
              </a:rPr>
              <a:t> </a:t>
            </a:r>
            <a:r>
              <a:rPr lang="fr-CH" sz="1400" dirty="0" err="1" smtClean="0">
                <a:latin typeface="+mn-lt"/>
              </a:rPr>
              <a:t>exposed</a:t>
            </a:r>
            <a:r>
              <a:rPr lang="fr-CH" sz="1400" dirty="0" smtClean="0">
                <a:latin typeface="+mn-lt"/>
              </a:rPr>
              <a:t> to rail transport safety </a:t>
            </a:r>
            <a:r>
              <a:rPr lang="fr-CH" sz="1400" dirty="0" err="1" smtClean="0">
                <a:latin typeface="+mn-lt"/>
              </a:rPr>
              <a:t>risks</a:t>
            </a:r>
            <a:r>
              <a:rPr lang="fr-CH" sz="1400" dirty="0" smtClean="0">
                <a:latin typeface="+mn-lt"/>
              </a:rPr>
              <a:t> (</a:t>
            </a:r>
            <a:r>
              <a:rPr lang="fr-CH" sz="1400" dirty="0" err="1" smtClean="0">
                <a:latin typeface="+mn-lt"/>
              </a:rPr>
              <a:t>operated</a:t>
            </a:r>
            <a:r>
              <a:rPr lang="fr-CH" sz="1400" dirty="0" smtClean="0">
                <a:latin typeface="+mn-lt"/>
              </a:rPr>
              <a:t> </a:t>
            </a:r>
            <a:r>
              <a:rPr lang="fr-CH" sz="1400" dirty="0" err="1" smtClean="0">
                <a:latin typeface="+mn-lt"/>
              </a:rPr>
              <a:t>domain</a:t>
            </a:r>
            <a:r>
              <a:rPr lang="fr-CH" sz="1400" dirty="0" smtClean="0">
                <a:latin typeface="+mn-lt"/>
              </a:rPr>
              <a:t> of the Group).</a:t>
            </a:r>
          </a:p>
          <a:p>
            <a:pPr marL="285750" lvl="1" indent="-285750">
              <a:lnSpc>
                <a:spcPct val="100000"/>
              </a:lnSpc>
              <a:spcBef>
                <a:spcPts val="200"/>
              </a:spcBef>
              <a:spcAft>
                <a:spcPts val="200"/>
              </a:spcAft>
            </a:pPr>
            <a:r>
              <a:rPr lang="fr-FR" sz="1400" dirty="0" smtClean="0"/>
              <a:t>Replaces </a:t>
            </a:r>
            <a:r>
              <a:rPr lang="en-US" sz="1400" dirty="0" smtClean="0"/>
              <a:t>REG-GR-SEC-014 </a:t>
            </a:r>
            <a:r>
              <a:rPr lang="en-US" sz="1400" dirty="0" smtClean="0"/>
              <a:t>“</a:t>
            </a:r>
            <a:r>
              <a:rPr lang="fr-FR" sz="1400" dirty="0" smtClean="0"/>
              <a:t>Rail </a:t>
            </a:r>
            <a:r>
              <a:rPr lang="fr-FR" sz="1400" dirty="0" err="1" smtClean="0"/>
              <a:t>contractors</a:t>
            </a:r>
            <a:r>
              <a:rPr lang="fr-FR" sz="1400" dirty="0" smtClean="0"/>
              <a:t> minimum requirements</a:t>
            </a:r>
            <a:r>
              <a:rPr lang="en-US" sz="1400" dirty="0" smtClean="0"/>
              <a:t>”.</a:t>
            </a:r>
            <a:endParaRPr lang="fr-CH" sz="1400" dirty="0"/>
          </a:p>
          <a:p>
            <a:pPr marL="285750" lvl="1" indent="-285750">
              <a:lnSpc>
                <a:spcPct val="100000"/>
              </a:lnSpc>
              <a:spcBef>
                <a:spcPts val="200"/>
              </a:spcBef>
              <a:spcAft>
                <a:spcPts val="200"/>
              </a:spcAft>
            </a:pPr>
            <a:r>
              <a:rPr lang="fr-CH" sz="1400" dirty="0" smtClean="0"/>
              <a:t>Areas covered : </a:t>
            </a:r>
            <a:r>
              <a:rPr lang="fr-CH" sz="1400" dirty="0" err="1" smtClean="0"/>
              <a:t>Railcars</a:t>
            </a:r>
            <a:r>
              <a:rPr lang="fr-CH" sz="1400" dirty="0" smtClean="0"/>
              <a:t> </a:t>
            </a:r>
            <a:r>
              <a:rPr lang="fr-CH" sz="1400" dirty="0" err="1" smtClean="0"/>
              <a:t>transporting</a:t>
            </a:r>
            <a:r>
              <a:rPr lang="fr-CH" sz="1400" dirty="0" smtClean="0"/>
              <a:t> </a:t>
            </a:r>
            <a:r>
              <a:rPr lang="fr-CH" sz="1400" dirty="0" err="1" smtClean="0"/>
              <a:t>dangerous</a:t>
            </a:r>
            <a:r>
              <a:rPr lang="fr-CH" sz="1400" dirty="0" smtClean="0"/>
              <a:t> and non-</a:t>
            </a:r>
            <a:r>
              <a:rPr lang="fr-CH" sz="1400" dirty="0" err="1" smtClean="0"/>
              <a:t>dangerous</a:t>
            </a:r>
            <a:r>
              <a:rPr lang="fr-CH" sz="1400" dirty="0" smtClean="0"/>
              <a:t> substances used by the </a:t>
            </a:r>
            <a:r>
              <a:rPr lang="fr-CH" sz="1400" dirty="0" err="1" smtClean="0"/>
              <a:t>entities</a:t>
            </a:r>
            <a:r>
              <a:rPr lang="fr-CH" sz="1400" dirty="0" smtClean="0"/>
              <a:t>. </a:t>
            </a:r>
          </a:p>
          <a:p>
            <a:pPr marL="285750" lvl="1" indent="-285750">
              <a:lnSpc>
                <a:spcPct val="100000"/>
              </a:lnSpc>
              <a:spcBef>
                <a:spcPts val="200"/>
              </a:spcBef>
              <a:spcAft>
                <a:spcPts val="200"/>
              </a:spcAft>
            </a:pPr>
            <a:r>
              <a:rPr lang="fr-FR" sz="1400" dirty="0" err="1" smtClean="0"/>
              <a:t>Defines</a:t>
            </a:r>
            <a:r>
              <a:rPr lang="fr-FR" sz="1400" dirty="0" smtClean="0"/>
              <a:t> requirements </a:t>
            </a:r>
            <a:r>
              <a:rPr lang="fr-FR" sz="1400" dirty="0" err="1" smtClean="0"/>
              <a:t>regarding</a:t>
            </a:r>
            <a:r>
              <a:rPr lang="fr-FR" sz="1400" dirty="0" smtClean="0"/>
              <a:t> safety </a:t>
            </a:r>
            <a:r>
              <a:rPr lang="fr-FR" sz="1400" dirty="0" err="1" smtClean="0"/>
              <a:t>concerning</a:t>
            </a:r>
            <a:r>
              <a:rPr lang="fr-FR" sz="1400" dirty="0" smtClean="0"/>
              <a:t>: </a:t>
            </a:r>
            <a:endParaRPr lang="fr-FR" sz="1400" dirty="0"/>
          </a:p>
          <a:p>
            <a:pPr marL="644525" lvl="2" indent="-285750">
              <a:lnSpc>
                <a:spcPct val="100000"/>
              </a:lnSpc>
              <a:spcBef>
                <a:spcPts val="100"/>
              </a:spcBef>
              <a:spcAft>
                <a:spcPts val="200"/>
              </a:spcAft>
            </a:pPr>
            <a:r>
              <a:rPr lang="fr-FR" sz="1400" dirty="0" smtClean="0"/>
              <a:t>Rail shunting operations;</a:t>
            </a:r>
            <a:endParaRPr lang="fr-FR" sz="1400" dirty="0"/>
          </a:p>
          <a:p>
            <a:pPr marL="644525" lvl="2" indent="-285750">
              <a:lnSpc>
                <a:spcPct val="100000"/>
              </a:lnSpc>
              <a:spcBef>
                <a:spcPts val="100"/>
              </a:spcBef>
              <a:spcAft>
                <a:spcPts val="200"/>
              </a:spcAft>
            </a:pPr>
            <a:r>
              <a:rPr lang="fr-FR" sz="1400" dirty="0" smtClean="0"/>
              <a:t>The safety </a:t>
            </a:r>
            <a:r>
              <a:rPr lang="fr-FR" sz="1400" dirty="0" err="1" smtClean="0"/>
              <a:t>criteria</a:t>
            </a:r>
            <a:r>
              <a:rPr lang="fr-FR" sz="1400" dirty="0" smtClean="0"/>
              <a:t> used to select rail carriers. </a:t>
            </a:r>
            <a:endParaRPr lang="fr-FR" sz="1400" dirty="0"/>
          </a:p>
          <a:p>
            <a:pPr marL="285750" lvl="1" indent="-285750">
              <a:lnSpc>
                <a:spcPct val="100000"/>
              </a:lnSpc>
              <a:spcBef>
                <a:spcPts val="200"/>
              </a:spcBef>
              <a:spcAft>
                <a:spcPts val="200"/>
              </a:spcAft>
            </a:pPr>
            <a:r>
              <a:rPr lang="fr-CH" sz="1400" dirty="0" smtClean="0"/>
              <a:t>It </a:t>
            </a:r>
            <a:r>
              <a:rPr lang="fr-CH" sz="1400" dirty="0" err="1" smtClean="0"/>
              <a:t>does</a:t>
            </a:r>
            <a:r>
              <a:rPr lang="fr-CH" sz="1400" dirty="0" smtClean="0"/>
              <a:t> not </a:t>
            </a:r>
            <a:r>
              <a:rPr lang="fr-CH" sz="1400" dirty="0" err="1" smtClean="0"/>
              <a:t>cover</a:t>
            </a:r>
            <a:r>
              <a:rPr lang="fr-CH" sz="1400" dirty="0" smtClean="0"/>
              <a:t> </a:t>
            </a:r>
            <a:r>
              <a:rPr lang="fr-CH" sz="1400" dirty="0"/>
              <a:t>m</a:t>
            </a:r>
            <a:r>
              <a:rPr lang="fr-CH" sz="1400" dirty="0" smtClean="0"/>
              <a:t>ultimodal transport or road-rail transport.</a:t>
            </a:r>
            <a:endParaRPr lang="fr-CH" sz="1400" dirty="0"/>
          </a:p>
          <a:p>
            <a:pPr marL="285750" lvl="1" indent="-285750">
              <a:lnSpc>
                <a:spcPct val="100000"/>
              </a:lnSpc>
              <a:spcBef>
                <a:spcPts val="200"/>
              </a:spcBef>
              <a:spcAft>
                <a:spcPts val="200"/>
              </a:spcAft>
            </a:pPr>
            <a:r>
              <a:rPr lang="fr-FR" sz="1400" dirty="0" smtClean="0"/>
              <a:t>It </a:t>
            </a:r>
            <a:r>
              <a:rPr lang="fr-FR" sz="1400" dirty="0" err="1" smtClean="0"/>
              <a:t>does</a:t>
            </a:r>
            <a:r>
              <a:rPr lang="fr-FR" sz="1400" dirty="0" smtClean="0"/>
              <a:t> not </a:t>
            </a:r>
            <a:r>
              <a:rPr lang="fr-FR" sz="1400" dirty="0" err="1" smtClean="0"/>
              <a:t>cover</a:t>
            </a:r>
            <a:r>
              <a:rPr lang="fr-FR" sz="1400" dirty="0" smtClean="0"/>
              <a:t> safety aspects of </a:t>
            </a:r>
            <a:r>
              <a:rPr lang="fr-FR" sz="1400" dirty="0" err="1" smtClean="0"/>
              <a:t>loading</a:t>
            </a:r>
            <a:r>
              <a:rPr lang="fr-FR" sz="1400" dirty="0" smtClean="0"/>
              <a:t> and </a:t>
            </a:r>
            <a:r>
              <a:rPr lang="fr-FR" sz="1400" dirty="0" err="1" smtClean="0"/>
              <a:t>unloading</a:t>
            </a:r>
            <a:r>
              <a:rPr lang="fr-FR" sz="1400" dirty="0" smtClean="0"/>
              <a:t> operations </a:t>
            </a:r>
            <a:r>
              <a:rPr lang="fr-FR" sz="1400" dirty="0" err="1" smtClean="0"/>
              <a:t>which</a:t>
            </a:r>
            <a:r>
              <a:rPr lang="fr-FR" sz="1400" dirty="0" smtClean="0"/>
              <a:t> are covered in </a:t>
            </a:r>
            <a:r>
              <a:rPr lang="fr-FR" sz="1400" dirty="0" err="1" smtClean="0"/>
              <a:t>another</a:t>
            </a:r>
            <a:r>
              <a:rPr lang="fr-FR" sz="1400" dirty="0" smtClean="0"/>
              <a:t> rule. </a:t>
            </a:r>
          </a:p>
          <a:p>
            <a:pPr marL="285750" lvl="1" indent="-285750">
              <a:lnSpc>
                <a:spcPct val="100000"/>
              </a:lnSpc>
              <a:spcBef>
                <a:spcPts val="200"/>
              </a:spcBef>
              <a:spcAft>
                <a:spcPts val="200"/>
              </a:spcAft>
            </a:pPr>
            <a:r>
              <a:rPr lang="fr-FR" sz="1400" dirty="0" smtClean="0"/>
              <a:t>REFLEX publication date: 22/10/2018. </a:t>
            </a:r>
            <a:endParaRPr lang="fr-FR" sz="1400" dirty="0"/>
          </a:p>
          <a:p>
            <a:pPr marL="266700" lvl="1" indent="-266700">
              <a:lnSpc>
                <a:spcPct val="100000"/>
              </a:lnSpc>
              <a:spcBef>
                <a:spcPts val="200"/>
              </a:spcBef>
              <a:spcAft>
                <a:spcPts val="200"/>
              </a:spcAft>
            </a:pPr>
            <a:r>
              <a:rPr lang="fr-FR" sz="1400" dirty="0" smtClean="0">
                <a:latin typeface="+mj-lt"/>
              </a:rPr>
              <a:t>Effective date: </a:t>
            </a:r>
            <a:r>
              <a:rPr lang="fr-FR" sz="1400" dirty="0">
                <a:latin typeface="+mj-lt"/>
              </a:rPr>
              <a:t>6 </a:t>
            </a:r>
            <a:r>
              <a:rPr lang="fr-FR" sz="1400" dirty="0" smtClean="0">
                <a:latin typeface="+mj-lt"/>
              </a:rPr>
              <a:t>months following date of publication.</a:t>
            </a:r>
            <a:endParaRPr lang="fr-FR" sz="1400" dirty="0">
              <a:latin typeface="+mj-lt"/>
            </a:endParaRPr>
          </a:p>
          <a:p>
            <a:pPr marL="622696" lvl="1" indent="-285750">
              <a:lnSpc>
                <a:spcPct val="100000"/>
              </a:lnSpc>
              <a:spcBef>
                <a:spcPts val="100"/>
              </a:spcBef>
              <a:spcAft>
                <a:spcPts val="200"/>
              </a:spcAft>
              <a:buFont typeface="Arial" panose="020B0604020202020204" pitchFamily="34" charset="0"/>
              <a:buChar char="•"/>
            </a:pPr>
            <a:r>
              <a:rPr lang="fr-FR" sz="1400" dirty="0" smtClean="0"/>
              <a:t>1 </a:t>
            </a:r>
            <a:r>
              <a:rPr lang="fr-FR" sz="1400" dirty="0" err="1" smtClean="0"/>
              <a:t>year</a:t>
            </a:r>
            <a:r>
              <a:rPr lang="fr-FR" sz="1400" dirty="0" smtClean="0"/>
              <a:t> to </a:t>
            </a:r>
            <a:r>
              <a:rPr lang="fr-FR" sz="1400" dirty="0" err="1" smtClean="0"/>
              <a:t>implement</a:t>
            </a:r>
            <a:r>
              <a:rPr lang="fr-FR" sz="1400" dirty="0" smtClean="0"/>
              <a:t> </a:t>
            </a:r>
            <a:r>
              <a:rPr lang="fr-FR" sz="1400" dirty="0" err="1" smtClean="0"/>
              <a:t>risk</a:t>
            </a:r>
            <a:r>
              <a:rPr lang="fr-FR" sz="1400" dirty="0" smtClean="0"/>
              <a:t> control </a:t>
            </a:r>
            <a:r>
              <a:rPr lang="fr-FR" sz="1400" dirty="0" err="1" smtClean="0"/>
              <a:t>measures</a:t>
            </a:r>
            <a:r>
              <a:rPr lang="fr-FR" sz="1400" dirty="0"/>
              <a:t> </a:t>
            </a:r>
            <a:r>
              <a:rPr lang="fr-FR" sz="1400" dirty="0" smtClean="0"/>
              <a:t>(Exigence </a:t>
            </a:r>
            <a:r>
              <a:rPr lang="fr-FR" sz="1400" dirty="0"/>
              <a:t>3.1.2</a:t>
            </a:r>
            <a:r>
              <a:rPr lang="fr-FR" sz="1400" dirty="0" smtClean="0"/>
              <a:t>).</a:t>
            </a:r>
            <a:endParaRPr lang="fr-FR" sz="1400" dirty="0"/>
          </a:p>
          <a:p>
            <a:pPr marL="622696" indent="-285750">
              <a:lnSpc>
                <a:spcPct val="100000"/>
              </a:lnSpc>
              <a:spcBef>
                <a:spcPts val="100"/>
              </a:spcBef>
              <a:spcAft>
                <a:spcPts val="200"/>
              </a:spcAft>
              <a:buFont typeface="Arial" panose="020B0604020202020204" pitchFamily="34" charset="0"/>
              <a:buChar char="•"/>
            </a:pPr>
            <a:r>
              <a:rPr lang="fr-FR" sz="1400" dirty="0" smtClean="0">
                <a:latin typeface="+mn-lt"/>
              </a:rPr>
              <a:t>1</a:t>
            </a:r>
            <a:r>
              <a:rPr lang="fr-FR" sz="1400" dirty="0">
                <a:latin typeface="+mn-lt"/>
              </a:rPr>
              <a:t> </a:t>
            </a:r>
            <a:r>
              <a:rPr lang="fr-FR" sz="1400" dirty="0" err="1" smtClean="0">
                <a:latin typeface="+mn-lt"/>
              </a:rPr>
              <a:t>year</a:t>
            </a:r>
            <a:r>
              <a:rPr lang="fr-FR" sz="1400" dirty="0" smtClean="0">
                <a:latin typeface="+mn-lt"/>
              </a:rPr>
              <a:t> to </a:t>
            </a:r>
            <a:r>
              <a:rPr lang="fr-FR" sz="1400" dirty="0" err="1" smtClean="0">
                <a:latin typeface="+mn-lt"/>
              </a:rPr>
              <a:t>complete</a:t>
            </a:r>
            <a:r>
              <a:rPr lang="fr-FR" sz="1400" dirty="0" smtClean="0">
                <a:latin typeface="+mn-lt"/>
              </a:rPr>
              <a:t> </a:t>
            </a:r>
            <a:r>
              <a:rPr lang="fr-FR" sz="1400" dirty="0" err="1" smtClean="0">
                <a:latin typeface="+mn-lt"/>
              </a:rPr>
              <a:t>required</a:t>
            </a:r>
            <a:r>
              <a:rPr lang="fr-FR" sz="1400" dirty="0" smtClean="0">
                <a:latin typeface="+mn-lt"/>
              </a:rPr>
              <a:t> training for personnel </a:t>
            </a:r>
            <a:r>
              <a:rPr lang="fr-FR" sz="1400" dirty="0" err="1" smtClean="0">
                <a:latin typeface="+mn-lt"/>
              </a:rPr>
              <a:t>involved</a:t>
            </a:r>
            <a:r>
              <a:rPr lang="fr-FR" sz="1400" dirty="0" smtClean="0">
                <a:latin typeface="+mn-lt"/>
              </a:rPr>
              <a:t> in shunting operations (</a:t>
            </a:r>
            <a:r>
              <a:rPr lang="fr-FR" sz="1400" dirty="0">
                <a:latin typeface="+mn-lt"/>
              </a:rPr>
              <a:t>Exigence </a:t>
            </a:r>
            <a:r>
              <a:rPr lang="fr-FR" sz="1400" dirty="0" smtClean="0">
                <a:latin typeface="+mn-lt"/>
              </a:rPr>
              <a:t>3.2.2).</a:t>
            </a:r>
            <a:endParaRPr lang="fr-FR" sz="1400" dirty="0">
              <a:latin typeface="+mn-lt"/>
            </a:endParaRPr>
          </a:p>
          <a:p>
            <a:pPr marL="622696" indent="-285750">
              <a:lnSpc>
                <a:spcPct val="100000"/>
              </a:lnSpc>
              <a:spcBef>
                <a:spcPts val="100"/>
              </a:spcBef>
              <a:spcAft>
                <a:spcPts val="200"/>
              </a:spcAft>
              <a:buFont typeface="Arial" panose="020B0604020202020204" pitchFamily="34" charset="0"/>
              <a:buChar char="•"/>
            </a:pPr>
            <a:r>
              <a:rPr lang="fr-FR" sz="1400" dirty="0" smtClean="0">
                <a:latin typeface="+mn-lt"/>
              </a:rPr>
              <a:t>6 months to </a:t>
            </a:r>
            <a:r>
              <a:rPr lang="fr-FR" sz="1400" dirty="0" err="1" smtClean="0">
                <a:latin typeface="+mn-lt"/>
              </a:rPr>
              <a:t>implement</a:t>
            </a:r>
            <a:r>
              <a:rPr lang="fr-FR" sz="1400" dirty="0" smtClean="0">
                <a:latin typeface="+mn-lt"/>
              </a:rPr>
              <a:t> the minimum provisions for shunting operations specified in </a:t>
            </a:r>
            <a:r>
              <a:rPr lang="fr-FR" sz="1400" dirty="0" err="1" smtClean="0">
                <a:latin typeface="+mn-lt"/>
              </a:rPr>
              <a:t>appendix</a:t>
            </a:r>
            <a:r>
              <a:rPr lang="fr-FR" sz="1400" dirty="0" smtClean="0">
                <a:latin typeface="+mn-lt"/>
              </a:rPr>
              <a:t> 3 (</a:t>
            </a:r>
            <a:r>
              <a:rPr lang="fr-FR" sz="1400" dirty="0">
                <a:latin typeface="+mn-lt"/>
              </a:rPr>
              <a:t>Exigence </a:t>
            </a:r>
            <a:r>
              <a:rPr lang="fr-FR" sz="1400" dirty="0" smtClean="0">
                <a:latin typeface="+mn-lt"/>
              </a:rPr>
              <a:t>3.3.1).</a:t>
            </a:r>
            <a:endParaRPr lang="fr-FR" sz="1400" dirty="0">
              <a:latin typeface="+mn-lt"/>
            </a:endParaRPr>
          </a:p>
          <a:p>
            <a:pPr marL="266700" indent="-266700">
              <a:spcBef>
                <a:spcPts val="300"/>
              </a:spcBef>
              <a:spcAft>
                <a:spcPts val="300"/>
              </a:spcAft>
            </a:pPr>
            <a:endParaRPr lang="fr-FR" sz="1400" dirty="0"/>
          </a:p>
          <a:p>
            <a:pPr marL="285750" lvl="1" indent="-285750">
              <a:lnSpc>
                <a:spcPct val="100000"/>
              </a:lnSpc>
              <a:spcBef>
                <a:spcPts val="300"/>
              </a:spcBef>
              <a:spcAft>
                <a:spcPts val="300"/>
              </a:spcAft>
            </a:pPr>
            <a:endParaRPr lang="fr-FR" sz="1400" dirty="0"/>
          </a:p>
          <a:p>
            <a:pPr marL="270000">
              <a:spcBef>
                <a:spcPts val="450"/>
              </a:spcBef>
              <a:spcAft>
                <a:spcPts val="900"/>
              </a:spcAft>
            </a:pPr>
            <a:endParaRPr lang="fr-CH" b="1" dirty="0"/>
          </a:p>
        </p:txBody>
      </p:sp>
      <p:sp>
        <p:nvSpPr>
          <p:cNvPr id="5" name="TextBox 4"/>
          <p:cNvSpPr txBox="1"/>
          <p:nvPr/>
        </p:nvSpPr>
        <p:spPr>
          <a:xfrm>
            <a:off x="199048" y="194965"/>
            <a:ext cx="5176872" cy="400110"/>
          </a:xfrm>
          <a:prstGeom prst="rect">
            <a:avLst/>
          </a:prstGeom>
          <a:solidFill>
            <a:schemeClr val="bg2"/>
          </a:solidFill>
        </p:spPr>
        <p:txBody>
          <a:bodyPr wrap="square" rtlCol="0">
            <a:spAutoFit/>
          </a:bodyPr>
          <a:lstStyle/>
          <a:p>
            <a:r>
              <a:rPr lang="en-GB" sz="2000" dirty="0" smtClean="0">
                <a:latin typeface="+mn-lt"/>
              </a:rPr>
              <a:t>Rail Transportation Safety</a:t>
            </a:r>
            <a:endParaRPr lang="en-US" sz="2000" dirty="0">
              <a:latin typeface="+mn-lt"/>
            </a:endParaRPr>
          </a:p>
        </p:txBody>
      </p:sp>
    </p:spTree>
    <p:extLst>
      <p:ext uri="{BB962C8B-B14F-4D97-AF65-F5344CB8AC3E}">
        <p14:creationId xmlns:p14="http://schemas.microsoft.com/office/powerpoint/2010/main" val="3577195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7"/>
          <p:cNvSpPr txBox="1"/>
          <p:nvPr/>
        </p:nvSpPr>
        <p:spPr>
          <a:xfrm>
            <a:off x="8245243" y="1315758"/>
            <a:ext cx="2521528" cy="276999"/>
          </a:xfrm>
          <a:prstGeom prst="rect">
            <a:avLst/>
          </a:prstGeom>
          <a:solidFill>
            <a:schemeClr val="bg1"/>
          </a:solidFill>
          <a:ln>
            <a:noFill/>
          </a:ln>
        </p:spPr>
        <p:txBody>
          <a:bodyPr vert="horz" wrap="square" lIns="0" tIns="0" rIns="0" bIns="0" rtlCol="0">
            <a:spAutoFit/>
          </a:bodyPr>
          <a:lstStyle/>
          <a:p>
            <a:pPr algn="l"/>
            <a:r>
              <a:rPr lang="en-US" b="1" i="1" dirty="0" smtClean="0">
                <a:solidFill>
                  <a:srgbClr val="FF0000"/>
                </a:solidFill>
                <a:latin typeface="Arial" panose="020B0604020202020204" pitchFamily="34" charset="0"/>
                <a:cs typeface="Tahoma" pitchFamily="34" charset="0"/>
              </a:rPr>
              <a:t>NEW</a:t>
            </a:r>
            <a:endParaRPr lang="en-US" b="1" i="1" dirty="0">
              <a:solidFill>
                <a:srgbClr val="FF0000"/>
              </a:solidFill>
              <a:latin typeface="Arial" panose="020B0604020202020204" pitchFamily="34" charset="0"/>
              <a:cs typeface="Tahoma" pitchFamily="34" charset="0"/>
            </a:endParaRPr>
          </a:p>
        </p:txBody>
      </p:sp>
      <p:sp>
        <p:nvSpPr>
          <p:cNvPr id="34" name="TextBox 20"/>
          <p:cNvSpPr txBox="1"/>
          <p:nvPr/>
        </p:nvSpPr>
        <p:spPr>
          <a:xfrm>
            <a:off x="2040930" y="5094986"/>
            <a:ext cx="4743543" cy="530915"/>
          </a:xfrm>
          <a:prstGeom prst="rect">
            <a:avLst/>
          </a:prstGeom>
          <a:noFill/>
          <a:ln>
            <a:noFill/>
          </a:ln>
        </p:spPr>
        <p:txBody>
          <a:bodyPr vert="horz" wrap="square" lIns="0" tIns="0" rIns="0" bIns="0" rtlCol="0">
            <a:spAutoFit/>
          </a:bodyPr>
          <a:lstStyle/>
          <a:p>
            <a:pPr marL="285750" indent="-285750" algn="l">
              <a:spcAft>
                <a:spcPts val="300"/>
              </a:spcAft>
              <a:buFont typeface="Arial" panose="020B0604020202020204" pitchFamily="34" charset="0"/>
              <a:buChar char="‒"/>
            </a:pPr>
            <a:r>
              <a:rPr lang="fr-FR" sz="1600" i="1" dirty="0">
                <a:latin typeface="Arial" panose="020B0604020202020204" pitchFamily="34" charset="0"/>
                <a:cs typeface="Tahoma" pitchFamily="34" charset="0"/>
              </a:rPr>
              <a:t>1 </a:t>
            </a:r>
            <a:r>
              <a:rPr lang="fr-FR" sz="1600" i="1" dirty="0" smtClean="0">
                <a:latin typeface="Arial" panose="020B0604020202020204" pitchFamily="34" charset="0"/>
                <a:cs typeface="Tahoma" pitchFamily="34" charset="0"/>
              </a:rPr>
              <a:t>Group rule applicable in Europe</a:t>
            </a:r>
            <a:endParaRPr lang="fr-FR" sz="1600" i="1" dirty="0">
              <a:latin typeface="Arial" panose="020B0604020202020204" pitchFamily="34" charset="0"/>
              <a:cs typeface="Tahoma" pitchFamily="34" charset="0"/>
            </a:endParaRPr>
          </a:p>
          <a:p>
            <a:pPr marL="285750" indent="-285750" algn="l">
              <a:buFont typeface="Arial" panose="020B0604020202020204" pitchFamily="34" charset="0"/>
              <a:buChar char="‒"/>
            </a:pPr>
            <a:r>
              <a:rPr lang="fr-FR" sz="1600" i="1" dirty="0">
                <a:latin typeface="Arial" panose="020B0604020202020204" pitchFamily="34" charset="0"/>
                <a:cs typeface="Tahoma" pitchFamily="34" charset="0"/>
              </a:rPr>
              <a:t>1 document </a:t>
            </a:r>
            <a:r>
              <a:rPr lang="fr-FR" sz="1600" i="1" dirty="0" err="1" smtClean="0">
                <a:latin typeface="Arial" panose="020B0604020202020204" pitchFamily="34" charset="0"/>
                <a:cs typeface="Tahoma" pitchFamily="34" charset="0"/>
              </a:rPr>
              <a:t>covering</a:t>
            </a:r>
            <a:r>
              <a:rPr lang="fr-FR" sz="1600" i="1" dirty="0" smtClean="0">
                <a:latin typeface="Arial" panose="020B0604020202020204" pitchFamily="34" charset="0"/>
                <a:cs typeface="Tahoma" pitchFamily="34" charset="0"/>
              </a:rPr>
              <a:t> shunting operations </a:t>
            </a:r>
            <a:endParaRPr lang="fr-FR" sz="1600" i="1" dirty="0">
              <a:latin typeface="Arial" panose="020B0604020202020204" pitchFamily="34" charset="0"/>
              <a:cs typeface="Tahoma" pitchFamily="34" charset="0"/>
            </a:endParaRPr>
          </a:p>
        </p:txBody>
      </p:sp>
      <p:sp>
        <p:nvSpPr>
          <p:cNvPr id="36" name="TextBox 29"/>
          <p:cNvSpPr txBox="1"/>
          <p:nvPr/>
        </p:nvSpPr>
        <p:spPr>
          <a:xfrm>
            <a:off x="7869335" y="5122224"/>
            <a:ext cx="2165380" cy="246221"/>
          </a:xfrm>
          <a:prstGeom prst="rect">
            <a:avLst/>
          </a:prstGeom>
          <a:noFill/>
          <a:ln>
            <a:noFill/>
          </a:ln>
        </p:spPr>
        <p:txBody>
          <a:bodyPr vert="horz" wrap="square" lIns="0" tIns="0" rIns="0" bIns="0" rtlCol="0">
            <a:spAutoFit/>
          </a:bodyPr>
          <a:lstStyle/>
          <a:p>
            <a:pPr marL="285750" indent="-285750" algn="l">
              <a:buFont typeface="Wingdings" panose="05000000000000000000" pitchFamily="2" charset="2"/>
              <a:buChar char="ü"/>
            </a:pPr>
            <a:r>
              <a:rPr lang="fr-FR" sz="1600" i="1" dirty="0">
                <a:latin typeface="Arial" panose="020B0604020202020204" pitchFamily="34" charset="0"/>
                <a:cs typeface="Tahoma" pitchFamily="34" charset="0"/>
              </a:rPr>
              <a:t>1 </a:t>
            </a:r>
            <a:r>
              <a:rPr lang="fr-FR" sz="1600" i="1" dirty="0" smtClean="0">
                <a:latin typeface="Arial" panose="020B0604020202020204" pitchFamily="34" charset="0"/>
                <a:cs typeface="Tahoma" pitchFamily="34" charset="0"/>
              </a:rPr>
              <a:t>Group Rule</a:t>
            </a:r>
            <a:endParaRPr lang="fr-FR" sz="1600" i="1" dirty="0">
              <a:latin typeface="Arial" panose="020B0604020202020204" pitchFamily="34" charset="0"/>
              <a:cs typeface="Tahoma" pitchFamily="34" charset="0"/>
            </a:endParaRPr>
          </a:p>
        </p:txBody>
      </p:sp>
      <p:cxnSp>
        <p:nvCxnSpPr>
          <p:cNvPr id="4" name="Connecteur droit 3"/>
          <p:cNvCxnSpPr/>
          <p:nvPr/>
        </p:nvCxnSpPr>
        <p:spPr>
          <a:xfrm>
            <a:off x="1884000" y="5070766"/>
            <a:ext cx="8536028" cy="4378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0" name="Rounded Rectangle 6"/>
          <p:cNvSpPr/>
          <p:nvPr/>
        </p:nvSpPr>
        <p:spPr bwMode="auto">
          <a:xfrm>
            <a:off x="2302898" y="1657033"/>
            <a:ext cx="3483999" cy="1065195"/>
          </a:xfrm>
          <a:prstGeom prst="roundRect">
            <a:avLst/>
          </a:prstGeom>
          <a:noFill/>
          <a:ln w="9525" algn="ctr">
            <a:solidFill>
              <a:schemeClr val="accent1"/>
            </a:solidFill>
            <a:round/>
            <a:headEnd/>
            <a:tailEnd/>
          </a:ln>
        </p:spPr>
        <p:txBody>
          <a:bodyPr wrap="square" rtlCol="0" anchor="ctr"/>
          <a:lstStyle/>
          <a:p>
            <a:pPr algn="ctr">
              <a:spcAft>
                <a:spcPts val="1108"/>
              </a:spcAft>
            </a:pPr>
            <a:r>
              <a:rPr lang="en-US" sz="1477" dirty="0" smtClean="0">
                <a:solidFill>
                  <a:schemeClr val="accent1"/>
                </a:solidFill>
              </a:rPr>
              <a:t>REG-GR-HSE-014</a:t>
            </a:r>
            <a:r>
              <a:rPr lang="en-US" sz="1477" dirty="0" smtClean="0"/>
              <a:t>: </a:t>
            </a:r>
          </a:p>
          <a:p>
            <a:pPr algn="ctr">
              <a:spcAft>
                <a:spcPts val="1108"/>
              </a:spcAft>
            </a:pPr>
            <a:r>
              <a:rPr lang="fr-FR" sz="1600" dirty="0" smtClean="0"/>
              <a:t>Rail </a:t>
            </a:r>
            <a:r>
              <a:rPr lang="fr-FR" sz="1600" dirty="0" err="1" smtClean="0"/>
              <a:t>contractors</a:t>
            </a:r>
            <a:r>
              <a:rPr lang="fr-FR" sz="1600" dirty="0" smtClean="0"/>
              <a:t> minimum requirements</a:t>
            </a:r>
            <a:endParaRPr lang="fr-FR" sz="1477" dirty="0"/>
          </a:p>
        </p:txBody>
      </p:sp>
      <p:sp>
        <p:nvSpPr>
          <p:cNvPr id="21" name="Rounded Rectangle 7"/>
          <p:cNvSpPr/>
          <p:nvPr/>
        </p:nvSpPr>
        <p:spPr bwMode="auto">
          <a:xfrm>
            <a:off x="2302898" y="3566560"/>
            <a:ext cx="3377329" cy="1065002"/>
          </a:xfrm>
          <a:prstGeom prst="roundRect">
            <a:avLst/>
          </a:prstGeom>
          <a:noFill/>
          <a:ln w="9525" algn="ctr">
            <a:solidFill>
              <a:schemeClr val="accent1"/>
            </a:solidFill>
            <a:round/>
            <a:headEnd/>
            <a:tailEnd/>
          </a:ln>
        </p:spPr>
        <p:txBody>
          <a:bodyPr wrap="square" rtlCol="0" anchor="ctr"/>
          <a:lstStyle/>
          <a:p>
            <a:pPr algn="ctr">
              <a:spcAft>
                <a:spcPts val="1108"/>
              </a:spcAft>
            </a:pPr>
            <a:r>
              <a:rPr lang="fr-FR" sz="1477" dirty="0" smtClean="0">
                <a:solidFill>
                  <a:schemeClr val="accent1"/>
                </a:solidFill>
              </a:rPr>
              <a:t>Shunting </a:t>
            </a:r>
            <a:r>
              <a:rPr lang="fr-FR" sz="1477" dirty="0">
                <a:solidFill>
                  <a:schemeClr val="accent1"/>
                </a:solidFill>
              </a:rPr>
              <a:t>O</a:t>
            </a:r>
            <a:r>
              <a:rPr lang="fr-FR" sz="1477" dirty="0" smtClean="0">
                <a:solidFill>
                  <a:schemeClr val="accent1"/>
                </a:solidFill>
              </a:rPr>
              <a:t>perations</a:t>
            </a:r>
            <a:r>
              <a:rPr lang="en-US" sz="1477" dirty="0" smtClean="0"/>
              <a:t>: </a:t>
            </a:r>
          </a:p>
          <a:p>
            <a:pPr algn="ctr">
              <a:spcAft>
                <a:spcPts val="1108"/>
              </a:spcAft>
            </a:pPr>
            <a:r>
              <a:rPr lang="fr-FR" sz="1477" dirty="0" smtClean="0"/>
              <a:t>Minimum Requirements for Shunting </a:t>
            </a:r>
            <a:r>
              <a:rPr lang="fr-FR" sz="1477" dirty="0"/>
              <a:t>O</a:t>
            </a:r>
            <a:r>
              <a:rPr lang="fr-FR" sz="1477" dirty="0" smtClean="0"/>
              <a:t>perations</a:t>
            </a:r>
            <a:endParaRPr lang="fr-FR" sz="1477" dirty="0"/>
          </a:p>
        </p:txBody>
      </p:sp>
      <p:grpSp>
        <p:nvGrpSpPr>
          <p:cNvPr id="27" name="Group 15"/>
          <p:cNvGrpSpPr/>
          <p:nvPr/>
        </p:nvGrpSpPr>
        <p:grpSpPr>
          <a:xfrm>
            <a:off x="3735939" y="2879096"/>
            <a:ext cx="511247" cy="511247"/>
            <a:chOff x="2268088" y="3676481"/>
            <a:chExt cx="553673" cy="553673"/>
          </a:xfrm>
        </p:grpSpPr>
        <p:sp>
          <p:nvSpPr>
            <p:cNvPr id="28" name="Rectangle 27"/>
            <p:cNvSpPr/>
            <p:nvPr/>
          </p:nvSpPr>
          <p:spPr bwMode="auto">
            <a:xfrm rot="5400000">
              <a:off x="2256638" y="3877817"/>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sp>
          <p:nvSpPr>
            <p:cNvPr id="35" name="Rectangle 34"/>
            <p:cNvSpPr/>
            <p:nvPr/>
          </p:nvSpPr>
          <p:spPr bwMode="auto">
            <a:xfrm>
              <a:off x="2268088" y="3877817"/>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grpSp>
      <p:pic>
        <p:nvPicPr>
          <p:cNvPr id="4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2027112" y="1504064"/>
            <a:ext cx="549402" cy="498391"/>
          </a:xfrm>
          <a:prstGeom prst="rect">
            <a:avLst/>
          </a:prstGeom>
          <a:noFill/>
        </p:spPr>
      </p:pic>
      <p:pic>
        <p:nvPicPr>
          <p:cNvPr id="4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2040930" y="3317661"/>
            <a:ext cx="551748" cy="500736"/>
          </a:xfrm>
          <a:prstGeom prst="rect">
            <a:avLst/>
          </a:prstGeom>
          <a:noFill/>
        </p:spPr>
      </p:pic>
      <p:grpSp>
        <p:nvGrpSpPr>
          <p:cNvPr id="43" name="Group 16"/>
          <p:cNvGrpSpPr/>
          <p:nvPr/>
        </p:nvGrpSpPr>
        <p:grpSpPr>
          <a:xfrm>
            <a:off x="6273226" y="2951065"/>
            <a:ext cx="511247" cy="367307"/>
            <a:chOff x="5481072" y="3659706"/>
            <a:chExt cx="553673" cy="397788"/>
          </a:xfrm>
        </p:grpSpPr>
        <p:sp>
          <p:nvSpPr>
            <p:cNvPr id="44" name="Rectangle 43"/>
            <p:cNvSpPr/>
            <p:nvPr/>
          </p:nvSpPr>
          <p:spPr bwMode="auto">
            <a:xfrm>
              <a:off x="5481072" y="3659706"/>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sp>
          <p:nvSpPr>
            <p:cNvPr id="45" name="Rectangle 44"/>
            <p:cNvSpPr/>
            <p:nvPr/>
          </p:nvSpPr>
          <p:spPr bwMode="auto">
            <a:xfrm>
              <a:off x="5481072" y="3906492"/>
              <a:ext cx="553673" cy="151002"/>
            </a:xfrm>
            <a:prstGeom prst="rect">
              <a:avLst/>
            </a:prstGeom>
            <a:solidFill>
              <a:schemeClr val="tx1"/>
            </a:solidFill>
            <a:ln w="9525" algn="ctr">
              <a:noFill/>
              <a:round/>
              <a:headEnd/>
              <a:tailEnd/>
            </a:ln>
          </p:spPr>
          <p:txBody>
            <a:bodyPr wrap="square" rtlCol="0" anchor="ctr"/>
            <a:lstStyle/>
            <a:p>
              <a:pPr algn="l"/>
              <a:endParaRPr lang="en-US" sz="1477" dirty="0">
                <a:cs typeface="Tahoma" pitchFamily="34" charset="0"/>
              </a:endParaRPr>
            </a:p>
          </p:txBody>
        </p:sp>
      </p:grpSp>
      <p:sp>
        <p:nvSpPr>
          <p:cNvPr id="46" name="Rectangle 45"/>
          <p:cNvSpPr/>
          <p:nvPr/>
        </p:nvSpPr>
        <p:spPr bwMode="auto">
          <a:xfrm>
            <a:off x="7261089" y="2334457"/>
            <a:ext cx="2773626" cy="1923144"/>
          </a:xfrm>
          <a:prstGeom prst="rect">
            <a:avLst/>
          </a:prstGeom>
          <a:solidFill>
            <a:schemeClr val="bg1"/>
          </a:solidFill>
          <a:ln w="9525" algn="ctr">
            <a:solidFill>
              <a:schemeClr val="accent1"/>
            </a:solidFill>
            <a:round/>
            <a:headEnd/>
            <a:tailEnd/>
          </a:ln>
        </p:spPr>
        <p:txBody>
          <a:bodyPr wrap="square" rtlCol="0" anchor="ctr"/>
          <a:lstStyle/>
          <a:p>
            <a:pPr algn="l"/>
            <a:endParaRPr lang="en-US" sz="1477" dirty="0">
              <a:cs typeface="Tahoma" pitchFamily="34" charset="0"/>
            </a:endParaRPr>
          </a:p>
        </p:txBody>
      </p:sp>
      <p:sp>
        <p:nvSpPr>
          <p:cNvPr id="47" name="Rectangle 46"/>
          <p:cNvSpPr/>
          <p:nvPr/>
        </p:nvSpPr>
        <p:spPr bwMode="auto">
          <a:xfrm>
            <a:off x="7342394" y="2231690"/>
            <a:ext cx="2773626" cy="1923144"/>
          </a:xfrm>
          <a:prstGeom prst="rect">
            <a:avLst/>
          </a:prstGeom>
          <a:solidFill>
            <a:schemeClr val="bg1"/>
          </a:solidFill>
          <a:ln w="9525" algn="ctr">
            <a:solidFill>
              <a:schemeClr val="accent1"/>
            </a:solidFill>
            <a:round/>
            <a:headEnd/>
            <a:tailEnd/>
          </a:ln>
        </p:spPr>
        <p:txBody>
          <a:bodyPr wrap="square" rtlCol="0" anchor="ctr"/>
          <a:lstStyle/>
          <a:p>
            <a:pPr algn="l"/>
            <a:endParaRPr lang="en-US" sz="1477" dirty="0">
              <a:cs typeface="Tahoma" pitchFamily="34" charset="0"/>
            </a:endParaRPr>
          </a:p>
        </p:txBody>
      </p:sp>
      <p:sp>
        <p:nvSpPr>
          <p:cNvPr id="48" name="Rectangle 47"/>
          <p:cNvSpPr/>
          <p:nvPr/>
        </p:nvSpPr>
        <p:spPr bwMode="auto">
          <a:xfrm>
            <a:off x="7423699" y="2128923"/>
            <a:ext cx="2773626" cy="1923144"/>
          </a:xfrm>
          <a:prstGeom prst="rect">
            <a:avLst/>
          </a:prstGeom>
          <a:solidFill>
            <a:schemeClr val="bg1"/>
          </a:solidFill>
          <a:ln w="9525" algn="ctr">
            <a:solidFill>
              <a:schemeClr val="accent1"/>
            </a:solidFill>
            <a:round/>
            <a:headEnd/>
            <a:tailEnd/>
          </a:ln>
        </p:spPr>
        <p:txBody>
          <a:bodyPr wrap="square" rtlCol="0" anchor="ctr"/>
          <a:lstStyle/>
          <a:p>
            <a:pPr algn="ctr">
              <a:spcAft>
                <a:spcPts val="1108"/>
              </a:spcAft>
            </a:pPr>
            <a:r>
              <a:rPr lang="en-US" sz="1477" dirty="0" smtClean="0">
                <a:solidFill>
                  <a:schemeClr val="accent1"/>
                </a:solidFill>
              </a:rPr>
              <a:t>CG-GR-HSE-430</a:t>
            </a:r>
            <a:r>
              <a:rPr lang="en-US" sz="1477" dirty="0" smtClean="0"/>
              <a:t>: </a:t>
            </a:r>
          </a:p>
          <a:p>
            <a:pPr algn="ctr">
              <a:spcAft>
                <a:spcPts val="1108"/>
              </a:spcAft>
            </a:pPr>
            <a:r>
              <a:rPr lang="fr-FR" sz="1477" dirty="0" smtClean="0"/>
              <a:t>Rail </a:t>
            </a:r>
            <a:r>
              <a:rPr lang="fr-FR" sz="1477" dirty="0" smtClean="0"/>
              <a:t>Transport </a:t>
            </a:r>
            <a:r>
              <a:rPr lang="fr-FR" sz="1477" dirty="0" smtClean="0"/>
              <a:t>Safety</a:t>
            </a:r>
            <a:endParaRPr lang="fr-FR" sz="1477" dirty="0"/>
          </a:p>
        </p:txBody>
      </p:sp>
      <p:sp>
        <p:nvSpPr>
          <p:cNvPr id="49" name="TextBox 17"/>
          <p:cNvSpPr txBox="1"/>
          <p:nvPr/>
        </p:nvSpPr>
        <p:spPr>
          <a:xfrm>
            <a:off x="9506007" y="2189219"/>
            <a:ext cx="331822" cy="170496"/>
          </a:xfrm>
          <a:prstGeom prst="rect">
            <a:avLst/>
          </a:prstGeom>
          <a:noFill/>
          <a:ln>
            <a:noFill/>
          </a:ln>
        </p:spPr>
        <p:txBody>
          <a:bodyPr vert="horz" wrap="none" lIns="0" tIns="0" rIns="0" bIns="0" rtlCol="0">
            <a:spAutoFit/>
          </a:bodyPr>
          <a:lstStyle/>
          <a:p>
            <a:pPr algn="l"/>
            <a:r>
              <a:rPr lang="en-GB" sz="1108" i="1" dirty="0" smtClean="0">
                <a:latin typeface="Arial" panose="020B0604020202020204" pitchFamily="34" charset="0"/>
                <a:cs typeface="Tahoma" pitchFamily="34" charset="0"/>
              </a:rPr>
              <a:t>NEW</a:t>
            </a:r>
            <a:endParaRPr lang="en-US" sz="1108" i="1" dirty="0">
              <a:latin typeface="Arial" panose="020B0604020202020204" pitchFamily="34" charset="0"/>
              <a:cs typeface="Tahoma" pitchFamily="34" charset="0"/>
            </a:endParaRPr>
          </a:p>
        </p:txBody>
      </p:sp>
      <p:cxnSp>
        <p:nvCxnSpPr>
          <p:cNvPr id="50" name="Straight Connector 18"/>
          <p:cNvCxnSpPr/>
          <p:nvPr/>
        </p:nvCxnSpPr>
        <p:spPr bwMode="auto">
          <a:xfrm>
            <a:off x="9187163" y="2196958"/>
            <a:ext cx="969511" cy="1173"/>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51" name="Straight Connector 19"/>
          <p:cNvCxnSpPr/>
          <p:nvPr/>
        </p:nvCxnSpPr>
        <p:spPr bwMode="auto">
          <a:xfrm>
            <a:off x="9187163" y="2367474"/>
            <a:ext cx="969511" cy="1173"/>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2" name="Rectangle 51"/>
          <p:cNvSpPr/>
          <p:nvPr/>
        </p:nvSpPr>
        <p:spPr>
          <a:xfrm>
            <a:off x="7561326" y="3584462"/>
            <a:ext cx="2516698" cy="377505"/>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i="1" dirty="0" smtClean="0">
                <a:solidFill>
                  <a:schemeClr val="bg1"/>
                </a:solidFill>
              </a:rPr>
              <a:t>For all </a:t>
            </a:r>
            <a:r>
              <a:rPr lang="fr-FR" sz="1400" i="1" dirty="0" err="1" smtClean="0">
                <a:solidFill>
                  <a:schemeClr val="bg1"/>
                </a:solidFill>
              </a:rPr>
              <a:t>operated</a:t>
            </a:r>
            <a:r>
              <a:rPr lang="fr-FR" sz="1400" i="1" dirty="0" smtClean="0">
                <a:solidFill>
                  <a:schemeClr val="bg1"/>
                </a:solidFill>
              </a:rPr>
              <a:t> </a:t>
            </a:r>
            <a:r>
              <a:rPr lang="fr-FR" sz="1400" i="1" dirty="0" err="1" smtClean="0">
                <a:solidFill>
                  <a:schemeClr val="bg1"/>
                </a:solidFill>
              </a:rPr>
              <a:t>domains</a:t>
            </a:r>
            <a:endParaRPr lang="fr-FR" sz="1400" i="1" dirty="0">
              <a:solidFill>
                <a:schemeClr val="bg1"/>
              </a:solidFill>
            </a:endParaRPr>
          </a:p>
        </p:txBody>
      </p:sp>
      <p:sp>
        <p:nvSpPr>
          <p:cNvPr id="2" name="Espace réservé du texte 1"/>
          <p:cNvSpPr>
            <a:spLocks noGrp="1"/>
          </p:cNvSpPr>
          <p:nvPr>
            <p:ph type="body" sz="quarter" idx="11"/>
          </p:nvPr>
        </p:nvSpPr>
        <p:spPr>
          <a:xfrm>
            <a:off x="202141" y="8467"/>
            <a:ext cx="7578841" cy="404664"/>
          </a:xfrm>
        </p:spPr>
        <p:txBody>
          <a:bodyPr>
            <a:noAutofit/>
          </a:bodyPr>
          <a:lstStyle/>
          <a:p>
            <a:r>
              <a:rPr lang="fr-FR" dirty="0"/>
              <a:t>CR GR HSE 430 – </a:t>
            </a:r>
            <a:r>
              <a:rPr lang="fr-FR" dirty="0" smtClean="0"/>
              <a:t>Rail Transport Safety</a:t>
            </a:r>
            <a:endParaRPr lang="en-US" dirty="0"/>
          </a:p>
        </p:txBody>
      </p:sp>
    </p:spTree>
    <p:extLst>
      <p:ext uri="{BB962C8B-B14F-4D97-AF65-F5344CB8AC3E}">
        <p14:creationId xmlns:p14="http://schemas.microsoft.com/office/powerpoint/2010/main" val="1123064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0"/>
          </a:schemeClr>
        </a:solidFill>
        <a:effectLst/>
      </p:bgPr>
    </p:bg>
    <p:spTree>
      <p:nvGrpSpPr>
        <p:cNvPr id="1" name=""/>
        <p:cNvGrpSpPr/>
        <p:nvPr/>
      </p:nvGrpSpPr>
      <p:grpSpPr>
        <a:xfrm>
          <a:off x="0" y="0"/>
          <a:ext cx="0" cy="0"/>
          <a:chOff x="0" y="0"/>
          <a:chExt cx="0" cy="0"/>
        </a:xfrm>
      </p:grpSpPr>
      <p:sp>
        <p:nvSpPr>
          <p:cNvPr id="11" name="Espace réservé du texte 1"/>
          <p:cNvSpPr txBox="1">
            <a:spLocks/>
          </p:cNvSpPr>
          <p:nvPr/>
        </p:nvSpPr>
        <p:spPr>
          <a:xfrm>
            <a:off x="191344" y="692696"/>
            <a:ext cx="11377264" cy="504056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Safety Management</a:t>
            </a:r>
          </a:p>
          <a:p>
            <a:pPr marL="0" indent="0" algn="l"/>
            <a:endParaRPr lang="fr-FR" sz="1400" u="sng" dirty="0" smtClean="0">
              <a:solidFill>
                <a:schemeClr val="tx1"/>
              </a:solidFill>
            </a:endParaRPr>
          </a:p>
          <a:p>
            <a:pPr marL="0" indent="0" algn="l">
              <a:spcAft>
                <a:spcPts val="600"/>
              </a:spcAft>
            </a:pPr>
            <a:r>
              <a:rPr lang="fr-FR" sz="1600" dirty="0" err="1" smtClean="0">
                <a:solidFill>
                  <a:schemeClr val="tx1"/>
                </a:solidFill>
              </a:rPr>
              <a:t>Review</a:t>
            </a:r>
            <a:r>
              <a:rPr lang="fr-FR" sz="1600" dirty="0" smtClean="0">
                <a:solidFill>
                  <a:schemeClr val="tx1"/>
                </a:solidFill>
              </a:rPr>
              <a:t> of the Safety Organisation </a:t>
            </a:r>
            <a:r>
              <a:rPr lang="fr-FR" sz="1600" dirty="0" err="1" smtClean="0">
                <a:solidFill>
                  <a:schemeClr val="tx1"/>
                </a:solidFill>
              </a:rPr>
              <a:t>within</a:t>
            </a:r>
            <a:r>
              <a:rPr lang="fr-FR" sz="1600" dirty="0" smtClean="0">
                <a:solidFill>
                  <a:schemeClr val="tx1"/>
                </a:solidFill>
              </a:rPr>
              <a:t> the Entity or Affiliate</a:t>
            </a:r>
          </a:p>
          <a:p>
            <a:pPr marL="285750" indent="-285750" algn="l">
              <a:spcAft>
                <a:spcPts val="600"/>
              </a:spcAft>
              <a:buFont typeface="Arial" panose="020B0604020202020204" pitchFamily="34" charset="0"/>
              <a:buChar char="•"/>
            </a:pPr>
            <a:r>
              <a:rPr lang="fr-FR" sz="1400" b="0" dirty="0" smtClean="0">
                <a:solidFill>
                  <a:schemeClr val="tx1"/>
                </a:solidFill>
              </a:rPr>
              <a:t>A rail safety correspondent is </a:t>
            </a:r>
            <a:r>
              <a:rPr lang="fr-FR" sz="1400" b="0" dirty="0" err="1" smtClean="0">
                <a:solidFill>
                  <a:schemeClr val="tx1"/>
                </a:solidFill>
              </a:rPr>
              <a:t>nominated</a:t>
            </a:r>
            <a:r>
              <a:rPr lang="fr-FR" sz="1400" b="0" dirty="0" smtClean="0">
                <a:solidFill>
                  <a:schemeClr val="tx1"/>
                </a:solidFill>
              </a:rPr>
              <a:t> </a:t>
            </a:r>
            <a:r>
              <a:rPr lang="fr-FR" sz="1400" b="0" dirty="0" smtClean="0">
                <a:solidFill>
                  <a:schemeClr val="tx1"/>
                </a:solidFill>
              </a:rPr>
              <a:t>by the entity or affiliate </a:t>
            </a:r>
            <a:r>
              <a:rPr lang="fr-FR" sz="1400" dirty="0" smtClean="0">
                <a:solidFill>
                  <a:schemeClr val="tx1"/>
                </a:solidFill>
              </a:rPr>
              <a:t>(Requirement 3.1.1).</a:t>
            </a:r>
            <a:endParaRPr lang="fr-FR" sz="1400" b="0" dirty="0" smtClean="0">
              <a:solidFill>
                <a:schemeClr val="tx1"/>
              </a:solidFill>
            </a:endParaRPr>
          </a:p>
          <a:p>
            <a:pPr marL="285750" indent="-285750" algn="l">
              <a:spcAft>
                <a:spcPts val="600"/>
              </a:spcAft>
              <a:buFont typeface="Arial" panose="020B0604020202020204" pitchFamily="34" charset="0"/>
              <a:buChar char="•"/>
            </a:pPr>
            <a:r>
              <a:rPr lang="en-US" sz="1400" b="0" dirty="0" smtClean="0">
                <a:solidFill>
                  <a:schemeClr val="tx1"/>
                </a:solidFill>
              </a:rPr>
              <a:t>A r</a:t>
            </a:r>
            <a:r>
              <a:rPr lang="en-US" sz="1400" b="0" dirty="0" smtClean="0">
                <a:solidFill>
                  <a:schemeClr val="tx1"/>
                </a:solidFill>
              </a:rPr>
              <a:t>isk </a:t>
            </a:r>
            <a:r>
              <a:rPr lang="en-US" sz="1400" b="0" dirty="0">
                <a:solidFill>
                  <a:schemeClr val="tx1"/>
                </a:solidFill>
              </a:rPr>
              <a:t>assessment for rail transport activities is conducted and updated at least every five years</a:t>
            </a:r>
            <a:r>
              <a:rPr lang="fr-FR" sz="1400" b="0" dirty="0" smtClean="0">
                <a:solidFill>
                  <a:schemeClr val="tx1"/>
                </a:solidFill>
              </a:rPr>
              <a:t> </a:t>
            </a:r>
            <a:r>
              <a:rPr lang="fr-FR" sz="1400" dirty="0">
                <a:solidFill>
                  <a:schemeClr val="tx1"/>
                </a:solidFill>
              </a:rPr>
              <a:t>(Requirement 3.1.2</a:t>
            </a:r>
            <a:r>
              <a:rPr lang="fr-FR" sz="1400" dirty="0" smtClean="0">
                <a:solidFill>
                  <a:schemeClr val="tx1"/>
                </a:solidFill>
              </a:rPr>
              <a:t>).</a:t>
            </a:r>
            <a:endParaRPr lang="fr-FR" sz="1400" b="0" dirty="0" smtClean="0">
              <a:solidFill>
                <a:schemeClr val="tx1"/>
              </a:solidFill>
            </a:endParaRPr>
          </a:p>
          <a:p>
            <a:pPr marL="285750" indent="-285750" algn="l">
              <a:spcAft>
                <a:spcPts val="600"/>
              </a:spcAft>
              <a:buFont typeface="Arial" panose="020B0604020202020204" pitchFamily="34" charset="0"/>
              <a:buChar char="•"/>
            </a:pPr>
            <a:r>
              <a:rPr lang="en-US" sz="1400" b="0" dirty="0">
                <a:solidFill>
                  <a:schemeClr val="tx1"/>
                </a:solidFill>
              </a:rPr>
              <a:t>Emergency plans take into account incident scenarios during rail </a:t>
            </a:r>
            <a:r>
              <a:rPr lang="en-US" sz="1400" b="0" u="dotted" dirty="0">
                <a:solidFill>
                  <a:schemeClr val="tx1"/>
                </a:solidFill>
              </a:rPr>
              <a:t>shunting</a:t>
            </a:r>
            <a:r>
              <a:rPr lang="en-US" sz="1400" b="0" dirty="0">
                <a:solidFill>
                  <a:schemeClr val="tx1"/>
                </a:solidFill>
              </a:rPr>
              <a:t> operations and </a:t>
            </a:r>
            <a:r>
              <a:rPr lang="en-US" sz="1400" b="0" dirty="0" smtClean="0">
                <a:solidFill>
                  <a:schemeClr val="tx1"/>
                </a:solidFill>
              </a:rPr>
              <a:t>rail </a:t>
            </a:r>
            <a:r>
              <a:rPr lang="en-US" sz="1400" b="0" dirty="0">
                <a:solidFill>
                  <a:schemeClr val="tx1"/>
                </a:solidFill>
              </a:rPr>
              <a:t>transport of </a:t>
            </a:r>
            <a:r>
              <a:rPr lang="en-US" sz="1400" b="0" u="dotted" dirty="0">
                <a:solidFill>
                  <a:schemeClr val="tx1"/>
                </a:solidFill>
              </a:rPr>
              <a:t>dangerous </a:t>
            </a:r>
            <a:r>
              <a:rPr lang="en-US" sz="1400" b="0" u="dotted" dirty="0" smtClean="0">
                <a:solidFill>
                  <a:schemeClr val="tx1"/>
                </a:solidFill>
              </a:rPr>
              <a:t>substances</a:t>
            </a:r>
            <a:r>
              <a:rPr lang="fr-FR" sz="1400" b="0" dirty="0" smtClean="0">
                <a:solidFill>
                  <a:schemeClr val="tx1"/>
                </a:solidFill>
              </a:rPr>
              <a:t> </a:t>
            </a:r>
            <a:r>
              <a:rPr lang="fr-FR" sz="1400" dirty="0">
                <a:solidFill>
                  <a:schemeClr val="tx1"/>
                </a:solidFill>
              </a:rPr>
              <a:t>(Requirement 3.1.3</a:t>
            </a:r>
            <a:r>
              <a:rPr lang="fr-FR" sz="1400" dirty="0" smtClean="0">
                <a:solidFill>
                  <a:schemeClr val="tx1"/>
                </a:solidFill>
              </a:rPr>
              <a:t>).</a:t>
            </a:r>
            <a:endParaRPr lang="fr-FR" sz="1400" b="0" dirty="0">
              <a:solidFill>
                <a:schemeClr val="tx1"/>
              </a:solidFill>
            </a:endParaRPr>
          </a:p>
          <a:p>
            <a:pPr marL="0" indent="0" algn="l">
              <a:spcAft>
                <a:spcPts val="600"/>
              </a:spcAft>
            </a:pPr>
            <a:endParaRPr lang="fr-FR" sz="1400" dirty="0" smtClean="0">
              <a:solidFill>
                <a:srgbClr val="FF9900"/>
              </a:solidFill>
            </a:endParaRPr>
          </a:p>
          <a:p>
            <a:pPr marL="0" indent="0" algn="l">
              <a:spcAft>
                <a:spcPts val="600"/>
              </a:spcAft>
            </a:pPr>
            <a:r>
              <a:rPr lang="fr-FR" sz="1400" b="0" u="sng" dirty="0" smtClean="0">
                <a:solidFill>
                  <a:srgbClr val="FF0000"/>
                </a:solidFill>
                <a:latin typeface="+mn-lt"/>
              </a:rPr>
              <a:t>Changes:</a:t>
            </a:r>
            <a:endParaRPr lang="fr-FR" sz="1400" b="0" dirty="0" smtClean="0">
              <a:solidFill>
                <a:srgbClr val="FF0000"/>
              </a:solidFill>
              <a:latin typeface="+mn-lt"/>
            </a:endParaRPr>
          </a:p>
          <a:p>
            <a:pPr marL="265113" indent="-265113" algn="l">
              <a:spcAft>
                <a:spcPts val="600"/>
              </a:spcAft>
              <a:buFont typeface="Arial" panose="020B0604020202020204" pitchFamily="34" charset="0"/>
              <a:buChar char="•"/>
            </a:pPr>
            <a:r>
              <a:rPr lang="fr-FR" sz="1400" b="0" i="1" dirty="0" smtClean="0">
                <a:solidFill>
                  <a:schemeClr val="tx1"/>
                </a:solidFill>
              </a:rPr>
              <a:t>R&amp;C</a:t>
            </a:r>
            <a:r>
              <a:rPr lang="fr-FR" sz="1400" b="0" i="1" dirty="0">
                <a:solidFill>
                  <a:schemeClr val="tx1"/>
                </a:solidFill>
              </a:rPr>
              <a:t>, </a:t>
            </a:r>
            <a:r>
              <a:rPr lang="fr-FR" sz="1400" b="0" i="1" dirty="0" smtClean="0">
                <a:solidFill>
                  <a:schemeClr val="tx1"/>
                </a:solidFill>
              </a:rPr>
              <a:t>M&amp;S </a:t>
            </a:r>
            <a:r>
              <a:rPr lang="fr-FR" sz="1400" b="0" i="1" dirty="0">
                <a:solidFill>
                  <a:schemeClr val="tx1"/>
                </a:solidFill>
              </a:rPr>
              <a:t>&amp; </a:t>
            </a:r>
            <a:r>
              <a:rPr lang="fr-FR" sz="1400" b="0" i="1" dirty="0" smtClean="0">
                <a:solidFill>
                  <a:schemeClr val="tx1"/>
                </a:solidFill>
              </a:rPr>
              <a:t>GRP :</a:t>
            </a:r>
            <a:endParaRPr lang="en-US" sz="1400" b="0" i="1" dirty="0" smtClean="0">
              <a:solidFill>
                <a:srgbClr val="FF0000"/>
              </a:solidFill>
              <a:latin typeface="+mn-lt"/>
            </a:endParaRPr>
          </a:p>
          <a:p>
            <a:pPr marL="452438" indent="-254000" algn="l">
              <a:spcAft>
                <a:spcPts val="600"/>
              </a:spcAft>
              <a:buFont typeface="Arial" panose="020B0604020202020204" pitchFamily="34" charset="0"/>
              <a:buChar char="•"/>
            </a:pPr>
            <a:r>
              <a:rPr lang="fr-FR" sz="1400" b="0" i="1" dirty="0" err="1" smtClean="0">
                <a:solidFill>
                  <a:schemeClr val="tx1"/>
                </a:solidFill>
              </a:rPr>
              <a:t>Within</a:t>
            </a:r>
            <a:r>
              <a:rPr lang="fr-FR" sz="1400" b="0" i="1" dirty="0" smtClean="0">
                <a:solidFill>
                  <a:schemeClr val="tx1"/>
                </a:solidFill>
              </a:rPr>
              <a:t> Europe  </a:t>
            </a:r>
            <a:r>
              <a:rPr lang="fr-FR" sz="1400" b="0" i="1" dirty="0">
                <a:solidFill>
                  <a:schemeClr val="tx1"/>
                </a:solidFill>
              </a:rPr>
              <a:t>: </a:t>
            </a:r>
            <a:endParaRPr lang="fr-FR" sz="1400" b="0" i="1" dirty="0" smtClean="0">
              <a:solidFill>
                <a:schemeClr val="tx1"/>
              </a:solidFill>
            </a:endParaRPr>
          </a:p>
          <a:p>
            <a:pPr marL="717550" indent="-255588" algn="l">
              <a:spcAft>
                <a:spcPts val="600"/>
              </a:spcAft>
              <a:buFont typeface="Arial" panose="020B0604020202020204" pitchFamily="34" charset="0"/>
              <a:buChar char="•"/>
            </a:pPr>
            <a:r>
              <a:rPr lang="fr-FR" sz="1400" b="0" i="1" dirty="0" smtClean="0">
                <a:solidFill>
                  <a:schemeClr val="tx1"/>
                </a:solidFill>
              </a:rPr>
              <a:t>3.1.1</a:t>
            </a:r>
            <a:r>
              <a:rPr lang="fr-FR" sz="1400" b="0" i="1" dirty="0">
                <a:solidFill>
                  <a:schemeClr val="tx1"/>
                </a:solidFill>
              </a:rPr>
              <a:t>; </a:t>
            </a:r>
            <a:r>
              <a:rPr lang="fr-FR" sz="1400" b="0" i="1" dirty="0" smtClean="0">
                <a:solidFill>
                  <a:schemeClr val="tx1"/>
                </a:solidFill>
              </a:rPr>
              <a:t>3.1.3: Existing practices are </a:t>
            </a:r>
            <a:r>
              <a:rPr lang="fr-FR" sz="1400" b="0" i="1" dirty="0" err="1" smtClean="0">
                <a:solidFill>
                  <a:schemeClr val="tx1"/>
                </a:solidFill>
              </a:rPr>
              <a:t>formalized</a:t>
            </a:r>
            <a:r>
              <a:rPr lang="fr-FR" sz="1400" b="0" i="1" dirty="0" smtClean="0">
                <a:solidFill>
                  <a:schemeClr val="tx1"/>
                </a:solidFill>
              </a:rPr>
              <a:t>.  </a:t>
            </a:r>
            <a:endParaRPr lang="fr-FR" sz="1400" b="0" i="1" dirty="0">
              <a:solidFill>
                <a:schemeClr val="tx1"/>
              </a:solidFill>
            </a:endParaRPr>
          </a:p>
          <a:p>
            <a:pPr marL="717550" indent="-255588" algn="l">
              <a:spcAft>
                <a:spcPts val="600"/>
              </a:spcAft>
              <a:buFont typeface="Arial" panose="020B0604020202020204" pitchFamily="34" charset="0"/>
              <a:buChar char="•"/>
            </a:pPr>
            <a:r>
              <a:rPr lang="fr-FR" sz="1400" b="0" i="1" dirty="0" smtClean="0">
                <a:solidFill>
                  <a:schemeClr val="tx1"/>
                </a:solidFill>
                <a:latin typeface="+mn-lt"/>
              </a:rPr>
              <a:t>3.1.2: Clarification on the existing requirement. </a:t>
            </a:r>
          </a:p>
          <a:p>
            <a:pPr marL="452438" indent="-254000" algn="l">
              <a:spcAft>
                <a:spcPts val="600"/>
              </a:spcAft>
              <a:buFont typeface="Arial" panose="020B0604020202020204" pitchFamily="34" charset="0"/>
              <a:buChar char="•"/>
            </a:pPr>
            <a:r>
              <a:rPr lang="fr-FR" sz="1400" b="0" i="1" dirty="0" err="1" smtClean="0">
                <a:solidFill>
                  <a:schemeClr val="tx1"/>
                </a:solidFill>
              </a:rPr>
              <a:t>Outside</a:t>
            </a:r>
            <a:r>
              <a:rPr lang="fr-FR" sz="1400" b="0" i="1" dirty="0" smtClean="0">
                <a:solidFill>
                  <a:schemeClr val="tx1"/>
                </a:solidFill>
              </a:rPr>
              <a:t> of Europe: new requirement. </a:t>
            </a:r>
          </a:p>
          <a:p>
            <a:pPr marL="285750" indent="-285750" algn="l">
              <a:spcAft>
                <a:spcPts val="600"/>
              </a:spcAft>
              <a:buFont typeface="Wingdings" panose="05000000000000000000" pitchFamily="2" charset="2"/>
              <a:buChar char="§"/>
            </a:pPr>
            <a:endParaRPr lang="fr-FR" sz="1800" b="0" dirty="0" smtClean="0">
              <a:solidFill>
                <a:schemeClr val="tx1"/>
              </a:solidFill>
            </a:endParaRPr>
          </a:p>
        </p:txBody>
      </p:sp>
      <p:sp>
        <p:nvSpPr>
          <p:cNvPr id="5" name="Espace réservé du texte 1"/>
          <p:cNvSpPr txBox="1">
            <a:spLocks/>
          </p:cNvSpPr>
          <p:nvPr/>
        </p:nvSpPr>
        <p:spPr>
          <a:xfrm>
            <a:off x="191344" y="0"/>
            <a:ext cx="7578841" cy="404664"/>
          </a:xfrm>
          <a:prstGeom prst="rect">
            <a:avLst/>
          </a:prstGeom>
          <a:noFill/>
        </p:spPr>
        <p:txBody>
          <a:bodyPr anchor="ctr">
            <a:noAutofit/>
          </a:bodyPr>
          <a:lstStyle>
            <a:lvl1pPr marL="342900" indent="-342900" algn="l" defTabSz="914400" rtl="0" eaLnBrk="1" latinLnBrk="0" hangingPunct="1">
              <a:lnSpc>
                <a:spcPct val="90000"/>
              </a:lnSpc>
              <a:spcBef>
                <a:spcPts val="1000"/>
              </a:spcBef>
              <a:buFontTx/>
              <a:buNone/>
              <a:defRPr sz="2000" b="1"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smtClean="0"/>
              <a:t>REQUIREMENT OVERVIEW</a:t>
            </a:r>
            <a:endParaRPr lang="en-GB" kern="0" dirty="0"/>
          </a:p>
        </p:txBody>
      </p:sp>
    </p:spTree>
    <p:extLst>
      <p:ext uri="{BB962C8B-B14F-4D97-AF65-F5344CB8AC3E}">
        <p14:creationId xmlns:p14="http://schemas.microsoft.com/office/powerpoint/2010/main" val="4167672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335360" y="620688"/>
            <a:ext cx="11161240" cy="676875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Rail Shunting Operations</a:t>
            </a:r>
            <a:endParaRPr lang="fr-FR" u="sng" dirty="0">
              <a:solidFill>
                <a:schemeClr val="tx1"/>
              </a:solidFill>
            </a:endParaRPr>
          </a:p>
          <a:p>
            <a:pPr marL="0" indent="0" algn="l">
              <a:spcAft>
                <a:spcPts val="600"/>
              </a:spcAft>
            </a:pPr>
            <a:endParaRPr lang="en-US" sz="400" dirty="0">
              <a:solidFill>
                <a:schemeClr val="tx1"/>
              </a:solidFill>
            </a:endParaRPr>
          </a:p>
          <a:p>
            <a:pPr marL="0" indent="0" algn="l">
              <a:spcAft>
                <a:spcPts val="600"/>
              </a:spcAft>
            </a:pPr>
            <a:r>
              <a:rPr lang="fr-FR" sz="1600" dirty="0" smtClean="0">
                <a:solidFill>
                  <a:schemeClr val="tx1"/>
                </a:solidFill>
              </a:rPr>
              <a:t>General requirements </a:t>
            </a:r>
            <a:r>
              <a:rPr lang="fr-FR" sz="1600" dirty="0" err="1" smtClean="0">
                <a:solidFill>
                  <a:schemeClr val="tx1"/>
                </a:solidFill>
              </a:rPr>
              <a:t>covering</a:t>
            </a:r>
            <a:r>
              <a:rPr lang="fr-FR" sz="1600" dirty="0" smtClean="0">
                <a:solidFill>
                  <a:schemeClr val="tx1"/>
                </a:solidFill>
              </a:rPr>
              <a:t> rail shunting operations on </a:t>
            </a:r>
            <a:r>
              <a:rPr lang="fr-FR" sz="1600" dirty="0" smtClean="0">
                <a:solidFill>
                  <a:schemeClr val="tx1"/>
                </a:solidFill>
              </a:rPr>
              <a:t>sites</a:t>
            </a:r>
            <a:r>
              <a:rPr lang="fr-FR" sz="1600" dirty="0" smtClean="0">
                <a:solidFill>
                  <a:schemeClr val="tx1"/>
                </a:solidFill>
              </a:rPr>
              <a:t>.  </a:t>
            </a:r>
          </a:p>
          <a:p>
            <a:pPr marL="285750" indent="-285750" algn="l">
              <a:spcAft>
                <a:spcPts val="600"/>
              </a:spcAft>
              <a:buFont typeface="Arial" panose="020B0604020202020204" pitchFamily="34" charset="0"/>
              <a:buChar char="•"/>
            </a:pPr>
            <a:r>
              <a:rPr lang="fr-FR" sz="1400" b="0" dirty="0" smtClean="0">
                <a:solidFill>
                  <a:schemeClr val="tx1"/>
                </a:solidFill>
                <a:latin typeface="+mn-lt"/>
              </a:rPr>
              <a:t>Rail shunting operations are </a:t>
            </a:r>
            <a:r>
              <a:rPr lang="fr-FR" sz="1400" b="0" dirty="0" err="1" smtClean="0">
                <a:solidFill>
                  <a:schemeClr val="tx1"/>
                </a:solidFill>
                <a:latin typeface="+mn-lt"/>
              </a:rPr>
              <a:t>performed</a:t>
            </a:r>
            <a:r>
              <a:rPr lang="fr-FR" sz="1400" b="0" dirty="0" smtClean="0">
                <a:solidFill>
                  <a:schemeClr val="tx1"/>
                </a:solidFill>
                <a:latin typeface="+mn-lt"/>
              </a:rPr>
              <a:t> by a </a:t>
            </a:r>
            <a:r>
              <a:rPr lang="fr-FR" sz="1400" b="0" dirty="0" err="1" smtClean="0">
                <a:solidFill>
                  <a:schemeClr val="tx1"/>
                </a:solidFill>
                <a:latin typeface="+mn-lt"/>
              </a:rPr>
              <a:t>dedicated</a:t>
            </a:r>
            <a:r>
              <a:rPr lang="fr-FR" sz="1400" b="0" dirty="0" smtClean="0">
                <a:solidFill>
                  <a:schemeClr val="tx1"/>
                </a:solidFill>
                <a:latin typeface="+mn-lt"/>
              </a:rPr>
              <a:t> and trained team </a:t>
            </a:r>
            <a:r>
              <a:rPr lang="fr-FR" sz="1400" dirty="0" smtClean="0">
                <a:solidFill>
                  <a:schemeClr val="tx1"/>
                </a:solidFill>
                <a:latin typeface="+mn-lt"/>
              </a:rPr>
              <a:t>(</a:t>
            </a:r>
            <a:r>
              <a:rPr lang="fr-FR" sz="1400" dirty="0">
                <a:solidFill>
                  <a:schemeClr val="tx1"/>
                </a:solidFill>
              </a:rPr>
              <a:t>Requirement </a:t>
            </a:r>
            <a:r>
              <a:rPr lang="fr-FR" sz="1400" dirty="0" smtClean="0">
                <a:solidFill>
                  <a:schemeClr val="tx1"/>
                </a:solidFill>
                <a:latin typeface="+mn-lt"/>
              </a:rPr>
              <a:t>3.2.1 et 3.2.2).</a:t>
            </a:r>
            <a:endParaRPr lang="fr-FR" sz="1400" b="0" dirty="0" smtClean="0">
              <a:solidFill>
                <a:schemeClr val="tx1"/>
              </a:solidFill>
              <a:latin typeface="+mn-lt"/>
            </a:endParaRPr>
          </a:p>
          <a:p>
            <a:pPr marL="285750" indent="-285750" algn="l">
              <a:spcAft>
                <a:spcPts val="600"/>
              </a:spcAft>
              <a:buFont typeface="Arial" panose="020B0604020202020204" pitchFamily="34" charset="0"/>
              <a:buChar char="•"/>
            </a:pPr>
            <a:r>
              <a:rPr lang="en-US" sz="1400" b="0" dirty="0">
                <a:solidFill>
                  <a:schemeClr val="tx1"/>
                </a:solidFill>
              </a:rPr>
              <a:t>L</a:t>
            </a:r>
            <a:r>
              <a:rPr lang="en-US" sz="1400" b="0" dirty="0" smtClean="0">
                <a:solidFill>
                  <a:schemeClr val="tx1"/>
                </a:solidFill>
              </a:rPr>
              <a:t>ocal </a:t>
            </a:r>
            <a:r>
              <a:rPr lang="en-US" sz="1400" b="0" dirty="0">
                <a:solidFill>
                  <a:schemeClr val="tx1"/>
                </a:solidFill>
              </a:rPr>
              <a:t>instructions for the shunting team are defined to support implementation of appropriate risk controls at the operated rail </a:t>
            </a:r>
            <a:r>
              <a:rPr lang="en-US" sz="1400" b="0" dirty="0" smtClean="0">
                <a:solidFill>
                  <a:schemeClr val="tx1"/>
                </a:solidFill>
              </a:rPr>
              <a:t>site </a:t>
            </a:r>
            <a:r>
              <a:rPr lang="fr-FR" sz="1400" dirty="0" smtClean="0">
                <a:solidFill>
                  <a:schemeClr val="tx1"/>
                </a:solidFill>
                <a:latin typeface="+mn-lt"/>
              </a:rPr>
              <a:t>(</a:t>
            </a:r>
            <a:r>
              <a:rPr lang="fr-FR" sz="1400" dirty="0" smtClean="0">
                <a:solidFill>
                  <a:schemeClr val="tx1"/>
                </a:solidFill>
              </a:rPr>
              <a:t>Requirement </a:t>
            </a:r>
            <a:r>
              <a:rPr lang="fr-FR" sz="1400" dirty="0" smtClean="0">
                <a:solidFill>
                  <a:schemeClr val="tx1"/>
                </a:solidFill>
                <a:latin typeface="+mn-lt"/>
              </a:rPr>
              <a:t>3.2.3).</a:t>
            </a:r>
            <a:endParaRPr lang="fr-FR" sz="1400" b="0" dirty="0" smtClean="0">
              <a:solidFill>
                <a:schemeClr val="tx1"/>
              </a:solidFill>
              <a:latin typeface="+mn-lt"/>
            </a:endParaRPr>
          </a:p>
          <a:p>
            <a:pPr marL="285750" indent="-285750" algn="l">
              <a:spcAft>
                <a:spcPts val="600"/>
              </a:spcAft>
              <a:buFont typeface="Arial" panose="020B0604020202020204" pitchFamily="34" charset="0"/>
              <a:buChar char="•"/>
            </a:pPr>
            <a:r>
              <a:rPr lang="fr-FR" sz="1400" b="0" dirty="0" smtClean="0">
                <a:solidFill>
                  <a:schemeClr val="tx1"/>
                </a:solidFill>
                <a:latin typeface="+mn-lt"/>
              </a:rPr>
              <a:t>Safety </a:t>
            </a:r>
            <a:r>
              <a:rPr lang="fr-FR" sz="1400" b="0" dirty="0" err="1" smtClean="0">
                <a:solidFill>
                  <a:schemeClr val="tx1"/>
                </a:solidFill>
                <a:latin typeface="+mn-lt"/>
              </a:rPr>
              <a:t>measures</a:t>
            </a:r>
            <a:r>
              <a:rPr lang="fr-FR" sz="1400" b="0" dirty="0" smtClean="0">
                <a:solidFill>
                  <a:schemeClr val="tx1"/>
                </a:solidFill>
                <a:latin typeface="+mn-lt"/>
              </a:rPr>
              <a:t> for the </a:t>
            </a:r>
            <a:r>
              <a:rPr lang="fr-FR" sz="1400" b="0" dirty="0" err="1" smtClean="0">
                <a:solidFill>
                  <a:schemeClr val="tx1"/>
                </a:solidFill>
                <a:latin typeface="+mn-lt"/>
              </a:rPr>
              <a:t>movement</a:t>
            </a:r>
            <a:r>
              <a:rPr lang="fr-FR" sz="1400" b="0" dirty="0" smtClean="0">
                <a:solidFill>
                  <a:schemeClr val="tx1"/>
                </a:solidFill>
                <a:latin typeface="+mn-lt"/>
              </a:rPr>
              <a:t> of personnel, </a:t>
            </a:r>
            <a:r>
              <a:rPr lang="fr-FR" sz="1400" b="0" dirty="0" err="1" smtClean="0">
                <a:solidFill>
                  <a:schemeClr val="tx1"/>
                </a:solidFill>
                <a:latin typeface="+mn-lt"/>
              </a:rPr>
              <a:t>coupling</a:t>
            </a:r>
            <a:r>
              <a:rPr lang="fr-FR" sz="1400" b="0" dirty="0" smtClean="0">
                <a:solidFill>
                  <a:schemeClr val="tx1"/>
                </a:solidFill>
                <a:latin typeface="+mn-lt"/>
              </a:rPr>
              <a:t>/</a:t>
            </a:r>
            <a:r>
              <a:rPr lang="fr-FR" sz="1400" b="0" dirty="0" err="1" smtClean="0">
                <a:solidFill>
                  <a:schemeClr val="tx1"/>
                </a:solidFill>
                <a:latin typeface="+mn-lt"/>
              </a:rPr>
              <a:t>uncoupling</a:t>
            </a:r>
            <a:r>
              <a:rPr lang="fr-FR" sz="1400" b="0" dirty="0" smtClean="0">
                <a:solidFill>
                  <a:schemeClr val="tx1"/>
                </a:solidFill>
                <a:latin typeface="+mn-lt"/>
              </a:rPr>
              <a:t> </a:t>
            </a:r>
            <a:r>
              <a:rPr lang="fr-FR" sz="1400" b="0" dirty="0" err="1" smtClean="0">
                <a:solidFill>
                  <a:schemeClr val="tx1"/>
                </a:solidFill>
                <a:latin typeface="+mn-lt"/>
              </a:rPr>
              <a:t>activties</a:t>
            </a:r>
            <a:r>
              <a:rPr lang="fr-FR" sz="1400" b="0" dirty="0" smtClean="0">
                <a:solidFill>
                  <a:schemeClr val="tx1"/>
                </a:solidFill>
                <a:latin typeface="+mn-lt"/>
              </a:rPr>
              <a:t> and rail shunting operations </a:t>
            </a:r>
            <a:r>
              <a:rPr lang="fr-FR" sz="1400" b="0" dirty="0" err="1" smtClean="0">
                <a:solidFill>
                  <a:schemeClr val="tx1"/>
                </a:solidFill>
                <a:latin typeface="+mn-lt"/>
              </a:rPr>
              <a:t>include</a:t>
            </a:r>
            <a:r>
              <a:rPr lang="fr-FR" sz="1400" b="0" dirty="0" smtClean="0">
                <a:solidFill>
                  <a:schemeClr val="tx1"/>
                </a:solidFill>
                <a:latin typeface="+mn-lt"/>
              </a:rPr>
              <a:t> </a:t>
            </a:r>
            <a:r>
              <a:rPr lang="fr-FR" sz="1400" dirty="0" smtClean="0">
                <a:solidFill>
                  <a:schemeClr val="tx1"/>
                </a:solidFill>
                <a:latin typeface="+mn-lt"/>
              </a:rPr>
              <a:t>(</a:t>
            </a:r>
            <a:r>
              <a:rPr lang="fr-FR" sz="1400" dirty="0">
                <a:solidFill>
                  <a:schemeClr val="tx1"/>
                </a:solidFill>
              </a:rPr>
              <a:t>Requirement </a:t>
            </a:r>
            <a:r>
              <a:rPr lang="fr-FR" sz="1400" dirty="0" smtClean="0">
                <a:solidFill>
                  <a:schemeClr val="tx1"/>
                </a:solidFill>
                <a:latin typeface="+mn-lt"/>
              </a:rPr>
              <a:t>3.2.5)</a:t>
            </a:r>
            <a:r>
              <a:rPr lang="fr-FR" sz="1400" b="0" dirty="0" smtClean="0">
                <a:solidFill>
                  <a:schemeClr val="tx1"/>
                </a:solidFill>
                <a:latin typeface="+mn-lt"/>
              </a:rPr>
              <a:t>:</a:t>
            </a:r>
          </a:p>
          <a:p>
            <a:pPr marL="622696" indent="-285750" algn="l">
              <a:spcAft>
                <a:spcPts val="600"/>
              </a:spcAft>
              <a:buFont typeface="Arial" panose="020B0604020202020204" pitchFamily="34" charset="0"/>
              <a:buChar char="•"/>
            </a:pPr>
            <a:r>
              <a:rPr lang="fr-FR" sz="1400" b="0" dirty="0" smtClean="0">
                <a:solidFill>
                  <a:schemeClr val="tx1"/>
                </a:solidFill>
                <a:latin typeface="+mn-lt"/>
              </a:rPr>
              <a:t>Prohibition to </a:t>
            </a:r>
            <a:r>
              <a:rPr lang="fr-FR" sz="1400" b="0" dirty="0" err="1" smtClean="0">
                <a:solidFill>
                  <a:schemeClr val="tx1"/>
                </a:solidFill>
                <a:latin typeface="+mn-lt"/>
              </a:rPr>
              <a:t>get</a:t>
            </a:r>
            <a:r>
              <a:rPr lang="fr-FR" sz="1400" b="0" dirty="0" smtClean="0">
                <a:solidFill>
                  <a:schemeClr val="tx1"/>
                </a:solidFill>
                <a:latin typeface="+mn-lt"/>
              </a:rPr>
              <a:t> on or off a rail car </a:t>
            </a:r>
            <a:r>
              <a:rPr lang="fr-FR" sz="1400" b="0" dirty="0" err="1" smtClean="0">
                <a:solidFill>
                  <a:schemeClr val="tx1"/>
                </a:solidFill>
                <a:latin typeface="+mn-lt"/>
              </a:rPr>
              <a:t>while</a:t>
            </a:r>
            <a:r>
              <a:rPr lang="fr-FR" sz="1400" b="0" dirty="0" smtClean="0">
                <a:solidFill>
                  <a:schemeClr val="tx1"/>
                </a:solidFill>
                <a:latin typeface="+mn-lt"/>
              </a:rPr>
              <a:t> </a:t>
            </a:r>
            <a:r>
              <a:rPr lang="fr-FR" sz="1400" b="0" dirty="0" err="1" smtClean="0">
                <a:solidFill>
                  <a:schemeClr val="tx1"/>
                </a:solidFill>
                <a:latin typeface="+mn-lt"/>
              </a:rPr>
              <a:t>it</a:t>
            </a:r>
            <a:r>
              <a:rPr lang="fr-FR" sz="1400" b="0" dirty="0" smtClean="0">
                <a:solidFill>
                  <a:schemeClr val="tx1"/>
                </a:solidFill>
                <a:latin typeface="+mn-lt"/>
              </a:rPr>
              <a:t> is in motion; </a:t>
            </a:r>
          </a:p>
          <a:p>
            <a:pPr marL="622696" indent="-285750" algn="l">
              <a:spcAft>
                <a:spcPts val="600"/>
              </a:spcAft>
              <a:buFont typeface="Arial" panose="020B0604020202020204" pitchFamily="34" charset="0"/>
              <a:buChar char="•"/>
            </a:pPr>
            <a:r>
              <a:rPr lang="fr-FR" sz="1400" b="0" dirty="0" smtClean="0">
                <a:solidFill>
                  <a:schemeClr val="tx1"/>
                </a:solidFill>
                <a:latin typeface="+mn-lt"/>
              </a:rPr>
              <a:t>Requirement to </a:t>
            </a:r>
            <a:r>
              <a:rPr lang="fr-FR" sz="1400" b="0" dirty="0" err="1" smtClean="0">
                <a:solidFill>
                  <a:schemeClr val="tx1"/>
                </a:solidFill>
                <a:latin typeface="+mn-lt"/>
              </a:rPr>
              <a:t>conduct</a:t>
            </a:r>
            <a:r>
              <a:rPr lang="fr-FR" sz="1400" b="0" dirty="0" smtClean="0">
                <a:solidFill>
                  <a:schemeClr val="tx1"/>
                </a:solidFill>
                <a:latin typeface="+mn-lt"/>
              </a:rPr>
              <a:t> initial </a:t>
            </a:r>
            <a:r>
              <a:rPr lang="fr-FR" sz="1400" b="0" dirty="0" err="1" smtClean="0">
                <a:solidFill>
                  <a:schemeClr val="tx1"/>
                </a:solidFill>
                <a:latin typeface="+mn-lt"/>
              </a:rPr>
              <a:t>verifications</a:t>
            </a:r>
            <a:r>
              <a:rPr lang="fr-FR" sz="1400" b="0" dirty="0" smtClean="0">
                <a:solidFill>
                  <a:schemeClr val="tx1"/>
                </a:solidFill>
                <a:latin typeface="+mn-lt"/>
              </a:rPr>
              <a:t> </a:t>
            </a:r>
            <a:r>
              <a:rPr lang="fr-FR" sz="1400" b="0" dirty="0" err="1" smtClean="0">
                <a:solidFill>
                  <a:schemeClr val="tx1"/>
                </a:solidFill>
                <a:latin typeface="+mn-lt"/>
              </a:rPr>
              <a:t>concerning</a:t>
            </a:r>
            <a:r>
              <a:rPr lang="fr-FR" sz="1400" b="0" dirty="0" smtClean="0">
                <a:solidFill>
                  <a:schemeClr val="tx1"/>
                </a:solidFill>
                <a:latin typeface="+mn-lt"/>
              </a:rPr>
              <a:t> the </a:t>
            </a:r>
            <a:r>
              <a:rPr lang="fr-FR" sz="1400" b="0" dirty="0" err="1" smtClean="0">
                <a:solidFill>
                  <a:schemeClr val="tx1"/>
                </a:solidFill>
                <a:latin typeface="+mn-lt"/>
              </a:rPr>
              <a:t>itinerary</a:t>
            </a:r>
            <a:r>
              <a:rPr lang="fr-FR" sz="1400" b="0" dirty="0" smtClean="0">
                <a:solidFill>
                  <a:schemeClr val="tx1"/>
                </a:solidFill>
                <a:latin typeface="+mn-lt"/>
              </a:rPr>
              <a:t> of the rail shunting </a:t>
            </a:r>
            <a:r>
              <a:rPr lang="fr-FR" sz="1400" b="0" dirty="0" err="1" smtClean="0">
                <a:solidFill>
                  <a:schemeClr val="tx1"/>
                </a:solidFill>
                <a:latin typeface="+mn-lt"/>
              </a:rPr>
              <a:t>operation</a:t>
            </a:r>
            <a:r>
              <a:rPr lang="fr-FR" sz="1400" b="0" dirty="0" smtClean="0">
                <a:solidFill>
                  <a:schemeClr val="tx1"/>
                </a:solidFill>
                <a:latin typeface="+mn-lt"/>
              </a:rPr>
              <a:t>;</a:t>
            </a:r>
          </a:p>
          <a:p>
            <a:pPr marL="622696" indent="-285750" algn="l">
              <a:spcAft>
                <a:spcPts val="600"/>
              </a:spcAft>
              <a:buFont typeface="Arial" panose="020B0604020202020204" pitchFamily="34" charset="0"/>
              <a:buChar char="•"/>
            </a:pPr>
            <a:r>
              <a:rPr lang="fr-FR" sz="1400" b="0" dirty="0" smtClean="0">
                <a:solidFill>
                  <a:schemeClr val="tx1"/>
                </a:solidFill>
                <a:latin typeface="+mn-lt"/>
              </a:rPr>
              <a:t>Push-pull shunting is </a:t>
            </a:r>
            <a:r>
              <a:rPr lang="fr-FR" sz="1400" b="0" dirty="0" err="1" smtClean="0">
                <a:solidFill>
                  <a:schemeClr val="tx1"/>
                </a:solidFill>
                <a:latin typeface="+mn-lt"/>
              </a:rPr>
              <a:t>prohibited</a:t>
            </a:r>
            <a:r>
              <a:rPr lang="fr-FR" sz="1400" b="0" dirty="0" smtClean="0">
                <a:solidFill>
                  <a:schemeClr val="tx1"/>
                </a:solidFill>
                <a:latin typeface="+mn-lt"/>
              </a:rPr>
              <a:t>. </a:t>
            </a:r>
            <a:endParaRPr lang="fr-FR" sz="1400" b="0" dirty="0" smtClean="0">
              <a:solidFill>
                <a:schemeClr val="tx1"/>
              </a:solidFill>
              <a:latin typeface="+mn-lt"/>
            </a:endParaRPr>
          </a:p>
          <a:p>
            <a:r>
              <a:rPr lang="en-US" sz="1400" b="0" dirty="0">
                <a:latin typeface="+mn-lt"/>
              </a:rPr>
              <a:t>	</a:t>
            </a:r>
            <a:endParaRPr lang="fr-FR" sz="1400" b="0" dirty="0" smtClean="0">
              <a:solidFill>
                <a:srgbClr val="FF0000"/>
              </a:solidFill>
              <a:latin typeface="+mn-lt"/>
            </a:endParaRPr>
          </a:p>
          <a:p>
            <a:pPr marL="0" indent="0" algn="l">
              <a:spcAft>
                <a:spcPts val="600"/>
              </a:spcAft>
            </a:pPr>
            <a:r>
              <a:rPr lang="fr-FR" sz="1400" b="0" u="sng" dirty="0" smtClean="0">
                <a:solidFill>
                  <a:srgbClr val="FF0000"/>
                </a:solidFill>
                <a:latin typeface="+mn-lt"/>
              </a:rPr>
              <a:t>Changes</a:t>
            </a:r>
            <a:r>
              <a:rPr lang="fr-FR" sz="1400" b="0" dirty="0" smtClean="0">
                <a:solidFill>
                  <a:srgbClr val="FF0000"/>
                </a:solidFill>
                <a:latin typeface="+mn-lt"/>
              </a:rPr>
              <a:t>: </a:t>
            </a:r>
            <a:endParaRPr lang="fr-FR" sz="1400" b="0" dirty="0">
              <a:solidFill>
                <a:srgbClr val="FF0000"/>
              </a:solidFill>
              <a:latin typeface="+mn-lt"/>
            </a:endParaRPr>
          </a:p>
          <a:p>
            <a:pPr marL="285750" indent="-285750" algn="l">
              <a:spcAft>
                <a:spcPts val="600"/>
              </a:spcAft>
              <a:buFont typeface="Wingdings" panose="05000000000000000000" pitchFamily="2" charset="2"/>
              <a:buChar char="§"/>
            </a:pPr>
            <a:r>
              <a:rPr lang="fr-FR" sz="1400" b="0" i="1" dirty="0" smtClean="0">
                <a:solidFill>
                  <a:schemeClr val="tx1"/>
                </a:solidFill>
                <a:latin typeface="+mn-lt"/>
              </a:rPr>
              <a:t>R&amp;C</a:t>
            </a:r>
            <a:r>
              <a:rPr lang="fr-FR" sz="1400" b="0" i="1" dirty="0">
                <a:solidFill>
                  <a:schemeClr val="tx1"/>
                </a:solidFill>
                <a:latin typeface="+mn-lt"/>
              </a:rPr>
              <a:t>, </a:t>
            </a:r>
            <a:r>
              <a:rPr lang="fr-FR" sz="1400" b="0" i="1" dirty="0" smtClean="0">
                <a:solidFill>
                  <a:schemeClr val="tx1"/>
                </a:solidFill>
                <a:latin typeface="+mn-lt"/>
              </a:rPr>
              <a:t>M&amp;S </a:t>
            </a:r>
            <a:r>
              <a:rPr lang="fr-FR" sz="1400" b="0" i="1" dirty="0">
                <a:solidFill>
                  <a:schemeClr val="tx1"/>
                </a:solidFill>
                <a:latin typeface="+mn-lt"/>
              </a:rPr>
              <a:t>&amp; </a:t>
            </a:r>
            <a:r>
              <a:rPr lang="fr-FR" sz="1400" b="0" i="1" dirty="0" smtClean="0">
                <a:solidFill>
                  <a:schemeClr val="tx1"/>
                </a:solidFill>
                <a:latin typeface="+mn-lt"/>
              </a:rPr>
              <a:t>GRP: New requirements, but </a:t>
            </a:r>
            <a:r>
              <a:rPr lang="fr-FR" sz="1400" b="0" i="1" dirty="0" err="1" smtClean="0">
                <a:solidFill>
                  <a:schemeClr val="tx1"/>
                </a:solidFill>
                <a:latin typeface="+mn-lt"/>
              </a:rPr>
              <a:t>they</a:t>
            </a:r>
            <a:r>
              <a:rPr lang="fr-FR" sz="1400" b="0" i="1" dirty="0" smtClean="0">
                <a:solidFill>
                  <a:schemeClr val="tx1"/>
                </a:solidFill>
                <a:latin typeface="+mn-lt"/>
              </a:rPr>
              <a:t> </a:t>
            </a:r>
            <a:r>
              <a:rPr lang="fr-FR" sz="1400" b="0" i="1" dirty="0" err="1" smtClean="0">
                <a:solidFill>
                  <a:schemeClr val="tx1"/>
                </a:solidFill>
                <a:latin typeface="+mn-lt"/>
              </a:rPr>
              <a:t>form</a:t>
            </a:r>
            <a:r>
              <a:rPr lang="fr-FR" sz="1400" b="0" i="1" dirty="0" smtClean="0">
                <a:solidFill>
                  <a:schemeClr val="tx1"/>
                </a:solidFill>
                <a:latin typeface="+mn-lt"/>
              </a:rPr>
              <a:t> part of the best practices already applied in Europe and USA. </a:t>
            </a:r>
          </a:p>
        </p:txBody>
      </p:sp>
      <p:sp>
        <p:nvSpPr>
          <p:cNvPr id="7" name="Espace réservé du texte 1"/>
          <p:cNvSpPr>
            <a:spLocks noGrp="1"/>
          </p:cNvSpPr>
          <p:nvPr>
            <p:ph type="body" sz="quarter" idx="11"/>
          </p:nvPr>
        </p:nvSpPr>
        <p:spPr>
          <a:xfrm>
            <a:off x="335360" y="0"/>
            <a:ext cx="7578841" cy="404664"/>
          </a:xfrm>
        </p:spPr>
        <p:txBody>
          <a:bodyPr>
            <a:noAutofit/>
          </a:bodyPr>
          <a:lstStyle/>
          <a:p>
            <a:r>
              <a:rPr lang="en-GB" kern="0" dirty="0"/>
              <a:t>REQUIREMENT OVERVIEW</a:t>
            </a:r>
          </a:p>
        </p:txBody>
      </p:sp>
    </p:spTree>
    <p:extLst>
      <p:ext uri="{BB962C8B-B14F-4D97-AF65-F5344CB8AC3E}">
        <p14:creationId xmlns:p14="http://schemas.microsoft.com/office/powerpoint/2010/main" val="41504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393717" y="620688"/>
            <a:ext cx="11161240" cy="532859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algn="l"/>
            <a:r>
              <a:rPr lang="fr-FR" u="sng" dirty="0" err="1" smtClean="0">
                <a:solidFill>
                  <a:schemeClr val="tx1"/>
                </a:solidFill>
              </a:rPr>
              <a:t>Selection</a:t>
            </a:r>
            <a:r>
              <a:rPr lang="fr-FR" u="sng" dirty="0" smtClean="0">
                <a:solidFill>
                  <a:schemeClr val="tx1"/>
                </a:solidFill>
              </a:rPr>
              <a:t> of Rail Carriers</a:t>
            </a:r>
            <a:r>
              <a:rPr lang="fr-FR" b="0" dirty="0" smtClean="0">
                <a:solidFill>
                  <a:schemeClr val="tx1"/>
                </a:solidFill>
              </a:rPr>
              <a:t>	</a:t>
            </a:r>
          </a:p>
          <a:p>
            <a:pPr marL="0" indent="0" algn="ctr">
              <a:spcAft>
                <a:spcPts val="600"/>
              </a:spcAft>
            </a:pPr>
            <a:endParaRPr lang="fr-FR" sz="800" u="sng" dirty="0" smtClean="0">
              <a:solidFill>
                <a:schemeClr val="tx1"/>
              </a:solidFill>
            </a:endParaRPr>
          </a:p>
          <a:p>
            <a:pPr marL="0" indent="0" algn="l">
              <a:spcAft>
                <a:spcPts val="600"/>
              </a:spcAft>
            </a:pPr>
            <a:r>
              <a:rPr lang="fr-FR" sz="1600" dirty="0" err="1" smtClean="0">
                <a:solidFill>
                  <a:schemeClr val="tx1"/>
                </a:solidFill>
              </a:rPr>
              <a:t>Implementation</a:t>
            </a:r>
            <a:r>
              <a:rPr lang="fr-FR" sz="1600" dirty="0" smtClean="0">
                <a:solidFill>
                  <a:schemeClr val="tx1"/>
                </a:solidFill>
              </a:rPr>
              <a:t> of a system to select rail carriers: :</a:t>
            </a:r>
          </a:p>
          <a:p>
            <a:pPr marL="355600" lvl="1" indent="-355600" algn="l">
              <a:spcAft>
                <a:spcPts val="600"/>
              </a:spcAft>
              <a:buFont typeface="Arial" panose="020B0604020202020204" pitchFamily="34" charset="0"/>
              <a:buChar char="•"/>
              <a:tabLst>
                <a:tab pos="355600" algn="l"/>
              </a:tabLst>
            </a:pPr>
            <a:r>
              <a:rPr lang="en-US" sz="1400" dirty="0">
                <a:solidFill>
                  <a:schemeClr val="tx1"/>
                </a:solidFill>
                <a:latin typeface="+mn-lt"/>
              </a:rPr>
              <a:t>The contracting process for rail carrier contractors is in accordance with rule</a:t>
            </a:r>
            <a:r>
              <a:rPr lang="fr-FR" sz="1400" dirty="0">
                <a:solidFill>
                  <a:schemeClr val="tx1"/>
                </a:solidFill>
                <a:latin typeface="+mn-lt"/>
              </a:rPr>
              <a:t> CR-GR-HSE-501 </a:t>
            </a:r>
            <a:r>
              <a:rPr lang="fr-FR" sz="1400" dirty="0" smtClean="0">
                <a:solidFill>
                  <a:schemeClr val="tx1"/>
                </a:solidFill>
                <a:latin typeface="+mn-lt"/>
              </a:rPr>
              <a:t>‘HSE Requirements for </a:t>
            </a:r>
            <a:r>
              <a:rPr lang="fr-FR" sz="1400" dirty="0" err="1" smtClean="0">
                <a:solidFill>
                  <a:schemeClr val="tx1"/>
                </a:solidFill>
                <a:latin typeface="+mn-lt"/>
              </a:rPr>
              <a:t>Contractors</a:t>
            </a:r>
            <a:r>
              <a:rPr lang="fr-FR" sz="1400" dirty="0" smtClean="0">
                <a:solidFill>
                  <a:schemeClr val="tx1"/>
                </a:solidFill>
                <a:latin typeface="+mn-lt"/>
              </a:rPr>
              <a:t>’.</a:t>
            </a:r>
            <a:endParaRPr lang="fr-FR" sz="1400" dirty="0">
              <a:solidFill>
                <a:schemeClr val="tx1"/>
              </a:solidFill>
              <a:latin typeface="+mn-lt"/>
            </a:endParaRPr>
          </a:p>
          <a:p>
            <a:pPr marL="355600" lvl="1" indent="-355600" algn="l">
              <a:spcAft>
                <a:spcPts val="600"/>
              </a:spcAft>
              <a:buFont typeface="Arial" panose="020B0604020202020204" pitchFamily="34" charset="0"/>
              <a:buChar char="•"/>
            </a:pPr>
            <a:r>
              <a:rPr lang="fr-FR" sz="1400" dirty="0" smtClean="0">
                <a:solidFill>
                  <a:schemeClr val="tx1"/>
                </a:solidFill>
                <a:latin typeface="+mn-lt"/>
              </a:rPr>
              <a:t>The HSE </a:t>
            </a:r>
            <a:r>
              <a:rPr lang="fr-FR" sz="1400" dirty="0" err="1" smtClean="0">
                <a:solidFill>
                  <a:schemeClr val="tx1"/>
                </a:solidFill>
                <a:latin typeface="+mn-lt"/>
              </a:rPr>
              <a:t>evaluation</a:t>
            </a:r>
            <a:r>
              <a:rPr lang="fr-FR" sz="1400" dirty="0" smtClean="0">
                <a:solidFill>
                  <a:schemeClr val="tx1"/>
                </a:solidFill>
                <a:latin typeface="+mn-lt"/>
              </a:rPr>
              <a:t> is conducted </a:t>
            </a:r>
            <a:r>
              <a:rPr lang="fr-FR" sz="1400" dirty="0" err="1" smtClean="0">
                <a:solidFill>
                  <a:schemeClr val="tx1"/>
                </a:solidFill>
                <a:latin typeface="+mn-lt"/>
              </a:rPr>
              <a:t>before</a:t>
            </a:r>
            <a:r>
              <a:rPr lang="fr-FR" sz="1400" dirty="0" smtClean="0">
                <a:solidFill>
                  <a:schemeClr val="tx1"/>
                </a:solidFill>
                <a:latin typeface="+mn-lt"/>
              </a:rPr>
              <a:t> </a:t>
            </a:r>
            <a:r>
              <a:rPr lang="fr-FR" sz="1400" dirty="0" err="1" smtClean="0">
                <a:solidFill>
                  <a:schemeClr val="tx1"/>
                </a:solidFill>
                <a:latin typeface="+mn-lt"/>
              </a:rPr>
              <a:t>signing</a:t>
            </a:r>
            <a:r>
              <a:rPr lang="fr-FR" sz="1400" dirty="0" smtClean="0">
                <a:solidFill>
                  <a:schemeClr val="tx1"/>
                </a:solidFill>
                <a:latin typeface="+mn-lt"/>
              </a:rPr>
              <a:t> the </a:t>
            </a:r>
            <a:r>
              <a:rPr lang="fr-FR" sz="1400" dirty="0" err="1" smtClean="0">
                <a:solidFill>
                  <a:schemeClr val="tx1"/>
                </a:solidFill>
                <a:latin typeface="+mn-lt"/>
              </a:rPr>
              <a:t>contract</a:t>
            </a:r>
            <a:r>
              <a:rPr lang="fr-FR" sz="1400" dirty="0" smtClean="0">
                <a:solidFill>
                  <a:schemeClr val="tx1"/>
                </a:solidFill>
                <a:latin typeface="+mn-lt"/>
              </a:rPr>
              <a:t>, using a questionnaire </a:t>
            </a:r>
            <a:r>
              <a:rPr lang="fr-FR" sz="1400" dirty="0" err="1" smtClean="0">
                <a:solidFill>
                  <a:schemeClr val="tx1"/>
                </a:solidFill>
                <a:latin typeface="+mn-lt"/>
              </a:rPr>
              <a:t>adapted</a:t>
            </a:r>
            <a:r>
              <a:rPr lang="fr-FR" sz="1400" dirty="0" smtClean="0">
                <a:solidFill>
                  <a:schemeClr val="tx1"/>
                </a:solidFill>
                <a:latin typeface="+mn-lt"/>
              </a:rPr>
              <a:t> to the local </a:t>
            </a:r>
            <a:r>
              <a:rPr lang="fr-FR" sz="1400" dirty="0" err="1" smtClean="0">
                <a:solidFill>
                  <a:schemeClr val="tx1"/>
                </a:solidFill>
                <a:latin typeface="+mn-lt"/>
              </a:rPr>
              <a:t>geographic</a:t>
            </a:r>
            <a:r>
              <a:rPr lang="fr-FR" sz="1400" dirty="0" smtClean="0">
                <a:solidFill>
                  <a:schemeClr val="tx1"/>
                </a:solidFill>
                <a:latin typeface="+mn-lt"/>
              </a:rPr>
              <a:t> zone (</a:t>
            </a:r>
            <a:r>
              <a:rPr lang="fr-FR" sz="1400" b="1" dirty="0" smtClean="0">
                <a:solidFill>
                  <a:schemeClr val="tx1"/>
                </a:solidFill>
                <a:latin typeface="+mj-lt"/>
              </a:rPr>
              <a:t>Requirements</a:t>
            </a:r>
            <a:r>
              <a:rPr lang="fr-FR" sz="1400" dirty="0" smtClean="0">
                <a:solidFill>
                  <a:schemeClr val="tx1"/>
                </a:solidFill>
              </a:rPr>
              <a:t> </a:t>
            </a:r>
            <a:r>
              <a:rPr lang="fr-FR" sz="1400" b="1" dirty="0" smtClean="0">
                <a:solidFill>
                  <a:schemeClr val="tx1"/>
                </a:solidFill>
                <a:latin typeface="+mn-lt"/>
              </a:rPr>
              <a:t>3.3.2</a:t>
            </a:r>
            <a:r>
              <a:rPr lang="fr-FR" sz="1400" b="1" dirty="0">
                <a:solidFill>
                  <a:schemeClr val="tx1"/>
                </a:solidFill>
                <a:latin typeface="+mn-lt"/>
              </a:rPr>
              <a:t>, 3.3.3 et 3.3.4</a:t>
            </a:r>
            <a:r>
              <a:rPr lang="fr-FR" sz="1400" dirty="0" smtClean="0">
                <a:solidFill>
                  <a:schemeClr val="tx1"/>
                </a:solidFill>
                <a:latin typeface="+mn-lt"/>
              </a:rPr>
              <a:t>).</a:t>
            </a:r>
            <a:endParaRPr lang="fr-FR" sz="1400" dirty="0">
              <a:solidFill>
                <a:schemeClr val="tx1"/>
              </a:solidFill>
              <a:latin typeface="+mn-lt"/>
            </a:endParaRPr>
          </a:p>
          <a:p>
            <a:pPr lvl="1" indent="-342900" algn="l">
              <a:spcAft>
                <a:spcPts val="600"/>
              </a:spcAft>
              <a:buFont typeface="Arial" panose="020B0604020202020204" pitchFamily="34" charset="0"/>
              <a:buChar char="•"/>
              <a:tabLst>
                <a:tab pos="271463" algn="l"/>
              </a:tabLst>
            </a:pPr>
            <a:r>
              <a:rPr lang="fr-FR" sz="1400" dirty="0" smtClean="0">
                <a:solidFill>
                  <a:schemeClr val="tx1"/>
                </a:solidFill>
                <a:latin typeface="+mj-lt"/>
              </a:rPr>
              <a:t>The HSE </a:t>
            </a:r>
            <a:r>
              <a:rPr lang="fr-FR" sz="1400" dirty="0" err="1" smtClean="0">
                <a:solidFill>
                  <a:schemeClr val="tx1"/>
                </a:solidFill>
                <a:latin typeface="+mj-lt"/>
              </a:rPr>
              <a:t>evaluation</a:t>
            </a:r>
            <a:r>
              <a:rPr lang="fr-FR" sz="1400" dirty="0" smtClean="0">
                <a:solidFill>
                  <a:schemeClr val="tx1"/>
                </a:solidFill>
                <a:latin typeface="+mj-lt"/>
              </a:rPr>
              <a:t> is </a:t>
            </a:r>
            <a:r>
              <a:rPr lang="fr-FR" sz="1400" dirty="0" err="1" smtClean="0">
                <a:solidFill>
                  <a:schemeClr val="tx1"/>
                </a:solidFill>
                <a:latin typeface="+mj-lt"/>
              </a:rPr>
              <a:t>valid</a:t>
            </a:r>
            <a:r>
              <a:rPr lang="fr-FR" sz="1400" dirty="0" smtClean="0">
                <a:solidFill>
                  <a:schemeClr val="tx1"/>
                </a:solidFill>
                <a:latin typeface="+mj-lt"/>
              </a:rPr>
              <a:t> for 3 years </a:t>
            </a:r>
            <a:r>
              <a:rPr lang="fr-FR" sz="1400" b="1" dirty="0" smtClean="0">
                <a:solidFill>
                  <a:schemeClr val="tx1"/>
                </a:solidFill>
                <a:latin typeface="+mj-lt"/>
              </a:rPr>
              <a:t>(Requirement</a:t>
            </a:r>
            <a:r>
              <a:rPr lang="fr-FR" sz="1400" dirty="0" smtClean="0">
                <a:solidFill>
                  <a:schemeClr val="tx1"/>
                </a:solidFill>
              </a:rPr>
              <a:t> </a:t>
            </a:r>
            <a:r>
              <a:rPr lang="fr-FR" sz="1400" b="1" dirty="0" smtClean="0">
                <a:solidFill>
                  <a:schemeClr val="tx1"/>
                </a:solidFill>
                <a:latin typeface="+mj-lt"/>
              </a:rPr>
              <a:t>3.3.6).</a:t>
            </a:r>
            <a:endParaRPr lang="fr-FR" sz="1400" b="1" dirty="0">
              <a:solidFill>
                <a:schemeClr val="tx1"/>
              </a:solidFill>
              <a:latin typeface="+mj-lt"/>
            </a:endParaRPr>
          </a:p>
          <a:p>
            <a:pPr lvl="1" indent="-342900" algn="l">
              <a:spcAft>
                <a:spcPts val="600"/>
              </a:spcAft>
              <a:buFont typeface="Arial" panose="020B0604020202020204" pitchFamily="34" charset="0"/>
              <a:buChar char="•"/>
              <a:tabLst>
                <a:tab pos="271463" algn="l"/>
              </a:tabLst>
            </a:pPr>
            <a:r>
              <a:rPr lang="fr-FR" sz="1400" dirty="0" smtClean="0">
                <a:solidFill>
                  <a:schemeClr val="tx1"/>
                </a:solidFill>
                <a:latin typeface="+mj-lt"/>
              </a:rPr>
              <a:t>The rail carrier contractor is </a:t>
            </a:r>
            <a:r>
              <a:rPr lang="fr-FR" sz="1400" dirty="0" err="1" smtClean="0">
                <a:solidFill>
                  <a:schemeClr val="tx1"/>
                </a:solidFill>
                <a:latin typeface="+mj-lt"/>
              </a:rPr>
              <a:t>required</a:t>
            </a:r>
            <a:r>
              <a:rPr lang="fr-FR" sz="1400" dirty="0" smtClean="0">
                <a:solidFill>
                  <a:schemeClr val="tx1"/>
                </a:solidFill>
                <a:latin typeface="+mj-lt"/>
              </a:rPr>
              <a:t> to </a:t>
            </a:r>
            <a:r>
              <a:rPr lang="fr-FR" sz="1400" dirty="0" err="1" smtClean="0">
                <a:solidFill>
                  <a:schemeClr val="tx1"/>
                </a:solidFill>
                <a:latin typeface="+mj-lt"/>
              </a:rPr>
              <a:t>implement</a:t>
            </a:r>
            <a:r>
              <a:rPr lang="fr-FR" sz="1400" dirty="0" smtClean="0">
                <a:solidFill>
                  <a:schemeClr val="tx1"/>
                </a:solidFill>
                <a:latin typeface="+mj-lt"/>
              </a:rPr>
              <a:t> and </a:t>
            </a:r>
            <a:r>
              <a:rPr lang="fr-FR" sz="1400" dirty="0" err="1" smtClean="0">
                <a:solidFill>
                  <a:schemeClr val="tx1"/>
                </a:solidFill>
                <a:latin typeface="+mj-lt"/>
              </a:rPr>
              <a:t>follow</a:t>
            </a:r>
            <a:r>
              <a:rPr lang="fr-FR" sz="1400" dirty="0" smtClean="0">
                <a:solidFill>
                  <a:schemeClr val="tx1"/>
                </a:solidFill>
                <a:latin typeface="+mj-lt"/>
              </a:rPr>
              <a:t>-up on a action plan </a:t>
            </a:r>
            <a:r>
              <a:rPr lang="fr-FR" sz="1400" b="1" dirty="0" smtClean="0">
                <a:solidFill>
                  <a:schemeClr val="tx1"/>
                </a:solidFill>
                <a:latin typeface="+mj-lt"/>
              </a:rPr>
              <a:t>(Requirement 3.3.5).</a:t>
            </a:r>
          </a:p>
          <a:p>
            <a:r>
              <a:rPr lang="en-US" sz="1400" b="0" dirty="0">
                <a:solidFill>
                  <a:schemeClr val="tx1"/>
                </a:solidFill>
              </a:rPr>
              <a:t>		</a:t>
            </a:r>
            <a:endParaRPr lang="fr-FR" sz="1400" dirty="0" smtClean="0">
              <a:solidFill>
                <a:srgbClr val="FF9900"/>
              </a:solidFill>
            </a:endParaRPr>
          </a:p>
          <a:p>
            <a:pPr marL="0" indent="0" algn="l">
              <a:spcAft>
                <a:spcPts val="600"/>
              </a:spcAft>
            </a:pPr>
            <a:r>
              <a:rPr lang="fr-FR" sz="1400" b="0" u="sng" dirty="0">
                <a:solidFill>
                  <a:srgbClr val="FF0000"/>
                </a:solidFill>
              </a:rPr>
              <a:t>Changements</a:t>
            </a:r>
            <a:r>
              <a:rPr lang="fr-FR" sz="1400" b="0" dirty="0">
                <a:solidFill>
                  <a:srgbClr val="FF0000"/>
                </a:solidFill>
              </a:rPr>
              <a:t> : </a:t>
            </a:r>
          </a:p>
          <a:p>
            <a:pPr marL="355600" indent="-355600" algn="l">
              <a:spcAft>
                <a:spcPts val="600"/>
              </a:spcAft>
              <a:buFont typeface="Arial" panose="020B0604020202020204" pitchFamily="34" charset="0"/>
              <a:buChar char="•"/>
            </a:pPr>
            <a:r>
              <a:rPr lang="fr-FR" sz="1400" b="0" i="1" dirty="0" smtClean="0">
                <a:solidFill>
                  <a:schemeClr val="tx1"/>
                </a:solidFill>
              </a:rPr>
              <a:t>R&amp;C &amp; M&amp;S Europe: </a:t>
            </a:r>
            <a:r>
              <a:rPr lang="fr-FR" sz="1400" b="0" i="1" dirty="0">
                <a:solidFill>
                  <a:schemeClr val="tx1"/>
                </a:solidFill>
              </a:rPr>
              <a:t>Simplification </a:t>
            </a:r>
            <a:r>
              <a:rPr lang="fr-FR" sz="1400" b="0" i="1" dirty="0" smtClean="0">
                <a:solidFill>
                  <a:schemeClr val="tx1"/>
                </a:solidFill>
              </a:rPr>
              <a:t>of the </a:t>
            </a:r>
            <a:r>
              <a:rPr lang="fr-FR" sz="1400" b="0" i="1" dirty="0" err="1" smtClean="0">
                <a:solidFill>
                  <a:schemeClr val="tx1"/>
                </a:solidFill>
              </a:rPr>
              <a:t>selection</a:t>
            </a:r>
            <a:r>
              <a:rPr lang="fr-FR" sz="1400" b="0" i="1" dirty="0" smtClean="0">
                <a:solidFill>
                  <a:schemeClr val="tx1"/>
                </a:solidFill>
              </a:rPr>
              <a:t> </a:t>
            </a:r>
            <a:r>
              <a:rPr lang="fr-FR" sz="1400" b="0" i="1" dirty="0" err="1" smtClean="0">
                <a:solidFill>
                  <a:schemeClr val="tx1"/>
                </a:solidFill>
              </a:rPr>
              <a:t>procedure</a:t>
            </a:r>
            <a:r>
              <a:rPr lang="fr-FR" sz="1400" b="0" i="1" dirty="0" smtClean="0">
                <a:solidFill>
                  <a:schemeClr val="tx1"/>
                </a:solidFill>
              </a:rPr>
              <a:t> and an </a:t>
            </a:r>
            <a:r>
              <a:rPr lang="fr-FR" sz="1400" b="0" i="1" dirty="0" err="1" smtClean="0">
                <a:solidFill>
                  <a:schemeClr val="tx1"/>
                </a:solidFill>
              </a:rPr>
              <a:t>updated</a:t>
            </a:r>
            <a:r>
              <a:rPr lang="fr-FR" sz="1400" b="0" i="1" dirty="0" smtClean="0">
                <a:solidFill>
                  <a:schemeClr val="tx1"/>
                </a:solidFill>
              </a:rPr>
              <a:t> on the questionnaire. </a:t>
            </a:r>
          </a:p>
          <a:p>
            <a:pPr marL="355600" indent="-355600" algn="l">
              <a:spcAft>
                <a:spcPts val="600"/>
              </a:spcAft>
              <a:buFont typeface="Arial" panose="020B0604020202020204" pitchFamily="34" charset="0"/>
              <a:buChar char="•"/>
            </a:pPr>
            <a:r>
              <a:rPr lang="fr-FR" sz="1400" b="0" i="1" dirty="0" smtClean="0">
                <a:solidFill>
                  <a:schemeClr val="tx1"/>
                </a:solidFill>
                <a:latin typeface="+mn-lt"/>
              </a:rPr>
              <a:t>R&amp;C, M&amp;S &amp; </a:t>
            </a:r>
            <a:r>
              <a:rPr lang="fr-FR" sz="1400" b="0" i="1" dirty="0" smtClean="0">
                <a:solidFill>
                  <a:schemeClr val="tx1"/>
                </a:solidFill>
              </a:rPr>
              <a:t>GRP </a:t>
            </a:r>
            <a:r>
              <a:rPr lang="fr-FR" sz="1400" b="0" i="1" dirty="0" err="1" smtClean="0">
                <a:solidFill>
                  <a:schemeClr val="tx1"/>
                </a:solidFill>
                <a:latin typeface="+mn-lt"/>
              </a:rPr>
              <a:t>outside</a:t>
            </a:r>
            <a:r>
              <a:rPr lang="fr-FR" sz="1400" b="0" i="1" dirty="0" smtClean="0">
                <a:solidFill>
                  <a:schemeClr val="tx1"/>
                </a:solidFill>
                <a:latin typeface="+mn-lt"/>
              </a:rPr>
              <a:t> of Europe: </a:t>
            </a:r>
            <a:r>
              <a:rPr lang="fr-FR" sz="1400" b="0" i="1" dirty="0" err="1" smtClean="0">
                <a:solidFill>
                  <a:schemeClr val="tx1"/>
                </a:solidFill>
                <a:latin typeface="+mn-lt"/>
              </a:rPr>
              <a:t>Implementation</a:t>
            </a:r>
            <a:r>
              <a:rPr lang="fr-FR" sz="1400" b="0" i="1" dirty="0" smtClean="0">
                <a:solidFill>
                  <a:schemeClr val="tx1"/>
                </a:solidFill>
                <a:latin typeface="+mn-lt"/>
              </a:rPr>
              <a:t> of the rail carrier </a:t>
            </a:r>
            <a:r>
              <a:rPr lang="fr-FR" sz="1400" b="0" i="1" dirty="0" err="1" smtClean="0">
                <a:solidFill>
                  <a:schemeClr val="tx1"/>
                </a:solidFill>
                <a:latin typeface="+mn-lt"/>
              </a:rPr>
              <a:t>selection</a:t>
            </a:r>
            <a:r>
              <a:rPr lang="fr-FR" sz="1400" b="0" i="1" dirty="0" smtClean="0">
                <a:solidFill>
                  <a:schemeClr val="tx1"/>
                </a:solidFill>
                <a:latin typeface="+mn-lt"/>
              </a:rPr>
              <a:t> </a:t>
            </a:r>
            <a:r>
              <a:rPr lang="fr-FR" sz="1400" b="0" i="1" dirty="0" err="1" smtClean="0">
                <a:solidFill>
                  <a:schemeClr val="tx1"/>
                </a:solidFill>
                <a:latin typeface="+mn-lt"/>
              </a:rPr>
              <a:t>process</a:t>
            </a:r>
            <a:r>
              <a:rPr lang="fr-FR" sz="1400" b="0" i="1" dirty="0" smtClean="0">
                <a:solidFill>
                  <a:schemeClr val="tx1"/>
                </a:solidFill>
                <a:latin typeface="+mn-lt"/>
              </a:rPr>
              <a:t>.</a:t>
            </a:r>
            <a:endParaRPr lang="fr-FR" sz="1400" b="0" i="1" dirty="0" smtClean="0">
              <a:solidFill>
                <a:schemeClr val="tx1"/>
              </a:solidFill>
            </a:endParaRPr>
          </a:p>
        </p:txBody>
      </p:sp>
      <p:sp>
        <p:nvSpPr>
          <p:cNvPr id="5" name="Espace réservé du texte 1"/>
          <p:cNvSpPr txBox="1">
            <a:spLocks/>
          </p:cNvSpPr>
          <p:nvPr/>
        </p:nvSpPr>
        <p:spPr>
          <a:xfrm>
            <a:off x="407368" y="0"/>
            <a:ext cx="7578841" cy="404664"/>
          </a:xfrm>
          <a:prstGeom prst="rect">
            <a:avLst/>
          </a:prstGeom>
          <a:noFill/>
        </p:spPr>
        <p:txBody>
          <a:bodyPr anchor="ctr">
            <a:noAutofit/>
          </a:bodyPr>
          <a:lstStyle>
            <a:lvl1pPr marL="342900" indent="-342900" algn="l" defTabSz="914400" rtl="0" eaLnBrk="1" latinLnBrk="0" hangingPunct="1">
              <a:lnSpc>
                <a:spcPct val="90000"/>
              </a:lnSpc>
              <a:spcBef>
                <a:spcPts val="1000"/>
              </a:spcBef>
              <a:buFontTx/>
              <a:buNone/>
              <a:defRPr sz="2000" b="1"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t>REQUIREMENT OVERVIEW</a:t>
            </a:r>
          </a:p>
        </p:txBody>
      </p:sp>
    </p:spTree>
    <p:extLst>
      <p:ext uri="{BB962C8B-B14F-4D97-AF65-F5344CB8AC3E}">
        <p14:creationId xmlns:p14="http://schemas.microsoft.com/office/powerpoint/2010/main" val="4264680568"/>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88b7fdde-debd-4b73-8e48-df7348612fe4</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4206a425-208e-43f9-81ee-c8ba3e4e0cf8</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2018-10-22T09:39:41+00:00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2057D17D-61C4-4EFA-9D6D-CDA434B6BD3A}"/>
</file>

<file path=customXml/itemProps2.xml><?xml version="1.0" encoding="utf-8"?>
<ds:datastoreItem xmlns:ds="http://schemas.openxmlformats.org/officeDocument/2006/customXml" ds:itemID="{6EA8CA1F-E688-4F9A-9870-2682339568A7}">
  <ds:schemaRefs>
    <ds:schemaRef ds:uri="http://schemas.microsoft.com/sharepoint/v3/contenttype/forms"/>
  </ds:schemaRefs>
</ds:datastoreItem>
</file>

<file path=customXml/itemProps3.xml><?xml version="1.0" encoding="utf-8"?>
<ds:datastoreItem xmlns:ds="http://schemas.openxmlformats.org/officeDocument/2006/customXml" ds:itemID="{EFA7095E-19B1-4C53-A4B2-716E1B0171E7}">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28b10d9e-9bab-43ba-be68-5e2b56a56d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513</Words>
  <Application>Microsoft Office PowerPoint</Application>
  <PresentationFormat>Widescreen</PresentationFormat>
  <Paragraphs>81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Tahoma</vt:lpstr>
      <vt:lpstr>Wingdings</vt:lpstr>
      <vt:lpstr/>
      <vt:lpstr>Rail Transport Safety GROUP HSE RULE (CR GR HSE 430)</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401</cp:revision>
  <cp:lastPrinted>2018-08-30T08:20:05Z</cp:lastPrinted>
  <dcterms:modified xsi:type="dcterms:W3CDTF">2018-10-19T15:16:16Z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Site">
    <vt:lpwstr>3;#Tous les sites|26f15989-d479-4e08-b5e6-c4ab22359765</vt:lpwstr>
  </property>
  <property fmtid="{D5CDD505-2E9C-101B-9397-08002B2CF9AE}" pid="6" name="Country">
    <vt:lpwstr>4;#Tous les pays|de099b83-0153-463f-a92c-1666929f7084</vt:lpwstr>
  </property>
  <property fmtid="{D5CDD505-2E9C-101B-9397-08002B2CF9AE}" pid="7" name="Metier">
    <vt:lpwstr>5;#H3SEQ|1a49191b-7ec0-475b-ba04-e5bafe48b8b4</vt:lpwstr>
  </property>
</Properties>
</file>