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3" r:id="rId5"/>
    <p:sldMasterId id="2147483698" r:id="rId6"/>
    <p:sldMasterId id="2147483713" r:id="rId7"/>
    <p:sldMasterId id="2147483728" r:id="rId8"/>
  </p:sldMasterIdLst>
  <p:notesMasterIdLst>
    <p:notesMasterId r:id="rId28"/>
  </p:notesMasterIdLst>
  <p:handoutMasterIdLst>
    <p:handoutMasterId r:id="rId29"/>
  </p:handoutMasterIdLst>
  <p:sldIdLst>
    <p:sldId id="2134805770" r:id="rId9"/>
    <p:sldId id="2134805772" r:id="rId10"/>
    <p:sldId id="2134805710" r:id="rId11"/>
    <p:sldId id="2134805756" r:id="rId12"/>
    <p:sldId id="2134805714" r:id="rId13"/>
    <p:sldId id="2134805757" r:id="rId14"/>
    <p:sldId id="2134805771" r:id="rId15"/>
    <p:sldId id="2134805758" r:id="rId16"/>
    <p:sldId id="2134805760" r:id="rId17"/>
    <p:sldId id="2134805762" r:id="rId18"/>
    <p:sldId id="2134805761" r:id="rId19"/>
    <p:sldId id="2134805763" r:id="rId20"/>
    <p:sldId id="2134805764" r:id="rId21"/>
    <p:sldId id="2134805765" r:id="rId22"/>
    <p:sldId id="2134805766" r:id="rId23"/>
    <p:sldId id="2134805740" r:id="rId24"/>
    <p:sldId id="2134805755" r:id="rId25"/>
    <p:sldId id="2134805739" r:id="rId26"/>
    <p:sldId id="2134805747" r:id="rId27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deline GARNIER" initials="AG" lastIdx="9" clrIdx="6">
    <p:extLst>
      <p:ext uri="{19B8F6BF-5375-455C-9EA6-DF929625EA0E}">
        <p15:presenceInfo xmlns:p15="http://schemas.microsoft.com/office/powerpoint/2012/main" userId="S::adeline.garnier@totalenergies.com::b5140358-a731-43b0-b2d4-95a7ebfda634" providerId="AD"/>
      </p:ext>
    </p:extLst>
  </p:cmAuthor>
  <p:cmAuthor id="1" name="Jean-Guillaume BIZERAY" initials="JGB" lastIdx="9" clrIdx="0">
    <p:extLst>
      <p:ext uri="{19B8F6BF-5375-455C-9EA6-DF929625EA0E}">
        <p15:presenceInfo xmlns:p15="http://schemas.microsoft.com/office/powerpoint/2012/main" userId="S::jean-guillaume.bizeray@totalenergies.com::49b5d947-5b60-4c66-bcd8-12c7a1edf37f" providerId="AD"/>
      </p:ext>
    </p:extLst>
  </p:cmAuthor>
  <p:cmAuthor id="8" name="Claire MAIRET" initials="CM" lastIdx="5" clrIdx="7">
    <p:extLst>
      <p:ext uri="{19B8F6BF-5375-455C-9EA6-DF929625EA0E}">
        <p15:presenceInfo xmlns:p15="http://schemas.microsoft.com/office/powerpoint/2012/main" userId="S::claire.mairet@totalenergies.com::b91d9db2-e41b-4c98-9525-27312980cc2f" providerId="AD"/>
      </p:ext>
    </p:extLst>
  </p:cmAuthor>
  <p:cmAuthor id="2" name="Alexandra PAPILLON" initials="AP" lastIdx="5" clrIdx="1">
    <p:extLst>
      <p:ext uri="{19B8F6BF-5375-455C-9EA6-DF929625EA0E}">
        <p15:presenceInfo xmlns:p15="http://schemas.microsoft.com/office/powerpoint/2012/main" userId="S::alexandra.papillon@totalenergies.com::6ed42675-17a0-4139-8016-992ac43c869f" providerId="AD"/>
      </p:ext>
    </p:extLst>
  </p:cmAuthor>
  <p:cmAuthor id="9" name="Ismaïl Diedhiou" initials="ID" lastIdx="16" clrIdx="8">
    <p:extLst>
      <p:ext uri="{19B8F6BF-5375-455C-9EA6-DF929625EA0E}">
        <p15:presenceInfo xmlns:p15="http://schemas.microsoft.com/office/powerpoint/2012/main" userId="S::idiedhiou@wordappeal.com::bd00cb13-adf6-4f90-8d8e-d970bbca8edc" providerId="AD"/>
      </p:ext>
    </p:extLst>
  </p:cmAuthor>
  <p:cmAuthor id="3" name="Cyril DE-COATPONT" initials="CDC" lastIdx="6" clrIdx="2">
    <p:extLst>
      <p:ext uri="{19B8F6BF-5375-455C-9EA6-DF929625EA0E}">
        <p15:presenceInfo xmlns:p15="http://schemas.microsoft.com/office/powerpoint/2012/main" userId="S::cyril.de-coatpont@totalenergies.com::8e2a7a85-c243-49c2-bdd5-9a8a2591b005" providerId="AD"/>
      </p:ext>
    </p:extLst>
  </p:cmAuthor>
  <p:cmAuthor id="4" name="Tatiana MIR" initials="TM" lastIdx="84" clrIdx="3">
    <p:extLst>
      <p:ext uri="{19B8F6BF-5375-455C-9EA6-DF929625EA0E}">
        <p15:presenceInfo xmlns:p15="http://schemas.microsoft.com/office/powerpoint/2012/main" userId="S::tatiana.mir@totalenergies.com::4d1b6097-a687-44dd-ad16-6ad111d36e7d" providerId="AD"/>
      </p:ext>
    </p:extLst>
  </p:cmAuthor>
  <p:cmAuthor id="5" name="Cyril DE-COATPONT" initials="CDC [2]" lastIdx="13" clrIdx="4">
    <p:extLst>
      <p:ext uri="{19B8F6BF-5375-455C-9EA6-DF929625EA0E}">
        <p15:presenceInfo xmlns:p15="http://schemas.microsoft.com/office/powerpoint/2012/main" userId="S::cyril.de-coatpont@total.com::8e2a7a85-c243-49c2-bdd5-9a8a2591b005" providerId="AD"/>
      </p:ext>
    </p:extLst>
  </p:cmAuthor>
  <p:cmAuthor id="6" name="Michiel DE KOSTER" initials="MK" lastIdx="34" clrIdx="5">
    <p:extLst>
      <p:ext uri="{19B8F6BF-5375-455C-9EA6-DF929625EA0E}">
        <p15:presenceInfo xmlns:p15="http://schemas.microsoft.com/office/powerpoint/2012/main" userId="S::michiel.de-koster@totalenergies.com::7d7c490e-1e4b-4bd1-978a-bd0aaf19c38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300"/>
    <a:srgbClr val="354D56"/>
    <a:srgbClr val="F7941D"/>
    <a:srgbClr val="ADADAD"/>
    <a:srgbClr val="BFBFBC"/>
    <a:srgbClr val="00B050"/>
    <a:srgbClr val="009BFF"/>
    <a:srgbClr val="C30000"/>
    <a:srgbClr val="000000"/>
    <a:srgbClr val="569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EB8B2B-AB92-4C4D-83AE-D208B10D9DDC}" v="2" dt="2022-05-12T16:39:17.1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80" autoAdjust="0"/>
    <p:restoredTop sz="95102" autoAdjust="0"/>
  </p:normalViewPr>
  <p:slideViewPr>
    <p:cSldViewPr snapToGrid="0">
      <p:cViewPr varScale="1">
        <p:scale>
          <a:sx n="115" d="100"/>
          <a:sy n="115" d="100"/>
        </p:scale>
        <p:origin x="10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MAIRET" userId="b91d9db2-e41b-4c98-9525-27312980cc2f" providerId="ADAL" clId="{30AF8DB5-9FED-482A-8DEA-1A88C300770D}"/>
    <pc:docChg chg="custSel modSld">
      <pc:chgData name="Claire MAIRET" userId="b91d9db2-e41b-4c98-9525-27312980cc2f" providerId="ADAL" clId="{30AF8DB5-9FED-482A-8DEA-1A88C300770D}" dt="2022-05-10T12:03:33.139" v="120" actId="1036"/>
      <pc:docMkLst>
        <pc:docMk/>
      </pc:docMkLst>
      <pc:sldChg chg="addSp delSp modSp mod delCm">
        <pc:chgData name="Claire MAIRET" userId="b91d9db2-e41b-4c98-9525-27312980cc2f" providerId="ADAL" clId="{30AF8DB5-9FED-482A-8DEA-1A88C300770D}" dt="2022-05-10T12:03:33.139" v="120" actId="1036"/>
        <pc:sldMkLst>
          <pc:docMk/>
          <pc:sldMk cId="3848476589" sldId="2134805710"/>
        </pc:sldMkLst>
        <pc:spChg chg="mod">
          <ac:chgData name="Claire MAIRET" userId="b91d9db2-e41b-4c98-9525-27312980cc2f" providerId="ADAL" clId="{30AF8DB5-9FED-482A-8DEA-1A88C300770D}" dt="2022-05-10T12:03:33.139" v="120" actId="1036"/>
          <ac:spMkLst>
            <pc:docMk/>
            <pc:sldMk cId="3848476589" sldId="2134805710"/>
            <ac:spMk id="2" creationId="{4076DBCA-0016-F947-8594-B0BF0A17C561}"/>
          </ac:spMkLst>
        </pc:spChg>
        <pc:picChg chg="add mod">
          <ac:chgData name="Claire MAIRET" userId="b91d9db2-e41b-4c98-9525-27312980cc2f" providerId="ADAL" clId="{30AF8DB5-9FED-482A-8DEA-1A88C300770D}" dt="2022-05-10T12:02:59.581" v="118" actId="1036"/>
          <ac:picMkLst>
            <pc:docMk/>
            <pc:sldMk cId="3848476589" sldId="2134805710"/>
            <ac:picMk id="5" creationId="{735B8443-D981-4E9F-B3E5-9E0381E51F16}"/>
          </ac:picMkLst>
        </pc:picChg>
        <pc:picChg chg="del">
          <ac:chgData name="Claire MAIRET" userId="b91d9db2-e41b-4c98-9525-27312980cc2f" providerId="ADAL" clId="{30AF8DB5-9FED-482A-8DEA-1A88C300770D}" dt="2022-05-10T06:43:16.940" v="5" actId="478"/>
          <ac:picMkLst>
            <pc:docMk/>
            <pc:sldMk cId="3848476589" sldId="2134805710"/>
            <ac:picMk id="5" creationId="{FAADC7CF-5122-A632-640B-F1B079BCC0AA}"/>
          </ac:picMkLst>
        </pc:picChg>
        <pc:picChg chg="add del mod">
          <ac:chgData name="Claire MAIRET" userId="b91d9db2-e41b-4c98-9525-27312980cc2f" providerId="ADAL" clId="{30AF8DB5-9FED-482A-8DEA-1A88C300770D}" dt="2022-05-10T12:02:23.052" v="78" actId="478"/>
          <ac:picMkLst>
            <pc:docMk/>
            <pc:sldMk cId="3848476589" sldId="2134805710"/>
            <ac:picMk id="6" creationId="{E8F54D90-F4ED-46ED-B8C8-68133765D164}"/>
          </ac:picMkLst>
        </pc:picChg>
      </pc:sldChg>
      <pc:sldChg chg="modSp mod">
        <pc:chgData name="Claire MAIRET" userId="b91d9db2-e41b-4c98-9525-27312980cc2f" providerId="ADAL" clId="{30AF8DB5-9FED-482A-8DEA-1A88C300770D}" dt="2022-05-09T12:23:47.836" v="4" actId="20577"/>
        <pc:sldMkLst>
          <pc:docMk/>
          <pc:sldMk cId="1527423765" sldId="2134805757"/>
        </pc:sldMkLst>
        <pc:spChg chg="mod">
          <ac:chgData name="Claire MAIRET" userId="b91d9db2-e41b-4c98-9525-27312980cc2f" providerId="ADAL" clId="{30AF8DB5-9FED-482A-8DEA-1A88C300770D}" dt="2022-05-09T12:23:47.836" v="4" actId="20577"/>
          <ac:spMkLst>
            <pc:docMk/>
            <pc:sldMk cId="1527423765" sldId="2134805757"/>
            <ac:spMk id="49" creationId="{5A63BF29-CBA0-1846-A30C-309B8E97C571}"/>
          </ac:spMkLst>
        </pc:spChg>
      </pc:sldChg>
      <pc:sldChg chg="modSp mod">
        <pc:chgData name="Claire MAIRET" userId="b91d9db2-e41b-4c98-9525-27312980cc2f" providerId="ADAL" clId="{30AF8DB5-9FED-482A-8DEA-1A88C300770D}" dt="2022-05-10T06:51:42.056" v="73" actId="20577"/>
        <pc:sldMkLst>
          <pc:docMk/>
          <pc:sldMk cId="664002969" sldId="2134805760"/>
        </pc:sldMkLst>
        <pc:spChg chg="mod">
          <ac:chgData name="Claire MAIRET" userId="b91d9db2-e41b-4c98-9525-27312980cc2f" providerId="ADAL" clId="{30AF8DB5-9FED-482A-8DEA-1A88C300770D}" dt="2022-05-10T06:51:42.056" v="73" actId="20577"/>
          <ac:spMkLst>
            <pc:docMk/>
            <pc:sldMk cId="664002969" sldId="2134805760"/>
            <ac:spMk id="58" creationId="{C4A822DD-CC64-9E48-B4C5-F88650E21288}"/>
          </ac:spMkLst>
        </pc:spChg>
      </pc:sldChg>
      <pc:sldChg chg="modSp mod">
        <pc:chgData name="Claire MAIRET" userId="b91d9db2-e41b-4c98-9525-27312980cc2f" providerId="ADAL" clId="{30AF8DB5-9FED-482A-8DEA-1A88C300770D}" dt="2022-05-10T06:55:03.916" v="77" actId="20577"/>
        <pc:sldMkLst>
          <pc:docMk/>
          <pc:sldMk cId="3325816386" sldId="2134805763"/>
        </pc:sldMkLst>
        <pc:spChg chg="mod">
          <ac:chgData name="Claire MAIRET" userId="b91d9db2-e41b-4c98-9525-27312980cc2f" providerId="ADAL" clId="{30AF8DB5-9FED-482A-8DEA-1A88C300770D}" dt="2022-05-10T06:55:03.916" v="77" actId="20577"/>
          <ac:spMkLst>
            <pc:docMk/>
            <pc:sldMk cId="3325816386" sldId="2134805763"/>
            <ac:spMk id="36" creationId="{9B3E89FA-63AD-384B-B667-2752A27016C4}"/>
          </ac:spMkLst>
        </pc:spChg>
        <pc:spChg chg="mod">
          <ac:chgData name="Claire MAIRET" userId="b91d9db2-e41b-4c98-9525-27312980cc2f" providerId="ADAL" clId="{30AF8DB5-9FED-482A-8DEA-1A88C300770D}" dt="2022-05-10T06:54:36.323" v="74" actId="20577"/>
          <ac:spMkLst>
            <pc:docMk/>
            <pc:sldMk cId="3325816386" sldId="2134805763"/>
            <ac:spMk id="58" creationId="{C4A822DD-CC64-9E48-B4C5-F88650E21288}"/>
          </ac:spMkLst>
        </pc:spChg>
      </pc:sldChg>
      <pc:sldChg chg="modSp mod">
        <pc:chgData name="Claire MAIRET" userId="b91d9db2-e41b-4c98-9525-27312980cc2f" providerId="ADAL" clId="{30AF8DB5-9FED-482A-8DEA-1A88C300770D}" dt="2022-05-10T06:47:18.754" v="71" actId="20577"/>
        <pc:sldMkLst>
          <pc:docMk/>
          <pc:sldMk cId="3004514661" sldId="2134805770"/>
        </pc:sldMkLst>
        <pc:spChg chg="mod">
          <ac:chgData name="Claire MAIRET" userId="b91d9db2-e41b-4c98-9525-27312980cc2f" providerId="ADAL" clId="{30AF8DB5-9FED-482A-8DEA-1A88C300770D}" dt="2022-05-10T06:46:19.357" v="66" actId="20577"/>
          <ac:spMkLst>
            <pc:docMk/>
            <pc:sldMk cId="3004514661" sldId="2134805770"/>
            <ac:spMk id="6" creationId="{0A77405E-6FA2-2642-88F5-70A68628BCDD}"/>
          </ac:spMkLst>
        </pc:spChg>
        <pc:spChg chg="mod">
          <ac:chgData name="Claire MAIRET" userId="b91d9db2-e41b-4c98-9525-27312980cc2f" providerId="ADAL" clId="{30AF8DB5-9FED-482A-8DEA-1A88C300770D}" dt="2022-05-10T06:47:18.754" v="71" actId="20577"/>
          <ac:spMkLst>
            <pc:docMk/>
            <pc:sldMk cId="3004514661" sldId="2134805770"/>
            <ac:spMk id="14" creationId="{43A97237-37D7-0B48-A2E9-CCF167850641}"/>
          </ac:spMkLst>
        </pc:spChg>
      </pc:sldChg>
    </pc:docChg>
  </pc:docChgLst>
  <pc:docChgLst>
    <pc:chgData name="Michiel DE KOSTER" userId="S::michiel.de-koster@totalenergies.com::7d7c490e-1e4b-4bd1-978a-bd0aaf19c382" providerId="AD" clId="Web-{CFEB8B2B-AB92-4C4D-83AE-D208B10D9DDC}"/>
    <pc:docChg chg="modSld">
      <pc:chgData name="Michiel DE KOSTER" userId="S::michiel.de-koster@totalenergies.com::7d7c490e-1e4b-4bd1-978a-bd0aaf19c382" providerId="AD" clId="Web-{CFEB8B2B-AB92-4C4D-83AE-D208B10D9DDC}" dt="2022-05-12T16:39:17.165" v="1" actId="20577"/>
      <pc:docMkLst>
        <pc:docMk/>
      </pc:docMkLst>
      <pc:sldChg chg="modSp">
        <pc:chgData name="Michiel DE KOSTER" userId="S::michiel.de-koster@totalenergies.com::7d7c490e-1e4b-4bd1-978a-bd0aaf19c382" providerId="AD" clId="Web-{CFEB8B2B-AB92-4C4D-83AE-D208B10D9DDC}" dt="2022-05-12T16:39:17.165" v="1" actId="20577"/>
        <pc:sldMkLst>
          <pc:docMk/>
          <pc:sldMk cId="3219673142" sldId="2134805747"/>
        </pc:sldMkLst>
        <pc:spChg chg="mod">
          <ac:chgData name="Michiel DE KOSTER" userId="S::michiel.de-koster@totalenergies.com::7d7c490e-1e4b-4bd1-978a-bd0aaf19c382" providerId="AD" clId="Web-{CFEB8B2B-AB92-4C4D-83AE-D208B10D9DDC}" dt="2022-05-12T16:39:17.165" v="1" actId="20577"/>
          <ac:spMkLst>
            <pc:docMk/>
            <pc:sldMk cId="3219673142" sldId="2134805747"/>
            <ac:spMk id="2" creationId="{1251B668-D05F-4C1E-93F4-ACE2B4ADD88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614CAE6-BFFC-44D9-B589-0D037404D9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608E2BC-021C-40B7-90F3-4B68AD2B71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2EC88-F953-4BD6-A688-3279E9A6E67A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5F619B7-E80F-4357-A079-8385235264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27D7F4-CEC4-4BC4-A31D-0DEAAFB986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5B5C3-2E1E-4008-9B77-C67FFE77BE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6042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49E9D-AF7B-45D0-B389-3AE92F6B3F8A}" type="datetimeFigureOut">
              <a:rPr lang="fr-FR" smtClean="0"/>
              <a:t>19/05/2022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DE3DE-59D0-436E-9643-2C33BA4042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1461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288000" indent="-144000" algn="l" defTabSz="914400" rtl="0" eaLnBrk="1" latinLnBrk="0" hangingPunct="1">
      <a:buFont typeface="Arial" panose="020B0604020202020204" pitchFamily="34" charset="0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432000" indent="-144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76000" indent="-144000" algn="l" defTabSz="914400" rtl="0" eaLnBrk="1" latinLnBrk="0" hangingPunct="1">
      <a:buFont typeface="Arial" panose="020B0604020202020204" pitchFamily="34" charset="0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DE3DE-59D0-436E-9643-2C33BA4042B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9439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DE3DE-59D0-436E-9643-2C33BA4042B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5088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DE3DE-59D0-436E-9643-2C33BA4042B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0618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DE3DE-59D0-436E-9643-2C33BA4042B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1941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DE3DE-59D0-436E-9643-2C33BA4042BB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5851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DE3DE-59D0-436E-9643-2C33BA4042B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897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DE3DE-59D0-436E-9643-2C33BA4042B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4635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DE3DE-59D0-436E-9643-2C33BA4042B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922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DE3DE-59D0-436E-9643-2C33BA4042B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689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DE3DE-59D0-436E-9643-2C33BA4042B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2404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DE3DE-59D0-436E-9643-2C33BA4042B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1685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DE3DE-59D0-436E-9643-2C33BA4042B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275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DE3DE-59D0-436E-9643-2C33BA4042B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401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 N°1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40DC9AC8-422B-445F-B045-79F986D08E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401" y="231117"/>
            <a:ext cx="2788867" cy="2205948"/>
          </a:xfrm>
          <a:prstGeom prst="rect">
            <a:avLst/>
          </a:prstGeom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0C5EE01-F973-4120-91B8-34CAA765D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400" y="2288392"/>
            <a:ext cx="8640000" cy="2160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AEA671-FC71-4FFA-B81F-CABE73D6E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400" y="4520416"/>
            <a:ext cx="8640000" cy="468000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7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3458929-8E1A-4632-B75F-4975DF8FBB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4400" y="5084504"/>
            <a:ext cx="8640000" cy="720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10800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703975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6684C25F-7F00-41C3-A7CD-0A38D6BB6A4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69879" y="1501200"/>
            <a:ext cx="1980000" cy="1188000"/>
          </a:xfrm>
        </p:spPr>
        <p:txBody>
          <a:bodyPr anchor="ctr">
            <a:noAutofit/>
          </a:bodyPr>
          <a:lstStyle>
            <a:lvl1pPr marL="0" indent="0">
              <a:buNone/>
              <a:defRPr sz="81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</a:t>
            </a:r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FFEA4E96-A4C5-404E-84EB-0DA2FDAD3E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40699" y="1501200"/>
            <a:ext cx="8497179" cy="1188000"/>
          </a:xfrm>
        </p:spPr>
        <p:txBody>
          <a:bodyPr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180000" indent="-1800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431124CF-D305-4637-B02D-7916DC40094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69879" y="2656800"/>
            <a:ext cx="1980000" cy="1188000"/>
          </a:xfrm>
        </p:spPr>
        <p:txBody>
          <a:bodyPr anchor="ctr">
            <a:noAutofit/>
          </a:bodyPr>
          <a:lstStyle>
            <a:lvl1pPr marL="0" indent="0">
              <a:buNone/>
              <a:defRPr sz="8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F7F54A8A-B912-4DCA-A7A6-D2FE7A31E0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40699" y="2656800"/>
            <a:ext cx="8497179" cy="1188000"/>
          </a:xfrm>
        </p:spPr>
        <p:txBody>
          <a:bodyPr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180000" indent="-1800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F9ED843-C44A-45CC-9B1D-C837E4DDC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322CE313-0A26-4E99-9C93-6C3FC888A8DE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469879" y="3812400"/>
            <a:ext cx="1980000" cy="1188000"/>
          </a:xfrm>
        </p:spPr>
        <p:txBody>
          <a:bodyPr anchor="ctr">
            <a:noAutofit/>
          </a:bodyPr>
          <a:lstStyle>
            <a:lvl1pPr marL="0" indent="0">
              <a:buNone/>
              <a:defRPr sz="81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EB31187B-F91F-44EB-9CB5-1BF3730F76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40699" y="3812400"/>
            <a:ext cx="8497179" cy="1188000"/>
          </a:xfrm>
        </p:spPr>
        <p:txBody>
          <a:bodyPr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180000" indent="-1800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31" name="Espace réservé du texte 21">
            <a:extLst>
              <a:ext uri="{FF2B5EF4-FFF2-40B4-BE49-F238E27FC236}">
                <a16:creationId xmlns:a16="http://schemas.microsoft.com/office/drawing/2014/main" id="{6FD92059-A22C-433B-8494-343CBC88ADC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01913" y="1809450"/>
            <a:ext cx="324867" cy="571500"/>
          </a:xfrm>
          <a:custGeom>
            <a:avLst/>
            <a:gdLst>
              <a:gd name="connsiteX0" fmla="*/ 58341 w 388938"/>
              <a:gd name="connsiteY0" fmla="*/ 0 h 684213"/>
              <a:gd name="connsiteX1" fmla="*/ 377270 w 388938"/>
              <a:gd name="connsiteY1" fmla="*/ 313438 h 684213"/>
              <a:gd name="connsiteX2" fmla="*/ 388938 w 388938"/>
              <a:gd name="connsiteY2" fmla="*/ 344018 h 684213"/>
              <a:gd name="connsiteX3" fmla="*/ 377270 w 388938"/>
              <a:gd name="connsiteY3" fmla="*/ 370775 h 684213"/>
              <a:gd name="connsiteX4" fmla="*/ 58341 w 388938"/>
              <a:gd name="connsiteY4" fmla="*/ 684213 h 684213"/>
              <a:gd name="connsiteX5" fmla="*/ 0 w 388938"/>
              <a:gd name="connsiteY5" fmla="*/ 626877 h 684213"/>
              <a:gd name="connsiteX6" fmla="*/ 287814 w 388938"/>
              <a:gd name="connsiteY6" fmla="*/ 344018 h 684213"/>
              <a:gd name="connsiteX7" fmla="*/ 0 w 388938"/>
              <a:gd name="connsiteY7" fmla="*/ 57336 h 684213"/>
              <a:gd name="connsiteX8" fmla="*/ 58341 w 388938"/>
              <a:gd name="connsiteY8" fmla="*/ 0 h 68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938" h="684213">
                <a:moveTo>
                  <a:pt x="58341" y="0"/>
                </a:moveTo>
                <a:cubicBezTo>
                  <a:pt x="377270" y="313438"/>
                  <a:pt x="377270" y="313438"/>
                  <a:pt x="377270" y="313438"/>
                </a:cubicBezTo>
                <a:cubicBezTo>
                  <a:pt x="385049" y="321083"/>
                  <a:pt x="388938" y="332550"/>
                  <a:pt x="388938" y="344018"/>
                </a:cubicBezTo>
                <a:cubicBezTo>
                  <a:pt x="388938" y="351663"/>
                  <a:pt x="385049" y="363130"/>
                  <a:pt x="377270" y="370775"/>
                </a:cubicBezTo>
                <a:lnTo>
                  <a:pt x="58341" y="684213"/>
                </a:lnTo>
                <a:cubicBezTo>
                  <a:pt x="0" y="626877"/>
                  <a:pt x="0" y="626877"/>
                  <a:pt x="0" y="626877"/>
                </a:cubicBezTo>
                <a:cubicBezTo>
                  <a:pt x="287814" y="344018"/>
                  <a:pt x="287814" y="344018"/>
                  <a:pt x="287814" y="344018"/>
                </a:cubicBezTo>
                <a:cubicBezTo>
                  <a:pt x="0" y="57336"/>
                  <a:pt x="0" y="57336"/>
                  <a:pt x="0" y="57336"/>
                </a:cubicBezTo>
                <a:cubicBezTo>
                  <a:pt x="58341" y="0"/>
                  <a:pt x="58341" y="0"/>
                  <a:pt x="5834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800" b="1"/>
            </a:lvl1pPr>
            <a:lvl2pPr marL="126000" indent="144463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2" name="Espace réservé du texte 21">
            <a:extLst>
              <a:ext uri="{FF2B5EF4-FFF2-40B4-BE49-F238E27FC236}">
                <a16:creationId xmlns:a16="http://schemas.microsoft.com/office/drawing/2014/main" id="{2487A579-BB10-4B9C-8037-89848E4EB31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601913" y="2965050"/>
            <a:ext cx="324867" cy="571500"/>
          </a:xfrm>
          <a:custGeom>
            <a:avLst/>
            <a:gdLst>
              <a:gd name="connsiteX0" fmla="*/ 58341 w 388938"/>
              <a:gd name="connsiteY0" fmla="*/ 0 h 684213"/>
              <a:gd name="connsiteX1" fmla="*/ 377270 w 388938"/>
              <a:gd name="connsiteY1" fmla="*/ 313438 h 684213"/>
              <a:gd name="connsiteX2" fmla="*/ 388938 w 388938"/>
              <a:gd name="connsiteY2" fmla="*/ 344018 h 684213"/>
              <a:gd name="connsiteX3" fmla="*/ 377270 w 388938"/>
              <a:gd name="connsiteY3" fmla="*/ 370775 h 684213"/>
              <a:gd name="connsiteX4" fmla="*/ 58341 w 388938"/>
              <a:gd name="connsiteY4" fmla="*/ 684213 h 684213"/>
              <a:gd name="connsiteX5" fmla="*/ 0 w 388938"/>
              <a:gd name="connsiteY5" fmla="*/ 626877 h 684213"/>
              <a:gd name="connsiteX6" fmla="*/ 287814 w 388938"/>
              <a:gd name="connsiteY6" fmla="*/ 344018 h 684213"/>
              <a:gd name="connsiteX7" fmla="*/ 0 w 388938"/>
              <a:gd name="connsiteY7" fmla="*/ 57336 h 684213"/>
              <a:gd name="connsiteX8" fmla="*/ 58341 w 388938"/>
              <a:gd name="connsiteY8" fmla="*/ 0 h 68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938" h="684213">
                <a:moveTo>
                  <a:pt x="58341" y="0"/>
                </a:moveTo>
                <a:cubicBezTo>
                  <a:pt x="377270" y="313438"/>
                  <a:pt x="377270" y="313438"/>
                  <a:pt x="377270" y="313438"/>
                </a:cubicBezTo>
                <a:cubicBezTo>
                  <a:pt x="385049" y="321083"/>
                  <a:pt x="388938" y="332550"/>
                  <a:pt x="388938" y="344018"/>
                </a:cubicBezTo>
                <a:cubicBezTo>
                  <a:pt x="388938" y="351663"/>
                  <a:pt x="385049" y="363130"/>
                  <a:pt x="377270" y="370775"/>
                </a:cubicBezTo>
                <a:lnTo>
                  <a:pt x="58341" y="684213"/>
                </a:lnTo>
                <a:cubicBezTo>
                  <a:pt x="0" y="626877"/>
                  <a:pt x="0" y="626877"/>
                  <a:pt x="0" y="626877"/>
                </a:cubicBezTo>
                <a:cubicBezTo>
                  <a:pt x="287814" y="344018"/>
                  <a:pt x="287814" y="344018"/>
                  <a:pt x="287814" y="344018"/>
                </a:cubicBezTo>
                <a:cubicBezTo>
                  <a:pt x="0" y="57336"/>
                  <a:pt x="0" y="57336"/>
                  <a:pt x="0" y="57336"/>
                </a:cubicBezTo>
                <a:cubicBezTo>
                  <a:pt x="58341" y="0"/>
                  <a:pt x="58341" y="0"/>
                  <a:pt x="5834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 sz="1800" b="1"/>
            </a:lvl1pPr>
            <a:lvl2pPr marL="126000" indent="144463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3" name="Espace réservé du texte 21">
            <a:extLst>
              <a:ext uri="{FF2B5EF4-FFF2-40B4-BE49-F238E27FC236}">
                <a16:creationId xmlns:a16="http://schemas.microsoft.com/office/drawing/2014/main" id="{C0B0C0AB-7256-484A-8EF0-3BC6851D748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01913" y="4120650"/>
            <a:ext cx="324867" cy="571500"/>
          </a:xfrm>
          <a:custGeom>
            <a:avLst/>
            <a:gdLst>
              <a:gd name="connsiteX0" fmla="*/ 58341 w 388938"/>
              <a:gd name="connsiteY0" fmla="*/ 0 h 684213"/>
              <a:gd name="connsiteX1" fmla="*/ 377270 w 388938"/>
              <a:gd name="connsiteY1" fmla="*/ 313438 h 684213"/>
              <a:gd name="connsiteX2" fmla="*/ 388938 w 388938"/>
              <a:gd name="connsiteY2" fmla="*/ 344018 h 684213"/>
              <a:gd name="connsiteX3" fmla="*/ 377270 w 388938"/>
              <a:gd name="connsiteY3" fmla="*/ 370775 h 684213"/>
              <a:gd name="connsiteX4" fmla="*/ 58341 w 388938"/>
              <a:gd name="connsiteY4" fmla="*/ 684213 h 684213"/>
              <a:gd name="connsiteX5" fmla="*/ 0 w 388938"/>
              <a:gd name="connsiteY5" fmla="*/ 626877 h 684213"/>
              <a:gd name="connsiteX6" fmla="*/ 287814 w 388938"/>
              <a:gd name="connsiteY6" fmla="*/ 344018 h 684213"/>
              <a:gd name="connsiteX7" fmla="*/ 0 w 388938"/>
              <a:gd name="connsiteY7" fmla="*/ 57336 h 684213"/>
              <a:gd name="connsiteX8" fmla="*/ 58341 w 388938"/>
              <a:gd name="connsiteY8" fmla="*/ 0 h 68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938" h="684213">
                <a:moveTo>
                  <a:pt x="58341" y="0"/>
                </a:moveTo>
                <a:cubicBezTo>
                  <a:pt x="377270" y="313438"/>
                  <a:pt x="377270" y="313438"/>
                  <a:pt x="377270" y="313438"/>
                </a:cubicBezTo>
                <a:cubicBezTo>
                  <a:pt x="385049" y="321083"/>
                  <a:pt x="388938" y="332550"/>
                  <a:pt x="388938" y="344018"/>
                </a:cubicBezTo>
                <a:cubicBezTo>
                  <a:pt x="388938" y="351663"/>
                  <a:pt x="385049" y="363130"/>
                  <a:pt x="377270" y="370775"/>
                </a:cubicBezTo>
                <a:lnTo>
                  <a:pt x="58341" y="684213"/>
                </a:lnTo>
                <a:cubicBezTo>
                  <a:pt x="0" y="626877"/>
                  <a:pt x="0" y="626877"/>
                  <a:pt x="0" y="626877"/>
                </a:cubicBezTo>
                <a:cubicBezTo>
                  <a:pt x="287814" y="344018"/>
                  <a:pt x="287814" y="344018"/>
                  <a:pt x="287814" y="344018"/>
                </a:cubicBezTo>
                <a:cubicBezTo>
                  <a:pt x="0" y="57336"/>
                  <a:pt x="0" y="57336"/>
                  <a:pt x="0" y="57336"/>
                </a:cubicBezTo>
                <a:cubicBezTo>
                  <a:pt x="58341" y="0"/>
                  <a:pt x="58341" y="0"/>
                  <a:pt x="58341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 marL="0" indent="0">
              <a:buNone/>
              <a:defRPr sz="1800" b="1"/>
            </a:lvl1pPr>
            <a:lvl2pPr marL="126000" indent="144463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5997647-8494-4CC4-948F-29A8D49CBCEB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2B4AC02-49D4-4738-A9B4-B3DA90016A7F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8EE574D-092E-4259-81EB-81EA91E97CDA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5988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41BBE8-1E54-415C-B10D-F6342B80F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E830942-5133-4F54-8414-98EC08DAA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03D30D6-5712-44A8-87A9-67750D407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72F511C-AE30-47A8-8C9B-F0B33753C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6156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B47C71-F46D-4EA0-AF6A-4962453CD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495B091-68ED-45A4-957C-92BBA754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4361BE1-6536-48FB-BC11-166BC54BD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874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e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42" y="2845977"/>
            <a:ext cx="11160000" cy="1440000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E24192-EBCA-4782-93A3-6134ECDB2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627768F-E755-49AE-BDD4-F22B941EE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79213C8-C608-4F8F-B3E7-6893ECEEC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39469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FB4134C-1D6E-45C5-A0CB-6875E698A7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401" y="231117"/>
            <a:ext cx="2788867" cy="220594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50C95A-056C-429F-A1B6-8B1CDC140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000" y="2845977"/>
            <a:ext cx="7560000" cy="828000"/>
          </a:xfrm>
        </p:spPr>
        <p:txBody>
          <a:bodyPr anchor="t">
            <a:noAutofit/>
          </a:bodyPr>
          <a:lstStyle>
            <a:lvl1pPr algn="ctr">
              <a:defRPr sz="43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32804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 N°1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40DC9AC8-422B-445F-B045-79F986D08E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401" y="231117"/>
            <a:ext cx="2788867" cy="2205948"/>
          </a:xfrm>
          <a:prstGeom prst="rect">
            <a:avLst/>
          </a:prstGeom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0C5EE01-F973-4120-91B8-34CAA765D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400" y="2288392"/>
            <a:ext cx="8640000" cy="2160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AEA671-FC71-4FFA-B81F-CABE73D6E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400" y="4520416"/>
            <a:ext cx="8640000" cy="468000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7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3458929-8E1A-4632-B75F-4975DF8FBB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4400" y="5084504"/>
            <a:ext cx="8640000" cy="720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10800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001836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 N°2 Couvertu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3161ED2A-2241-4A52-8E2E-B973EB0C4E4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6093760" cy="68579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AAE4607-2A2E-45AF-81C6-9691F876AD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401" y="231117"/>
            <a:ext cx="2788867" cy="220594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0C5EE01-F973-4120-91B8-34CAA765D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1200" y="2469600"/>
            <a:ext cx="5400000" cy="1980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AEA671-FC71-4FFA-B81F-CABE73D6E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1200" y="4521600"/>
            <a:ext cx="5400000" cy="828000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7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BF23DB5D-4428-47C6-AAAD-CF435EDAD1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1200" y="5446800"/>
            <a:ext cx="5400000" cy="720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10800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397151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BCD4C5B-CD44-4B48-93FD-F44EED8D1E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401" y="231117"/>
            <a:ext cx="2788867" cy="220594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400" y="1987200"/>
            <a:ext cx="5400000" cy="720000"/>
          </a:xfrm>
        </p:spPr>
        <p:txBody>
          <a:bodyPr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6F1D12-C6FB-4ED9-B1EA-2AF1415447D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4400" y="2876400"/>
            <a:ext cx="5400000" cy="3240000"/>
          </a:xfrm>
        </p:spPr>
        <p:txBody>
          <a:bodyPr>
            <a:noAutofit/>
          </a:bodyPr>
          <a:lstStyle>
            <a:lvl1pPr marL="432000" indent="-432000">
              <a:spcBef>
                <a:spcPts val="600"/>
              </a:spcBef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30721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N°1 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42" y="3430800"/>
            <a:ext cx="11160000" cy="1152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9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9741" y="4662000"/>
            <a:ext cx="11160000" cy="50400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742" y="1490400"/>
            <a:ext cx="3960000" cy="1872000"/>
          </a:xfrm>
        </p:spPr>
        <p:txBody>
          <a:bodyPr>
            <a:noAutofit/>
          </a:bodyPr>
          <a:lstStyle>
            <a:lvl1pPr marL="0" indent="0">
              <a:buNone/>
              <a:defRPr sz="135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4489D0-046B-4DA8-828E-D1EDDC72FA8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7B8392-9F0D-47B8-8F1D-D057C53A97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4EDA01-DE85-4E9D-A6E0-28AA131E78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9481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N°2 Ouverture de chap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2">
            <a:extLst>
              <a:ext uri="{FF2B5EF4-FFF2-40B4-BE49-F238E27FC236}">
                <a16:creationId xmlns:a16="http://schemas.microsoft.com/office/drawing/2014/main" id="{DEC6A7FF-A1FA-4490-9CC7-51078FF8435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1"/>
            <a:ext cx="6093760" cy="68579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200" y="3430800"/>
            <a:ext cx="5400000" cy="1152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9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1200" y="4662000"/>
            <a:ext cx="5400000" cy="90000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1200" y="1490400"/>
            <a:ext cx="5400000" cy="1872000"/>
          </a:xfrm>
        </p:spPr>
        <p:txBody>
          <a:bodyPr>
            <a:noAutofit/>
          </a:bodyPr>
          <a:lstStyle>
            <a:lvl1pPr marL="0" indent="0">
              <a:buNone/>
              <a:defRPr sz="135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19FE5F0F-1A19-4580-B09D-11BAB25954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578" y="6523200"/>
            <a:ext cx="10800" cy="100800"/>
          </a:xfrm>
          <a:solidFill>
            <a:schemeClr val="bg1"/>
          </a:solidFill>
        </p:spPr>
        <p:txBody>
          <a:bodyPr lIns="0" tIns="0" rIns="0" bIns="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F82D43-4E1B-4274-AC55-C533B8C0465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7AF283-CD1F-4E50-9456-6BD3B772A11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2A83F9-605B-451F-81C4-4DB3BD64BF2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37475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 N°2 Couvertu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3161ED2A-2241-4A52-8E2E-B973EB0C4E4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6093760" cy="68579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AAE4607-2A2E-45AF-81C6-9691F876AD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401" y="231117"/>
            <a:ext cx="2788867" cy="220594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0C5EE01-F973-4120-91B8-34CAA765D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1200" y="2469600"/>
            <a:ext cx="5400000" cy="1980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AEA671-FC71-4FFA-B81F-CABE73D6E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1200" y="4521600"/>
            <a:ext cx="5400000" cy="828000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7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BF23DB5D-4428-47C6-AAAD-CF435EDAD1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1200" y="5446800"/>
            <a:ext cx="5400000" cy="720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10800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155750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292072E-287F-4875-8FDB-C22CF0436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DE2FB5-2CE4-44D5-9167-5E9A54E4AA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ED68ED-4BAB-426E-AC8B-79F072DDCF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18ECF392-ABEC-45C0-9399-5BB17B364A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77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3FA18DAD-43C7-439C-AEB4-182FDEF42A9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6093760" cy="68579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1200" y="1371600"/>
            <a:ext cx="5472000" cy="48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90C7237F-FD39-40C9-B915-D4BC62A3BE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5578" y="6523200"/>
            <a:ext cx="10800" cy="100800"/>
          </a:xfrm>
          <a:solidFill>
            <a:schemeClr val="bg1"/>
          </a:solidFill>
        </p:spPr>
        <p:txBody>
          <a:bodyPr lIns="0" tIns="0" rIns="0" bIns="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95F48EF-CBAD-4F80-B069-72AECAEC0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199" y="242844"/>
            <a:ext cx="3960000" cy="100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5A3821-9C55-4E10-844A-98E6FB07D68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26B9FA6-E4DB-4B15-BD57-BEC5F537E3A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E6001F-97CC-4008-B22A-EFA29A13779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73567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879" y="3820350"/>
            <a:ext cx="11133952" cy="241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2" name="Espace réservé du tableau 2">
            <a:extLst>
              <a:ext uri="{FF2B5EF4-FFF2-40B4-BE49-F238E27FC236}">
                <a16:creationId xmlns:a16="http://schemas.microsoft.com/office/drawing/2014/main" id="{3EADC01A-12BC-4330-8A1C-A4DCE63F4D5F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589752" y="1372349"/>
            <a:ext cx="11014079" cy="2304000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7BED8F5-8DF4-41F4-9FBF-3FC3EFF47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A5DB8F-F9F5-4D34-AD2B-20A401276C3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F448ABE-6518-42E7-86CB-17EBD972C87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F92594-638F-42B7-B983-EDCA45116F8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61152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avec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879" y="1371600"/>
            <a:ext cx="5472000" cy="48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3" name="Espace réservé du graphique 2">
            <a:extLst>
              <a:ext uri="{FF2B5EF4-FFF2-40B4-BE49-F238E27FC236}">
                <a16:creationId xmlns:a16="http://schemas.microsoft.com/office/drawing/2014/main" id="{36B54297-76AA-4A3B-A34F-53F1E4289CC7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229879" y="1371600"/>
            <a:ext cx="5508000" cy="4860000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AE7569B-B080-4146-A11F-1E61AF63D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79" y="242844"/>
            <a:ext cx="9720000" cy="100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1A8B2399-CA73-45EA-BE18-9A20282E60B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8D64F63-31B3-46AB-8995-E4EAED1967B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B398A68-6D32-4A8D-8EF8-C3BF7CEF61A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9448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6684C25F-7F00-41C3-A7CD-0A38D6BB6A4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69879" y="1501200"/>
            <a:ext cx="1980000" cy="1188000"/>
          </a:xfrm>
        </p:spPr>
        <p:txBody>
          <a:bodyPr anchor="ctr">
            <a:noAutofit/>
          </a:bodyPr>
          <a:lstStyle>
            <a:lvl1pPr marL="0" indent="0">
              <a:buNone/>
              <a:defRPr sz="81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</a:t>
            </a:r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FFEA4E96-A4C5-404E-84EB-0DA2FDAD3E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40699" y="1501200"/>
            <a:ext cx="8497179" cy="1188000"/>
          </a:xfrm>
        </p:spPr>
        <p:txBody>
          <a:bodyPr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180000" indent="-1800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431124CF-D305-4637-B02D-7916DC40094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69879" y="2656800"/>
            <a:ext cx="1980000" cy="1188000"/>
          </a:xfrm>
        </p:spPr>
        <p:txBody>
          <a:bodyPr anchor="ctr">
            <a:noAutofit/>
          </a:bodyPr>
          <a:lstStyle>
            <a:lvl1pPr marL="0" indent="0">
              <a:buNone/>
              <a:defRPr sz="8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F7F54A8A-B912-4DCA-A7A6-D2FE7A31E0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40699" y="2656800"/>
            <a:ext cx="8497179" cy="1188000"/>
          </a:xfrm>
        </p:spPr>
        <p:txBody>
          <a:bodyPr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180000" indent="-1800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F9ED843-C44A-45CC-9B1D-C837E4DDC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322CE313-0A26-4E99-9C93-6C3FC888A8DE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469879" y="3812400"/>
            <a:ext cx="1980000" cy="1188000"/>
          </a:xfrm>
        </p:spPr>
        <p:txBody>
          <a:bodyPr anchor="ctr">
            <a:noAutofit/>
          </a:bodyPr>
          <a:lstStyle>
            <a:lvl1pPr marL="0" indent="0">
              <a:buNone/>
              <a:defRPr sz="81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EB31187B-F91F-44EB-9CB5-1BF3730F76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40699" y="3812400"/>
            <a:ext cx="8497179" cy="1188000"/>
          </a:xfrm>
        </p:spPr>
        <p:txBody>
          <a:bodyPr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180000" indent="-1800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31" name="Espace réservé du texte 21">
            <a:extLst>
              <a:ext uri="{FF2B5EF4-FFF2-40B4-BE49-F238E27FC236}">
                <a16:creationId xmlns:a16="http://schemas.microsoft.com/office/drawing/2014/main" id="{6FD92059-A22C-433B-8494-343CBC88ADC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01913" y="1809450"/>
            <a:ext cx="324867" cy="571500"/>
          </a:xfrm>
          <a:custGeom>
            <a:avLst/>
            <a:gdLst>
              <a:gd name="connsiteX0" fmla="*/ 58341 w 388938"/>
              <a:gd name="connsiteY0" fmla="*/ 0 h 684213"/>
              <a:gd name="connsiteX1" fmla="*/ 377270 w 388938"/>
              <a:gd name="connsiteY1" fmla="*/ 313438 h 684213"/>
              <a:gd name="connsiteX2" fmla="*/ 388938 w 388938"/>
              <a:gd name="connsiteY2" fmla="*/ 344018 h 684213"/>
              <a:gd name="connsiteX3" fmla="*/ 377270 w 388938"/>
              <a:gd name="connsiteY3" fmla="*/ 370775 h 684213"/>
              <a:gd name="connsiteX4" fmla="*/ 58341 w 388938"/>
              <a:gd name="connsiteY4" fmla="*/ 684213 h 684213"/>
              <a:gd name="connsiteX5" fmla="*/ 0 w 388938"/>
              <a:gd name="connsiteY5" fmla="*/ 626877 h 684213"/>
              <a:gd name="connsiteX6" fmla="*/ 287814 w 388938"/>
              <a:gd name="connsiteY6" fmla="*/ 344018 h 684213"/>
              <a:gd name="connsiteX7" fmla="*/ 0 w 388938"/>
              <a:gd name="connsiteY7" fmla="*/ 57336 h 684213"/>
              <a:gd name="connsiteX8" fmla="*/ 58341 w 388938"/>
              <a:gd name="connsiteY8" fmla="*/ 0 h 68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938" h="684213">
                <a:moveTo>
                  <a:pt x="58341" y="0"/>
                </a:moveTo>
                <a:cubicBezTo>
                  <a:pt x="377270" y="313438"/>
                  <a:pt x="377270" y="313438"/>
                  <a:pt x="377270" y="313438"/>
                </a:cubicBezTo>
                <a:cubicBezTo>
                  <a:pt x="385049" y="321083"/>
                  <a:pt x="388938" y="332550"/>
                  <a:pt x="388938" y="344018"/>
                </a:cubicBezTo>
                <a:cubicBezTo>
                  <a:pt x="388938" y="351663"/>
                  <a:pt x="385049" y="363130"/>
                  <a:pt x="377270" y="370775"/>
                </a:cubicBezTo>
                <a:lnTo>
                  <a:pt x="58341" y="684213"/>
                </a:lnTo>
                <a:cubicBezTo>
                  <a:pt x="0" y="626877"/>
                  <a:pt x="0" y="626877"/>
                  <a:pt x="0" y="626877"/>
                </a:cubicBezTo>
                <a:cubicBezTo>
                  <a:pt x="287814" y="344018"/>
                  <a:pt x="287814" y="344018"/>
                  <a:pt x="287814" y="344018"/>
                </a:cubicBezTo>
                <a:cubicBezTo>
                  <a:pt x="0" y="57336"/>
                  <a:pt x="0" y="57336"/>
                  <a:pt x="0" y="57336"/>
                </a:cubicBezTo>
                <a:cubicBezTo>
                  <a:pt x="58341" y="0"/>
                  <a:pt x="58341" y="0"/>
                  <a:pt x="5834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800" b="1"/>
            </a:lvl1pPr>
            <a:lvl2pPr marL="126000" indent="144463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2" name="Espace réservé du texte 21">
            <a:extLst>
              <a:ext uri="{FF2B5EF4-FFF2-40B4-BE49-F238E27FC236}">
                <a16:creationId xmlns:a16="http://schemas.microsoft.com/office/drawing/2014/main" id="{2487A579-BB10-4B9C-8037-89848E4EB31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601913" y="2965050"/>
            <a:ext cx="324867" cy="571500"/>
          </a:xfrm>
          <a:custGeom>
            <a:avLst/>
            <a:gdLst>
              <a:gd name="connsiteX0" fmla="*/ 58341 w 388938"/>
              <a:gd name="connsiteY0" fmla="*/ 0 h 684213"/>
              <a:gd name="connsiteX1" fmla="*/ 377270 w 388938"/>
              <a:gd name="connsiteY1" fmla="*/ 313438 h 684213"/>
              <a:gd name="connsiteX2" fmla="*/ 388938 w 388938"/>
              <a:gd name="connsiteY2" fmla="*/ 344018 h 684213"/>
              <a:gd name="connsiteX3" fmla="*/ 377270 w 388938"/>
              <a:gd name="connsiteY3" fmla="*/ 370775 h 684213"/>
              <a:gd name="connsiteX4" fmla="*/ 58341 w 388938"/>
              <a:gd name="connsiteY4" fmla="*/ 684213 h 684213"/>
              <a:gd name="connsiteX5" fmla="*/ 0 w 388938"/>
              <a:gd name="connsiteY5" fmla="*/ 626877 h 684213"/>
              <a:gd name="connsiteX6" fmla="*/ 287814 w 388938"/>
              <a:gd name="connsiteY6" fmla="*/ 344018 h 684213"/>
              <a:gd name="connsiteX7" fmla="*/ 0 w 388938"/>
              <a:gd name="connsiteY7" fmla="*/ 57336 h 684213"/>
              <a:gd name="connsiteX8" fmla="*/ 58341 w 388938"/>
              <a:gd name="connsiteY8" fmla="*/ 0 h 68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938" h="684213">
                <a:moveTo>
                  <a:pt x="58341" y="0"/>
                </a:moveTo>
                <a:cubicBezTo>
                  <a:pt x="377270" y="313438"/>
                  <a:pt x="377270" y="313438"/>
                  <a:pt x="377270" y="313438"/>
                </a:cubicBezTo>
                <a:cubicBezTo>
                  <a:pt x="385049" y="321083"/>
                  <a:pt x="388938" y="332550"/>
                  <a:pt x="388938" y="344018"/>
                </a:cubicBezTo>
                <a:cubicBezTo>
                  <a:pt x="388938" y="351663"/>
                  <a:pt x="385049" y="363130"/>
                  <a:pt x="377270" y="370775"/>
                </a:cubicBezTo>
                <a:lnTo>
                  <a:pt x="58341" y="684213"/>
                </a:lnTo>
                <a:cubicBezTo>
                  <a:pt x="0" y="626877"/>
                  <a:pt x="0" y="626877"/>
                  <a:pt x="0" y="626877"/>
                </a:cubicBezTo>
                <a:cubicBezTo>
                  <a:pt x="287814" y="344018"/>
                  <a:pt x="287814" y="344018"/>
                  <a:pt x="287814" y="344018"/>
                </a:cubicBezTo>
                <a:cubicBezTo>
                  <a:pt x="0" y="57336"/>
                  <a:pt x="0" y="57336"/>
                  <a:pt x="0" y="57336"/>
                </a:cubicBezTo>
                <a:cubicBezTo>
                  <a:pt x="58341" y="0"/>
                  <a:pt x="58341" y="0"/>
                  <a:pt x="5834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 sz="1800" b="1"/>
            </a:lvl1pPr>
            <a:lvl2pPr marL="126000" indent="144463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3" name="Espace réservé du texte 21">
            <a:extLst>
              <a:ext uri="{FF2B5EF4-FFF2-40B4-BE49-F238E27FC236}">
                <a16:creationId xmlns:a16="http://schemas.microsoft.com/office/drawing/2014/main" id="{C0B0C0AB-7256-484A-8EF0-3BC6851D748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01913" y="4120650"/>
            <a:ext cx="324867" cy="571500"/>
          </a:xfrm>
          <a:custGeom>
            <a:avLst/>
            <a:gdLst>
              <a:gd name="connsiteX0" fmla="*/ 58341 w 388938"/>
              <a:gd name="connsiteY0" fmla="*/ 0 h 684213"/>
              <a:gd name="connsiteX1" fmla="*/ 377270 w 388938"/>
              <a:gd name="connsiteY1" fmla="*/ 313438 h 684213"/>
              <a:gd name="connsiteX2" fmla="*/ 388938 w 388938"/>
              <a:gd name="connsiteY2" fmla="*/ 344018 h 684213"/>
              <a:gd name="connsiteX3" fmla="*/ 377270 w 388938"/>
              <a:gd name="connsiteY3" fmla="*/ 370775 h 684213"/>
              <a:gd name="connsiteX4" fmla="*/ 58341 w 388938"/>
              <a:gd name="connsiteY4" fmla="*/ 684213 h 684213"/>
              <a:gd name="connsiteX5" fmla="*/ 0 w 388938"/>
              <a:gd name="connsiteY5" fmla="*/ 626877 h 684213"/>
              <a:gd name="connsiteX6" fmla="*/ 287814 w 388938"/>
              <a:gd name="connsiteY6" fmla="*/ 344018 h 684213"/>
              <a:gd name="connsiteX7" fmla="*/ 0 w 388938"/>
              <a:gd name="connsiteY7" fmla="*/ 57336 h 684213"/>
              <a:gd name="connsiteX8" fmla="*/ 58341 w 388938"/>
              <a:gd name="connsiteY8" fmla="*/ 0 h 68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938" h="684213">
                <a:moveTo>
                  <a:pt x="58341" y="0"/>
                </a:moveTo>
                <a:cubicBezTo>
                  <a:pt x="377270" y="313438"/>
                  <a:pt x="377270" y="313438"/>
                  <a:pt x="377270" y="313438"/>
                </a:cubicBezTo>
                <a:cubicBezTo>
                  <a:pt x="385049" y="321083"/>
                  <a:pt x="388938" y="332550"/>
                  <a:pt x="388938" y="344018"/>
                </a:cubicBezTo>
                <a:cubicBezTo>
                  <a:pt x="388938" y="351663"/>
                  <a:pt x="385049" y="363130"/>
                  <a:pt x="377270" y="370775"/>
                </a:cubicBezTo>
                <a:lnTo>
                  <a:pt x="58341" y="684213"/>
                </a:lnTo>
                <a:cubicBezTo>
                  <a:pt x="0" y="626877"/>
                  <a:pt x="0" y="626877"/>
                  <a:pt x="0" y="626877"/>
                </a:cubicBezTo>
                <a:cubicBezTo>
                  <a:pt x="287814" y="344018"/>
                  <a:pt x="287814" y="344018"/>
                  <a:pt x="287814" y="344018"/>
                </a:cubicBezTo>
                <a:cubicBezTo>
                  <a:pt x="0" y="57336"/>
                  <a:pt x="0" y="57336"/>
                  <a:pt x="0" y="57336"/>
                </a:cubicBezTo>
                <a:cubicBezTo>
                  <a:pt x="58341" y="0"/>
                  <a:pt x="58341" y="0"/>
                  <a:pt x="58341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 marL="0" indent="0">
              <a:buNone/>
              <a:defRPr sz="1800" b="1"/>
            </a:lvl1pPr>
            <a:lvl2pPr marL="126000" indent="144463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5997647-8494-4CC4-948F-29A8D49CBCEB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2B4AC02-49D4-4738-A9B4-B3DA90016A7F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8EE574D-092E-4259-81EB-81EA91E97CDA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046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41BBE8-1E54-415C-B10D-F6342B80F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E830942-5133-4F54-8414-98EC08DAA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03D30D6-5712-44A8-87A9-67750D407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72F511C-AE30-47A8-8C9B-F0B33753C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47250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B47C71-F46D-4EA0-AF6A-4962453CD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495B091-68ED-45A4-957C-92BBA754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4361BE1-6536-48FB-BC11-166BC54BD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4339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e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42" y="2845977"/>
            <a:ext cx="11160000" cy="1440000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E24192-EBCA-4782-93A3-6134ECDB2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627768F-E755-49AE-BDD4-F22B941EE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79213C8-C608-4F8F-B3E7-6893ECEEC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5862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FB4134C-1D6E-45C5-A0CB-6875E698A7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401" y="231117"/>
            <a:ext cx="2788867" cy="220594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50C95A-056C-429F-A1B6-8B1CDC140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000" y="2845977"/>
            <a:ext cx="7560000" cy="828000"/>
          </a:xfrm>
        </p:spPr>
        <p:txBody>
          <a:bodyPr anchor="t">
            <a:noAutofit/>
          </a:bodyPr>
          <a:lstStyle>
            <a:lvl1pPr algn="ctr">
              <a:defRPr sz="43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117864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 N°1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40DC9AC8-422B-445F-B045-79F986D08E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401" y="231117"/>
            <a:ext cx="2788867" cy="2205948"/>
          </a:xfrm>
          <a:prstGeom prst="rect">
            <a:avLst/>
          </a:prstGeom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0C5EE01-F973-4120-91B8-34CAA765D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400" y="2288392"/>
            <a:ext cx="8640000" cy="2160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AEA671-FC71-4FFA-B81F-CABE73D6E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400" y="4520416"/>
            <a:ext cx="8640000" cy="468000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7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3458929-8E1A-4632-B75F-4975DF8FBB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4400" y="5084504"/>
            <a:ext cx="8640000" cy="720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10800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090693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BCD4C5B-CD44-4B48-93FD-F44EED8D1E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401" y="231117"/>
            <a:ext cx="2788867" cy="220594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400" y="1987200"/>
            <a:ext cx="5400000" cy="720000"/>
          </a:xfrm>
        </p:spPr>
        <p:txBody>
          <a:bodyPr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6F1D12-C6FB-4ED9-B1EA-2AF1415447D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4400" y="2876400"/>
            <a:ext cx="5400000" cy="3240000"/>
          </a:xfrm>
        </p:spPr>
        <p:txBody>
          <a:bodyPr>
            <a:noAutofit/>
          </a:bodyPr>
          <a:lstStyle>
            <a:lvl1pPr marL="432000" indent="-432000">
              <a:spcBef>
                <a:spcPts val="600"/>
              </a:spcBef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84646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 N°2 Couvertu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3161ED2A-2241-4A52-8E2E-B973EB0C4E4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6093760" cy="68579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AAE4607-2A2E-45AF-81C6-9691F876AD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401" y="231117"/>
            <a:ext cx="2788867" cy="220594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0C5EE01-F973-4120-91B8-34CAA765D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1200" y="2469600"/>
            <a:ext cx="5400000" cy="1980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AEA671-FC71-4FFA-B81F-CABE73D6E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1200" y="4521600"/>
            <a:ext cx="5400000" cy="828000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7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BF23DB5D-4428-47C6-AAAD-CF435EDAD1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1200" y="5446800"/>
            <a:ext cx="5400000" cy="720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10800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681047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BCD4C5B-CD44-4B48-93FD-F44EED8D1E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401" y="231117"/>
            <a:ext cx="2788867" cy="220594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400" y="1987200"/>
            <a:ext cx="5400000" cy="720000"/>
          </a:xfrm>
        </p:spPr>
        <p:txBody>
          <a:bodyPr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6F1D12-C6FB-4ED9-B1EA-2AF1415447D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4400" y="2876400"/>
            <a:ext cx="5400000" cy="3240000"/>
          </a:xfrm>
        </p:spPr>
        <p:txBody>
          <a:bodyPr>
            <a:noAutofit/>
          </a:bodyPr>
          <a:lstStyle>
            <a:lvl1pPr marL="432000" indent="-432000">
              <a:spcBef>
                <a:spcPts val="600"/>
              </a:spcBef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108696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N°1 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42" y="3430800"/>
            <a:ext cx="11160000" cy="1152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9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9741" y="4662000"/>
            <a:ext cx="11160000" cy="50400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742" y="1490400"/>
            <a:ext cx="3960000" cy="1872000"/>
          </a:xfrm>
        </p:spPr>
        <p:txBody>
          <a:bodyPr>
            <a:noAutofit/>
          </a:bodyPr>
          <a:lstStyle>
            <a:lvl1pPr marL="0" indent="0">
              <a:buNone/>
              <a:defRPr sz="135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4489D0-046B-4DA8-828E-D1EDDC72FA8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7B8392-9F0D-47B8-8F1D-D057C53A97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4EDA01-DE85-4E9D-A6E0-28AA131E78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6907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N°2 Ouverture de chap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2">
            <a:extLst>
              <a:ext uri="{FF2B5EF4-FFF2-40B4-BE49-F238E27FC236}">
                <a16:creationId xmlns:a16="http://schemas.microsoft.com/office/drawing/2014/main" id="{DEC6A7FF-A1FA-4490-9CC7-51078FF8435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1"/>
            <a:ext cx="6093760" cy="68579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200" y="3430800"/>
            <a:ext cx="5400000" cy="1152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9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1200" y="4662000"/>
            <a:ext cx="5400000" cy="90000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1200" y="1490400"/>
            <a:ext cx="5400000" cy="1872000"/>
          </a:xfrm>
        </p:spPr>
        <p:txBody>
          <a:bodyPr>
            <a:noAutofit/>
          </a:bodyPr>
          <a:lstStyle>
            <a:lvl1pPr marL="0" indent="0">
              <a:buNone/>
              <a:defRPr sz="135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19FE5F0F-1A19-4580-B09D-11BAB25954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578" y="6523200"/>
            <a:ext cx="10800" cy="100800"/>
          </a:xfrm>
          <a:solidFill>
            <a:schemeClr val="bg1"/>
          </a:solidFill>
        </p:spPr>
        <p:txBody>
          <a:bodyPr lIns="0" tIns="0" rIns="0" bIns="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F82D43-4E1B-4274-AC55-C533B8C0465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7AF283-CD1F-4E50-9456-6BD3B772A11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2A83F9-605B-451F-81C4-4DB3BD64BF2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1492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292072E-287F-4875-8FDB-C22CF0436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DE2FB5-2CE4-44D5-9167-5E9A54E4AA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ED68ED-4BAB-426E-AC8B-79F072DDCF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18ECF392-ABEC-45C0-9399-5BB17B364A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0058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3FA18DAD-43C7-439C-AEB4-182FDEF42A9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6093760" cy="68579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1200" y="1371600"/>
            <a:ext cx="5472000" cy="48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90C7237F-FD39-40C9-B915-D4BC62A3BE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5578" y="6523200"/>
            <a:ext cx="10800" cy="100800"/>
          </a:xfrm>
          <a:solidFill>
            <a:schemeClr val="bg1"/>
          </a:solidFill>
        </p:spPr>
        <p:txBody>
          <a:bodyPr lIns="0" tIns="0" rIns="0" bIns="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95F48EF-CBAD-4F80-B069-72AECAEC0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199" y="242844"/>
            <a:ext cx="3960000" cy="100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5A3821-9C55-4E10-844A-98E6FB07D68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26B9FA6-E4DB-4B15-BD57-BEC5F537E3A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E6001F-97CC-4008-B22A-EFA29A13779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96280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879" y="3820350"/>
            <a:ext cx="11133952" cy="241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2" name="Espace réservé du tableau 2">
            <a:extLst>
              <a:ext uri="{FF2B5EF4-FFF2-40B4-BE49-F238E27FC236}">
                <a16:creationId xmlns:a16="http://schemas.microsoft.com/office/drawing/2014/main" id="{3EADC01A-12BC-4330-8A1C-A4DCE63F4D5F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589752" y="1372349"/>
            <a:ext cx="11014079" cy="2304000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7BED8F5-8DF4-41F4-9FBF-3FC3EFF47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A5DB8F-F9F5-4D34-AD2B-20A401276C3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F448ABE-6518-42E7-86CB-17EBD972C87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F92594-638F-42B7-B983-EDCA45116F8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63966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avec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879" y="1371600"/>
            <a:ext cx="5472000" cy="48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3" name="Espace réservé du graphique 2">
            <a:extLst>
              <a:ext uri="{FF2B5EF4-FFF2-40B4-BE49-F238E27FC236}">
                <a16:creationId xmlns:a16="http://schemas.microsoft.com/office/drawing/2014/main" id="{36B54297-76AA-4A3B-A34F-53F1E4289CC7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229879" y="1371600"/>
            <a:ext cx="5508000" cy="4860000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AE7569B-B080-4146-A11F-1E61AF63D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79" y="242844"/>
            <a:ext cx="9720000" cy="100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1A8B2399-CA73-45EA-BE18-9A20282E60B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8D64F63-31B3-46AB-8995-E4EAED1967B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B398A68-6D32-4A8D-8EF8-C3BF7CEF61A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09529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6684C25F-7F00-41C3-A7CD-0A38D6BB6A4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69879" y="1501200"/>
            <a:ext cx="1980000" cy="1188000"/>
          </a:xfrm>
        </p:spPr>
        <p:txBody>
          <a:bodyPr anchor="ctr">
            <a:noAutofit/>
          </a:bodyPr>
          <a:lstStyle>
            <a:lvl1pPr marL="0" indent="0">
              <a:buNone/>
              <a:defRPr sz="81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</a:t>
            </a:r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FFEA4E96-A4C5-404E-84EB-0DA2FDAD3E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40699" y="1501200"/>
            <a:ext cx="8497179" cy="1188000"/>
          </a:xfrm>
        </p:spPr>
        <p:txBody>
          <a:bodyPr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180000" indent="-1800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431124CF-D305-4637-B02D-7916DC40094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69879" y="2656800"/>
            <a:ext cx="1980000" cy="1188000"/>
          </a:xfrm>
        </p:spPr>
        <p:txBody>
          <a:bodyPr anchor="ctr">
            <a:noAutofit/>
          </a:bodyPr>
          <a:lstStyle>
            <a:lvl1pPr marL="0" indent="0">
              <a:buNone/>
              <a:defRPr sz="8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F7F54A8A-B912-4DCA-A7A6-D2FE7A31E0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40699" y="2656800"/>
            <a:ext cx="8497179" cy="1188000"/>
          </a:xfrm>
        </p:spPr>
        <p:txBody>
          <a:bodyPr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180000" indent="-1800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F9ED843-C44A-45CC-9B1D-C837E4DDC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322CE313-0A26-4E99-9C93-6C3FC888A8DE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469879" y="3812400"/>
            <a:ext cx="1980000" cy="1188000"/>
          </a:xfrm>
        </p:spPr>
        <p:txBody>
          <a:bodyPr anchor="ctr">
            <a:noAutofit/>
          </a:bodyPr>
          <a:lstStyle>
            <a:lvl1pPr marL="0" indent="0">
              <a:buNone/>
              <a:defRPr sz="81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EB31187B-F91F-44EB-9CB5-1BF3730F76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40699" y="3812400"/>
            <a:ext cx="8497179" cy="1188000"/>
          </a:xfrm>
        </p:spPr>
        <p:txBody>
          <a:bodyPr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180000" indent="-1800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31" name="Espace réservé du texte 21">
            <a:extLst>
              <a:ext uri="{FF2B5EF4-FFF2-40B4-BE49-F238E27FC236}">
                <a16:creationId xmlns:a16="http://schemas.microsoft.com/office/drawing/2014/main" id="{6FD92059-A22C-433B-8494-343CBC88ADC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01913" y="1809450"/>
            <a:ext cx="324867" cy="571500"/>
          </a:xfrm>
          <a:custGeom>
            <a:avLst/>
            <a:gdLst>
              <a:gd name="connsiteX0" fmla="*/ 58341 w 388938"/>
              <a:gd name="connsiteY0" fmla="*/ 0 h 684213"/>
              <a:gd name="connsiteX1" fmla="*/ 377270 w 388938"/>
              <a:gd name="connsiteY1" fmla="*/ 313438 h 684213"/>
              <a:gd name="connsiteX2" fmla="*/ 388938 w 388938"/>
              <a:gd name="connsiteY2" fmla="*/ 344018 h 684213"/>
              <a:gd name="connsiteX3" fmla="*/ 377270 w 388938"/>
              <a:gd name="connsiteY3" fmla="*/ 370775 h 684213"/>
              <a:gd name="connsiteX4" fmla="*/ 58341 w 388938"/>
              <a:gd name="connsiteY4" fmla="*/ 684213 h 684213"/>
              <a:gd name="connsiteX5" fmla="*/ 0 w 388938"/>
              <a:gd name="connsiteY5" fmla="*/ 626877 h 684213"/>
              <a:gd name="connsiteX6" fmla="*/ 287814 w 388938"/>
              <a:gd name="connsiteY6" fmla="*/ 344018 h 684213"/>
              <a:gd name="connsiteX7" fmla="*/ 0 w 388938"/>
              <a:gd name="connsiteY7" fmla="*/ 57336 h 684213"/>
              <a:gd name="connsiteX8" fmla="*/ 58341 w 388938"/>
              <a:gd name="connsiteY8" fmla="*/ 0 h 68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938" h="684213">
                <a:moveTo>
                  <a:pt x="58341" y="0"/>
                </a:moveTo>
                <a:cubicBezTo>
                  <a:pt x="377270" y="313438"/>
                  <a:pt x="377270" y="313438"/>
                  <a:pt x="377270" y="313438"/>
                </a:cubicBezTo>
                <a:cubicBezTo>
                  <a:pt x="385049" y="321083"/>
                  <a:pt x="388938" y="332550"/>
                  <a:pt x="388938" y="344018"/>
                </a:cubicBezTo>
                <a:cubicBezTo>
                  <a:pt x="388938" y="351663"/>
                  <a:pt x="385049" y="363130"/>
                  <a:pt x="377270" y="370775"/>
                </a:cubicBezTo>
                <a:lnTo>
                  <a:pt x="58341" y="684213"/>
                </a:lnTo>
                <a:cubicBezTo>
                  <a:pt x="0" y="626877"/>
                  <a:pt x="0" y="626877"/>
                  <a:pt x="0" y="626877"/>
                </a:cubicBezTo>
                <a:cubicBezTo>
                  <a:pt x="287814" y="344018"/>
                  <a:pt x="287814" y="344018"/>
                  <a:pt x="287814" y="344018"/>
                </a:cubicBezTo>
                <a:cubicBezTo>
                  <a:pt x="0" y="57336"/>
                  <a:pt x="0" y="57336"/>
                  <a:pt x="0" y="57336"/>
                </a:cubicBezTo>
                <a:cubicBezTo>
                  <a:pt x="58341" y="0"/>
                  <a:pt x="58341" y="0"/>
                  <a:pt x="5834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800" b="1"/>
            </a:lvl1pPr>
            <a:lvl2pPr marL="126000" indent="144463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2" name="Espace réservé du texte 21">
            <a:extLst>
              <a:ext uri="{FF2B5EF4-FFF2-40B4-BE49-F238E27FC236}">
                <a16:creationId xmlns:a16="http://schemas.microsoft.com/office/drawing/2014/main" id="{2487A579-BB10-4B9C-8037-89848E4EB31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601913" y="2965050"/>
            <a:ext cx="324867" cy="571500"/>
          </a:xfrm>
          <a:custGeom>
            <a:avLst/>
            <a:gdLst>
              <a:gd name="connsiteX0" fmla="*/ 58341 w 388938"/>
              <a:gd name="connsiteY0" fmla="*/ 0 h 684213"/>
              <a:gd name="connsiteX1" fmla="*/ 377270 w 388938"/>
              <a:gd name="connsiteY1" fmla="*/ 313438 h 684213"/>
              <a:gd name="connsiteX2" fmla="*/ 388938 w 388938"/>
              <a:gd name="connsiteY2" fmla="*/ 344018 h 684213"/>
              <a:gd name="connsiteX3" fmla="*/ 377270 w 388938"/>
              <a:gd name="connsiteY3" fmla="*/ 370775 h 684213"/>
              <a:gd name="connsiteX4" fmla="*/ 58341 w 388938"/>
              <a:gd name="connsiteY4" fmla="*/ 684213 h 684213"/>
              <a:gd name="connsiteX5" fmla="*/ 0 w 388938"/>
              <a:gd name="connsiteY5" fmla="*/ 626877 h 684213"/>
              <a:gd name="connsiteX6" fmla="*/ 287814 w 388938"/>
              <a:gd name="connsiteY6" fmla="*/ 344018 h 684213"/>
              <a:gd name="connsiteX7" fmla="*/ 0 w 388938"/>
              <a:gd name="connsiteY7" fmla="*/ 57336 h 684213"/>
              <a:gd name="connsiteX8" fmla="*/ 58341 w 388938"/>
              <a:gd name="connsiteY8" fmla="*/ 0 h 68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938" h="684213">
                <a:moveTo>
                  <a:pt x="58341" y="0"/>
                </a:moveTo>
                <a:cubicBezTo>
                  <a:pt x="377270" y="313438"/>
                  <a:pt x="377270" y="313438"/>
                  <a:pt x="377270" y="313438"/>
                </a:cubicBezTo>
                <a:cubicBezTo>
                  <a:pt x="385049" y="321083"/>
                  <a:pt x="388938" y="332550"/>
                  <a:pt x="388938" y="344018"/>
                </a:cubicBezTo>
                <a:cubicBezTo>
                  <a:pt x="388938" y="351663"/>
                  <a:pt x="385049" y="363130"/>
                  <a:pt x="377270" y="370775"/>
                </a:cubicBezTo>
                <a:lnTo>
                  <a:pt x="58341" y="684213"/>
                </a:lnTo>
                <a:cubicBezTo>
                  <a:pt x="0" y="626877"/>
                  <a:pt x="0" y="626877"/>
                  <a:pt x="0" y="626877"/>
                </a:cubicBezTo>
                <a:cubicBezTo>
                  <a:pt x="287814" y="344018"/>
                  <a:pt x="287814" y="344018"/>
                  <a:pt x="287814" y="344018"/>
                </a:cubicBezTo>
                <a:cubicBezTo>
                  <a:pt x="0" y="57336"/>
                  <a:pt x="0" y="57336"/>
                  <a:pt x="0" y="57336"/>
                </a:cubicBezTo>
                <a:cubicBezTo>
                  <a:pt x="58341" y="0"/>
                  <a:pt x="58341" y="0"/>
                  <a:pt x="5834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 sz="1800" b="1"/>
            </a:lvl1pPr>
            <a:lvl2pPr marL="126000" indent="144463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3" name="Espace réservé du texte 21">
            <a:extLst>
              <a:ext uri="{FF2B5EF4-FFF2-40B4-BE49-F238E27FC236}">
                <a16:creationId xmlns:a16="http://schemas.microsoft.com/office/drawing/2014/main" id="{C0B0C0AB-7256-484A-8EF0-3BC6851D748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01913" y="4120650"/>
            <a:ext cx="324867" cy="571500"/>
          </a:xfrm>
          <a:custGeom>
            <a:avLst/>
            <a:gdLst>
              <a:gd name="connsiteX0" fmla="*/ 58341 w 388938"/>
              <a:gd name="connsiteY0" fmla="*/ 0 h 684213"/>
              <a:gd name="connsiteX1" fmla="*/ 377270 w 388938"/>
              <a:gd name="connsiteY1" fmla="*/ 313438 h 684213"/>
              <a:gd name="connsiteX2" fmla="*/ 388938 w 388938"/>
              <a:gd name="connsiteY2" fmla="*/ 344018 h 684213"/>
              <a:gd name="connsiteX3" fmla="*/ 377270 w 388938"/>
              <a:gd name="connsiteY3" fmla="*/ 370775 h 684213"/>
              <a:gd name="connsiteX4" fmla="*/ 58341 w 388938"/>
              <a:gd name="connsiteY4" fmla="*/ 684213 h 684213"/>
              <a:gd name="connsiteX5" fmla="*/ 0 w 388938"/>
              <a:gd name="connsiteY5" fmla="*/ 626877 h 684213"/>
              <a:gd name="connsiteX6" fmla="*/ 287814 w 388938"/>
              <a:gd name="connsiteY6" fmla="*/ 344018 h 684213"/>
              <a:gd name="connsiteX7" fmla="*/ 0 w 388938"/>
              <a:gd name="connsiteY7" fmla="*/ 57336 h 684213"/>
              <a:gd name="connsiteX8" fmla="*/ 58341 w 388938"/>
              <a:gd name="connsiteY8" fmla="*/ 0 h 68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938" h="684213">
                <a:moveTo>
                  <a:pt x="58341" y="0"/>
                </a:moveTo>
                <a:cubicBezTo>
                  <a:pt x="377270" y="313438"/>
                  <a:pt x="377270" y="313438"/>
                  <a:pt x="377270" y="313438"/>
                </a:cubicBezTo>
                <a:cubicBezTo>
                  <a:pt x="385049" y="321083"/>
                  <a:pt x="388938" y="332550"/>
                  <a:pt x="388938" y="344018"/>
                </a:cubicBezTo>
                <a:cubicBezTo>
                  <a:pt x="388938" y="351663"/>
                  <a:pt x="385049" y="363130"/>
                  <a:pt x="377270" y="370775"/>
                </a:cubicBezTo>
                <a:lnTo>
                  <a:pt x="58341" y="684213"/>
                </a:lnTo>
                <a:cubicBezTo>
                  <a:pt x="0" y="626877"/>
                  <a:pt x="0" y="626877"/>
                  <a:pt x="0" y="626877"/>
                </a:cubicBezTo>
                <a:cubicBezTo>
                  <a:pt x="287814" y="344018"/>
                  <a:pt x="287814" y="344018"/>
                  <a:pt x="287814" y="344018"/>
                </a:cubicBezTo>
                <a:cubicBezTo>
                  <a:pt x="0" y="57336"/>
                  <a:pt x="0" y="57336"/>
                  <a:pt x="0" y="57336"/>
                </a:cubicBezTo>
                <a:cubicBezTo>
                  <a:pt x="58341" y="0"/>
                  <a:pt x="58341" y="0"/>
                  <a:pt x="58341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 marL="0" indent="0">
              <a:buNone/>
              <a:defRPr sz="1800" b="1"/>
            </a:lvl1pPr>
            <a:lvl2pPr marL="126000" indent="144463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5997647-8494-4CC4-948F-29A8D49CBCEB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2B4AC02-49D4-4738-A9B4-B3DA90016A7F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8EE574D-092E-4259-81EB-81EA91E97CDA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54123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41BBE8-1E54-415C-B10D-F6342B80F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E830942-5133-4F54-8414-98EC08DAA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03D30D6-5712-44A8-87A9-67750D407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72F511C-AE30-47A8-8C9B-F0B33753C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532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N°1 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42" y="3430800"/>
            <a:ext cx="11160000" cy="1152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9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9741" y="4662000"/>
            <a:ext cx="11160000" cy="50400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742" y="1490400"/>
            <a:ext cx="3960000" cy="1872000"/>
          </a:xfrm>
        </p:spPr>
        <p:txBody>
          <a:bodyPr>
            <a:noAutofit/>
          </a:bodyPr>
          <a:lstStyle>
            <a:lvl1pPr marL="0" indent="0">
              <a:buNone/>
              <a:defRPr sz="135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4489D0-046B-4DA8-828E-D1EDDC72FA8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7B8392-9F0D-47B8-8F1D-D057C53A97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4EDA01-DE85-4E9D-A6E0-28AA131E78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04910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B47C71-F46D-4EA0-AF6A-4962453CD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495B091-68ED-45A4-957C-92BBA754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4361BE1-6536-48FB-BC11-166BC54BD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15554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e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42" y="2845977"/>
            <a:ext cx="11160000" cy="1440000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E24192-EBCA-4782-93A3-6134ECDB2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627768F-E755-49AE-BDD4-F22B941EE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79213C8-C608-4F8F-B3E7-6893ECEEC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69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FB4134C-1D6E-45C5-A0CB-6875E698A7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401" y="231117"/>
            <a:ext cx="2788867" cy="220594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50C95A-056C-429F-A1B6-8B1CDC140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000" y="2845977"/>
            <a:ext cx="7560000" cy="828000"/>
          </a:xfrm>
        </p:spPr>
        <p:txBody>
          <a:bodyPr anchor="t">
            <a:noAutofit/>
          </a:bodyPr>
          <a:lstStyle>
            <a:lvl1pPr algn="ctr">
              <a:defRPr sz="43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790964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 N°1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40DC9AC8-422B-445F-B045-79F986D08E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401" y="231117"/>
            <a:ext cx="2788867" cy="2205948"/>
          </a:xfrm>
          <a:prstGeom prst="rect">
            <a:avLst/>
          </a:prstGeom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0C5EE01-F973-4120-91B8-34CAA765D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400" y="2288392"/>
            <a:ext cx="8640000" cy="2160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AEA671-FC71-4FFA-B81F-CABE73D6E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400" y="4520416"/>
            <a:ext cx="8640000" cy="468000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7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3458929-8E1A-4632-B75F-4975DF8FBB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4400" y="5084504"/>
            <a:ext cx="8640000" cy="720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10800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59246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 N°2 Couvertu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3161ED2A-2241-4A52-8E2E-B973EB0C4E4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6093760" cy="68579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AAE4607-2A2E-45AF-81C6-9691F876AD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401" y="231117"/>
            <a:ext cx="2788867" cy="220594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0C5EE01-F973-4120-91B8-34CAA765D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1200" y="2469600"/>
            <a:ext cx="5400000" cy="1980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AEA671-FC71-4FFA-B81F-CABE73D6E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1200" y="4521600"/>
            <a:ext cx="5400000" cy="828000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7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BF23DB5D-4428-47C6-AAAD-CF435EDAD1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1200" y="5446800"/>
            <a:ext cx="5400000" cy="720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10800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1237803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BCD4C5B-CD44-4B48-93FD-F44EED8D1E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401" y="231117"/>
            <a:ext cx="2788867" cy="220594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400" y="1987200"/>
            <a:ext cx="5400000" cy="720000"/>
          </a:xfrm>
        </p:spPr>
        <p:txBody>
          <a:bodyPr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6F1D12-C6FB-4ED9-B1EA-2AF1415447D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4400" y="2876400"/>
            <a:ext cx="5400000" cy="3240000"/>
          </a:xfrm>
        </p:spPr>
        <p:txBody>
          <a:bodyPr>
            <a:noAutofit/>
          </a:bodyPr>
          <a:lstStyle>
            <a:lvl1pPr marL="432000" indent="-432000">
              <a:spcBef>
                <a:spcPts val="600"/>
              </a:spcBef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163926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N°1 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42" y="3430800"/>
            <a:ext cx="11160000" cy="1152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9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9741" y="4662000"/>
            <a:ext cx="11160000" cy="50400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742" y="1490400"/>
            <a:ext cx="3960000" cy="1872000"/>
          </a:xfrm>
        </p:spPr>
        <p:txBody>
          <a:bodyPr>
            <a:noAutofit/>
          </a:bodyPr>
          <a:lstStyle>
            <a:lvl1pPr marL="0" indent="0">
              <a:buNone/>
              <a:defRPr sz="135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4489D0-046B-4DA8-828E-D1EDDC72FA8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7B8392-9F0D-47B8-8F1D-D057C53A97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4EDA01-DE85-4E9D-A6E0-28AA131E78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2390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N°2 Ouverture de chap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2">
            <a:extLst>
              <a:ext uri="{FF2B5EF4-FFF2-40B4-BE49-F238E27FC236}">
                <a16:creationId xmlns:a16="http://schemas.microsoft.com/office/drawing/2014/main" id="{DEC6A7FF-A1FA-4490-9CC7-51078FF8435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1"/>
            <a:ext cx="6093760" cy="68579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200" y="3430800"/>
            <a:ext cx="5400000" cy="1152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9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1200" y="4662000"/>
            <a:ext cx="5400000" cy="90000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1200" y="1490400"/>
            <a:ext cx="5400000" cy="1872000"/>
          </a:xfrm>
        </p:spPr>
        <p:txBody>
          <a:bodyPr>
            <a:noAutofit/>
          </a:bodyPr>
          <a:lstStyle>
            <a:lvl1pPr marL="0" indent="0">
              <a:buNone/>
              <a:defRPr sz="135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19FE5F0F-1A19-4580-B09D-11BAB25954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578" y="6523200"/>
            <a:ext cx="10800" cy="100800"/>
          </a:xfrm>
          <a:solidFill>
            <a:schemeClr val="bg1"/>
          </a:solidFill>
        </p:spPr>
        <p:txBody>
          <a:bodyPr lIns="0" tIns="0" rIns="0" bIns="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F82D43-4E1B-4274-AC55-C533B8C0465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7AF283-CD1F-4E50-9456-6BD3B772A11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2A83F9-605B-451F-81C4-4DB3BD64BF2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74211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292072E-287F-4875-8FDB-C22CF0436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DE2FB5-2CE4-44D5-9167-5E9A54E4AA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ED68ED-4BAB-426E-AC8B-79F072DDCF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18ECF392-ABEC-45C0-9399-5BB17B364A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35666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3FA18DAD-43C7-439C-AEB4-182FDEF42A9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6093760" cy="68579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1200" y="1371600"/>
            <a:ext cx="5472000" cy="48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90C7237F-FD39-40C9-B915-D4BC62A3BE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5578" y="6523200"/>
            <a:ext cx="10800" cy="100800"/>
          </a:xfrm>
          <a:solidFill>
            <a:schemeClr val="bg1"/>
          </a:solidFill>
        </p:spPr>
        <p:txBody>
          <a:bodyPr lIns="0" tIns="0" rIns="0" bIns="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95F48EF-CBAD-4F80-B069-72AECAEC0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199" y="242844"/>
            <a:ext cx="3960000" cy="100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5A3821-9C55-4E10-844A-98E6FB07D68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26B9FA6-E4DB-4B15-BD57-BEC5F537E3A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E6001F-97CC-4008-B22A-EFA29A13779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30182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N°2 Ouverture de chap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2">
            <a:extLst>
              <a:ext uri="{FF2B5EF4-FFF2-40B4-BE49-F238E27FC236}">
                <a16:creationId xmlns:a16="http://schemas.microsoft.com/office/drawing/2014/main" id="{DEC6A7FF-A1FA-4490-9CC7-51078FF8435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1"/>
            <a:ext cx="6093760" cy="68579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200" y="3430800"/>
            <a:ext cx="5400000" cy="1152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9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1200" y="4662000"/>
            <a:ext cx="5400000" cy="90000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1200" y="1490400"/>
            <a:ext cx="5400000" cy="1872000"/>
          </a:xfrm>
        </p:spPr>
        <p:txBody>
          <a:bodyPr>
            <a:noAutofit/>
          </a:bodyPr>
          <a:lstStyle>
            <a:lvl1pPr marL="0" indent="0">
              <a:buNone/>
              <a:defRPr sz="135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19FE5F0F-1A19-4580-B09D-11BAB25954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578" y="6523200"/>
            <a:ext cx="10800" cy="100800"/>
          </a:xfrm>
          <a:solidFill>
            <a:schemeClr val="bg1"/>
          </a:solidFill>
        </p:spPr>
        <p:txBody>
          <a:bodyPr lIns="0" tIns="0" rIns="0" bIns="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F82D43-4E1B-4274-AC55-C533B8C0465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7AF283-CD1F-4E50-9456-6BD3B772A11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2A83F9-605B-451F-81C4-4DB3BD64BF2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562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879" y="3820350"/>
            <a:ext cx="11133952" cy="241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2" name="Espace réservé du tableau 2">
            <a:extLst>
              <a:ext uri="{FF2B5EF4-FFF2-40B4-BE49-F238E27FC236}">
                <a16:creationId xmlns:a16="http://schemas.microsoft.com/office/drawing/2014/main" id="{3EADC01A-12BC-4330-8A1C-A4DCE63F4D5F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589752" y="1372349"/>
            <a:ext cx="11014079" cy="2304000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7BED8F5-8DF4-41F4-9FBF-3FC3EFF47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A5DB8F-F9F5-4D34-AD2B-20A401276C3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F448ABE-6518-42E7-86CB-17EBD972C87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F92594-638F-42B7-B983-EDCA45116F8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8144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avec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879" y="1371600"/>
            <a:ext cx="5472000" cy="48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3" name="Espace réservé du graphique 2">
            <a:extLst>
              <a:ext uri="{FF2B5EF4-FFF2-40B4-BE49-F238E27FC236}">
                <a16:creationId xmlns:a16="http://schemas.microsoft.com/office/drawing/2014/main" id="{36B54297-76AA-4A3B-A34F-53F1E4289CC7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229879" y="1371600"/>
            <a:ext cx="5508000" cy="4860000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AE7569B-B080-4146-A11F-1E61AF63D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79" y="242844"/>
            <a:ext cx="9720000" cy="100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1A8B2399-CA73-45EA-BE18-9A20282E60B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8D64F63-31B3-46AB-8995-E4EAED1967B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B398A68-6D32-4A8D-8EF8-C3BF7CEF61A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51313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6684C25F-7F00-41C3-A7CD-0A38D6BB6A4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69879" y="1501200"/>
            <a:ext cx="1980000" cy="1188000"/>
          </a:xfrm>
        </p:spPr>
        <p:txBody>
          <a:bodyPr anchor="ctr">
            <a:noAutofit/>
          </a:bodyPr>
          <a:lstStyle>
            <a:lvl1pPr marL="0" indent="0">
              <a:buNone/>
              <a:defRPr sz="81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</a:t>
            </a:r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FFEA4E96-A4C5-404E-84EB-0DA2FDAD3E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40699" y="1501200"/>
            <a:ext cx="8497179" cy="1188000"/>
          </a:xfrm>
        </p:spPr>
        <p:txBody>
          <a:bodyPr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180000" indent="-1800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431124CF-D305-4637-B02D-7916DC40094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69879" y="2656800"/>
            <a:ext cx="1980000" cy="1188000"/>
          </a:xfrm>
        </p:spPr>
        <p:txBody>
          <a:bodyPr anchor="ctr">
            <a:noAutofit/>
          </a:bodyPr>
          <a:lstStyle>
            <a:lvl1pPr marL="0" indent="0">
              <a:buNone/>
              <a:defRPr sz="8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F7F54A8A-B912-4DCA-A7A6-D2FE7A31E0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40699" y="2656800"/>
            <a:ext cx="8497179" cy="1188000"/>
          </a:xfrm>
        </p:spPr>
        <p:txBody>
          <a:bodyPr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180000" indent="-1800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F9ED843-C44A-45CC-9B1D-C837E4DDC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322CE313-0A26-4E99-9C93-6C3FC888A8DE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469879" y="3812400"/>
            <a:ext cx="1980000" cy="1188000"/>
          </a:xfrm>
        </p:spPr>
        <p:txBody>
          <a:bodyPr anchor="ctr">
            <a:noAutofit/>
          </a:bodyPr>
          <a:lstStyle>
            <a:lvl1pPr marL="0" indent="0">
              <a:buNone/>
              <a:defRPr sz="81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EB31187B-F91F-44EB-9CB5-1BF3730F76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40699" y="3812400"/>
            <a:ext cx="8497179" cy="1188000"/>
          </a:xfrm>
        </p:spPr>
        <p:txBody>
          <a:bodyPr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180000" indent="-1800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31" name="Espace réservé du texte 21">
            <a:extLst>
              <a:ext uri="{FF2B5EF4-FFF2-40B4-BE49-F238E27FC236}">
                <a16:creationId xmlns:a16="http://schemas.microsoft.com/office/drawing/2014/main" id="{6FD92059-A22C-433B-8494-343CBC88ADC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01913" y="1809450"/>
            <a:ext cx="324867" cy="571500"/>
          </a:xfrm>
          <a:custGeom>
            <a:avLst/>
            <a:gdLst>
              <a:gd name="connsiteX0" fmla="*/ 58341 w 388938"/>
              <a:gd name="connsiteY0" fmla="*/ 0 h 684213"/>
              <a:gd name="connsiteX1" fmla="*/ 377270 w 388938"/>
              <a:gd name="connsiteY1" fmla="*/ 313438 h 684213"/>
              <a:gd name="connsiteX2" fmla="*/ 388938 w 388938"/>
              <a:gd name="connsiteY2" fmla="*/ 344018 h 684213"/>
              <a:gd name="connsiteX3" fmla="*/ 377270 w 388938"/>
              <a:gd name="connsiteY3" fmla="*/ 370775 h 684213"/>
              <a:gd name="connsiteX4" fmla="*/ 58341 w 388938"/>
              <a:gd name="connsiteY4" fmla="*/ 684213 h 684213"/>
              <a:gd name="connsiteX5" fmla="*/ 0 w 388938"/>
              <a:gd name="connsiteY5" fmla="*/ 626877 h 684213"/>
              <a:gd name="connsiteX6" fmla="*/ 287814 w 388938"/>
              <a:gd name="connsiteY6" fmla="*/ 344018 h 684213"/>
              <a:gd name="connsiteX7" fmla="*/ 0 w 388938"/>
              <a:gd name="connsiteY7" fmla="*/ 57336 h 684213"/>
              <a:gd name="connsiteX8" fmla="*/ 58341 w 388938"/>
              <a:gd name="connsiteY8" fmla="*/ 0 h 68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938" h="684213">
                <a:moveTo>
                  <a:pt x="58341" y="0"/>
                </a:moveTo>
                <a:cubicBezTo>
                  <a:pt x="377270" y="313438"/>
                  <a:pt x="377270" y="313438"/>
                  <a:pt x="377270" y="313438"/>
                </a:cubicBezTo>
                <a:cubicBezTo>
                  <a:pt x="385049" y="321083"/>
                  <a:pt x="388938" y="332550"/>
                  <a:pt x="388938" y="344018"/>
                </a:cubicBezTo>
                <a:cubicBezTo>
                  <a:pt x="388938" y="351663"/>
                  <a:pt x="385049" y="363130"/>
                  <a:pt x="377270" y="370775"/>
                </a:cubicBezTo>
                <a:lnTo>
                  <a:pt x="58341" y="684213"/>
                </a:lnTo>
                <a:cubicBezTo>
                  <a:pt x="0" y="626877"/>
                  <a:pt x="0" y="626877"/>
                  <a:pt x="0" y="626877"/>
                </a:cubicBezTo>
                <a:cubicBezTo>
                  <a:pt x="287814" y="344018"/>
                  <a:pt x="287814" y="344018"/>
                  <a:pt x="287814" y="344018"/>
                </a:cubicBezTo>
                <a:cubicBezTo>
                  <a:pt x="0" y="57336"/>
                  <a:pt x="0" y="57336"/>
                  <a:pt x="0" y="57336"/>
                </a:cubicBezTo>
                <a:cubicBezTo>
                  <a:pt x="58341" y="0"/>
                  <a:pt x="58341" y="0"/>
                  <a:pt x="5834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800" b="1"/>
            </a:lvl1pPr>
            <a:lvl2pPr marL="126000" indent="144463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2" name="Espace réservé du texte 21">
            <a:extLst>
              <a:ext uri="{FF2B5EF4-FFF2-40B4-BE49-F238E27FC236}">
                <a16:creationId xmlns:a16="http://schemas.microsoft.com/office/drawing/2014/main" id="{2487A579-BB10-4B9C-8037-89848E4EB31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601913" y="2965050"/>
            <a:ext cx="324867" cy="571500"/>
          </a:xfrm>
          <a:custGeom>
            <a:avLst/>
            <a:gdLst>
              <a:gd name="connsiteX0" fmla="*/ 58341 w 388938"/>
              <a:gd name="connsiteY0" fmla="*/ 0 h 684213"/>
              <a:gd name="connsiteX1" fmla="*/ 377270 w 388938"/>
              <a:gd name="connsiteY1" fmla="*/ 313438 h 684213"/>
              <a:gd name="connsiteX2" fmla="*/ 388938 w 388938"/>
              <a:gd name="connsiteY2" fmla="*/ 344018 h 684213"/>
              <a:gd name="connsiteX3" fmla="*/ 377270 w 388938"/>
              <a:gd name="connsiteY3" fmla="*/ 370775 h 684213"/>
              <a:gd name="connsiteX4" fmla="*/ 58341 w 388938"/>
              <a:gd name="connsiteY4" fmla="*/ 684213 h 684213"/>
              <a:gd name="connsiteX5" fmla="*/ 0 w 388938"/>
              <a:gd name="connsiteY5" fmla="*/ 626877 h 684213"/>
              <a:gd name="connsiteX6" fmla="*/ 287814 w 388938"/>
              <a:gd name="connsiteY6" fmla="*/ 344018 h 684213"/>
              <a:gd name="connsiteX7" fmla="*/ 0 w 388938"/>
              <a:gd name="connsiteY7" fmla="*/ 57336 h 684213"/>
              <a:gd name="connsiteX8" fmla="*/ 58341 w 388938"/>
              <a:gd name="connsiteY8" fmla="*/ 0 h 68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938" h="684213">
                <a:moveTo>
                  <a:pt x="58341" y="0"/>
                </a:moveTo>
                <a:cubicBezTo>
                  <a:pt x="377270" y="313438"/>
                  <a:pt x="377270" y="313438"/>
                  <a:pt x="377270" y="313438"/>
                </a:cubicBezTo>
                <a:cubicBezTo>
                  <a:pt x="385049" y="321083"/>
                  <a:pt x="388938" y="332550"/>
                  <a:pt x="388938" y="344018"/>
                </a:cubicBezTo>
                <a:cubicBezTo>
                  <a:pt x="388938" y="351663"/>
                  <a:pt x="385049" y="363130"/>
                  <a:pt x="377270" y="370775"/>
                </a:cubicBezTo>
                <a:lnTo>
                  <a:pt x="58341" y="684213"/>
                </a:lnTo>
                <a:cubicBezTo>
                  <a:pt x="0" y="626877"/>
                  <a:pt x="0" y="626877"/>
                  <a:pt x="0" y="626877"/>
                </a:cubicBezTo>
                <a:cubicBezTo>
                  <a:pt x="287814" y="344018"/>
                  <a:pt x="287814" y="344018"/>
                  <a:pt x="287814" y="344018"/>
                </a:cubicBezTo>
                <a:cubicBezTo>
                  <a:pt x="0" y="57336"/>
                  <a:pt x="0" y="57336"/>
                  <a:pt x="0" y="57336"/>
                </a:cubicBezTo>
                <a:cubicBezTo>
                  <a:pt x="58341" y="0"/>
                  <a:pt x="58341" y="0"/>
                  <a:pt x="5834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 sz="1800" b="1"/>
            </a:lvl1pPr>
            <a:lvl2pPr marL="126000" indent="144463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3" name="Espace réservé du texte 21">
            <a:extLst>
              <a:ext uri="{FF2B5EF4-FFF2-40B4-BE49-F238E27FC236}">
                <a16:creationId xmlns:a16="http://schemas.microsoft.com/office/drawing/2014/main" id="{C0B0C0AB-7256-484A-8EF0-3BC6851D748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01913" y="4120650"/>
            <a:ext cx="324867" cy="571500"/>
          </a:xfrm>
          <a:custGeom>
            <a:avLst/>
            <a:gdLst>
              <a:gd name="connsiteX0" fmla="*/ 58341 w 388938"/>
              <a:gd name="connsiteY0" fmla="*/ 0 h 684213"/>
              <a:gd name="connsiteX1" fmla="*/ 377270 w 388938"/>
              <a:gd name="connsiteY1" fmla="*/ 313438 h 684213"/>
              <a:gd name="connsiteX2" fmla="*/ 388938 w 388938"/>
              <a:gd name="connsiteY2" fmla="*/ 344018 h 684213"/>
              <a:gd name="connsiteX3" fmla="*/ 377270 w 388938"/>
              <a:gd name="connsiteY3" fmla="*/ 370775 h 684213"/>
              <a:gd name="connsiteX4" fmla="*/ 58341 w 388938"/>
              <a:gd name="connsiteY4" fmla="*/ 684213 h 684213"/>
              <a:gd name="connsiteX5" fmla="*/ 0 w 388938"/>
              <a:gd name="connsiteY5" fmla="*/ 626877 h 684213"/>
              <a:gd name="connsiteX6" fmla="*/ 287814 w 388938"/>
              <a:gd name="connsiteY6" fmla="*/ 344018 h 684213"/>
              <a:gd name="connsiteX7" fmla="*/ 0 w 388938"/>
              <a:gd name="connsiteY7" fmla="*/ 57336 h 684213"/>
              <a:gd name="connsiteX8" fmla="*/ 58341 w 388938"/>
              <a:gd name="connsiteY8" fmla="*/ 0 h 68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938" h="684213">
                <a:moveTo>
                  <a:pt x="58341" y="0"/>
                </a:moveTo>
                <a:cubicBezTo>
                  <a:pt x="377270" y="313438"/>
                  <a:pt x="377270" y="313438"/>
                  <a:pt x="377270" y="313438"/>
                </a:cubicBezTo>
                <a:cubicBezTo>
                  <a:pt x="385049" y="321083"/>
                  <a:pt x="388938" y="332550"/>
                  <a:pt x="388938" y="344018"/>
                </a:cubicBezTo>
                <a:cubicBezTo>
                  <a:pt x="388938" y="351663"/>
                  <a:pt x="385049" y="363130"/>
                  <a:pt x="377270" y="370775"/>
                </a:cubicBezTo>
                <a:lnTo>
                  <a:pt x="58341" y="684213"/>
                </a:lnTo>
                <a:cubicBezTo>
                  <a:pt x="0" y="626877"/>
                  <a:pt x="0" y="626877"/>
                  <a:pt x="0" y="626877"/>
                </a:cubicBezTo>
                <a:cubicBezTo>
                  <a:pt x="287814" y="344018"/>
                  <a:pt x="287814" y="344018"/>
                  <a:pt x="287814" y="344018"/>
                </a:cubicBezTo>
                <a:cubicBezTo>
                  <a:pt x="0" y="57336"/>
                  <a:pt x="0" y="57336"/>
                  <a:pt x="0" y="57336"/>
                </a:cubicBezTo>
                <a:cubicBezTo>
                  <a:pt x="58341" y="0"/>
                  <a:pt x="58341" y="0"/>
                  <a:pt x="58341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 marL="0" indent="0">
              <a:buNone/>
              <a:defRPr sz="1800" b="1"/>
            </a:lvl1pPr>
            <a:lvl2pPr marL="126000" indent="144463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5997647-8494-4CC4-948F-29A8D49CBCEB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2B4AC02-49D4-4738-A9B4-B3DA90016A7F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8EE574D-092E-4259-81EB-81EA91E97CDA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001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41BBE8-1E54-415C-B10D-F6342B80F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E830942-5133-4F54-8414-98EC08DAA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03D30D6-5712-44A8-87A9-67750D407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72F511C-AE30-47A8-8C9B-F0B33753C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0838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B47C71-F46D-4EA0-AF6A-4962453CD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495B091-68ED-45A4-957C-92BBA754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4361BE1-6536-48FB-BC11-166BC54BD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191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e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42" y="2845977"/>
            <a:ext cx="11160000" cy="1440000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E24192-EBCA-4782-93A3-6134ECDB2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627768F-E755-49AE-BDD4-F22B941EE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79213C8-C608-4F8F-B3E7-6893ECEEC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978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FB4134C-1D6E-45C5-A0CB-6875E698A7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401" y="231117"/>
            <a:ext cx="2788867" cy="220594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50C95A-056C-429F-A1B6-8B1CDC140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000" y="2845977"/>
            <a:ext cx="7560000" cy="828000"/>
          </a:xfrm>
        </p:spPr>
        <p:txBody>
          <a:bodyPr anchor="t">
            <a:noAutofit/>
          </a:bodyPr>
          <a:lstStyle>
            <a:lvl1pPr algn="ctr">
              <a:defRPr sz="43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063467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 N°1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40DC9AC8-422B-445F-B045-79F986D08E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401" y="231117"/>
            <a:ext cx="2788867" cy="2205948"/>
          </a:xfrm>
          <a:prstGeom prst="rect">
            <a:avLst/>
          </a:prstGeom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0C5EE01-F973-4120-91B8-34CAA765D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400" y="2288392"/>
            <a:ext cx="8640000" cy="2160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AEA671-FC71-4FFA-B81F-CABE73D6E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400" y="4520416"/>
            <a:ext cx="8640000" cy="468000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7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3458929-8E1A-4632-B75F-4975DF8FBB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4400" y="5084504"/>
            <a:ext cx="8640000" cy="720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10800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956979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tion N°2 Couvertu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3161ED2A-2241-4A52-8E2E-B973EB0C4E4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6093760" cy="68579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AAE4607-2A2E-45AF-81C6-9691F876AD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401" y="231117"/>
            <a:ext cx="2788867" cy="220594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0C5EE01-F973-4120-91B8-34CAA765D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1200" y="2469600"/>
            <a:ext cx="5400000" cy="1980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AEA671-FC71-4FFA-B81F-CABE73D6E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1200" y="4521600"/>
            <a:ext cx="5400000" cy="828000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7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BF23DB5D-4428-47C6-AAAD-CF435EDAD1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1200" y="5446800"/>
            <a:ext cx="5400000" cy="720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10800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767207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BCD4C5B-CD44-4B48-93FD-F44EED8D1E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401" y="231117"/>
            <a:ext cx="2788867" cy="220594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400" y="1987200"/>
            <a:ext cx="5400000" cy="720000"/>
          </a:xfrm>
        </p:spPr>
        <p:txBody>
          <a:bodyPr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76F1D12-C6FB-4ED9-B1EA-2AF1415447D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4400" y="2876400"/>
            <a:ext cx="5400000" cy="3240000"/>
          </a:xfrm>
        </p:spPr>
        <p:txBody>
          <a:bodyPr>
            <a:noAutofit/>
          </a:bodyPr>
          <a:lstStyle>
            <a:lvl1pPr marL="432000" indent="-432000">
              <a:spcBef>
                <a:spcPts val="600"/>
              </a:spcBef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280131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292072E-287F-4875-8FDB-C22CF0436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DE2FB5-2CE4-44D5-9167-5E9A54E4AA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ED68ED-4BAB-426E-AC8B-79F072DDCF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18ECF392-ABEC-45C0-9399-5BB17B364A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9506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N°1 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42" y="3430800"/>
            <a:ext cx="11160000" cy="1152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9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9741" y="4662000"/>
            <a:ext cx="11160000" cy="50400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742" y="1490400"/>
            <a:ext cx="3960000" cy="1872000"/>
          </a:xfrm>
        </p:spPr>
        <p:txBody>
          <a:bodyPr>
            <a:noAutofit/>
          </a:bodyPr>
          <a:lstStyle>
            <a:lvl1pPr marL="0" indent="0">
              <a:buNone/>
              <a:defRPr sz="135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4489D0-046B-4DA8-828E-D1EDDC72FA8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7B8392-9F0D-47B8-8F1D-D057C53A97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4EDA01-DE85-4E9D-A6E0-28AA131E78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70500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N°2 Ouverture de chap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2">
            <a:extLst>
              <a:ext uri="{FF2B5EF4-FFF2-40B4-BE49-F238E27FC236}">
                <a16:creationId xmlns:a16="http://schemas.microsoft.com/office/drawing/2014/main" id="{DEC6A7FF-A1FA-4490-9CC7-51078FF8435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1"/>
            <a:ext cx="6093760" cy="68579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200" y="3430800"/>
            <a:ext cx="5400000" cy="1152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9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1200" y="4662000"/>
            <a:ext cx="5400000" cy="90000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1200" y="1490400"/>
            <a:ext cx="5400000" cy="1872000"/>
          </a:xfrm>
        </p:spPr>
        <p:txBody>
          <a:bodyPr>
            <a:noAutofit/>
          </a:bodyPr>
          <a:lstStyle>
            <a:lvl1pPr marL="0" indent="0">
              <a:buNone/>
              <a:defRPr sz="135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19FE5F0F-1A19-4580-B09D-11BAB25954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578" y="6523200"/>
            <a:ext cx="10800" cy="100800"/>
          </a:xfrm>
          <a:solidFill>
            <a:schemeClr val="bg1"/>
          </a:solidFill>
        </p:spPr>
        <p:txBody>
          <a:bodyPr lIns="0" tIns="0" rIns="0" bIns="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F82D43-4E1B-4274-AC55-C533B8C0465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7AF283-CD1F-4E50-9456-6BD3B772A11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2A83F9-605B-451F-81C4-4DB3BD64BF2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95406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292072E-287F-4875-8FDB-C22CF0436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DE2FB5-2CE4-44D5-9167-5E9A54E4AA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ED68ED-4BAB-426E-AC8B-79F072DDCF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18ECF392-ABEC-45C0-9399-5BB17B364A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62082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3FA18DAD-43C7-439C-AEB4-182FDEF42A9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6093760" cy="68579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1200" y="1371600"/>
            <a:ext cx="5472000" cy="48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90C7237F-FD39-40C9-B915-D4BC62A3BE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5578" y="6523200"/>
            <a:ext cx="10800" cy="100800"/>
          </a:xfrm>
          <a:solidFill>
            <a:schemeClr val="bg1"/>
          </a:solidFill>
        </p:spPr>
        <p:txBody>
          <a:bodyPr lIns="0" tIns="0" rIns="0" bIns="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95F48EF-CBAD-4F80-B069-72AECAEC0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199" y="242844"/>
            <a:ext cx="3960000" cy="100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5A3821-9C55-4E10-844A-98E6FB07D68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26B9FA6-E4DB-4B15-BD57-BEC5F537E3A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E6001F-97CC-4008-B22A-EFA29A13779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5712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879" y="3820350"/>
            <a:ext cx="11133952" cy="241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2" name="Espace réservé du tableau 2">
            <a:extLst>
              <a:ext uri="{FF2B5EF4-FFF2-40B4-BE49-F238E27FC236}">
                <a16:creationId xmlns:a16="http://schemas.microsoft.com/office/drawing/2014/main" id="{3EADC01A-12BC-4330-8A1C-A4DCE63F4D5F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589752" y="1372349"/>
            <a:ext cx="11014079" cy="2304000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7BED8F5-8DF4-41F4-9FBF-3FC3EFF47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A5DB8F-F9F5-4D34-AD2B-20A401276C3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F448ABE-6518-42E7-86CB-17EBD972C87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F92594-638F-42B7-B983-EDCA45116F8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2955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avec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879" y="1371600"/>
            <a:ext cx="5472000" cy="48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3" name="Espace réservé du graphique 2">
            <a:extLst>
              <a:ext uri="{FF2B5EF4-FFF2-40B4-BE49-F238E27FC236}">
                <a16:creationId xmlns:a16="http://schemas.microsoft.com/office/drawing/2014/main" id="{36B54297-76AA-4A3B-A34F-53F1E4289CC7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229879" y="1371600"/>
            <a:ext cx="5508000" cy="4860000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AE7569B-B080-4146-A11F-1E61AF63D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79" y="242844"/>
            <a:ext cx="9720000" cy="100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1A8B2399-CA73-45EA-BE18-9A20282E60B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8D64F63-31B3-46AB-8995-E4EAED1967B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B398A68-6D32-4A8D-8EF8-C3BF7CEF61A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26070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6684C25F-7F00-41C3-A7CD-0A38D6BB6A4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69879" y="1501200"/>
            <a:ext cx="1980000" cy="1188000"/>
          </a:xfrm>
        </p:spPr>
        <p:txBody>
          <a:bodyPr anchor="ctr">
            <a:noAutofit/>
          </a:bodyPr>
          <a:lstStyle>
            <a:lvl1pPr marL="0" indent="0">
              <a:buNone/>
              <a:defRPr sz="81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</a:t>
            </a:r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FFEA4E96-A4C5-404E-84EB-0DA2FDAD3E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40699" y="1501200"/>
            <a:ext cx="8497179" cy="1188000"/>
          </a:xfrm>
        </p:spPr>
        <p:txBody>
          <a:bodyPr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180000" indent="-1800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431124CF-D305-4637-B02D-7916DC40094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69879" y="2656800"/>
            <a:ext cx="1980000" cy="1188000"/>
          </a:xfrm>
        </p:spPr>
        <p:txBody>
          <a:bodyPr anchor="ctr">
            <a:noAutofit/>
          </a:bodyPr>
          <a:lstStyle>
            <a:lvl1pPr marL="0" indent="0">
              <a:buNone/>
              <a:defRPr sz="8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F7F54A8A-B912-4DCA-A7A6-D2FE7A31E0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40699" y="2656800"/>
            <a:ext cx="8497179" cy="1188000"/>
          </a:xfrm>
        </p:spPr>
        <p:txBody>
          <a:bodyPr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180000" indent="-1800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F9ED843-C44A-45CC-9B1D-C837E4DDC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322CE313-0A26-4E99-9C93-6C3FC888A8DE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469879" y="3812400"/>
            <a:ext cx="1980000" cy="1188000"/>
          </a:xfrm>
        </p:spPr>
        <p:txBody>
          <a:bodyPr anchor="ctr">
            <a:noAutofit/>
          </a:bodyPr>
          <a:lstStyle>
            <a:lvl1pPr marL="0" indent="0">
              <a:buNone/>
              <a:defRPr sz="81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EB31187B-F91F-44EB-9CB5-1BF3730F76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40699" y="3812400"/>
            <a:ext cx="8497179" cy="1188000"/>
          </a:xfrm>
        </p:spPr>
        <p:txBody>
          <a:bodyPr anchor="ctr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180000" indent="-1800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31" name="Espace réservé du texte 21">
            <a:extLst>
              <a:ext uri="{FF2B5EF4-FFF2-40B4-BE49-F238E27FC236}">
                <a16:creationId xmlns:a16="http://schemas.microsoft.com/office/drawing/2014/main" id="{6FD92059-A22C-433B-8494-343CBC88ADC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01913" y="1809450"/>
            <a:ext cx="324867" cy="571500"/>
          </a:xfrm>
          <a:custGeom>
            <a:avLst/>
            <a:gdLst>
              <a:gd name="connsiteX0" fmla="*/ 58341 w 388938"/>
              <a:gd name="connsiteY0" fmla="*/ 0 h 684213"/>
              <a:gd name="connsiteX1" fmla="*/ 377270 w 388938"/>
              <a:gd name="connsiteY1" fmla="*/ 313438 h 684213"/>
              <a:gd name="connsiteX2" fmla="*/ 388938 w 388938"/>
              <a:gd name="connsiteY2" fmla="*/ 344018 h 684213"/>
              <a:gd name="connsiteX3" fmla="*/ 377270 w 388938"/>
              <a:gd name="connsiteY3" fmla="*/ 370775 h 684213"/>
              <a:gd name="connsiteX4" fmla="*/ 58341 w 388938"/>
              <a:gd name="connsiteY4" fmla="*/ 684213 h 684213"/>
              <a:gd name="connsiteX5" fmla="*/ 0 w 388938"/>
              <a:gd name="connsiteY5" fmla="*/ 626877 h 684213"/>
              <a:gd name="connsiteX6" fmla="*/ 287814 w 388938"/>
              <a:gd name="connsiteY6" fmla="*/ 344018 h 684213"/>
              <a:gd name="connsiteX7" fmla="*/ 0 w 388938"/>
              <a:gd name="connsiteY7" fmla="*/ 57336 h 684213"/>
              <a:gd name="connsiteX8" fmla="*/ 58341 w 388938"/>
              <a:gd name="connsiteY8" fmla="*/ 0 h 68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938" h="684213">
                <a:moveTo>
                  <a:pt x="58341" y="0"/>
                </a:moveTo>
                <a:cubicBezTo>
                  <a:pt x="377270" y="313438"/>
                  <a:pt x="377270" y="313438"/>
                  <a:pt x="377270" y="313438"/>
                </a:cubicBezTo>
                <a:cubicBezTo>
                  <a:pt x="385049" y="321083"/>
                  <a:pt x="388938" y="332550"/>
                  <a:pt x="388938" y="344018"/>
                </a:cubicBezTo>
                <a:cubicBezTo>
                  <a:pt x="388938" y="351663"/>
                  <a:pt x="385049" y="363130"/>
                  <a:pt x="377270" y="370775"/>
                </a:cubicBezTo>
                <a:lnTo>
                  <a:pt x="58341" y="684213"/>
                </a:lnTo>
                <a:cubicBezTo>
                  <a:pt x="0" y="626877"/>
                  <a:pt x="0" y="626877"/>
                  <a:pt x="0" y="626877"/>
                </a:cubicBezTo>
                <a:cubicBezTo>
                  <a:pt x="287814" y="344018"/>
                  <a:pt x="287814" y="344018"/>
                  <a:pt x="287814" y="344018"/>
                </a:cubicBezTo>
                <a:cubicBezTo>
                  <a:pt x="0" y="57336"/>
                  <a:pt x="0" y="57336"/>
                  <a:pt x="0" y="57336"/>
                </a:cubicBezTo>
                <a:cubicBezTo>
                  <a:pt x="58341" y="0"/>
                  <a:pt x="58341" y="0"/>
                  <a:pt x="58341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800" b="1"/>
            </a:lvl1pPr>
            <a:lvl2pPr marL="126000" indent="144463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2" name="Espace réservé du texte 21">
            <a:extLst>
              <a:ext uri="{FF2B5EF4-FFF2-40B4-BE49-F238E27FC236}">
                <a16:creationId xmlns:a16="http://schemas.microsoft.com/office/drawing/2014/main" id="{2487A579-BB10-4B9C-8037-89848E4EB31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601913" y="2965050"/>
            <a:ext cx="324867" cy="571500"/>
          </a:xfrm>
          <a:custGeom>
            <a:avLst/>
            <a:gdLst>
              <a:gd name="connsiteX0" fmla="*/ 58341 w 388938"/>
              <a:gd name="connsiteY0" fmla="*/ 0 h 684213"/>
              <a:gd name="connsiteX1" fmla="*/ 377270 w 388938"/>
              <a:gd name="connsiteY1" fmla="*/ 313438 h 684213"/>
              <a:gd name="connsiteX2" fmla="*/ 388938 w 388938"/>
              <a:gd name="connsiteY2" fmla="*/ 344018 h 684213"/>
              <a:gd name="connsiteX3" fmla="*/ 377270 w 388938"/>
              <a:gd name="connsiteY3" fmla="*/ 370775 h 684213"/>
              <a:gd name="connsiteX4" fmla="*/ 58341 w 388938"/>
              <a:gd name="connsiteY4" fmla="*/ 684213 h 684213"/>
              <a:gd name="connsiteX5" fmla="*/ 0 w 388938"/>
              <a:gd name="connsiteY5" fmla="*/ 626877 h 684213"/>
              <a:gd name="connsiteX6" fmla="*/ 287814 w 388938"/>
              <a:gd name="connsiteY6" fmla="*/ 344018 h 684213"/>
              <a:gd name="connsiteX7" fmla="*/ 0 w 388938"/>
              <a:gd name="connsiteY7" fmla="*/ 57336 h 684213"/>
              <a:gd name="connsiteX8" fmla="*/ 58341 w 388938"/>
              <a:gd name="connsiteY8" fmla="*/ 0 h 68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938" h="684213">
                <a:moveTo>
                  <a:pt x="58341" y="0"/>
                </a:moveTo>
                <a:cubicBezTo>
                  <a:pt x="377270" y="313438"/>
                  <a:pt x="377270" y="313438"/>
                  <a:pt x="377270" y="313438"/>
                </a:cubicBezTo>
                <a:cubicBezTo>
                  <a:pt x="385049" y="321083"/>
                  <a:pt x="388938" y="332550"/>
                  <a:pt x="388938" y="344018"/>
                </a:cubicBezTo>
                <a:cubicBezTo>
                  <a:pt x="388938" y="351663"/>
                  <a:pt x="385049" y="363130"/>
                  <a:pt x="377270" y="370775"/>
                </a:cubicBezTo>
                <a:lnTo>
                  <a:pt x="58341" y="684213"/>
                </a:lnTo>
                <a:cubicBezTo>
                  <a:pt x="0" y="626877"/>
                  <a:pt x="0" y="626877"/>
                  <a:pt x="0" y="626877"/>
                </a:cubicBezTo>
                <a:cubicBezTo>
                  <a:pt x="287814" y="344018"/>
                  <a:pt x="287814" y="344018"/>
                  <a:pt x="287814" y="344018"/>
                </a:cubicBezTo>
                <a:cubicBezTo>
                  <a:pt x="0" y="57336"/>
                  <a:pt x="0" y="57336"/>
                  <a:pt x="0" y="57336"/>
                </a:cubicBezTo>
                <a:cubicBezTo>
                  <a:pt x="58341" y="0"/>
                  <a:pt x="58341" y="0"/>
                  <a:pt x="58341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 sz="1800" b="1"/>
            </a:lvl1pPr>
            <a:lvl2pPr marL="126000" indent="144463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3" name="Espace réservé du texte 21">
            <a:extLst>
              <a:ext uri="{FF2B5EF4-FFF2-40B4-BE49-F238E27FC236}">
                <a16:creationId xmlns:a16="http://schemas.microsoft.com/office/drawing/2014/main" id="{C0B0C0AB-7256-484A-8EF0-3BC6851D748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01913" y="4120650"/>
            <a:ext cx="324867" cy="571500"/>
          </a:xfrm>
          <a:custGeom>
            <a:avLst/>
            <a:gdLst>
              <a:gd name="connsiteX0" fmla="*/ 58341 w 388938"/>
              <a:gd name="connsiteY0" fmla="*/ 0 h 684213"/>
              <a:gd name="connsiteX1" fmla="*/ 377270 w 388938"/>
              <a:gd name="connsiteY1" fmla="*/ 313438 h 684213"/>
              <a:gd name="connsiteX2" fmla="*/ 388938 w 388938"/>
              <a:gd name="connsiteY2" fmla="*/ 344018 h 684213"/>
              <a:gd name="connsiteX3" fmla="*/ 377270 w 388938"/>
              <a:gd name="connsiteY3" fmla="*/ 370775 h 684213"/>
              <a:gd name="connsiteX4" fmla="*/ 58341 w 388938"/>
              <a:gd name="connsiteY4" fmla="*/ 684213 h 684213"/>
              <a:gd name="connsiteX5" fmla="*/ 0 w 388938"/>
              <a:gd name="connsiteY5" fmla="*/ 626877 h 684213"/>
              <a:gd name="connsiteX6" fmla="*/ 287814 w 388938"/>
              <a:gd name="connsiteY6" fmla="*/ 344018 h 684213"/>
              <a:gd name="connsiteX7" fmla="*/ 0 w 388938"/>
              <a:gd name="connsiteY7" fmla="*/ 57336 h 684213"/>
              <a:gd name="connsiteX8" fmla="*/ 58341 w 388938"/>
              <a:gd name="connsiteY8" fmla="*/ 0 h 68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938" h="684213">
                <a:moveTo>
                  <a:pt x="58341" y="0"/>
                </a:moveTo>
                <a:cubicBezTo>
                  <a:pt x="377270" y="313438"/>
                  <a:pt x="377270" y="313438"/>
                  <a:pt x="377270" y="313438"/>
                </a:cubicBezTo>
                <a:cubicBezTo>
                  <a:pt x="385049" y="321083"/>
                  <a:pt x="388938" y="332550"/>
                  <a:pt x="388938" y="344018"/>
                </a:cubicBezTo>
                <a:cubicBezTo>
                  <a:pt x="388938" y="351663"/>
                  <a:pt x="385049" y="363130"/>
                  <a:pt x="377270" y="370775"/>
                </a:cubicBezTo>
                <a:lnTo>
                  <a:pt x="58341" y="684213"/>
                </a:lnTo>
                <a:cubicBezTo>
                  <a:pt x="0" y="626877"/>
                  <a:pt x="0" y="626877"/>
                  <a:pt x="0" y="626877"/>
                </a:cubicBezTo>
                <a:cubicBezTo>
                  <a:pt x="287814" y="344018"/>
                  <a:pt x="287814" y="344018"/>
                  <a:pt x="287814" y="344018"/>
                </a:cubicBezTo>
                <a:cubicBezTo>
                  <a:pt x="0" y="57336"/>
                  <a:pt x="0" y="57336"/>
                  <a:pt x="0" y="57336"/>
                </a:cubicBezTo>
                <a:cubicBezTo>
                  <a:pt x="58341" y="0"/>
                  <a:pt x="58341" y="0"/>
                  <a:pt x="58341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 marL="0" indent="0">
              <a:buNone/>
              <a:defRPr sz="1800" b="1"/>
            </a:lvl1pPr>
            <a:lvl2pPr marL="126000" indent="144463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5997647-8494-4CC4-948F-29A8D49CBCEB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2B4AC02-49D4-4738-A9B4-B3DA90016A7F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8EE574D-092E-4259-81EB-81EA91E97CDA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5118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41BBE8-1E54-415C-B10D-F6342B80F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E830942-5133-4F54-8414-98EC08DAA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03D30D6-5712-44A8-87A9-67750D407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72F511C-AE30-47A8-8C9B-F0B33753C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521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B47C71-F46D-4EA0-AF6A-4962453CD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495B091-68ED-45A4-957C-92BBA754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4361BE1-6536-48FB-BC11-166BC54BD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3156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e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42" y="2845977"/>
            <a:ext cx="11160000" cy="1440000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E24192-EBCA-4782-93A3-6134ECDB2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627768F-E755-49AE-BDD4-F22B941EE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79213C8-C608-4F8F-B3E7-6893ECEEC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49890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3FA18DAD-43C7-439C-AEB4-182FDEF42A9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6093760" cy="68579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1200" y="1371600"/>
            <a:ext cx="5472000" cy="48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90C7237F-FD39-40C9-B915-D4BC62A3BE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5578" y="6523200"/>
            <a:ext cx="10800" cy="100800"/>
          </a:xfrm>
          <a:solidFill>
            <a:schemeClr val="bg1"/>
          </a:solidFill>
        </p:spPr>
        <p:txBody>
          <a:bodyPr lIns="0" tIns="0" rIns="0" bIns="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95F48EF-CBAD-4F80-B069-72AECAEC0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199" y="242844"/>
            <a:ext cx="3960000" cy="100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5A3821-9C55-4E10-844A-98E6FB07D68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26B9FA6-E4DB-4B15-BD57-BEC5F537E3A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E6001F-97CC-4008-B22A-EFA29A13779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24176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FB4134C-1D6E-45C5-A0CB-6875E698A7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401" y="231117"/>
            <a:ext cx="2788867" cy="220594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50C95A-056C-429F-A1B6-8B1CDC140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000" y="2845977"/>
            <a:ext cx="7560000" cy="828000"/>
          </a:xfrm>
        </p:spPr>
        <p:txBody>
          <a:bodyPr anchor="t">
            <a:noAutofit/>
          </a:bodyPr>
          <a:lstStyle>
            <a:lvl1pPr algn="ctr">
              <a:defRPr sz="43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53691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879" y="3820350"/>
            <a:ext cx="11133952" cy="241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2" name="Espace réservé du tableau 2">
            <a:extLst>
              <a:ext uri="{FF2B5EF4-FFF2-40B4-BE49-F238E27FC236}">
                <a16:creationId xmlns:a16="http://schemas.microsoft.com/office/drawing/2014/main" id="{3EADC01A-12BC-4330-8A1C-A4DCE63F4D5F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589752" y="1372349"/>
            <a:ext cx="11014079" cy="2304000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fr-FR"/>
              <a:t>Cliquez sur l'icône pour ajouter un tableau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7BED8F5-8DF4-41F4-9FBF-3FC3EFF47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A5DB8F-F9F5-4D34-AD2B-20A401276C3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F448ABE-6518-42E7-86CB-17EBD972C87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F92594-638F-42B7-B983-EDCA45116F8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4717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avec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C41F0E-EC30-4D2A-AA16-7B987E32A1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879" y="1371600"/>
            <a:ext cx="5472000" cy="48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3" name="Espace réservé du graphique 2">
            <a:extLst>
              <a:ext uri="{FF2B5EF4-FFF2-40B4-BE49-F238E27FC236}">
                <a16:creationId xmlns:a16="http://schemas.microsoft.com/office/drawing/2014/main" id="{36B54297-76AA-4A3B-A34F-53F1E4289CC7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229879" y="1371600"/>
            <a:ext cx="5508000" cy="4860000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fr-FR"/>
              <a:t>Cliquez sur l'icône pour ajouter un graphique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AE7569B-B080-4146-A11F-1E61AF63D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79" y="242844"/>
            <a:ext cx="9720000" cy="100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1A8B2399-CA73-45EA-BE18-9A20282E60B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8D64F63-31B3-46AB-8995-E4EAED1967B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B398A68-6D32-4A8D-8EF8-C3BF7CEF61A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9199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B1118175-1072-407B-A6EC-436CFF5BD94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5939" y="150003"/>
            <a:ext cx="1474442" cy="1165838"/>
          </a:xfrm>
          <a:prstGeom prst="rect">
            <a:avLst/>
          </a:prstGeom>
          <a:ln>
            <a:noFill/>
          </a:ln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82D8575-B917-4E3D-B2EB-ADC2EF0D7594}"/>
              </a:ext>
            </a:extLst>
          </p:cNvPr>
          <p:cNvCxnSpPr>
            <a:cxnSpLocks/>
          </p:cNvCxnSpPr>
          <p:nvPr userDrawn="1"/>
        </p:nvCxnSpPr>
        <p:spPr>
          <a:xfrm>
            <a:off x="825578" y="6524419"/>
            <a:ext cx="0" cy="100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79" y="242844"/>
            <a:ext cx="9720000" cy="1008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116353-A2DB-400D-836D-10B770C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879" y="1372351"/>
            <a:ext cx="11268000" cy="48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4A65FE1E-2200-449D-88E8-D8D4A09B8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1695" y="6449983"/>
            <a:ext cx="144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3BAFF6D6-D321-4A5A-B742-C1924762B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6680" y="6449983"/>
            <a:ext cx="360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21051C9B-F9F2-4B86-849F-4391216C8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9008" y="6449983"/>
            <a:ext cx="576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70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66" r:id="rId6"/>
    <p:sldLayoutId id="2147483680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1" r:id="rId13"/>
    <p:sldLayoutId id="2147483682" r:id="rId1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00" indent="0" algn="l" defTabSz="914400" rtl="0" eaLnBrk="1" latinLnBrk="0" hangingPunct="1">
        <a:lnSpc>
          <a:spcPct val="100000"/>
        </a:lnSpc>
        <a:spcBef>
          <a:spcPts val="1300"/>
        </a:spcBef>
        <a:buFont typeface="Arial" panose="020B0604020202020204" pitchFamily="34" charset="0"/>
        <a:buNone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B1118175-1072-407B-A6EC-436CFF5BD94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5939" y="150003"/>
            <a:ext cx="1474442" cy="1165838"/>
          </a:xfrm>
          <a:prstGeom prst="rect">
            <a:avLst/>
          </a:prstGeom>
          <a:ln>
            <a:noFill/>
          </a:ln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82D8575-B917-4E3D-B2EB-ADC2EF0D7594}"/>
              </a:ext>
            </a:extLst>
          </p:cNvPr>
          <p:cNvCxnSpPr>
            <a:cxnSpLocks/>
          </p:cNvCxnSpPr>
          <p:nvPr userDrawn="1"/>
        </p:nvCxnSpPr>
        <p:spPr>
          <a:xfrm>
            <a:off x="825578" y="6524419"/>
            <a:ext cx="0" cy="100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79" y="242844"/>
            <a:ext cx="9720000" cy="1008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116353-A2DB-400D-836D-10B770C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879" y="1372351"/>
            <a:ext cx="11268000" cy="48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4A65FE1E-2200-449D-88E8-D8D4A09B8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1695" y="6449983"/>
            <a:ext cx="144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3BAFF6D6-D321-4A5A-B742-C1924762B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6680" y="6449983"/>
            <a:ext cx="360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21051C9B-F9F2-4B86-849F-4391216C8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9008" y="6449983"/>
            <a:ext cx="576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94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00" indent="0" algn="l" defTabSz="914400" rtl="0" eaLnBrk="1" latinLnBrk="0" hangingPunct="1">
        <a:lnSpc>
          <a:spcPct val="100000"/>
        </a:lnSpc>
        <a:spcBef>
          <a:spcPts val="1300"/>
        </a:spcBef>
        <a:buFont typeface="Arial" panose="020B0604020202020204" pitchFamily="34" charset="0"/>
        <a:buNone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B1118175-1072-407B-A6EC-436CFF5BD94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5939" y="150003"/>
            <a:ext cx="1474442" cy="1165838"/>
          </a:xfrm>
          <a:prstGeom prst="rect">
            <a:avLst/>
          </a:prstGeom>
          <a:ln>
            <a:noFill/>
          </a:ln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82D8575-B917-4E3D-B2EB-ADC2EF0D7594}"/>
              </a:ext>
            </a:extLst>
          </p:cNvPr>
          <p:cNvCxnSpPr>
            <a:cxnSpLocks/>
          </p:cNvCxnSpPr>
          <p:nvPr userDrawn="1"/>
        </p:nvCxnSpPr>
        <p:spPr>
          <a:xfrm>
            <a:off x="825578" y="6524419"/>
            <a:ext cx="0" cy="100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79" y="242844"/>
            <a:ext cx="9720000" cy="1008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116353-A2DB-400D-836D-10B770C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879" y="1372351"/>
            <a:ext cx="11268000" cy="48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4A65FE1E-2200-449D-88E8-D8D4A09B8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1695" y="6449983"/>
            <a:ext cx="144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3BAFF6D6-D321-4A5A-B742-C1924762B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6680" y="6449983"/>
            <a:ext cx="360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21051C9B-F9F2-4B86-849F-4391216C8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9008" y="6449983"/>
            <a:ext cx="576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0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00" indent="0" algn="l" defTabSz="914400" rtl="0" eaLnBrk="1" latinLnBrk="0" hangingPunct="1">
        <a:lnSpc>
          <a:spcPct val="100000"/>
        </a:lnSpc>
        <a:spcBef>
          <a:spcPts val="1300"/>
        </a:spcBef>
        <a:buFont typeface="Arial" panose="020B0604020202020204" pitchFamily="34" charset="0"/>
        <a:buNone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B1118175-1072-407B-A6EC-436CFF5BD94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5939" y="150003"/>
            <a:ext cx="1474442" cy="1165838"/>
          </a:xfrm>
          <a:prstGeom prst="rect">
            <a:avLst/>
          </a:prstGeom>
          <a:ln>
            <a:noFill/>
          </a:ln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82D8575-B917-4E3D-B2EB-ADC2EF0D7594}"/>
              </a:ext>
            </a:extLst>
          </p:cNvPr>
          <p:cNvCxnSpPr>
            <a:cxnSpLocks/>
          </p:cNvCxnSpPr>
          <p:nvPr userDrawn="1"/>
        </p:nvCxnSpPr>
        <p:spPr>
          <a:xfrm>
            <a:off x="825578" y="6524419"/>
            <a:ext cx="0" cy="100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79" y="242844"/>
            <a:ext cx="9720000" cy="1008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116353-A2DB-400D-836D-10B770C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879" y="1372351"/>
            <a:ext cx="11268000" cy="48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4A65FE1E-2200-449D-88E8-D8D4A09B8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1695" y="6449983"/>
            <a:ext cx="144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3BAFF6D6-D321-4A5A-B742-C1924762B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6680" y="6449983"/>
            <a:ext cx="360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21051C9B-F9F2-4B86-849F-4391216C8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9008" y="6449983"/>
            <a:ext cx="576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56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00" indent="0" algn="l" defTabSz="914400" rtl="0" eaLnBrk="1" latinLnBrk="0" hangingPunct="1">
        <a:lnSpc>
          <a:spcPct val="100000"/>
        </a:lnSpc>
        <a:spcBef>
          <a:spcPts val="1300"/>
        </a:spcBef>
        <a:buFont typeface="Arial" panose="020B0604020202020204" pitchFamily="34" charset="0"/>
        <a:buNone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B1118175-1072-407B-A6EC-436CFF5BD94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5939" y="150003"/>
            <a:ext cx="1474442" cy="1165838"/>
          </a:xfrm>
          <a:prstGeom prst="rect">
            <a:avLst/>
          </a:prstGeom>
          <a:ln>
            <a:noFill/>
          </a:ln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82D8575-B917-4E3D-B2EB-ADC2EF0D7594}"/>
              </a:ext>
            </a:extLst>
          </p:cNvPr>
          <p:cNvCxnSpPr>
            <a:cxnSpLocks/>
          </p:cNvCxnSpPr>
          <p:nvPr userDrawn="1"/>
        </p:nvCxnSpPr>
        <p:spPr>
          <a:xfrm>
            <a:off x="825578" y="6524419"/>
            <a:ext cx="0" cy="100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79" y="242844"/>
            <a:ext cx="9720000" cy="1008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116353-A2DB-400D-836D-10B770C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879" y="1372351"/>
            <a:ext cx="11268000" cy="48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4A65FE1E-2200-449D-88E8-D8D4A09B8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1695" y="6449983"/>
            <a:ext cx="144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3BAFF6D6-D321-4A5A-B742-C1924762B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6680" y="6449983"/>
            <a:ext cx="3600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Kit de déploiement Règle d'or 12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21051C9B-F9F2-4B86-849F-4391216C8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9008" y="6449983"/>
            <a:ext cx="576000" cy="2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74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00" indent="0" algn="l" defTabSz="914400" rtl="0" eaLnBrk="1" latinLnBrk="0" hangingPunct="1">
        <a:lnSpc>
          <a:spcPct val="100000"/>
        </a:lnSpc>
        <a:spcBef>
          <a:spcPts val="1300"/>
        </a:spcBef>
        <a:buFont typeface="Arial" panose="020B0604020202020204" pitchFamily="34" charset="0"/>
        <a:buNone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totalworkplace.sharepoint.com/sites/GroupHSEREXDataBase/en-us/All_HSE_REX_Documents/REX%20-%20accident%20CALDEO%20-%20mars%202012.pdf" TargetMode="Externa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openxmlformats.org/officeDocument/2006/relationships/hyperlink" Target="https://wat.corp.local/sites/s215/fr-FR/Documents/Reporting-securite/Company%20Safety%20Results%20-%202021%20October%20-%20rev1.pdf" TargetMode="Externa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emf"/><Relationship Id="rId5" Type="http://schemas.openxmlformats.org/officeDocument/2006/relationships/hyperlink" Target="https://totalworkplace.sharepoint.com/sites/GroupHSEREXDataBase/en-us/All_HSE_REX_Documents/Fall%20of%20scaffolding%20pieces%20-%20Chute%20de%20pi%C3%A8ces%20d'%C3%A9chafaudage.pdf" TargetMode="External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png"/><Relationship Id="rId5" Type="http://schemas.openxmlformats.org/officeDocument/2006/relationships/hyperlink" Target="https://totalworkplace.sharepoint.com/sites/GroupHSEREXDataBase/en-us/All_HSE_REX_Documents/REG-GR-SEC-030%20-%20Noyade%20en%20bassin%20de%20r%C3%A9tention%20d%E2%80%99eau%20-%20Drowning%20in%20water%20retention%20ponds.pdf" TargetMode="External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totalworkplace.sharepoint.com/sites/GroupHSEREXDataBase/en-us/All_HSE_REX_Documents/Falling%20of%20a%20scaffolding%20plate%20on%20a%20welder.pdf" TargetMode="Externa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5" Type="http://schemas.openxmlformats.org/officeDocument/2006/relationships/hyperlink" Target="https://wat.corp.local/sites/s215/fr-FR/Documents/Reporting-securite/Group%20Safety%20Results%20-%202021%20January%20-%20rev1.pdf" TargetMode="External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otalworkplace.sharepoint.com/sites/GroupHSEREXDataBase/en-us/Pages/REX%20HSE%20Home.aspx" TargetMode="External"/><Relationship Id="rId2" Type="http://schemas.openxmlformats.org/officeDocument/2006/relationships/hyperlink" Target="https://toolbox-hse.totalenergies.com/fr" TargetMode="Externa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safetyplus.totalenergies.com/fr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hyperlink" Target="https://toolbox-hse-ftp.totalenergies.com/RO/Reformulation_2022/Regle_12/GOLDEN_RULES-Regle_12_VFSTFR--10Mbps.mp4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2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emf"/><Relationship Id="rId11" Type="http://schemas.openxmlformats.org/officeDocument/2006/relationships/image" Target="../media/image10.emf"/><Relationship Id="rId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13.emf"/><Relationship Id="rId9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hyperlink" Target="https://totalworkplace.sharepoint.com/sites/GroupHSEREXDataBase/en-us/All_HSE_REX_Documents/REX-EP-AFR-Well-2018-023%20-%20HSE%20REX%20Fatality%20on%20ROV%20system%20-%20Personnel%20%C3%A9cras%C3%A9%20par%20un%20syst%C3%A8me%20ROV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6A26D3-3B44-35B0-E70F-99A2819CF45C}"/>
              </a:ext>
            </a:extLst>
          </p:cNvPr>
          <p:cNvSpPr/>
          <p:nvPr/>
        </p:nvSpPr>
        <p:spPr>
          <a:xfrm>
            <a:off x="0" y="0"/>
            <a:ext cx="6098400" cy="6858000"/>
          </a:xfrm>
          <a:prstGeom prst="rect">
            <a:avLst/>
          </a:prstGeom>
          <a:solidFill>
            <a:srgbClr val="F7941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B8DC8A2-BD59-294E-BB8C-1C09CF5B8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738" y="5086894"/>
            <a:ext cx="5590643" cy="1204366"/>
          </a:xfrm>
          <a:ln>
            <a:noFill/>
          </a:ln>
        </p:spPr>
        <p:txBody>
          <a:bodyPr lIns="0" tIns="0" rIns="0" bIns="0"/>
          <a:lstStyle/>
          <a:p>
            <a:r>
              <a:rPr lang="fr-FR" sz="3600" dirty="0">
                <a:solidFill>
                  <a:srgbClr val="354D56"/>
                </a:solidFill>
              </a:rPr>
              <a:t>Règle d’or 12 </a:t>
            </a:r>
            <a:br>
              <a:rPr lang="fr-FR" sz="3600" b="1" cap="all" dirty="0">
                <a:solidFill>
                  <a:srgbClr val="F7941D"/>
                </a:solidFill>
              </a:rPr>
            </a:br>
            <a:r>
              <a:rPr lang="fr-FR" sz="3600" b="1" dirty="0">
                <a:solidFill>
                  <a:srgbClr val="F7941D"/>
                </a:solidFill>
              </a:rPr>
              <a:t>Ligne de danger</a:t>
            </a:r>
          </a:p>
        </p:txBody>
      </p:sp>
      <p:sp>
        <p:nvSpPr>
          <p:cNvPr id="14" name="Sous-titre 2">
            <a:extLst>
              <a:ext uri="{FF2B5EF4-FFF2-40B4-BE49-F238E27FC236}">
                <a16:creationId xmlns:a16="http://schemas.microsoft.com/office/drawing/2014/main" id="{43A97237-37D7-0B48-A2E9-CCF167850641}"/>
              </a:ext>
            </a:extLst>
          </p:cNvPr>
          <p:cNvSpPr txBox="1">
            <a:spLocks/>
          </p:cNvSpPr>
          <p:nvPr/>
        </p:nvSpPr>
        <p:spPr>
          <a:xfrm>
            <a:off x="6437745" y="3730128"/>
            <a:ext cx="5286895" cy="91157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>
                <a:solidFill>
                  <a:srgbClr val="F19300"/>
                </a:solidFill>
                <a:latin typeface="+mj-lt"/>
                <a:ea typeface="+mj-ea"/>
                <a:cs typeface="+mj-cs"/>
              </a:rPr>
              <a:t>Les nouvelles Règles d’or</a:t>
            </a:r>
          </a:p>
          <a:p>
            <a:r>
              <a:rPr lang="fr-FR" dirty="0">
                <a:solidFill>
                  <a:srgbClr val="354D56"/>
                </a:solidFill>
              </a:rPr>
              <a:t>Mon engagement, notre sécurité</a:t>
            </a:r>
          </a:p>
          <a:p>
            <a:endParaRPr lang="fr-FR" sz="3200" b="1" dirty="0">
              <a:solidFill>
                <a:srgbClr val="354D56"/>
              </a:solidFill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0A77405E-6FA2-2642-88F5-70A68628BCDD}"/>
              </a:ext>
            </a:extLst>
          </p:cNvPr>
          <p:cNvSpPr txBox="1">
            <a:spLocks/>
          </p:cNvSpPr>
          <p:nvPr/>
        </p:nvSpPr>
        <p:spPr>
          <a:xfrm>
            <a:off x="6437745" y="4907836"/>
            <a:ext cx="4976517" cy="35811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3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rgbClr val="354D56"/>
                </a:solidFill>
              </a:rPr>
              <a:t>Rev.0 – Mai 2022</a:t>
            </a:r>
            <a:endParaRPr lang="fr-FR" sz="2000" b="1" dirty="0">
              <a:solidFill>
                <a:srgbClr val="354D56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40FC4B-5CA9-41F9-875B-369258158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38" y="970699"/>
            <a:ext cx="3937137" cy="393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14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698934D-D327-4357-B773-F981F37D9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623" y="369240"/>
            <a:ext cx="247648" cy="331466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C5B083-EB5A-4A0F-A2F7-18A5DD0D1C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81955" y="6452212"/>
            <a:ext cx="3600000" cy="252000"/>
          </a:xfrm>
        </p:spPr>
        <p:txBody>
          <a:bodyPr/>
          <a:lstStyle/>
          <a:p>
            <a:r>
              <a:rPr lang="fr-FR"/>
              <a:t>Kit de déploiement Règle d'or 12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D79A9DF-B471-433A-B15A-3F27E3C972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44283" y="6452212"/>
            <a:ext cx="576000" cy="252000"/>
          </a:xfrm>
        </p:spPr>
        <p:txBody>
          <a:bodyPr/>
          <a:lstStyle/>
          <a:p>
            <a:fld id="{975A587B-5814-4D9B-9598-FE9CB954CB01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EEE7E0A5-8C0F-4C61-A725-D99AE3CF9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4695" y="358638"/>
            <a:ext cx="7555556" cy="4818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r-FR" sz="1800" b="1" dirty="0"/>
              <a:t>1. Je me positionne </a:t>
            </a:r>
            <a:r>
              <a:rPr lang="fr-FR" sz="1800" dirty="0"/>
              <a:t>de façon à éviter les engins et véhicules.</a:t>
            </a:r>
            <a:endParaRPr lang="fr-FR" sz="1800" dirty="0">
              <a:cs typeface="Arial" panose="020B0604020202020204"/>
            </a:endParaRP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14BA7A6A-9149-4B01-BBE0-6F022EEF3425}"/>
              </a:ext>
            </a:extLst>
          </p:cNvPr>
          <p:cNvSpPr txBox="1">
            <a:spLocks/>
          </p:cNvSpPr>
          <p:nvPr/>
        </p:nvSpPr>
        <p:spPr>
          <a:xfrm>
            <a:off x="469879" y="1111231"/>
            <a:ext cx="8171148" cy="2026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00" indent="0" algn="l" defTabSz="914400" rtl="0" eaLnBrk="1" latinLnBrk="0" hangingPunct="1">
              <a:lnSpc>
                <a:spcPct val="100000"/>
              </a:lnSpc>
              <a:spcBef>
                <a:spcPts val="13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b="1" dirty="0">
                <a:solidFill>
                  <a:srgbClr val="354D56"/>
                </a:solidFill>
              </a:rPr>
              <a:t>&gt; ACCIDENT MORTEL D’UN CHAUFFEUR  </a:t>
            </a: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57021D9F-3B44-464A-A605-80B1C10B2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79" y="242844"/>
            <a:ext cx="9720000" cy="592445"/>
          </a:xfrm>
        </p:spPr>
        <p:txBody>
          <a:bodyPr/>
          <a:lstStyle/>
          <a:p>
            <a:r>
              <a:rPr lang="fr-FR" dirty="0">
                <a:solidFill>
                  <a:srgbClr val="354D56"/>
                </a:solidFill>
              </a:rPr>
              <a:t>REX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80A5D7E-B83D-9448-B196-6CBFC722E869}"/>
              </a:ext>
            </a:extLst>
          </p:cNvPr>
          <p:cNvSpPr txBox="1"/>
          <p:nvPr/>
        </p:nvSpPr>
        <p:spPr>
          <a:xfrm>
            <a:off x="532282" y="1749130"/>
            <a:ext cx="3090594" cy="2400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fr-FR" sz="1400" b="1" dirty="0">
                <a:solidFill>
                  <a:srgbClr val="F7941D"/>
                </a:solidFill>
                <a:cs typeface="Arial" panose="020B0604020202020204"/>
              </a:rPr>
              <a:t>CIRCONSTANCES – FAITS</a:t>
            </a:r>
          </a:p>
          <a:p>
            <a:pPr marL="252000" lvl="1" indent="-252000" defTabSz="685800">
              <a:spcAft>
                <a:spcPts val="600"/>
              </a:spcAft>
              <a:buClr>
                <a:srgbClr val="F7941D"/>
              </a:buClr>
              <a:buSzPct val="12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/>
              <a:t>En sortant d’une livraison chez un particulier le chauffeur a cherché à aménager la chaussée pour éviter le frottement du </a:t>
            </a:r>
            <a:r>
              <a:rPr lang="fr-FR" sz="1200" dirty="0" err="1"/>
              <a:t>pare-choc</a:t>
            </a:r>
            <a:r>
              <a:rPr lang="fr-FR" sz="1200" dirty="0"/>
              <a:t>.</a:t>
            </a:r>
          </a:p>
          <a:p>
            <a:pPr marL="252000" lvl="1" indent="-252000" defTabSz="685800">
              <a:spcAft>
                <a:spcPts val="600"/>
              </a:spcAft>
              <a:buClr>
                <a:srgbClr val="F7941D"/>
              </a:buClr>
              <a:buSzPct val="12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/>
              <a:t>Il est descendu du camion pour prendre une planche en bois afin de rehausser le passage, moteur en marche, frein de parc non serré et sans calage de roue.</a:t>
            </a:r>
          </a:p>
          <a:p>
            <a:pPr marL="252000" lvl="1" indent="-252000" defTabSz="685800">
              <a:spcAft>
                <a:spcPts val="600"/>
              </a:spcAft>
              <a:buClr>
                <a:srgbClr val="F7941D"/>
              </a:buClr>
              <a:buSzPct val="12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/>
              <a:t>Le camion s’est mis alors en mouvement et l’a écrasé contre le pilier de la maison.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6DECD97E-5C69-5649-9CEA-1353AC7659BE}"/>
              </a:ext>
            </a:extLst>
          </p:cNvPr>
          <p:cNvSpPr txBox="1"/>
          <p:nvPr/>
        </p:nvSpPr>
        <p:spPr>
          <a:xfrm>
            <a:off x="4102813" y="1744158"/>
            <a:ext cx="2388727" cy="6001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fr-FR" sz="1400" b="1" dirty="0">
                <a:solidFill>
                  <a:srgbClr val="F7941D"/>
                </a:solidFill>
                <a:cs typeface="Arial" panose="020B0604020202020204"/>
              </a:rPr>
              <a:t>CONSÉQUENCES</a:t>
            </a:r>
          </a:p>
          <a:p>
            <a:pPr marL="252000" indent="-252000">
              <a:buClr>
                <a:srgbClr val="F7941D"/>
              </a:buClr>
              <a:buSzPct val="120000"/>
              <a:buFont typeface="Wingdings" pitchFamily="2" charset="2"/>
              <a:buChar char="§"/>
            </a:pPr>
            <a:r>
              <a:rPr lang="fr-FR" sz="1200" dirty="0"/>
              <a:t> Décès du chauffeur.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C4A822DD-CC64-9E48-B4C5-F88650E21288}"/>
              </a:ext>
            </a:extLst>
          </p:cNvPr>
          <p:cNvSpPr txBox="1"/>
          <p:nvPr/>
        </p:nvSpPr>
        <p:spPr>
          <a:xfrm>
            <a:off x="4102813" y="2918031"/>
            <a:ext cx="2388727" cy="2400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400" b="1" dirty="0">
                <a:solidFill>
                  <a:srgbClr val="F7941D"/>
                </a:solidFill>
                <a:cs typeface="Arial" panose="020B0604020202020204"/>
              </a:rPr>
              <a:t>CAUSES</a:t>
            </a:r>
          </a:p>
          <a:p>
            <a:pPr marL="252000" lvl="1" indent="-252000" defTabSz="685800">
              <a:spcAft>
                <a:spcPts val="600"/>
              </a:spcAft>
              <a:buClr>
                <a:srgbClr val="F7941D"/>
              </a:buClr>
              <a:buSzPct val="120000"/>
              <a:buFont typeface="Wingdings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/>
              <a:t>Frein de parc non serré et cale non mise, alors que le chemin était en pente. </a:t>
            </a:r>
          </a:p>
          <a:p>
            <a:pPr marL="252000" lvl="1" indent="-252000" defTabSz="685800">
              <a:spcAft>
                <a:spcPts val="600"/>
              </a:spcAft>
              <a:buClr>
                <a:srgbClr val="F7941D"/>
              </a:buClr>
              <a:buSzPct val="120000"/>
              <a:buFont typeface="Wingdings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/>
              <a:t>Pas de bip d’avertissement </a:t>
            </a:r>
            <a:br>
              <a:rPr lang="fr-FR" sz="1200" dirty="0"/>
            </a:br>
            <a:r>
              <a:rPr lang="fr-FR" sz="1200" dirty="0"/>
              <a:t>« frein de parc non serré » </a:t>
            </a:r>
            <a:br>
              <a:rPr lang="fr-FR" sz="1200" dirty="0"/>
            </a:br>
            <a:r>
              <a:rPr lang="fr-FR" sz="1200" dirty="0"/>
              <a:t>du fait de l’âge du camion (antérieur à 2007).</a:t>
            </a:r>
          </a:p>
          <a:p>
            <a:pPr marL="252000" lvl="1" indent="-252000" defTabSz="685800">
              <a:spcAft>
                <a:spcPts val="600"/>
              </a:spcAft>
              <a:buClr>
                <a:srgbClr val="F7941D"/>
              </a:buClr>
              <a:buSzPct val="120000"/>
              <a:buFont typeface="Wingdings" pitchFamily="2" charset="2"/>
              <a:buChar char="§"/>
              <a:tabLst>
                <a:tab pos="282575" algn="l"/>
              </a:tabLst>
              <a:defRPr/>
            </a:pPr>
            <a:r>
              <a:rPr lang="fr-FR" sz="1200" b="1" dirty="0"/>
              <a:t>Le chauffeur était positionné dans la trajectoire potentielle du camion.</a:t>
            </a:r>
          </a:p>
        </p:txBody>
      </p: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4EBD5649-CEFE-A747-81F3-A018B0B22F84}"/>
              </a:ext>
            </a:extLst>
          </p:cNvPr>
          <p:cNvCxnSpPr>
            <a:cxnSpLocks/>
          </p:cNvCxnSpPr>
          <p:nvPr/>
        </p:nvCxnSpPr>
        <p:spPr>
          <a:xfrm>
            <a:off x="3806653" y="1847070"/>
            <a:ext cx="0" cy="4301622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887020A3-4BE7-0146-BDE6-0F5E232D1A8D}"/>
              </a:ext>
            </a:extLst>
          </p:cNvPr>
          <p:cNvCxnSpPr>
            <a:cxnSpLocks/>
          </p:cNvCxnSpPr>
          <p:nvPr/>
        </p:nvCxnSpPr>
        <p:spPr>
          <a:xfrm>
            <a:off x="6723473" y="1847070"/>
            <a:ext cx="0" cy="4301622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 : coins arrondis 26">
            <a:extLst>
              <a:ext uri="{FF2B5EF4-FFF2-40B4-BE49-F238E27FC236}">
                <a16:creationId xmlns:a16="http://schemas.microsoft.com/office/drawing/2014/main" id="{724D8D84-0CA3-F94B-A06B-0376186F6430}"/>
              </a:ext>
            </a:extLst>
          </p:cNvPr>
          <p:cNvSpPr/>
          <p:nvPr/>
        </p:nvSpPr>
        <p:spPr>
          <a:xfrm>
            <a:off x="6923691" y="1814433"/>
            <a:ext cx="4709747" cy="2108981"/>
          </a:xfrm>
          <a:prstGeom prst="roundRect">
            <a:avLst>
              <a:gd name="adj" fmla="val 6998"/>
            </a:avLst>
          </a:prstGeom>
          <a:solidFill>
            <a:srgbClr val="F7941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780A1C6C-941A-A840-88DC-BFDD6104A019}"/>
              </a:ext>
            </a:extLst>
          </p:cNvPr>
          <p:cNvSpPr txBox="1"/>
          <p:nvPr/>
        </p:nvSpPr>
        <p:spPr>
          <a:xfrm>
            <a:off x="7177696" y="2582154"/>
            <a:ext cx="417968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>
                <a:solidFill>
                  <a:srgbClr val="F7941D"/>
                </a:solidFill>
              </a:rPr>
              <a:t>J’identifie le risque et je l’élimine (si possible) : </a:t>
            </a:r>
          </a:p>
          <a:p>
            <a:pPr marL="628650" lvl="1" indent="-171450">
              <a:buClr>
                <a:srgbClr val="F7941D"/>
              </a:buClr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rgbClr val="F7941D"/>
                </a:solidFill>
              </a:rPr>
              <a:t>Dans ce cas, je </a:t>
            </a:r>
            <a:r>
              <a:rPr lang="fr-FR" sz="1200" b="1" dirty="0">
                <a:solidFill>
                  <a:srgbClr val="F7941D"/>
                </a:solidFill>
              </a:rPr>
              <a:t>serre le frein de parc </a:t>
            </a:r>
            <a:r>
              <a:rPr lang="fr-FR" sz="1200" dirty="0">
                <a:solidFill>
                  <a:srgbClr val="F7941D"/>
                </a:solidFill>
              </a:rPr>
              <a:t>avant de descendre de mon véhicule.</a:t>
            </a:r>
          </a:p>
          <a:p>
            <a:endParaRPr lang="fr-FR" sz="1200" dirty="0">
              <a:solidFill>
                <a:srgbClr val="F7941D"/>
              </a:solidFill>
            </a:endParaRPr>
          </a:p>
          <a:p>
            <a:r>
              <a:rPr lang="fr-FR" sz="1200" dirty="0">
                <a:solidFill>
                  <a:srgbClr val="F7941D"/>
                </a:solidFill>
              </a:rPr>
              <a:t>Je </a:t>
            </a:r>
            <a:r>
              <a:rPr lang="fr-FR" sz="1200" b="1" dirty="0">
                <a:solidFill>
                  <a:srgbClr val="F7941D"/>
                </a:solidFill>
              </a:rPr>
              <a:t>ne me positionne pas </a:t>
            </a:r>
            <a:r>
              <a:rPr lang="fr-FR" sz="1200" dirty="0">
                <a:solidFill>
                  <a:srgbClr val="F7941D"/>
                </a:solidFill>
              </a:rPr>
              <a:t>dans la trajectoire d’un véhicule qui peut se mettre en mouvement.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11B35FBC-C9EB-9748-86BF-D9625F22A146}"/>
              </a:ext>
            </a:extLst>
          </p:cNvPr>
          <p:cNvSpPr txBox="1"/>
          <p:nvPr/>
        </p:nvSpPr>
        <p:spPr>
          <a:xfrm>
            <a:off x="7705083" y="2087133"/>
            <a:ext cx="248124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400" b="1" dirty="0">
                <a:solidFill>
                  <a:srgbClr val="F7941D"/>
                </a:solidFill>
                <a:cs typeface="Arial" panose="020B0604020202020204"/>
              </a:rPr>
              <a:t>ENSEIGNEMENTS À TIRER</a:t>
            </a:r>
            <a:endParaRPr lang="fr-FR" sz="1400" dirty="0">
              <a:solidFill>
                <a:srgbClr val="F7941D"/>
              </a:solidFill>
            </a:endParaRPr>
          </a:p>
        </p:txBody>
      </p:sp>
      <p:pic>
        <p:nvPicPr>
          <p:cNvPr id="91" name="Image 90">
            <a:extLst>
              <a:ext uri="{FF2B5EF4-FFF2-40B4-BE49-F238E27FC236}">
                <a16:creationId xmlns:a16="http://schemas.microsoft.com/office/drawing/2014/main" id="{A4E7CDEC-14E1-D844-B255-8D7C66C44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637" y="1987506"/>
            <a:ext cx="435253" cy="419412"/>
          </a:xfrm>
          <a:prstGeom prst="rect">
            <a:avLst/>
          </a:prstGeom>
        </p:spPr>
      </p:pic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0841621F-1E69-CB40-BACA-A4BAF361FEFB}"/>
              </a:ext>
            </a:extLst>
          </p:cNvPr>
          <p:cNvCxnSpPr>
            <a:cxnSpLocks/>
          </p:cNvCxnSpPr>
          <p:nvPr/>
        </p:nvCxnSpPr>
        <p:spPr>
          <a:xfrm>
            <a:off x="3807111" y="2634515"/>
            <a:ext cx="2916362" cy="0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24D47541-A2C1-F044-ABD5-EC5C2D6B33CF}"/>
              </a:ext>
            </a:extLst>
          </p:cNvPr>
          <p:cNvSpPr txBox="1"/>
          <p:nvPr/>
        </p:nvSpPr>
        <p:spPr>
          <a:xfrm>
            <a:off x="10002418" y="5556198"/>
            <a:ext cx="163102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000" dirty="0"/>
              <a:t>Les parkings des bureaux sont également concernés par cette exigence.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D0C64EF-F394-7C44-A7A1-7330502CE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6379" y="5433650"/>
            <a:ext cx="715042" cy="715042"/>
          </a:xfrm>
          <a:prstGeom prst="rect">
            <a:avLst/>
          </a:prstGeom>
        </p:spPr>
      </p:pic>
      <p:sp>
        <p:nvSpPr>
          <p:cNvPr id="15" name="Rectangle à coins arrondis 14">
            <a:extLst>
              <a:ext uri="{FF2B5EF4-FFF2-40B4-BE49-F238E27FC236}">
                <a16:creationId xmlns:a16="http://schemas.microsoft.com/office/drawing/2014/main" id="{0F0DD31E-6491-DE40-A915-76385CA86296}"/>
              </a:ext>
            </a:extLst>
          </p:cNvPr>
          <p:cNvSpPr/>
          <p:nvPr/>
        </p:nvSpPr>
        <p:spPr>
          <a:xfrm>
            <a:off x="9116379" y="4202991"/>
            <a:ext cx="2517059" cy="350393"/>
          </a:xfrm>
          <a:prstGeom prst="roundRect">
            <a:avLst>
              <a:gd name="adj" fmla="val 50000"/>
            </a:avLst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CBBA6662-DF6A-5944-BAA8-6AE829985AF1}"/>
              </a:ext>
            </a:extLst>
          </p:cNvPr>
          <p:cNvSpPr txBox="1"/>
          <p:nvPr/>
        </p:nvSpPr>
        <p:spPr>
          <a:xfrm>
            <a:off x="9281492" y="4279505"/>
            <a:ext cx="218614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hlinkClick r:id="rId6" tooltip="REX exigence 12.1.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Cliquez ici pour accéder au REX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F2BF8F17-834F-2946-A003-E600BEE530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125" r="14944" b="1746"/>
          <a:stretch/>
        </p:blipFill>
        <p:spPr>
          <a:xfrm>
            <a:off x="6926664" y="4202990"/>
            <a:ext cx="1957781" cy="1945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D4EA51B0-C8C9-3345-827D-41F6378C3CDB}"/>
              </a:ext>
            </a:extLst>
          </p:cNvPr>
          <p:cNvCxnSpPr>
            <a:cxnSpLocks/>
          </p:cNvCxnSpPr>
          <p:nvPr/>
        </p:nvCxnSpPr>
        <p:spPr>
          <a:xfrm>
            <a:off x="532283" y="901408"/>
            <a:ext cx="9054777" cy="0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634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698934D-D327-4357-B773-F981F37D9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623" y="369240"/>
            <a:ext cx="247648" cy="331466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C5B083-EB5A-4A0F-A2F7-18A5DD0D1C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81955" y="6452212"/>
            <a:ext cx="3600000" cy="252000"/>
          </a:xfrm>
        </p:spPr>
        <p:txBody>
          <a:bodyPr/>
          <a:lstStyle/>
          <a:p>
            <a:r>
              <a:rPr lang="fr-FR"/>
              <a:t>Kit de déploiement Règle d'or 12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D79A9DF-B471-433A-B15A-3F27E3C972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44283" y="6452212"/>
            <a:ext cx="576000" cy="252000"/>
          </a:xfrm>
        </p:spPr>
        <p:txBody>
          <a:bodyPr/>
          <a:lstStyle/>
          <a:p>
            <a:fld id="{975A587B-5814-4D9B-9598-FE9CB954CB01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EEE7E0A5-8C0F-4C61-A725-D99AE3CF9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4695" y="358638"/>
            <a:ext cx="7555556" cy="4818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r-FR" sz="1800" b="1" dirty="0"/>
              <a:t>1. Je me positionne </a:t>
            </a:r>
            <a:r>
              <a:rPr lang="fr-FR" sz="1800" dirty="0"/>
              <a:t>de façon à éviter les décharges de pression.</a:t>
            </a:r>
            <a:endParaRPr lang="fr-FR" sz="1800" dirty="0">
              <a:cs typeface="Arial" panose="020B0604020202020204"/>
            </a:endParaRP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14BA7A6A-9149-4B01-BBE0-6F022EEF3425}"/>
              </a:ext>
            </a:extLst>
          </p:cNvPr>
          <p:cNvSpPr txBox="1">
            <a:spLocks/>
          </p:cNvSpPr>
          <p:nvPr/>
        </p:nvSpPr>
        <p:spPr>
          <a:xfrm>
            <a:off x="469879" y="1111231"/>
            <a:ext cx="8171148" cy="2026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00" indent="0" algn="l" defTabSz="914400" rtl="0" eaLnBrk="1" latinLnBrk="0" hangingPunct="1">
              <a:lnSpc>
                <a:spcPct val="100000"/>
              </a:lnSpc>
              <a:spcBef>
                <a:spcPts val="13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b="1" dirty="0">
                <a:solidFill>
                  <a:srgbClr val="354D56"/>
                </a:solidFill>
              </a:rPr>
              <a:t>&gt; CHOC SUR VISIERE PAR UN FLEXIBLE HAUTE PRESSION</a:t>
            </a: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57021D9F-3B44-464A-A605-80B1C10B2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79" y="242844"/>
            <a:ext cx="9720000" cy="592445"/>
          </a:xfrm>
        </p:spPr>
        <p:txBody>
          <a:bodyPr/>
          <a:lstStyle/>
          <a:p>
            <a:r>
              <a:rPr lang="fr-FR" dirty="0">
                <a:solidFill>
                  <a:srgbClr val="354D56"/>
                </a:solidFill>
              </a:rPr>
              <a:t>REX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80A5D7E-B83D-9448-B196-6CBFC722E869}"/>
              </a:ext>
            </a:extLst>
          </p:cNvPr>
          <p:cNvSpPr txBox="1"/>
          <p:nvPr/>
        </p:nvSpPr>
        <p:spPr>
          <a:xfrm>
            <a:off x="532282" y="1749130"/>
            <a:ext cx="3090594" cy="2400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fr-FR" sz="1400" b="1" dirty="0">
                <a:solidFill>
                  <a:srgbClr val="F7941D"/>
                </a:solidFill>
                <a:cs typeface="Arial" panose="020B0604020202020204"/>
              </a:rPr>
              <a:t>CIRCONSTANCES – FAITS</a:t>
            </a:r>
          </a:p>
          <a:p>
            <a:pPr marL="252000" lvl="1" indent="-252000" defTabSz="685800">
              <a:lnSpc>
                <a:spcPct val="100000"/>
              </a:lnSpc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Un intervenant procédait à la préparation d’un débouchage d’une tuyauterie à l’aide d’un furet haute pression, en passant par un entonnoir.</a:t>
            </a:r>
          </a:p>
          <a:p>
            <a:pPr marL="252000" lvl="1" indent="-252000" defTabSz="685800">
              <a:lnSpc>
                <a:spcPct val="100000"/>
              </a:lnSpc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L’intervenant était agenouillé au-dessus de l’entonnoir pour guider le flexible.</a:t>
            </a:r>
          </a:p>
          <a:p>
            <a:pPr marL="252000" lvl="1" indent="-252000" defTabSz="685800">
              <a:lnSpc>
                <a:spcPct val="100000"/>
              </a:lnSpc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A la mise sous pression, le flexible est ressorti de la tuyauterie et est venu l’impacter violemment au niveau de son casque. </a:t>
            </a:r>
            <a:endParaRPr lang="fr-FR" sz="1200" dirty="0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6DECD97E-5C69-5649-9CEA-1353AC7659BE}"/>
              </a:ext>
            </a:extLst>
          </p:cNvPr>
          <p:cNvSpPr txBox="1"/>
          <p:nvPr/>
        </p:nvSpPr>
        <p:spPr>
          <a:xfrm>
            <a:off x="4102813" y="1744158"/>
            <a:ext cx="2388727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fr-FR" sz="1400" b="1" dirty="0">
                <a:solidFill>
                  <a:srgbClr val="F7941D"/>
                </a:solidFill>
                <a:cs typeface="Arial" panose="020B0604020202020204"/>
              </a:rPr>
              <a:t>CONSÉQUENCES</a:t>
            </a:r>
          </a:p>
          <a:p>
            <a:pPr marL="252000" indent="-252000">
              <a:buClr>
                <a:srgbClr val="F7941D"/>
              </a:buClr>
              <a:buFont typeface="Wingdings" pitchFamily="2" charset="2"/>
              <a:buChar char="§"/>
            </a:pPr>
            <a:r>
              <a:rPr lang="fr-FR" sz="1200" dirty="0"/>
              <a:t>Plaie au front (HIPO).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C4A822DD-CC64-9E48-B4C5-F88650E21288}"/>
              </a:ext>
            </a:extLst>
          </p:cNvPr>
          <p:cNvSpPr txBox="1"/>
          <p:nvPr/>
        </p:nvSpPr>
        <p:spPr>
          <a:xfrm>
            <a:off x="4102813" y="2918031"/>
            <a:ext cx="2388727" cy="15850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400" b="1" dirty="0">
                <a:solidFill>
                  <a:srgbClr val="F7941D"/>
                </a:solidFill>
                <a:cs typeface="Arial" panose="020B0604020202020204"/>
              </a:rPr>
              <a:t>CAUSES</a:t>
            </a:r>
          </a:p>
          <a:p>
            <a:pPr marL="252000" lvl="1" indent="-252000" defTabSz="685800"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Absence de dispositif </a:t>
            </a:r>
            <a:b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anti-éjection prévu dans le mode opératoire.</a:t>
            </a:r>
          </a:p>
          <a:p>
            <a:pPr marL="252000" lvl="1" indent="-252000" defTabSz="685800"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L’intervenant se situait dans trajectoire d’éjection du flexible lors de son intervention.</a:t>
            </a:r>
          </a:p>
        </p:txBody>
      </p: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4EBD5649-CEFE-A747-81F3-A018B0B22F84}"/>
              </a:ext>
            </a:extLst>
          </p:cNvPr>
          <p:cNvCxnSpPr>
            <a:cxnSpLocks/>
          </p:cNvCxnSpPr>
          <p:nvPr/>
        </p:nvCxnSpPr>
        <p:spPr>
          <a:xfrm>
            <a:off x="3806653" y="1847070"/>
            <a:ext cx="0" cy="4622076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887020A3-4BE7-0146-BDE6-0F5E232D1A8D}"/>
              </a:ext>
            </a:extLst>
          </p:cNvPr>
          <p:cNvCxnSpPr>
            <a:cxnSpLocks/>
          </p:cNvCxnSpPr>
          <p:nvPr/>
        </p:nvCxnSpPr>
        <p:spPr>
          <a:xfrm>
            <a:off x="6723473" y="1847070"/>
            <a:ext cx="0" cy="4605142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 : coins arrondis 26">
            <a:extLst>
              <a:ext uri="{FF2B5EF4-FFF2-40B4-BE49-F238E27FC236}">
                <a16:creationId xmlns:a16="http://schemas.microsoft.com/office/drawing/2014/main" id="{724D8D84-0CA3-F94B-A06B-0376186F6430}"/>
              </a:ext>
            </a:extLst>
          </p:cNvPr>
          <p:cNvSpPr/>
          <p:nvPr/>
        </p:nvSpPr>
        <p:spPr>
          <a:xfrm>
            <a:off x="6923691" y="1814433"/>
            <a:ext cx="4709747" cy="2681367"/>
          </a:xfrm>
          <a:prstGeom prst="roundRect">
            <a:avLst>
              <a:gd name="adj" fmla="val 6998"/>
            </a:avLst>
          </a:prstGeom>
          <a:solidFill>
            <a:srgbClr val="F7941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780A1C6C-941A-A840-88DC-BFDD6104A019}"/>
              </a:ext>
            </a:extLst>
          </p:cNvPr>
          <p:cNvSpPr txBox="1"/>
          <p:nvPr/>
        </p:nvSpPr>
        <p:spPr>
          <a:xfrm>
            <a:off x="7177696" y="2582154"/>
            <a:ext cx="4179689" cy="17081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>
                <a:solidFill>
                  <a:srgbClr val="F7941D"/>
                </a:solidFill>
              </a:rPr>
              <a:t>La pression accumulée peut être libérée soudainement. </a:t>
            </a:r>
          </a:p>
          <a:p>
            <a:pPr>
              <a:spcAft>
                <a:spcPts val="600"/>
              </a:spcAft>
            </a:pPr>
            <a:r>
              <a:rPr lang="fr-FR" sz="1200" b="1" dirty="0">
                <a:solidFill>
                  <a:srgbClr val="F7941D"/>
                </a:solidFill>
              </a:rPr>
              <a:t>Pour intervenir en sécurité :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200" b="1" dirty="0">
                <a:solidFill>
                  <a:srgbClr val="F7941D"/>
                </a:solidFill>
              </a:rPr>
              <a:t>Je m’assure </a:t>
            </a:r>
            <a:r>
              <a:rPr lang="fr-FR" sz="1200" dirty="0">
                <a:solidFill>
                  <a:srgbClr val="F7941D"/>
                </a:solidFill>
              </a:rPr>
              <a:t>du respect des modes opératoires et </a:t>
            </a:r>
            <a:r>
              <a:rPr lang="fr-FR" sz="1200" b="1" dirty="0">
                <a:solidFill>
                  <a:srgbClr val="F7941D"/>
                </a:solidFill>
              </a:rPr>
              <a:t>signale </a:t>
            </a:r>
            <a:r>
              <a:rPr lang="fr-FR" sz="1200" dirty="0">
                <a:solidFill>
                  <a:srgbClr val="F7941D"/>
                </a:solidFill>
              </a:rPr>
              <a:t>toute situation dégradée.</a:t>
            </a:r>
            <a:endParaRPr lang="fr-FR" sz="1200" b="1" dirty="0">
              <a:solidFill>
                <a:srgbClr val="F7941D"/>
              </a:solidFill>
            </a:endParaRPr>
          </a:p>
          <a:p>
            <a:pPr marL="171450" indent="-171450">
              <a:spcAft>
                <a:spcPts val="600"/>
              </a:spcAft>
              <a:buClr>
                <a:srgbClr val="F7941D"/>
              </a:buClr>
              <a:buFont typeface="Wingdings" panose="05000000000000000000" pitchFamily="2" charset="2"/>
              <a:buChar char="§"/>
            </a:pPr>
            <a:r>
              <a:rPr lang="fr-FR" sz="1200" b="1" dirty="0">
                <a:solidFill>
                  <a:srgbClr val="F7941D"/>
                </a:solidFill>
              </a:rPr>
              <a:t>Je suis formé(e)</a:t>
            </a:r>
            <a:r>
              <a:rPr lang="fr-FR" sz="1200" dirty="0">
                <a:solidFill>
                  <a:srgbClr val="F7941D"/>
                </a:solidFill>
              </a:rPr>
              <a:t> aux opérations haute pression et </a:t>
            </a:r>
            <a:r>
              <a:rPr lang="fr-FR" sz="1200" b="1" dirty="0">
                <a:solidFill>
                  <a:srgbClr val="F7941D"/>
                </a:solidFill>
              </a:rPr>
              <a:t>j’effectue</a:t>
            </a:r>
            <a:r>
              <a:rPr lang="fr-FR" sz="1200" dirty="0">
                <a:solidFill>
                  <a:srgbClr val="F7941D"/>
                </a:solidFill>
              </a:rPr>
              <a:t> les contrôles nécessaires.</a:t>
            </a:r>
            <a:endParaRPr lang="fr-FR" sz="1200" b="1" dirty="0">
              <a:solidFill>
                <a:srgbClr val="F7941D"/>
              </a:solidFill>
            </a:endParaRPr>
          </a:p>
          <a:p>
            <a:pPr marL="171450" indent="-171450">
              <a:spcAft>
                <a:spcPts val="600"/>
              </a:spcAft>
              <a:buClr>
                <a:srgbClr val="F7941D"/>
              </a:buClr>
              <a:buFont typeface="Wingdings" panose="05000000000000000000" pitchFamily="2" charset="2"/>
              <a:buChar char="§"/>
            </a:pPr>
            <a:r>
              <a:rPr lang="fr-FR" sz="1200" b="1" dirty="0">
                <a:solidFill>
                  <a:srgbClr val="F7941D"/>
                </a:solidFill>
              </a:rPr>
              <a:t>Je ne me positionne pas </a:t>
            </a:r>
            <a:r>
              <a:rPr lang="fr-FR" sz="1200" dirty="0">
                <a:solidFill>
                  <a:srgbClr val="F7941D"/>
                </a:solidFill>
              </a:rPr>
              <a:t>dans la trajectoire potentielle d’éjection du flexible, dans la mesure du possible.</a:t>
            </a:r>
            <a:endParaRPr lang="fr-FR" sz="1200" b="1" dirty="0">
              <a:solidFill>
                <a:srgbClr val="F7941D"/>
              </a:solidFill>
            </a:endParaRP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11B35FBC-C9EB-9748-86BF-D9625F22A146}"/>
              </a:ext>
            </a:extLst>
          </p:cNvPr>
          <p:cNvSpPr txBox="1"/>
          <p:nvPr/>
        </p:nvSpPr>
        <p:spPr>
          <a:xfrm>
            <a:off x="7705083" y="2087133"/>
            <a:ext cx="248124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400" b="1" dirty="0">
                <a:solidFill>
                  <a:srgbClr val="F7941D"/>
                </a:solidFill>
                <a:cs typeface="Arial" panose="020B0604020202020204"/>
              </a:rPr>
              <a:t>ENSEIGNEMENTS À TIRER</a:t>
            </a:r>
            <a:endParaRPr lang="fr-FR" sz="1400" dirty="0">
              <a:solidFill>
                <a:srgbClr val="F7941D"/>
              </a:solidFill>
            </a:endParaRPr>
          </a:p>
        </p:txBody>
      </p:sp>
      <p:pic>
        <p:nvPicPr>
          <p:cNvPr id="91" name="Image 90">
            <a:extLst>
              <a:ext uri="{FF2B5EF4-FFF2-40B4-BE49-F238E27FC236}">
                <a16:creationId xmlns:a16="http://schemas.microsoft.com/office/drawing/2014/main" id="{A4E7CDEC-14E1-D844-B255-8D7C66C44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637" y="1987506"/>
            <a:ext cx="435253" cy="419412"/>
          </a:xfrm>
          <a:prstGeom prst="rect">
            <a:avLst/>
          </a:prstGeom>
        </p:spPr>
      </p:pic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0841621F-1E69-CB40-BACA-A4BAF361FEFB}"/>
              </a:ext>
            </a:extLst>
          </p:cNvPr>
          <p:cNvCxnSpPr>
            <a:cxnSpLocks/>
          </p:cNvCxnSpPr>
          <p:nvPr/>
        </p:nvCxnSpPr>
        <p:spPr>
          <a:xfrm>
            <a:off x="3807111" y="2634515"/>
            <a:ext cx="2916362" cy="0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à coins arrondis 14">
            <a:extLst>
              <a:ext uri="{FF2B5EF4-FFF2-40B4-BE49-F238E27FC236}">
                <a16:creationId xmlns:a16="http://schemas.microsoft.com/office/drawing/2014/main" id="{0F0DD31E-6491-DE40-A915-76385CA86296}"/>
              </a:ext>
            </a:extLst>
          </p:cNvPr>
          <p:cNvSpPr/>
          <p:nvPr/>
        </p:nvSpPr>
        <p:spPr>
          <a:xfrm>
            <a:off x="9116379" y="4685807"/>
            <a:ext cx="2517059" cy="350393"/>
          </a:xfrm>
          <a:prstGeom prst="roundRect">
            <a:avLst>
              <a:gd name="adj" fmla="val 50000"/>
            </a:avLst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CBBA6662-DF6A-5944-BAA8-6AE829985AF1}"/>
              </a:ext>
            </a:extLst>
          </p:cNvPr>
          <p:cNvSpPr txBox="1"/>
          <p:nvPr/>
        </p:nvSpPr>
        <p:spPr>
          <a:xfrm>
            <a:off x="9281492" y="4762321"/>
            <a:ext cx="218614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200" u="sng" dirty="0">
                <a:solidFill>
                  <a:schemeClr val="bg1"/>
                </a:solidFill>
                <a:hlinkClick r:id="rId5" tooltip="REX exigence 12.1.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Cliquez ici pour accéder au REX</a:t>
            </a:r>
            <a:endParaRPr lang="en-US" sz="1200" u="sng" dirty="0">
              <a:solidFill>
                <a:schemeClr val="bg1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B0F3783-275F-D24F-A868-74180CB99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3691" y="4685807"/>
            <a:ext cx="2099947" cy="1783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66DDDA82-CFE2-0947-87B1-6206A4F7495F}"/>
              </a:ext>
            </a:extLst>
          </p:cNvPr>
          <p:cNvCxnSpPr>
            <a:cxnSpLocks/>
          </p:cNvCxnSpPr>
          <p:nvPr/>
        </p:nvCxnSpPr>
        <p:spPr>
          <a:xfrm>
            <a:off x="532283" y="901408"/>
            <a:ext cx="9054777" cy="0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162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698934D-D327-4357-B773-F981F37D9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623" y="369240"/>
            <a:ext cx="247648" cy="331466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C5B083-EB5A-4A0F-A2F7-18A5DD0D1C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81955" y="6452212"/>
            <a:ext cx="3600000" cy="252000"/>
          </a:xfrm>
        </p:spPr>
        <p:txBody>
          <a:bodyPr/>
          <a:lstStyle/>
          <a:p>
            <a:r>
              <a:rPr lang="fr-FR"/>
              <a:t>Kit de déploiement Règle d'or 12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D79A9DF-B471-433A-B15A-3F27E3C972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44283" y="6452212"/>
            <a:ext cx="576000" cy="252000"/>
          </a:xfrm>
        </p:spPr>
        <p:txBody>
          <a:bodyPr/>
          <a:lstStyle/>
          <a:p>
            <a:fld id="{975A587B-5814-4D9B-9598-FE9CB954CB01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EEE7E0A5-8C0F-4C61-A725-D99AE3CF9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4695" y="358638"/>
            <a:ext cx="7555556" cy="4818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r-FR" sz="1800" b="1" dirty="0"/>
              <a:t>1. Je me positionne </a:t>
            </a:r>
            <a:r>
              <a:rPr lang="fr-FR" sz="1800" dirty="0"/>
              <a:t>de façon à éviter les chutes d’objets.</a:t>
            </a:r>
            <a:endParaRPr lang="fr-FR" sz="1800" dirty="0">
              <a:cs typeface="Arial" panose="020B0604020202020204"/>
            </a:endParaRP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14BA7A6A-9149-4B01-BBE0-6F022EEF3425}"/>
              </a:ext>
            </a:extLst>
          </p:cNvPr>
          <p:cNvSpPr txBox="1">
            <a:spLocks/>
          </p:cNvSpPr>
          <p:nvPr/>
        </p:nvSpPr>
        <p:spPr>
          <a:xfrm>
            <a:off x="469879" y="1111231"/>
            <a:ext cx="8171148" cy="2026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00" indent="0" algn="l" defTabSz="914400" rtl="0" eaLnBrk="1" latinLnBrk="0" hangingPunct="1">
              <a:lnSpc>
                <a:spcPct val="100000"/>
              </a:lnSpc>
              <a:spcBef>
                <a:spcPts val="13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b="1" dirty="0">
                <a:solidFill>
                  <a:srgbClr val="354D56"/>
                </a:solidFill>
              </a:rPr>
              <a:t>&gt; CHUTE DE MATÉRIEL D’ÉCHAFAUDAGE   </a:t>
            </a: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57021D9F-3B44-464A-A605-80B1C10B2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79" y="242844"/>
            <a:ext cx="9720000" cy="592445"/>
          </a:xfrm>
        </p:spPr>
        <p:txBody>
          <a:bodyPr/>
          <a:lstStyle/>
          <a:p>
            <a:r>
              <a:rPr lang="fr-FR" dirty="0">
                <a:solidFill>
                  <a:srgbClr val="354D56"/>
                </a:solidFill>
              </a:rPr>
              <a:t>REX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80A5D7E-B83D-9448-B196-6CBFC722E869}"/>
              </a:ext>
            </a:extLst>
          </p:cNvPr>
          <p:cNvSpPr txBox="1"/>
          <p:nvPr/>
        </p:nvSpPr>
        <p:spPr>
          <a:xfrm>
            <a:off x="532282" y="1749130"/>
            <a:ext cx="3090594" cy="40318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400" b="1" dirty="0">
                <a:solidFill>
                  <a:srgbClr val="F7941D"/>
                </a:solidFill>
                <a:cs typeface="Arial" panose="020B0604020202020204"/>
              </a:rPr>
              <a:t>CIRCONSTANCES – FAITS</a:t>
            </a:r>
          </a:p>
          <a:p>
            <a:pPr marL="252000" lvl="1" indent="-252000" defTabSz="685800"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Une entreprise d’échafaudage utilisait un camion monte-meubles pour acheminer des éléments d’échafaudage à 31 m de hauteur. </a:t>
            </a:r>
          </a:p>
          <a:p>
            <a:pPr marL="252000" lvl="1" indent="-252000" defTabSz="685800"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Le chef de manœuvre a effectué les manœuvres depuis la commande au pied du camion, pour gérer la vitesse, ce que ne permettait pas la commande déportée.</a:t>
            </a:r>
          </a:p>
          <a:p>
            <a:pPr marL="252000" lvl="1" indent="-252000" defTabSz="685800"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Après plusieurs allers-retours, le bac de transport chargé a déraillé lors de la montée, alors qu’il se trouvait à 10 m de hauteur. </a:t>
            </a:r>
          </a:p>
          <a:p>
            <a:pPr marL="252000" lvl="1" indent="-252000" defTabSz="685800"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Le bac est resté accroché, mais les éléments d’échafaudage qu’il contenait ont chuté au sol, à l’intérieur de la zone balisée. </a:t>
            </a:r>
          </a:p>
          <a:p>
            <a:pPr marL="252000" lvl="1" indent="-252000" defTabSz="685800"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Le chef de manœuvre s’est écarté juste à temps. 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6DECD97E-5C69-5649-9CEA-1353AC7659BE}"/>
              </a:ext>
            </a:extLst>
          </p:cNvPr>
          <p:cNvSpPr txBox="1"/>
          <p:nvPr/>
        </p:nvSpPr>
        <p:spPr>
          <a:xfrm>
            <a:off x="4102813" y="1744158"/>
            <a:ext cx="1967787" cy="9541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fr-FR" sz="1400" b="1" dirty="0">
                <a:solidFill>
                  <a:srgbClr val="F7941D"/>
                </a:solidFill>
                <a:cs typeface="Arial" panose="020B0604020202020204"/>
              </a:rPr>
              <a:t>CONSÉQUENCES</a:t>
            </a:r>
          </a:p>
          <a:p>
            <a:pPr marL="252000" indent="-252000">
              <a:buClr>
                <a:srgbClr val="F7941D"/>
              </a:buClr>
              <a:buFont typeface="Wingdings" pitchFamily="2" charset="2"/>
              <a:buChar char="§"/>
            </a:pPr>
            <a:r>
              <a:rPr lang="fr-FR" sz="1200" dirty="0"/>
              <a:t>Aucune conséquence réelle mais blessure potentielle grave (HIPO).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C4A822DD-CC64-9E48-B4C5-F88650E21288}"/>
              </a:ext>
            </a:extLst>
          </p:cNvPr>
          <p:cNvSpPr txBox="1"/>
          <p:nvPr/>
        </p:nvSpPr>
        <p:spPr>
          <a:xfrm>
            <a:off x="4102813" y="3293768"/>
            <a:ext cx="1967787" cy="19543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400" b="1" dirty="0">
                <a:solidFill>
                  <a:srgbClr val="F7941D"/>
                </a:solidFill>
                <a:cs typeface="Arial" panose="020B0604020202020204"/>
              </a:rPr>
              <a:t>CAUSES</a:t>
            </a:r>
          </a:p>
          <a:p>
            <a:pPr marL="252000" marR="0" lvl="1" indent="-252000" defTabSz="685800" fontAlgn="auto">
              <a:spcAft>
                <a:spcPts val="600"/>
              </a:spcAft>
              <a:buClr>
                <a:srgbClr val="F7941D"/>
              </a:buClr>
              <a:buSzPct val="100000"/>
              <a:buFont typeface="Wingdings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Mauvaise répartition des charges dans le bac de transport. </a:t>
            </a:r>
          </a:p>
          <a:p>
            <a:pPr marL="252000" marR="0" lvl="1" indent="-252000" defTabSz="685800" fontAlgn="auto">
              <a:spcAft>
                <a:spcPts val="600"/>
              </a:spcAft>
              <a:buClr>
                <a:srgbClr val="F7941D"/>
              </a:buClr>
              <a:buSzPct val="100000"/>
              <a:buFont typeface="Wingdings" pitchFamily="2" charset="2"/>
              <a:buChar char="§"/>
              <a:tabLst>
                <a:tab pos="282575" algn="l"/>
              </a:tabLst>
              <a:defRPr/>
            </a:pPr>
            <a:r>
              <a:rPr lang="fr-FR" sz="1200" b="1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L’utilisation de la commande au pied du camion demandait un positionnement dans la ligne de danger. </a:t>
            </a:r>
          </a:p>
        </p:txBody>
      </p: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4EBD5649-CEFE-A747-81F3-A018B0B22F84}"/>
              </a:ext>
            </a:extLst>
          </p:cNvPr>
          <p:cNvCxnSpPr>
            <a:cxnSpLocks/>
          </p:cNvCxnSpPr>
          <p:nvPr/>
        </p:nvCxnSpPr>
        <p:spPr>
          <a:xfrm>
            <a:off x="3806653" y="1847070"/>
            <a:ext cx="0" cy="4510286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887020A3-4BE7-0146-BDE6-0F5E232D1A8D}"/>
              </a:ext>
            </a:extLst>
          </p:cNvPr>
          <p:cNvCxnSpPr>
            <a:cxnSpLocks/>
          </p:cNvCxnSpPr>
          <p:nvPr/>
        </p:nvCxnSpPr>
        <p:spPr>
          <a:xfrm>
            <a:off x="6283206" y="1847070"/>
            <a:ext cx="0" cy="4510286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 : coins arrondis 26">
            <a:extLst>
              <a:ext uri="{FF2B5EF4-FFF2-40B4-BE49-F238E27FC236}">
                <a16:creationId xmlns:a16="http://schemas.microsoft.com/office/drawing/2014/main" id="{724D8D84-0CA3-F94B-A06B-0376186F6430}"/>
              </a:ext>
            </a:extLst>
          </p:cNvPr>
          <p:cNvSpPr/>
          <p:nvPr/>
        </p:nvSpPr>
        <p:spPr>
          <a:xfrm>
            <a:off x="6493273" y="1814433"/>
            <a:ext cx="5233060" cy="2980624"/>
          </a:xfrm>
          <a:prstGeom prst="roundRect">
            <a:avLst>
              <a:gd name="adj" fmla="val 6998"/>
            </a:avLst>
          </a:prstGeom>
          <a:solidFill>
            <a:srgbClr val="F7941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780A1C6C-941A-A840-88DC-BFDD6104A019}"/>
              </a:ext>
            </a:extLst>
          </p:cNvPr>
          <p:cNvSpPr txBox="1"/>
          <p:nvPr/>
        </p:nvSpPr>
        <p:spPr>
          <a:xfrm>
            <a:off x="6747278" y="2582154"/>
            <a:ext cx="4758922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>
                <a:solidFill>
                  <a:srgbClr val="F7941D"/>
                </a:solidFill>
              </a:rPr>
              <a:t>Je suis </a:t>
            </a:r>
            <a:r>
              <a:rPr lang="fr-FR" sz="1200" b="1" dirty="0">
                <a:solidFill>
                  <a:srgbClr val="F7941D"/>
                </a:solidFill>
              </a:rPr>
              <a:t>attentif à l’environnement </a:t>
            </a:r>
            <a:r>
              <a:rPr lang="fr-FR" sz="1200" dirty="0">
                <a:solidFill>
                  <a:srgbClr val="F7941D"/>
                </a:solidFill>
              </a:rPr>
              <a:t>dans lequel j’évolue et je me </a:t>
            </a:r>
            <a:r>
              <a:rPr lang="fr-FR" sz="1200" b="1" dirty="0">
                <a:solidFill>
                  <a:srgbClr val="F7941D"/>
                </a:solidFill>
              </a:rPr>
              <a:t>positionne de façon à limiter l’exposition </a:t>
            </a:r>
            <a:r>
              <a:rPr lang="fr-FR" sz="1200" dirty="0">
                <a:solidFill>
                  <a:srgbClr val="F7941D"/>
                </a:solidFill>
              </a:rPr>
              <a:t>aux dangers.</a:t>
            </a:r>
          </a:p>
          <a:p>
            <a:endParaRPr lang="fr-FR" sz="1200" b="1" dirty="0">
              <a:solidFill>
                <a:srgbClr val="F7941D"/>
              </a:solidFill>
            </a:endParaRPr>
          </a:p>
          <a:p>
            <a:r>
              <a:rPr lang="fr-FR" sz="1200" dirty="0">
                <a:solidFill>
                  <a:srgbClr val="F7941D"/>
                </a:solidFill>
              </a:rPr>
              <a:t>Pour éviter de me mettre en danger : </a:t>
            </a:r>
          </a:p>
          <a:p>
            <a:pPr marL="171450" indent="-171450">
              <a:buClr>
                <a:srgbClr val="F7941D"/>
              </a:buClr>
              <a:buFont typeface="Wingdings" panose="05000000000000000000" pitchFamily="2" charset="2"/>
              <a:buChar char="§"/>
            </a:pPr>
            <a:r>
              <a:rPr lang="fr-FR" sz="1200" b="1" dirty="0">
                <a:solidFill>
                  <a:srgbClr val="F7941D"/>
                </a:solidFill>
              </a:rPr>
              <a:t>Je prends en compte</a:t>
            </a:r>
            <a:r>
              <a:rPr lang="fr-FR" sz="1200" dirty="0">
                <a:solidFill>
                  <a:srgbClr val="F7941D"/>
                </a:solidFill>
              </a:rPr>
              <a:t> le risque de chute d'objet lors de la préparation de toute opération.</a:t>
            </a:r>
          </a:p>
          <a:p>
            <a:pPr marL="171450" indent="-171450">
              <a:buClr>
                <a:srgbClr val="F7941D"/>
              </a:buClr>
              <a:buFont typeface="Wingdings" panose="05000000000000000000" pitchFamily="2" charset="2"/>
              <a:buChar char="§"/>
            </a:pPr>
            <a:r>
              <a:rPr lang="fr-FR" sz="1200" b="1" dirty="0">
                <a:solidFill>
                  <a:srgbClr val="F7941D"/>
                </a:solidFill>
              </a:rPr>
              <a:t>Je mets en place </a:t>
            </a:r>
            <a:r>
              <a:rPr lang="fr-FR" sz="1200" dirty="0">
                <a:solidFill>
                  <a:srgbClr val="F7941D"/>
                </a:solidFill>
              </a:rPr>
              <a:t>les mesures de prévention collectives définies dans le permis de travail.</a:t>
            </a:r>
          </a:p>
          <a:p>
            <a:pPr marL="171450" indent="-171450">
              <a:buClr>
                <a:srgbClr val="F7941D"/>
              </a:buClr>
              <a:buFont typeface="Wingdings" panose="05000000000000000000" pitchFamily="2" charset="2"/>
              <a:buChar char="§"/>
            </a:pPr>
            <a:r>
              <a:rPr lang="fr-FR" sz="1200" b="1" dirty="0">
                <a:solidFill>
                  <a:srgbClr val="F7941D"/>
                </a:solidFill>
              </a:rPr>
              <a:t>Je me positionne </a:t>
            </a:r>
            <a:r>
              <a:rPr lang="fr-FR" sz="1200" dirty="0">
                <a:solidFill>
                  <a:srgbClr val="F7941D"/>
                </a:solidFill>
              </a:rPr>
              <a:t>de sorte à minimiser les risques de chute d’objet.</a:t>
            </a:r>
          </a:p>
          <a:p>
            <a:pPr marL="171450" indent="-171450">
              <a:buClr>
                <a:srgbClr val="F7941D"/>
              </a:buClr>
              <a:buFont typeface="Wingdings" panose="05000000000000000000" pitchFamily="2" charset="2"/>
              <a:buChar char="§"/>
            </a:pPr>
            <a:endParaRPr lang="fr-FR" sz="1200" dirty="0">
              <a:solidFill>
                <a:srgbClr val="F7941D"/>
              </a:solidFill>
            </a:endParaRPr>
          </a:p>
          <a:p>
            <a:pPr>
              <a:buClr>
                <a:srgbClr val="F7941D"/>
              </a:buClr>
            </a:pPr>
            <a:r>
              <a:rPr lang="fr-FR" sz="1200" dirty="0">
                <a:solidFill>
                  <a:srgbClr val="F7941D"/>
                </a:solidFill>
              </a:rPr>
              <a:t>Si je ne suis pas en sécurité, </a:t>
            </a:r>
            <a:r>
              <a:rPr lang="fr-FR" sz="1200" b="1" dirty="0">
                <a:solidFill>
                  <a:srgbClr val="F7941D"/>
                </a:solidFill>
              </a:rPr>
              <a:t>je stoppe </a:t>
            </a:r>
            <a:r>
              <a:rPr lang="fr-FR" sz="1200" dirty="0">
                <a:solidFill>
                  <a:srgbClr val="F7941D"/>
                </a:solidFill>
              </a:rPr>
              <a:t>mon intervention.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11B35FBC-C9EB-9748-86BF-D9625F22A146}"/>
              </a:ext>
            </a:extLst>
          </p:cNvPr>
          <p:cNvSpPr txBox="1"/>
          <p:nvPr/>
        </p:nvSpPr>
        <p:spPr>
          <a:xfrm>
            <a:off x="7274665" y="2087133"/>
            <a:ext cx="248124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400" b="1" dirty="0">
                <a:solidFill>
                  <a:srgbClr val="F7941D"/>
                </a:solidFill>
                <a:cs typeface="Arial" panose="020B0604020202020204"/>
              </a:rPr>
              <a:t>ENSEIGNEMENTS À TIRER</a:t>
            </a:r>
            <a:endParaRPr lang="fr-FR" sz="1400" dirty="0">
              <a:solidFill>
                <a:srgbClr val="F7941D"/>
              </a:solidFill>
            </a:endParaRPr>
          </a:p>
        </p:txBody>
      </p:sp>
      <p:pic>
        <p:nvPicPr>
          <p:cNvPr id="91" name="Image 90">
            <a:extLst>
              <a:ext uri="{FF2B5EF4-FFF2-40B4-BE49-F238E27FC236}">
                <a16:creationId xmlns:a16="http://schemas.microsoft.com/office/drawing/2014/main" id="{A4E7CDEC-14E1-D844-B255-8D7C66C44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219" y="1987506"/>
            <a:ext cx="435253" cy="419412"/>
          </a:xfrm>
          <a:prstGeom prst="rect">
            <a:avLst/>
          </a:prstGeom>
        </p:spPr>
      </p:pic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0841621F-1E69-CB40-BACA-A4BAF361FEFB}"/>
              </a:ext>
            </a:extLst>
          </p:cNvPr>
          <p:cNvCxnSpPr>
            <a:cxnSpLocks/>
          </p:cNvCxnSpPr>
          <p:nvPr/>
        </p:nvCxnSpPr>
        <p:spPr>
          <a:xfrm>
            <a:off x="3807111" y="3010252"/>
            <a:ext cx="2476095" cy="0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9B3E89FA-63AD-384B-B667-2752A27016C4}"/>
              </a:ext>
            </a:extLst>
          </p:cNvPr>
          <p:cNvSpPr txBox="1"/>
          <p:nvPr/>
        </p:nvSpPr>
        <p:spPr>
          <a:xfrm>
            <a:off x="8942181" y="5802255"/>
            <a:ext cx="296703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000" dirty="0"/>
              <a:t>Les périmètres de sécurité lors de travaux ou d’opérations réalisés dans les bureaux doivent également être respectés.</a:t>
            </a:r>
          </a:p>
        </p:txBody>
      </p:sp>
      <p:sp>
        <p:nvSpPr>
          <p:cNvPr id="42" name="Rectangle à coins arrondis 41">
            <a:extLst>
              <a:ext uri="{FF2B5EF4-FFF2-40B4-BE49-F238E27FC236}">
                <a16:creationId xmlns:a16="http://schemas.microsoft.com/office/drawing/2014/main" id="{40BFB598-70DD-6A4C-87CB-798EF90B18E9}"/>
              </a:ext>
            </a:extLst>
          </p:cNvPr>
          <p:cNvSpPr/>
          <p:nvPr/>
        </p:nvSpPr>
        <p:spPr>
          <a:xfrm>
            <a:off x="8102117" y="5030807"/>
            <a:ext cx="2517059" cy="350393"/>
          </a:xfrm>
          <a:prstGeom prst="roundRect">
            <a:avLst>
              <a:gd name="adj" fmla="val 50000"/>
            </a:avLst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69549048-9B68-0A40-A981-B436805F98FD}"/>
              </a:ext>
            </a:extLst>
          </p:cNvPr>
          <p:cNvSpPr txBox="1"/>
          <p:nvPr/>
        </p:nvSpPr>
        <p:spPr>
          <a:xfrm>
            <a:off x="8218497" y="5106621"/>
            <a:ext cx="218614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hlinkClick r:id="rId5" tooltip="REX exigence 12.1.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Cliquez ici pour accéder au REX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F3F7346-31DC-4446-9601-8EABD603E6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9884" y="5675566"/>
            <a:ext cx="715042" cy="71504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706747F-F196-EC43-82F1-015CD41227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3273" y="4848710"/>
            <a:ext cx="1443038" cy="1551265"/>
          </a:xfrm>
          <a:prstGeom prst="roundRect">
            <a:avLst>
              <a:gd name="adj" fmla="val 1461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D150FCC4-DA7A-D340-8D52-C50C43E78315}"/>
              </a:ext>
            </a:extLst>
          </p:cNvPr>
          <p:cNvCxnSpPr>
            <a:cxnSpLocks/>
          </p:cNvCxnSpPr>
          <p:nvPr/>
        </p:nvCxnSpPr>
        <p:spPr>
          <a:xfrm>
            <a:off x="532283" y="901408"/>
            <a:ext cx="9054777" cy="0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816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698934D-D327-4357-B773-F981F37D9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623" y="369240"/>
            <a:ext cx="247648" cy="331466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C5B083-EB5A-4A0F-A2F7-18A5DD0D1C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81955" y="6452212"/>
            <a:ext cx="3600000" cy="252000"/>
          </a:xfrm>
        </p:spPr>
        <p:txBody>
          <a:bodyPr/>
          <a:lstStyle/>
          <a:p>
            <a:r>
              <a:rPr lang="fr-FR"/>
              <a:t>Kit de déploiement Règle d'or 12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D79A9DF-B471-433A-B15A-3F27E3C972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44283" y="6452212"/>
            <a:ext cx="576000" cy="252000"/>
          </a:xfrm>
        </p:spPr>
        <p:txBody>
          <a:bodyPr/>
          <a:lstStyle/>
          <a:p>
            <a:fld id="{975A587B-5814-4D9B-9598-FE9CB954CB01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EEE7E0A5-8C0F-4C61-A725-D99AE3CF9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4695" y="358638"/>
            <a:ext cx="7555556" cy="4818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r-FR" sz="1800" b="1"/>
              <a:t>2. J’installe </a:t>
            </a:r>
            <a:r>
              <a:rPr lang="fr-FR" sz="1800"/>
              <a:t>les barrières et périmètres de sécurité.</a:t>
            </a:r>
            <a:endParaRPr lang="fr-FR" sz="1800">
              <a:cs typeface="Arial" panose="020B0604020202020204"/>
            </a:endParaRP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14BA7A6A-9149-4B01-BBE0-6F022EEF3425}"/>
              </a:ext>
            </a:extLst>
          </p:cNvPr>
          <p:cNvSpPr txBox="1">
            <a:spLocks/>
          </p:cNvSpPr>
          <p:nvPr/>
        </p:nvSpPr>
        <p:spPr>
          <a:xfrm>
            <a:off x="469879" y="1111231"/>
            <a:ext cx="8171148" cy="2026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00" indent="0" algn="l" defTabSz="914400" rtl="0" eaLnBrk="1" latinLnBrk="0" hangingPunct="1">
              <a:lnSpc>
                <a:spcPct val="100000"/>
              </a:lnSpc>
              <a:spcBef>
                <a:spcPts val="13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b="1" dirty="0">
                <a:solidFill>
                  <a:srgbClr val="354D56"/>
                </a:solidFill>
              </a:rPr>
              <a:t>&gt; NOYADE DANS UN BASSIN DE DÉCANTATION</a:t>
            </a: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57021D9F-3B44-464A-A605-80B1C10B2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79" y="242844"/>
            <a:ext cx="9720000" cy="592445"/>
          </a:xfrm>
        </p:spPr>
        <p:txBody>
          <a:bodyPr/>
          <a:lstStyle/>
          <a:p>
            <a:r>
              <a:rPr lang="fr-FR" dirty="0">
                <a:solidFill>
                  <a:srgbClr val="354D56"/>
                </a:solidFill>
              </a:rPr>
              <a:t>REX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80A5D7E-B83D-9448-B196-6CBFC722E869}"/>
              </a:ext>
            </a:extLst>
          </p:cNvPr>
          <p:cNvSpPr txBox="1"/>
          <p:nvPr/>
        </p:nvSpPr>
        <p:spPr>
          <a:xfrm>
            <a:off x="532282" y="1749130"/>
            <a:ext cx="3090594" cy="28469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400" b="1" dirty="0">
                <a:solidFill>
                  <a:srgbClr val="F7941D"/>
                </a:solidFill>
                <a:cs typeface="Arial" panose="020B0604020202020204"/>
              </a:rPr>
              <a:t>CIRCONSTANCES – FAITS</a:t>
            </a:r>
          </a:p>
          <a:p>
            <a:pPr marL="252000" lvl="1" indent="-252000" defTabSz="685800"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Deux intervenants faisaient une pause pour le déjeuner au bord d’un bassin </a:t>
            </a:r>
            <a:b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de décantation. </a:t>
            </a:r>
          </a:p>
          <a:p>
            <a:pPr marL="252000" lvl="1" indent="-252000" defTabSz="685800"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L’un d’eux s’est assis sur une tuyauterie </a:t>
            </a:r>
            <a:b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de 5’’ en PVC par laquelle l’eau est acheminée au bassin. </a:t>
            </a:r>
          </a:p>
          <a:p>
            <a:pPr marL="252000" lvl="1" indent="-252000" defTabSz="685800"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La canalisation, en porte-à-faux, a fléchi sous le poids de l’intervenant qui a glissé et est tombé dans l’eau. </a:t>
            </a:r>
          </a:p>
          <a:p>
            <a:pPr marL="252000" lvl="1" indent="-252000" defTabSz="685800"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Malgré l’intervention rapide de ses collègues, l’intervenant n’a pas pu remonter sur la berge et s’est noyé. </a:t>
            </a:r>
            <a:endParaRPr lang="fr-FR" sz="1200" b="1" dirty="0">
              <a:solidFill>
                <a:srgbClr val="F7941D"/>
              </a:solidFill>
              <a:cs typeface="Arial" panose="020B0604020202020204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6DECD97E-5C69-5649-9CEA-1353AC7659BE}"/>
              </a:ext>
            </a:extLst>
          </p:cNvPr>
          <p:cNvSpPr txBox="1"/>
          <p:nvPr/>
        </p:nvSpPr>
        <p:spPr>
          <a:xfrm>
            <a:off x="4102813" y="1744158"/>
            <a:ext cx="2268940" cy="6001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fr-FR" sz="1400" b="1" dirty="0">
                <a:solidFill>
                  <a:srgbClr val="F7941D"/>
                </a:solidFill>
                <a:cs typeface="Arial" panose="020B0604020202020204"/>
              </a:rPr>
              <a:t>CONSÉQUENCES</a:t>
            </a:r>
          </a:p>
          <a:p>
            <a:pPr marL="252000" indent="-252000"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Font typeface="Wingdings" pitchFamily="2" charset="2"/>
              <a:buChar char="§"/>
            </a:pPr>
            <a:r>
              <a:rPr lang="fr-FR" sz="1200" dirty="0"/>
              <a:t>Décès de l’intervenant.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C4A822DD-CC64-9E48-B4C5-F88650E21288}"/>
              </a:ext>
            </a:extLst>
          </p:cNvPr>
          <p:cNvSpPr txBox="1"/>
          <p:nvPr/>
        </p:nvSpPr>
        <p:spPr>
          <a:xfrm>
            <a:off x="4102812" y="2917620"/>
            <a:ext cx="2388717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400" b="1" dirty="0">
                <a:solidFill>
                  <a:srgbClr val="F7941D"/>
                </a:solidFill>
                <a:cs typeface="Arial" panose="020B0604020202020204"/>
              </a:rPr>
              <a:t>CAUSES</a:t>
            </a:r>
          </a:p>
          <a:p>
            <a:pPr marL="252000" marR="0" lvl="1" indent="-252000" defTabSz="685800" fontAlgn="auto"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b="1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Libre accès au bassin </a:t>
            </a:r>
            <a:br>
              <a:rPr lang="fr-FR" sz="1200" b="1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</a:br>
            <a:r>
              <a:rPr lang="fr-FR" sz="1200" b="1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de décantation du fait </a:t>
            </a:r>
            <a:br>
              <a:rPr lang="fr-FR" sz="1200" b="1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</a:br>
            <a:r>
              <a:rPr lang="fr-FR" sz="1200" b="1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de l’absence de barrière </a:t>
            </a:r>
            <a:br>
              <a:rPr lang="fr-FR" sz="1200" b="1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</a:br>
            <a:r>
              <a:rPr lang="fr-FR" sz="1200" b="1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de protection collective.</a:t>
            </a:r>
          </a:p>
          <a:p>
            <a:pPr marL="252000" marR="0" lvl="1" indent="-252000" defTabSz="685800" fontAlgn="auto"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Tuyauterie reposant sur sa bride, et sans fixation rigide. </a:t>
            </a:r>
          </a:p>
          <a:p>
            <a:pPr marL="252000" lvl="1" indent="-252000" defTabSz="685800"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Absence de moyen permettant à une personne tombée à l’eau de remonter sur la berge (bassin équipé d’un liner parfaitement lisse et glissant - effet « toboggan »).</a:t>
            </a:r>
          </a:p>
        </p:txBody>
      </p: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4EBD5649-CEFE-A747-81F3-A018B0B22F84}"/>
              </a:ext>
            </a:extLst>
          </p:cNvPr>
          <p:cNvCxnSpPr>
            <a:cxnSpLocks/>
          </p:cNvCxnSpPr>
          <p:nvPr/>
        </p:nvCxnSpPr>
        <p:spPr>
          <a:xfrm>
            <a:off x="3806653" y="1847070"/>
            <a:ext cx="0" cy="4537486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 : coins arrondis 26">
            <a:extLst>
              <a:ext uri="{FF2B5EF4-FFF2-40B4-BE49-F238E27FC236}">
                <a16:creationId xmlns:a16="http://schemas.microsoft.com/office/drawing/2014/main" id="{724D8D84-0CA3-F94B-A06B-0376186F6430}"/>
              </a:ext>
            </a:extLst>
          </p:cNvPr>
          <p:cNvSpPr/>
          <p:nvPr/>
        </p:nvSpPr>
        <p:spPr>
          <a:xfrm>
            <a:off x="6923691" y="1814433"/>
            <a:ext cx="4802641" cy="1897411"/>
          </a:xfrm>
          <a:prstGeom prst="roundRect">
            <a:avLst>
              <a:gd name="adj" fmla="val 6998"/>
            </a:avLst>
          </a:prstGeom>
          <a:solidFill>
            <a:srgbClr val="F7941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780A1C6C-941A-A840-88DC-BFDD6104A019}"/>
              </a:ext>
            </a:extLst>
          </p:cNvPr>
          <p:cNvSpPr txBox="1"/>
          <p:nvPr/>
        </p:nvSpPr>
        <p:spPr>
          <a:xfrm>
            <a:off x="7151994" y="2582154"/>
            <a:ext cx="435420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200" b="1" dirty="0">
                <a:solidFill>
                  <a:srgbClr val="F7941D"/>
                </a:solidFill>
              </a:rPr>
              <a:t>Je reste </a:t>
            </a:r>
            <a:r>
              <a:rPr lang="fr-FR" sz="1200" dirty="0">
                <a:solidFill>
                  <a:srgbClr val="F7941D"/>
                </a:solidFill>
              </a:rPr>
              <a:t>hors de la ligne de danger et </a:t>
            </a:r>
            <a:r>
              <a:rPr lang="fr-FR" sz="1200" b="1" dirty="0">
                <a:solidFill>
                  <a:srgbClr val="F7941D"/>
                </a:solidFill>
              </a:rPr>
              <a:t>je veille</a:t>
            </a:r>
            <a:r>
              <a:rPr lang="fr-FR" sz="1200" dirty="0">
                <a:solidFill>
                  <a:srgbClr val="F7941D"/>
                </a:solidFill>
              </a:rPr>
              <a:t> à ce que les autres fassent de même.</a:t>
            </a:r>
          </a:p>
          <a:p>
            <a:endParaRPr lang="fr-FR" sz="1200" dirty="0">
              <a:solidFill>
                <a:srgbClr val="F7941D"/>
              </a:solidFill>
            </a:endParaRPr>
          </a:p>
          <a:p>
            <a:r>
              <a:rPr lang="fr-FR" sz="1200" dirty="0">
                <a:solidFill>
                  <a:srgbClr val="F7941D"/>
                </a:solidFill>
              </a:rPr>
              <a:t>Les risques sont identifiés et les barrières et périmètres de sécurité sont installés.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11B35FBC-C9EB-9748-86BF-D9625F22A146}"/>
              </a:ext>
            </a:extLst>
          </p:cNvPr>
          <p:cNvSpPr txBox="1"/>
          <p:nvPr/>
        </p:nvSpPr>
        <p:spPr>
          <a:xfrm>
            <a:off x="7691440" y="2087133"/>
            <a:ext cx="248124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400" b="1" dirty="0">
                <a:solidFill>
                  <a:srgbClr val="F7941D"/>
                </a:solidFill>
                <a:cs typeface="Arial" panose="020B0604020202020204"/>
              </a:rPr>
              <a:t>ENSEIGNEMENTS À TIRER</a:t>
            </a:r>
            <a:endParaRPr lang="fr-FR" sz="1400" dirty="0">
              <a:solidFill>
                <a:srgbClr val="F7941D"/>
              </a:solidFill>
            </a:endParaRPr>
          </a:p>
        </p:txBody>
      </p:sp>
      <p:pic>
        <p:nvPicPr>
          <p:cNvPr id="91" name="Image 90">
            <a:extLst>
              <a:ext uri="{FF2B5EF4-FFF2-40B4-BE49-F238E27FC236}">
                <a16:creationId xmlns:a16="http://schemas.microsoft.com/office/drawing/2014/main" id="{A4E7CDEC-14E1-D844-B255-8D7C66C44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1994" y="1987506"/>
            <a:ext cx="435253" cy="419412"/>
          </a:xfrm>
          <a:prstGeom prst="rect">
            <a:avLst/>
          </a:prstGeom>
        </p:spPr>
      </p:pic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0841621F-1E69-CB40-BACA-A4BAF361FEFB}"/>
              </a:ext>
            </a:extLst>
          </p:cNvPr>
          <p:cNvCxnSpPr>
            <a:cxnSpLocks/>
          </p:cNvCxnSpPr>
          <p:nvPr/>
        </p:nvCxnSpPr>
        <p:spPr>
          <a:xfrm>
            <a:off x="3807111" y="2634104"/>
            <a:ext cx="2916362" cy="0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à coins arrondis 41">
            <a:extLst>
              <a:ext uri="{FF2B5EF4-FFF2-40B4-BE49-F238E27FC236}">
                <a16:creationId xmlns:a16="http://schemas.microsoft.com/office/drawing/2014/main" id="{40BFB598-70DD-6A4C-87CB-798EF90B18E9}"/>
              </a:ext>
            </a:extLst>
          </p:cNvPr>
          <p:cNvSpPr/>
          <p:nvPr/>
        </p:nvSpPr>
        <p:spPr>
          <a:xfrm>
            <a:off x="7075181" y="6034163"/>
            <a:ext cx="2517059" cy="350393"/>
          </a:xfrm>
          <a:prstGeom prst="roundRect">
            <a:avLst>
              <a:gd name="adj" fmla="val 50000"/>
            </a:avLst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69549048-9B68-0A40-A981-B436805F98FD}"/>
              </a:ext>
            </a:extLst>
          </p:cNvPr>
          <p:cNvSpPr txBox="1"/>
          <p:nvPr/>
        </p:nvSpPr>
        <p:spPr>
          <a:xfrm>
            <a:off x="7240294" y="6110677"/>
            <a:ext cx="218614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hlinkClick r:id="rId5" tooltip="REX exigence 12.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Cliquez ici pour accéder au REX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E267A114-2342-AB45-BAF0-8D9044FE1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3691" y="3847632"/>
            <a:ext cx="3615454" cy="2062149"/>
          </a:xfrm>
          <a:prstGeom prst="rect">
            <a:avLst/>
          </a:prstGeom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D445FA2-D6CF-6843-A6B2-F8FFB1A7DF8F}"/>
              </a:ext>
            </a:extLst>
          </p:cNvPr>
          <p:cNvCxnSpPr>
            <a:cxnSpLocks/>
          </p:cNvCxnSpPr>
          <p:nvPr/>
        </p:nvCxnSpPr>
        <p:spPr>
          <a:xfrm>
            <a:off x="532283" y="901408"/>
            <a:ext cx="9054777" cy="0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2C4BBBEE-B7A1-B59A-AC54-56B3E58DC5EE}"/>
              </a:ext>
            </a:extLst>
          </p:cNvPr>
          <p:cNvCxnSpPr>
            <a:cxnSpLocks/>
          </p:cNvCxnSpPr>
          <p:nvPr/>
        </p:nvCxnSpPr>
        <p:spPr>
          <a:xfrm>
            <a:off x="3806653" y="1847070"/>
            <a:ext cx="0" cy="4622076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92E387C-354D-34F9-8EF9-0FC2A58947CC}"/>
              </a:ext>
            </a:extLst>
          </p:cNvPr>
          <p:cNvCxnSpPr>
            <a:cxnSpLocks/>
          </p:cNvCxnSpPr>
          <p:nvPr/>
        </p:nvCxnSpPr>
        <p:spPr>
          <a:xfrm>
            <a:off x="6723473" y="1847070"/>
            <a:ext cx="0" cy="4605142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681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698934D-D327-4357-B773-F981F37D9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623" y="369240"/>
            <a:ext cx="247648" cy="331466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C5B083-EB5A-4A0F-A2F7-18A5DD0D1C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81955" y="6452212"/>
            <a:ext cx="3600000" cy="252000"/>
          </a:xfrm>
        </p:spPr>
        <p:txBody>
          <a:bodyPr/>
          <a:lstStyle/>
          <a:p>
            <a:r>
              <a:rPr lang="fr-FR"/>
              <a:t>Kit de déploiement Règle d'or 12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D79A9DF-B471-433A-B15A-3F27E3C972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44283" y="6452212"/>
            <a:ext cx="576000" cy="252000"/>
          </a:xfrm>
        </p:spPr>
        <p:txBody>
          <a:bodyPr/>
          <a:lstStyle/>
          <a:p>
            <a:fld id="{975A587B-5814-4D9B-9598-FE9CB954CB01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EEE7E0A5-8C0F-4C61-A725-D99AE3CF9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4694" y="358638"/>
            <a:ext cx="7861217" cy="4818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r-FR" sz="1800" b="1" dirty="0"/>
              <a:t>3. Je prends les mesures </a:t>
            </a:r>
            <a:r>
              <a:rPr lang="fr-FR" sz="1800" dirty="0"/>
              <a:t>nécessaires pour sécuriser les objets non fixés.</a:t>
            </a:r>
            <a:br>
              <a:rPr lang="fr-FR" sz="1800" b="1" dirty="0"/>
            </a:br>
            <a:br>
              <a:rPr lang="fr-FR" sz="1800" b="1" dirty="0"/>
            </a:br>
            <a:endParaRPr lang="fr-FR" sz="1800" dirty="0">
              <a:cs typeface="Arial" panose="020B0604020202020204"/>
            </a:endParaRP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14BA7A6A-9149-4B01-BBE0-6F022EEF3425}"/>
              </a:ext>
            </a:extLst>
          </p:cNvPr>
          <p:cNvSpPr txBox="1">
            <a:spLocks/>
          </p:cNvSpPr>
          <p:nvPr/>
        </p:nvSpPr>
        <p:spPr>
          <a:xfrm>
            <a:off x="469879" y="1111231"/>
            <a:ext cx="8171148" cy="2026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00" indent="0" algn="l" defTabSz="914400" rtl="0" eaLnBrk="1" latinLnBrk="0" hangingPunct="1">
              <a:lnSpc>
                <a:spcPct val="100000"/>
              </a:lnSpc>
              <a:spcBef>
                <a:spcPts val="13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b="1" dirty="0">
                <a:solidFill>
                  <a:srgbClr val="354D56"/>
                </a:solidFill>
              </a:rPr>
              <a:t>&gt; CHUTE DE 9 M D'UN PLATEAU D'ÉCHAFAUDAGE (23KG) SUR UN SOUDEUR  </a:t>
            </a: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57021D9F-3B44-464A-A605-80B1C10B2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79" y="242844"/>
            <a:ext cx="9720000" cy="592445"/>
          </a:xfrm>
        </p:spPr>
        <p:txBody>
          <a:bodyPr/>
          <a:lstStyle/>
          <a:p>
            <a:r>
              <a:rPr lang="fr-FR" dirty="0">
                <a:solidFill>
                  <a:srgbClr val="354D56"/>
                </a:solidFill>
              </a:rPr>
              <a:t>REX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511F9470-47B4-6D4C-84A3-4E4543C2F4B5}"/>
              </a:ext>
            </a:extLst>
          </p:cNvPr>
          <p:cNvCxnSpPr>
            <a:cxnSpLocks/>
          </p:cNvCxnSpPr>
          <p:nvPr/>
        </p:nvCxnSpPr>
        <p:spPr>
          <a:xfrm>
            <a:off x="532283" y="901408"/>
            <a:ext cx="9054777" cy="0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A80A5D7E-B83D-9448-B196-6CBFC722E869}"/>
              </a:ext>
            </a:extLst>
          </p:cNvPr>
          <p:cNvSpPr txBox="1"/>
          <p:nvPr/>
        </p:nvSpPr>
        <p:spPr>
          <a:xfrm>
            <a:off x="532282" y="1749130"/>
            <a:ext cx="2722362" cy="39857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400" b="1" dirty="0">
                <a:solidFill>
                  <a:srgbClr val="F7941D"/>
                </a:solidFill>
                <a:cs typeface="Arial" panose="020B0604020202020204"/>
              </a:rPr>
              <a:t>CIRCONSTANCES – FAITS</a:t>
            </a:r>
          </a:p>
          <a:p>
            <a:pPr marL="252000" lvl="1" indent="-252000" defTabSz="685800"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La veille de l’accident, une ouverture a été réalisée sur deux niveaux d’un échafaudage existant en prévision </a:t>
            </a:r>
            <a:b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de travaux de levage. Les ouvertures ont été protégées par des gardes corps mais aucune plinthe n’a été posée. Les plateaux d’échafaudage enlevés ont été stockés sur le plancher à proximité de l’ouverture. </a:t>
            </a:r>
          </a:p>
          <a:p>
            <a:pPr marL="252000" lvl="1" indent="-252000" defTabSz="685800"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Le jour de l’accident, un intervenant (monteur de tuyauterie), positionné sur le plancher du deuxième niveau, a voulu attraper du matériel. Il a alors donné un coup de pied involontaire dans l’un des plateaux qui est tombé par le trou, avant d’atteindre la nuque d’un soudeur travaillant 9 mètres plus bas.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6DECD97E-5C69-5649-9CEA-1353AC7659BE}"/>
              </a:ext>
            </a:extLst>
          </p:cNvPr>
          <p:cNvSpPr txBox="1"/>
          <p:nvPr/>
        </p:nvSpPr>
        <p:spPr>
          <a:xfrm>
            <a:off x="3785031" y="1744158"/>
            <a:ext cx="2180393" cy="1138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fr-FR" sz="1400" b="1" dirty="0">
                <a:solidFill>
                  <a:srgbClr val="F7941D"/>
                </a:solidFill>
                <a:cs typeface="Arial" panose="020B0604020202020204"/>
              </a:rPr>
              <a:t>CONSÉQUENCES</a:t>
            </a:r>
          </a:p>
          <a:p>
            <a:pPr marL="252000" indent="-252000"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Font typeface="Wingdings" pitchFamily="2" charset="2"/>
              <a:buChar char="§"/>
            </a:pPr>
            <a:r>
              <a:rPr lang="fr-FR" sz="1200" dirty="0"/>
              <a:t>Douleurs aux cervicales </a:t>
            </a:r>
            <a:br>
              <a:rPr lang="fr-FR" sz="1200" dirty="0"/>
            </a:br>
            <a:r>
              <a:rPr lang="fr-FR" sz="1200" dirty="0"/>
              <a:t>et vertiges pour le soudeur. Potentiellement, blessures corporelles graves (HIPO).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C4A822DD-CC64-9E48-B4C5-F88650E21288}"/>
              </a:ext>
            </a:extLst>
          </p:cNvPr>
          <p:cNvSpPr txBox="1"/>
          <p:nvPr/>
        </p:nvSpPr>
        <p:spPr>
          <a:xfrm>
            <a:off x="3785031" y="3508767"/>
            <a:ext cx="2180393" cy="28469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400" b="1" dirty="0">
                <a:solidFill>
                  <a:srgbClr val="F7941D"/>
                </a:solidFill>
                <a:cs typeface="Arial" panose="020B0604020202020204"/>
              </a:rPr>
              <a:t>CAUSES</a:t>
            </a:r>
          </a:p>
          <a:p>
            <a:pPr marL="252000" marR="0" lvl="1" indent="-252000" defTabSz="685800" fontAlgn="auto"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Absence de plinthe autour </a:t>
            </a:r>
            <a:b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de l’ouverture du plancher.</a:t>
            </a:r>
          </a:p>
          <a:p>
            <a:pPr marL="252000" marR="0" lvl="1" indent="-252000" defTabSz="685800" fontAlgn="auto"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Matériel stocké et non sécurisé à proximité d’une ouverture.</a:t>
            </a:r>
          </a:p>
          <a:p>
            <a:pPr marL="252000" marR="0" lvl="1" indent="-252000" defTabSz="685800" fontAlgn="auto"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Interférences entre les deux activités (montage de tuyauteries au-dessus d’une opération de soudage).</a:t>
            </a:r>
          </a:p>
          <a:p>
            <a:pPr marL="252000" marR="0" lvl="1" indent="-252000" defTabSz="685800" fontAlgn="auto"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Absence de balisage au sol lors des travaux de montage.</a:t>
            </a:r>
            <a:endParaRPr lang="fr-FR" sz="1200" dirty="0"/>
          </a:p>
        </p:txBody>
      </p: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4EBD5649-CEFE-A747-81F3-A018B0B22F84}"/>
              </a:ext>
            </a:extLst>
          </p:cNvPr>
          <p:cNvCxnSpPr>
            <a:cxnSpLocks/>
          </p:cNvCxnSpPr>
          <p:nvPr/>
        </p:nvCxnSpPr>
        <p:spPr>
          <a:xfrm>
            <a:off x="3488871" y="1847070"/>
            <a:ext cx="0" cy="4537486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887020A3-4BE7-0146-BDE6-0F5E232D1A8D}"/>
              </a:ext>
            </a:extLst>
          </p:cNvPr>
          <p:cNvCxnSpPr>
            <a:cxnSpLocks/>
          </p:cNvCxnSpPr>
          <p:nvPr/>
        </p:nvCxnSpPr>
        <p:spPr>
          <a:xfrm>
            <a:off x="6283206" y="1847070"/>
            <a:ext cx="0" cy="4537486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 : coins arrondis 26">
            <a:extLst>
              <a:ext uri="{FF2B5EF4-FFF2-40B4-BE49-F238E27FC236}">
                <a16:creationId xmlns:a16="http://schemas.microsoft.com/office/drawing/2014/main" id="{724D8D84-0CA3-F94B-A06B-0376186F6430}"/>
              </a:ext>
            </a:extLst>
          </p:cNvPr>
          <p:cNvSpPr/>
          <p:nvPr/>
        </p:nvSpPr>
        <p:spPr>
          <a:xfrm>
            <a:off x="6493273" y="1814433"/>
            <a:ext cx="5233060" cy="2230625"/>
          </a:xfrm>
          <a:prstGeom prst="roundRect">
            <a:avLst>
              <a:gd name="adj" fmla="val 6998"/>
            </a:avLst>
          </a:prstGeom>
          <a:solidFill>
            <a:srgbClr val="F7941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780A1C6C-941A-A840-88DC-BFDD6104A019}"/>
              </a:ext>
            </a:extLst>
          </p:cNvPr>
          <p:cNvSpPr txBox="1"/>
          <p:nvPr/>
        </p:nvSpPr>
        <p:spPr>
          <a:xfrm>
            <a:off x="6747278" y="2582154"/>
            <a:ext cx="4758922" cy="12618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200" b="1" dirty="0">
                <a:solidFill>
                  <a:srgbClr val="F7941D"/>
                </a:solidFill>
              </a:rPr>
              <a:t>Je sécurise </a:t>
            </a:r>
            <a:r>
              <a:rPr lang="fr-FR" sz="1200" dirty="0">
                <a:solidFill>
                  <a:srgbClr val="F7941D"/>
                </a:solidFill>
              </a:rPr>
              <a:t>les objets non fixés et </a:t>
            </a:r>
            <a:r>
              <a:rPr lang="fr-FR" sz="1200" b="1" dirty="0">
                <a:solidFill>
                  <a:srgbClr val="F7941D"/>
                </a:solidFill>
              </a:rPr>
              <a:t>je mets en place </a:t>
            </a:r>
            <a:r>
              <a:rPr lang="fr-FR" sz="1200" dirty="0">
                <a:solidFill>
                  <a:srgbClr val="F7941D"/>
                </a:solidFill>
              </a:rPr>
              <a:t>les barrières de sécurité.</a:t>
            </a:r>
            <a:endParaRPr lang="fr-FR" sz="1200" b="1" dirty="0">
              <a:solidFill>
                <a:srgbClr val="F7941D"/>
              </a:solidFill>
            </a:endParaRPr>
          </a:p>
          <a:p>
            <a:pPr>
              <a:spcAft>
                <a:spcPts val="600"/>
              </a:spcAft>
            </a:pPr>
            <a:r>
              <a:rPr lang="fr-FR" sz="1200" b="1" dirty="0">
                <a:solidFill>
                  <a:srgbClr val="F7941D"/>
                </a:solidFill>
              </a:rPr>
              <a:t>J’analyse</a:t>
            </a:r>
            <a:r>
              <a:rPr lang="fr-FR" sz="1200" dirty="0">
                <a:solidFill>
                  <a:srgbClr val="F7941D"/>
                </a:solidFill>
              </a:rPr>
              <a:t> mon environnement, </a:t>
            </a:r>
            <a:r>
              <a:rPr lang="fr-FR" sz="1200" b="1" dirty="0">
                <a:solidFill>
                  <a:srgbClr val="F7941D"/>
                </a:solidFill>
              </a:rPr>
              <a:t>j’identifie</a:t>
            </a:r>
            <a:r>
              <a:rPr lang="fr-FR" sz="1200" dirty="0">
                <a:solidFill>
                  <a:srgbClr val="F7941D"/>
                </a:solidFill>
              </a:rPr>
              <a:t> et </a:t>
            </a:r>
            <a:r>
              <a:rPr lang="fr-FR" sz="1200" b="1" dirty="0">
                <a:solidFill>
                  <a:srgbClr val="F7941D"/>
                </a:solidFill>
              </a:rPr>
              <a:t>j’évalue</a:t>
            </a:r>
            <a:r>
              <a:rPr lang="fr-FR" sz="1200" dirty="0">
                <a:solidFill>
                  <a:srgbClr val="F7941D"/>
                </a:solidFill>
              </a:rPr>
              <a:t> les </a:t>
            </a:r>
            <a:r>
              <a:rPr lang="fr-FR" sz="1200" b="1" dirty="0">
                <a:solidFill>
                  <a:srgbClr val="F7941D"/>
                </a:solidFill>
              </a:rPr>
              <a:t>risques </a:t>
            </a:r>
            <a:r>
              <a:rPr lang="fr-FR" sz="1200" dirty="0">
                <a:solidFill>
                  <a:srgbClr val="F7941D"/>
                </a:solidFill>
              </a:rPr>
              <a:t>associés.</a:t>
            </a:r>
          </a:p>
          <a:p>
            <a:pPr>
              <a:spcAft>
                <a:spcPts val="600"/>
              </a:spcAft>
            </a:pPr>
            <a:r>
              <a:rPr lang="fr-FR" sz="1200" b="1" dirty="0">
                <a:solidFill>
                  <a:srgbClr val="F7941D"/>
                </a:solidFill>
              </a:rPr>
              <a:t>J’évite</a:t>
            </a:r>
            <a:r>
              <a:rPr lang="fr-FR" sz="1200" dirty="0">
                <a:solidFill>
                  <a:srgbClr val="F7941D"/>
                </a:solidFill>
              </a:rPr>
              <a:t> l’exposition (la mienne et celle des autres) aux lignes de danger et </a:t>
            </a:r>
            <a:r>
              <a:rPr lang="fr-FR" sz="1200" b="1" dirty="0">
                <a:solidFill>
                  <a:srgbClr val="F7941D"/>
                </a:solidFill>
              </a:rPr>
              <a:t>je veille </a:t>
            </a:r>
            <a:r>
              <a:rPr lang="fr-FR" sz="1200" dirty="0">
                <a:solidFill>
                  <a:srgbClr val="F7941D"/>
                </a:solidFill>
              </a:rPr>
              <a:t>au respect des barrières de sécurité. 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11B35FBC-C9EB-9748-86BF-D9625F22A146}"/>
              </a:ext>
            </a:extLst>
          </p:cNvPr>
          <p:cNvSpPr txBox="1"/>
          <p:nvPr/>
        </p:nvSpPr>
        <p:spPr>
          <a:xfrm>
            <a:off x="7274665" y="2087133"/>
            <a:ext cx="248124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400" b="1" dirty="0">
                <a:solidFill>
                  <a:srgbClr val="F7941D"/>
                </a:solidFill>
                <a:cs typeface="Arial" panose="020B0604020202020204"/>
              </a:rPr>
              <a:t>ENSEIGNEMENTS À TIRER</a:t>
            </a:r>
            <a:endParaRPr lang="fr-FR" sz="1400" dirty="0">
              <a:solidFill>
                <a:srgbClr val="F7941D"/>
              </a:solidFill>
            </a:endParaRPr>
          </a:p>
        </p:txBody>
      </p:sp>
      <p:pic>
        <p:nvPicPr>
          <p:cNvPr id="91" name="Image 90">
            <a:extLst>
              <a:ext uri="{FF2B5EF4-FFF2-40B4-BE49-F238E27FC236}">
                <a16:creationId xmlns:a16="http://schemas.microsoft.com/office/drawing/2014/main" id="{A4E7CDEC-14E1-D844-B255-8D7C66C44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219" y="1987506"/>
            <a:ext cx="435253" cy="419412"/>
          </a:xfrm>
          <a:prstGeom prst="rect">
            <a:avLst/>
          </a:prstGeom>
        </p:spPr>
      </p:pic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0841621F-1E69-CB40-BACA-A4BAF361FEFB}"/>
              </a:ext>
            </a:extLst>
          </p:cNvPr>
          <p:cNvCxnSpPr>
            <a:cxnSpLocks/>
          </p:cNvCxnSpPr>
          <p:nvPr/>
        </p:nvCxnSpPr>
        <p:spPr>
          <a:xfrm>
            <a:off x="3489329" y="3225251"/>
            <a:ext cx="2793877" cy="0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FE18D4A9-48FA-444D-8100-278384359EA4}"/>
              </a:ext>
            </a:extLst>
          </p:cNvPr>
          <p:cNvSpPr txBox="1"/>
          <p:nvPr/>
        </p:nvSpPr>
        <p:spPr>
          <a:xfrm>
            <a:off x="10079155" y="4346982"/>
            <a:ext cx="164717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000" dirty="0"/>
              <a:t>Ne pas stocker d’objets </a:t>
            </a:r>
            <a:br>
              <a:rPr lang="fr-FR" sz="1000" dirty="0"/>
            </a:br>
            <a:r>
              <a:rPr lang="fr-FR" sz="1000" dirty="0"/>
              <a:t>en hauteur dans les bureaux (sur un placard, etc.).</a:t>
            </a:r>
            <a:endParaRPr lang="fr-FR" sz="1000" dirty="0">
              <a:highlight>
                <a:srgbClr val="FFFF00"/>
              </a:highlight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4642D37-309B-1549-8395-F97E2274E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4407" y="4220294"/>
            <a:ext cx="715042" cy="715042"/>
          </a:xfrm>
          <a:prstGeom prst="rect">
            <a:avLst/>
          </a:prstGeom>
        </p:spPr>
      </p:pic>
      <p:sp>
        <p:nvSpPr>
          <p:cNvPr id="42" name="Rectangle à coins arrondis 41">
            <a:extLst>
              <a:ext uri="{FF2B5EF4-FFF2-40B4-BE49-F238E27FC236}">
                <a16:creationId xmlns:a16="http://schemas.microsoft.com/office/drawing/2014/main" id="{40BFB598-70DD-6A4C-87CB-798EF90B18E9}"/>
              </a:ext>
            </a:extLst>
          </p:cNvPr>
          <p:cNvSpPr/>
          <p:nvPr/>
        </p:nvSpPr>
        <p:spPr>
          <a:xfrm>
            <a:off x="6493273" y="6034163"/>
            <a:ext cx="2517059" cy="350393"/>
          </a:xfrm>
          <a:prstGeom prst="roundRect">
            <a:avLst>
              <a:gd name="adj" fmla="val 50000"/>
            </a:avLst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69549048-9B68-0A40-A981-B436805F98FD}"/>
              </a:ext>
            </a:extLst>
          </p:cNvPr>
          <p:cNvSpPr txBox="1"/>
          <p:nvPr/>
        </p:nvSpPr>
        <p:spPr>
          <a:xfrm>
            <a:off x="6658386" y="6110677"/>
            <a:ext cx="218614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hlinkClick r:id="rId6" tooltip="REX exigence 12.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Cliquez ici pour accéder au REX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02CCFBC1-CFCA-8A45-A115-318AC44D70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48" t="7852" r="204" b="13380"/>
          <a:stretch/>
        </p:blipFill>
        <p:spPr>
          <a:xfrm>
            <a:off x="6493272" y="4248273"/>
            <a:ext cx="2517060" cy="1613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40331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698934D-D327-4357-B773-F981F37D9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623" y="369240"/>
            <a:ext cx="247648" cy="331466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C5B083-EB5A-4A0F-A2F7-18A5DD0D1C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81955" y="6452212"/>
            <a:ext cx="3600000" cy="252000"/>
          </a:xfrm>
        </p:spPr>
        <p:txBody>
          <a:bodyPr/>
          <a:lstStyle/>
          <a:p>
            <a:r>
              <a:rPr lang="fr-FR"/>
              <a:t>Kit de déploiement Règle d'or 12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D79A9DF-B471-433A-B15A-3F27E3C972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44283" y="6452212"/>
            <a:ext cx="576000" cy="252000"/>
          </a:xfrm>
        </p:spPr>
        <p:txBody>
          <a:bodyPr/>
          <a:lstStyle/>
          <a:p>
            <a:fld id="{975A587B-5814-4D9B-9598-FE9CB954CB01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EEE7E0A5-8C0F-4C61-A725-D99AE3CF9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4695" y="358638"/>
            <a:ext cx="7555556" cy="4818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r-FR" sz="1800" b="1" dirty="0"/>
              <a:t>4. Je respecte </a:t>
            </a:r>
            <a:r>
              <a:rPr lang="fr-FR" sz="1800" dirty="0"/>
              <a:t>les barrières et périmètres de sécurité.</a:t>
            </a:r>
            <a:endParaRPr lang="fr-FR" sz="1800" dirty="0">
              <a:cs typeface="Arial" panose="020B0604020202020204"/>
            </a:endParaRP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14BA7A6A-9149-4B01-BBE0-6F022EEF3425}"/>
              </a:ext>
            </a:extLst>
          </p:cNvPr>
          <p:cNvSpPr txBox="1">
            <a:spLocks/>
          </p:cNvSpPr>
          <p:nvPr/>
        </p:nvSpPr>
        <p:spPr>
          <a:xfrm>
            <a:off x="469879" y="1111231"/>
            <a:ext cx="8171148" cy="2026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00" indent="0" algn="l" defTabSz="914400" rtl="0" eaLnBrk="1" latinLnBrk="0" hangingPunct="1">
              <a:lnSpc>
                <a:spcPct val="100000"/>
              </a:lnSpc>
              <a:spcBef>
                <a:spcPts val="13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b="1" dirty="0">
                <a:solidFill>
                  <a:srgbClr val="354D56"/>
                </a:solidFill>
              </a:rPr>
              <a:t>&gt; EFFONDREMENT D’UNE STRUCTURE MÉTALLIQUE </a:t>
            </a: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57021D9F-3B44-464A-A605-80B1C10B2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79" y="242844"/>
            <a:ext cx="9720000" cy="592445"/>
          </a:xfrm>
        </p:spPr>
        <p:txBody>
          <a:bodyPr/>
          <a:lstStyle/>
          <a:p>
            <a:r>
              <a:rPr lang="fr-FR" dirty="0">
                <a:solidFill>
                  <a:srgbClr val="354D56"/>
                </a:solidFill>
              </a:rPr>
              <a:t>REX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511F9470-47B4-6D4C-84A3-4E4543C2F4B5}"/>
              </a:ext>
            </a:extLst>
          </p:cNvPr>
          <p:cNvCxnSpPr/>
          <p:nvPr/>
        </p:nvCxnSpPr>
        <p:spPr>
          <a:xfrm>
            <a:off x="532283" y="901408"/>
            <a:ext cx="8171148" cy="0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A80A5D7E-B83D-9448-B196-6CBFC722E869}"/>
              </a:ext>
            </a:extLst>
          </p:cNvPr>
          <p:cNvSpPr txBox="1"/>
          <p:nvPr/>
        </p:nvSpPr>
        <p:spPr>
          <a:xfrm>
            <a:off x="532282" y="1749130"/>
            <a:ext cx="2722362" cy="4139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400" b="1" dirty="0">
                <a:solidFill>
                  <a:srgbClr val="F7941D"/>
                </a:solidFill>
                <a:cs typeface="Arial" panose="020B0604020202020204"/>
              </a:rPr>
              <a:t>CIRCONSTANCES – FAITS</a:t>
            </a:r>
          </a:p>
          <a:p>
            <a:pPr marL="252000" lvl="1" indent="-252000" defTabSz="685800"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Un intervenant utilisait un chariot télescopique pour aller déplacer un groupe électrogène situé dans une zone de montage d’une structure métallique. </a:t>
            </a:r>
          </a:p>
          <a:p>
            <a:pPr marL="252000" lvl="1" indent="-252000" defTabSz="685800"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Pour se faire, il a enlevé la chaînette qui délimitait le périmètre de sécurité de la zone de montage.  </a:t>
            </a:r>
          </a:p>
          <a:p>
            <a:pPr marL="252000" lvl="1" indent="-252000" defTabSz="685800"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Dans son déplacement, le chariot a accroché un câble en tension qui maintenait la structure métallique. Cette structure s’est alors effondrée, endommageant l’arrière de l’engin.</a:t>
            </a:r>
          </a:p>
          <a:p>
            <a:pPr marL="252000" lvl="1" indent="-252000" defTabSz="685800"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Un autre intervenant, qui se trouvait sous la structure, a réussi à quitter rapidement la zone de chute. Cependant, il a dérapé et a chuté de plain-pied, en retombant sur les mains. 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6DECD97E-5C69-5649-9CEA-1353AC7659BE}"/>
              </a:ext>
            </a:extLst>
          </p:cNvPr>
          <p:cNvSpPr txBox="1"/>
          <p:nvPr/>
        </p:nvSpPr>
        <p:spPr>
          <a:xfrm>
            <a:off x="3785031" y="1744158"/>
            <a:ext cx="2180393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fr-FR" sz="1400" b="1" dirty="0">
                <a:solidFill>
                  <a:srgbClr val="F7941D"/>
                </a:solidFill>
                <a:cs typeface="Arial" panose="020B0604020202020204"/>
              </a:rPr>
              <a:t>CONSÉQUENCES</a:t>
            </a:r>
          </a:p>
          <a:p>
            <a:pPr marL="252000" indent="-252000"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Font typeface="Wingdings" pitchFamily="2" charset="2"/>
              <a:buChar char="§"/>
            </a:pPr>
            <a:r>
              <a:rPr lang="fr-FR" sz="1200" dirty="0"/>
              <a:t>Potentielles conséquences corporelles (HIPO).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C4A822DD-CC64-9E48-B4C5-F88650E21288}"/>
              </a:ext>
            </a:extLst>
          </p:cNvPr>
          <p:cNvSpPr txBox="1"/>
          <p:nvPr/>
        </p:nvSpPr>
        <p:spPr>
          <a:xfrm>
            <a:off x="3785031" y="3111386"/>
            <a:ext cx="2180393" cy="15850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1400" b="1" dirty="0">
                <a:solidFill>
                  <a:srgbClr val="F7941D"/>
                </a:solidFill>
                <a:cs typeface="Arial" panose="020B0604020202020204"/>
              </a:rPr>
              <a:t>CAUSES</a:t>
            </a:r>
          </a:p>
          <a:p>
            <a:pPr marL="252000" marR="0" lvl="1" indent="-252000" defTabSz="685800" fontAlgn="auto"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Retrait des barrières de sécurité.</a:t>
            </a:r>
          </a:p>
          <a:p>
            <a:pPr marL="252000" marR="0" lvl="1" indent="-252000" defTabSz="685800" fontAlgn="auto"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SzPct val="10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>
                <a:solidFill>
                  <a:srgbClr val="7098A7">
                    <a:lumMod val="50000"/>
                  </a:srgbClr>
                </a:solidFill>
                <a:cs typeface="Arial" panose="020B0604020202020204" pitchFamily="34" charset="0"/>
              </a:rPr>
              <a:t>Absence de coordination multitâches et de l’évaluation des risques associée.</a:t>
            </a:r>
          </a:p>
        </p:txBody>
      </p: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887020A3-4BE7-0146-BDE6-0F5E232D1A8D}"/>
              </a:ext>
            </a:extLst>
          </p:cNvPr>
          <p:cNvCxnSpPr>
            <a:cxnSpLocks/>
          </p:cNvCxnSpPr>
          <p:nvPr/>
        </p:nvCxnSpPr>
        <p:spPr>
          <a:xfrm>
            <a:off x="6283206" y="1847070"/>
            <a:ext cx="0" cy="4298352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 : coins arrondis 26">
            <a:extLst>
              <a:ext uri="{FF2B5EF4-FFF2-40B4-BE49-F238E27FC236}">
                <a16:creationId xmlns:a16="http://schemas.microsoft.com/office/drawing/2014/main" id="{724D8D84-0CA3-F94B-A06B-0376186F6430}"/>
              </a:ext>
            </a:extLst>
          </p:cNvPr>
          <p:cNvSpPr/>
          <p:nvPr/>
        </p:nvSpPr>
        <p:spPr>
          <a:xfrm>
            <a:off x="6493273" y="1814433"/>
            <a:ext cx="5233060" cy="1920659"/>
          </a:xfrm>
          <a:prstGeom prst="roundRect">
            <a:avLst>
              <a:gd name="adj" fmla="val 6998"/>
            </a:avLst>
          </a:prstGeom>
          <a:solidFill>
            <a:srgbClr val="F7941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780A1C6C-941A-A840-88DC-BFDD6104A019}"/>
              </a:ext>
            </a:extLst>
          </p:cNvPr>
          <p:cNvSpPr txBox="1"/>
          <p:nvPr/>
        </p:nvSpPr>
        <p:spPr>
          <a:xfrm>
            <a:off x="6747278" y="2582154"/>
            <a:ext cx="475892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fr-FR" sz="1200" b="1" dirty="0">
                <a:solidFill>
                  <a:srgbClr val="F7941D"/>
                </a:solidFill>
              </a:rPr>
              <a:t>Je suis attentif à l’environnement </a:t>
            </a:r>
            <a:r>
              <a:rPr lang="fr-FR" sz="1200" dirty="0">
                <a:solidFill>
                  <a:srgbClr val="F7941D"/>
                </a:solidFill>
              </a:rPr>
              <a:t>dans lequel j’évolue et </a:t>
            </a:r>
            <a:r>
              <a:rPr lang="fr-FR" sz="1200" b="1" dirty="0">
                <a:solidFill>
                  <a:srgbClr val="F7941D"/>
                </a:solidFill>
              </a:rPr>
              <a:t>je me positionne de façon à limiter l’exposition </a:t>
            </a:r>
            <a:r>
              <a:rPr lang="fr-FR" sz="1200" dirty="0">
                <a:solidFill>
                  <a:srgbClr val="F7941D"/>
                </a:solidFill>
              </a:rPr>
              <a:t>aux dangers.</a:t>
            </a:r>
          </a:p>
          <a:p>
            <a:pPr algn="just"/>
            <a:endParaRPr lang="fr-FR" sz="1200" dirty="0">
              <a:solidFill>
                <a:srgbClr val="F7941D"/>
              </a:solidFill>
            </a:endParaRPr>
          </a:p>
          <a:p>
            <a:pPr algn="just"/>
            <a:r>
              <a:rPr lang="fr-FR" sz="1200" b="1" dirty="0">
                <a:solidFill>
                  <a:srgbClr val="F7941D"/>
                </a:solidFill>
              </a:rPr>
              <a:t>Je respecte </a:t>
            </a:r>
            <a:r>
              <a:rPr lang="fr-FR" sz="1200" dirty="0">
                <a:solidFill>
                  <a:srgbClr val="F7941D"/>
                </a:solidFill>
              </a:rPr>
              <a:t>les </a:t>
            </a:r>
            <a:r>
              <a:rPr lang="fr-FR" sz="1200" b="1" dirty="0">
                <a:solidFill>
                  <a:srgbClr val="F7941D"/>
                </a:solidFill>
              </a:rPr>
              <a:t>barrières et périmètres de sécurité</a:t>
            </a:r>
            <a:r>
              <a:rPr lang="fr-FR" sz="1200" dirty="0">
                <a:solidFill>
                  <a:srgbClr val="F7941D"/>
                </a:solidFill>
              </a:rPr>
              <a:t>, qui permettent de rendre visibles des zones à risque.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11B35FBC-C9EB-9748-86BF-D9625F22A146}"/>
              </a:ext>
            </a:extLst>
          </p:cNvPr>
          <p:cNvSpPr txBox="1"/>
          <p:nvPr/>
        </p:nvSpPr>
        <p:spPr>
          <a:xfrm>
            <a:off x="7274665" y="2087133"/>
            <a:ext cx="248124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400" b="1" dirty="0">
                <a:solidFill>
                  <a:srgbClr val="F7941D"/>
                </a:solidFill>
                <a:cs typeface="Arial" panose="020B0604020202020204"/>
              </a:rPr>
              <a:t>ENSEIGNEMENTS À TIRER</a:t>
            </a:r>
            <a:endParaRPr lang="fr-FR" sz="1400" dirty="0">
              <a:solidFill>
                <a:srgbClr val="F7941D"/>
              </a:solidFill>
            </a:endParaRPr>
          </a:p>
        </p:txBody>
      </p:sp>
      <p:pic>
        <p:nvPicPr>
          <p:cNvPr id="91" name="Image 90">
            <a:extLst>
              <a:ext uri="{FF2B5EF4-FFF2-40B4-BE49-F238E27FC236}">
                <a16:creationId xmlns:a16="http://schemas.microsoft.com/office/drawing/2014/main" id="{A4E7CDEC-14E1-D844-B255-8D7C66C44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219" y="1987506"/>
            <a:ext cx="435253" cy="419412"/>
          </a:xfrm>
          <a:prstGeom prst="rect">
            <a:avLst/>
          </a:prstGeom>
        </p:spPr>
      </p:pic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0841621F-1E69-CB40-BACA-A4BAF361FEFB}"/>
              </a:ext>
            </a:extLst>
          </p:cNvPr>
          <p:cNvCxnSpPr>
            <a:cxnSpLocks/>
          </p:cNvCxnSpPr>
          <p:nvPr/>
        </p:nvCxnSpPr>
        <p:spPr>
          <a:xfrm>
            <a:off x="3489329" y="2827870"/>
            <a:ext cx="2793877" cy="0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à coins arrondis 41">
            <a:extLst>
              <a:ext uri="{FF2B5EF4-FFF2-40B4-BE49-F238E27FC236}">
                <a16:creationId xmlns:a16="http://schemas.microsoft.com/office/drawing/2014/main" id="{40BFB598-70DD-6A4C-87CB-798EF90B18E9}"/>
              </a:ext>
            </a:extLst>
          </p:cNvPr>
          <p:cNvSpPr/>
          <p:nvPr/>
        </p:nvSpPr>
        <p:spPr>
          <a:xfrm>
            <a:off x="9717521" y="5457354"/>
            <a:ext cx="2041851" cy="273362"/>
          </a:xfrm>
          <a:prstGeom prst="roundRect">
            <a:avLst>
              <a:gd name="adj" fmla="val 50000"/>
            </a:avLst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69549048-9B68-0A40-A981-B436805F98FD}"/>
              </a:ext>
            </a:extLst>
          </p:cNvPr>
          <p:cNvSpPr txBox="1"/>
          <p:nvPr/>
        </p:nvSpPr>
        <p:spPr>
          <a:xfrm>
            <a:off x="9804600" y="5511758"/>
            <a:ext cx="187093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  <a:hlinkClick r:id="rId5" tooltip="REX exigence 12.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Cliquez ici pour accéder au REX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EDB32DC9-3B7F-9346-9688-F6B47A2A2B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900" r="90991" b="71241"/>
          <a:stretch/>
        </p:blipFill>
        <p:spPr>
          <a:xfrm>
            <a:off x="9721978" y="3939866"/>
            <a:ext cx="196626" cy="164622"/>
          </a:xfrm>
          <a:prstGeom prst="rect">
            <a:avLst/>
          </a:prstGeom>
        </p:spPr>
      </p:pic>
      <p:sp>
        <p:nvSpPr>
          <p:cNvPr id="33" name="Signe de multiplication 27">
            <a:extLst>
              <a:ext uri="{FF2B5EF4-FFF2-40B4-BE49-F238E27FC236}">
                <a16:creationId xmlns:a16="http://schemas.microsoft.com/office/drawing/2014/main" id="{D36B790E-EA48-5940-B6E0-A7BCEF8451CC}"/>
              </a:ext>
            </a:extLst>
          </p:cNvPr>
          <p:cNvSpPr/>
          <p:nvPr/>
        </p:nvSpPr>
        <p:spPr>
          <a:xfrm>
            <a:off x="9701520" y="4464110"/>
            <a:ext cx="271619" cy="184054"/>
          </a:xfrm>
          <a:prstGeom prst="mathMultiply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14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03CB357-B81E-EC47-BD5C-F0F7C8FC5151}"/>
              </a:ext>
            </a:extLst>
          </p:cNvPr>
          <p:cNvSpPr/>
          <p:nvPr/>
        </p:nvSpPr>
        <p:spPr>
          <a:xfrm>
            <a:off x="10029920" y="4506384"/>
            <a:ext cx="1327286" cy="10772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fr-FR" sz="700" dirty="0"/>
              <a:t>Localisation travailleur INDUTES </a:t>
            </a:r>
            <a:endParaRPr lang="en-GB" sz="700" dirty="0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22592BBF-4DF8-2342-BF58-881FD3C48353}"/>
              </a:ext>
            </a:extLst>
          </p:cNvPr>
          <p:cNvCxnSpPr>
            <a:cxnSpLocks/>
          </p:cNvCxnSpPr>
          <p:nvPr/>
        </p:nvCxnSpPr>
        <p:spPr>
          <a:xfrm>
            <a:off x="9747627" y="4742468"/>
            <a:ext cx="179403" cy="0"/>
          </a:xfrm>
          <a:prstGeom prst="straightConnector1">
            <a:avLst/>
          </a:prstGeom>
          <a:ln w="1905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Image 44">
            <a:extLst>
              <a:ext uri="{FF2B5EF4-FFF2-40B4-BE49-F238E27FC236}">
                <a16:creationId xmlns:a16="http://schemas.microsoft.com/office/drawing/2014/main" id="{602C9214-C33F-0242-A665-1AEA368EE5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574" t="43113" r="86505" b="43434"/>
          <a:stretch/>
        </p:blipFill>
        <p:spPr>
          <a:xfrm>
            <a:off x="9684483" y="4170576"/>
            <a:ext cx="271619" cy="77003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8BDDBB6A-17C1-3C43-BCA1-8C2AC1F8E4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574" t="76245" r="86505" b="10302"/>
          <a:stretch/>
        </p:blipFill>
        <p:spPr>
          <a:xfrm>
            <a:off x="9684482" y="4329735"/>
            <a:ext cx="271619" cy="77003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BA3415B-003D-D344-9F15-B52B8A56FEBF}"/>
              </a:ext>
            </a:extLst>
          </p:cNvPr>
          <p:cNvSpPr/>
          <p:nvPr/>
        </p:nvSpPr>
        <p:spPr>
          <a:xfrm>
            <a:off x="10029920" y="4696435"/>
            <a:ext cx="1686359" cy="10772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fr-FR" sz="700"/>
              <a:t>Sens d’évacuation du travailleur INDUTES</a:t>
            </a:r>
            <a:endParaRPr lang="en-GB" sz="70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B265286-990B-724E-922C-79DD5E25301A}"/>
              </a:ext>
            </a:extLst>
          </p:cNvPr>
          <p:cNvSpPr/>
          <p:nvPr/>
        </p:nvSpPr>
        <p:spPr>
          <a:xfrm>
            <a:off x="10029920" y="4316332"/>
            <a:ext cx="1417055" cy="10772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fr-FR" sz="700" dirty="0"/>
              <a:t>Mouvement du chariot télescopique</a:t>
            </a:r>
            <a:endParaRPr lang="en-GB" sz="7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4035FB0-2F88-184A-9900-41FDC9BA945B}"/>
              </a:ext>
            </a:extLst>
          </p:cNvPr>
          <p:cNvSpPr/>
          <p:nvPr/>
        </p:nvSpPr>
        <p:spPr>
          <a:xfrm>
            <a:off x="10029920" y="4158554"/>
            <a:ext cx="285335" cy="10772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fr-FR" sz="700" dirty="0"/>
              <a:t>Tirefort</a:t>
            </a:r>
            <a:endParaRPr lang="en-GB" sz="7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82E2B79-9ED9-6846-8E6D-C243BE7F64F2}"/>
              </a:ext>
            </a:extLst>
          </p:cNvPr>
          <p:cNvSpPr/>
          <p:nvPr/>
        </p:nvSpPr>
        <p:spPr>
          <a:xfrm>
            <a:off x="10029920" y="3968502"/>
            <a:ext cx="1691169" cy="10772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fr-FR" sz="700" dirty="0"/>
              <a:t>Collision bras chariot télescopique / tirefort</a:t>
            </a:r>
            <a:endParaRPr lang="en-GB" sz="700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DEEE37F3-7563-E94B-8423-F2E589625EE2}"/>
              </a:ext>
            </a:extLst>
          </p:cNvPr>
          <p:cNvSpPr txBox="1"/>
          <p:nvPr/>
        </p:nvSpPr>
        <p:spPr>
          <a:xfrm>
            <a:off x="7414485" y="5480124"/>
            <a:ext cx="220298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000" dirty="0"/>
              <a:t>Les périmètres de sécurité lors de travaux ou d’opérations réalisés dans les bureaux doivent également être respectés. </a:t>
            </a:r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26BD7ADE-68F2-894A-B39B-F768A584EDA8}"/>
              </a:ext>
            </a:extLst>
          </p:cNvPr>
          <p:cNvCxnSpPr>
            <a:cxnSpLocks/>
          </p:cNvCxnSpPr>
          <p:nvPr/>
        </p:nvCxnSpPr>
        <p:spPr>
          <a:xfrm>
            <a:off x="3490387" y="1847070"/>
            <a:ext cx="0" cy="4298352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 35">
            <a:extLst>
              <a:ext uri="{FF2B5EF4-FFF2-40B4-BE49-F238E27FC236}">
                <a16:creationId xmlns:a16="http://schemas.microsoft.com/office/drawing/2014/main" id="{9DEE88BF-B8AF-0A47-BE6F-5649A67F51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1325" y="5430379"/>
            <a:ext cx="715042" cy="715042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0A615855-D8FC-5444-806C-DA90B4A91C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909"/>
          <a:stretch/>
        </p:blipFill>
        <p:spPr>
          <a:xfrm>
            <a:off x="6491325" y="3913557"/>
            <a:ext cx="3081841" cy="1313064"/>
          </a:xfrm>
          <a:prstGeom prst="roundRect">
            <a:avLst>
              <a:gd name="adj" fmla="val 800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91962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8BCA03-3B7A-4264-8A9F-43FE8C00232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Kit de déploiement Règle d'or 12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03DA96E-BEE8-400D-8027-810F2F2066D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A78F4AA4-E9BB-8843-8F85-91B2163D3002}"/>
              </a:ext>
            </a:extLst>
          </p:cNvPr>
          <p:cNvSpPr txBox="1">
            <a:spLocks/>
          </p:cNvSpPr>
          <p:nvPr/>
        </p:nvSpPr>
        <p:spPr>
          <a:xfrm>
            <a:off x="489741" y="2030067"/>
            <a:ext cx="10659521" cy="2130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3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00" indent="0" algn="l" defTabSz="914400" rtl="0" eaLnBrk="1" latinLnBrk="0" hangingPunct="1">
              <a:lnSpc>
                <a:spcPct val="100000"/>
              </a:lnSpc>
              <a:spcBef>
                <a:spcPts val="13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000"/>
              </a:lnSpc>
            </a:pPr>
            <a:r>
              <a:rPr lang="fr-FR" dirty="0">
                <a:solidFill>
                  <a:srgbClr val="F7941D"/>
                </a:solidFill>
              </a:rPr>
              <a:t>03. </a:t>
            </a:r>
            <a:br>
              <a:rPr lang="fr-FR" dirty="0">
                <a:solidFill>
                  <a:srgbClr val="F7941D"/>
                </a:solidFill>
              </a:rPr>
            </a:br>
            <a:r>
              <a:rPr lang="fr-FR" sz="9000" dirty="0">
                <a:solidFill>
                  <a:srgbClr val="354D56"/>
                </a:solidFill>
              </a:rPr>
              <a:t>Pour aller plus loin</a:t>
            </a:r>
          </a:p>
        </p:txBody>
      </p:sp>
    </p:spTree>
    <p:extLst>
      <p:ext uri="{BB962C8B-B14F-4D97-AF65-F5344CB8AC3E}">
        <p14:creationId xmlns:p14="http://schemas.microsoft.com/office/powerpoint/2010/main" val="4066770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 : coins arrondis 26">
            <a:extLst>
              <a:ext uri="{FF2B5EF4-FFF2-40B4-BE49-F238E27FC236}">
                <a16:creationId xmlns:a16="http://schemas.microsoft.com/office/drawing/2014/main" id="{4AFE8CCE-3FE7-F048-80B9-1B662222567B}"/>
              </a:ext>
            </a:extLst>
          </p:cNvPr>
          <p:cNvSpPr/>
          <p:nvPr/>
        </p:nvSpPr>
        <p:spPr>
          <a:xfrm>
            <a:off x="2929436" y="1446415"/>
            <a:ext cx="6455633" cy="2670916"/>
          </a:xfrm>
          <a:prstGeom prst="roundRect">
            <a:avLst>
              <a:gd name="adj" fmla="val 6998"/>
            </a:avLst>
          </a:prstGeom>
          <a:solidFill>
            <a:srgbClr val="F7941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AD57885-92BD-4B04-908E-55980F8643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43032" y="1740481"/>
            <a:ext cx="5919820" cy="2050125"/>
          </a:xfrm>
          <a:ln w="19050">
            <a:noFill/>
          </a:ln>
        </p:spPr>
        <p:txBody>
          <a:bodyPr lIns="0" tIns="0" rIns="0" bIns="0"/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rgbClr val="F7941D"/>
                </a:solidFill>
              </a:rPr>
              <a:t>Je respecte </a:t>
            </a:r>
            <a:r>
              <a:rPr lang="fr-FR" sz="1600" dirty="0"/>
              <a:t>les barrières de sécurité (travaux ou nettoyage).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rgbClr val="F7941D"/>
                </a:solidFill>
              </a:rPr>
              <a:t>Je ne positionne pas</a:t>
            </a:r>
            <a:r>
              <a:rPr lang="fr-FR" sz="1600" dirty="0"/>
              <a:t> d’objets au-dessus des placards, etc.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rgbClr val="F7941D"/>
                </a:solidFill>
              </a:rPr>
              <a:t>Je suis vigilant(e) </a:t>
            </a:r>
            <a:r>
              <a:rPr lang="fr-FR" sz="1600" dirty="0"/>
              <a:t>en ouvrant les portes ou en passant à proximité de portes.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rgbClr val="F7941D"/>
                </a:solidFill>
              </a:rPr>
              <a:t>Je fais attention </a:t>
            </a:r>
            <a:r>
              <a:rPr lang="fr-FR" sz="1600" dirty="0"/>
              <a:t>aux trajectoires des véhicules manœuvrant dans les parkings.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rgbClr val="F7941D"/>
                </a:solidFill>
              </a:rPr>
              <a:t>Je fais attention </a:t>
            </a:r>
            <a:r>
              <a:rPr lang="fr-FR" sz="1600" dirty="0"/>
              <a:t>aux trajectoires des trottinettes, vélos, etc.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A222B6D-F6C6-419D-BBB8-7202E9E7A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354D56"/>
                </a:solidFill>
              </a:rPr>
              <a:t>Exemples de lignes de danger au bureau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FE5095A-2CB6-4723-93C0-577E2AAEE6F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Kit de déploiement Règle d'or 12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668A3E-8209-4C48-A05F-854DA076C89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A104467-D185-E846-9CCD-549AB1B17FC5}"/>
              </a:ext>
            </a:extLst>
          </p:cNvPr>
          <p:cNvSpPr txBox="1"/>
          <p:nvPr/>
        </p:nvSpPr>
        <p:spPr>
          <a:xfrm>
            <a:off x="3899110" y="5202860"/>
            <a:ext cx="5263742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450" dirty="0">
                <a:solidFill>
                  <a:srgbClr val="F7941D"/>
                </a:solidFill>
              </a:rPr>
              <a:t>Au bureau, je suis aussi concerné(e) !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B2820C8-88CA-CD40-A7BC-96022FB84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436" y="5060783"/>
            <a:ext cx="715042" cy="715042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A289BF7B-3F9D-9040-B4B8-EE72694D7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4"/>
          <a:stretch/>
        </p:blipFill>
        <p:spPr bwMode="auto">
          <a:xfrm>
            <a:off x="553463" y="4343698"/>
            <a:ext cx="2121342" cy="1432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C9461B93-0908-2C4F-A916-CD866A6F7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63" y="1446415"/>
            <a:ext cx="2121342" cy="2670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12499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6599356-7888-43B5-96DA-2F7CAC3116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4462" y="1372351"/>
            <a:ext cx="10514947" cy="4860000"/>
          </a:xfrm>
        </p:spPr>
        <p:txBody>
          <a:bodyPr lIns="0" tIns="0" rIns="0" bIns="0"/>
          <a:lstStyle/>
          <a:p>
            <a:pPr>
              <a:buFont typeface="Wingdings" pitchFamily="2" charset="2"/>
              <a:buChar char="§"/>
            </a:pPr>
            <a:r>
              <a:rPr lang="fr-FR" b="1" dirty="0">
                <a:solidFill>
                  <a:srgbClr val="F7941D"/>
                </a:solidFill>
              </a:rPr>
              <a:t>Toolbox HSE (livrets et affiches) : </a:t>
            </a:r>
            <a:br>
              <a:rPr lang="fr-FR" b="1" dirty="0">
                <a:solidFill>
                  <a:srgbClr val="F7941D"/>
                </a:solidFill>
              </a:rPr>
            </a:br>
            <a:r>
              <a:rPr lang="fr-FR" i="1" dirty="0">
                <a:hlinkClick r:id="rId2"/>
              </a:rPr>
              <a:t>https://toolbox-hse.totalenergies.com/fr</a:t>
            </a:r>
            <a:endParaRPr lang="fr-FR" i="1" dirty="0"/>
          </a:p>
          <a:p>
            <a:endParaRPr lang="fr-FR" dirty="0"/>
          </a:p>
          <a:p>
            <a:pPr>
              <a:buFont typeface="Wingdings" pitchFamily="2" charset="2"/>
              <a:buChar char="§"/>
            </a:pPr>
            <a:r>
              <a:rPr lang="fr-FR" b="1" dirty="0">
                <a:solidFill>
                  <a:srgbClr val="F7941D"/>
                </a:solidFill>
              </a:rPr>
              <a:t>Base REX : </a:t>
            </a:r>
            <a:br>
              <a:rPr lang="fr-FR" b="1" dirty="0">
                <a:solidFill>
                  <a:srgbClr val="F7941D"/>
                </a:solidFill>
              </a:rPr>
            </a:br>
            <a:r>
              <a:rPr lang="fr-FR" i="1" dirty="0">
                <a:hlinkClick r:id="rId3"/>
              </a:rPr>
              <a:t>https://totalworkplace.sharepoint.com/sites/GroupHSEREXDataBase/en-us/Pages/REX%20HSE%20Home.aspx</a:t>
            </a:r>
            <a:endParaRPr lang="fr-FR" i="1" dirty="0"/>
          </a:p>
          <a:p>
            <a:endParaRPr lang="fr-FR" i="1" dirty="0"/>
          </a:p>
          <a:p>
            <a:pPr>
              <a:buFont typeface="Wingdings" pitchFamily="2" charset="2"/>
              <a:buChar char="§"/>
            </a:pPr>
            <a:r>
              <a:rPr lang="fr-FR" b="1" dirty="0" err="1">
                <a:solidFill>
                  <a:srgbClr val="F7941D"/>
                </a:solidFill>
              </a:rPr>
              <a:t>Safety</a:t>
            </a:r>
            <a:r>
              <a:rPr lang="fr-FR" b="1" dirty="0">
                <a:solidFill>
                  <a:srgbClr val="F7941D"/>
                </a:solidFill>
              </a:rPr>
              <a:t> + (bonnes pratiques par Règle d’or): </a:t>
            </a:r>
            <a:br>
              <a:rPr lang="fr-FR" b="1" dirty="0">
                <a:solidFill>
                  <a:srgbClr val="F7941D"/>
                </a:solidFill>
              </a:rPr>
            </a:br>
            <a:r>
              <a:rPr lang="fr-FR" i="1" dirty="0">
                <a:hlinkClick r:id="rId4"/>
              </a:rPr>
              <a:t>https://safetyplus.totalenergies.com/fr</a:t>
            </a:r>
            <a:endParaRPr lang="fr-FR" i="1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56BDCB4-659D-4F1F-9200-D0AD11FB5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354D56"/>
                </a:solidFill>
              </a:rPr>
              <a:t>Nos outils et documents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F5AEF9-F201-4C7A-9E27-821A5826DC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Kit de déploiement Règle d'or 12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86E6E07-D9AC-4BA7-9767-1C2D355ACB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9526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251B668-D05F-4C1E-93F4-ACE2B4ADD8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879" y="1249752"/>
            <a:ext cx="9871325" cy="418008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="1" dirty="0">
                <a:solidFill>
                  <a:srgbClr val="F7941D"/>
                </a:solidFill>
              </a:rPr>
              <a:t>Danger : </a:t>
            </a:r>
            <a:r>
              <a:rPr lang="fr-FR" sz="1400" dirty="0"/>
              <a:t>Propriété intrinsèque d’un produit, d’un équipement, d’un procédé, d’une situation ou d’une action pouvant entraîner un dommage aux personnes, à l’environnement et/ou aux biens. </a:t>
            </a:r>
            <a:endParaRPr lang="fr-FR" sz="1400" dirty="0">
              <a:highlight>
                <a:srgbClr val="FFFF00"/>
              </a:highlight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="1" dirty="0">
                <a:solidFill>
                  <a:srgbClr val="F7941D"/>
                </a:solidFill>
              </a:rPr>
              <a:t>Risque : </a:t>
            </a:r>
            <a:r>
              <a:rPr lang="fr-FR" sz="1400" dirty="0">
                <a:solidFill>
                  <a:srgbClr val="374649"/>
                </a:solidFill>
                <a:ea typeface="Roboto" panose="02000000000000000000" pitchFamily="2" charset="0"/>
              </a:rPr>
              <a:t>Combinaison de la probabilité d'occurrence d'un évènement dangereux et de la gravité de l'impact qui peut résulter de l’exposition au danger. </a:t>
            </a:r>
            <a:endParaRPr lang="fr-FR" sz="1400" i="1" dirty="0"/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="1" dirty="0">
                <a:solidFill>
                  <a:srgbClr val="F7941D"/>
                </a:solidFill>
              </a:rPr>
              <a:t>Evènements HSE :</a:t>
            </a:r>
          </a:p>
          <a:p>
            <a:pPr lvl="1" algn="just">
              <a:spcBef>
                <a:spcPts val="0"/>
              </a:spcBef>
              <a:spcAft>
                <a:spcPts val="600"/>
              </a:spcAft>
            </a:pPr>
            <a:r>
              <a:rPr lang="fr-FR" sz="1400" b="1" dirty="0">
                <a:solidFill>
                  <a:srgbClr val="F7941D"/>
                </a:solidFill>
              </a:rPr>
              <a:t>Incident : </a:t>
            </a:r>
            <a:r>
              <a:rPr lang="fr-FR" sz="1400" dirty="0"/>
              <a:t>Tout évènement HSE indésirable soudain et daté qui cause une blessure ou maladie, un dommage aux biens ou installations, une perte de production, une atteinte à l’environnement ou à l’image de la Compagnie. </a:t>
            </a:r>
          </a:p>
          <a:p>
            <a:pPr lvl="1" algn="just">
              <a:spcBef>
                <a:spcPts val="0"/>
              </a:spcBef>
              <a:spcAft>
                <a:spcPts val="600"/>
              </a:spcAft>
            </a:pPr>
            <a:r>
              <a:rPr lang="fr-FR" sz="1400" b="1" dirty="0">
                <a:solidFill>
                  <a:srgbClr val="F7941D"/>
                </a:solidFill>
              </a:rPr>
              <a:t>Presqu’accident : </a:t>
            </a:r>
            <a:r>
              <a:rPr lang="fr-FR" sz="1400" dirty="0"/>
              <a:t>Tout évènement HSE indésirable soudain et daté qui, dans des circonstances légèrement différentes, aurait pu générer des conséquences identiques à celles d’un incident. Un presqu’accident n’a pas de niveau de gravité réelle mais a un niveau de gravité potentielle. </a:t>
            </a:r>
          </a:p>
          <a:p>
            <a:pPr lvl="1" algn="just">
              <a:spcBef>
                <a:spcPts val="0"/>
              </a:spcBef>
              <a:spcAft>
                <a:spcPts val="600"/>
              </a:spcAft>
            </a:pPr>
            <a:r>
              <a:rPr lang="fr-FR" sz="1400" b="1" dirty="0">
                <a:solidFill>
                  <a:srgbClr val="F7941D"/>
                </a:solidFill>
              </a:rPr>
              <a:t>Anomalie : </a:t>
            </a:r>
            <a:r>
              <a:rPr lang="fr-FR" sz="1400" dirty="0"/>
              <a:t>Toute situation ou tout comportement anormal(e), incluant les déviations à un standard, une spécification, une procédure ou une règle. </a:t>
            </a:r>
          </a:p>
          <a:p>
            <a:pPr marL="179705" indent="-179705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="1" dirty="0">
                <a:solidFill>
                  <a:srgbClr val="F7941D"/>
                </a:solidFill>
              </a:rPr>
              <a:t>HIPO (Haut Potentiel) </a:t>
            </a:r>
            <a:r>
              <a:rPr lang="fr-FR" sz="1400" b="1" i="1">
                <a:solidFill>
                  <a:srgbClr val="F7941D"/>
                </a:solidFill>
              </a:rPr>
              <a:t>[diapo 6]</a:t>
            </a:r>
            <a:r>
              <a:rPr lang="fr-FR" sz="1400" b="1" dirty="0">
                <a:solidFill>
                  <a:srgbClr val="F7941D"/>
                </a:solidFill>
              </a:rPr>
              <a:t> : </a:t>
            </a:r>
            <a:r>
              <a:rPr lang="fr-FR" sz="1400" dirty="0"/>
              <a:t>Incident ou presqu’accident de niveau de gravité réelle ≤ 3* et de niveau de gravité potentielle ≥ 4** dans un ou plusieurs domaines de la grille de cotation Compagnie du niveau de gravité réelle et potentielle des évènements HSE. </a:t>
            </a:r>
            <a:endParaRPr lang="fr-FR" sz="1400" dirty="0">
              <a:cs typeface="Arial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fr-FR" sz="1400" b="1" dirty="0">
                <a:solidFill>
                  <a:srgbClr val="F7941D"/>
                </a:solidFill>
              </a:rPr>
              <a:t>REX HSE : </a:t>
            </a:r>
            <a:r>
              <a:rPr lang="fr-FR" sz="1400" dirty="0">
                <a:solidFill>
                  <a:srgbClr val="374649"/>
                </a:solidFill>
                <a:ea typeface="Roboto" panose="02000000000000000000" pitchFamily="2" charset="0"/>
              </a:rPr>
              <a:t>Document de partage d’informations sur un évènement HSE, interne ou externe, établi sur la base d’une analyse détaillée et formulant des recommandations.</a:t>
            </a:r>
            <a:endParaRPr lang="fr-FR" sz="1400" i="1" dirty="0"/>
          </a:p>
          <a:p>
            <a:pPr algn="just">
              <a:spcBef>
                <a:spcPts val="0"/>
              </a:spcBef>
              <a:spcAft>
                <a:spcPts val="600"/>
              </a:spcAft>
            </a:pPr>
            <a:endParaRPr lang="fr-FR" sz="1100" i="1" dirty="0"/>
          </a:p>
          <a:p>
            <a:pPr algn="just">
              <a:spcBef>
                <a:spcPts val="0"/>
              </a:spcBef>
              <a:spcAft>
                <a:spcPts val="600"/>
              </a:spcAft>
            </a:pPr>
            <a:endParaRPr lang="fr-FR" sz="1100" i="1" dirty="0"/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fr-FR" sz="1100" i="1" dirty="0"/>
          </a:p>
          <a:p>
            <a:pPr algn="just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</a:pPr>
            <a:endParaRPr lang="fr-FR" sz="1800" dirty="0"/>
          </a:p>
          <a:p>
            <a:pPr algn="just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</a:pPr>
            <a:endParaRPr lang="fr-FR" sz="18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1B15046-ECC0-4130-B6F4-D2AFF14FB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354D56"/>
                </a:solidFill>
              </a:rPr>
              <a:t>Lexique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2584681-B289-44E2-94E7-00EBC7F8FE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Kit de déploiement Règle d'or 12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33BE08-7BA0-4B72-A287-C0FDCB20BCD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2DB2303-5C8B-40B1-9CF4-D85128AFC706}"/>
              </a:ext>
            </a:extLst>
          </p:cNvPr>
          <p:cNvSpPr txBox="1"/>
          <p:nvPr/>
        </p:nvSpPr>
        <p:spPr>
          <a:xfrm>
            <a:off x="570797" y="5804877"/>
            <a:ext cx="737060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1000" dirty="0"/>
              <a:t>* Par exemple, les conséquences corporelles dont le niveau de gravité réelle = 3 correspondent à un accident avec arrêt de travail.</a:t>
            </a:r>
            <a:br>
              <a:rPr lang="fr-FR" sz="1000" dirty="0"/>
            </a:br>
            <a:r>
              <a:rPr lang="fr-FR" sz="1000" dirty="0"/>
              <a:t>** Par exemple, les conséquences corporelles dont le niveau de gravité potentielle = 4 correspondent à un décès.</a:t>
            </a:r>
          </a:p>
        </p:txBody>
      </p:sp>
    </p:spTree>
    <p:extLst>
      <p:ext uri="{BB962C8B-B14F-4D97-AF65-F5344CB8AC3E}">
        <p14:creationId xmlns:p14="http://schemas.microsoft.com/office/powerpoint/2010/main" val="3219673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603023-58F3-2947-B7CC-6A5B2FF102D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Kit de déploiement Règle d'or 12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6D8736-097F-9248-ABFF-5D41BB3E03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B3D1768F-37A1-764B-B173-877D889123AD}"/>
              </a:ext>
            </a:extLst>
          </p:cNvPr>
          <p:cNvSpPr txBox="1">
            <a:spLocks/>
          </p:cNvSpPr>
          <p:nvPr/>
        </p:nvSpPr>
        <p:spPr>
          <a:xfrm>
            <a:off x="489741" y="2030067"/>
            <a:ext cx="10659521" cy="2130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3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00" indent="0" algn="l" defTabSz="914400" rtl="0" eaLnBrk="1" latinLnBrk="0" hangingPunct="1">
              <a:lnSpc>
                <a:spcPct val="100000"/>
              </a:lnSpc>
              <a:spcBef>
                <a:spcPts val="13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000"/>
              </a:lnSpc>
            </a:pPr>
            <a:r>
              <a:rPr lang="fr-FR">
                <a:solidFill>
                  <a:srgbClr val="F7941D"/>
                </a:solidFill>
              </a:rPr>
              <a:t>01. </a:t>
            </a:r>
            <a:br>
              <a:rPr lang="fr-FR">
                <a:solidFill>
                  <a:srgbClr val="F7941D"/>
                </a:solidFill>
              </a:rPr>
            </a:br>
            <a:r>
              <a:rPr lang="fr-FR" sz="9000">
                <a:solidFill>
                  <a:srgbClr val="354D56"/>
                </a:solidFill>
              </a:rPr>
              <a:t>L’essentiel</a:t>
            </a:r>
          </a:p>
        </p:txBody>
      </p:sp>
    </p:spTree>
    <p:extLst>
      <p:ext uri="{BB962C8B-B14F-4D97-AF65-F5344CB8AC3E}">
        <p14:creationId xmlns:p14="http://schemas.microsoft.com/office/powerpoint/2010/main" val="1180370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BC48DE58-7746-4091-9C04-B90EBC80B5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57"/>
          <a:stretch/>
        </p:blipFill>
        <p:spPr>
          <a:xfrm>
            <a:off x="7732430" y="4470460"/>
            <a:ext cx="3040346" cy="21446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076DBCA-0016-F947-8594-B0BF0A17C561}"/>
              </a:ext>
            </a:extLst>
          </p:cNvPr>
          <p:cNvSpPr/>
          <p:nvPr/>
        </p:nvSpPr>
        <p:spPr>
          <a:xfrm>
            <a:off x="0" y="19250"/>
            <a:ext cx="6098400" cy="6858000"/>
          </a:xfrm>
          <a:prstGeom prst="rect">
            <a:avLst/>
          </a:prstGeom>
          <a:solidFill>
            <a:srgbClr val="F7941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7678AB-75D3-4D2B-BCD4-0EAC267DE6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Kit de déploiement Règle d'or 12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269AAE0-3F1B-4FDE-B431-F3172FF995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36E1B2-0EB5-49E4-B37F-4E36FA08A357}"/>
              </a:ext>
            </a:extLst>
          </p:cNvPr>
          <p:cNvSpPr txBox="1"/>
          <p:nvPr/>
        </p:nvSpPr>
        <p:spPr>
          <a:xfrm>
            <a:off x="6722414" y="2857459"/>
            <a:ext cx="489476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/>
              <a:t>Le pictogramme de la Règle d’or « Ligne de danger » représente un œil entouré de 4 flèches qui pointent dans 4 directions opposées.</a:t>
            </a:r>
          </a:p>
          <a:p>
            <a:r>
              <a:rPr lang="fr-FR" sz="1600" dirty="0"/>
              <a:t>Ce pictogramme symbolise la vigilance constante face aux dangers qui nous entourent, </a:t>
            </a:r>
            <a:r>
              <a:rPr lang="fr-FR" sz="1600" b="1" dirty="0"/>
              <a:t>pour</a:t>
            </a:r>
            <a:r>
              <a:rPr lang="fr-FR" sz="1600" dirty="0"/>
              <a:t> </a:t>
            </a:r>
            <a:r>
              <a:rPr lang="fr-FR" sz="1600" b="1" dirty="0"/>
              <a:t>nous-mêmes et pour nos collègues</a:t>
            </a:r>
            <a:r>
              <a:rPr lang="fr-FR" sz="1600" dirty="0"/>
              <a:t>.</a:t>
            </a:r>
          </a:p>
        </p:txBody>
      </p:sp>
      <p:sp>
        <p:nvSpPr>
          <p:cNvPr id="27" name="Titre 26">
            <a:extLst>
              <a:ext uri="{FF2B5EF4-FFF2-40B4-BE49-F238E27FC236}">
                <a16:creationId xmlns:a16="http://schemas.microsoft.com/office/drawing/2014/main" id="{AF50B1B0-06A6-C045-A908-F2ABF98C6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354D56"/>
                </a:solidFill>
              </a:rPr>
              <a:t>Affiche &amp; picto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00DD29F-BD18-4134-B78F-51EB886BC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414" y="1404530"/>
            <a:ext cx="1296000" cy="1296000"/>
          </a:xfrm>
          <a:prstGeom prst="rect">
            <a:avLst/>
          </a:prstGeom>
        </p:spPr>
      </p:pic>
      <p:pic>
        <p:nvPicPr>
          <p:cNvPr id="13" name="Picture 8" descr="Le site du Domaine de Vermoise">
            <a:hlinkClick r:id="rId5"/>
            <a:extLst>
              <a:ext uri="{FF2B5EF4-FFF2-40B4-BE49-F238E27FC236}">
                <a16:creationId xmlns:a16="http://schemas.microsoft.com/office/drawing/2014/main" id="{8833407F-9CB3-464B-B947-CBFB29226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193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787" y="5252707"/>
            <a:ext cx="801632" cy="80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09B14A3-4128-4488-BF90-6E7E0A4C23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008" y="847526"/>
            <a:ext cx="3890425" cy="547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76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D787CE2-E2C9-1442-8E74-CC7F0FC67641}"/>
              </a:ext>
            </a:extLst>
          </p:cNvPr>
          <p:cNvSpPr/>
          <p:nvPr/>
        </p:nvSpPr>
        <p:spPr>
          <a:xfrm>
            <a:off x="0" y="0"/>
            <a:ext cx="4826643" cy="6858000"/>
          </a:xfrm>
          <a:prstGeom prst="rect">
            <a:avLst/>
          </a:prstGeom>
          <a:solidFill>
            <a:srgbClr val="F7941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7941D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26347A-7F06-4819-9CED-D05E061BD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79" y="242844"/>
            <a:ext cx="9720000" cy="1008000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Quelques définitions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7678AB-75D3-4D2B-BCD4-0EAC267DE6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Kit de déploiement Règle d'or 12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269AAE0-3F1B-4FDE-B431-F3172FF995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356A3E1-F15E-634E-8A46-2B9F7A5CC0F7}"/>
              </a:ext>
            </a:extLst>
          </p:cNvPr>
          <p:cNvSpPr txBox="1"/>
          <p:nvPr/>
        </p:nvSpPr>
        <p:spPr>
          <a:xfrm>
            <a:off x="558455" y="1920448"/>
            <a:ext cx="3452868" cy="193899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fr-FR" sz="1400" dirty="0">
                <a:solidFill>
                  <a:srgbClr val="323130"/>
                </a:solidFill>
                <a:latin typeface="+mj-lt"/>
              </a:rPr>
              <a:t>Être dans la ligne de danger c’est </a:t>
            </a:r>
            <a:r>
              <a:rPr lang="fr-FR" sz="1400" b="1" dirty="0">
                <a:solidFill>
                  <a:srgbClr val="323130"/>
                </a:solidFill>
                <a:latin typeface="+mj-lt"/>
              </a:rPr>
              <a:t>être positionné(e) sur la trajectoire</a:t>
            </a:r>
            <a:r>
              <a:rPr lang="fr-FR" sz="1400" dirty="0">
                <a:solidFill>
                  <a:srgbClr val="323130"/>
                </a:solidFill>
                <a:latin typeface="+mj-lt"/>
              </a:rPr>
              <a:t> d’un objet en mouvement ou d’une décharge d’énergie.</a:t>
            </a:r>
          </a:p>
          <a:p>
            <a:endParaRPr lang="fr-FR" sz="1400" dirty="0">
              <a:solidFill>
                <a:srgbClr val="323130"/>
              </a:solidFill>
              <a:latin typeface="+mj-lt"/>
            </a:endParaRPr>
          </a:p>
          <a:p>
            <a:r>
              <a:rPr lang="fr-FR" sz="1400" dirty="0">
                <a:solidFill>
                  <a:srgbClr val="323130"/>
                </a:solidFill>
                <a:latin typeface="+mj-lt"/>
              </a:rPr>
              <a:t>Les lignes de danger ne sont pas toujours identifiées et visibles, et peuvent varier ou être générées par d’autres activités dans la zone (coactivité, opérations simultanées).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56BBA2D-5D86-0045-AEF6-5B351A38C3B3}"/>
              </a:ext>
            </a:extLst>
          </p:cNvPr>
          <p:cNvSpPr txBox="1"/>
          <p:nvPr/>
        </p:nvSpPr>
        <p:spPr>
          <a:xfrm>
            <a:off x="5338844" y="1250844"/>
            <a:ext cx="356187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600" b="1">
                <a:solidFill>
                  <a:srgbClr val="F7941D"/>
                </a:solidFill>
              </a:rPr>
              <a:t>EXEMPLES DE LIGNES DE DANGER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FDC1DC3-76D3-E04A-9030-5985082C010C}"/>
              </a:ext>
            </a:extLst>
          </p:cNvPr>
          <p:cNvSpPr txBox="1"/>
          <p:nvPr/>
        </p:nvSpPr>
        <p:spPr>
          <a:xfrm>
            <a:off x="558455" y="1246273"/>
            <a:ext cx="345286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600" b="1">
                <a:solidFill>
                  <a:srgbClr val="F7941D"/>
                </a:solidFill>
              </a:rPr>
              <a:t>NOTION DE « LIGNE DE DANGER »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37F906C2-515B-4F46-BEEE-AA95BB785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729" y="5446072"/>
            <a:ext cx="716813" cy="716813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EEBF499F-AD22-9940-98AC-73610046FED0}"/>
              </a:ext>
            </a:extLst>
          </p:cNvPr>
          <p:cNvSpPr txBox="1"/>
          <p:nvPr/>
        </p:nvSpPr>
        <p:spPr>
          <a:xfrm>
            <a:off x="6253036" y="5373591"/>
            <a:ext cx="5078579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fr-FR" sz="1400" b="1" dirty="0"/>
              <a:t>Être positionné(e) sur la trajectoire d’un véhicule ou d’un engin : </a:t>
            </a:r>
            <a:r>
              <a:rPr lang="fr-FR" sz="1400" dirty="0"/>
              <a:t>Un véhicule ou un engin peut entrer en contact avec un intervenant, piéton ou cycliste, notamment sur les zones de coactivité.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3870013-6572-2F4F-8A5C-E88D7071B79E}"/>
              </a:ext>
            </a:extLst>
          </p:cNvPr>
          <p:cNvSpPr txBox="1"/>
          <p:nvPr/>
        </p:nvSpPr>
        <p:spPr>
          <a:xfrm>
            <a:off x="6253036" y="4201501"/>
            <a:ext cx="5319497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fr-FR" sz="1400" b="1" dirty="0"/>
              <a:t>Être positionné(e) sur la trajectoire d’une décharge de pression lors d’une intervention : </a:t>
            </a:r>
            <a:r>
              <a:rPr lang="fr-FR" sz="1400" dirty="0"/>
              <a:t>La pression stockée peut être libérée soudainement (gaz comprimé, vapeur, liquide), entrainant des projections d’éléments ou de fluides. </a:t>
            </a:r>
            <a:endParaRPr lang="fr-FR" sz="1400" b="1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16A1CC50-6DA6-FB42-BA57-3A46B0C8D7AE}"/>
              </a:ext>
            </a:extLst>
          </p:cNvPr>
          <p:cNvSpPr txBox="1"/>
          <p:nvPr/>
        </p:nvSpPr>
        <p:spPr>
          <a:xfrm>
            <a:off x="6253036" y="3130011"/>
            <a:ext cx="5319497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/>
            <a:r>
              <a:rPr lang="fr-FR" sz="1400" b="1" dirty="0"/>
              <a:t>Être positionné(e) sur la trajectoire d’un objet en mouvement :</a:t>
            </a:r>
            <a:endParaRPr lang="fr-FR" sz="1400" dirty="0">
              <a:highlight>
                <a:srgbClr val="FFFF00"/>
              </a:highlight>
            </a:endParaRPr>
          </a:p>
          <a:p>
            <a:pPr algn="just"/>
            <a:r>
              <a:rPr lang="fr-FR" sz="1400" dirty="0"/>
              <a:t>Un intervenant peut être coincé, happé par une machine ou être percuté par un objet en mouvement.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5E0BDEBA-D581-0F40-A63D-C5CEDF0CED61}"/>
              </a:ext>
            </a:extLst>
          </p:cNvPr>
          <p:cNvSpPr txBox="1"/>
          <p:nvPr/>
        </p:nvSpPr>
        <p:spPr>
          <a:xfrm>
            <a:off x="6253036" y="1961837"/>
            <a:ext cx="5319497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fr-FR" sz="1400" b="1" dirty="0"/>
              <a:t>Être positionné(e) sur la trajectoire d’une chute d’objet :</a:t>
            </a:r>
          </a:p>
          <a:p>
            <a:r>
              <a:rPr lang="fr-FR" sz="1400" dirty="0"/>
              <a:t>En chutant, les objets mal ou non fixés peuvent blesser les intervenants.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2AE8F68-D30F-B149-9AA6-AB258FB8A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313" y="4270864"/>
            <a:ext cx="717644" cy="7176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7F27F0-8869-5946-95A0-53509BB30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0615" y="1920448"/>
            <a:ext cx="715042" cy="7150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B20A3E4-D983-2044-8A64-ED4116C467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0615" y="3095656"/>
            <a:ext cx="715042" cy="71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08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B50F1D0-C718-9642-8BC4-E1A2861C9CC0}"/>
              </a:ext>
            </a:extLst>
          </p:cNvPr>
          <p:cNvSpPr/>
          <p:nvPr/>
        </p:nvSpPr>
        <p:spPr>
          <a:xfrm>
            <a:off x="0" y="0"/>
            <a:ext cx="6098400" cy="6858000"/>
          </a:xfrm>
          <a:prstGeom prst="rect">
            <a:avLst/>
          </a:prstGeom>
          <a:solidFill>
            <a:srgbClr val="F7941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26347A-7F06-4819-9CED-D05E061BD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79" y="242844"/>
            <a:ext cx="9720000" cy="1008000"/>
          </a:xfrm>
        </p:spPr>
        <p:txBody>
          <a:bodyPr/>
          <a:lstStyle/>
          <a:p>
            <a:r>
              <a:rPr lang="fr-FR">
                <a:solidFill>
                  <a:srgbClr val="354D56"/>
                </a:solidFill>
              </a:rPr>
              <a:t>L’essentiel de la Règle d’or 12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7678AB-75D3-4D2B-BCD4-0EAC267DE6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Kit de déploiement Règle d'or 12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9417B14-93DF-4EAB-B19D-43D9CBA9D5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174711-9F39-4273-A686-E2FA4B6CB7E3}"/>
              </a:ext>
            </a:extLst>
          </p:cNvPr>
          <p:cNvSpPr txBox="1"/>
          <p:nvPr/>
        </p:nvSpPr>
        <p:spPr>
          <a:xfrm>
            <a:off x="6673302" y="1992409"/>
            <a:ext cx="4965617" cy="37548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/>
              <a:t>Les objectifs de la Règle d’or 12 sont notamment de :</a:t>
            </a:r>
          </a:p>
          <a:p>
            <a:pPr marL="0" marR="0" lvl="0" indent="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400" b="1" dirty="0"/>
          </a:p>
          <a:p>
            <a:pPr marL="285750" marR="0" lvl="0" indent="-28575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7941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fr-FR" sz="1400" dirty="0"/>
              <a:t>Sensibiliser aux </a:t>
            </a:r>
            <a:r>
              <a:rPr lang="fr-FR" sz="1400" b="1" dirty="0">
                <a:solidFill>
                  <a:srgbClr val="F7941D"/>
                </a:solidFill>
              </a:rPr>
              <a:t>risques d’être positionné sur la « ligne de danger »</a:t>
            </a:r>
            <a:r>
              <a:rPr lang="fr-FR" sz="1400" dirty="0"/>
              <a:t>.</a:t>
            </a:r>
          </a:p>
          <a:p>
            <a:pPr marL="285750" marR="0" lvl="0" indent="-28575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7941D"/>
              </a:buClr>
              <a:buSzTx/>
              <a:buFont typeface="Wingdings" pitchFamily="2" charset="2"/>
              <a:buChar char="§"/>
              <a:tabLst/>
              <a:defRPr/>
            </a:pPr>
            <a:endParaRPr lang="fr-FR" sz="1400" dirty="0"/>
          </a:p>
          <a:p>
            <a:pPr marL="285750" marR="0" lvl="0" indent="-28575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7941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fr-FR" sz="1400" dirty="0"/>
              <a:t>S’assurer que chacun est </a:t>
            </a:r>
            <a:r>
              <a:rPr lang="fr-FR" sz="1400" b="1" dirty="0">
                <a:solidFill>
                  <a:srgbClr val="F7941D"/>
                </a:solidFill>
              </a:rPr>
              <a:t>attentif à l’environnement </a:t>
            </a:r>
            <a:r>
              <a:rPr lang="fr-FR" sz="1400" dirty="0"/>
              <a:t>dans lequel il évolue et se </a:t>
            </a:r>
            <a:r>
              <a:rPr lang="fr-FR" sz="1400" b="1" dirty="0">
                <a:solidFill>
                  <a:srgbClr val="F7941D"/>
                </a:solidFill>
              </a:rPr>
              <a:t>positionne de façon à limiter l’exposition </a:t>
            </a:r>
            <a:r>
              <a:rPr lang="fr-FR" sz="1400" dirty="0"/>
              <a:t>aux dangers.</a:t>
            </a:r>
          </a:p>
          <a:p>
            <a:pPr marL="285750" marR="0" lvl="0" indent="-28575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7941D"/>
              </a:buClr>
              <a:buSzTx/>
              <a:buFont typeface="Wingdings" pitchFamily="2" charset="2"/>
              <a:buChar char="§"/>
              <a:tabLst/>
              <a:defRPr/>
            </a:pPr>
            <a:endParaRPr lang="fr-FR" sz="1400" dirty="0"/>
          </a:p>
          <a:p>
            <a:pPr marL="285750" indent="-285750" algn="just" defTabSz="457200">
              <a:buClr>
                <a:srgbClr val="F7941D"/>
              </a:buClr>
              <a:buFont typeface="Wingdings" pitchFamily="2" charset="2"/>
              <a:buChar char="§"/>
              <a:defRPr/>
            </a:pPr>
            <a:r>
              <a:rPr lang="fr-FR" sz="1400" dirty="0"/>
              <a:t>Rappeler l’importance de la </a:t>
            </a:r>
            <a:r>
              <a:rPr lang="fr-FR" sz="1400" b="1" dirty="0">
                <a:solidFill>
                  <a:srgbClr val="F7941D"/>
                </a:solidFill>
              </a:rPr>
              <a:t>vigilance partagée</a:t>
            </a:r>
            <a:r>
              <a:rPr lang="fr-FR" sz="1400" dirty="0"/>
              <a:t>. </a:t>
            </a:r>
          </a:p>
          <a:p>
            <a:pPr marL="285750" marR="0" lvl="0" indent="-28575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7941D"/>
              </a:buClr>
              <a:buSzTx/>
              <a:buFont typeface="Wingdings" pitchFamily="2" charset="2"/>
              <a:buChar char="§"/>
              <a:tabLst/>
              <a:defRPr/>
            </a:pPr>
            <a:endParaRPr lang="fr-FR" sz="1400" dirty="0"/>
          </a:p>
          <a:p>
            <a:pPr marL="285750" marR="0" lvl="0" indent="-28575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7941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fr-FR" sz="1400" dirty="0"/>
              <a:t>Renforcer la mise en place des </a:t>
            </a:r>
            <a:r>
              <a:rPr lang="fr-FR" sz="1400" b="1" dirty="0">
                <a:solidFill>
                  <a:srgbClr val="F7941D"/>
                </a:solidFill>
              </a:rPr>
              <a:t>barrières de sécurité </a:t>
            </a:r>
            <a:r>
              <a:rPr lang="fr-FR" sz="1400" dirty="0"/>
              <a:t>et</a:t>
            </a:r>
            <a:r>
              <a:rPr lang="fr-FR" sz="1400" b="1" dirty="0">
                <a:solidFill>
                  <a:srgbClr val="F7941D"/>
                </a:solidFill>
              </a:rPr>
              <a:t> rendre visible </a:t>
            </a:r>
            <a:r>
              <a:rPr lang="fr-FR" sz="1400" dirty="0"/>
              <a:t>les zones à risque en prenant en compte les lignes de danger.</a:t>
            </a:r>
          </a:p>
          <a:p>
            <a:pPr marL="285750" marR="0" lvl="0" indent="-28575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7941D"/>
              </a:buClr>
              <a:buSzTx/>
              <a:buFont typeface="Wingdings" pitchFamily="2" charset="2"/>
              <a:buChar char="§"/>
              <a:tabLst/>
              <a:defRPr/>
            </a:pPr>
            <a:endParaRPr lang="fr-FR" sz="1400" dirty="0"/>
          </a:p>
          <a:p>
            <a:pPr marL="285750" marR="0" lvl="0" indent="-285750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F7941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fr-FR" sz="1400" dirty="0"/>
              <a:t>S’assurer de la </a:t>
            </a:r>
            <a:r>
              <a:rPr lang="fr-FR" sz="1400" b="1" dirty="0">
                <a:solidFill>
                  <a:srgbClr val="F7941D"/>
                </a:solidFill>
              </a:rPr>
              <a:t>fixation</a:t>
            </a:r>
            <a:r>
              <a:rPr lang="fr-FR" sz="1400" dirty="0"/>
              <a:t> des objets non sécurisés pouvant se mettre accidentellement en mouvement ou chuter.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F1DC969-B3D3-E24B-BEDE-A1BB79EA1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7" y="853236"/>
            <a:ext cx="3903599" cy="55070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6307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5A5D64B3-0DF2-4E4B-A878-7BFF98709FAE}"/>
              </a:ext>
            </a:extLst>
          </p:cNvPr>
          <p:cNvSpPr/>
          <p:nvPr/>
        </p:nvSpPr>
        <p:spPr>
          <a:xfrm>
            <a:off x="0" y="0"/>
            <a:ext cx="4064399" cy="6858000"/>
          </a:xfrm>
          <a:prstGeom prst="rect">
            <a:avLst/>
          </a:prstGeom>
          <a:solidFill>
            <a:srgbClr val="F7941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7941D"/>
              </a:solidFill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54906A3F-F3C2-9B4C-BE41-C26965A3D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510" y="3733445"/>
            <a:ext cx="718583" cy="71858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026347A-7F06-4819-9CED-D05E061BD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79" y="242844"/>
            <a:ext cx="9720000" cy="1008000"/>
          </a:xfrm>
        </p:spPr>
        <p:txBody>
          <a:bodyPr/>
          <a:lstStyle/>
          <a:p>
            <a:r>
              <a:rPr lang="fr-FR" dirty="0">
                <a:solidFill>
                  <a:srgbClr val="354D56"/>
                </a:solidFill>
              </a:rPr>
              <a:t>Accidentologie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7678AB-75D3-4D2B-BCD4-0EAC267DE6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Kit de déploiement Règle d'or 12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94154BA-F2C7-4944-86D0-0B3942759E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DD78A1C-ED8B-DF40-AC68-A14ED3CEB2CA}"/>
              </a:ext>
            </a:extLst>
          </p:cNvPr>
          <p:cNvSpPr/>
          <p:nvPr/>
        </p:nvSpPr>
        <p:spPr>
          <a:xfrm>
            <a:off x="520634" y="1357793"/>
            <a:ext cx="3023129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500" b="1">
                <a:solidFill>
                  <a:srgbClr val="F7941D"/>
                </a:solidFill>
              </a:rPr>
              <a:t>ACCIDENTOLOGIE DANS LA COMPAGNIE OÙ UNE EXIGENCE DE LA RÈGLE D’OR 12 A ÉTÉ ENFREINTE (2012-2021)</a:t>
            </a:r>
            <a:endParaRPr lang="en-US" sz="1500" b="1">
              <a:solidFill>
                <a:srgbClr val="F7941D"/>
              </a:solidFill>
            </a:endParaRPr>
          </a:p>
        </p:txBody>
      </p:sp>
      <p:sp>
        <p:nvSpPr>
          <p:cNvPr id="48" name="object 2">
            <a:extLst>
              <a:ext uri="{FF2B5EF4-FFF2-40B4-BE49-F238E27FC236}">
                <a16:creationId xmlns:a16="http://schemas.microsoft.com/office/drawing/2014/main" id="{B74CD718-0462-9D4B-BC55-FDBB9450E4DC}"/>
              </a:ext>
            </a:extLst>
          </p:cNvPr>
          <p:cNvSpPr txBox="1"/>
          <p:nvPr/>
        </p:nvSpPr>
        <p:spPr>
          <a:xfrm>
            <a:off x="520634" y="5711777"/>
            <a:ext cx="3123713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spc="25" dirty="0">
                <a:solidFill>
                  <a:srgbClr val="3746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ND (non disponible) </a:t>
            </a:r>
            <a:r>
              <a:rPr lang="fr-FR" sz="1100" b="1" spc="25" dirty="0">
                <a:solidFill>
                  <a:srgbClr val="3746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100" spc="25" dirty="0">
                <a:solidFill>
                  <a:srgbClr val="3746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l’ensemble des évènements de la période n’a pas été réévalué selon cette nouvelle Règle d’or.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C92A2C-8E66-254D-BD64-C6CB2A08A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34" y="2702278"/>
            <a:ext cx="715042" cy="71504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FC367D3-977A-4849-AE79-D21190AAF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634" y="4548938"/>
            <a:ext cx="715042" cy="715042"/>
          </a:xfrm>
          <a:prstGeom prst="rect">
            <a:avLst/>
          </a:prstGeom>
        </p:spPr>
      </p:pic>
      <p:sp>
        <p:nvSpPr>
          <p:cNvPr id="49" name="object 2">
            <a:extLst>
              <a:ext uri="{FF2B5EF4-FFF2-40B4-BE49-F238E27FC236}">
                <a16:creationId xmlns:a16="http://schemas.microsoft.com/office/drawing/2014/main" id="{5A63BF29-CBA0-1846-A30C-309B8E97C571}"/>
              </a:ext>
            </a:extLst>
          </p:cNvPr>
          <p:cNvSpPr txBox="1"/>
          <p:nvPr/>
        </p:nvSpPr>
        <p:spPr>
          <a:xfrm>
            <a:off x="1478854" y="3132817"/>
            <a:ext cx="210929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spc="25" dirty="0">
                <a:solidFill>
                  <a:srgbClr val="3746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Décès</a:t>
            </a:r>
          </a:p>
        </p:txBody>
      </p:sp>
      <p:sp>
        <p:nvSpPr>
          <p:cNvPr id="50" name="object 2">
            <a:extLst>
              <a:ext uri="{FF2B5EF4-FFF2-40B4-BE49-F238E27FC236}">
                <a16:creationId xmlns:a16="http://schemas.microsoft.com/office/drawing/2014/main" id="{6D899AFE-FC30-3F45-A5D3-F4DC5ED80DE8}"/>
              </a:ext>
            </a:extLst>
          </p:cNvPr>
          <p:cNvSpPr txBox="1"/>
          <p:nvPr/>
        </p:nvSpPr>
        <p:spPr>
          <a:xfrm>
            <a:off x="1478854" y="2675637"/>
            <a:ext cx="27745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000" spc="25" dirty="0">
                <a:solidFill>
                  <a:srgbClr val="F7941D"/>
                </a:solidFill>
                <a:latin typeface="Arial MT Light" pitchFamily="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3" name="object 2">
            <a:extLst>
              <a:ext uri="{FF2B5EF4-FFF2-40B4-BE49-F238E27FC236}">
                <a16:creationId xmlns:a16="http://schemas.microsoft.com/office/drawing/2014/main" id="{435901EF-FFB7-7946-B692-11EBCE4E5058}"/>
              </a:ext>
            </a:extLst>
          </p:cNvPr>
          <p:cNvSpPr txBox="1"/>
          <p:nvPr/>
        </p:nvSpPr>
        <p:spPr>
          <a:xfrm>
            <a:off x="1478854" y="4077197"/>
            <a:ext cx="210929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spc="25" dirty="0">
                <a:solidFill>
                  <a:srgbClr val="3746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Accidents avec arrêt</a:t>
            </a:r>
          </a:p>
        </p:txBody>
      </p:sp>
      <p:sp>
        <p:nvSpPr>
          <p:cNvPr id="54" name="object 2">
            <a:extLst>
              <a:ext uri="{FF2B5EF4-FFF2-40B4-BE49-F238E27FC236}">
                <a16:creationId xmlns:a16="http://schemas.microsoft.com/office/drawing/2014/main" id="{52A4C2AB-DC79-E64F-BB66-15E57C6D9DC9}"/>
              </a:ext>
            </a:extLst>
          </p:cNvPr>
          <p:cNvSpPr txBox="1"/>
          <p:nvPr/>
        </p:nvSpPr>
        <p:spPr>
          <a:xfrm>
            <a:off x="1478853" y="3620017"/>
            <a:ext cx="71720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000" spc="25" dirty="0">
                <a:solidFill>
                  <a:srgbClr val="F7941D"/>
                </a:solidFill>
                <a:latin typeface="Arial MT Light" pitchFamily="2"/>
                <a:cs typeface="Arial" panose="020B0604020202020204" pitchFamily="34" charset="0"/>
              </a:rPr>
              <a:t>ND</a:t>
            </a:r>
            <a:r>
              <a:rPr lang="fr-FR" sz="3000" spc="25" dirty="0">
                <a:solidFill>
                  <a:srgbClr val="F794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55" name="object 2">
            <a:extLst>
              <a:ext uri="{FF2B5EF4-FFF2-40B4-BE49-F238E27FC236}">
                <a16:creationId xmlns:a16="http://schemas.microsoft.com/office/drawing/2014/main" id="{5B9C6974-2E90-6D44-90DE-818BB876055F}"/>
              </a:ext>
            </a:extLst>
          </p:cNvPr>
          <p:cNvSpPr txBox="1"/>
          <p:nvPr/>
        </p:nvSpPr>
        <p:spPr>
          <a:xfrm>
            <a:off x="1478854" y="4984102"/>
            <a:ext cx="210929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spc="25" dirty="0">
                <a:solidFill>
                  <a:srgbClr val="3746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HIPO (Haut Potentiel)</a:t>
            </a:r>
          </a:p>
        </p:txBody>
      </p:sp>
      <p:sp>
        <p:nvSpPr>
          <p:cNvPr id="56" name="object 2">
            <a:extLst>
              <a:ext uri="{FF2B5EF4-FFF2-40B4-BE49-F238E27FC236}">
                <a16:creationId xmlns:a16="http://schemas.microsoft.com/office/drawing/2014/main" id="{5C3E4F14-D975-9145-9E1F-0DF5C1D17A82}"/>
              </a:ext>
            </a:extLst>
          </p:cNvPr>
          <p:cNvSpPr txBox="1"/>
          <p:nvPr/>
        </p:nvSpPr>
        <p:spPr>
          <a:xfrm>
            <a:off x="1478853" y="4526922"/>
            <a:ext cx="78466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000" spc="25" dirty="0">
                <a:solidFill>
                  <a:srgbClr val="F7941D"/>
                </a:solidFill>
                <a:latin typeface="Arial MT Light" pitchFamily="2"/>
                <a:cs typeface="Arial" panose="020B0604020202020204" pitchFamily="34" charset="0"/>
              </a:rPr>
              <a:t>ND*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703F192A-5BDF-4846-85C5-6BA4CEF5E01A}"/>
              </a:ext>
            </a:extLst>
          </p:cNvPr>
          <p:cNvSpPr txBox="1"/>
          <p:nvPr/>
        </p:nvSpPr>
        <p:spPr>
          <a:xfrm>
            <a:off x="4585033" y="1357793"/>
            <a:ext cx="3339767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fr-FR" sz="1500" b="1">
                <a:solidFill>
                  <a:srgbClr val="F7941D"/>
                </a:solidFill>
              </a:rPr>
              <a:t>EXEMPLES DE RISQUES ASSOCIÉS AUX LIGNES DE DANGER</a:t>
            </a:r>
            <a:endParaRPr lang="en-US" sz="1500" b="1">
              <a:solidFill>
                <a:srgbClr val="F7941D"/>
              </a:solidFill>
            </a:endParaRPr>
          </a:p>
        </p:txBody>
      </p:sp>
      <p:sp>
        <p:nvSpPr>
          <p:cNvPr id="64" name="object 2">
            <a:extLst>
              <a:ext uri="{FF2B5EF4-FFF2-40B4-BE49-F238E27FC236}">
                <a16:creationId xmlns:a16="http://schemas.microsoft.com/office/drawing/2014/main" id="{44146C94-70C2-4247-B22F-731F4BAFAC4C}"/>
              </a:ext>
            </a:extLst>
          </p:cNvPr>
          <p:cNvSpPr txBox="1"/>
          <p:nvPr/>
        </p:nvSpPr>
        <p:spPr>
          <a:xfrm>
            <a:off x="5543253" y="2673761"/>
            <a:ext cx="199546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/>
              <a:t>Blessures suite à une chute d’objet</a:t>
            </a:r>
          </a:p>
        </p:txBody>
      </p:sp>
      <p:sp>
        <p:nvSpPr>
          <p:cNvPr id="65" name="object 2">
            <a:extLst>
              <a:ext uri="{FF2B5EF4-FFF2-40B4-BE49-F238E27FC236}">
                <a16:creationId xmlns:a16="http://schemas.microsoft.com/office/drawing/2014/main" id="{9AC54877-748F-0C4C-9AF8-12EFC944ADBC}"/>
              </a:ext>
            </a:extLst>
          </p:cNvPr>
          <p:cNvSpPr txBox="1"/>
          <p:nvPr/>
        </p:nvSpPr>
        <p:spPr>
          <a:xfrm>
            <a:off x="5543253" y="3763158"/>
            <a:ext cx="1995467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Projections (fluides, objets) par des systèmes sous pression</a:t>
            </a:r>
          </a:p>
        </p:txBody>
      </p:sp>
      <p:sp>
        <p:nvSpPr>
          <p:cNvPr id="66" name="object 2">
            <a:extLst>
              <a:ext uri="{FF2B5EF4-FFF2-40B4-BE49-F238E27FC236}">
                <a16:creationId xmlns:a16="http://schemas.microsoft.com/office/drawing/2014/main" id="{2B21D4A8-5473-CA4E-8760-C823B560A467}"/>
              </a:ext>
            </a:extLst>
          </p:cNvPr>
          <p:cNvSpPr txBox="1"/>
          <p:nvPr/>
        </p:nvSpPr>
        <p:spPr>
          <a:xfrm>
            <a:off x="8921383" y="2673760"/>
            <a:ext cx="272709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/>
              <a:t>Ecrasement, collision </a:t>
            </a:r>
            <a:br>
              <a:rPr lang="fr-FR" sz="1400"/>
            </a:br>
            <a:r>
              <a:rPr lang="fr-FR" sz="1400"/>
              <a:t>avec un engin ou un véhicule</a:t>
            </a:r>
          </a:p>
        </p:txBody>
      </p:sp>
      <p:sp>
        <p:nvSpPr>
          <p:cNvPr id="67" name="object 2">
            <a:extLst>
              <a:ext uri="{FF2B5EF4-FFF2-40B4-BE49-F238E27FC236}">
                <a16:creationId xmlns:a16="http://schemas.microsoft.com/office/drawing/2014/main" id="{B9144E35-8E0E-D940-8327-67F223EC4237}"/>
              </a:ext>
            </a:extLst>
          </p:cNvPr>
          <p:cNvSpPr txBox="1"/>
          <p:nvPr/>
        </p:nvSpPr>
        <p:spPr>
          <a:xfrm>
            <a:off x="8921384" y="3657207"/>
            <a:ext cx="2727089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/>
              <a:t>Risque mécanique (happement, écrasement, coincement), … </a:t>
            </a:r>
            <a:br>
              <a:rPr lang="fr-FR" sz="1400"/>
            </a:br>
            <a:r>
              <a:rPr lang="fr-FR" sz="1400"/>
              <a:t>lié à des énergies stockées ou </a:t>
            </a:r>
            <a:br>
              <a:rPr lang="fr-FR" sz="1400"/>
            </a:br>
            <a:r>
              <a:rPr lang="fr-FR" sz="1400"/>
              <a:t>au démarrage des équipements</a:t>
            </a:r>
          </a:p>
        </p:txBody>
      </p:sp>
      <p:sp>
        <p:nvSpPr>
          <p:cNvPr id="70" name="object 2">
            <a:extLst>
              <a:ext uri="{FF2B5EF4-FFF2-40B4-BE49-F238E27FC236}">
                <a16:creationId xmlns:a16="http://schemas.microsoft.com/office/drawing/2014/main" id="{6000B7D5-2CA8-C04B-B94E-28634D819E0E}"/>
              </a:ext>
            </a:extLst>
          </p:cNvPr>
          <p:cNvSpPr txBox="1"/>
          <p:nvPr/>
        </p:nvSpPr>
        <p:spPr>
          <a:xfrm>
            <a:off x="5543253" y="4838251"/>
            <a:ext cx="1995467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Collision, écrasement, happement avec un objet ou un équipement en mouvement</a:t>
            </a:r>
          </a:p>
        </p:txBody>
      </p:sp>
      <p:sp>
        <p:nvSpPr>
          <p:cNvPr id="71" name="object 2">
            <a:extLst>
              <a:ext uri="{FF2B5EF4-FFF2-40B4-BE49-F238E27FC236}">
                <a16:creationId xmlns:a16="http://schemas.microsoft.com/office/drawing/2014/main" id="{E70E1ED7-DC91-654B-A242-F011DA2D0E3D}"/>
              </a:ext>
            </a:extLst>
          </p:cNvPr>
          <p:cNvSpPr txBox="1"/>
          <p:nvPr/>
        </p:nvSpPr>
        <p:spPr>
          <a:xfrm>
            <a:off x="8921384" y="4848244"/>
            <a:ext cx="272709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/>
              <a:t>Brûlures, électrisation ou électrocution par des lignes électriques aériennes ou souterraines</a:t>
            </a:r>
          </a:p>
        </p:txBody>
      </p:sp>
      <p:pic>
        <p:nvPicPr>
          <p:cNvPr id="72" name="Image 71">
            <a:extLst>
              <a:ext uri="{FF2B5EF4-FFF2-40B4-BE49-F238E27FC236}">
                <a16:creationId xmlns:a16="http://schemas.microsoft.com/office/drawing/2014/main" id="{AC5AD7FC-8F3D-2543-8283-D9B47B837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8510" y="2548693"/>
            <a:ext cx="716813" cy="716813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1F277B8A-325C-B94C-B74F-03DB8DCEBB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4800" y="4912548"/>
            <a:ext cx="720523" cy="720523"/>
          </a:xfrm>
          <a:prstGeom prst="rect">
            <a:avLst/>
          </a:prstGeom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A0B7AEBF-0ABA-2042-A65E-9333D21992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211" y="3615815"/>
            <a:ext cx="712332" cy="71233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829CE89-EFFD-9A41-A1F7-02CB69200D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1299" y="3733445"/>
            <a:ext cx="717644" cy="71764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C964CB1D-FED8-954A-891B-0F3C47CBFE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3901" y="2550464"/>
            <a:ext cx="715042" cy="715042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DCE309D8-C20A-C449-BF71-E849A4D6AA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1299" y="4915288"/>
            <a:ext cx="715042" cy="715042"/>
          </a:xfrm>
          <a:prstGeom prst="rect">
            <a:avLst/>
          </a:prstGeom>
        </p:spPr>
      </p:pic>
      <p:sp>
        <p:nvSpPr>
          <p:cNvPr id="34" name="object 2">
            <a:extLst>
              <a:ext uri="{FF2B5EF4-FFF2-40B4-BE49-F238E27FC236}">
                <a16:creationId xmlns:a16="http://schemas.microsoft.com/office/drawing/2014/main" id="{C4955D66-9FC8-654E-B193-1D1C1E576099}"/>
              </a:ext>
            </a:extLst>
          </p:cNvPr>
          <p:cNvSpPr txBox="1"/>
          <p:nvPr/>
        </p:nvSpPr>
        <p:spPr>
          <a:xfrm>
            <a:off x="4581299" y="2034747"/>
            <a:ext cx="687184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400" b="1" dirty="0"/>
              <a:t>Malgré les mesures de sécurité mises en place, des risques subsistent : </a:t>
            </a:r>
          </a:p>
        </p:txBody>
      </p:sp>
    </p:spTree>
    <p:extLst>
      <p:ext uri="{BB962C8B-B14F-4D97-AF65-F5344CB8AC3E}">
        <p14:creationId xmlns:p14="http://schemas.microsoft.com/office/powerpoint/2010/main" val="1527423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603023-58F3-2947-B7CC-6A5B2FF102D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Kit de déploiement Règle d'or 12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6D8736-097F-9248-ABFF-5D41BB3E03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1FE2D4F6-AF13-D647-A916-8820941476EA}"/>
              </a:ext>
            </a:extLst>
          </p:cNvPr>
          <p:cNvSpPr txBox="1">
            <a:spLocks/>
          </p:cNvSpPr>
          <p:nvPr/>
        </p:nvSpPr>
        <p:spPr>
          <a:xfrm>
            <a:off x="489741" y="2030067"/>
            <a:ext cx="10659521" cy="2130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3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00" indent="0" algn="l" defTabSz="914400" rtl="0" eaLnBrk="1" latinLnBrk="0" hangingPunct="1">
              <a:lnSpc>
                <a:spcPct val="100000"/>
              </a:lnSpc>
              <a:spcBef>
                <a:spcPts val="13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000"/>
              </a:lnSpc>
            </a:pPr>
            <a:r>
              <a:rPr lang="fr-FR">
                <a:solidFill>
                  <a:srgbClr val="F7941D"/>
                </a:solidFill>
              </a:rPr>
              <a:t>02. </a:t>
            </a:r>
            <a:br>
              <a:rPr lang="fr-FR">
                <a:solidFill>
                  <a:srgbClr val="F7941D"/>
                </a:solidFill>
              </a:rPr>
            </a:br>
            <a:r>
              <a:rPr lang="fr-FR" sz="9000">
                <a:solidFill>
                  <a:srgbClr val="354D56"/>
                </a:solidFill>
              </a:rPr>
              <a:t>REX</a:t>
            </a:r>
          </a:p>
        </p:txBody>
      </p:sp>
    </p:spTree>
    <p:extLst>
      <p:ext uri="{BB962C8B-B14F-4D97-AF65-F5344CB8AC3E}">
        <p14:creationId xmlns:p14="http://schemas.microsoft.com/office/powerpoint/2010/main" val="2406595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DF39052-4367-48E5-AFEB-335B26EC1E7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Kit de déploiement Règle d'or 12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32AB209-E430-48D8-9015-D552239C8C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8</a:t>
            </a:fld>
            <a:endParaRPr lang="fr-FR"/>
          </a:p>
        </p:txBody>
      </p:sp>
      <p:graphicFrame>
        <p:nvGraphicFramePr>
          <p:cNvPr id="13" name="Tableau 13">
            <a:extLst>
              <a:ext uri="{FF2B5EF4-FFF2-40B4-BE49-F238E27FC236}">
                <a16:creationId xmlns:a16="http://schemas.microsoft.com/office/drawing/2014/main" id="{579052B5-939A-4FD2-AB07-3F162287B7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042864"/>
              </p:ext>
            </p:extLst>
          </p:nvPr>
        </p:nvGraphicFramePr>
        <p:xfrm>
          <a:off x="603988" y="1019994"/>
          <a:ext cx="9362973" cy="4443398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5512478">
                  <a:extLst>
                    <a:ext uri="{9D8B030D-6E8A-4147-A177-3AD203B41FA5}">
                      <a16:colId xmlns:a16="http://schemas.microsoft.com/office/drawing/2014/main" val="2770995818"/>
                    </a:ext>
                  </a:extLst>
                </a:gridCol>
                <a:gridCol w="2974758">
                  <a:extLst>
                    <a:ext uri="{9D8B030D-6E8A-4147-A177-3AD203B41FA5}">
                      <a16:colId xmlns:a16="http://schemas.microsoft.com/office/drawing/2014/main" val="2322655508"/>
                    </a:ext>
                  </a:extLst>
                </a:gridCol>
                <a:gridCol w="875737">
                  <a:extLst>
                    <a:ext uri="{9D8B030D-6E8A-4147-A177-3AD203B41FA5}">
                      <a16:colId xmlns:a16="http://schemas.microsoft.com/office/drawing/2014/main" val="2620056346"/>
                    </a:ext>
                  </a:extLst>
                </a:gridCol>
              </a:tblGrid>
              <a:tr h="46351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EXIGENCE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4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ÉVÈNEMENT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4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SLIDE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4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790407"/>
                  </a:ext>
                </a:extLst>
              </a:tr>
              <a:tr h="504936">
                <a:tc>
                  <a:txBody>
                    <a:bodyPr/>
                    <a:lstStyle/>
                    <a:p>
                      <a:r>
                        <a:rPr lang="fr-FR" sz="1100" b="1" dirty="0"/>
                        <a:t>1. Je me positionne de façon à éviter les objets en mouvement.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41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PERSONNEL ÉCRASÉ LORS </a:t>
                      </a:r>
                      <a:br>
                        <a:rPr lang="fr-FR" sz="1100" dirty="0"/>
                      </a:br>
                      <a:r>
                        <a:rPr lang="fr-FR" sz="1100" dirty="0"/>
                        <a:t>DE LA MAINTENANCE D’UN ROBOT SOUS-MARIN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41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rgbClr val="F7941D"/>
                          </a:solidFill>
                        </a:rPr>
                        <a:t>N°9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41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336661"/>
                  </a:ext>
                </a:extLst>
              </a:tr>
              <a:tr h="514184">
                <a:tc>
                  <a:txBody>
                    <a:bodyPr/>
                    <a:lstStyle/>
                    <a:p>
                      <a:r>
                        <a:rPr lang="fr-FR" sz="1100" b="1" dirty="0"/>
                        <a:t>1. Je me positionne de façon à éviter les engins et véhicules.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ACCIDENT MORTEL </a:t>
                      </a:r>
                      <a:br>
                        <a:rPr lang="fr-FR" sz="1100" dirty="0"/>
                      </a:br>
                      <a:r>
                        <a:rPr lang="fr-FR" sz="1100" dirty="0"/>
                        <a:t>D’UN CHAUFFEUR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7941D"/>
                          </a:solidFill>
                          <a:effectLst/>
                          <a:uLnTx/>
                          <a:uFillTx/>
                        </a:rPr>
                        <a:t>N°10</a:t>
                      </a:r>
                      <a:endParaRPr lang="fr-FR" sz="1200" b="1" dirty="0">
                        <a:solidFill>
                          <a:srgbClr val="F7941D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1168532"/>
                  </a:ext>
                </a:extLst>
              </a:tr>
              <a:tr h="554357">
                <a:tc>
                  <a:txBody>
                    <a:bodyPr/>
                    <a:lstStyle/>
                    <a:p>
                      <a:r>
                        <a:rPr lang="fr-FR" sz="1100" b="1" dirty="0"/>
                        <a:t>1. Je me positionne de façon à éviter les décharges de pression.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41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CHOC SUR VISIERE PAR </a:t>
                      </a:r>
                      <a:br>
                        <a:rPr lang="fr-FR" sz="1100" dirty="0"/>
                      </a:br>
                      <a:r>
                        <a:rPr lang="fr-FR" sz="1100" dirty="0"/>
                        <a:t>UN FLEXIBLE HAUTE PRESSION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41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7941D"/>
                          </a:solidFill>
                          <a:effectLst/>
                          <a:uLnTx/>
                          <a:uFillTx/>
                        </a:rPr>
                        <a:t>N°11</a:t>
                      </a:r>
                      <a:endParaRPr lang="fr-FR" sz="1200" b="1" dirty="0">
                        <a:solidFill>
                          <a:srgbClr val="F7941D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41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403165"/>
                  </a:ext>
                </a:extLst>
              </a:tr>
              <a:tr h="604704">
                <a:tc>
                  <a:txBody>
                    <a:bodyPr/>
                    <a:lstStyle/>
                    <a:p>
                      <a:r>
                        <a:rPr lang="fr-FR" sz="1100" b="1" dirty="0"/>
                        <a:t>1. Je me positionne de façon à éviter les chutes d’objets.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CHUTE DE MATÉRIEL D’ÉCHAFAUDAGE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7941D"/>
                          </a:solidFill>
                          <a:effectLst/>
                          <a:uLnTx/>
                          <a:uFillTx/>
                        </a:rPr>
                        <a:t>N°12</a:t>
                      </a:r>
                      <a:endParaRPr lang="fr-FR" sz="1200" b="1" dirty="0">
                        <a:solidFill>
                          <a:srgbClr val="F7941D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9390887"/>
                  </a:ext>
                </a:extLst>
              </a:tr>
              <a:tr h="544233">
                <a:tc>
                  <a:txBody>
                    <a:bodyPr/>
                    <a:lstStyle/>
                    <a:p>
                      <a:r>
                        <a:rPr lang="fr-FR" sz="1100" b="1"/>
                        <a:t>2. J’installe les barrières et périmètres de sécurité.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41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NOYADE DANS UN BASSIN </a:t>
                      </a:r>
                      <a:br>
                        <a:rPr lang="fr-FR" sz="1100" dirty="0"/>
                      </a:br>
                      <a:r>
                        <a:rPr lang="fr-FR" sz="1100" dirty="0"/>
                        <a:t>DE DÉCANTATION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41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7941D"/>
                          </a:solidFill>
                          <a:effectLst/>
                          <a:uLnTx/>
                          <a:uFillTx/>
                        </a:rPr>
                        <a:t>N°13</a:t>
                      </a:r>
                      <a:endParaRPr lang="fr-FR" sz="1200" b="1" dirty="0">
                        <a:solidFill>
                          <a:srgbClr val="F7941D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41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361332"/>
                  </a:ext>
                </a:extLst>
              </a:tr>
              <a:tr h="524076">
                <a:tc>
                  <a:txBody>
                    <a:bodyPr/>
                    <a:lstStyle/>
                    <a:p>
                      <a:r>
                        <a:rPr lang="fr-FR" sz="1100" b="1" dirty="0"/>
                        <a:t>3. Je prends les mesures nécessaires pour sécuriser les objets non fixés.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CHUTE DE 9 M D'UN PLATEAU D'ÉCHAFAUDAGE (23KG) SUR UN SOUDEUR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7941D"/>
                          </a:solidFill>
                          <a:effectLst/>
                          <a:uLnTx/>
                          <a:uFillTx/>
                        </a:rPr>
                        <a:t>N°14</a:t>
                      </a:r>
                      <a:endParaRPr lang="fr-FR" sz="1200" b="1" dirty="0">
                        <a:solidFill>
                          <a:srgbClr val="F7941D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094689"/>
                  </a:ext>
                </a:extLst>
              </a:tr>
              <a:tr h="573690">
                <a:tc>
                  <a:txBody>
                    <a:bodyPr/>
                    <a:lstStyle/>
                    <a:p>
                      <a:r>
                        <a:rPr lang="fr-FR" sz="1100" b="1" dirty="0"/>
                        <a:t>4. Je respecte les barrières et périmètres de sécurité.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41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EFFONDREMENT D’UNE STRUCTURE MÉTALLIQUE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41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7941D"/>
                          </a:solidFill>
                          <a:effectLst/>
                          <a:uLnTx/>
                          <a:uFillTx/>
                        </a:rPr>
                        <a:t>N°15</a:t>
                      </a:r>
                      <a:endParaRPr lang="fr-FR" sz="1200" b="1" dirty="0">
                        <a:solidFill>
                          <a:srgbClr val="F7941D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41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38990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415F6E24-F65F-4361-BDF0-16A2F7EC5D0F}"/>
              </a:ext>
            </a:extLst>
          </p:cNvPr>
          <p:cNvSpPr txBox="1"/>
          <p:nvPr/>
        </p:nvSpPr>
        <p:spPr>
          <a:xfrm>
            <a:off x="603988" y="5668729"/>
            <a:ext cx="972000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/>
              <a:t>Les descriptions des circonstances et des conséquences ont été simplifiées pour une meilleure compréhension</a:t>
            </a:r>
            <a:br>
              <a:rPr lang="fr-FR" sz="1100" dirty="0"/>
            </a:br>
            <a:r>
              <a:rPr lang="fr-FR" sz="1100" dirty="0"/>
              <a:t>Un lien vers chaque REX est disponible, pour plus d’informations 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3A694C1E-1849-9D46-AC95-19E172F47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79" y="242844"/>
            <a:ext cx="9720000" cy="1008000"/>
          </a:xfrm>
        </p:spPr>
        <p:txBody>
          <a:bodyPr/>
          <a:lstStyle/>
          <a:p>
            <a:r>
              <a:rPr lang="fr-FR" dirty="0">
                <a:solidFill>
                  <a:srgbClr val="354D56"/>
                </a:solidFill>
              </a:rPr>
              <a:t>Illustration des exigences</a:t>
            </a:r>
          </a:p>
        </p:txBody>
      </p:sp>
    </p:spTree>
    <p:extLst>
      <p:ext uri="{BB962C8B-B14F-4D97-AF65-F5344CB8AC3E}">
        <p14:creationId xmlns:p14="http://schemas.microsoft.com/office/powerpoint/2010/main" val="4163919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55133E40-8435-42CA-861B-DA48AE502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429" y="5092004"/>
            <a:ext cx="2041267" cy="1367116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3AF34371-FE3A-4C63-94F0-672412F01A97}"/>
              </a:ext>
            </a:extLst>
          </p:cNvPr>
          <p:cNvGrpSpPr/>
          <p:nvPr/>
        </p:nvGrpSpPr>
        <p:grpSpPr>
          <a:xfrm>
            <a:off x="8904620" y="3470740"/>
            <a:ext cx="2331731" cy="1768302"/>
            <a:chOff x="9595726" y="3715116"/>
            <a:chExt cx="2283024" cy="1711078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C68BB1D0-97AF-4663-BE03-FE74E68AB970}"/>
                </a:ext>
              </a:extLst>
            </p:cNvPr>
            <p:cNvGrpSpPr/>
            <p:nvPr/>
          </p:nvGrpSpPr>
          <p:grpSpPr>
            <a:xfrm>
              <a:off x="9595726" y="3715116"/>
              <a:ext cx="2283024" cy="1711078"/>
              <a:chOff x="7353300" y="4537066"/>
              <a:chExt cx="2301100" cy="1724625"/>
            </a:xfrm>
          </p:grpSpPr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05AC1314-6353-43C6-8488-0514DC7036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53300" y="4537066"/>
                <a:ext cx="2301100" cy="165318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FB43395-AF70-4A26-8CDA-C1D55BFDAE3E}"/>
                  </a:ext>
                </a:extLst>
              </p:cNvPr>
              <p:cNvSpPr/>
              <p:nvPr/>
            </p:nvSpPr>
            <p:spPr>
              <a:xfrm>
                <a:off x="7353300" y="6015108"/>
                <a:ext cx="1204758" cy="2465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B14ED791-2A42-46E5-B2A9-C7ACB57FCC54}"/>
                </a:ext>
              </a:extLst>
            </p:cNvPr>
            <p:cNvSpPr txBox="1"/>
            <p:nvPr/>
          </p:nvSpPr>
          <p:spPr>
            <a:xfrm>
              <a:off x="11186597" y="3793330"/>
              <a:ext cx="688009" cy="26161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FR" sz="1100" dirty="0"/>
                <a:t>Châssis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A0F8DA6-9711-4D4F-AC15-9CEBCCC6958F}"/>
              </a:ext>
            </a:extLst>
          </p:cNvPr>
          <p:cNvGrpSpPr/>
          <p:nvPr/>
        </p:nvGrpSpPr>
        <p:grpSpPr>
          <a:xfrm>
            <a:off x="6831678" y="5057580"/>
            <a:ext cx="2991078" cy="1028568"/>
            <a:chOff x="6870717" y="5548421"/>
            <a:chExt cx="3192153" cy="918426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0273ACCD-4686-4BDA-92F7-A5E9E7307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542"/>
            <a:stretch/>
          </p:blipFill>
          <p:spPr>
            <a:xfrm>
              <a:off x="6870717" y="5548421"/>
              <a:ext cx="3192153" cy="918426"/>
            </a:xfrm>
            <a:prstGeom prst="rect">
              <a:avLst/>
            </a:prstGeom>
          </p:spPr>
        </p:pic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AF9BE04C-7C25-43E1-BF2E-D5F01652A7F7}"/>
                </a:ext>
              </a:extLst>
            </p:cNvPr>
            <p:cNvSpPr txBox="1"/>
            <p:nvPr/>
          </p:nvSpPr>
          <p:spPr>
            <a:xfrm>
              <a:off x="6966524" y="5805315"/>
              <a:ext cx="869918" cy="24622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FR" sz="500" dirty="0"/>
                <a:t>Commande du châssis :</a:t>
              </a:r>
            </a:p>
            <a:p>
              <a:pPr algn="ctr"/>
              <a:r>
                <a:rPr lang="fr-FR" sz="500" dirty="0"/>
                <a:t>Hors-bord / in-bord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12E53339-4B0E-4ED3-962D-E316296D7841}"/>
                </a:ext>
              </a:extLst>
            </p:cNvPr>
            <p:cNvSpPr txBox="1"/>
            <p:nvPr/>
          </p:nvSpPr>
          <p:spPr>
            <a:xfrm>
              <a:off x="6966524" y="6082439"/>
              <a:ext cx="869918" cy="24622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FR" sz="500" dirty="0"/>
                <a:t>Commande du châssis :</a:t>
              </a:r>
            </a:p>
            <a:p>
              <a:pPr algn="ctr"/>
              <a:r>
                <a:rPr lang="fr-FR" sz="500" dirty="0"/>
                <a:t>Déploiement/retrait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F698934D-D327-4357-B773-F981F37D99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9623" y="369240"/>
            <a:ext cx="247648" cy="331466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C5B083-EB5A-4A0F-A2F7-18A5DD0D1C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81955" y="6452212"/>
            <a:ext cx="3600000" cy="252000"/>
          </a:xfrm>
        </p:spPr>
        <p:txBody>
          <a:bodyPr/>
          <a:lstStyle/>
          <a:p>
            <a:r>
              <a:rPr lang="fr-FR"/>
              <a:t>Kit de déploiement Règle d'or 12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D79A9DF-B471-433A-B15A-3F27E3C972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44283" y="6452212"/>
            <a:ext cx="576000" cy="252000"/>
          </a:xfrm>
        </p:spPr>
        <p:txBody>
          <a:bodyPr/>
          <a:lstStyle/>
          <a:p>
            <a:fld id="{975A587B-5814-4D9B-9598-FE9CB954CB01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EEE7E0A5-8C0F-4C61-A725-D99AE3CF9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4695" y="358638"/>
            <a:ext cx="7555556" cy="4818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r-FR" sz="1800" b="1" dirty="0"/>
              <a:t>1. Je me positionne </a:t>
            </a:r>
            <a:r>
              <a:rPr lang="fr-FR" sz="1800" dirty="0"/>
              <a:t>de façon à éviter les objets en mouvement.</a:t>
            </a:r>
            <a:endParaRPr lang="fr-FR" sz="1800" dirty="0">
              <a:cs typeface="Arial" panose="020B0604020202020204"/>
            </a:endParaRP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14BA7A6A-9149-4B01-BBE0-6F022EEF3425}"/>
              </a:ext>
            </a:extLst>
          </p:cNvPr>
          <p:cNvSpPr txBox="1">
            <a:spLocks/>
          </p:cNvSpPr>
          <p:nvPr/>
        </p:nvSpPr>
        <p:spPr>
          <a:xfrm>
            <a:off x="469879" y="1111231"/>
            <a:ext cx="8171148" cy="2026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00" indent="0" algn="l" defTabSz="914400" rtl="0" eaLnBrk="1" latinLnBrk="0" hangingPunct="1">
              <a:lnSpc>
                <a:spcPct val="100000"/>
              </a:lnSpc>
              <a:spcBef>
                <a:spcPts val="13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b="1" dirty="0">
                <a:solidFill>
                  <a:srgbClr val="354D56"/>
                </a:solidFill>
              </a:rPr>
              <a:t>&gt; PERSONNEL ÉCRASÉ LORS DE LA MAINTENANCE D’UN ROBOT SOUS-MARIN 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F28B8DEC-C597-43FE-9A4A-843CF4628B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038"/>
          <a:stretch/>
        </p:blipFill>
        <p:spPr>
          <a:xfrm>
            <a:off x="6923690" y="3444470"/>
            <a:ext cx="1834966" cy="1587295"/>
          </a:xfrm>
          <a:prstGeom prst="rect">
            <a:avLst/>
          </a:prstGeom>
        </p:spPr>
      </p:pic>
      <p:sp>
        <p:nvSpPr>
          <p:cNvPr id="44" name="Title 2">
            <a:extLst>
              <a:ext uri="{FF2B5EF4-FFF2-40B4-BE49-F238E27FC236}">
                <a16:creationId xmlns:a16="http://schemas.microsoft.com/office/drawing/2014/main" id="{57021D9F-3B44-464A-A605-80B1C10B2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79" y="242844"/>
            <a:ext cx="9720000" cy="592445"/>
          </a:xfrm>
        </p:spPr>
        <p:txBody>
          <a:bodyPr/>
          <a:lstStyle/>
          <a:p>
            <a:r>
              <a:rPr lang="fr-FR" dirty="0">
                <a:solidFill>
                  <a:srgbClr val="354D56"/>
                </a:solidFill>
              </a:rPr>
              <a:t>REX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80A5D7E-B83D-9448-B196-6CBFC722E869}"/>
              </a:ext>
            </a:extLst>
          </p:cNvPr>
          <p:cNvSpPr txBox="1"/>
          <p:nvPr/>
        </p:nvSpPr>
        <p:spPr>
          <a:xfrm>
            <a:off x="532282" y="1749130"/>
            <a:ext cx="3090594" cy="44012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fr-FR" sz="1400" b="1" dirty="0">
                <a:solidFill>
                  <a:srgbClr val="F7941D"/>
                </a:solidFill>
                <a:cs typeface="Arial" panose="020B0604020202020204"/>
              </a:rPr>
              <a:t>CIRCONSTANCES – FAITS</a:t>
            </a:r>
          </a:p>
          <a:p>
            <a:pPr marL="252000" lvl="1" indent="-252000" defTabSz="685800"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SzPct val="12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/>
              <a:t>2 intervenants réalisaient des </a:t>
            </a:r>
            <a:br>
              <a:rPr lang="fr-FR" sz="1200" dirty="0"/>
            </a:br>
            <a:r>
              <a:rPr lang="fr-FR" sz="1200" dirty="0"/>
              <a:t>travaux de maintenance sur un robot </a:t>
            </a:r>
            <a:br>
              <a:rPr lang="fr-FR" sz="1200" dirty="0"/>
            </a:br>
            <a:r>
              <a:rPr lang="fr-FR" sz="1200" dirty="0"/>
              <a:t>sous-marin.</a:t>
            </a:r>
          </a:p>
          <a:p>
            <a:pPr marL="252000" lvl="1" indent="-252000" defTabSz="685800"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SzPct val="12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/>
              <a:t>L’opération en cours consistait </a:t>
            </a:r>
            <a:br>
              <a:rPr lang="fr-FR" sz="1200" dirty="0"/>
            </a:br>
            <a:r>
              <a:rPr lang="fr-FR" sz="1200" dirty="0"/>
              <a:t>à reconnecter le système d’accroche </a:t>
            </a:r>
            <a:br>
              <a:rPr lang="fr-FR" sz="1200" dirty="0"/>
            </a:br>
            <a:r>
              <a:rPr lang="fr-FR" sz="1200" dirty="0"/>
              <a:t>du robot (appelé TMS) à son câble d’alimentation en énergies (appelé ombilical).</a:t>
            </a:r>
          </a:p>
          <a:p>
            <a:pPr marL="252000" lvl="1" indent="-252000" defTabSz="685800"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SzPct val="12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/>
              <a:t>Le premier intervenant travaillait debout sur une échelle, avec la partie supérieure du corps engagée entre </a:t>
            </a:r>
            <a:br>
              <a:rPr lang="fr-FR" sz="1200" dirty="0"/>
            </a:br>
            <a:r>
              <a:rPr lang="fr-FR" sz="1200" dirty="0"/>
              <a:t>le châssis et le toit du TMS.</a:t>
            </a:r>
          </a:p>
          <a:p>
            <a:pPr marL="252000" lvl="1" indent="-252000" defTabSz="685800"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SzPct val="12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/>
              <a:t>Le deuxième intervenant tenait </a:t>
            </a:r>
            <a:br>
              <a:rPr lang="fr-FR" sz="1200" dirty="0"/>
            </a:br>
            <a:r>
              <a:rPr lang="fr-FR" sz="1200" dirty="0"/>
              <a:t>la console de télécommande entre </a:t>
            </a:r>
            <a:br>
              <a:rPr lang="fr-FR" sz="1200" dirty="0"/>
            </a:br>
            <a:r>
              <a:rPr lang="fr-FR" sz="1200" dirty="0"/>
              <a:t>les mains. Son intention était d’ajuster l’ombilical pour faciliter l’intervention </a:t>
            </a:r>
            <a:br>
              <a:rPr lang="fr-FR" sz="1200" dirty="0"/>
            </a:br>
            <a:r>
              <a:rPr lang="fr-FR" sz="1200" dirty="0"/>
              <a:t>du premier intervenant. </a:t>
            </a:r>
          </a:p>
          <a:p>
            <a:pPr marL="252000" lvl="1" indent="-252000" defTabSz="685800"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SzPct val="12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/>
              <a:t>Cependant, et de manière non intentionnelle, le technicien a abaissé le châssis.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6DECD97E-5C69-5649-9CEA-1353AC7659BE}"/>
              </a:ext>
            </a:extLst>
          </p:cNvPr>
          <p:cNvSpPr txBox="1"/>
          <p:nvPr/>
        </p:nvSpPr>
        <p:spPr>
          <a:xfrm>
            <a:off x="4102813" y="1744158"/>
            <a:ext cx="2388727" cy="6001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fr-FR" sz="1400" b="1" dirty="0">
                <a:solidFill>
                  <a:srgbClr val="F7941D"/>
                </a:solidFill>
                <a:cs typeface="Arial" panose="020B0604020202020204"/>
              </a:rPr>
              <a:t>CONSÉQUENCES</a:t>
            </a:r>
          </a:p>
          <a:p>
            <a:pPr marL="252000" lvl="1" indent="-252000" defTabSz="685800">
              <a:spcBef>
                <a:spcPts val="0"/>
              </a:spcBef>
              <a:spcAft>
                <a:spcPts val="600"/>
              </a:spcAft>
              <a:buClr>
                <a:srgbClr val="F7941D"/>
              </a:buClr>
              <a:buSzPct val="120000"/>
              <a:buFont typeface="Wingdings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/>
              <a:t>Décès d’un intervenant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C4A822DD-CC64-9E48-B4C5-F88650E21288}"/>
              </a:ext>
            </a:extLst>
          </p:cNvPr>
          <p:cNvSpPr txBox="1"/>
          <p:nvPr/>
        </p:nvSpPr>
        <p:spPr>
          <a:xfrm>
            <a:off x="4102813" y="2918031"/>
            <a:ext cx="2454857" cy="25545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2000" indent="-252000">
              <a:lnSpc>
                <a:spcPct val="150000"/>
              </a:lnSpc>
              <a:spcAft>
                <a:spcPts val="600"/>
              </a:spcAft>
            </a:pPr>
            <a:r>
              <a:rPr lang="fr-FR" sz="1400" b="1" dirty="0">
                <a:solidFill>
                  <a:srgbClr val="F7941D"/>
                </a:solidFill>
                <a:cs typeface="Arial" panose="020B0604020202020204"/>
              </a:rPr>
              <a:t>CAUSES</a:t>
            </a:r>
          </a:p>
          <a:p>
            <a:pPr marL="252000" lvl="1" indent="-252000" defTabSz="685800">
              <a:spcAft>
                <a:spcPts val="600"/>
              </a:spcAft>
              <a:buClr>
                <a:srgbClr val="F7941D"/>
              </a:buClr>
              <a:buSzPct val="12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b="1" dirty="0"/>
              <a:t>Position de l’intervenant entre le toit du TMS et le châssis.</a:t>
            </a:r>
          </a:p>
          <a:p>
            <a:pPr marL="252000" lvl="1" indent="-252000" defTabSz="685800">
              <a:spcAft>
                <a:spcPts val="600"/>
              </a:spcAft>
              <a:buClr>
                <a:srgbClr val="F7941D"/>
              </a:buClr>
              <a:buSzPct val="12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/>
              <a:t>Manipulation accidentelle </a:t>
            </a:r>
            <a:br>
              <a:rPr lang="fr-FR" sz="1200" dirty="0"/>
            </a:br>
            <a:r>
              <a:rPr lang="fr-FR" sz="1200" dirty="0"/>
              <a:t>ou erronée de la télécommande du système.</a:t>
            </a:r>
          </a:p>
          <a:p>
            <a:pPr marL="252000" lvl="1" indent="-252000" defTabSz="685800">
              <a:spcAft>
                <a:spcPts val="600"/>
              </a:spcAft>
              <a:buClr>
                <a:srgbClr val="F7941D"/>
              </a:buClr>
              <a:buSzPct val="12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/>
              <a:t>Absence de procédure de maintenance/instruction </a:t>
            </a:r>
            <a:br>
              <a:rPr lang="fr-FR" sz="1200" dirty="0"/>
            </a:br>
            <a:r>
              <a:rPr lang="fr-FR" sz="1200" dirty="0"/>
              <a:t>de travail spécifique.</a:t>
            </a:r>
          </a:p>
          <a:p>
            <a:pPr marL="252000" lvl="1" indent="-252000" defTabSz="685800">
              <a:spcAft>
                <a:spcPts val="600"/>
              </a:spcAft>
              <a:buClr>
                <a:srgbClr val="F7941D"/>
              </a:buClr>
              <a:buSzPct val="120000"/>
              <a:buFont typeface="Wingdings" panose="05000000000000000000" pitchFamily="2" charset="2"/>
              <a:buChar char="§"/>
              <a:tabLst>
                <a:tab pos="282575" algn="l"/>
              </a:tabLst>
              <a:defRPr/>
            </a:pPr>
            <a:r>
              <a:rPr lang="fr-FR" sz="1200" dirty="0"/>
              <a:t>Équipe réduite, sans superviseur.</a:t>
            </a:r>
            <a:endParaRPr lang="en-US" sz="1200" dirty="0"/>
          </a:p>
        </p:txBody>
      </p: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4EBD5649-CEFE-A747-81F3-A018B0B22F84}"/>
              </a:ext>
            </a:extLst>
          </p:cNvPr>
          <p:cNvCxnSpPr>
            <a:cxnSpLocks/>
          </p:cNvCxnSpPr>
          <p:nvPr/>
        </p:nvCxnSpPr>
        <p:spPr>
          <a:xfrm>
            <a:off x="3806653" y="1847070"/>
            <a:ext cx="0" cy="4301622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887020A3-4BE7-0146-BDE6-0F5E232D1A8D}"/>
              </a:ext>
            </a:extLst>
          </p:cNvPr>
          <p:cNvCxnSpPr>
            <a:cxnSpLocks/>
          </p:cNvCxnSpPr>
          <p:nvPr/>
        </p:nvCxnSpPr>
        <p:spPr>
          <a:xfrm>
            <a:off x="6723473" y="1847070"/>
            <a:ext cx="0" cy="4301622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 : coins arrondis 26">
            <a:extLst>
              <a:ext uri="{FF2B5EF4-FFF2-40B4-BE49-F238E27FC236}">
                <a16:creationId xmlns:a16="http://schemas.microsoft.com/office/drawing/2014/main" id="{724D8D84-0CA3-F94B-A06B-0376186F6430}"/>
              </a:ext>
            </a:extLst>
          </p:cNvPr>
          <p:cNvSpPr/>
          <p:nvPr/>
        </p:nvSpPr>
        <p:spPr>
          <a:xfrm>
            <a:off x="6923691" y="1841372"/>
            <a:ext cx="4709747" cy="1584209"/>
          </a:xfrm>
          <a:prstGeom prst="roundRect">
            <a:avLst>
              <a:gd name="adj" fmla="val 6998"/>
            </a:avLst>
          </a:prstGeom>
          <a:solidFill>
            <a:srgbClr val="F7941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780A1C6C-941A-A840-88DC-BFDD6104A019}"/>
              </a:ext>
            </a:extLst>
          </p:cNvPr>
          <p:cNvSpPr txBox="1"/>
          <p:nvPr/>
        </p:nvSpPr>
        <p:spPr>
          <a:xfrm>
            <a:off x="7177696" y="2582154"/>
            <a:ext cx="417968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>
                <a:solidFill>
                  <a:srgbClr val="F7941D"/>
                </a:solidFill>
                <a:latin typeface="+mj-lt"/>
              </a:rPr>
              <a:t>J</a:t>
            </a:r>
            <a:r>
              <a:rPr lang="fr-FR" sz="1200" b="1" i="0" dirty="0">
                <a:solidFill>
                  <a:srgbClr val="F7941D"/>
                </a:solidFill>
                <a:effectLst/>
                <a:latin typeface="+mj-lt"/>
              </a:rPr>
              <a:t>’identifie</a:t>
            </a:r>
            <a:r>
              <a:rPr lang="fr-FR" sz="1200" b="0" i="0" dirty="0">
                <a:solidFill>
                  <a:srgbClr val="F7941D"/>
                </a:solidFill>
                <a:effectLst/>
                <a:latin typeface="+mj-lt"/>
              </a:rPr>
              <a:t> les équipements pouvant me couper, me coincer ou me happer</a:t>
            </a:r>
            <a:r>
              <a:rPr lang="fr-FR" sz="1200" dirty="0">
                <a:solidFill>
                  <a:srgbClr val="F7941D"/>
                </a:solidFill>
                <a:latin typeface="+mj-lt"/>
              </a:rPr>
              <a:t> et j</a:t>
            </a:r>
            <a:r>
              <a:rPr lang="fr-FR" sz="1200" b="0" i="0" dirty="0">
                <a:solidFill>
                  <a:srgbClr val="F7941D"/>
                </a:solidFill>
                <a:effectLst/>
                <a:latin typeface="+mj-lt"/>
              </a:rPr>
              <a:t>e me positionne de manière à </a:t>
            </a:r>
            <a:r>
              <a:rPr lang="fr-FR" sz="1200" b="1" i="0" dirty="0">
                <a:solidFill>
                  <a:srgbClr val="F7941D"/>
                </a:solidFill>
                <a:effectLst/>
                <a:latin typeface="+mj-lt"/>
              </a:rPr>
              <a:t>éviter les lignes de danger</a:t>
            </a:r>
            <a:r>
              <a:rPr lang="fr-FR" sz="1200" b="0" i="0" dirty="0">
                <a:solidFill>
                  <a:srgbClr val="F7941D"/>
                </a:solidFill>
                <a:effectLst/>
                <a:latin typeface="+mj-lt"/>
              </a:rPr>
              <a:t> (valable pour le positionnement de tout ou partie du corps, y compris les mains). 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11B35FBC-C9EB-9748-86BF-D9625F22A146}"/>
              </a:ext>
            </a:extLst>
          </p:cNvPr>
          <p:cNvSpPr txBox="1"/>
          <p:nvPr/>
        </p:nvSpPr>
        <p:spPr>
          <a:xfrm>
            <a:off x="7705083" y="2087133"/>
            <a:ext cx="248124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400" b="1" dirty="0">
                <a:solidFill>
                  <a:srgbClr val="F7941D"/>
                </a:solidFill>
                <a:cs typeface="Arial" panose="020B0604020202020204"/>
              </a:rPr>
              <a:t>ENSEIGNEMENTS À TIRER</a:t>
            </a:r>
            <a:endParaRPr lang="fr-FR" sz="1400" dirty="0">
              <a:solidFill>
                <a:srgbClr val="F7941D"/>
              </a:solidFill>
            </a:endParaRPr>
          </a:p>
        </p:txBody>
      </p:sp>
      <p:pic>
        <p:nvPicPr>
          <p:cNvPr id="91" name="Image 90">
            <a:extLst>
              <a:ext uri="{FF2B5EF4-FFF2-40B4-BE49-F238E27FC236}">
                <a16:creationId xmlns:a16="http://schemas.microsoft.com/office/drawing/2014/main" id="{A4E7CDEC-14E1-D844-B255-8D7C66C44A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5637" y="1987506"/>
            <a:ext cx="435253" cy="419412"/>
          </a:xfrm>
          <a:prstGeom prst="rect">
            <a:avLst/>
          </a:prstGeom>
        </p:spPr>
      </p:pic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0841621F-1E69-CB40-BACA-A4BAF361FEFB}"/>
              </a:ext>
            </a:extLst>
          </p:cNvPr>
          <p:cNvCxnSpPr>
            <a:cxnSpLocks/>
          </p:cNvCxnSpPr>
          <p:nvPr/>
        </p:nvCxnSpPr>
        <p:spPr>
          <a:xfrm>
            <a:off x="3807111" y="2634515"/>
            <a:ext cx="2916362" cy="0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EB1A21D3-8011-5640-A019-E8B65BB97D64}"/>
              </a:ext>
            </a:extLst>
          </p:cNvPr>
          <p:cNvSpPr/>
          <p:nvPr/>
        </p:nvSpPr>
        <p:spPr>
          <a:xfrm>
            <a:off x="11165471" y="4223657"/>
            <a:ext cx="177101" cy="177101"/>
          </a:xfrm>
          <a:prstGeom prst="ellipse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91354AB-B977-9346-89BC-80A1AAEB6A43}"/>
              </a:ext>
            </a:extLst>
          </p:cNvPr>
          <p:cNvSpPr txBox="1"/>
          <p:nvPr/>
        </p:nvSpPr>
        <p:spPr>
          <a:xfrm>
            <a:off x="11195460" y="4233167"/>
            <a:ext cx="11712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+mj-lt"/>
              </a:rPr>
              <a:t>2</a:t>
            </a:r>
            <a:endParaRPr lang="fr-FR" sz="1000" b="0" i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AEAE734-3EF2-9942-B21C-B2B20659DACC}"/>
              </a:ext>
            </a:extLst>
          </p:cNvPr>
          <p:cNvSpPr/>
          <p:nvPr/>
        </p:nvSpPr>
        <p:spPr>
          <a:xfrm>
            <a:off x="8798939" y="4679574"/>
            <a:ext cx="177101" cy="177101"/>
          </a:xfrm>
          <a:prstGeom prst="ellipse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4197EBCC-4267-B342-8B57-EDA3B47EECED}"/>
              </a:ext>
            </a:extLst>
          </p:cNvPr>
          <p:cNvSpPr txBox="1"/>
          <p:nvPr/>
        </p:nvSpPr>
        <p:spPr>
          <a:xfrm>
            <a:off x="8828928" y="4689084"/>
            <a:ext cx="11712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+mj-lt"/>
              </a:rPr>
              <a:t>1</a:t>
            </a:r>
            <a:endParaRPr lang="fr-FR" sz="1000" b="0" i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89C28DDC-64EA-944D-8416-15E124ED5DD8}"/>
              </a:ext>
            </a:extLst>
          </p:cNvPr>
          <p:cNvSpPr/>
          <p:nvPr/>
        </p:nvSpPr>
        <p:spPr>
          <a:xfrm>
            <a:off x="9122558" y="5699064"/>
            <a:ext cx="177101" cy="177101"/>
          </a:xfrm>
          <a:prstGeom prst="ellipse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2FAE13E-D9D1-1A42-9AB1-B07F4A2C5B5A}"/>
              </a:ext>
            </a:extLst>
          </p:cNvPr>
          <p:cNvSpPr txBox="1"/>
          <p:nvPr/>
        </p:nvSpPr>
        <p:spPr>
          <a:xfrm>
            <a:off x="9152547" y="5708574"/>
            <a:ext cx="11712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+mj-lt"/>
              </a:rPr>
              <a:t>3</a:t>
            </a:r>
            <a:endParaRPr lang="fr-FR" sz="1000" b="0" i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EFB0F9B-1B20-4043-8B86-2A54347DD6B0}"/>
              </a:ext>
            </a:extLst>
          </p:cNvPr>
          <p:cNvSpPr/>
          <p:nvPr/>
        </p:nvSpPr>
        <p:spPr>
          <a:xfrm>
            <a:off x="11139875" y="5357966"/>
            <a:ext cx="177101" cy="177101"/>
          </a:xfrm>
          <a:prstGeom prst="ellipse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89F25421-A2BD-834F-AB57-432743804E6D}"/>
              </a:ext>
            </a:extLst>
          </p:cNvPr>
          <p:cNvSpPr txBox="1"/>
          <p:nvPr/>
        </p:nvSpPr>
        <p:spPr>
          <a:xfrm>
            <a:off x="11169864" y="5367476"/>
            <a:ext cx="11712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+mj-lt"/>
              </a:rPr>
              <a:t>4</a:t>
            </a:r>
            <a:endParaRPr lang="fr-FR" sz="1000" b="0" i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382003E-1051-A643-B0B1-8359D7852D00}"/>
              </a:ext>
            </a:extLst>
          </p:cNvPr>
          <p:cNvSpPr/>
          <p:nvPr/>
        </p:nvSpPr>
        <p:spPr>
          <a:xfrm>
            <a:off x="1509901" y="3538762"/>
            <a:ext cx="177101" cy="177101"/>
          </a:xfrm>
          <a:prstGeom prst="ellipse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2BEB5E4B-4050-9E4F-9D51-57DB2647EF38}"/>
              </a:ext>
            </a:extLst>
          </p:cNvPr>
          <p:cNvSpPr txBox="1"/>
          <p:nvPr/>
        </p:nvSpPr>
        <p:spPr>
          <a:xfrm>
            <a:off x="1539890" y="3548272"/>
            <a:ext cx="11712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+mj-lt"/>
              </a:rPr>
              <a:t>1</a:t>
            </a:r>
            <a:endParaRPr lang="fr-FR" sz="1000" b="0" i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057E016D-DAF9-A546-AA92-1F99C3B19B0F}"/>
              </a:ext>
            </a:extLst>
          </p:cNvPr>
          <p:cNvSpPr/>
          <p:nvPr/>
        </p:nvSpPr>
        <p:spPr>
          <a:xfrm>
            <a:off x="2681994" y="4324668"/>
            <a:ext cx="177101" cy="177101"/>
          </a:xfrm>
          <a:prstGeom prst="ellipse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F5AD55DF-A17A-1E4F-A61E-5AED6914A14E}"/>
              </a:ext>
            </a:extLst>
          </p:cNvPr>
          <p:cNvSpPr txBox="1"/>
          <p:nvPr/>
        </p:nvSpPr>
        <p:spPr>
          <a:xfrm>
            <a:off x="2711983" y="4334178"/>
            <a:ext cx="11712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+mj-lt"/>
              </a:rPr>
              <a:t>2</a:t>
            </a:r>
            <a:endParaRPr lang="fr-FR" sz="1000" b="0" i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3C9E9AAB-E613-C245-9544-5DFDA3BF54DA}"/>
              </a:ext>
            </a:extLst>
          </p:cNvPr>
          <p:cNvSpPr/>
          <p:nvPr/>
        </p:nvSpPr>
        <p:spPr>
          <a:xfrm>
            <a:off x="2400984" y="5306632"/>
            <a:ext cx="177101" cy="177101"/>
          </a:xfrm>
          <a:prstGeom prst="ellipse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4EFA7D6D-99AD-B34C-B79F-B439877F84A2}"/>
              </a:ext>
            </a:extLst>
          </p:cNvPr>
          <p:cNvSpPr txBox="1"/>
          <p:nvPr/>
        </p:nvSpPr>
        <p:spPr>
          <a:xfrm>
            <a:off x="2430973" y="5316142"/>
            <a:ext cx="11712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+mj-lt"/>
              </a:rPr>
              <a:t>3</a:t>
            </a:r>
            <a:endParaRPr lang="fr-FR" sz="1000" b="0" i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77061CF2-B7BA-4940-B014-34526E03E9E7}"/>
              </a:ext>
            </a:extLst>
          </p:cNvPr>
          <p:cNvSpPr/>
          <p:nvPr/>
        </p:nvSpPr>
        <p:spPr>
          <a:xfrm>
            <a:off x="1379270" y="5953266"/>
            <a:ext cx="177101" cy="177101"/>
          </a:xfrm>
          <a:prstGeom prst="ellipse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7E01195C-36EF-6144-AFA4-F8DA4996C940}"/>
              </a:ext>
            </a:extLst>
          </p:cNvPr>
          <p:cNvSpPr txBox="1"/>
          <p:nvPr/>
        </p:nvSpPr>
        <p:spPr>
          <a:xfrm>
            <a:off x="1409259" y="5962776"/>
            <a:ext cx="11712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+mj-lt"/>
              </a:rPr>
              <a:t>4</a:t>
            </a:r>
            <a:endParaRPr lang="fr-FR" sz="1000" b="0" i="0" dirty="0">
              <a:solidFill>
                <a:schemeClr val="bg1"/>
              </a:solidFill>
              <a:effectLst/>
              <a:latin typeface="+mj-lt"/>
            </a:endParaRPr>
          </a:p>
        </p:txBody>
      </p: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4EE5E49C-3990-9D49-A1A5-356559BC9697}"/>
              </a:ext>
            </a:extLst>
          </p:cNvPr>
          <p:cNvCxnSpPr>
            <a:cxnSpLocks/>
          </p:cNvCxnSpPr>
          <p:nvPr/>
        </p:nvCxnSpPr>
        <p:spPr>
          <a:xfrm>
            <a:off x="532283" y="901408"/>
            <a:ext cx="9054777" cy="0"/>
          </a:xfrm>
          <a:prstGeom prst="line">
            <a:avLst/>
          </a:prstGeom>
          <a:ln>
            <a:solidFill>
              <a:srgbClr val="F7941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à coins arrondis 14">
            <a:extLst>
              <a:ext uri="{FF2B5EF4-FFF2-40B4-BE49-F238E27FC236}">
                <a16:creationId xmlns:a16="http://schemas.microsoft.com/office/drawing/2014/main" id="{E23366F0-F1FC-4B77-7500-8F3210623112}"/>
              </a:ext>
            </a:extLst>
          </p:cNvPr>
          <p:cNvSpPr/>
          <p:nvPr/>
        </p:nvSpPr>
        <p:spPr>
          <a:xfrm>
            <a:off x="6923691" y="6099851"/>
            <a:ext cx="2517059" cy="350393"/>
          </a:xfrm>
          <a:prstGeom prst="roundRect">
            <a:avLst>
              <a:gd name="adj" fmla="val 50000"/>
            </a:avLst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96537590-75D1-5424-A3C3-8BE148D09D33}"/>
              </a:ext>
            </a:extLst>
          </p:cNvPr>
          <p:cNvSpPr txBox="1"/>
          <p:nvPr/>
        </p:nvSpPr>
        <p:spPr>
          <a:xfrm>
            <a:off x="7088804" y="6176365"/>
            <a:ext cx="218614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hlinkClick r:id="rId9" tooltip="REX exigence 12.1.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Cliquez ici pour accéder au REX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002969"/>
      </p:ext>
    </p:extLst>
  </p:cSld>
  <p:clrMapOvr>
    <a:masterClrMapping/>
  </p:clrMapOvr>
</p:sld>
</file>

<file path=ppt/theme/theme1.xml><?xml version="1.0" encoding="utf-8"?>
<a:theme xmlns:a="http://schemas.openxmlformats.org/drawingml/2006/main" name="TotalEnergies AA - Bleu">
  <a:themeElements>
    <a:clrScheme name="TotalEnergies AA - Bleu">
      <a:dk1>
        <a:srgbClr val="374649"/>
      </a:dk1>
      <a:lt1>
        <a:srgbClr val="FFFFFF"/>
      </a:lt1>
      <a:dk2>
        <a:srgbClr val="009CEA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ED0000"/>
      </a:accent6>
      <a:hlink>
        <a:srgbClr val="374649"/>
      </a:hlink>
      <a:folHlink>
        <a:srgbClr val="009CE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otalEnergies AA_MAJ Rouge 16-9 FR_v24.potx" id="{8F81559F-8AB2-4AB8-AB80-A9DCDC310110}" vid="{67924521-0CA8-40F1-97CB-7A60EDCC72DB}"/>
    </a:ext>
  </a:extLst>
</a:theme>
</file>

<file path=ppt/theme/theme2.xml><?xml version="1.0" encoding="utf-8"?>
<a:theme xmlns:a="http://schemas.openxmlformats.org/drawingml/2006/main" name="TotalEnergies AA - Rouge">
  <a:themeElements>
    <a:clrScheme name="TotalEnergies AA - Rouge">
      <a:dk1>
        <a:srgbClr val="374649"/>
      </a:dk1>
      <a:lt1>
        <a:srgbClr val="FFFFFF"/>
      </a:lt1>
      <a:dk2>
        <a:srgbClr val="ED0000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ED0000"/>
      </a:accent6>
      <a:hlink>
        <a:srgbClr val="374649"/>
      </a:hlink>
      <a:folHlink>
        <a:srgbClr val="ED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otalEnergies AA_MAJ Rouge 16-9 FR_v24.potx" id="{8F81559F-8AB2-4AB8-AB80-A9DCDC310110}" vid="{7F80211D-D8F7-48B2-85FF-8935591EFD6D}"/>
    </a:ext>
  </a:extLst>
</a:theme>
</file>

<file path=ppt/theme/theme3.xml><?xml version="1.0" encoding="utf-8"?>
<a:theme xmlns:a="http://schemas.openxmlformats.org/drawingml/2006/main" name="TotalEnergies AA - Vert">
  <a:themeElements>
    <a:clrScheme name="TotalEnergies AA - Vert">
      <a:dk1>
        <a:srgbClr val="374649"/>
      </a:dk1>
      <a:lt1>
        <a:srgbClr val="FFFFFF"/>
      </a:lt1>
      <a:dk2>
        <a:srgbClr val="40A900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ED0000"/>
      </a:accent6>
      <a:hlink>
        <a:srgbClr val="374649"/>
      </a:hlink>
      <a:folHlink>
        <a:srgbClr val="40A9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otalEnergies AA_MAJ Rouge 16-9 FR_v24.potx" id="{8F81559F-8AB2-4AB8-AB80-A9DCDC310110}" vid="{8E65D93A-A430-4213-93E7-E79E0E13460A}"/>
    </a:ext>
  </a:extLst>
</a:theme>
</file>

<file path=ppt/theme/theme4.xml><?xml version="1.0" encoding="utf-8"?>
<a:theme xmlns:a="http://schemas.openxmlformats.org/drawingml/2006/main" name="TotalEnergies AA - Orange">
  <a:themeElements>
    <a:clrScheme name="TotalEnergies AA - Orange">
      <a:dk1>
        <a:srgbClr val="374649"/>
      </a:dk1>
      <a:lt1>
        <a:srgbClr val="FFFFFF"/>
      </a:lt1>
      <a:dk2>
        <a:srgbClr val="F66A00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ED0000"/>
      </a:accent6>
      <a:hlink>
        <a:srgbClr val="374649"/>
      </a:hlink>
      <a:folHlink>
        <a:srgbClr val="F66A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otalEnergies AA_MAJ Rouge 16-9 FR_v24.potx" id="{8F81559F-8AB2-4AB8-AB80-A9DCDC310110}" vid="{4FB5FB3A-8D47-483C-8718-F2093382F299}"/>
    </a:ext>
  </a:extLst>
</a:theme>
</file>

<file path=ppt/theme/theme5.xml><?xml version="1.0" encoding="utf-8"?>
<a:theme xmlns:a="http://schemas.openxmlformats.org/drawingml/2006/main" name="1_TotalEnergies AA - Rouge">
  <a:themeElements>
    <a:clrScheme name="TotalEnergies AA - Rouge">
      <a:dk1>
        <a:srgbClr val="374649"/>
      </a:dk1>
      <a:lt1>
        <a:srgbClr val="FFFFFF"/>
      </a:lt1>
      <a:dk2>
        <a:srgbClr val="ED0000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ED0000"/>
      </a:accent6>
      <a:hlink>
        <a:srgbClr val="374649"/>
      </a:hlink>
      <a:folHlink>
        <a:srgbClr val="ED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otalEnergies AA_MAJ Rouge 16-9 FR_v24.potx" id="{8F81559F-8AB2-4AB8-AB80-A9DCDC310110}" vid="{7F80211D-D8F7-48B2-85FF-8935591EFD6D}"/>
    </a:ext>
  </a:extLst>
</a:theme>
</file>

<file path=ppt/theme/theme6.xml><?xml version="1.0" encoding="utf-8"?>
<a:theme xmlns:a="http://schemas.openxmlformats.org/drawingml/2006/main" name="Thème Office">
  <a:themeElements>
    <a:clrScheme name="TotalEnergies AA - Rouge">
      <a:dk1>
        <a:srgbClr val="374649"/>
      </a:dk1>
      <a:lt1>
        <a:srgbClr val="FFFFFF"/>
      </a:lt1>
      <a:dk2>
        <a:srgbClr val="ED0000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ED0000"/>
      </a:accent6>
      <a:hlink>
        <a:srgbClr val="374649"/>
      </a:hlink>
      <a:folHlink>
        <a:srgbClr val="ED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TotalEnergies AA - Rouge">
      <a:dk1>
        <a:srgbClr val="374649"/>
      </a:dk1>
      <a:lt1>
        <a:srgbClr val="FFFFFF"/>
      </a:lt1>
      <a:dk2>
        <a:srgbClr val="ED0000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ED0000"/>
      </a:accent6>
      <a:hlink>
        <a:srgbClr val="374649"/>
      </a:hlink>
      <a:folHlink>
        <a:srgbClr val="ED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14F54EC3176342AA69E46BF095A846" ma:contentTypeVersion="11" ma:contentTypeDescription="Crée un document." ma:contentTypeScope="" ma:versionID="56f95c2b2656dfd9a3ce2088bcf5086c">
  <xsd:schema xmlns:xsd="http://www.w3.org/2001/XMLSchema" xmlns:xs="http://www.w3.org/2001/XMLSchema" xmlns:p="http://schemas.microsoft.com/office/2006/metadata/properties" xmlns:ns2="40753fda-f579-4bb9-aa37-7b314b45a769" xmlns:ns3="5e3fc8a5-ae92-42ac-9a5b-adc0faec43d6" targetNamespace="http://schemas.microsoft.com/office/2006/metadata/properties" ma:root="true" ma:fieldsID="e7724d25e4c79b07804f738d6c21a282" ns2:_="" ns3:_="">
    <xsd:import namespace="40753fda-f579-4bb9-aa37-7b314b45a769"/>
    <xsd:import namespace="5e3fc8a5-ae92-42ac-9a5b-adc0faec43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753fda-f579-4bb9-aa37-7b314b45a7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3fc8a5-ae92-42ac-9a5b-adc0faec43d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5A6A8C1-8F9C-4B58-8B66-9F053E57A7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753fda-f579-4bb9-aa37-7b314b45a769"/>
    <ds:schemaRef ds:uri="5e3fc8a5-ae92-42ac-9a5b-adc0faec43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184838-24BB-4C81-8C04-2AFBFD7822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560780-D1C1-4641-9B08-F0A5FFFCA309}">
  <ds:schemaRefs>
    <ds:schemaRef ds:uri="http://www.w3.org/XML/1998/namespace"/>
    <ds:schemaRef ds:uri="http://purl.org/dc/terms/"/>
    <ds:schemaRef ds:uri="http://schemas.microsoft.com/office/2006/documentManagement/types"/>
    <ds:schemaRef ds:uri="5e3fc8a5-ae92-42ac-9a5b-adc0faec43d6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40753fda-f579-4bb9-aa37-7b314b45a76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TotalEnergies AA - Bleu</Template>
  <TotalTime>1707</TotalTime>
  <Words>3002</Words>
  <Application>Microsoft Office PowerPoint</Application>
  <PresentationFormat>Grand écran</PresentationFormat>
  <Paragraphs>310</Paragraphs>
  <Slides>19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19</vt:i4>
      </vt:variant>
    </vt:vector>
  </HeadingPairs>
  <TitlesOfParts>
    <vt:vector size="27" baseType="lpstr">
      <vt:lpstr>Arial</vt:lpstr>
      <vt:lpstr>Arial MT Light</vt:lpstr>
      <vt:lpstr>Wingdings</vt:lpstr>
      <vt:lpstr>TotalEnergies AA - Bleu</vt:lpstr>
      <vt:lpstr>TotalEnergies AA - Rouge</vt:lpstr>
      <vt:lpstr>TotalEnergies AA - Vert</vt:lpstr>
      <vt:lpstr>TotalEnergies AA - Orange</vt:lpstr>
      <vt:lpstr>1_TotalEnergies AA - Rouge</vt:lpstr>
      <vt:lpstr>Présentation PowerPoint</vt:lpstr>
      <vt:lpstr>Présentation PowerPoint</vt:lpstr>
      <vt:lpstr>Affiche &amp; picto</vt:lpstr>
      <vt:lpstr>Quelques définitions</vt:lpstr>
      <vt:lpstr>L’essentiel de la Règle d’or 12</vt:lpstr>
      <vt:lpstr>Accidentologie</vt:lpstr>
      <vt:lpstr>Présentation PowerPoint</vt:lpstr>
      <vt:lpstr>Illustration des exigences</vt:lpstr>
      <vt:lpstr>REX</vt:lpstr>
      <vt:lpstr>REX</vt:lpstr>
      <vt:lpstr>REX</vt:lpstr>
      <vt:lpstr>REX</vt:lpstr>
      <vt:lpstr>REX</vt:lpstr>
      <vt:lpstr>REX</vt:lpstr>
      <vt:lpstr>REX</vt:lpstr>
      <vt:lpstr>Présentation PowerPoint</vt:lpstr>
      <vt:lpstr>Exemples de lignes de danger au bureau </vt:lpstr>
      <vt:lpstr>Nos outils et documents</vt:lpstr>
      <vt:lpstr>Lexique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votre présentation  sur plusieurs lignes [Arial 32 pt regular] lorem ipsum dolor sit amet</dc:title>
  <dc:creator>Josephine Beauchesne</dc:creator>
  <cp:lastModifiedBy>Claire MAIRET</cp:lastModifiedBy>
  <cp:revision>76</cp:revision>
  <cp:lastPrinted>2022-04-01T15:01:54Z</cp:lastPrinted>
  <dcterms:created xsi:type="dcterms:W3CDTF">2021-08-30T17:14:08Z</dcterms:created>
  <dcterms:modified xsi:type="dcterms:W3CDTF">2022-05-19T05:58:43Z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b30ed1b-e95f-40b5-af89-828263f287a7_Enabled">
    <vt:lpwstr>true</vt:lpwstr>
  </property>
  <property fmtid="{D5CDD505-2E9C-101B-9397-08002B2CF9AE}" pid="3" name="MSIP_Label_2b30ed1b-e95f-40b5-af89-828263f287a7_SetDate">
    <vt:lpwstr>2021-09-08T09:51:31Z</vt:lpwstr>
  </property>
  <property fmtid="{D5CDD505-2E9C-101B-9397-08002B2CF9AE}" pid="4" name="MSIP_Label_2b30ed1b-e95f-40b5-af89-828263f287a7_Method">
    <vt:lpwstr>Standard</vt:lpwstr>
  </property>
  <property fmtid="{D5CDD505-2E9C-101B-9397-08002B2CF9AE}" pid="5" name="MSIP_Label_2b30ed1b-e95f-40b5-af89-828263f287a7_Name">
    <vt:lpwstr>2b30ed1b-e95f-40b5-af89-828263f287a7</vt:lpwstr>
  </property>
  <property fmtid="{D5CDD505-2E9C-101B-9397-08002B2CF9AE}" pid="6" name="MSIP_Label_2b30ed1b-e95f-40b5-af89-828263f287a7_SiteId">
    <vt:lpwstr>329e91b0-e21f-48fb-a071-456717ecc28e</vt:lpwstr>
  </property>
  <property fmtid="{D5CDD505-2E9C-101B-9397-08002B2CF9AE}" pid="7" name="MSIP_Label_2b30ed1b-e95f-40b5-af89-828263f287a7_ActionId">
    <vt:lpwstr>0d5f9d8b-7c4d-492f-9999-41f8c64aaae1</vt:lpwstr>
  </property>
  <property fmtid="{D5CDD505-2E9C-101B-9397-08002B2CF9AE}" pid="8" name="MSIP_Label_2b30ed1b-e95f-40b5-af89-828263f287a7_ContentBits">
    <vt:lpwstr>0</vt:lpwstr>
  </property>
  <property fmtid="{D5CDD505-2E9C-101B-9397-08002B2CF9AE}" pid="9" name="ContentTypeId">
    <vt:lpwstr>0x0101001214F54EC3176342AA69E46BF095A846</vt:lpwstr>
  </property>
</Properties>
</file>