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87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286" r:id="rId20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99"/>
    <a:srgbClr val="A90025"/>
    <a:srgbClr val="376092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979" autoAdjust="0"/>
  </p:normalViewPr>
  <p:slideViewPr>
    <p:cSldViewPr>
      <p:cViewPr varScale="1">
        <p:scale>
          <a:sx n="77" d="100"/>
          <a:sy n="77" d="100"/>
        </p:scale>
        <p:origin x="120" y="7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212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47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7/1/2019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3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0965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1358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107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41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77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072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97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35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1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297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397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1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BD1F9-669C-4CA0-8FBF-032659BF092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85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1_"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1845592"/>
            <a:ext cx="937249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 smtClean="0"/>
              <a:t>COMPANY RULE TITLE</a:t>
            </a:r>
            <a:endParaRPr lang="fr-FR" noProof="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19" y="6631430"/>
            <a:ext cx="1458162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REQUIREMENTS REMOVED IN NEW RULE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DOCUMENTS USED FOR THE GAP ANALYSIS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7984" cy="635000"/>
          </a:xfrm>
          <a:prstGeom prst="rect">
            <a:avLst/>
          </a:prstGeom>
        </p:spPr>
        <p:txBody>
          <a:bodyPr/>
          <a:lstStyle/>
          <a:p>
            <a:r>
              <a:rPr lang="fr-FR" noProof="0"/>
              <a:t>Cliquez pour modifier le style du titre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737600" y="6411917"/>
            <a:ext cx="967317" cy="365125"/>
          </a:xfrm>
          <a:prstGeom prst="rect">
            <a:avLst/>
          </a:prstGeom>
        </p:spPr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09600" y="1125539"/>
            <a:ext cx="10958400" cy="5040311"/>
          </a:xfrm>
          <a:prstGeom prst="rect">
            <a:avLst/>
          </a:prstGeom>
        </p:spPr>
        <p:txBody>
          <a:bodyPr/>
          <a:lstStyle>
            <a:lvl5pPr marL="1260000">
              <a:buNone/>
              <a:defRPr/>
            </a:lvl5pPr>
          </a:lstStyle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09600" y="6411917"/>
            <a:ext cx="7416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400">
                <a:solidFill>
                  <a:schemeClr val="tx1"/>
                </a:solidFill>
                <a:latin typeface="+mn-lt"/>
                <a:cs typeface="Helvetica"/>
              </a:defRPr>
            </a:lvl1pPr>
          </a:lstStyle>
          <a:p>
            <a:r>
              <a:rPr lang="en-GB" b="1">
                <a:solidFill>
                  <a:srgbClr val="F5911F"/>
                </a:solidFill>
              </a:rPr>
              <a:t>#SafeDriver </a:t>
            </a:r>
            <a:r>
              <a:rPr lang="en-GB" sz="100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n-GB" sz="1000" b="1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000">
                <a:solidFill>
                  <a:schemeClr val="bg1">
                    <a:lumMod val="50000"/>
                  </a:schemeClr>
                </a:solidFill>
              </a:rPr>
              <a:t>Campagne de sensibilisation aux risques routiers, février 2017 </a:t>
            </a:r>
          </a:p>
        </p:txBody>
      </p:sp>
    </p:spTree>
    <p:extLst>
      <p:ext uri="{BB962C8B-B14F-4D97-AF65-F5344CB8AC3E}">
        <p14:creationId xmlns:p14="http://schemas.microsoft.com/office/powerpoint/2010/main" val="292694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92" r:id="rId3"/>
    <p:sldLayoutId id="2147483695" r:id="rId4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olbox-hse.total.com/en/one-maestro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at.corp.local/sites/s215/en-US/Pages/actualites/2019/Publication-nouvelle-regle-HSE-415.aspx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crescendo4all.rm.corp.local/sites/Ref_MS/Pages/Home.aspx" TargetMode="External"/><Relationship Id="rId4" Type="http://schemas.openxmlformats.org/officeDocument/2006/relationships/hyperlink" Target="https://reflex.sinequa.corp.local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CR-GR-HSE-415 </a:t>
            </a:r>
            <a:r>
              <a:rPr lang="en-US" dirty="0"/>
              <a:t>Safety of Aviation Activities</a:t>
            </a:r>
            <a:endParaRPr lang="en-US" dirty="0"/>
          </a:p>
        </p:txBody>
      </p:sp>
      <p:sp>
        <p:nvSpPr>
          <p:cNvPr id="5" name="Espace réservé du texte 3"/>
          <p:cNvSpPr txBox="1">
            <a:spLocks/>
          </p:cNvSpPr>
          <p:nvPr/>
        </p:nvSpPr>
        <p:spPr>
          <a:xfrm>
            <a:off x="1188000" y="3639600"/>
            <a:ext cx="9732536" cy="177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M&amp;S : which differences between </a:t>
            </a:r>
            <a:r>
              <a:rPr lang="en-US" dirty="0" smtClean="0">
                <a:solidFill>
                  <a:schemeClr val="bg1"/>
                </a:solidFill>
              </a:rPr>
              <a:t>CR-GR-HSE-415 </a:t>
            </a:r>
            <a:r>
              <a:rPr lang="en-US" dirty="0" smtClean="0">
                <a:solidFill>
                  <a:schemeClr val="bg1"/>
                </a:solidFill>
              </a:rPr>
              <a:t>and </a:t>
            </a:r>
            <a:r>
              <a:rPr lang="en-US" dirty="0" smtClean="0">
                <a:solidFill>
                  <a:schemeClr val="bg1"/>
                </a:solidFill>
              </a:rPr>
              <a:t>CR-MS-HSEQ-630 </a:t>
            </a:r>
            <a:r>
              <a:rPr lang="en-US" dirty="0" smtClean="0">
                <a:solidFill>
                  <a:schemeClr val="bg1"/>
                </a:solidFill>
              </a:rPr>
              <a:t>company rule?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Chartered </a:t>
            </a:r>
            <a:r>
              <a:rPr lang="en-GB" dirty="0" smtClean="0"/>
              <a:t>Flights</a:t>
            </a:r>
            <a:endParaRPr lang="en-GB" dirty="0"/>
          </a:p>
        </p:txBody>
      </p:sp>
      <p:sp>
        <p:nvSpPr>
          <p:cNvPr id="6" name="Espace réservé du texte 1"/>
          <p:cNvSpPr txBox="1">
            <a:spLocks/>
          </p:cNvSpPr>
          <p:nvPr/>
        </p:nvSpPr>
        <p:spPr>
          <a:xfrm>
            <a:off x="419606" y="692696"/>
            <a:ext cx="11161240" cy="2887333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3.3.9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Management </a:t>
            </a:r>
            <a:r>
              <a:rPr lang="en-US" sz="1800" dirty="0">
                <a:solidFill>
                  <a:prstClr val="black"/>
                </a:solidFill>
              </a:rPr>
              <a:t>of Passengers of Chartered </a:t>
            </a:r>
            <a:r>
              <a:rPr lang="en-US" sz="1800" dirty="0" smtClean="0">
                <a:solidFill>
                  <a:prstClr val="black"/>
                </a:solidFill>
              </a:rPr>
              <a:t>Flights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Passengers transported by helicopter to offshore installations and/or vessels carry an Emergency Breathing System (EBS) category A.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Passengers transported by helicopter to offshore installations and/or vessels and that are occupying seats at an emergency exit meet the compatibility requirements for shoulder width.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In the case of aerial work, no passenger shall be present on board the aircraft. </a:t>
            </a:r>
          </a:p>
          <a:p>
            <a:pPr lvl="4" algn="l">
              <a:spcBef>
                <a:spcPts val="600"/>
              </a:spcBef>
              <a:spcAft>
                <a:spcPts val="300"/>
              </a:spcAft>
              <a:defRPr/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Changes: </a:t>
            </a: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Carrying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an 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EBS and </a:t>
            </a: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occupying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seats at an emergency exit 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compatible 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with the </a:t>
            </a:r>
            <a:r>
              <a:rPr lang="fr-FR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shoulder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width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for </a:t>
            </a: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passengers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r>
              <a:rPr lang="fr-FR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transported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by </a:t>
            </a:r>
            <a:r>
              <a:rPr lang="fr-FR" sz="16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helicopter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endParaRPr lang="fr-FR" sz="16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Expansion 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of the 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perimiter of application for aerial work. </a:t>
            </a:r>
            <a:endParaRPr lang="fr-FR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0" indent="0" algn="l">
              <a:spcBef>
                <a:spcPts val="600"/>
              </a:spcBef>
              <a:spcAft>
                <a:spcPts val="400"/>
              </a:spcAft>
            </a:pPr>
            <a:endParaRPr lang="fr-FR" sz="1400" b="0" dirty="0">
              <a:solidFill>
                <a:prstClr val="black"/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Chartered Flights</a:t>
            </a:r>
          </a:p>
        </p:txBody>
      </p:sp>
      <p:sp>
        <p:nvSpPr>
          <p:cNvPr id="9" name="Espace réservé du texte 1"/>
          <p:cNvSpPr txBox="1">
            <a:spLocks/>
          </p:cNvSpPr>
          <p:nvPr/>
        </p:nvSpPr>
        <p:spPr>
          <a:xfrm>
            <a:off x="421836" y="3645024"/>
            <a:ext cx="11434804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3.3.11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Operational </a:t>
            </a:r>
            <a:r>
              <a:rPr lang="en-US" sz="1800" dirty="0">
                <a:solidFill>
                  <a:prstClr val="black"/>
                </a:solidFill>
              </a:rPr>
              <a:t>and Technical Flights </a:t>
            </a:r>
            <a:r>
              <a:rPr lang="en-US" sz="1800" dirty="0" smtClean="0">
                <a:solidFill>
                  <a:prstClr val="black"/>
                </a:solidFill>
              </a:rPr>
              <a:t>Surveillance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For any long-term passenger transport, charter contract (&gt; 1 year), and when the technology is available, the aircraft shall be equipped with the following</a:t>
            </a:r>
            <a:r>
              <a:rPr lang="en-US" sz="1600" b="0" dirty="0" smtClean="0">
                <a:solidFill>
                  <a:prstClr val="black"/>
                </a:solidFill>
              </a:rPr>
              <a:t>: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Flight 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Data Monitoring (FDM);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Aircraft 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Health Usage Monitoring System (HUMS) or Unit/Engine Condition Trend Monitoring System (ECTMS).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surveillance and analysis processes are implemented by the air operator using these technologies.</a:t>
            </a:r>
            <a:r>
              <a:rPr lang="fr-FR" sz="1600" b="0" dirty="0" smtClean="0">
                <a:solidFill>
                  <a:prstClr val="black"/>
                </a:solidFill>
              </a:rPr>
              <a:t> </a:t>
            </a:r>
            <a:endParaRPr lang="fr-FR" sz="1600" b="0" dirty="0">
              <a:solidFill>
                <a:prstClr val="black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400"/>
              </a:spcAft>
            </a:pPr>
            <a:r>
              <a:rPr lang="fr-FR" sz="1600" b="0" dirty="0">
                <a:solidFill>
                  <a:srgbClr val="00B050"/>
                </a:solidFill>
              </a:rPr>
              <a:t>No </a:t>
            </a:r>
            <a:r>
              <a:rPr lang="fr-FR" sz="1600" b="0" dirty="0" smtClean="0">
                <a:solidFill>
                  <a:srgbClr val="00B050"/>
                </a:solidFill>
              </a:rPr>
              <a:t>change</a:t>
            </a:r>
            <a:endParaRPr lang="fr-FR" sz="1600" b="0" dirty="0">
              <a:solidFill>
                <a:prstClr val="black"/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6" name="Espace réservé du texte 1"/>
          <p:cNvSpPr txBox="1">
            <a:spLocks/>
          </p:cNvSpPr>
          <p:nvPr/>
        </p:nvSpPr>
        <p:spPr>
          <a:xfrm>
            <a:off x="435988" y="548680"/>
            <a:ext cx="11434804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3.3.10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fr-FR" sz="1800" dirty="0" smtClean="0">
                <a:solidFill>
                  <a:prstClr val="black"/>
                </a:solidFill>
              </a:rPr>
              <a:t>Restrictions </a:t>
            </a:r>
            <a:r>
              <a:rPr lang="fr-FR" sz="1800" dirty="0">
                <a:solidFill>
                  <a:prstClr val="black"/>
                </a:solidFill>
              </a:rPr>
              <a:t>for </a:t>
            </a:r>
            <a:r>
              <a:rPr lang="fr-FR" sz="1800" dirty="0" err="1">
                <a:solidFill>
                  <a:prstClr val="black"/>
                </a:solidFill>
              </a:rPr>
              <a:t>Chartered</a:t>
            </a:r>
            <a:r>
              <a:rPr lang="fr-FR" sz="1800" dirty="0">
                <a:solidFill>
                  <a:prstClr val="black"/>
                </a:solidFill>
              </a:rPr>
              <a:t> </a:t>
            </a:r>
            <a:r>
              <a:rPr lang="fr-FR" sz="1800" dirty="0" err="1" smtClean="0">
                <a:solidFill>
                  <a:prstClr val="black"/>
                </a:solidFill>
              </a:rPr>
              <a:t>Flights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Flights to offshore installations and/or vessels, except for Search And Rescue (SAR) and medical evacuations, are prohibited when the sea state exceeds the certified limits of the helicopter emergency floatation system.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Chartered helicopter night flights are limited to medical evacuations and as necessary for pilots to maintain their qualifications. The only exceptions are flights with passengers at latitudes above 50° North or below 50° South when the daylight period is incompatible with operational requirements, and only: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Subject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to the availability of appropriate SAR resources; and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After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prior advice by the aeronautical technical centre.</a:t>
            </a:r>
          </a:p>
          <a:p>
            <a:pPr marL="0" indent="0" algn="l">
              <a:spcBef>
                <a:spcPts val="600"/>
              </a:spcBef>
              <a:spcAft>
                <a:spcPts val="400"/>
              </a:spcAft>
            </a:pPr>
            <a:r>
              <a:rPr lang="fr-FR" sz="1600" b="0" dirty="0" smtClean="0">
                <a:solidFill>
                  <a:srgbClr val="00B050"/>
                </a:solidFill>
              </a:rPr>
              <a:t>No </a:t>
            </a:r>
            <a:r>
              <a:rPr lang="fr-FR" sz="1600" b="0" dirty="0" smtClean="0">
                <a:solidFill>
                  <a:srgbClr val="00B050"/>
                </a:solidFill>
              </a:rPr>
              <a:t>change</a:t>
            </a:r>
            <a:endParaRPr lang="fr-FR" sz="1600" b="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Chartered Flights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06826" y="3945632"/>
            <a:ext cx="11161240" cy="180020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3.4.1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Use </a:t>
            </a:r>
            <a:r>
              <a:rPr lang="en-US" sz="1800" dirty="0">
                <a:solidFill>
                  <a:schemeClr val="tx1"/>
                </a:solidFill>
              </a:rPr>
              <a:t>of New Aircraft Types (Excluding UAVs</a:t>
            </a:r>
            <a:r>
              <a:rPr lang="en-US" sz="1800" dirty="0" smtClean="0">
                <a:solidFill>
                  <a:schemeClr val="tx1"/>
                </a:solidFill>
              </a:rPr>
              <a:t>)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For the operational use of new aircraft types (excluding unmanned aerial vehicles (UAVs)), the aeronautical technical centre is consulted for a technical statement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Aft>
                <a:spcPts val="600"/>
              </a:spcAft>
            </a:pPr>
            <a:r>
              <a:rPr lang="fr-FR" sz="1600" b="0" dirty="0" smtClean="0">
                <a:solidFill>
                  <a:srgbClr val="FF0000"/>
                </a:solidFill>
              </a:rPr>
              <a:t>New </a:t>
            </a:r>
            <a:r>
              <a:rPr lang="fr-FR" sz="1600" b="0" dirty="0" err="1" smtClean="0">
                <a:solidFill>
                  <a:srgbClr val="FF0000"/>
                </a:solidFill>
              </a:rPr>
              <a:t>Requirement</a:t>
            </a:r>
            <a:r>
              <a:rPr lang="fr-FR" sz="1600" b="0" dirty="0" smtClean="0">
                <a:solidFill>
                  <a:srgbClr val="FF0000"/>
                </a:solidFill>
              </a:rPr>
              <a:t> </a:t>
            </a:r>
            <a:r>
              <a:rPr lang="fr-FR" sz="1600" b="0" dirty="0" smtClean="0">
                <a:solidFill>
                  <a:srgbClr val="FF0000"/>
                </a:solidFill>
              </a:rPr>
              <a:t>: formalisation </a:t>
            </a:r>
            <a:r>
              <a:rPr lang="fr-FR" sz="1600" b="0" dirty="0" smtClean="0">
                <a:solidFill>
                  <a:srgbClr val="FF0000"/>
                </a:solidFill>
              </a:rPr>
              <a:t>of existing practice. </a:t>
            </a: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284984"/>
            <a:ext cx="1219200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335360" y="3288940"/>
            <a:ext cx="9577064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en-GB" dirty="0"/>
              <a:t>REQUIREMENT </a:t>
            </a:r>
            <a:r>
              <a:rPr lang="en-GB" dirty="0" smtClean="0"/>
              <a:t>OVERVIEW: Aeronautical Experimentation</a:t>
            </a:r>
            <a:endParaRPr lang="en-GB" dirty="0"/>
          </a:p>
        </p:txBody>
      </p:sp>
      <p:sp>
        <p:nvSpPr>
          <p:cNvPr id="8" name="Espace réservé du texte 1"/>
          <p:cNvSpPr txBox="1">
            <a:spLocks/>
          </p:cNvSpPr>
          <p:nvPr/>
        </p:nvSpPr>
        <p:spPr>
          <a:xfrm>
            <a:off x="406826" y="692696"/>
            <a:ext cx="11161240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3.3.12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Third-Party </a:t>
            </a:r>
            <a:r>
              <a:rPr lang="en-US" sz="1800" dirty="0">
                <a:solidFill>
                  <a:prstClr val="black"/>
                </a:solidFill>
              </a:rPr>
              <a:t>Chartered Flights for Passenger </a:t>
            </a:r>
            <a:r>
              <a:rPr lang="en-US" sz="1800" dirty="0" smtClean="0">
                <a:solidFill>
                  <a:prstClr val="black"/>
                </a:solidFill>
              </a:rPr>
              <a:t>Transport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use of third-party charter flights for the passenger transport is subject to a prior approval by senior management of an entity or affiliate after advice from the aeronautical technical centre</a:t>
            </a:r>
            <a:r>
              <a:rPr lang="en-US" sz="1600" b="0" dirty="0" smtClean="0">
                <a:solidFill>
                  <a:prstClr val="black"/>
                </a:solidFill>
              </a:rPr>
              <a:t>.</a:t>
            </a:r>
            <a:r>
              <a:rPr lang="fr-FR" sz="1600" b="0" dirty="0" smtClean="0">
                <a:solidFill>
                  <a:prstClr val="black"/>
                </a:solidFill>
              </a:rPr>
              <a:t> </a:t>
            </a:r>
          </a:p>
          <a:p>
            <a:pPr marL="0" indent="0" algn="l">
              <a:spcBef>
                <a:spcPts val="600"/>
              </a:spcBef>
              <a:spcAft>
                <a:spcPts val="4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Changes: 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generalisation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of existing good practices. </a:t>
            </a:r>
            <a:endParaRPr lang="fr-FR" sz="1600" b="0" dirty="0">
              <a:solidFill>
                <a:schemeClr val="accent6">
                  <a:lumMod val="7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75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</a:t>
            </a:r>
            <a:r>
              <a:rPr lang="en-GB" dirty="0" smtClean="0"/>
              <a:t>Emergency Response</a:t>
            </a:r>
            <a:endParaRPr lang="en-GB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335360" y="692696"/>
            <a:ext cx="11161240" cy="288032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3.5.1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Elements </a:t>
            </a:r>
            <a:r>
              <a:rPr lang="en-US" sz="1800" dirty="0">
                <a:solidFill>
                  <a:schemeClr val="tx1"/>
                </a:solidFill>
              </a:rPr>
              <a:t>to Include in the Emergency Response </a:t>
            </a:r>
            <a:r>
              <a:rPr lang="en-US" sz="1800" dirty="0" smtClean="0">
                <a:solidFill>
                  <a:schemeClr val="tx1"/>
                </a:solidFill>
              </a:rPr>
              <a:t>Plan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The emergency response plan of the entity or affiliate considers</a:t>
            </a:r>
            <a:r>
              <a:rPr lang="en-US" sz="1600" b="0" dirty="0" smtClean="0">
                <a:solidFill>
                  <a:schemeClr val="tx1"/>
                </a:solidFill>
              </a:rPr>
              <a:t>: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For charter flights: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  <a:p>
            <a:pPr marL="720000" lvl="8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­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Accident scenarios and scenarios of overdue aircraft;</a:t>
            </a:r>
          </a:p>
          <a:p>
            <a:pPr marL="720000" lvl="8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­Carrying capacity of chartered aircraft, the estimate of survival time, and the available means of rescue within the zone in the event of an accident.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For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non-charter flights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: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  <a:p>
            <a:pPr marL="720000" lvl="8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Accident scenarios.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Changes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: clarification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on the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content (This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requirement 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</a:rPr>
              <a:t>is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</a:rPr>
              <a:t>aimed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mainly at affiliates that have a contract in place with a travel agency other 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</a:rPr>
              <a:t>than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CWT).  </a:t>
            </a:r>
            <a:endParaRPr lang="fr-FR" sz="1600" b="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US" sz="1400" b="0" i="1" dirty="0" smtClean="0">
                <a:solidFill>
                  <a:schemeClr val="tx1"/>
                </a:solidFill>
              </a:rPr>
              <a:t> </a:t>
            </a:r>
            <a:endParaRPr lang="fr-FR" sz="1400" b="0" i="1" dirty="0" smtClean="0">
              <a:solidFill>
                <a:schemeClr val="tx1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371670" y="4581128"/>
            <a:ext cx="11161240" cy="180020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3.5.2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Emergency </a:t>
            </a:r>
            <a:r>
              <a:rPr lang="en-US" sz="1800" dirty="0">
                <a:solidFill>
                  <a:schemeClr val="tx1"/>
                </a:solidFill>
              </a:rPr>
              <a:t>Response Plan Testing for Charter </a:t>
            </a:r>
            <a:r>
              <a:rPr lang="en-US" sz="1800" dirty="0" smtClean="0">
                <a:solidFill>
                  <a:schemeClr val="tx1"/>
                </a:solidFill>
              </a:rPr>
              <a:t>Flights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Charter flight scenarios in the entity or affiliate emergency response plans are integrated into the annual testing plan, or as soon as possible after the establishment of a long-term charter contract with an air operator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Aft>
                <a:spcPts val="600"/>
              </a:spcAft>
            </a:pPr>
            <a:r>
              <a:rPr lang="en-US" sz="1600" b="0" dirty="0" smtClean="0">
                <a:solidFill>
                  <a:srgbClr val="00B050"/>
                </a:solidFill>
              </a:rPr>
              <a:t>No change</a:t>
            </a:r>
          </a:p>
          <a:p>
            <a:pPr marL="0" indent="0" algn="just">
              <a:spcAft>
                <a:spcPts val="600"/>
              </a:spcAft>
            </a:pPr>
            <a:r>
              <a:rPr lang="en-US" sz="1400" b="0" dirty="0">
                <a:solidFill>
                  <a:srgbClr val="00B050"/>
                </a:solidFill>
              </a:rPr>
              <a:t>	</a:t>
            </a:r>
          </a:p>
          <a:p>
            <a:pPr marL="0" indent="0" algn="just">
              <a:spcAft>
                <a:spcPts val="600"/>
              </a:spcAft>
            </a:pPr>
            <a:endParaRPr lang="en-US" sz="1400" b="0" u="sng" dirty="0" smtClean="0">
              <a:solidFill>
                <a:srgbClr val="FF0000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i="1" dirty="0" smtClean="0">
              <a:solidFill>
                <a:schemeClr val="tx1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i="1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94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Inspections </a:t>
            </a:r>
            <a:r>
              <a:rPr lang="en-GB" dirty="0" smtClean="0"/>
              <a:t>and Audits</a:t>
            </a:r>
            <a:endParaRPr lang="en-GB" dirty="0"/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335360" y="836712"/>
            <a:ext cx="11161240" cy="180020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3.6.1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Follow-up </a:t>
            </a:r>
            <a:r>
              <a:rPr lang="en-US" sz="1800" dirty="0">
                <a:solidFill>
                  <a:schemeClr val="tx1"/>
                </a:solidFill>
              </a:rPr>
              <a:t>of Recommendations from Aeronautical Technical </a:t>
            </a:r>
            <a:r>
              <a:rPr lang="en-US" sz="1800" dirty="0" smtClean="0">
                <a:solidFill>
                  <a:schemeClr val="tx1"/>
                </a:solidFill>
              </a:rPr>
              <a:t>Audits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The close out of findings related to non-conformance level 1, made following a technical audit of an air operator, is subject to a technical statement from the aeronautical technical centre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  <a:endParaRPr lang="fr-FR" sz="1600" b="0" dirty="0" smtClean="0">
              <a:solidFill>
                <a:schemeClr val="tx1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u="sng" dirty="0" smtClean="0">
                <a:solidFill>
                  <a:schemeClr val="tx1"/>
                </a:solidFill>
              </a:rPr>
              <a:t>Note</a:t>
            </a:r>
            <a:r>
              <a:rPr lang="fr-FR" sz="1600" b="0" dirty="0" smtClean="0">
                <a:solidFill>
                  <a:schemeClr val="tx1"/>
                </a:solidFill>
              </a:rPr>
              <a:t>: </a:t>
            </a:r>
            <a:r>
              <a:rPr lang="en-US" sz="1600" b="0" dirty="0">
                <a:solidFill>
                  <a:schemeClr val="tx1"/>
                </a:solidFill>
              </a:rPr>
              <a:t>Non-conformance Level 1: Safety is affected. Urgent action is required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  <a:endParaRPr lang="fr-FR" sz="1600" b="0" dirty="0" smtClean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b="0" dirty="0">
              <a:solidFill>
                <a:schemeClr val="tx1"/>
              </a:solidFill>
            </a:endParaRPr>
          </a:p>
          <a:p>
            <a:pPr marL="0" indent="0" algn="l">
              <a:spcBef>
                <a:spcPts val="600"/>
              </a:spcBef>
            </a:pP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Clarification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of the rule </a:t>
            </a:r>
            <a:endParaRPr lang="en-US" sz="1600" b="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i="1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Communication </a:t>
            </a:r>
            <a:r>
              <a:rPr lang="en-GB" dirty="0" smtClean="0"/>
              <a:t>and Reporting</a:t>
            </a:r>
            <a:endParaRPr lang="en-GB" dirty="0"/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02976" y="590101"/>
            <a:ext cx="11161240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3.7.1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Distribution </a:t>
            </a:r>
            <a:r>
              <a:rPr lang="en-US" sz="1800" dirty="0">
                <a:solidFill>
                  <a:prstClr val="black"/>
                </a:solidFill>
              </a:rPr>
              <a:t>and Archiving of </a:t>
            </a:r>
            <a:r>
              <a:rPr lang="en-US" sz="1800" dirty="0" smtClean="0">
                <a:solidFill>
                  <a:prstClr val="black"/>
                </a:solidFill>
              </a:rPr>
              <a:t>Documentation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technical statements are communicated to the Group HSE Aviation Activities function and archived according to the Group policy</a:t>
            </a:r>
            <a:r>
              <a:rPr lang="en-US" sz="1600" b="0" dirty="0" smtClean="0">
                <a:solidFill>
                  <a:prstClr val="black"/>
                </a:solidFill>
              </a:rPr>
              <a:t>.</a:t>
            </a:r>
          </a:p>
          <a:p>
            <a:pPr marL="0" indent="0" algn="l">
              <a:spcBef>
                <a:spcPts val="600"/>
              </a:spcBef>
              <a:spcAft>
                <a:spcPts val="300"/>
              </a:spcAft>
            </a:pPr>
            <a:r>
              <a:rPr lang="fr-FR" sz="1600" b="0" dirty="0" smtClean="0">
                <a:solidFill>
                  <a:srgbClr val="FF0000"/>
                </a:solidFill>
              </a:rPr>
              <a:t>New </a:t>
            </a:r>
            <a:r>
              <a:rPr lang="fr-FR" sz="1600" b="0" dirty="0" err="1" smtClean="0">
                <a:solidFill>
                  <a:srgbClr val="FF0000"/>
                </a:solidFill>
              </a:rPr>
              <a:t>Requirement</a:t>
            </a:r>
            <a:r>
              <a:rPr lang="fr-FR" sz="1600" b="0" dirty="0" smtClean="0">
                <a:solidFill>
                  <a:srgbClr val="FF0000"/>
                </a:solidFill>
              </a:rPr>
              <a:t> </a:t>
            </a:r>
            <a:r>
              <a:rPr lang="fr-FR" sz="1600" b="0" dirty="0" smtClean="0">
                <a:solidFill>
                  <a:srgbClr val="FF0000"/>
                </a:solidFill>
              </a:rPr>
              <a:t>: formalisation </a:t>
            </a:r>
            <a:r>
              <a:rPr lang="fr-FR" sz="1600" b="0" dirty="0">
                <a:solidFill>
                  <a:srgbClr val="FF0000"/>
                </a:solidFill>
              </a:rPr>
              <a:t>of an existing practice. 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9" name="Espace réservé du texte 1"/>
          <p:cNvSpPr txBox="1">
            <a:spLocks/>
          </p:cNvSpPr>
          <p:nvPr/>
        </p:nvSpPr>
        <p:spPr>
          <a:xfrm>
            <a:off x="403484" y="2348880"/>
            <a:ext cx="11161240" cy="216024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3.7.2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fr-FR" sz="1800" dirty="0" err="1" smtClean="0">
                <a:solidFill>
                  <a:prstClr val="black"/>
                </a:solidFill>
              </a:rPr>
              <a:t>Reporting</a:t>
            </a:r>
            <a:r>
              <a:rPr lang="fr-FR" sz="1800" dirty="0" smtClean="0">
                <a:solidFill>
                  <a:prstClr val="black"/>
                </a:solidFill>
              </a:rPr>
              <a:t> </a:t>
            </a:r>
            <a:r>
              <a:rPr lang="fr-FR" sz="1800" dirty="0">
                <a:solidFill>
                  <a:prstClr val="black"/>
                </a:solidFill>
              </a:rPr>
              <a:t>Accidents and </a:t>
            </a:r>
            <a:r>
              <a:rPr lang="fr-FR" sz="1800" dirty="0" smtClean="0">
                <a:solidFill>
                  <a:prstClr val="black"/>
                </a:solidFill>
              </a:rPr>
              <a:t>Incidents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For charter flights the following events (as defined by ICAO) are reported</a:t>
            </a:r>
            <a:r>
              <a:rPr lang="en-US" sz="1600" b="0" dirty="0" smtClean="0">
                <a:solidFill>
                  <a:prstClr val="black"/>
                </a:solidFill>
              </a:rPr>
              <a:t>: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Accidents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Serious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incidents;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Incidents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that could have an impact on the airworthiness, the safety of the flight of the aircraft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or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the personnel on board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.</a:t>
            </a:r>
            <a:endParaRPr lang="fr-FR" sz="1600" dirty="0">
              <a:solidFill>
                <a:schemeClr val="tx1"/>
              </a:solidFill>
              <a:latin typeface="+mj-lt"/>
            </a:endParaRPr>
          </a:p>
          <a:p>
            <a:pPr marL="0" indent="0" algn="l">
              <a:spcBef>
                <a:spcPts val="600"/>
              </a:spcBef>
              <a:spcAft>
                <a:spcPts val="200"/>
              </a:spcAft>
            </a:pPr>
            <a:r>
              <a:rPr lang="fr-FR" sz="1600" b="0" dirty="0">
                <a:solidFill>
                  <a:srgbClr val="FF0000"/>
                </a:solidFill>
              </a:rPr>
              <a:t>New </a:t>
            </a:r>
            <a:r>
              <a:rPr lang="fr-FR" sz="1600" b="0" dirty="0" err="1">
                <a:solidFill>
                  <a:srgbClr val="FF0000"/>
                </a:solidFill>
              </a:rPr>
              <a:t>Requirement</a:t>
            </a:r>
            <a:endParaRPr lang="fr-FR" sz="1400" u="sng" dirty="0" smtClean="0">
              <a:solidFill>
                <a:srgbClr val="FF0000"/>
              </a:solidFill>
            </a:endParaRPr>
          </a:p>
        </p:txBody>
      </p:sp>
      <p:sp>
        <p:nvSpPr>
          <p:cNvPr id="10" name="Espace réservé du texte 1"/>
          <p:cNvSpPr txBox="1">
            <a:spLocks/>
          </p:cNvSpPr>
          <p:nvPr/>
        </p:nvSpPr>
        <p:spPr>
          <a:xfrm>
            <a:off x="385499" y="4636450"/>
            <a:ext cx="11161240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3.7.3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fr-FR" sz="1800" dirty="0" smtClean="0">
                <a:solidFill>
                  <a:prstClr val="black"/>
                </a:solidFill>
              </a:rPr>
              <a:t>Aviation </a:t>
            </a:r>
            <a:r>
              <a:rPr lang="fr-FR" sz="1800" dirty="0">
                <a:solidFill>
                  <a:prstClr val="black"/>
                </a:solidFill>
              </a:rPr>
              <a:t>Activity </a:t>
            </a:r>
            <a:r>
              <a:rPr lang="fr-FR" sz="1800" dirty="0" smtClean="0">
                <a:solidFill>
                  <a:prstClr val="black"/>
                </a:solidFill>
              </a:rPr>
              <a:t>Report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For HSE performance monitoring, the activity of the chartered air operator report is transmitted quarterly to the Group HSE Aerial Activities function</a:t>
            </a:r>
            <a:r>
              <a:rPr lang="en-US" sz="1600" b="0" dirty="0" smtClean="0">
                <a:solidFill>
                  <a:prstClr val="black"/>
                </a:solidFill>
              </a:rPr>
              <a:t>.</a:t>
            </a:r>
          </a:p>
          <a:p>
            <a:pPr marL="0" indent="0" algn="l">
              <a:spcBef>
                <a:spcPts val="600"/>
              </a:spcBef>
              <a:spcAft>
                <a:spcPts val="3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Formalisation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of an existing practice. </a:t>
            </a:r>
            <a:endParaRPr lang="fr-FR" sz="1600" b="0" dirty="0">
              <a:solidFill>
                <a:schemeClr val="accent6">
                  <a:lumMod val="75000"/>
                </a:schemeClr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7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27384"/>
            <a:ext cx="10957984" cy="432048"/>
          </a:xfrm>
          <a:solidFill>
            <a:srgbClr val="376092"/>
          </a:solidFill>
        </p:spPr>
        <p:txBody>
          <a:bodyPr/>
          <a:lstStyle/>
          <a:p>
            <a:r>
              <a:rPr lang="fr-FR" b="1" err="1">
                <a:solidFill>
                  <a:schemeClr val="bg1"/>
                </a:solidFill>
              </a:rPr>
              <a:t>Where</a:t>
            </a:r>
            <a:r>
              <a:rPr lang="fr-FR" b="1">
                <a:solidFill>
                  <a:schemeClr val="bg1"/>
                </a:solidFill>
              </a:rPr>
              <a:t> to </a:t>
            </a:r>
            <a:r>
              <a:rPr lang="fr-FR" b="1" err="1">
                <a:solidFill>
                  <a:schemeClr val="bg1"/>
                </a:solidFill>
              </a:rPr>
              <a:t>find</a:t>
            </a:r>
            <a:r>
              <a:rPr lang="fr-FR" b="1">
                <a:solidFill>
                  <a:schemeClr val="bg1"/>
                </a:solidFill>
              </a:rPr>
              <a:t> </a:t>
            </a:r>
            <a:r>
              <a:rPr lang="fr-FR" b="1" err="1">
                <a:solidFill>
                  <a:schemeClr val="bg1"/>
                </a:solidFill>
              </a:rPr>
              <a:t>additional</a:t>
            </a:r>
            <a:r>
              <a:rPr lang="fr-FR" b="1">
                <a:solidFill>
                  <a:schemeClr val="bg1"/>
                </a:solidFill>
              </a:rPr>
              <a:t> information or documentation?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609600" y="1556792"/>
            <a:ext cx="10958400" cy="4609058"/>
          </a:xfrm>
        </p:spPr>
        <p:txBody>
          <a:bodyPr/>
          <a:lstStyle/>
          <a:p>
            <a:r>
              <a:rPr lang="fr-FR" dirty="0"/>
              <a:t>Publication on WAT</a:t>
            </a:r>
            <a:r>
              <a:rPr lang="fr-FR" dirty="0" smtClean="0"/>
              <a:t>: </a:t>
            </a:r>
            <a:r>
              <a:rPr lang="en-US" dirty="0" smtClean="0">
                <a:hlinkClick r:id="rId2"/>
              </a:rPr>
              <a:t>http://wat.corp.local/sites/s215/en-US/Pages/actualites/2019/Publication-nouvelle-regle-HSE-415.aspx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/>
              <a:t>HSE </a:t>
            </a:r>
            <a:r>
              <a:rPr lang="fr-FR" dirty="0" err="1"/>
              <a:t>toolbox</a:t>
            </a:r>
            <a:r>
              <a:rPr lang="fr-FR" dirty="0"/>
              <a:t>: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https://www.toolbox-hse.total.com/en/one-maestro</a:t>
            </a:r>
            <a:endParaRPr lang="en-US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REFLEX: group </a:t>
            </a:r>
            <a:r>
              <a:rPr lang="fr-FR" dirty="0" err="1"/>
              <a:t>referential</a:t>
            </a:r>
            <a:r>
              <a:rPr lang="fr-FR" dirty="0"/>
              <a:t> documents : </a:t>
            </a:r>
            <a:r>
              <a:rPr lang="fr-FR" dirty="0" smtClean="0">
                <a:hlinkClick r:id="rId4"/>
              </a:rPr>
              <a:t>https://reflex.sinequa.corp.local/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/>
              <a:t>M&amp;S Branch </a:t>
            </a:r>
            <a:r>
              <a:rPr lang="fr-FR" dirty="0" err="1"/>
              <a:t>referential</a:t>
            </a:r>
            <a:r>
              <a:rPr lang="fr-FR" dirty="0"/>
              <a:t> : </a:t>
            </a:r>
            <a:r>
              <a:rPr lang="fr-FR" dirty="0">
                <a:hlinkClick r:id="rId5"/>
              </a:rPr>
              <a:t>http://crescendo4all.rm.corp.local/sites/Ref_MS/Pages/Home.aspx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cxnSp>
        <p:nvCxnSpPr>
          <p:cNvPr id="4" name="Connecteur droit 3"/>
          <p:cNvCxnSpPr/>
          <p:nvPr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TOTAL_ADM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latin typeface="+mj-lt"/>
              </a:rPr>
              <a:t>7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56848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CH" dirty="0" smtClean="0"/>
              <a:t>PERIMETER</a:t>
            </a:r>
            <a:endParaRPr lang="en-US" dirty="0"/>
          </a:p>
        </p:txBody>
      </p:sp>
      <p:sp>
        <p:nvSpPr>
          <p:cNvPr id="6" name="TextBox 10"/>
          <p:cNvSpPr txBox="1"/>
          <p:nvPr/>
        </p:nvSpPr>
        <p:spPr>
          <a:xfrm>
            <a:off x="7909719" y="1663672"/>
            <a:ext cx="1926810" cy="21544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rtlCol="0">
            <a:spAutoFit/>
          </a:bodyPr>
          <a:lstStyle/>
          <a:p>
            <a:pPr algn="l"/>
            <a:r>
              <a:rPr lang="en-US" sz="1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Tahoma" pitchFamily="34" charset="0"/>
              </a:rPr>
              <a:t>NEW COMPANY RULE</a:t>
            </a:r>
            <a:endParaRPr lang="en-US" sz="1400" b="1" i="1" dirty="0">
              <a:solidFill>
                <a:srgbClr val="FF0000"/>
              </a:solidFill>
              <a:latin typeface="Arial" panose="020B0604020202020204" pitchFamily="34" charset="0"/>
              <a:cs typeface="Tahoma" pitchFamily="34" charset="0"/>
            </a:endParaRPr>
          </a:p>
        </p:txBody>
      </p:sp>
      <p:cxnSp>
        <p:nvCxnSpPr>
          <p:cNvPr id="7" name="Straight Connector 11"/>
          <p:cNvCxnSpPr/>
          <p:nvPr/>
        </p:nvCxnSpPr>
        <p:spPr bwMode="auto">
          <a:xfrm>
            <a:off x="8040651" y="1554307"/>
            <a:ext cx="1646285" cy="113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12"/>
          <p:cNvCxnSpPr/>
          <p:nvPr/>
        </p:nvCxnSpPr>
        <p:spPr bwMode="auto">
          <a:xfrm flipV="1">
            <a:off x="8040651" y="1963882"/>
            <a:ext cx="1664947" cy="2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ight Arrow 14"/>
          <p:cNvSpPr/>
          <p:nvPr/>
        </p:nvSpPr>
        <p:spPr>
          <a:xfrm>
            <a:off x="6289348" y="2684645"/>
            <a:ext cx="814764" cy="695302"/>
          </a:xfrm>
          <a:prstGeom prst="rightArrow">
            <a:avLst>
              <a:gd name="adj1" fmla="val 47587"/>
              <a:gd name="adj2" fmla="val 50000"/>
            </a:avLst>
          </a:prstGeom>
          <a:solidFill>
            <a:schemeClr val="tx2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26" name="Rounded Rectangle 35"/>
          <p:cNvSpPr/>
          <p:nvPr/>
        </p:nvSpPr>
        <p:spPr bwMode="auto">
          <a:xfrm>
            <a:off x="1912472" y="840411"/>
            <a:ext cx="4224816" cy="1646522"/>
          </a:xfrm>
          <a:prstGeom prst="roundRect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 wrap="square" rtlCol="0" anchor="t"/>
          <a:lstStyle/>
          <a:p>
            <a:pPr>
              <a:spcAft>
                <a:spcPts val="1108"/>
              </a:spcAft>
            </a:pPr>
            <a:r>
              <a:rPr lang="fr-FR" sz="1200" dirty="0" smtClean="0">
                <a:solidFill>
                  <a:schemeClr val="accent1"/>
                </a:solidFill>
              </a:rPr>
              <a:t>Currently covered at Group level</a:t>
            </a:r>
            <a:r>
              <a:rPr lang="fr-FR" sz="1200" dirty="0" smtClean="0"/>
              <a:t>: passenger transport</a:t>
            </a:r>
          </a:p>
          <a:p>
            <a:pPr>
              <a:spcAft>
                <a:spcPts val="1108"/>
              </a:spcAft>
            </a:pPr>
            <a:r>
              <a:rPr lang="fr-FR" sz="1200" dirty="0" smtClean="0"/>
              <a:t>  Airplanes                 Helicopters              Infrastructure</a:t>
            </a:r>
            <a:endParaRPr lang="fr-FR" sz="1200" dirty="0"/>
          </a:p>
        </p:txBody>
      </p:sp>
      <p:sp>
        <p:nvSpPr>
          <p:cNvPr id="27" name="Rounded Rectangle 36"/>
          <p:cNvSpPr/>
          <p:nvPr/>
        </p:nvSpPr>
        <p:spPr bwMode="auto">
          <a:xfrm>
            <a:off x="1912472" y="3328248"/>
            <a:ext cx="4224816" cy="1813757"/>
          </a:xfrm>
          <a:prstGeom prst="roundRect">
            <a:avLst>
              <a:gd name="adj" fmla="val 8025"/>
            </a:avLst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 wrap="square" rtlCol="0" anchor="t"/>
          <a:lstStyle/>
          <a:p>
            <a:pPr>
              <a:spcAft>
                <a:spcPts val="1108"/>
              </a:spcAft>
            </a:pPr>
            <a:r>
              <a:rPr lang="fr-FR" sz="1200" dirty="0" smtClean="0">
                <a:solidFill>
                  <a:schemeClr val="accent1"/>
                </a:solidFill>
              </a:rPr>
              <a:t>Added to the scope:</a:t>
            </a:r>
            <a:endParaRPr lang="fr-FR" sz="1200" dirty="0" smtClean="0"/>
          </a:p>
          <a:p>
            <a:pPr>
              <a:spcAft>
                <a:spcPts val="1108"/>
              </a:spcAft>
            </a:pPr>
            <a:r>
              <a:rPr lang="fr-FR" sz="1200" dirty="0" smtClean="0"/>
              <a:t>      </a:t>
            </a:r>
            <a:r>
              <a:rPr lang="fr-FR" sz="1200" dirty="0" err="1" smtClean="0"/>
              <a:t>Aerial</a:t>
            </a:r>
            <a:r>
              <a:rPr lang="fr-FR" sz="1200" dirty="0" smtClean="0"/>
              <a:t> </a:t>
            </a:r>
            <a:r>
              <a:rPr lang="fr-FR" sz="1200" dirty="0" err="1" smtClean="0"/>
              <a:t>work</a:t>
            </a:r>
            <a:r>
              <a:rPr lang="fr-FR" sz="1200" dirty="0" smtClean="0"/>
              <a:t>                </a:t>
            </a:r>
            <a:r>
              <a:rPr lang="fr-FR" sz="1200" dirty="0" smtClean="0"/>
              <a:t>New types of aerial means 			 					</a:t>
            </a:r>
            <a:endParaRPr lang="fr-FR" sz="1200" dirty="0"/>
          </a:p>
        </p:txBody>
      </p:sp>
      <p:grpSp>
        <p:nvGrpSpPr>
          <p:cNvPr id="28" name="Group 39"/>
          <p:cNvGrpSpPr/>
          <p:nvPr/>
        </p:nvGrpSpPr>
        <p:grpSpPr>
          <a:xfrm>
            <a:off x="3619131" y="2651807"/>
            <a:ext cx="576539" cy="532425"/>
            <a:chOff x="2181021" y="3395399"/>
            <a:chExt cx="754231" cy="754231"/>
          </a:xfrm>
          <a:solidFill>
            <a:schemeClr val="tx2"/>
          </a:solidFill>
        </p:grpSpPr>
        <p:sp>
          <p:nvSpPr>
            <p:cNvPr id="29" name="Rectangle 28"/>
            <p:cNvSpPr/>
            <p:nvPr/>
          </p:nvSpPr>
          <p:spPr>
            <a:xfrm rot="5400000">
              <a:off x="2181021" y="3685924"/>
              <a:ext cx="754231" cy="17318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181021" y="3685925"/>
              <a:ext cx="754231" cy="17318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dirty="0"/>
            </a:p>
          </p:txBody>
        </p:sp>
      </p:grpSp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605" y="1635854"/>
            <a:ext cx="549462" cy="539473"/>
          </a:xfrm>
          <a:prstGeom prst="rect">
            <a:avLst/>
          </a:prstGeom>
        </p:spPr>
      </p:pic>
      <p:grpSp>
        <p:nvGrpSpPr>
          <p:cNvPr id="41" name="Groupe 26"/>
          <p:cNvGrpSpPr/>
          <p:nvPr/>
        </p:nvGrpSpPr>
        <p:grpSpPr>
          <a:xfrm>
            <a:off x="3550106" y="1601072"/>
            <a:ext cx="608174" cy="581885"/>
            <a:chOff x="0" y="0"/>
            <a:chExt cx="523875" cy="533400"/>
          </a:xfrm>
        </p:grpSpPr>
        <p:sp>
          <p:nvSpPr>
            <p:cNvPr id="42" name="Rectangle à coins arrondis 15"/>
            <p:cNvSpPr/>
            <p:nvPr/>
          </p:nvSpPr>
          <p:spPr>
            <a:xfrm>
              <a:off x="0" y="0"/>
              <a:ext cx="523875" cy="533400"/>
            </a:xfrm>
            <a:prstGeom prst="roundRect">
              <a:avLst/>
            </a:prstGeom>
            <a:solidFill>
              <a:srgbClr val="4F81B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43" name="Image 25" descr="C:\Users\mokhtar\Downloads\aiga-helip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1" y="167833"/>
              <a:ext cx="406400" cy="15621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4" name="Image 15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440" y="1650020"/>
            <a:ext cx="587305" cy="569404"/>
          </a:xfrm>
          <a:prstGeom prst="rect">
            <a:avLst/>
          </a:prstGeom>
        </p:spPr>
      </p:pic>
      <p:grpSp>
        <p:nvGrpSpPr>
          <p:cNvPr id="45" name="Groupe 37"/>
          <p:cNvGrpSpPr/>
          <p:nvPr/>
        </p:nvGrpSpPr>
        <p:grpSpPr>
          <a:xfrm>
            <a:off x="2077106" y="4097709"/>
            <a:ext cx="625961" cy="570252"/>
            <a:chOff x="0" y="0"/>
            <a:chExt cx="504825" cy="492760"/>
          </a:xfrm>
        </p:grpSpPr>
        <p:grpSp>
          <p:nvGrpSpPr>
            <p:cNvPr id="46" name="Groupe 157"/>
            <p:cNvGrpSpPr/>
            <p:nvPr/>
          </p:nvGrpSpPr>
          <p:grpSpPr>
            <a:xfrm>
              <a:off x="0" y="0"/>
              <a:ext cx="504825" cy="492760"/>
              <a:chOff x="0" y="0"/>
              <a:chExt cx="504825" cy="492760"/>
            </a:xfrm>
          </p:grpSpPr>
          <p:sp>
            <p:nvSpPr>
              <p:cNvPr id="48" name="Rectangle à coins arrondis 48"/>
              <p:cNvSpPr/>
              <p:nvPr/>
            </p:nvSpPr>
            <p:spPr>
              <a:xfrm>
                <a:off x="0" y="0"/>
                <a:ext cx="504825" cy="492760"/>
              </a:xfrm>
              <a:prstGeom prst="roundRect">
                <a:avLst/>
              </a:prstGeom>
              <a:solidFill>
                <a:srgbClr val="4F81BD">
                  <a:lumMod val="40000"/>
                  <a:lumOff val="6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49" name="Groupe 49"/>
              <p:cNvGrpSpPr/>
              <p:nvPr/>
            </p:nvGrpSpPr>
            <p:grpSpPr>
              <a:xfrm>
                <a:off x="139370" y="194906"/>
                <a:ext cx="140870" cy="224371"/>
                <a:chOff x="289102" y="467674"/>
                <a:chExt cx="285309" cy="623382"/>
              </a:xfrm>
            </p:grpSpPr>
            <p:cxnSp>
              <p:nvCxnSpPr>
                <p:cNvPr id="50" name="Connecteur droit 51"/>
                <p:cNvCxnSpPr/>
                <p:nvPr/>
              </p:nvCxnSpPr>
              <p:spPr>
                <a:xfrm flipH="1">
                  <a:off x="329781" y="467674"/>
                  <a:ext cx="244630" cy="576064"/>
                </a:xfrm>
                <a:prstGeom prst="line">
                  <a:avLst/>
                </a:prstGeom>
                <a:noFill/>
                <a:ln w="2222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</p:cxnSp>
            <p:sp>
              <p:nvSpPr>
                <p:cNvPr id="51" name="Rectangle 50"/>
                <p:cNvSpPr/>
                <p:nvPr/>
              </p:nvSpPr>
              <p:spPr>
                <a:xfrm rot="1125088">
                  <a:off x="289102" y="852404"/>
                  <a:ext cx="193012" cy="23865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rgbClr val="1F497D">
                      <a:lumMod val="60000"/>
                      <a:lumOff val="40000"/>
                    </a:srgbClr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pic>
          <p:nvPicPr>
            <p:cNvPr id="47" name="Image 53" descr="Helicopter Icon Vector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644" b="17241"/>
            <a:stretch/>
          </p:blipFill>
          <p:spPr bwMode="auto">
            <a:xfrm>
              <a:off x="40512" y="23149"/>
              <a:ext cx="355600" cy="248920"/>
            </a:xfrm>
            <a:prstGeom prst="rect">
              <a:avLst/>
            </a:prstGeom>
            <a:solidFill>
              <a:srgbClr val="4F81BD">
                <a:lumMod val="40000"/>
                <a:lumOff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52" name="Groupe 58"/>
          <p:cNvGrpSpPr/>
          <p:nvPr/>
        </p:nvGrpSpPr>
        <p:grpSpPr>
          <a:xfrm>
            <a:off x="2782842" y="4084729"/>
            <a:ext cx="576854" cy="583232"/>
            <a:chOff x="0" y="0"/>
            <a:chExt cx="338032" cy="330200"/>
          </a:xfrm>
        </p:grpSpPr>
        <p:sp>
          <p:nvSpPr>
            <p:cNvPr id="53" name="Rectangle à coins arrondis 54"/>
            <p:cNvSpPr/>
            <p:nvPr/>
          </p:nvSpPr>
          <p:spPr>
            <a:xfrm>
              <a:off x="8467" y="0"/>
              <a:ext cx="329565" cy="330200"/>
            </a:xfrm>
            <a:prstGeom prst="roundRect">
              <a:avLst/>
            </a:prstGeom>
            <a:solidFill>
              <a:srgbClr val="4F81B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4" name="Image 5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967" y="33867"/>
              <a:ext cx="250190" cy="208915"/>
            </a:xfrm>
            <a:prstGeom prst="rect">
              <a:avLst/>
            </a:prstGeom>
            <a:solidFill>
              <a:srgbClr val="4F81BD">
                <a:lumMod val="40000"/>
                <a:lumOff val="60000"/>
                <a:alpha val="0"/>
              </a:srgbClr>
            </a:solidFill>
          </p:spPr>
        </p:pic>
        <p:pic>
          <p:nvPicPr>
            <p:cNvPr id="55" name="Image 5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52400"/>
              <a:ext cx="182245" cy="164465"/>
            </a:xfrm>
            <a:prstGeom prst="rect">
              <a:avLst/>
            </a:prstGeom>
            <a:noFill/>
          </p:spPr>
        </p:pic>
      </p:grpSp>
      <p:grpSp>
        <p:nvGrpSpPr>
          <p:cNvPr id="56" name="Groupe 69"/>
          <p:cNvGrpSpPr/>
          <p:nvPr/>
        </p:nvGrpSpPr>
        <p:grpSpPr>
          <a:xfrm>
            <a:off x="4340052" y="4087083"/>
            <a:ext cx="573514" cy="571502"/>
            <a:chOff x="0" y="0"/>
            <a:chExt cx="514350" cy="513080"/>
          </a:xfrm>
        </p:grpSpPr>
        <p:sp>
          <p:nvSpPr>
            <p:cNvPr id="57" name="Rectangle à coins arrondis 65"/>
            <p:cNvSpPr/>
            <p:nvPr/>
          </p:nvSpPr>
          <p:spPr>
            <a:xfrm>
              <a:off x="0" y="0"/>
              <a:ext cx="514350" cy="513080"/>
            </a:xfrm>
            <a:prstGeom prst="roundRect">
              <a:avLst/>
            </a:prstGeom>
            <a:solidFill>
              <a:srgbClr val="4F81B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8" name="Image 6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" y="209550"/>
              <a:ext cx="455930" cy="126365"/>
            </a:xfrm>
            <a:prstGeom prst="rect">
              <a:avLst/>
            </a:prstGeom>
          </p:spPr>
        </p:pic>
      </p:grpSp>
      <p:sp>
        <p:nvSpPr>
          <p:cNvPr id="59" name="Horizontal Scroll 58"/>
          <p:cNvSpPr/>
          <p:nvPr/>
        </p:nvSpPr>
        <p:spPr>
          <a:xfrm>
            <a:off x="7404401" y="1940328"/>
            <a:ext cx="3172641" cy="2156131"/>
          </a:xfrm>
          <a:prstGeom prst="horizontalScroll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0" name="TextBox 59"/>
          <p:cNvSpPr txBox="1"/>
          <p:nvPr/>
        </p:nvSpPr>
        <p:spPr>
          <a:xfrm>
            <a:off x="7824192" y="2558384"/>
            <a:ext cx="2333061" cy="1482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108"/>
              </a:spcAft>
            </a:pPr>
            <a:r>
              <a:rPr lang="en-US" b="1" dirty="0" smtClean="0">
                <a:solidFill>
                  <a:schemeClr val="accent1"/>
                </a:solidFill>
              </a:rPr>
              <a:t>REG-GR-HSE-415</a:t>
            </a:r>
            <a:r>
              <a:rPr lang="en-US" b="1" dirty="0" smtClean="0"/>
              <a:t> : </a:t>
            </a:r>
          </a:p>
          <a:p>
            <a:pPr algn="ctr">
              <a:spcAft>
                <a:spcPts val="1108"/>
              </a:spcAft>
            </a:pPr>
            <a:r>
              <a:rPr lang="fr-FR" dirty="0" smtClean="0"/>
              <a:t>Safety of Aerial Activities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845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7632848" cy="404664"/>
          </a:xfrm>
        </p:spPr>
        <p:txBody>
          <a:bodyPr/>
          <a:lstStyle/>
          <a:p>
            <a:r>
              <a:rPr lang="en-US" dirty="0" smtClean="0"/>
              <a:t>PLANNING PROCESS FOR AERIAL ACTIVITIES 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02770" y="548680"/>
            <a:ext cx="98696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The process for planning </a:t>
            </a:r>
            <a:r>
              <a:rPr lang="en-GB" sz="1600" dirty="0" smtClean="0"/>
              <a:t>aerial activities </a:t>
            </a:r>
            <a:r>
              <a:rPr lang="en-GB" sz="1600" dirty="0"/>
              <a:t>follows the logic diagram below:</a:t>
            </a: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40" y="1062046"/>
            <a:ext cx="9768408" cy="516896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53594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 smtClean="0"/>
              <a:t>REQUIREMENT OVERVIEW: General Requirements </a:t>
            </a:r>
            <a:endParaRPr lang="en-GB" dirty="0"/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380239" y="681209"/>
            <a:ext cx="11305256" cy="182547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9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</a:t>
            </a:r>
            <a:r>
              <a:rPr lang="fr-FR" sz="1800" dirty="0">
                <a:solidFill>
                  <a:schemeClr val="tx1"/>
                </a:solidFill>
              </a:rPr>
              <a:t>3.1.1 </a:t>
            </a:r>
            <a:r>
              <a:rPr lang="fr-FR" sz="1800" dirty="0" smtClean="0">
                <a:solidFill>
                  <a:schemeClr val="tx1"/>
                </a:solidFill>
              </a:rPr>
              <a:t>: Operations </a:t>
            </a:r>
            <a:r>
              <a:rPr lang="fr-FR" sz="1800" dirty="0" err="1" smtClean="0">
                <a:solidFill>
                  <a:schemeClr val="tx1"/>
                </a:solidFill>
              </a:rPr>
              <a:t>Continuity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The maximum number of people allowed to travel on the same flight is included in the Business Continuity Plan of the entity or affiliate</a:t>
            </a:r>
            <a:r>
              <a:rPr lang="en-US" sz="1600" b="0" dirty="0" smtClean="0">
                <a:solidFill>
                  <a:schemeClr val="tx1"/>
                </a:solidFill>
              </a:rPr>
              <a:t>. Furthermore</a:t>
            </a:r>
            <a:r>
              <a:rPr lang="en-US" sz="1600" b="0" dirty="0">
                <a:solidFill>
                  <a:schemeClr val="tx1"/>
                </a:solidFill>
              </a:rPr>
              <a:t>:</a:t>
            </a: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Group's Chief Executive Officer and Chief Financial Officer do not travel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together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maximum of one third of the Group Executive Committee members may travel together on the same aircraft;</a:t>
            </a: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maximum of one third of the members of a Branch Codir may travel together on the same aircraft.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Clarification (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</a:rPr>
              <a:t>previous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principle: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avoid </a:t>
            </a:r>
            <a:r>
              <a:rPr lang="en-US" sz="1600" b="0" dirty="0">
                <a:solidFill>
                  <a:schemeClr val="accent6">
                    <a:lumMod val="75000"/>
                  </a:schemeClr>
                </a:solidFill>
              </a:rPr>
              <a:t>using a single aircraft to transport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several personnel </a:t>
            </a:r>
            <a:r>
              <a:rPr lang="en-US" sz="1600" b="0" dirty="0">
                <a:solidFill>
                  <a:schemeClr val="accent6">
                    <a:lumMod val="75000"/>
                  </a:schemeClr>
                </a:solidFill>
              </a:rPr>
              <a:t>from the same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team). 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400" b="0" dirty="0" smtClean="0">
              <a:solidFill>
                <a:schemeClr val="tx1"/>
              </a:solidFill>
              <a:latin typeface="+mn-lt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en-US" sz="1400" b="0" u="sng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391672" y="3360109"/>
            <a:ext cx="11325290" cy="1172671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9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</a:t>
            </a:r>
            <a:r>
              <a:rPr lang="fr-FR" sz="1800" dirty="0">
                <a:solidFill>
                  <a:schemeClr val="tx1"/>
                </a:solidFill>
              </a:rPr>
              <a:t>3.1.2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err="1" smtClean="0">
                <a:solidFill>
                  <a:schemeClr val="tx1"/>
                </a:solidFill>
              </a:rPr>
              <a:t>Complying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with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Instructions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Operating instructions of the air operator and the safety instructions issued by the flight crew are respected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rgbClr val="FF0000"/>
                </a:solidFill>
              </a:rPr>
              <a:t>New requirement</a:t>
            </a:r>
            <a:endParaRPr lang="fr-FR" sz="1600" b="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402" y="4656182"/>
            <a:ext cx="10369152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fr-FR" b="1" dirty="0" err="1">
                <a:solidFill>
                  <a:schemeClr val="tx1"/>
                </a:solidFill>
                <a:latin typeface="+mj-lt"/>
              </a:rPr>
              <a:t>Requirement</a:t>
            </a:r>
            <a:r>
              <a:rPr lang="fr-FR" b="1" dirty="0">
                <a:solidFill>
                  <a:schemeClr val="tx1"/>
                </a:solidFill>
                <a:latin typeface="+mj-lt"/>
              </a:rPr>
              <a:t> 3.1.3 </a:t>
            </a:r>
            <a:r>
              <a:rPr lang="fr-FR" b="1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fr-FR" b="1" dirty="0" smtClean="0">
                <a:solidFill>
                  <a:schemeClr val="tx1"/>
                </a:solidFill>
                <a:latin typeface="+mj-lt"/>
              </a:rPr>
              <a:t>Aircraft </a:t>
            </a:r>
            <a:r>
              <a:rPr lang="fr-FR" b="1" dirty="0" smtClean="0">
                <a:solidFill>
                  <a:schemeClr val="tx1"/>
                </a:solidFill>
                <a:latin typeface="+mj-lt"/>
              </a:rPr>
              <a:t>for </a:t>
            </a:r>
            <a:r>
              <a:rPr lang="fr-FR" b="1" dirty="0" err="1" smtClean="0">
                <a:solidFill>
                  <a:schemeClr val="tx1"/>
                </a:solidFill>
                <a:latin typeface="+mj-lt"/>
              </a:rPr>
              <a:t>Passenger</a:t>
            </a:r>
            <a:r>
              <a:rPr lang="fr-FR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fr-FR" b="1" dirty="0" smtClean="0">
                <a:solidFill>
                  <a:schemeClr val="tx1"/>
                </a:solidFill>
                <a:latin typeface="+mj-lt"/>
              </a:rPr>
              <a:t>Transport</a:t>
            </a:r>
            <a:endParaRPr lang="fr-FR" b="1" dirty="0">
              <a:solidFill>
                <a:schemeClr val="tx1"/>
              </a:solidFill>
              <a:latin typeface="+mj-lt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+mj-lt"/>
              </a:rPr>
              <a:t>The aircraft used for the passenger transport are multi-engine, equipped with turbomachines.</a:t>
            </a:r>
          </a:p>
          <a:p>
            <a:endParaRPr lang="en-US" sz="1600" b="0" u="sng" dirty="0">
              <a:solidFill>
                <a:schemeClr val="tx1"/>
              </a:solidFill>
              <a:latin typeface="+mj-lt"/>
            </a:endParaRPr>
          </a:p>
          <a:p>
            <a:r>
              <a:rPr lang="en-US" sz="1600" b="0" dirty="0" smtClean="0">
                <a:solidFill>
                  <a:srgbClr val="00B050"/>
                </a:solidFill>
                <a:latin typeface="+mn-lt"/>
              </a:rPr>
              <a:t>No change</a:t>
            </a:r>
          </a:p>
          <a:p>
            <a:endParaRPr lang="fr-FR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85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</a:t>
            </a:r>
            <a:r>
              <a:rPr lang="en-GB" dirty="0" smtClean="0"/>
              <a:t>Non-Chartered Flights</a:t>
            </a:r>
            <a:endParaRPr lang="en-GB" dirty="0"/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263352" y="764704"/>
            <a:ext cx="11449272" cy="502721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</a:t>
            </a:r>
            <a:r>
              <a:rPr lang="en-GB" sz="1800" dirty="0">
                <a:solidFill>
                  <a:schemeClr val="tx1"/>
                </a:solidFill>
              </a:rPr>
              <a:t>3.2.1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Preselected </a:t>
            </a:r>
            <a:r>
              <a:rPr lang="en-US" sz="1800" dirty="0">
                <a:solidFill>
                  <a:schemeClr val="tx1"/>
                </a:solidFill>
              </a:rPr>
              <a:t>Airlines for Non-Chartered </a:t>
            </a:r>
            <a:r>
              <a:rPr lang="en-US" sz="1800" dirty="0" smtClean="0">
                <a:solidFill>
                  <a:schemeClr val="tx1"/>
                </a:solidFill>
              </a:rPr>
              <a:t>Flights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Airlines companies that can be used are included on the Group list of air operators. In other cases, the aeronautical technical </a:t>
            </a:r>
            <a:r>
              <a:rPr lang="en-US" sz="1600" b="0" dirty="0" smtClean="0">
                <a:solidFill>
                  <a:schemeClr val="tx1"/>
                </a:solidFill>
              </a:rPr>
              <a:t>centre </a:t>
            </a:r>
            <a:r>
              <a:rPr lang="en-US" sz="1600" b="0" dirty="0">
                <a:solidFill>
                  <a:schemeClr val="tx1"/>
                </a:solidFill>
              </a:rPr>
              <a:t>is </a:t>
            </a:r>
            <a:r>
              <a:rPr lang="en-US" sz="1600" b="0" dirty="0" smtClean="0">
                <a:solidFill>
                  <a:schemeClr val="tx1"/>
                </a:solidFill>
              </a:rPr>
              <a:t>consulted</a:t>
            </a:r>
            <a:r>
              <a:rPr lang="fr-FR" sz="1600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Change: Simplification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of the previous requirement (DIR-GR-SEC-15 et REG-GR-SEC-15).</a:t>
            </a:r>
          </a:p>
          <a:p>
            <a:pPr marL="0" indent="0" algn="l">
              <a:spcBef>
                <a:spcPts val="18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</a:t>
            </a:r>
            <a:r>
              <a:rPr lang="en-GB" sz="1800" dirty="0">
                <a:solidFill>
                  <a:schemeClr val="tx1"/>
                </a:solidFill>
              </a:rPr>
              <a:t>3.2.2 </a:t>
            </a:r>
            <a:r>
              <a:rPr lang="en-GB" sz="1800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Documentation </a:t>
            </a:r>
            <a:r>
              <a:rPr lang="fr-FR" sz="1800" dirty="0">
                <a:solidFill>
                  <a:schemeClr val="tx1"/>
                </a:solidFill>
              </a:rPr>
              <a:t>of the Technical Aeronautical Centre </a:t>
            </a:r>
            <a:r>
              <a:rPr lang="fr-FR" sz="1800" dirty="0" err="1" smtClean="0">
                <a:solidFill>
                  <a:schemeClr val="tx1"/>
                </a:solidFill>
              </a:rPr>
              <a:t>Statement</a:t>
            </a:r>
            <a:endParaRPr lang="fr-FR" sz="1800" dirty="0">
              <a:solidFill>
                <a:schemeClr val="tx1"/>
              </a:solidFill>
            </a:endParaRPr>
          </a:p>
          <a:p>
            <a:pPr marL="0" indent="0" algn="just">
              <a:spcAft>
                <a:spcPts val="600"/>
              </a:spcAft>
            </a:pPr>
            <a:r>
              <a:rPr lang="en-US" sz="1600" b="0" dirty="0">
                <a:solidFill>
                  <a:schemeClr val="tx1"/>
                </a:solidFill>
              </a:rPr>
              <a:t>In the case of a request for advice under requirement 3.2.1, the statement is documented and provided to the requesting entity or affiliate after completion of a risk assessment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  <a:endParaRPr lang="fr-FR" sz="1600" b="0" dirty="0" smtClean="0">
              <a:solidFill>
                <a:schemeClr val="tx1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Clarification (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</a:rPr>
              <a:t>previous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0" dirty="0">
                <a:solidFill>
                  <a:schemeClr val="accent6">
                    <a:lumMod val="75000"/>
                  </a:schemeClr>
                </a:solidFill>
              </a:rPr>
              <a:t>principle: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Carriers </a:t>
            </a:r>
            <a:r>
              <a:rPr lang="en-US" sz="1600" b="0" dirty="0">
                <a:solidFill>
                  <a:schemeClr val="accent6">
                    <a:lumMod val="75000"/>
                  </a:schemeClr>
                </a:solidFill>
              </a:rPr>
              <a:t>without IOSA certification or that are not monitored by an internationally recognised national public civil aviation authority must be the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subject of </a:t>
            </a:r>
            <a:r>
              <a:rPr lang="en-US" sz="1600" b="0" dirty="0">
                <a:solidFill>
                  <a:schemeClr val="accent6">
                    <a:lumMod val="75000"/>
                  </a:schemeClr>
                </a:solidFill>
              </a:rPr>
              <a:t>a risk assessment prior to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use). 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84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</a:t>
            </a:r>
            <a:r>
              <a:rPr lang="en-GB" dirty="0" smtClean="0"/>
              <a:t>Chartered Flights</a:t>
            </a:r>
            <a:endParaRPr lang="en-GB" dirty="0"/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07368" y="836712"/>
            <a:ext cx="11161240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3.3.1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Types </a:t>
            </a:r>
            <a:r>
              <a:rPr lang="en-US" sz="1800" dirty="0">
                <a:solidFill>
                  <a:prstClr val="black"/>
                </a:solidFill>
              </a:rPr>
              <a:t>of Aircrafts for Chartered </a:t>
            </a:r>
            <a:r>
              <a:rPr lang="en-US" sz="1800" dirty="0" smtClean="0">
                <a:solidFill>
                  <a:prstClr val="black"/>
                </a:solidFill>
              </a:rPr>
              <a:t>Flights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Helicopters and airplanes that are authorised</a:t>
            </a:r>
            <a:r>
              <a:rPr lang="en-US" sz="1600" b="0" dirty="0" smtClean="0">
                <a:solidFill>
                  <a:prstClr val="black"/>
                </a:solidFill>
              </a:rPr>
              <a:t>:</a:t>
            </a:r>
          </a:p>
          <a:p>
            <a:pPr marL="285750" lvl="4" indent="-285750" algn="l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Are of a civil type, regardless of the activity; </a:t>
            </a:r>
          </a:p>
          <a:p>
            <a:pPr marL="285750" lvl="4" indent="-285750" algn="l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For passenger transport are less than 25 years old for the duration of the charter contract. </a:t>
            </a:r>
          </a:p>
          <a:p>
            <a:pPr marL="0" indent="0" algn="l">
              <a:spcBef>
                <a:spcPts val="600"/>
              </a:spcBef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Change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: Reinforcement 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that aircraft are of a civil type.</a:t>
            </a:r>
          </a:p>
          <a:p>
            <a:pPr marL="285750" indent="-285750" algn="l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fr-FR" sz="1400" b="0" dirty="0">
              <a:solidFill>
                <a:prstClr val="black"/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9" name="Espace réservé du texte 1"/>
          <p:cNvSpPr txBox="1">
            <a:spLocks/>
          </p:cNvSpPr>
          <p:nvPr/>
        </p:nvSpPr>
        <p:spPr>
          <a:xfrm>
            <a:off x="407368" y="3068960"/>
            <a:ext cx="11377264" cy="309634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3.3.2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fr-FR" sz="1800" dirty="0" smtClean="0">
                <a:solidFill>
                  <a:prstClr val="black"/>
                </a:solidFill>
              </a:rPr>
              <a:t>Infrastructure </a:t>
            </a:r>
            <a:r>
              <a:rPr lang="fr-FR" sz="1800" dirty="0">
                <a:solidFill>
                  <a:prstClr val="black"/>
                </a:solidFill>
              </a:rPr>
              <a:t>for </a:t>
            </a:r>
            <a:r>
              <a:rPr lang="fr-FR" sz="1800" dirty="0" err="1">
                <a:solidFill>
                  <a:prstClr val="black"/>
                </a:solidFill>
              </a:rPr>
              <a:t>Chartered</a:t>
            </a:r>
            <a:r>
              <a:rPr lang="fr-FR" sz="1800" dirty="0">
                <a:solidFill>
                  <a:prstClr val="black"/>
                </a:solidFill>
              </a:rPr>
              <a:t> </a:t>
            </a:r>
            <a:r>
              <a:rPr lang="fr-FR" sz="1800" dirty="0" err="1" smtClean="0">
                <a:solidFill>
                  <a:prstClr val="black"/>
                </a:solidFill>
              </a:rPr>
              <a:t>Flights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minimum standards for airports, helipads and ground equipment are selected based on the most restrictive requirements </a:t>
            </a:r>
            <a:r>
              <a:rPr lang="en-US" sz="1600" b="0" dirty="0" smtClean="0">
                <a:solidFill>
                  <a:prstClr val="black"/>
                </a:solidFill>
              </a:rPr>
              <a:t>between</a:t>
            </a:r>
            <a:r>
              <a:rPr lang="fr-FR" sz="1600" b="0" dirty="0" smtClean="0">
                <a:solidFill>
                  <a:prstClr val="black"/>
                </a:solidFill>
              </a:rPr>
              <a:t>:</a:t>
            </a:r>
          </a:p>
          <a:p>
            <a:pPr marL="285750" lvl="4" indent="-285750" algn="l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International 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Civil Aviation Organisation (ICAO) Annex 14, Vol I and II or ICAO Doc 9261, for all infrastructures;</a:t>
            </a:r>
          </a:p>
          <a:p>
            <a:pPr marL="285750" lvl="4" indent="-285750" algn="l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National 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regulations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</a:pPr>
            <a:r>
              <a:rPr lang="fr-FR" sz="1600" b="0" dirty="0">
                <a:solidFill>
                  <a:srgbClr val="FF0000"/>
                </a:solidFill>
              </a:rPr>
              <a:t>New </a:t>
            </a:r>
            <a:r>
              <a:rPr lang="fr-FR" sz="1600" b="0" dirty="0" err="1" smtClean="0">
                <a:solidFill>
                  <a:srgbClr val="FF0000"/>
                </a:solidFill>
              </a:rPr>
              <a:t>requirement</a:t>
            </a:r>
            <a:r>
              <a:rPr lang="fr-FR" sz="1600" b="0" dirty="0" smtClean="0">
                <a:solidFill>
                  <a:srgbClr val="FF0000"/>
                </a:solidFill>
              </a:rPr>
              <a:t> : </a:t>
            </a:r>
            <a:r>
              <a:rPr lang="fr-FR" sz="1600" b="0" dirty="0" err="1" smtClean="0">
                <a:solidFill>
                  <a:srgbClr val="FF0000"/>
                </a:solidFill>
              </a:rPr>
              <a:t>Adjustment</a:t>
            </a:r>
            <a:r>
              <a:rPr lang="fr-FR" sz="1600" b="0" dirty="0" smtClean="0">
                <a:solidFill>
                  <a:srgbClr val="FF0000"/>
                </a:solidFill>
              </a:rPr>
              <a:t> </a:t>
            </a:r>
            <a:r>
              <a:rPr lang="fr-FR" sz="1600" b="0" dirty="0" smtClean="0">
                <a:solidFill>
                  <a:srgbClr val="FF0000"/>
                </a:solidFill>
              </a:rPr>
              <a:t>of OACI definitions to the Group referential.  </a:t>
            </a:r>
            <a:endParaRPr lang="fr-FR" sz="1600" b="0" dirty="0">
              <a:solidFill>
                <a:srgbClr val="FF0000"/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95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Chartered Flights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43372" y="2924944"/>
            <a:ext cx="11449272" cy="3240360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3.3.4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Prerequisite </a:t>
            </a:r>
            <a:r>
              <a:rPr lang="en-US" sz="1800" dirty="0">
                <a:solidFill>
                  <a:prstClr val="black"/>
                </a:solidFill>
              </a:rPr>
              <a:t>Documents for Chartered </a:t>
            </a:r>
            <a:r>
              <a:rPr lang="en-US" sz="1800" dirty="0" smtClean="0">
                <a:solidFill>
                  <a:prstClr val="black"/>
                </a:solidFill>
              </a:rPr>
              <a:t>Flights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verification of the following documents is a prerequisite for a positive statement from the technical aeronautical centre</a:t>
            </a:r>
            <a:r>
              <a:rPr lang="en-US" sz="1600" b="0" dirty="0" smtClean="0">
                <a:solidFill>
                  <a:prstClr val="black"/>
                </a:solidFill>
              </a:rPr>
              <a:t>:</a:t>
            </a:r>
            <a:endParaRPr lang="fr-FR" sz="1600" b="0" dirty="0" smtClean="0">
              <a:solidFill>
                <a:prstClr val="black"/>
              </a:solidFill>
            </a:endParaRPr>
          </a:p>
          <a:p>
            <a:pPr marL="285750" lvl="4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certificate issued by a national civil aviation authority and corresponding to the type of activity carried out for the Group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:</a:t>
            </a:r>
            <a:endParaRPr lang="fr-FR" sz="1600" dirty="0">
              <a:solidFill>
                <a:schemeClr val="tx1"/>
              </a:solidFill>
              <a:latin typeface="+mj-lt"/>
            </a:endParaRPr>
          </a:p>
          <a:p>
            <a:pPr marL="720000" lvl="8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­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 valid Air Operator Certificate (AOC) for passenger transport or;</a:t>
            </a:r>
          </a:p>
          <a:p>
            <a:pPr marL="720000" lvl="8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­An Aerial Work Certificate (AWC) or equivalent for specialised operations.</a:t>
            </a:r>
          </a:p>
          <a:p>
            <a:pPr marL="285750" lvl="4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valid Aircraft Maintenance Organisation (AMO) certificate held by the air operator or by its subcontractors;</a:t>
            </a:r>
          </a:p>
          <a:p>
            <a:r>
              <a:rPr lang="en-US" sz="1600" b="0" dirty="0" smtClean="0">
                <a:solidFill>
                  <a:prstClr val="black"/>
                </a:solidFill>
                <a:ea typeface="+mn-ea"/>
                <a:cs typeface="+mn-cs"/>
              </a:rPr>
              <a:t>A </a:t>
            </a:r>
            <a:r>
              <a:rPr lang="en-US" sz="1600" b="0" dirty="0">
                <a:solidFill>
                  <a:prstClr val="black"/>
                </a:solidFill>
                <a:ea typeface="+mn-ea"/>
                <a:cs typeface="+mn-cs"/>
              </a:rPr>
              <a:t>valid </a:t>
            </a:r>
            <a:r>
              <a:rPr lang="en-US" sz="1600" b="0" dirty="0">
                <a:solidFill>
                  <a:schemeClr val="tx1"/>
                </a:solidFill>
                <a:ea typeface="+mn-ea"/>
                <a:cs typeface="+mn-cs"/>
              </a:rPr>
              <a:t>insurance policy held by the air operator with civil liability coverage. The minimum amount of this insurance is as per the minimum Group Insurance requirements</a:t>
            </a:r>
            <a:r>
              <a:rPr lang="en-US" sz="1600" b="0" dirty="0" smtClean="0">
                <a:solidFill>
                  <a:srgbClr val="00B050"/>
                </a:solidFill>
                <a:ea typeface="+mn-ea"/>
                <a:cs typeface="+mn-cs"/>
              </a:rPr>
              <a:t>. </a:t>
            </a:r>
          </a:p>
          <a:p>
            <a:r>
              <a:rPr lang="fr-FR" sz="1600" b="0" dirty="0" smtClean="0">
                <a:solidFill>
                  <a:srgbClr val="FF0000"/>
                </a:solidFill>
              </a:rPr>
              <a:t>Changes: </a:t>
            </a:r>
            <a:endParaRPr lang="fr-FR" sz="1600" b="0" dirty="0" smtClean="0">
              <a:solidFill>
                <a:srgbClr val="FF0000"/>
              </a:solidFill>
            </a:endParaRP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rgbClr val="FF0000"/>
                </a:solidFill>
                <a:latin typeface="+mj-lt"/>
              </a:rPr>
              <a:t>The perimeter of application is expanded for aerial work. </a:t>
            </a: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rgbClr val="FF0000"/>
                </a:solidFill>
                <a:latin typeface="+mj-lt"/>
              </a:rPr>
              <a:t>Insurance requirements are defined by the Group.</a:t>
            </a:r>
            <a:endParaRPr lang="fr-FR" sz="1600" dirty="0">
              <a:solidFill>
                <a:srgbClr val="FF0000"/>
              </a:solidFill>
              <a:latin typeface="+mj-lt"/>
            </a:endParaRPr>
          </a:p>
          <a:p>
            <a:pPr marL="285750" indent="-285750" algn="l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fr-FR" sz="1400" b="0" dirty="0">
              <a:solidFill>
                <a:prstClr val="black"/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79376" y="476672"/>
            <a:ext cx="11377264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schemeClr val="tx1"/>
                </a:solidFill>
              </a:rPr>
              <a:t>Requirement </a:t>
            </a:r>
            <a:r>
              <a:rPr lang="en-GB" sz="1800" dirty="0">
                <a:solidFill>
                  <a:prstClr val="black"/>
                </a:solidFill>
              </a:rPr>
              <a:t>3.3.3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Risk </a:t>
            </a:r>
            <a:r>
              <a:rPr lang="en-US" sz="1800" dirty="0">
                <a:solidFill>
                  <a:schemeClr val="tx1"/>
                </a:solidFill>
              </a:rPr>
              <a:t>Analysis </a:t>
            </a:r>
            <a:r>
              <a:rPr lang="en-US" sz="1800" dirty="0">
                <a:solidFill>
                  <a:prstClr val="black"/>
                </a:solidFill>
              </a:rPr>
              <a:t>for Chartered </a:t>
            </a:r>
            <a:r>
              <a:rPr lang="en-US" sz="1800" dirty="0" smtClean="0">
                <a:solidFill>
                  <a:prstClr val="black"/>
                </a:solidFill>
              </a:rPr>
              <a:t>Flights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Before the establishment of a charter contract</a:t>
            </a:r>
            <a:r>
              <a:rPr lang="en-US" sz="1600" b="0" dirty="0" smtClean="0">
                <a:solidFill>
                  <a:prstClr val="black"/>
                </a:solidFill>
              </a:rPr>
              <a:t>:</a:t>
            </a: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risk analysis is conducted by the entity or affiliate taking into account the criteria of Appendix 2, and is then sent to the aeronautical technical centre for advice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; </a:t>
            </a: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statement of the advice from the aeronautical technical centre regarding the air operator considered for selection is provided back to the entity or affiliate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.</a:t>
            </a:r>
            <a:r>
              <a:rPr lang="fr-FR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If necessary, risk controls are implemented by the entity or the affiliate before commencement of operations</a:t>
            </a:r>
          </a:p>
          <a:p>
            <a:pPr marL="0" indent="0" algn="just">
              <a:spcAft>
                <a:spcPts val="3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Clarification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on the risk analysis.</a:t>
            </a:r>
            <a:endParaRPr lang="fr-FR" sz="1600" b="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62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Chartered Flights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399118" y="2492896"/>
            <a:ext cx="11457522" cy="3054923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3.3.6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Aeronautical </a:t>
            </a:r>
            <a:r>
              <a:rPr lang="en-US" sz="1800" dirty="0">
                <a:solidFill>
                  <a:prstClr val="black"/>
                </a:solidFill>
              </a:rPr>
              <a:t>Technical Centre Statement for the Selection of Chartered Air </a:t>
            </a:r>
            <a:r>
              <a:rPr lang="en-US" sz="1800" dirty="0" smtClean="0">
                <a:solidFill>
                  <a:prstClr val="black"/>
                </a:solidFill>
              </a:rPr>
              <a:t>Operators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technical statement of the aeronautical technical centre is issued on the basis of a documentation review and/or an aeronautical technical audit, which ensures that the air operator meets the Group's requirements.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technical statement is communicated to the requesting entity or affiliate in the form of a written report, stating at minimum: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results of the assessment;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For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passenger transport, that the valid term of the technical statement is not to exceed a 2 year period;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In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the case of aerial work, that the valid term of the technical statement is not to exceed a 3 year period;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identified gaps with Group requirements, potential operational restrictions, and the need for derogation, if any;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If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necessary, the action plan to be completed prior to issuance of the charter contract.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Changes:</a:t>
            </a:r>
          </a:p>
          <a:p>
            <a:pPr marL="285750" lvl="4" indent="-285750" algn="l"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Expansion of the scope of application for aerial work. </a:t>
            </a:r>
          </a:p>
          <a:p>
            <a:pPr marL="285750" lvl="4" indent="-285750" algn="l"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Reinforcement of validity period of the technical statement. </a:t>
            </a:r>
            <a:endParaRPr lang="fr-FR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0" indent="0" algn="l">
              <a:spcBef>
                <a:spcPts val="600"/>
              </a:spcBef>
              <a:spcAft>
                <a:spcPts val="4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285750" indent="-285750" algn="l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fr-FR" sz="1400" b="0" dirty="0">
              <a:solidFill>
                <a:prstClr val="black"/>
              </a:solidFill>
              <a:ea typeface="+mn-ea"/>
              <a:cs typeface="+mn-cs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6" name="Espace réservé du texte 1"/>
          <p:cNvSpPr txBox="1">
            <a:spLocks/>
          </p:cNvSpPr>
          <p:nvPr/>
        </p:nvSpPr>
        <p:spPr>
          <a:xfrm>
            <a:off x="399118" y="620688"/>
            <a:ext cx="1116124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3.3.5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en-US" sz="1800" dirty="0" smtClean="0">
                <a:solidFill>
                  <a:prstClr val="black"/>
                </a:solidFill>
              </a:rPr>
              <a:t>Verification </a:t>
            </a:r>
            <a:r>
              <a:rPr lang="en-US" sz="1800" dirty="0">
                <a:solidFill>
                  <a:prstClr val="black"/>
                </a:solidFill>
              </a:rPr>
              <a:t>of the Implementation Process of Airworthiness Directives by Aeronautical Technical </a:t>
            </a:r>
            <a:r>
              <a:rPr lang="en-US" sz="1800" dirty="0" smtClean="0">
                <a:solidFill>
                  <a:prstClr val="black"/>
                </a:solidFill>
              </a:rPr>
              <a:t>Centre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internal process of the chartered air operator ensures the implementation of the airworthiness directives regarding the state of registration and those regarding the state of certification of the aircraft</a:t>
            </a:r>
            <a:r>
              <a:rPr lang="en-US" sz="1600" b="0" dirty="0" smtClean="0">
                <a:solidFill>
                  <a:prstClr val="black"/>
                </a:solidFill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fr-FR" sz="1600" b="0" dirty="0">
                <a:solidFill>
                  <a:schemeClr val="accent6">
                    <a:lumMod val="75000"/>
                  </a:schemeClr>
                </a:solidFill>
              </a:rPr>
              <a:t>Change : </a:t>
            </a:r>
            <a:r>
              <a:rPr lang="fr-FR" sz="1600" b="0" dirty="0" err="1" smtClean="0">
                <a:solidFill>
                  <a:schemeClr val="accent6">
                    <a:lumMod val="75000"/>
                  </a:schemeClr>
                </a:solidFill>
              </a:rPr>
              <a:t>Reinforcement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600" b="0" dirty="0" smtClean="0">
                <a:solidFill>
                  <a:schemeClr val="accent6">
                    <a:lumMod val="75000"/>
                  </a:schemeClr>
                </a:solidFill>
              </a:rPr>
              <a:t>of the ai</a:t>
            </a:r>
            <a:r>
              <a:rPr lang="en-US" sz="1600" b="0" dirty="0" smtClean="0">
                <a:solidFill>
                  <a:schemeClr val="accent6">
                    <a:lumMod val="75000"/>
                  </a:schemeClr>
                </a:solidFill>
              </a:rPr>
              <a:t>rworthiness directives.</a:t>
            </a:r>
            <a:endParaRPr lang="fr-FR" sz="1600" b="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03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407368" y="0"/>
            <a:ext cx="9577064" cy="404664"/>
          </a:xfrm>
        </p:spPr>
        <p:txBody>
          <a:bodyPr/>
          <a:lstStyle/>
          <a:p>
            <a:r>
              <a:rPr lang="en-GB" dirty="0"/>
              <a:t>REQUIREMENT OVERVIEW: Chartered Flights</a:t>
            </a:r>
          </a:p>
        </p:txBody>
      </p:sp>
      <p:sp>
        <p:nvSpPr>
          <p:cNvPr id="11" name="Espace réservé du texte 1"/>
          <p:cNvSpPr txBox="1">
            <a:spLocks/>
          </p:cNvSpPr>
          <p:nvPr/>
        </p:nvSpPr>
        <p:spPr>
          <a:xfrm>
            <a:off x="407368" y="3789040"/>
            <a:ext cx="11161240" cy="233484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3.3.8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fr-FR" sz="1800" dirty="0" smtClean="0">
                <a:solidFill>
                  <a:prstClr val="black"/>
                </a:solidFill>
              </a:rPr>
              <a:t>Training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Ground personnel at the operated facilities involved in the landing/take-off operations of chartered aircraft receive appropriate training from organisations approved by the aeronautical technical centre.</a:t>
            </a: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Passengers transported by chartered helicopter to offshore facilities and/or vessels have up-to-date medical certificates and helicopter underwater emergency evacuation and sea survival (BOSIET, HUET) training certificates obtained from an organisation which is OPITO certified or internally approved by the Group. 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>
                <a:solidFill>
                  <a:srgbClr val="00B050"/>
                </a:solidFill>
              </a:rPr>
              <a:t>No change</a:t>
            </a:r>
            <a:endParaRPr lang="en-GB" sz="1600" b="0" dirty="0">
              <a:solidFill>
                <a:srgbClr val="00B050"/>
              </a:solidFill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endParaRPr lang="fr-FR" sz="1400" b="0" u="sng" dirty="0" smtClean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en-US" sz="1600" dirty="0">
              <a:solidFill>
                <a:prstClr val="black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400" b="0" u="sng" dirty="0">
              <a:solidFill>
                <a:srgbClr val="FF0000"/>
              </a:solidFill>
            </a:endParaRPr>
          </a:p>
          <a:p>
            <a:pPr marL="0" indent="0" algn="l">
              <a:spcAft>
                <a:spcPts val="600"/>
              </a:spcAft>
            </a:pP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6" name="Espace réservé du texte 1"/>
          <p:cNvSpPr txBox="1">
            <a:spLocks/>
          </p:cNvSpPr>
          <p:nvPr/>
        </p:nvSpPr>
        <p:spPr>
          <a:xfrm>
            <a:off x="393439" y="692696"/>
            <a:ext cx="11161240" cy="1872208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l">
              <a:spcBef>
                <a:spcPts val="1200"/>
              </a:spcBef>
              <a:spcAft>
                <a:spcPts val="600"/>
              </a:spcAft>
            </a:pPr>
            <a:r>
              <a:rPr lang="en-GB" sz="1800" dirty="0">
                <a:solidFill>
                  <a:prstClr val="black"/>
                </a:solidFill>
              </a:rPr>
              <a:t>Requirement 3.3.7 </a:t>
            </a:r>
            <a:r>
              <a:rPr lang="en-GB" sz="1800" dirty="0" smtClean="0">
                <a:solidFill>
                  <a:prstClr val="black"/>
                </a:solidFill>
              </a:rPr>
              <a:t>: </a:t>
            </a:r>
            <a:r>
              <a:rPr lang="fr-FR" sz="1800" dirty="0" smtClean="0">
                <a:solidFill>
                  <a:prstClr val="black"/>
                </a:solidFill>
              </a:rPr>
              <a:t>HSE </a:t>
            </a:r>
            <a:r>
              <a:rPr lang="fr-FR" sz="1800" dirty="0">
                <a:solidFill>
                  <a:prstClr val="black"/>
                </a:solidFill>
              </a:rPr>
              <a:t>Contractual Clauses for Charter </a:t>
            </a:r>
            <a:r>
              <a:rPr lang="fr-FR" sz="1800" dirty="0" err="1" smtClean="0">
                <a:solidFill>
                  <a:prstClr val="black"/>
                </a:solidFill>
              </a:rPr>
              <a:t>Contracts</a:t>
            </a:r>
            <a:endParaRPr lang="fr-FR" sz="1800" dirty="0">
              <a:solidFill>
                <a:prstClr val="black"/>
              </a:solidFill>
            </a:endParaRPr>
          </a:p>
          <a:p>
            <a:pPr marL="0" indent="0" algn="just">
              <a:spcBef>
                <a:spcPts val="600"/>
              </a:spcBef>
              <a:spcAft>
                <a:spcPts val="300"/>
              </a:spcAft>
            </a:pPr>
            <a:r>
              <a:rPr lang="en-US" sz="1600" b="0" dirty="0">
                <a:solidFill>
                  <a:prstClr val="black"/>
                </a:solidFill>
              </a:rPr>
              <a:t>The charter contract with the air operator includes the following provisions</a:t>
            </a:r>
            <a:r>
              <a:rPr lang="en-US" sz="1600" b="0" dirty="0" smtClean="0">
                <a:solidFill>
                  <a:prstClr val="black"/>
                </a:solidFill>
              </a:rPr>
              <a:t>: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details of the derogations obtained vis-à-vis Group requirements, if any;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obligation to declare any change in subcontractor or aircraft, and consequently the obligation to obtain a prior approval by the aeronautical technical centre;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list of safety performance indicators and the quarterly reporting obligations (see Appendix 3); 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list of the incident types where reporting is mandatory, including the obligation to send an initial factual report within 24 hours;</a:t>
            </a:r>
          </a:p>
          <a:p>
            <a:pPr marL="285750" lvl="4" indent="-285750" algn="l">
              <a:spcBef>
                <a:spcPts val="2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possibility that the Group may mandate the operator to apply optional service bulletins of the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manufacturers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  <a:p>
            <a:pPr marL="0" indent="0" algn="l">
              <a:spcBef>
                <a:spcPts val="600"/>
              </a:spcBef>
              <a:spcAft>
                <a:spcPts val="600"/>
              </a:spcAft>
            </a:pPr>
            <a:r>
              <a:rPr lang="fr-FR" sz="1600" b="0" dirty="0" smtClean="0">
                <a:solidFill>
                  <a:srgbClr val="00B050"/>
                </a:solidFill>
              </a:rPr>
              <a:t>No </a:t>
            </a:r>
            <a:r>
              <a:rPr lang="fr-FR" sz="1600" b="0" dirty="0" smtClean="0">
                <a:solidFill>
                  <a:srgbClr val="00B050"/>
                </a:solidFill>
              </a:rPr>
              <a:t>change</a:t>
            </a:r>
            <a:endParaRPr lang="fr-FR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2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ganizationStructur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structures organisationnelles</TermName>
          <TermId xmlns="http://schemas.microsoft.com/office/infopath/2007/PartnerControls">c4bb9c23-2c4c-4150-9738-50d0ceb648ec</TermId>
        </TermInfo>
      </Terms>
    </OrganizationStructureTaxHTField0>
    <TwingCount xmlns="26ca36b3-22a5-4c03-beea-d9082fda911d" xsi:nil="true"/>
    <Metier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H3SEQ</TermName>
          <TermId xmlns="http://schemas.microsoft.com/office/infopath/2007/PartnerControls">1a49191b-7ec0-475b-ba04-e5bafe48b8b4</TermId>
        </TermInfo>
      </Terms>
    </MetierTaxHTField0>
    <Country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pays</TermName>
          <TermId xmlns="http://schemas.microsoft.com/office/infopath/2007/PartnerControls">de099b83-0153-463f-a92c-1666929f7084</TermId>
        </TermInfo>
      </Terms>
    </CountryTaxHTField0>
    <VariationGroupID xmlns="26ca36b3-22a5-4c03-beea-d9082fda911d">50128f55-3b36-4aa6-98d9-a6fd28e4ae9b</VariationGroupID>
    <Branch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branches</TermName>
          <TermId xmlns="http://schemas.microsoft.com/office/infopath/2007/PartnerControls">d8c5459c-c634-4dad-b3a5-1a2375c988a9</TermId>
        </TermInfo>
      </Terms>
    </BranchTaxHTField0>
    <ThematicID xmlns="26ca36b3-22a5-4c03-beea-d9082fda911d">7285f05b-4f51-4e04-9a14-6c5d014a9ee8</ThematicID>
    <Sit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sites</TermName>
          <TermId xmlns="http://schemas.microsoft.com/office/infopath/2007/PartnerControls">26f15989-d479-4e08-b5e6-c4ab22359765</TermId>
        </TermInfo>
      </Terms>
    </SiteTaxHTField0>
    <RelevantLanguage xmlns="26ca36b3-22a5-4c03-beea-d9082fda911d">1036;3082;1043;1031;2070</RelevantLanguage>
    <IsThematic xmlns="26ca36b3-22a5-4c03-beea-d9082fda911d">true</IsThematic>
    <TaxCatchAll xmlns="6976bd83-f208-4589-bff3-a75963e94f6e">
      <Value>5</Value>
      <Value>4</Value>
      <Value>3</Value>
      <Value>2</Value>
      <Value>1</Value>
    </TaxCatchAl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873449EDCA51458FAA15C14DBA0E95" ma:contentTypeVersion="16" ma:contentTypeDescription="Crée un document." ma:contentTypeScope="" ma:versionID="839b9953c28822155395fc620e234d29">
  <xsd:schema xmlns:xsd="http://www.w3.org/2001/XMLSchema" xmlns:xs="http://www.w3.org/2001/XMLSchema" xmlns:p="http://schemas.microsoft.com/office/2006/metadata/properties" xmlns:ns2="26ca36b3-22a5-4c03-beea-d9082fda911d" xmlns:ns3="6976bd83-f208-4589-bff3-a75963e94f6e" targetNamespace="http://schemas.microsoft.com/office/2006/metadata/properties" ma:root="true" ma:fieldsID="34a00d64dfa625b9f8d98bc82219a4ae" ns2:_="" ns3:_="">
    <xsd:import namespace="26ca36b3-22a5-4c03-beea-d9082fda911d"/>
    <xsd:import namespace="6976bd83-f208-4589-bff3-a75963e94f6e"/>
    <xsd:element name="properties">
      <xsd:complexType>
        <xsd:sequence>
          <xsd:element name="documentManagement">
            <xsd:complexType>
              <xsd:all>
                <xsd:element ref="ns2:IsThematic" minOccurs="0"/>
                <xsd:element ref="ns2:VariationGroupID" minOccurs="0"/>
                <xsd:element ref="ns2:OrganizationStructureTaxHTField0" minOccurs="0"/>
                <xsd:element ref="ns3:TaxCatchAll" minOccurs="0"/>
                <xsd:element ref="ns2:MetierTaxHTField0" minOccurs="0"/>
                <xsd:element ref="ns2:SiteTaxHTField0" minOccurs="0"/>
                <xsd:element ref="ns2:BranchTaxHTField0" minOccurs="0"/>
                <xsd:element ref="ns2:CountryTaxHTField0" minOccurs="0"/>
                <xsd:element ref="ns2:RelevantLanguage" minOccurs="0"/>
                <xsd:element ref="ns2:ThematicID" minOccurs="0"/>
                <xsd:element ref="ns2:Tw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a36b3-22a5-4c03-beea-d9082fda911d" elementFormDefault="qualified">
    <xsd:import namespace="http://schemas.microsoft.com/office/2006/documentManagement/types"/>
    <xsd:import namespace="http://schemas.microsoft.com/office/infopath/2007/PartnerControls"/>
    <xsd:element name="IsThematic" ma:index="8" nillable="true" ma:displayName="IsThematic" ma:internalName="IsThematic">
      <xsd:simpleType>
        <xsd:restriction base="dms:Boolean"/>
      </xsd:simpleType>
    </xsd:element>
    <xsd:element name="VariationGroupID" ma:index="9" nillable="true" ma:displayName="Variation Group ID" ma:internalName="VariationGroupID">
      <xsd:simpleType>
        <xsd:restriction base="dms:Text"/>
      </xsd:simpleType>
    </xsd:element>
    <xsd:element name="OrganizationStructureTaxHTField0" ma:index="11" nillable="true" ma:taxonomy="true" ma:internalName="OrganizationStructureTaxHTField0" ma:taxonomyFieldName="OrganizationStructure" ma:displayName="Structures organisationnelles" ma:fieldId="{d4789308-6a24-4d47-9d27-3f386d404da3}" ma:taxonomyMulti="true" ma:sspId="5e13f9b5-2255-4d96-951a-207b37861865" ma:termSetId="9c836ecf-91cc-4204-9fa8-2b09fed1c9f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tierTaxHTField0" ma:index="14" nillable="true" ma:taxonomy="true" ma:internalName="MetierTaxHTField0" ma:taxonomyFieldName="Metier" ma:displayName="Métiers" ma:fieldId="{77e9a047-fa2e-4b88-9127-e85e9d6b9d28}" ma:taxonomyMulti="true" ma:sspId="5e13f9b5-2255-4d96-951a-207b37861865" ma:termSetId="913146e6-88cd-43cd-8dd2-67fad055309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TaxHTField0" ma:index="16" nillable="true" ma:taxonomy="true" ma:internalName="SiteTaxHTField0" ma:taxonomyFieldName="Site" ma:displayName="Site" ma:fieldId="{a6d30efa-312b-498c-a40e-a93a96439f24}" ma:taxonomyMulti="true" ma:sspId="5e13f9b5-2255-4d96-951a-207b37861865" ma:termSetId="ef87b464-ebc2-436f-b533-994e8e4d40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ranchTaxHTField0" ma:index="18" nillable="true" ma:taxonomy="true" ma:internalName="BranchTaxHTField0" ma:taxonomyFieldName="Branch" ma:displayName="Branche" ma:fieldId="{a3f753d6-2cf2-45ee-80b6-8abbc6f6870b}" ma:taxonomyMulti="true" ma:sspId="5e13f9b5-2255-4d96-951a-207b37861865" ma:termSetId="7d07145e-2bb9-486a-b8b6-a78f0894b2c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untryTaxHTField0" ma:index="20" nillable="true" ma:taxonomy="true" ma:internalName="CountryTaxHTField0" ma:taxonomyFieldName="Country" ma:displayName="Pays" ma:fieldId="{a60b14d2-742a-48d9-a73e-a1c4390c9889}" ma:taxonomyMulti="true" ma:sspId="5e13f9b5-2255-4d96-951a-207b37861865" ma:termSetId="f894f5e3-5096-4f56-8f02-89d8377daf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Language" ma:index="21" nillable="true" ma:displayName="Langue usuelle" ma:internalName="RelevantLanguage">
      <xsd:simpleType>
        <xsd:restriction base="dms:Text"/>
      </xsd:simpleType>
    </xsd:element>
    <xsd:element name="ThematicID" ma:index="22" nillable="true" ma:displayName="ThematicID" ma:internalName="ThematicID">
      <xsd:simpleType>
        <xsd:restriction base="dms:Text"/>
      </xsd:simpleType>
    </xsd:element>
    <xsd:element name="TwingCount" ma:index="23" nillable="true" ma:displayName="Nombre de Twings" ma:decimals="0" ma:hidden="true" ma:internalName="TwingCount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6bd83-f208-4589-bff3-a75963e94f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e Attraper tout de Taxonomie" ma:description="" ma:hidden="true" ma:list="{f11ad8d0-1821-4bb0-832f-2998add6fa25}" ma:internalName="TaxCatchAll" ma:showField="CatchAllData" ma:web="6976bd83-f208-4589-bff3-a75963e94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A9FFA6-E2F4-4ED6-9588-81D30AB88B6C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6976bd83-f208-4589-bff3-a75963e94f6e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6ca36b3-22a5-4c03-beea-d9082fda911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297AEB-3119-44E5-B8AF-69E83210BB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2E46FD-DF65-4135-9E71-4A90FADAD5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a36b3-22a5-4c03-beea-d9082fda911d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1976</Words>
  <Application>Microsoft Office PowerPoint</Application>
  <PresentationFormat>Grand écran</PresentationFormat>
  <Paragraphs>204</Paragraphs>
  <Slides>16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</vt:lpstr>
      <vt:lpstr>Tahoma</vt:lpstr>
      <vt:lpstr>Wingdings</vt:lpstr>
      <vt:lpstr/>
      <vt:lpstr>CR-GR-HSE-415 Safety of Aviation Activities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Where to find additional information or documentation?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Alexandra PAPILLON</cp:lastModifiedBy>
  <cp:revision>173</cp:revision>
  <cp:lastPrinted>2019-07-01T13:51:32Z</cp:lastPrinted>
  <dcterms:modified xsi:type="dcterms:W3CDTF">2019-07-01T14:57:50Z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0x01010075873449EDCA51458FAA15C14DBA0E95</vt:lpwstr>
  </property>
  <property fmtid="{D5CDD505-2E9C-101B-9397-08002B2CF9AE}" pid="3" name="Branch">
    <vt:lpwstr>2;#Toutes les branches|d8c5459c-c634-4dad-b3a5-1a2375c988a9</vt:lpwstr>
  </property>
  <property fmtid="{D5CDD505-2E9C-101B-9397-08002B2CF9AE}" pid="4" name="OrganizationStructure">
    <vt:lpwstr>1;#Toutes les structures organisationnelles|c4bb9c23-2c4c-4150-9738-50d0ceb648ec</vt:lpwstr>
  </property>
  <property fmtid="{D5CDD505-2E9C-101B-9397-08002B2CF9AE}" pid="5" name="Metier">
    <vt:lpwstr>5;#H3SEQ|1a49191b-7ec0-475b-ba04-e5bafe48b8b4</vt:lpwstr>
  </property>
  <property fmtid="{D5CDD505-2E9C-101B-9397-08002B2CF9AE}" pid="6" name="Site">
    <vt:lpwstr>3;#Tous les sites|26f15989-d479-4e08-b5e6-c4ab22359765</vt:lpwstr>
  </property>
  <property fmtid="{D5CDD505-2E9C-101B-9397-08002B2CF9AE}" pid="7" name="Country">
    <vt:lpwstr>4;#Tous les pays|de099b83-0153-463f-a92c-1666929f7084</vt:lpwstr>
  </property>
</Properties>
</file>