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26"/>
  </p:notesMasterIdLst>
  <p:handoutMasterIdLst>
    <p:handoutMasterId r:id="rId27"/>
  </p:handoutMasterIdLst>
  <p:sldIdLst>
    <p:sldId id="2134805770" r:id="rId9"/>
    <p:sldId id="2134805772" r:id="rId10"/>
    <p:sldId id="2134805710" r:id="rId11"/>
    <p:sldId id="2134805756" r:id="rId12"/>
    <p:sldId id="2134805714" r:id="rId13"/>
    <p:sldId id="2134805757" r:id="rId14"/>
    <p:sldId id="2134805771" r:id="rId15"/>
    <p:sldId id="2134805773" r:id="rId16"/>
    <p:sldId id="2134805762" r:id="rId17"/>
    <p:sldId id="2134805788" r:id="rId18"/>
    <p:sldId id="2134805776" r:id="rId19"/>
    <p:sldId id="2134805789" r:id="rId20"/>
    <p:sldId id="2134805791" r:id="rId21"/>
    <p:sldId id="2134805740" r:id="rId22"/>
    <p:sldId id="2134805755" r:id="rId23"/>
    <p:sldId id="2134805739" r:id="rId24"/>
    <p:sldId id="2134805747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F6244A-A361-ABD4-87BE-BCB0BE97A6FC}" name="Aniruddha Ravisankar" initials="AR" userId="S::aravisankar@wordappeal.com::42d04cf6-478b-4a44-92ce-99a802d672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ine GARNIER" initials="AG" lastIdx="9" clrIdx="6">
    <p:extLst>
      <p:ext uri="{19B8F6BF-5375-455C-9EA6-DF929625EA0E}">
        <p15:presenceInfo xmlns:p15="http://schemas.microsoft.com/office/powerpoint/2012/main" userId="S::adeline.garnier@totalenergies.com::b5140358-a731-43b0-b2d4-95a7ebfda634" providerId="AD"/>
      </p:ext>
    </p:extLst>
  </p:cmAuthor>
  <p:cmAuthor id="1" name="Jean-Guillaume BIZERAY" initials="JGB" lastIdx="9" clrIdx="0">
    <p:extLst>
      <p:ext uri="{19B8F6BF-5375-455C-9EA6-DF929625EA0E}">
        <p15:presenceInfo xmlns:p15="http://schemas.microsoft.com/office/powerpoint/2012/main" userId="S::jean-guillaume.bizeray@totalenergies.com::49b5d947-5b60-4c66-bcd8-12c7a1edf37f" providerId="AD"/>
      </p:ext>
    </p:extLst>
  </p:cmAuthor>
  <p:cmAuthor id="8" name="Claire MAIRET" initials="CM" lastIdx="21" clrIdx="7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2" name="Alexandra PAPILLON" initials="AP" lastIdx="16" clrIdx="1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  <p:cmAuthor id="9" name="Ismaïl Diedhiou" initials="ID" lastIdx="16" clrIdx="8">
    <p:extLst>
      <p:ext uri="{19B8F6BF-5375-455C-9EA6-DF929625EA0E}">
        <p15:presenceInfo xmlns:p15="http://schemas.microsoft.com/office/powerpoint/2012/main" userId="S::idiedhiou@wordappeal.com::bd00cb13-adf6-4f90-8d8e-d970bbca8edc" providerId="AD"/>
      </p:ext>
    </p:extLst>
  </p:cmAuthor>
  <p:cmAuthor id="3" name="Cyril DE-COATPONT" initials="CDC" lastIdx="6" clrIdx="2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10" name="Aniruddha Ravisankar" initials="AR" lastIdx="1" clrIdx="9">
    <p:extLst>
      <p:ext uri="{19B8F6BF-5375-455C-9EA6-DF929625EA0E}">
        <p15:presenceInfo xmlns:p15="http://schemas.microsoft.com/office/powerpoint/2012/main" userId="S::aravisankar@wordappeal.com::42d04cf6-478b-4a44-92ce-99a802d672a7" providerId="AD"/>
      </p:ext>
    </p:extLst>
  </p:cmAuthor>
  <p:cmAuthor id="4" name="Tatiana MIR" initials="TM" lastIdx="88" clrIdx="3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5" name="Cyril DE-COATPONT" initials="CDC [2]" lastIdx="13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Michiel DE KOSTER" initials="MK" lastIdx="39" clrIdx="5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D56"/>
    <a:srgbClr val="E65113"/>
    <a:srgbClr val="E1001A"/>
    <a:srgbClr val="FF0000"/>
    <a:srgbClr val="FF001A"/>
    <a:srgbClr val="E30713"/>
    <a:srgbClr val="FF3535"/>
    <a:srgbClr val="00B050"/>
    <a:srgbClr val="D9222A"/>
    <a:srgbClr val="F1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08F50-2D22-4802-B6E9-A569766C246D}" v="5" dt="2022-07-15T09:02:04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4" autoAdjust="0"/>
    <p:restoredTop sz="94785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FOREST" userId="S::nicolas.forest@totalenergies.com::74d7feb1-6457-475c-bfcc-0f29457bb0a4" providerId="AD" clId="Web-{E891E242-49C9-489B-9275-F5CB121096EE}"/>
    <pc:docChg chg="modSld">
      <pc:chgData name="Nicolas FOREST" userId="S::nicolas.forest@totalenergies.com::74d7feb1-6457-475c-bfcc-0f29457bb0a4" providerId="AD" clId="Web-{E891E242-49C9-489B-9275-F5CB121096EE}" dt="2022-07-06T07:31:55.640" v="20" actId="20577"/>
      <pc:docMkLst>
        <pc:docMk/>
      </pc:docMkLst>
      <pc:sldChg chg="modSp">
        <pc:chgData name="Nicolas FOREST" userId="S::nicolas.forest@totalenergies.com::74d7feb1-6457-475c-bfcc-0f29457bb0a4" providerId="AD" clId="Web-{E891E242-49C9-489B-9275-F5CB121096EE}" dt="2022-07-06T07:31:55.640" v="20" actId="20577"/>
        <pc:sldMkLst>
          <pc:docMk/>
          <pc:sldMk cId="1501634352" sldId="2134805791"/>
        </pc:sldMkLst>
        <pc:spChg chg="mod">
          <ac:chgData name="Nicolas FOREST" userId="S::nicolas.forest@totalenergies.com::74d7feb1-6457-475c-bfcc-0f29457bb0a4" providerId="AD" clId="Web-{E891E242-49C9-489B-9275-F5CB121096EE}" dt="2022-07-06T07:31:55.640" v="20" actId="20577"/>
          <ac:spMkLst>
            <pc:docMk/>
            <pc:sldMk cId="1501634352" sldId="2134805791"/>
            <ac:spMk id="55" creationId="{A80A5D7E-B83D-9448-B196-6CBFC722E869}"/>
          </ac:spMkLst>
        </pc:spChg>
      </pc:sldChg>
    </pc:docChg>
  </pc:docChgLst>
  <pc:docChgLst>
    <pc:chgData name="Michiel DE KOSTER" userId="7d7c490e-1e4b-4bd1-978a-bd0aaf19c382" providerId="ADAL" clId="{AD596056-B3AE-43D0-A3EE-836810E7D9BF}"/>
    <pc:docChg chg="undo custSel modSld">
      <pc:chgData name="Michiel DE KOSTER" userId="7d7c490e-1e4b-4bd1-978a-bd0aaf19c382" providerId="ADAL" clId="{AD596056-B3AE-43D0-A3EE-836810E7D9BF}" dt="2022-07-08T13:14:50.952" v="58" actId="478"/>
      <pc:docMkLst>
        <pc:docMk/>
      </pc:docMkLst>
      <pc:sldChg chg="addSp delSp modSp mod">
        <pc:chgData name="Michiel DE KOSTER" userId="7d7c490e-1e4b-4bd1-978a-bd0aaf19c382" providerId="ADAL" clId="{AD596056-B3AE-43D0-A3EE-836810E7D9BF}" dt="2022-07-08T13:14:50.952" v="58" actId="478"/>
        <pc:sldMkLst>
          <pc:docMk/>
          <pc:sldMk cId="3848476589" sldId="2134805710"/>
        </pc:sldMkLst>
        <pc:spChg chg="add del mod">
          <ac:chgData name="Michiel DE KOSTER" userId="7d7c490e-1e4b-4bd1-978a-bd0aaf19c382" providerId="ADAL" clId="{AD596056-B3AE-43D0-A3EE-836810E7D9BF}" dt="2022-07-08T13:14:50.952" v="58" actId="478"/>
          <ac:spMkLst>
            <pc:docMk/>
            <pc:sldMk cId="3848476589" sldId="2134805710"/>
            <ac:spMk id="14" creationId="{BAFE969B-A482-40DF-9AFD-C053E33320C1}"/>
          </ac:spMkLst>
        </pc:spChg>
      </pc:sldChg>
    </pc:docChg>
  </pc:docChgLst>
  <pc:docChgLst>
    <pc:chgData name="Alexandra PAPILLON" userId="6ed42675-17a0-4139-8016-992ac43c869f" providerId="ADAL" clId="{ABB56A6B-BF44-4CC1-A557-4876D20A14B4}"/>
    <pc:docChg chg="modSld">
      <pc:chgData name="Alexandra PAPILLON" userId="6ed42675-17a0-4139-8016-992ac43c869f" providerId="ADAL" clId="{ABB56A6B-BF44-4CC1-A557-4876D20A14B4}" dt="2022-07-07T11:12:20.453" v="2" actId="108"/>
      <pc:docMkLst>
        <pc:docMk/>
      </pc:docMkLst>
      <pc:sldChg chg="modSp mod">
        <pc:chgData name="Alexandra PAPILLON" userId="6ed42675-17a0-4139-8016-992ac43c869f" providerId="ADAL" clId="{ABB56A6B-BF44-4CC1-A557-4876D20A14B4}" dt="2022-07-07T11:12:20.453" v="2" actId="108"/>
        <pc:sldMkLst>
          <pc:docMk/>
          <pc:sldMk cId="1501634352" sldId="2134805791"/>
        </pc:sldMkLst>
        <pc:spChg chg="ord">
          <ac:chgData name="Alexandra PAPILLON" userId="6ed42675-17a0-4139-8016-992ac43c869f" providerId="ADAL" clId="{ABB56A6B-BF44-4CC1-A557-4876D20A14B4}" dt="2022-07-07T09:58:07.281" v="0" actId="167"/>
          <ac:spMkLst>
            <pc:docMk/>
            <pc:sldMk cId="1501634352" sldId="2134805791"/>
            <ac:spMk id="24" creationId="{47ABF085-B688-0AB2-9474-88F31A2355DD}"/>
          </ac:spMkLst>
        </pc:spChg>
        <pc:spChg chg="mod">
          <ac:chgData name="Alexandra PAPILLON" userId="6ed42675-17a0-4139-8016-992ac43c869f" providerId="ADAL" clId="{ABB56A6B-BF44-4CC1-A557-4876D20A14B4}" dt="2022-07-07T09:58:32.142" v="1"/>
          <ac:spMkLst>
            <pc:docMk/>
            <pc:sldMk cId="1501634352" sldId="2134805791"/>
            <ac:spMk id="26" creationId="{450279A4-7369-42C4-AE34-AD89A8422457}"/>
          </ac:spMkLst>
        </pc:spChg>
        <pc:spChg chg="mod">
          <ac:chgData name="Alexandra PAPILLON" userId="6ed42675-17a0-4139-8016-992ac43c869f" providerId="ADAL" clId="{ABB56A6B-BF44-4CC1-A557-4876D20A14B4}" dt="2022-07-07T11:12:20.453" v="2" actId="108"/>
          <ac:spMkLst>
            <pc:docMk/>
            <pc:sldMk cId="1501634352" sldId="2134805791"/>
            <ac:spMk id="55" creationId="{A80A5D7E-B83D-9448-B196-6CBFC722E869}"/>
          </ac:spMkLst>
        </pc:spChg>
      </pc:sldChg>
    </pc:docChg>
  </pc:docChgLst>
  <pc:docChgLst>
    <pc:chgData name="Michiel DE KOSTER" userId="7d7c490e-1e4b-4bd1-978a-bd0aaf19c382" providerId="ADAL" clId="{E2B0293A-5405-485E-BF4B-433346B612CF}"/>
    <pc:docChg chg="undo custSel modSld">
      <pc:chgData name="Michiel DE KOSTER" userId="7d7c490e-1e4b-4bd1-978a-bd0aaf19c382" providerId="ADAL" clId="{E2B0293A-5405-485E-BF4B-433346B612CF}" dt="2022-07-08T12:39:36.665" v="230" actId="1076"/>
      <pc:docMkLst>
        <pc:docMk/>
      </pc:docMkLst>
      <pc:sldChg chg="addSp modSp mod">
        <pc:chgData name="Michiel DE KOSTER" userId="7d7c490e-1e4b-4bd1-978a-bd0aaf19c382" providerId="ADAL" clId="{E2B0293A-5405-485E-BF4B-433346B612CF}" dt="2022-07-08T12:14:25.385" v="176" actId="20577"/>
        <pc:sldMkLst>
          <pc:docMk/>
          <pc:sldMk cId="3848476589" sldId="2134805710"/>
        </pc:sldMkLst>
        <pc:spChg chg="add mod">
          <ac:chgData name="Michiel DE KOSTER" userId="7d7c490e-1e4b-4bd1-978a-bd0aaf19c382" providerId="ADAL" clId="{E2B0293A-5405-485E-BF4B-433346B612CF}" dt="2022-07-08T12:14:25.385" v="176" actId="20577"/>
          <ac:spMkLst>
            <pc:docMk/>
            <pc:sldMk cId="3848476589" sldId="2134805710"/>
            <ac:spMk id="12" creationId="{BD2136A6-6A30-4D07-8CAE-BCE68604AAEA}"/>
          </ac:spMkLst>
        </pc:spChg>
      </pc:sldChg>
      <pc:sldChg chg="modSp mod">
        <pc:chgData name="Michiel DE KOSTER" userId="7d7c490e-1e4b-4bd1-978a-bd0aaf19c382" providerId="ADAL" clId="{E2B0293A-5405-485E-BF4B-433346B612CF}" dt="2022-07-08T12:27:37.275" v="179" actId="6549"/>
        <pc:sldMkLst>
          <pc:docMk/>
          <pc:sldMk cId="1376307639" sldId="2134805714"/>
        </pc:sldMkLst>
        <pc:spChg chg="mod">
          <ac:chgData name="Michiel DE KOSTER" userId="7d7c490e-1e4b-4bd1-978a-bd0aaf19c382" providerId="ADAL" clId="{E2B0293A-5405-485E-BF4B-433346B612CF}" dt="2022-07-08T12:27:37.275" v="179" actId="6549"/>
          <ac:spMkLst>
            <pc:docMk/>
            <pc:sldMk cId="1376307639" sldId="2134805714"/>
            <ac:spMk id="7" creationId="{B4174711-9F39-4273-A686-E2FA4B6CB7E3}"/>
          </ac:spMkLst>
        </pc:spChg>
      </pc:sldChg>
      <pc:sldChg chg="modSp mod">
        <pc:chgData name="Michiel DE KOSTER" userId="7d7c490e-1e4b-4bd1-978a-bd0aaf19c382" providerId="ADAL" clId="{E2B0293A-5405-485E-BF4B-433346B612CF}" dt="2022-07-08T12:02:42.356" v="170" actId="108"/>
        <pc:sldMkLst>
          <pc:docMk/>
          <pc:sldMk cId="3279526026" sldId="2134805739"/>
        </pc:sldMkLst>
        <pc:spChg chg="mod">
          <ac:chgData name="Michiel DE KOSTER" userId="7d7c490e-1e4b-4bd1-978a-bd0aaf19c382" providerId="ADAL" clId="{E2B0293A-5405-485E-BF4B-433346B612CF}" dt="2022-07-08T12:02:42.356" v="170" actId="108"/>
          <ac:spMkLst>
            <pc:docMk/>
            <pc:sldMk cId="3279526026" sldId="2134805739"/>
            <ac:spMk id="2" creationId="{D6599356-7888-43B5-96DA-2F7CAC31169C}"/>
          </ac:spMkLst>
        </pc:spChg>
      </pc:sldChg>
      <pc:sldChg chg="modSp mod">
        <pc:chgData name="Michiel DE KOSTER" userId="7d7c490e-1e4b-4bd1-978a-bd0aaf19c382" providerId="ADAL" clId="{E2B0293A-5405-485E-BF4B-433346B612CF}" dt="2022-07-08T12:39:36.665" v="230" actId="1076"/>
        <pc:sldMkLst>
          <pc:docMk/>
          <pc:sldMk cId="3219673142" sldId="2134805747"/>
        </pc:sldMkLst>
        <pc:spChg chg="mod">
          <ac:chgData name="Michiel DE KOSTER" userId="7d7c490e-1e4b-4bd1-978a-bd0aaf19c382" providerId="ADAL" clId="{E2B0293A-5405-485E-BF4B-433346B612CF}" dt="2022-07-08T12:39:02.164" v="201" actId="20577"/>
          <ac:spMkLst>
            <pc:docMk/>
            <pc:sldMk cId="3219673142" sldId="2134805747"/>
            <ac:spMk id="2" creationId="{1251B668-D05F-4C1E-93F4-ACE2B4ADD88F}"/>
          </ac:spMkLst>
        </pc:spChg>
        <pc:spChg chg="mod">
          <ac:chgData name="Michiel DE KOSTER" userId="7d7c490e-1e4b-4bd1-978a-bd0aaf19c382" providerId="ADAL" clId="{E2B0293A-5405-485E-BF4B-433346B612CF}" dt="2022-07-08T12:39:36.665" v="230" actId="1076"/>
          <ac:spMkLst>
            <pc:docMk/>
            <pc:sldMk cId="3219673142" sldId="2134805747"/>
            <ac:spMk id="6" creationId="{22DB2303-5C8B-40B1-9CF4-D85128AFC706}"/>
          </ac:spMkLst>
        </pc:spChg>
      </pc:sldChg>
      <pc:sldChg chg="modSp mod">
        <pc:chgData name="Michiel DE KOSTER" userId="7d7c490e-1e4b-4bd1-978a-bd0aaf19c382" providerId="ADAL" clId="{E2B0293A-5405-485E-BF4B-433346B612CF}" dt="2022-07-08T08:44:14.883" v="151" actId="6549"/>
        <pc:sldMkLst>
          <pc:docMk/>
          <pc:sldMk cId="2812499087" sldId="2134805755"/>
        </pc:sldMkLst>
        <pc:spChg chg="mod">
          <ac:chgData name="Michiel DE KOSTER" userId="7d7c490e-1e4b-4bd1-978a-bd0aaf19c382" providerId="ADAL" clId="{E2B0293A-5405-485E-BF4B-433346B612CF}" dt="2022-07-08T08:44:14.883" v="151" actId="6549"/>
          <ac:spMkLst>
            <pc:docMk/>
            <pc:sldMk cId="2812499087" sldId="2134805755"/>
            <ac:spMk id="2" creationId="{9AD57885-92BD-4B04-908E-55980F864395}"/>
          </ac:spMkLst>
        </pc:spChg>
      </pc:sldChg>
      <pc:sldChg chg="modSp mod">
        <pc:chgData name="Michiel DE KOSTER" userId="7d7c490e-1e4b-4bd1-978a-bd0aaf19c382" providerId="ADAL" clId="{E2B0293A-5405-485E-BF4B-433346B612CF}" dt="2022-07-08T12:25:07.870" v="178" actId="20577"/>
        <pc:sldMkLst>
          <pc:docMk/>
          <pc:sldMk cId="2332208611" sldId="2134805756"/>
        </pc:sldMkLst>
        <pc:spChg chg="mod">
          <ac:chgData name="Michiel DE KOSTER" userId="7d7c490e-1e4b-4bd1-978a-bd0aaf19c382" providerId="ADAL" clId="{E2B0293A-5405-485E-BF4B-433346B612CF}" dt="2022-07-08T12:25:07.870" v="178" actId="20577"/>
          <ac:spMkLst>
            <pc:docMk/>
            <pc:sldMk cId="2332208611" sldId="2134805756"/>
            <ac:spMk id="35" creationId="{950FB0A2-4A39-CB1D-9BD4-F08583A8300E}"/>
          </ac:spMkLst>
        </pc:spChg>
      </pc:sldChg>
      <pc:sldChg chg="modSp mod">
        <pc:chgData name="Michiel DE KOSTER" userId="7d7c490e-1e4b-4bd1-978a-bd0aaf19c382" providerId="ADAL" clId="{E2B0293A-5405-485E-BF4B-433346B612CF}" dt="2022-07-07T11:12:08.423" v="37" actId="20577"/>
        <pc:sldMkLst>
          <pc:docMk/>
          <pc:sldMk cId="1527423765" sldId="2134805757"/>
        </pc:sldMkLst>
        <pc:spChg chg="mod">
          <ac:chgData name="Michiel DE KOSTER" userId="7d7c490e-1e4b-4bd1-978a-bd0aaf19c382" providerId="ADAL" clId="{E2B0293A-5405-485E-BF4B-433346B612CF}" dt="2022-07-05T16:29:09.266" v="16" actId="20577"/>
          <ac:spMkLst>
            <pc:docMk/>
            <pc:sldMk cId="1527423765" sldId="2134805757"/>
            <ac:spMk id="65" creationId="{9AC54877-748F-0C4C-9AF8-12EFC944ADBC}"/>
          </ac:spMkLst>
        </pc:spChg>
        <pc:spChg chg="mod">
          <ac:chgData name="Michiel DE KOSTER" userId="7d7c490e-1e4b-4bd1-978a-bd0aaf19c382" providerId="ADAL" clId="{E2B0293A-5405-485E-BF4B-433346B612CF}" dt="2022-07-07T11:12:08.423" v="37" actId="20577"/>
          <ac:spMkLst>
            <pc:docMk/>
            <pc:sldMk cId="1527423765" sldId="2134805757"/>
            <ac:spMk id="66" creationId="{2B21D4A8-5473-CA4E-8760-C823B560A467}"/>
          </ac:spMkLst>
        </pc:spChg>
        <pc:spChg chg="mod">
          <ac:chgData name="Michiel DE KOSTER" userId="7d7c490e-1e4b-4bd1-978a-bd0aaf19c382" providerId="ADAL" clId="{E2B0293A-5405-485E-BF4B-433346B612CF}" dt="2022-07-05T16:28:15.551" v="3" actId="6549"/>
          <ac:spMkLst>
            <pc:docMk/>
            <pc:sldMk cId="1527423765" sldId="2134805757"/>
            <ac:spMk id="67" creationId="{B9144E35-8E0E-D940-8327-67F223EC4237}"/>
          </ac:spMkLst>
        </pc:spChg>
      </pc:sldChg>
      <pc:sldChg chg="modSp mod">
        <pc:chgData name="Michiel DE KOSTER" userId="7d7c490e-1e4b-4bd1-978a-bd0aaf19c382" providerId="ADAL" clId="{E2B0293A-5405-485E-BF4B-433346B612CF}" dt="2022-07-07T11:52:13.219" v="101" actId="20577"/>
        <pc:sldMkLst>
          <pc:docMk/>
          <pc:sldMk cId="1367787301" sldId="2134805773"/>
        </pc:sldMkLst>
        <pc:graphicFrameChg chg="mod modGraphic">
          <ac:chgData name="Michiel DE KOSTER" userId="7d7c490e-1e4b-4bd1-978a-bd0aaf19c382" providerId="ADAL" clId="{E2B0293A-5405-485E-BF4B-433346B612CF}" dt="2022-07-07T11:52:13.219" v="101" actId="20577"/>
          <ac:graphicFrameMkLst>
            <pc:docMk/>
            <pc:sldMk cId="1367787301" sldId="2134805773"/>
            <ac:graphicFrameMk id="13" creationId="{579052B5-939A-4FD2-AB07-3F162287B7B9}"/>
          </ac:graphicFrameMkLst>
        </pc:graphicFrameChg>
      </pc:sldChg>
      <pc:sldChg chg="modSp mod">
        <pc:chgData name="Michiel DE KOSTER" userId="7d7c490e-1e4b-4bd1-978a-bd0aaf19c382" providerId="ADAL" clId="{E2B0293A-5405-485E-BF4B-433346B612CF}" dt="2022-07-07T11:52:44.542" v="150" actId="20577"/>
        <pc:sldMkLst>
          <pc:docMk/>
          <pc:sldMk cId="2465991142" sldId="2134805789"/>
        </pc:sldMkLst>
        <pc:spChg chg="mod">
          <ac:chgData name="Michiel DE KOSTER" userId="7d7c490e-1e4b-4bd1-978a-bd0aaf19c382" providerId="ADAL" clId="{E2B0293A-5405-485E-BF4B-433346B612CF}" dt="2022-07-07T11:52:18.357" v="102" actId="20577"/>
          <ac:spMkLst>
            <pc:docMk/>
            <pc:sldMk cId="2465991142" sldId="2134805789"/>
            <ac:spMk id="20" creationId="{14BA7A6A-9149-4B01-BBE0-6F022EEF3425}"/>
          </ac:spMkLst>
        </pc:spChg>
        <pc:spChg chg="mod">
          <ac:chgData name="Michiel DE KOSTER" userId="7d7c490e-1e4b-4bd1-978a-bd0aaf19c382" providerId="ADAL" clId="{E2B0293A-5405-485E-BF4B-433346B612CF}" dt="2022-07-07T11:52:44.542" v="150" actId="20577"/>
          <ac:spMkLst>
            <pc:docMk/>
            <pc:sldMk cId="2465991142" sldId="2134805789"/>
            <ac:spMk id="51" creationId="{3D99D629-3A9A-8F66-2476-5486DF997D7E}"/>
          </ac:spMkLst>
        </pc:spChg>
        <pc:spChg chg="mod">
          <ac:chgData name="Michiel DE KOSTER" userId="7d7c490e-1e4b-4bd1-978a-bd0aaf19c382" providerId="ADAL" clId="{E2B0293A-5405-485E-BF4B-433346B612CF}" dt="2022-07-07T11:51:39.978" v="71" actId="20577"/>
          <ac:spMkLst>
            <pc:docMk/>
            <pc:sldMk cId="2465991142" sldId="2134805789"/>
            <ac:spMk id="55" creationId="{A80A5D7E-B83D-9448-B196-6CBFC722E869}"/>
          </ac:spMkLst>
        </pc:spChg>
        <pc:spChg chg="mod">
          <ac:chgData name="Michiel DE KOSTER" userId="7d7c490e-1e4b-4bd1-978a-bd0aaf19c382" providerId="ADAL" clId="{E2B0293A-5405-485E-BF4B-433346B612CF}" dt="2022-07-07T11:46:16.659" v="52" actId="20577"/>
          <ac:spMkLst>
            <pc:docMk/>
            <pc:sldMk cId="2465991142" sldId="2134805789"/>
            <ac:spMk id="58" creationId="{C4A822DD-CC64-9E48-B4C5-F88650E21288}"/>
          </ac:spMkLst>
        </pc:spChg>
      </pc:sldChg>
    </pc:docChg>
  </pc:docChgLst>
  <pc:docChgLst>
    <pc:chgData name="Marina WAGENER" userId="128c56e7-2035-463e-b4ba-24ff68185f70" providerId="ADAL" clId="{7C208F50-2D22-4802-B6E9-A569766C246D}"/>
    <pc:docChg chg="custSel modSld">
      <pc:chgData name="Marina WAGENER" userId="128c56e7-2035-463e-b4ba-24ff68185f70" providerId="ADAL" clId="{7C208F50-2D22-4802-B6E9-A569766C246D}" dt="2022-07-15T09:02:04.600" v="6"/>
      <pc:docMkLst>
        <pc:docMk/>
      </pc:docMkLst>
      <pc:sldChg chg="addSp delSp modSp mod">
        <pc:chgData name="Marina WAGENER" userId="128c56e7-2035-463e-b4ba-24ff68185f70" providerId="ADAL" clId="{7C208F50-2D22-4802-B6E9-A569766C246D}" dt="2022-07-15T09:02:04.600" v="6"/>
        <pc:sldMkLst>
          <pc:docMk/>
          <pc:sldMk cId="3848476589" sldId="2134805710"/>
        </pc:sldMkLst>
        <pc:spChg chg="del">
          <ac:chgData name="Marina WAGENER" userId="128c56e7-2035-463e-b4ba-24ff68185f70" providerId="ADAL" clId="{7C208F50-2D22-4802-B6E9-A569766C246D}" dt="2022-07-12T07:52:48.469" v="0" actId="478"/>
          <ac:spMkLst>
            <pc:docMk/>
            <pc:sldMk cId="3848476589" sldId="2134805710"/>
            <ac:spMk id="12" creationId="{BD2136A6-6A30-4D07-8CAE-BCE68604AAEA}"/>
          </ac:spMkLst>
        </pc:spChg>
        <pc:picChg chg="add del mod">
          <ac:chgData name="Marina WAGENER" userId="128c56e7-2035-463e-b4ba-24ff68185f70" providerId="ADAL" clId="{7C208F50-2D22-4802-B6E9-A569766C246D}" dt="2022-07-12T07:53:44.390" v="2" actId="478"/>
          <ac:picMkLst>
            <pc:docMk/>
            <pc:sldMk cId="3848476589" sldId="2134805710"/>
            <ac:picMk id="5" creationId="{117F3951-31E1-4FA0-9F71-DD57AF63515A}"/>
          </ac:picMkLst>
        </pc:picChg>
        <pc:picChg chg="mod">
          <ac:chgData name="Marina WAGENER" userId="128c56e7-2035-463e-b4ba-24ff68185f70" providerId="ADAL" clId="{7C208F50-2D22-4802-B6E9-A569766C246D}" dt="2022-07-12T07:58:35.006" v="5" actId="14826"/>
          <ac:picMkLst>
            <pc:docMk/>
            <pc:sldMk cId="3848476589" sldId="2134805710"/>
            <ac:picMk id="7" creationId="{C00F8C0F-ED22-F930-C3BE-02EF8B8DEE93}"/>
          </ac:picMkLst>
        </pc:picChg>
        <pc:picChg chg="mod">
          <ac:chgData name="Marina WAGENER" userId="128c56e7-2035-463e-b4ba-24ff68185f70" providerId="ADAL" clId="{7C208F50-2D22-4802-B6E9-A569766C246D}" dt="2022-07-15T09:02:04.600" v="6"/>
          <ac:picMkLst>
            <pc:docMk/>
            <pc:sldMk cId="3848476589" sldId="2134805710"/>
            <ac:picMk id="17" creationId="{65FDCA3F-34C9-514D-46BE-CF100BAC860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15/07/2022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15/07/2022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5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97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15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766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260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i="1">
                <a:solidFill>
                  <a:srgbClr val="374649"/>
                </a:solidFill>
                <a:ea typeface="Roboto" panose="02000000000000000000" pitchFamily="2" charset="0"/>
              </a:rPr>
              <a:t>Définitions « risques » et « danger » (GM-GR-HSE-300 « Evaluation des risques professionnels au poste de travail ») </a:t>
            </a:r>
          </a:p>
          <a:p>
            <a:r>
              <a:rPr lang="fr-FR" sz="1800" i="1">
                <a:solidFill>
                  <a:srgbClr val="374649"/>
                </a:solidFill>
                <a:ea typeface="Roboto" panose="02000000000000000000" pitchFamily="2" charset="0"/>
              </a:rPr>
              <a:t>Définitions HIPO, Incident, presqu’accident, anomalie </a:t>
            </a:r>
            <a:r>
              <a:rPr lang="fr-FR" sz="1800" i="1"/>
              <a:t>(CR-GR-HSE-100 « Reporting HSE ») </a:t>
            </a:r>
            <a:endParaRPr lang="fr-FR" sz="180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2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3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68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88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6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d'or 10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hyperlink" Target="https://totalworkplace.sharepoint.com/sites/GroupHSEREXDataBase/en-us/All_HSE_REX_Documents/Flash%20during%20cleaning%20of%20a%20solvent%20tank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s://totalworkplace.sharepoint.com/sites/RformulationdesRO/Documents%20partages/Supports%20d&#233;ploiement/RO11/REX%20RO%2011/REXMAJ-HD-TRS+AUDREX-2019-056%20-%20Explosion%20of%20a%20gasoline%20tanks%20-%20explosion%20d'un%20r&#233;servoir%20d'essenc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emf"/><Relationship Id="rId5" Type="http://schemas.openxmlformats.org/officeDocument/2006/relationships/image" Target="../media/image17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1.emf"/><Relationship Id="rId4" Type="http://schemas.openxmlformats.org/officeDocument/2006/relationships/hyperlink" Target="https://totalworkplace.sharepoint.com/sites/GroupHSEREXDataBase/en-us/All_HSE_REX_Documents/Inflammation%20de%20vapeurs%20lors%20de%20travaux%20de%20soudure%20sur%20un%20r%C3%A9servoir%20de%20coll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hyperlink" Target="https://totalworkplace.sharepoint.com/sites/GroupHSEREXDataBase/en-us/All_HSE_REX_Documents/REX-MS-AFR-Retail-2019-025%20Contractor%20Flash%20Fire%20Contractant.pdf?CT=1656489328321&amp;OR=Outlook-Body&amp;CID=FD2E373A-AC0B-48A9-8CC4-F5BB21E9F810" TargetMode="Externa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typlus.totalenergies.com/fr" TargetMode="External"/><Relationship Id="rId3" Type="http://schemas.openxmlformats.org/officeDocument/2006/relationships/hyperlink" Target="https://toolbox-hse.totalenergies.com/fr/nos-vies-avant-tout/verifications-qui-sauvent-la-vie-life-saving-checks" TargetMode="External"/><Relationship Id="rId7" Type="http://schemas.openxmlformats.org/officeDocument/2006/relationships/hyperlink" Target="https://totalworkplace.sharepoint.com/sites/GroupHSEREXDataBase/en-us/Pages/REX%20HSE%20Home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olbox-hse.totalenergies.com/fr/regles-dor-totalenergies-supports-de-deploiement" TargetMode="External"/><Relationship Id="rId5" Type="http://schemas.openxmlformats.org/officeDocument/2006/relationships/hyperlink" Target="https://toolbox-hse.totalenergies.com/fr/regles-dor-totalenergies-supports-generaux" TargetMode="External"/><Relationship Id="rId4" Type="http://schemas.openxmlformats.org/officeDocument/2006/relationships/hyperlink" Target="https://toolbox-hse.totalenergies.com/fr/nos-vies-avant-tout/programme-hse-nos-vies-avant-tout/theme-3-travaux-chau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11/GOLDEN_RULES-Regle_11_VFSTFR--10Mbps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3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emf"/><Relationship Id="rId11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1.emf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totalworkplace.sharepoint.com/sites/RformulationdesRO/Documents%20partages/Supports%20d&#233;ploiement/RO11/REX%20RO%2011/REX-EP-TEPDK-EXP-2020-110%20Tyra%20West%20Gas%20Ignition%20in%20Drains%20Caiss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5086894"/>
            <a:ext cx="5318262" cy="924393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Règle d’or 11 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E65113"/>
                </a:solidFill>
              </a:rPr>
              <a:t>Travail à chaud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>
                <a:solidFill>
                  <a:srgbClr val="E65113"/>
                </a:solidFill>
                <a:latin typeface="+mj-lt"/>
                <a:ea typeface="+mj-ea"/>
                <a:cs typeface="+mj-cs"/>
              </a:rPr>
              <a:t>Les nouvelles Règles d’or</a:t>
            </a:r>
          </a:p>
          <a:p>
            <a:r>
              <a:rPr lang="fr-FR">
                <a:solidFill>
                  <a:srgbClr val="354D56"/>
                </a:solidFill>
              </a:rPr>
              <a:t>Mon engagement, notre sécurité</a:t>
            </a:r>
          </a:p>
          <a:p>
            <a:endParaRPr lang="fr-FR" sz="3200" b="1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Rev.0 – Juillet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366E48B-A38D-B835-3FE2-8393CB227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8" y="846712"/>
            <a:ext cx="3937135" cy="393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BBF2DC-B698-648A-CEBB-EF7FD78B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sp>
        <p:nvSpPr>
          <p:cNvPr id="88" name="Rectangle : coins arrondis 26">
            <a:extLst>
              <a:ext uri="{FF2B5EF4-FFF2-40B4-BE49-F238E27FC236}">
                <a16:creationId xmlns:a16="http://schemas.microsoft.com/office/drawing/2014/main" id="{724D8D84-0CA3-F94B-A06B-0376186F6430}"/>
              </a:ext>
            </a:extLst>
          </p:cNvPr>
          <p:cNvSpPr/>
          <p:nvPr/>
        </p:nvSpPr>
        <p:spPr>
          <a:xfrm>
            <a:off x="6923691" y="1814433"/>
            <a:ext cx="4709747" cy="2534014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2. J’identifie </a:t>
            </a:r>
            <a:r>
              <a:rPr lang="fr-FR" sz="1800" dirty="0"/>
              <a:t>les substances inflammables et les sources d’ignition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FLASH LORS DU NETTOYAGE D'UN RESERVOIR DE SOLVANT*</a:t>
            </a:r>
            <a:endParaRPr lang="fr-FR" sz="1600" b="1" dirty="0"/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1121537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3090594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Une opération exceptionnelle de lavage d’un réservoir usagé de sulfure de carbone devait être réalisée.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cs typeface="Arial" panose="020B0604020202020204"/>
              </a:rPr>
              <a:t>Le réservoir a été préalablement vidé et une purge à l’eau a été mise en place.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cs typeface="Arial" panose="020B0604020202020204"/>
              </a:rPr>
              <a:t>Un écoulement de boues et des vapeurs ont alors été observés au niveau des orifices du réservoir.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cs typeface="Arial" panose="020B0604020202020204"/>
              </a:rPr>
              <a:t>Malgré cette situation imprévue, le nettoyage HP a commencé.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cs typeface="Arial" panose="020B0604020202020204"/>
              </a:rPr>
              <a:t>Un intervenant a inspecté une première fois le réservoir pour vérifier l’efficacité du nettoyage HP, avec une lampe torche, puis a repris le nettoyage.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cs typeface="Arial" panose="020B0604020202020204"/>
              </a:rPr>
              <a:t>Après une pause, il a inspecté à nouveau le réservoir avec sa lampe torche.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cs typeface="Arial" panose="020B0604020202020204"/>
              </a:rPr>
              <a:t>Un flash est alors survenu et l’intervenant a été pris dans les flammes. 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43642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r>
              <a:rPr lang="fr-FR" sz="1200" dirty="0"/>
              <a:t>Décès de l’intervenant.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2830384"/>
            <a:ext cx="2436425" cy="3293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Le sulfure de carbone est très volatil et très inflammable : </a:t>
            </a:r>
          </a:p>
          <a:p>
            <a:pPr marL="709200" lvl="2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Les vapeurs se sont dégagées des boues lors du nettoyage.</a:t>
            </a:r>
          </a:p>
          <a:p>
            <a:pPr marL="709200" lvl="2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Il s’est donc créé donc une atmosphère explosible.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cs typeface="Arial"/>
              </a:rPr>
              <a:t>Contrairement </a:t>
            </a:r>
            <a:r>
              <a:rPr lang="fr-FR" sz="1200" b="1" dirty="0"/>
              <a:t>à ce qui était prévu, l'explosivité n’a pas été contrôlée.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cs typeface="Arial"/>
              </a:rPr>
              <a:t>L</a:t>
            </a:r>
            <a:r>
              <a:rPr lang="fr-FR" sz="1200" b="1" dirty="0"/>
              <a:t>ampe étanche utilisée </a:t>
            </a:r>
            <a:br>
              <a:rPr lang="fr-FR" sz="1200" b="1" dirty="0"/>
            </a:br>
            <a:r>
              <a:rPr lang="fr-FR" sz="1200" b="1" dirty="0"/>
              <a:t>n’était pas prévue pour les atmosphères explosives.</a:t>
            </a:r>
            <a:endParaRPr lang="fr-FR" sz="1200" dirty="0">
              <a:cs typeface="Arial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1B35FBC-C9EB-9748-86BF-D9625F22A146}"/>
              </a:ext>
            </a:extLst>
          </p:cNvPr>
          <p:cNvSpPr txBox="1"/>
          <p:nvPr/>
        </p:nvSpPr>
        <p:spPr>
          <a:xfrm>
            <a:off x="7705083" y="2087133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624917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6973540" y="5983013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EA51B0-C8C9-3345-827D-41F6378C3CDB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EEF7FBD-F14A-9BD3-F0F6-BE5D66F35049}"/>
              </a:ext>
            </a:extLst>
          </p:cNvPr>
          <p:cNvGrpSpPr/>
          <p:nvPr/>
        </p:nvGrpSpPr>
        <p:grpSpPr>
          <a:xfrm>
            <a:off x="2304459" y="4703148"/>
            <a:ext cx="1008189" cy="1864727"/>
            <a:chOff x="8256240" y="1484784"/>
            <a:chExt cx="1245826" cy="2304257"/>
          </a:xfrm>
        </p:grpSpPr>
        <p:sp>
          <p:nvSpPr>
            <p:cNvPr id="33" name="Forme libre 12">
              <a:extLst>
                <a:ext uri="{FF2B5EF4-FFF2-40B4-BE49-F238E27FC236}">
                  <a16:creationId xmlns:a16="http://schemas.microsoft.com/office/drawing/2014/main" id="{113A1439-2D8D-D6D1-A31A-901B7BB3476F}"/>
                </a:ext>
              </a:extLst>
            </p:cNvPr>
            <p:cNvSpPr/>
            <p:nvPr/>
          </p:nvSpPr>
          <p:spPr>
            <a:xfrm flipH="1">
              <a:off x="8663128" y="1484784"/>
              <a:ext cx="813778" cy="792088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13">
              <a:extLst>
                <a:ext uri="{FF2B5EF4-FFF2-40B4-BE49-F238E27FC236}">
                  <a16:creationId xmlns:a16="http://schemas.microsoft.com/office/drawing/2014/main" id="{12B08770-A622-3CD8-F5C1-83148E406DA2}"/>
                </a:ext>
              </a:extLst>
            </p:cNvPr>
            <p:cNvSpPr/>
            <p:nvPr/>
          </p:nvSpPr>
          <p:spPr>
            <a:xfrm>
              <a:off x="8688288" y="2204864"/>
              <a:ext cx="813778" cy="1584177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C3872BF-64B4-BD21-F13D-69064579C2E5}"/>
                </a:ext>
              </a:extLst>
            </p:cNvPr>
            <p:cNvSpPr/>
            <p:nvPr/>
          </p:nvSpPr>
          <p:spPr>
            <a:xfrm>
              <a:off x="8256240" y="1484784"/>
              <a:ext cx="432048" cy="282242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ECAED38B-AE48-7B30-3321-698048F1CACB}"/>
              </a:ext>
            </a:extLst>
          </p:cNvPr>
          <p:cNvSpPr txBox="1"/>
          <p:nvPr/>
        </p:nvSpPr>
        <p:spPr>
          <a:xfrm>
            <a:off x="7184046" y="2619911"/>
            <a:ext cx="4173334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705" lvl="1" indent="-179705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E65113"/>
                </a:solidFill>
              </a:rPr>
              <a:t>J’utilise des outils prévus pour les atmosphères explosibles et en bon état.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E65113"/>
                </a:solidFill>
              </a:rPr>
              <a:t>J’identifie </a:t>
            </a:r>
            <a:r>
              <a:rPr lang="fr-FR" sz="1200" b="1" dirty="0">
                <a:solidFill>
                  <a:srgbClr val="E65113"/>
                </a:solidFill>
              </a:rPr>
              <a:t>les substances inflammables </a:t>
            </a:r>
            <a:r>
              <a:rPr lang="fr-FR" sz="1200" dirty="0">
                <a:solidFill>
                  <a:srgbClr val="E65113"/>
                </a:solidFill>
              </a:rPr>
              <a:t>et je délimite la </a:t>
            </a:r>
            <a:r>
              <a:rPr lang="fr-FR" sz="1200" b="1" dirty="0">
                <a:solidFill>
                  <a:srgbClr val="E65113"/>
                </a:solidFill>
              </a:rPr>
              <a:t>zone dangereuse. 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E65113"/>
                </a:solidFill>
              </a:rPr>
              <a:t>Je </a:t>
            </a:r>
            <a:r>
              <a:rPr lang="fr-FR" sz="1200" b="1" dirty="0">
                <a:solidFill>
                  <a:srgbClr val="E65113"/>
                </a:solidFill>
              </a:rPr>
              <a:t>mesure l’atmosphère</a:t>
            </a:r>
            <a:r>
              <a:rPr lang="fr-FR" sz="1200" dirty="0">
                <a:solidFill>
                  <a:srgbClr val="E65113"/>
                </a:solidFill>
              </a:rPr>
              <a:t> de la zone dangereuse.</a:t>
            </a:r>
            <a:endParaRPr lang="fr-FR" sz="1200" dirty="0">
              <a:solidFill>
                <a:srgbClr val="E65113"/>
              </a:solidFill>
              <a:cs typeface="Arial"/>
            </a:endParaRPr>
          </a:p>
          <a:p>
            <a:pPr marL="171450" indent="-171450"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E65113"/>
                </a:solidFill>
              </a:rPr>
              <a:t>Je </a:t>
            </a:r>
            <a:r>
              <a:rPr lang="fr-FR" sz="1200" dirty="0">
                <a:solidFill>
                  <a:srgbClr val="E65113"/>
                </a:solidFill>
                <a:cs typeface="Arial"/>
              </a:rPr>
              <a:t>m'assure que la zone d'exécution du travail est </a:t>
            </a:r>
            <a:r>
              <a:rPr lang="fr-FR" sz="1200" b="1" dirty="0">
                <a:solidFill>
                  <a:srgbClr val="E65113"/>
                </a:solidFill>
                <a:cs typeface="Arial"/>
              </a:rPr>
              <a:t>sécurisée</a:t>
            </a:r>
            <a:r>
              <a:rPr lang="fr-FR" sz="1200" dirty="0">
                <a:solidFill>
                  <a:srgbClr val="E65113"/>
                </a:solidFill>
                <a:cs typeface="Arial"/>
              </a:rPr>
              <a:t> et </a:t>
            </a:r>
            <a:r>
              <a:rPr lang="fr-FR" sz="1200" b="1" dirty="0">
                <a:solidFill>
                  <a:srgbClr val="E65113"/>
                </a:solidFill>
                <a:cs typeface="Arial"/>
              </a:rPr>
              <a:t>adaptée</a:t>
            </a:r>
            <a:r>
              <a:rPr lang="fr-FR" sz="1200" dirty="0">
                <a:solidFill>
                  <a:srgbClr val="E65113"/>
                </a:solidFill>
                <a:cs typeface="Arial"/>
              </a:rPr>
              <a:t> au travail à chaud</a:t>
            </a:r>
            <a:r>
              <a:rPr lang="fr-FR" sz="1200" dirty="0">
                <a:solidFill>
                  <a:srgbClr val="E65113"/>
                </a:solidFill>
                <a:ea typeface="+mn-lt"/>
                <a:cs typeface="+mn-lt"/>
              </a:rPr>
              <a:t>.</a:t>
            </a:r>
            <a:endParaRPr lang="fr-FR" sz="1200" dirty="0">
              <a:solidFill>
                <a:srgbClr val="E65113"/>
              </a:solidFill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C370C35-F04D-8ABC-A433-E9A6A337ECD3}"/>
              </a:ext>
            </a:extLst>
          </p:cNvPr>
          <p:cNvCxnSpPr>
            <a:cxnSpLocks/>
          </p:cNvCxnSpPr>
          <p:nvPr/>
        </p:nvCxnSpPr>
        <p:spPr>
          <a:xfrm>
            <a:off x="3807111" y="1814433"/>
            <a:ext cx="0" cy="4516503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BF67A9FC-E885-0154-3CE8-003E6DA52035}"/>
              </a:ext>
            </a:extLst>
          </p:cNvPr>
          <p:cNvCxnSpPr>
            <a:cxnSpLocks/>
          </p:cNvCxnSpPr>
          <p:nvPr/>
        </p:nvCxnSpPr>
        <p:spPr>
          <a:xfrm>
            <a:off x="6723473" y="1814433"/>
            <a:ext cx="0" cy="4516503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5C716E0-B3CC-5330-4975-D843C95C66A8}"/>
              </a:ext>
            </a:extLst>
          </p:cNvPr>
          <p:cNvSpPr txBox="1"/>
          <p:nvPr/>
        </p:nvSpPr>
        <p:spPr>
          <a:xfrm>
            <a:off x="6973539" y="6005798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u="sng" dirty="0">
                <a:solidFill>
                  <a:schemeClr val="bg1"/>
                </a:solidFill>
                <a:hlinkClick r:id="rId4" tooltip="REX exigence 11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pour accéder au REX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4" name="Espace réservé du pied de page 3">
            <a:extLst>
              <a:ext uri="{FF2B5EF4-FFF2-40B4-BE49-F238E27FC236}">
                <a16:creationId xmlns:a16="http://schemas.microsoft.com/office/drawing/2014/main" id="{447E1696-5F2E-AA68-CD3A-E54579ECF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56" name="Espace réservé du numéro de diapositive 4">
            <a:extLst>
              <a:ext uri="{FF2B5EF4-FFF2-40B4-BE49-F238E27FC236}">
                <a16:creationId xmlns:a16="http://schemas.microsoft.com/office/drawing/2014/main" id="{866A8424-23D5-133F-31C7-997D4E7A7C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ED43602-287E-A806-BA83-0552E1B9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625" y="1990007"/>
            <a:ext cx="396454" cy="41977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D2DB0F-7A7A-128C-E9C0-B8EDB1D47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691" y="4852539"/>
            <a:ext cx="2354874" cy="975633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F0360585-D535-CC8D-95B2-1F844E28FFFD}"/>
              </a:ext>
            </a:extLst>
          </p:cNvPr>
          <p:cNvGrpSpPr/>
          <p:nvPr/>
        </p:nvGrpSpPr>
        <p:grpSpPr>
          <a:xfrm>
            <a:off x="7103028" y="4861344"/>
            <a:ext cx="177101" cy="177101"/>
            <a:chOff x="1509901" y="3538762"/>
            <a:chExt cx="177101" cy="177101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B763C23D-0BEF-973B-1D25-21340CA21EA5}"/>
                </a:ext>
              </a:extLst>
            </p:cNvPr>
            <p:cNvSpPr/>
            <p:nvPr/>
          </p:nvSpPr>
          <p:spPr>
            <a:xfrm>
              <a:off x="1509901" y="3538762"/>
              <a:ext cx="177101" cy="177101"/>
            </a:xfrm>
            <a:prstGeom prst="ellipse">
              <a:avLst/>
            </a:prstGeom>
            <a:solidFill>
              <a:srgbClr val="E65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0215E325-E9B9-44E5-1776-B122B2B04797}"/>
                </a:ext>
              </a:extLst>
            </p:cNvPr>
            <p:cNvSpPr txBox="1"/>
            <p:nvPr/>
          </p:nvSpPr>
          <p:spPr>
            <a:xfrm>
              <a:off x="1536729" y="3552449"/>
              <a:ext cx="1171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fr-FR" sz="1000" b="0" i="0" dirty="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4494BA76-F78D-F70A-193D-BE2AEF7962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25"/>
          <a:stretch/>
        </p:blipFill>
        <p:spPr>
          <a:xfrm>
            <a:off x="9392145" y="4517814"/>
            <a:ext cx="2530584" cy="1403279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78F083B3-D4A7-FFBB-A70F-68BDAD6270DB}"/>
              </a:ext>
            </a:extLst>
          </p:cNvPr>
          <p:cNvGrpSpPr/>
          <p:nvPr/>
        </p:nvGrpSpPr>
        <p:grpSpPr>
          <a:xfrm>
            <a:off x="9468371" y="4883829"/>
            <a:ext cx="177101" cy="177101"/>
            <a:chOff x="1509901" y="3538762"/>
            <a:chExt cx="177101" cy="177101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ADFD7A63-A085-C06D-045B-7E43B638738D}"/>
                </a:ext>
              </a:extLst>
            </p:cNvPr>
            <p:cNvSpPr/>
            <p:nvPr/>
          </p:nvSpPr>
          <p:spPr>
            <a:xfrm>
              <a:off x="1509901" y="3538762"/>
              <a:ext cx="177101" cy="177101"/>
            </a:xfrm>
            <a:prstGeom prst="ellipse">
              <a:avLst/>
            </a:prstGeom>
            <a:solidFill>
              <a:srgbClr val="E65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E6C1530-3E9A-4F0C-1F8C-C8C3B236289F}"/>
                </a:ext>
              </a:extLst>
            </p:cNvPr>
            <p:cNvSpPr txBox="1"/>
            <p:nvPr/>
          </p:nvSpPr>
          <p:spPr>
            <a:xfrm>
              <a:off x="1536729" y="3552449"/>
              <a:ext cx="1171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0" i="0" dirty="0">
                  <a:solidFill>
                    <a:schemeClr val="bg1"/>
                  </a:solidFill>
                  <a:effectLst/>
                  <a:latin typeface="+mj-lt"/>
                </a:rPr>
                <a:t>2</a:t>
              </a:r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6DC25084-0A33-558D-E341-9BFC1638F64D}"/>
              </a:ext>
            </a:extLst>
          </p:cNvPr>
          <p:cNvSpPr txBox="1"/>
          <p:nvPr/>
        </p:nvSpPr>
        <p:spPr>
          <a:xfrm>
            <a:off x="532282" y="6106864"/>
            <a:ext cx="217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i="1" dirty="0"/>
              <a:t>*Evènement antérieur à 2012</a:t>
            </a:r>
          </a:p>
        </p:txBody>
      </p:sp>
    </p:spTree>
    <p:extLst>
      <p:ext uri="{BB962C8B-B14F-4D97-AF65-F5344CB8AC3E}">
        <p14:creationId xmlns:p14="http://schemas.microsoft.com/office/powerpoint/2010/main" val="288412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8096328" cy="5646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3. </a:t>
            </a:r>
            <a:r>
              <a:rPr lang="fr-FR" sz="1800"/>
              <a:t>Avant d’entreprendre tout travail à chaud : </a:t>
            </a:r>
            <a:r>
              <a:rPr lang="fr-FR" sz="1800" b="1"/>
              <a:t>j</a:t>
            </a:r>
            <a:r>
              <a:rPr lang="fr-FR" sz="1800" b="1">
                <a:latin typeface="Arial" panose="020B0604020202020204" pitchFamily="34" charset="0"/>
                <a:cs typeface="Arial" panose="020B0604020202020204" pitchFamily="34" charset="0"/>
              </a:rPr>
              <a:t>e m’assure </a:t>
            </a:r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de l’absence de substances inflammables ou de leur isolement et </a:t>
            </a:r>
            <a:r>
              <a:rPr lang="fr-FR" sz="1800" b="1"/>
              <a:t>j</a:t>
            </a:r>
            <a:r>
              <a:rPr lang="fr-FR" sz="1800" b="1">
                <a:latin typeface="Arial" panose="020B0604020202020204" pitchFamily="34" charset="0"/>
                <a:cs typeface="Arial" panose="020B0604020202020204" pitchFamily="34" charset="0"/>
              </a:rPr>
              <a:t>e reçois </a:t>
            </a:r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l’autorisation écrite</a:t>
            </a:r>
          </a:p>
          <a:p>
            <a:pPr marL="0" indent="0">
              <a:buNone/>
            </a:pPr>
            <a:endParaRPr lang="fr-FR" sz="180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358478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/>
              <a:t>&gt; EXPLOSION D’UN RÉSERVOIR D’ESSENCE DANS UN DÉPÔT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90931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874229"/>
            <a:ext cx="3090594" cy="2108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Des </a:t>
            </a:r>
            <a:r>
              <a:rPr lang="fr-FR" sz="1200"/>
              <a:t>travaux de soudure étaient en cours sur le toit d’un réservoir d’essence.</a:t>
            </a: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Une étincelle est probablement tombée dans le réservoir.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Une </a:t>
            </a:r>
            <a:r>
              <a:rPr lang="fr-FR" sz="1200"/>
              <a:t>explosion s’est alors produite,</a:t>
            </a: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Le toit a été projeté et a atterri 40m </a:t>
            </a:r>
            <a:br>
              <a:rPr lang="fr-FR" sz="1200"/>
            </a:br>
            <a:r>
              <a:rPr lang="fr-FR" sz="1200"/>
              <a:t>plus loin, entrainant les intervenants qui travaillaient sur le réservoir.</a:t>
            </a:r>
            <a:endParaRPr lang="fr-FR" sz="1200"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869257"/>
            <a:ext cx="238872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200"/>
              <a:t>2 morts et 4 blessés graves.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028516"/>
            <a:ext cx="2388727" cy="340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Travaux de soudure sur le toit d’un réservoir contenant des vapeurs d’essence.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</a:t>
            </a:r>
            <a:r>
              <a:rPr lang="fr-FR" sz="1200" b="1" dirty="0"/>
              <a:t>de gaz non testée à l’intérieur du réservoir avant le début de l’opération de soudure.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/>
              <a:t>Retrait prématuré du dispositif d’isolement alors que le travail n’était pas terminé.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Approbation et autorisation du début du travail à chaud ayant été effectuées sans vérification sur le terrain.</a:t>
            </a:r>
            <a:endParaRPr lang="fr-FR" sz="1200" dirty="0">
              <a:cs typeface="Arial" panose="020B0604020202020204"/>
            </a:endParaRP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87020A3-4BE7-0146-BDE6-0F5E232D1A8D}"/>
              </a:ext>
            </a:extLst>
          </p:cNvPr>
          <p:cNvCxnSpPr>
            <a:cxnSpLocks/>
          </p:cNvCxnSpPr>
          <p:nvPr/>
        </p:nvCxnSpPr>
        <p:spPr>
          <a:xfrm>
            <a:off x="6723473" y="1972169"/>
            <a:ext cx="0" cy="4483895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794976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6">
            <a:extLst>
              <a:ext uri="{FF2B5EF4-FFF2-40B4-BE49-F238E27FC236}">
                <a16:creationId xmlns:a16="http://schemas.microsoft.com/office/drawing/2014/main" id="{F963AF65-DFB6-64EB-B006-105162EE3322}"/>
              </a:ext>
            </a:extLst>
          </p:cNvPr>
          <p:cNvSpPr/>
          <p:nvPr/>
        </p:nvSpPr>
        <p:spPr>
          <a:xfrm>
            <a:off x="6923691" y="1939533"/>
            <a:ext cx="4709747" cy="2789449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98A344-C1DC-0800-C3CB-C149D34AF8A6}"/>
              </a:ext>
            </a:extLst>
          </p:cNvPr>
          <p:cNvSpPr txBox="1"/>
          <p:nvPr/>
        </p:nvSpPr>
        <p:spPr>
          <a:xfrm>
            <a:off x="7177696" y="2707253"/>
            <a:ext cx="4179689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E65113"/>
                </a:solidFill>
              </a:rPr>
              <a:t>Je m'assure que le réservoir est </a:t>
            </a:r>
            <a:r>
              <a:rPr lang="fr-FR" sz="1200" b="1">
                <a:solidFill>
                  <a:srgbClr val="E65113"/>
                </a:solidFill>
              </a:rPr>
              <a:t>consigné</a:t>
            </a:r>
            <a:r>
              <a:rPr lang="fr-FR" sz="1200">
                <a:solidFill>
                  <a:srgbClr val="E65113"/>
                </a:solidFill>
              </a:rPr>
              <a:t> (isolé, condamné, dégazé) et </a:t>
            </a:r>
            <a:r>
              <a:rPr lang="fr-FR" sz="1200" b="1">
                <a:solidFill>
                  <a:srgbClr val="E65113"/>
                </a:solidFill>
              </a:rPr>
              <a:t>qu'un certificat de consignation </a:t>
            </a:r>
            <a:r>
              <a:rPr lang="fr-FR" sz="1200">
                <a:solidFill>
                  <a:srgbClr val="E65113"/>
                </a:solidFill>
              </a:rPr>
              <a:t>validé est joint au </a:t>
            </a:r>
            <a:r>
              <a:rPr lang="fr-FR" sz="1200" b="1">
                <a:solidFill>
                  <a:srgbClr val="E65113"/>
                </a:solidFill>
              </a:rPr>
              <a:t>permis de travail à chaud. 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E65113"/>
                </a:solidFill>
              </a:rPr>
              <a:t>Je m'assure qu'un </a:t>
            </a:r>
            <a:r>
              <a:rPr lang="fr-FR" sz="1200" b="1">
                <a:solidFill>
                  <a:srgbClr val="E65113"/>
                </a:solidFill>
              </a:rPr>
              <a:t>test d'absence de gaz </a:t>
            </a:r>
            <a:r>
              <a:rPr lang="fr-FR" sz="1200">
                <a:solidFill>
                  <a:srgbClr val="E65113"/>
                </a:solidFill>
              </a:rPr>
              <a:t>est réalisé au point de soudure avant l'autorisation de commencer le travail à chaud.</a:t>
            </a:r>
            <a:endParaRPr lang="fr-FR" sz="1200">
              <a:solidFill>
                <a:srgbClr val="E65113"/>
              </a:solidFill>
              <a:cs typeface="Arial"/>
            </a:endParaRPr>
          </a:p>
          <a:p>
            <a:pPr marL="171450" indent="-171450"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E65113"/>
                </a:solidFill>
              </a:rPr>
              <a:t>Je </a:t>
            </a:r>
            <a:r>
              <a:rPr lang="fr-FR" sz="1200">
                <a:solidFill>
                  <a:srgbClr val="E65113"/>
                </a:solidFill>
                <a:cs typeface="Arial"/>
              </a:rPr>
              <a:t>m'assure qu’un </a:t>
            </a:r>
            <a:r>
              <a:rPr lang="fr-FR" sz="1200" b="1">
                <a:solidFill>
                  <a:srgbClr val="E65113"/>
                </a:solidFill>
                <a:cs typeface="Arial"/>
              </a:rPr>
              <a:t>dispositif de détection gaz </a:t>
            </a:r>
            <a:r>
              <a:rPr lang="fr-FR" sz="1200">
                <a:solidFill>
                  <a:srgbClr val="E65113"/>
                </a:solidFill>
                <a:cs typeface="Arial"/>
              </a:rPr>
              <a:t>est déployé dans l'environnement immédiat du travail à chaud, et ce pendant toute la durée du travail.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D0BB1-7619-CEC0-F1F3-34F5242B47A8}"/>
              </a:ext>
            </a:extLst>
          </p:cNvPr>
          <p:cNvSpPr txBox="1"/>
          <p:nvPr/>
        </p:nvSpPr>
        <p:spPr>
          <a:xfrm>
            <a:off x="7705083" y="2212232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B876C34-C613-98E7-0DA5-6B79070D4A26}"/>
              </a:ext>
            </a:extLst>
          </p:cNvPr>
          <p:cNvCxnSpPr>
            <a:cxnSpLocks/>
          </p:cNvCxnSpPr>
          <p:nvPr/>
        </p:nvCxnSpPr>
        <p:spPr>
          <a:xfrm>
            <a:off x="3810456" y="1972169"/>
            <a:ext cx="0" cy="4483895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CFE015B-0521-E411-7540-BD4CFA2A1E73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65404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8BA86342-4B95-57E8-2F66-74205D0AA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692" y="4912844"/>
            <a:ext cx="1248156" cy="153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C1C8621-3B2F-8B03-229D-37FC7D8091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066" y="4912844"/>
            <a:ext cx="1426452" cy="1002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3DA00B42-12C2-DF57-73B0-4FC79B059F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38" name="Espace réservé du numéro de diapositive 4">
            <a:extLst>
              <a:ext uri="{FF2B5EF4-FFF2-40B4-BE49-F238E27FC236}">
                <a16:creationId xmlns:a16="http://schemas.microsoft.com/office/drawing/2014/main" id="{387067C5-49C3-5D63-DC09-25BF2C2529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A10888E-92AA-6AF7-7E5F-9EC8ED31D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sp>
        <p:nvSpPr>
          <p:cNvPr id="24" name="Rectangle à coins arrondis 14">
            <a:extLst>
              <a:ext uri="{FF2B5EF4-FFF2-40B4-BE49-F238E27FC236}">
                <a16:creationId xmlns:a16="http://schemas.microsoft.com/office/drawing/2014/main" id="{47ABF085-B688-0AB2-9474-88F31A2355DD}"/>
              </a:ext>
            </a:extLst>
          </p:cNvPr>
          <p:cNvSpPr/>
          <p:nvPr/>
        </p:nvSpPr>
        <p:spPr>
          <a:xfrm>
            <a:off x="8372067" y="6076372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0883759-A455-1EA6-586E-5844FDA1C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625" y="2109176"/>
            <a:ext cx="396454" cy="419775"/>
          </a:xfrm>
          <a:prstGeom prst="rect">
            <a:avLst/>
          </a:prstGeom>
        </p:spPr>
      </p:pic>
      <p:sp>
        <p:nvSpPr>
          <p:cNvPr id="26" name="ZoneTexte 25">
            <a:hlinkClick r:id="rId7" tooltip="REX exigence 11.3"/>
            <a:extLst>
              <a:ext uri="{FF2B5EF4-FFF2-40B4-BE49-F238E27FC236}">
                <a16:creationId xmlns:a16="http://schemas.microsoft.com/office/drawing/2014/main" id="{450279A4-7369-42C4-AE34-AD89A8422457}"/>
              </a:ext>
            </a:extLst>
          </p:cNvPr>
          <p:cNvSpPr txBox="1"/>
          <p:nvPr/>
        </p:nvSpPr>
        <p:spPr>
          <a:xfrm>
            <a:off x="8372066" y="6095422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u="sng">
                <a:solidFill>
                  <a:schemeClr val="bg1"/>
                </a:solidFill>
              </a:rPr>
              <a:t>Cliquez ici pour accéder au REX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BBF2DC-B698-648A-CEBB-EF7FD78B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sp>
        <p:nvSpPr>
          <p:cNvPr id="88" name="Rectangle : coins arrondis 26">
            <a:extLst>
              <a:ext uri="{FF2B5EF4-FFF2-40B4-BE49-F238E27FC236}">
                <a16:creationId xmlns:a16="http://schemas.microsoft.com/office/drawing/2014/main" id="{724D8D84-0CA3-F94B-A06B-0376186F6430}"/>
              </a:ext>
            </a:extLst>
          </p:cNvPr>
          <p:cNvSpPr/>
          <p:nvPr/>
        </p:nvSpPr>
        <p:spPr>
          <a:xfrm>
            <a:off x="6923691" y="1814433"/>
            <a:ext cx="4709747" cy="2483244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4. </a:t>
            </a:r>
            <a:r>
              <a:rPr lang="fr-FR" sz="1800" dirty="0"/>
              <a:t>En zone dangereuse, </a:t>
            </a:r>
            <a:r>
              <a:rPr lang="fr-FR" sz="1800" b="1" dirty="0"/>
              <a:t>je confirme </a:t>
            </a:r>
            <a:r>
              <a:rPr lang="fr-FR" sz="1800" dirty="0"/>
              <a:t>que</a:t>
            </a:r>
            <a:r>
              <a:rPr lang="fr-FR" sz="1800" b="1" dirty="0"/>
              <a:t> </a:t>
            </a:r>
            <a:r>
              <a:rPr lang="fr-FR" sz="1800" dirty="0"/>
              <a:t>l’absence de gaz a été testée</a:t>
            </a:r>
            <a:r>
              <a:rPr lang="fr-FR" sz="1800" b="1" dirty="0"/>
              <a:t> 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/>
              <a:t>&gt; INFLAMMATION DE VAPEURS LORS DES TRAVAUX DE SOUDURE*</a:t>
            </a:r>
            <a:endParaRPr lang="fr-FR" sz="1600" b="1" dirty="0"/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1121537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3090594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CIRCONSTANCES – FAITS</a:t>
            </a:r>
            <a:endParaRPr lang="fr-FR" sz="1400" b="1" dirty="0">
              <a:solidFill>
                <a:srgbClr val="E65113"/>
              </a:solidFill>
              <a:cs typeface="Arial" panose="020B0604020202020204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intervenant réalisait des travaux de soudure sous un réservoir.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Le réservoir, qui avait contenu de la colle, avait été nettoyé à l’eau plusieurs heures avant.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Une pellicule de colle adhérait toujours aux parois de la capacité et a relargué de vapeurs de solvants.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Ces vapeurs ont été enflammées par la chaleur du chalumeau, brûlant un surveillant positionné au dessus du réservoir avec une lance à incendie.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436425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r>
              <a:rPr lang="fr-FR" sz="1200" dirty="0"/>
              <a:t>Brûlures au visage et aux avant-bras (une semaine d'hospitalisation). </a:t>
            </a:r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endParaRPr lang="fr-FR" sz="1200" dirty="0"/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r>
              <a:rPr lang="fr-FR" sz="1200" dirty="0"/>
              <a:t>La capacité aurait pu exploser.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553262"/>
            <a:ext cx="2436425" cy="266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Une pellicule de colle imprégnée de solvant recouvrait les parois de la capacité et n'a pas été éliminée par le lavage </a:t>
            </a:r>
            <a:br>
              <a:rPr lang="fr-FR" sz="1200" dirty="0"/>
            </a:br>
            <a:r>
              <a:rPr lang="fr-FR" sz="1200" dirty="0"/>
              <a:t>à l’eau.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/>
              <a:t>Aucun contrôle d'explosivité n'a été fait juste avant le début du travail.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Les vapeurs ont été inflammées par le chalumeau.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Pas de </a:t>
            </a:r>
            <a:r>
              <a:rPr lang="fr-FR" sz="1200"/>
              <a:t>permis travail à chaud.</a:t>
            </a:r>
            <a:endParaRPr lang="fr-FR" sz="1200" dirty="0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1B35FBC-C9EB-9748-86BF-D9625F22A146}"/>
              </a:ext>
            </a:extLst>
          </p:cNvPr>
          <p:cNvSpPr txBox="1"/>
          <p:nvPr/>
        </p:nvSpPr>
        <p:spPr>
          <a:xfrm>
            <a:off x="7705083" y="2087133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347795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9132375" y="4498425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EA51B0-C8C9-3345-827D-41F6378C3CDB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EEF7FBD-F14A-9BD3-F0F6-BE5D66F35049}"/>
              </a:ext>
            </a:extLst>
          </p:cNvPr>
          <p:cNvGrpSpPr/>
          <p:nvPr/>
        </p:nvGrpSpPr>
        <p:grpSpPr>
          <a:xfrm>
            <a:off x="2304459" y="4703148"/>
            <a:ext cx="1008189" cy="1864727"/>
            <a:chOff x="8256240" y="1484784"/>
            <a:chExt cx="1245826" cy="2304257"/>
          </a:xfrm>
        </p:grpSpPr>
        <p:sp>
          <p:nvSpPr>
            <p:cNvPr id="33" name="Forme libre 12">
              <a:extLst>
                <a:ext uri="{FF2B5EF4-FFF2-40B4-BE49-F238E27FC236}">
                  <a16:creationId xmlns:a16="http://schemas.microsoft.com/office/drawing/2014/main" id="{113A1439-2D8D-D6D1-A31A-901B7BB3476F}"/>
                </a:ext>
              </a:extLst>
            </p:cNvPr>
            <p:cNvSpPr/>
            <p:nvPr/>
          </p:nvSpPr>
          <p:spPr>
            <a:xfrm flipH="1">
              <a:off x="8663128" y="1484784"/>
              <a:ext cx="813778" cy="792088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13">
              <a:extLst>
                <a:ext uri="{FF2B5EF4-FFF2-40B4-BE49-F238E27FC236}">
                  <a16:creationId xmlns:a16="http://schemas.microsoft.com/office/drawing/2014/main" id="{12B08770-A622-3CD8-F5C1-83148E406DA2}"/>
                </a:ext>
              </a:extLst>
            </p:cNvPr>
            <p:cNvSpPr/>
            <p:nvPr/>
          </p:nvSpPr>
          <p:spPr>
            <a:xfrm>
              <a:off x="8688288" y="2204864"/>
              <a:ext cx="813778" cy="1584177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C3872BF-64B4-BD21-F13D-69064579C2E5}"/>
                </a:ext>
              </a:extLst>
            </p:cNvPr>
            <p:cNvSpPr/>
            <p:nvPr/>
          </p:nvSpPr>
          <p:spPr>
            <a:xfrm>
              <a:off x="8256240" y="1484784"/>
              <a:ext cx="432048" cy="282242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ECAED38B-AE48-7B30-3321-698048F1CACB}"/>
              </a:ext>
            </a:extLst>
          </p:cNvPr>
          <p:cNvSpPr txBox="1"/>
          <p:nvPr/>
        </p:nvSpPr>
        <p:spPr>
          <a:xfrm>
            <a:off x="7184046" y="2619911"/>
            <a:ext cx="4173334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E65113"/>
              </a:buClr>
              <a:buSzPct val="100000"/>
            </a:pPr>
            <a:r>
              <a:rPr lang="fr-FR" sz="1200" dirty="0">
                <a:solidFill>
                  <a:srgbClr val="E65113"/>
                </a:solidFill>
              </a:rPr>
              <a:t>Un </a:t>
            </a:r>
            <a:r>
              <a:rPr lang="fr-FR" sz="1200" b="1" dirty="0">
                <a:solidFill>
                  <a:srgbClr val="E65113"/>
                </a:solidFill>
              </a:rPr>
              <a:t>contrôle de l'atmosphère </a:t>
            </a:r>
            <a:r>
              <a:rPr lang="fr-FR" sz="1200" dirty="0">
                <a:solidFill>
                  <a:srgbClr val="E65113"/>
                </a:solidFill>
              </a:rPr>
              <a:t>à l'explosimètre permet de vérifier l'absence de vapeurs inflammables.</a:t>
            </a:r>
          </a:p>
          <a:p>
            <a:pPr>
              <a:spcAft>
                <a:spcPts val="600"/>
              </a:spcAft>
              <a:buClr>
                <a:srgbClr val="E65113"/>
              </a:buClr>
              <a:buSzPct val="100000"/>
            </a:pPr>
            <a:r>
              <a:rPr lang="fr-FR" sz="1200" dirty="0">
                <a:solidFill>
                  <a:srgbClr val="E65113"/>
                </a:solidFill>
              </a:rPr>
              <a:t>Je confirme que l’</a:t>
            </a:r>
            <a:r>
              <a:rPr lang="fr-FR" sz="1200" b="1" dirty="0">
                <a:solidFill>
                  <a:srgbClr val="E65113"/>
                </a:solidFill>
              </a:rPr>
              <a:t>absence de gaz a été testée </a:t>
            </a:r>
            <a:r>
              <a:rPr lang="fr-FR" sz="1200" dirty="0">
                <a:solidFill>
                  <a:srgbClr val="E65113"/>
                </a:solidFill>
              </a:rPr>
              <a:t>juste avant le début des travaux.</a:t>
            </a:r>
          </a:p>
          <a:p>
            <a:pPr>
              <a:spcAft>
                <a:spcPts val="600"/>
              </a:spcAft>
              <a:buClr>
                <a:srgbClr val="E65113"/>
              </a:buClr>
              <a:buSzPct val="100000"/>
            </a:pPr>
            <a:r>
              <a:rPr lang="fr-FR" sz="1200" dirty="0">
                <a:solidFill>
                  <a:srgbClr val="E65113"/>
                </a:solidFill>
              </a:rPr>
              <a:t>Les vapeurs peuvent être plus lourdes que l’air, je m’assure donc de </a:t>
            </a:r>
            <a:r>
              <a:rPr lang="fr-FR" sz="1200" b="1" dirty="0">
                <a:solidFill>
                  <a:srgbClr val="E65113"/>
                </a:solidFill>
              </a:rPr>
              <a:t>mesurer l'atmosphère au bon endroit</a:t>
            </a:r>
            <a:r>
              <a:rPr lang="fr-FR" sz="1200" dirty="0">
                <a:solidFill>
                  <a:srgbClr val="E65113"/>
                </a:solidFill>
              </a:rPr>
              <a:t>, en utilisant par exemple une pompe et une canne plongeante.</a:t>
            </a:r>
            <a:endParaRPr lang="fr-FR" sz="1200" dirty="0">
              <a:solidFill>
                <a:srgbClr val="E65113"/>
              </a:solidFill>
              <a:cs typeface="Arial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C370C35-F04D-8ABC-A433-E9A6A337ECD3}"/>
              </a:ext>
            </a:extLst>
          </p:cNvPr>
          <p:cNvCxnSpPr>
            <a:cxnSpLocks/>
          </p:cNvCxnSpPr>
          <p:nvPr/>
        </p:nvCxnSpPr>
        <p:spPr>
          <a:xfrm>
            <a:off x="3807111" y="1814433"/>
            <a:ext cx="0" cy="463555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BF67A9FC-E885-0154-3CE8-003E6DA52035}"/>
              </a:ext>
            </a:extLst>
          </p:cNvPr>
          <p:cNvCxnSpPr>
            <a:cxnSpLocks/>
          </p:cNvCxnSpPr>
          <p:nvPr/>
        </p:nvCxnSpPr>
        <p:spPr>
          <a:xfrm>
            <a:off x="6723473" y="1814433"/>
            <a:ext cx="0" cy="463555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5C716E0-B3CC-5330-4975-D843C95C66A8}"/>
              </a:ext>
            </a:extLst>
          </p:cNvPr>
          <p:cNvSpPr txBox="1"/>
          <p:nvPr/>
        </p:nvSpPr>
        <p:spPr>
          <a:xfrm>
            <a:off x="9132374" y="4521210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u="sng" dirty="0">
                <a:solidFill>
                  <a:schemeClr val="bg1"/>
                </a:solidFill>
                <a:hlinkClick r:id="rId4" tooltip="REX exigence 11.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pour accéder au REX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4" name="Espace réservé du pied de page 3">
            <a:extLst>
              <a:ext uri="{FF2B5EF4-FFF2-40B4-BE49-F238E27FC236}">
                <a16:creationId xmlns:a16="http://schemas.microsoft.com/office/drawing/2014/main" id="{447E1696-5F2E-AA68-CD3A-E54579ECF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56" name="Espace réservé du numéro de diapositive 4">
            <a:extLst>
              <a:ext uri="{FF2B5EF4-FFF2-40B4-BE49-F238E27FC236}">
                <a16:creationId xmlns:a16="http://schemas.microsoft.com/office/drawing/2014/main" id="{866A8424-23D5-133F-31C7-997D4E7A7C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ED43602-287E-A806-BA83-0552E1B9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625" y="1990007"/>
            <a:ext cx="396454" cy="419775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6DC25084-0A33-558D-E341-9BFC1638F64D}"/>
              </a:ext>
            </a:extLst>
          </p:cNvPr>
          <p:cNvSpPr txBox="1"/>
          <p:nvPr/>
        </p:nvSpPr>
        <p:spPr>
          <a:xfrm>
            <a:off x="532282" y="6114493"/>
            <a:ext cx="217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i="1" dirty="0"/>
              <a:t>*Evènement antérieur à 2012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16CA12A-3A70-46A4-1D11-19E59AACDF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08" t="2536" r="15263" b="2170"/>
          <a:stretch/>
        </p:blipFill>
        <p:spPr>
          <a:xfrm>
            <a:off x="6923691" y="4496849"/>
            <a:ext cx="2024448" cy="1718680"/>
          </a:xfrm>
          <a:prstGeom prst="roundRect">
            <a:avLst>
              <a:gd name="adj" fmla="val 9079"/>
            </a:avLst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3D99D629-3A9A-8F66-2476-5486DF997D7E}"/>
              </a:ext>
            </a:extLst>
          </p:cNvPr>
          <p:cNvSpPr txBox="1"/>
          <p:nvPr/>
        </p:nvSpPr>
        <p:spPr>
          <a:xfrm>
            <a:off x="6865581" y="6245363"/>
            <a:ext cx="221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="1"/>
              <a:t>Position de la victime près du trou d’homme</a:t>
            </a:r>
            <a:endParaRPr lang="fr-FR" sz="12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014E210-532F-62F6-57A6-A583F6B0C089}"/>
              </a:ext>
            </a:extLst>
          </p:cNvPr>
          <p:cNvSpPr txBox="1"/>
          <p:nvPr/>
        </p:nvSpPr>
        <p:spPr>
          <a:xfrm>
            <a:off x="13878560" y="5344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CEC37B-D00F-5BAE-BA6D-F792F3546E86}"/>
              </a:ext>
            </a:extLst>
          </p:cNvPr>
          <p:cNvSpPr txBox="1"/>
          <p:nvPr/>
        </p:nvSpPr>
        <p:spPr>
          <a:xfrm>
            <a:off x="9743440" y="4901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99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14">
            <a:extLst>
              <a:ext uri="{FF2B5EF4-FFF2-40B4-BE49-F238E27FC236}">
                <a16:creationId xmlns:a16="http://schemas.microsoft.com/office/drawing/2014/main" id="{47ABF085-B688-0AB2-9474-88F31A2355DD}"/>
              </a:ext>
            </a:extLst>
          </p:cNvPr>
          <p:cNvSpPr/>
          <p:nvPr/>
        </p:nvSpPr>
        <p:spPr>
          <a:xfrm>
            <a:off x="6923692" y="6203313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8096328" cy="5646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4. </a:t>
            </a:r>
            <a:r>
              <a:rPr lang="fr-FR" sz="1800" dirty="0"/>
              <a:t>En zone dangereuse, </a:t>
            </a:r>
            <a:r>
              <a:rPr lang="fr-FR" sz="1800" b="1" dirty="0"/>
              <a:t>je confirme </a:t>
            </a:r>
            <a:r>
              <a:rPr lang="fr-FR" sz="1800" dirty="0"/>
              <a:t>que l’absence de gaz sera contrôlée </a:t>
            </a:r>
            <a:br>
              <a:rPr lang="fr-FR" sz="1800" dirty="0"/>
            </a:br>
            <a:r>
              <a:rPr lang="fr-FR" sz="1800" dirty="0"/>
              <a:t>en permanence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358478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</a:t>
            </a:r>
            <a:r>
              <a:rPr lang="fr-FR" sz="1600" b="1" dirty="0"/>
              <a:t>DÉPART DE FEU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90931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874229"/>
            <a:ext cx="3090594" cy="31085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CIRCONSTANCES – FAITS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Une opération de remplacement d’un clapet anti-retour sur une pompe d’aspiration était en cours.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La zone de travail a été partiellement confinée et le travail de maintenance a débuté.</a:t>
            </a: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1460" lvl="1" indent="-25146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L’intervenant a rencontré des difficultés lors du démontage du flexible connecté au clapet anti-retour.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Il s’est servi d’une clé à molette pour dévisser le raccord qui avait été monté avec de la pâte d'étanchéité. 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flash s’est produit. </a:t>
            </a:r>
            <a:endParaRPr lang="fr-FR" sz="1200" dirty="0"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869257"/>
            <a:ext cx="2388727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200" dirty="0"/>
              <a:t>Brûlures superficielles au visage – 1 semaine d’arrêt de travail.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340576"/>
            <a:ext cx="2388727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Absence d’identification des risques associés à l’utilisation d’outils non ATEX (clé en fer).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/>
              <a:t>Le contrôle en continu par explosimètre prévu pour l’opération n’était plus en place</a:t>
            </a:r>
            <a:r>
              <a:rPr lang="fr-FR" sz="1200" dirty="0"/>
              <a:t>.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87020A3-4BE7-0146-BDE6-0F5E232D1A8D}"/>
              </a:ext>
            </a:extLst>
          </p:cNvPr>
          <p:cNvCxnSpPr>
            <a:cxnSpLocks/>
          </p:cNvCxnSpPr>
          <p:nvPr/>
        </p:nvCxnSpPr>
        <p:spPr>
          <a:xfrm>
            <a:off x="6723473" y="1972169"/>
            <a:ext cx="0" cy="4581537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107036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6">
            <a:extLst>
              <a:ext uri="{FF2B5EF4-FFF2-40B4-BE49-F238E27FC236}">
                <a16:creationId xmlns:a16="http://schemas.microsoft.com/office/drawing/2014/main" id="{F963AF65-DFB6-64EB-B006-105162EE3322}"/>
              </a:ext>
            </a:extLst>
          </p:cNvPr>
          <p:cNvSpPr/>
          <p:nvPr/>
        </p:nvSpPr>
        <p:spPr>
          <a:xfrm>
            <a:off x="6923691" y="1939533"/>
            <a:ext cx="4709747" cy="2789449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98A344-C1DC-0800-C3CB-C149D34AF8A6}"/>
              </a:ext>
            </a:extLst>
          </p:cNvPr>
          <p:cNvSpPr txBox="1"/>
          <p:nvPr/>
        </p:nvSpPr>
        <p:spPr>
          <a:xfrm>
            <a:off x="7177696" y="2707253"/>
            <a:ext cx="4179689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E65113"/>
                </a:solidFill>
              </a:rPr>
              <a:t>Les atmosphères sont susceptibles d'évoluer </a:t>
            </a:r>
            <a:r>
              <a:rPr lang="fr-FR" sz="1200" dirty="0">
                <a:solidFill>
                  <a:srgbClr val="E65113"/>
                </a:solidFill>
              </a:rPr>
              <a:t>: le résultat d’une prise d’atmosphère à un instant donné ne reflète pas les caractéristiques de l’atmosphère tout au long de l’opération.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E65113"/>
                </a:solidFill>
              </a:rPr>
              <a:t>Je m’assure donc que l’absence de gaz sera </a:t>
            </a:r>
            <a:r>
              <a:rPr lang="fr-FR" sz="1200" b="1" dirty="0">
                <a:solidFill>
                  <a:srgbClr val="E65113"/>
                </a:solidFill>
              </a:rPr>
              <a:t>contrôlée </a:t>
            </a:r>
            <a:br>
              <a:rPr lang="fr-FR" sz="1200" b="1" dirty="0">
                <a:solidFill>
                  <a:srgbClr val="E65113"/>
                </a:solidFill>
              </a:rPr>
            </a:br>
            <a:r>
              <a:rPr lang="fr-FR" sz="1200" b="1" dirty="0">
                <a:solidFill>
                  <a:srgbClr val="E65113"/>
                </a:solidFill>
              </a:rPr>
              <a:t>en permanence</a:t>
            </a:r>
            <a:r>
              <a:rPr lang="fr-FR" sz="1200" dirty="0">
                <a:solidFill>
                  <a:srgbClr val="E65113"/>
                </a:solidFill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E65113"/>
                </a:solidFill>
              </a:rPr>
              <a:t>J’utilise des outils prévus pour les atmosphères explosibles : ici la clé était en fer, l’utilisation d’</a:t>
            </a:r>
            <a:r>
              <a:rPr lang="fr-FR" sz="1200" dirty="0">
                <a:solidFill>
                  <a:srgbClr val="E65113"/>
                </a:solidFill>
                <a:cs typeface="Arial"/>
              </a:rPr>
              <a:t>une clé ATEX en bronze ou au moins en aluminium aurait réduit le risque d’étincelle.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D0BB1-7619-CEC0-F1F3-34F5242B47A8}"/>
              </a:ext>
            </a:extLst>
          </p:cNvPr>
          <p:cNvSpPr txBox="1"/>
          <p:nvPr/>
        </p:nvSpPr>
        <p:spPr>
          <a:xfrm>
            <a:off x="7705083" y="2212232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CFE015B-0521-E411-7540-BD4CFA2A1E73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65404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3DA00B42-12C2-DF57-73B0-4FC79B059F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38" name="Espace réservé du numéro de diapositive 4">
            <a:extLst>
              <a:ext uri="{FF2B5EF4-FFF2-40B4-BE49-F238E27FC236}">
                <a16:creationId xmlns:a16="http://schemas.microsoft.com/office/drawing/2014/main" id="{387067C5-49C3-5D63-DC09-25BF2C2529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A10888E-92AA-6AF7-7E5F-9EC8ED31D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0883759-A455-1EA6-586E-5844FDA1C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625" y="2109176"/>
            <a:ext cx="396454" cy="419775"/>
          </a:xfrm>
          <a:prstGeom prst="rect">
            <a:avLst/>
          </a:prstGeom>
        </p:spPr>
      </p:pic>
      <p:sp>
        <p:nvSpPr>
          <p:cNvPr id="26" name="ZoneTexte 25">
            <a:hlinkClick r:id="rId5" tooltip="REX exigence 11.4"/>
            <a:extLst>
              <a:ext uri="{FF2B5EF4-FFF2-40B4-BE49-F238E27FC236}">
                <a16:creationId xmlns:a16="http://schemas.microsoft.com/office/drawing/2014/main" id="{450279A4-7369-42C4-AE34-AD89A8422457}"/>
              </a:ext>
            </a:extLst>
          </p:cNvPr>
          <p:cNvSpPr txBox="1"/>
          <p:nvPr/>
        </p:nvSpPr>
        <p:spPr>
          <a:xfrm>
            <a:off x="6923691" y="6222363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u="sng" dirty="0">
                <a:solidFill>
                  <a:schemeClr val="bg1"/>
                </a:solidFill>
              </a:rPr>
              <a:t>Cliquez ici pour accéder au REX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42BD8A7-6E87-0408-3FAC-7855AAF2E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692" y="4906549"/>
            <a:ext cx="1171348" cy="1136752"/>
          </a:xfrm>
          <a:prstGeom prst="round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E99BBA8-C3EA-9F22-4828-A9CF2222D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3658" y="4906549"/>
            <a:ext cx="1119619" cy="1109967"/>
          </a:xfrm>
          <a:prstGeom prst="round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4BA13EB-6511-3FDE-ADA9-9EFAE07E9652}"/>
              </a:ext>
            </a:extLst>
          </p:cNvPr>
          <p:cNvCxnSpPr>
            <a:cxnSpLocks/>
          </p:cNvCxnSpPr>
          <p:nvPr/>
        </p:nvCxnSpPr>
        <p:spPr>
          <a:xfrm>
            <a:off x="3807553" y="1972169"/>
            <a:ext cx="0" cy="4581537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3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E65113"/>
                </a:solidFill>
              </a:rPr>
              <a:t>03.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406677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26">
            <a:extLst>
              <a:ext uri="{FF2B5EF4-FFF2-40B4-BE49-F238E27FC236}">
                <a16:creationId xmlns:a16="http://schemas.microsoft.com/office/drawing/2014/main" id="{2950414B-F0D6-87AE-C29A-464F9171FF7A}"/>
              </a:ext>
            </a:extLst>
          </p:cNvPr>
          <p:cNvSpPr/>
          <p:nvPr/>
        </p:nvSpPr>
        <p:spPr>
          <a:xfrm>
            <a:off x="5314726" y="1611509"/>
            <a:ext cx="6318819" cy="4279152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26">
            <a:extLst>
              <a:ext uri="{FF2B5EF4-FFF2-40B4-BE49-F238E27FC236}">
                <a16:creationId xmlns:a16="http://schemas.microsoft.com/office/drawing/2014/main" id="{253CEB94-C1F3-FA53-F464-9C4B1B00278F}"/>
              </a:ext>
            </a:extLst>
          </p:cNvPr>
          <p:cNvSpPr/>
          <p:nvPr/>
        </p:nvSpPr>
        <p:spPr>
          <a:xfrm>
            <a:off x="558455" y="1611508"/>
            <a:ext cx="4458045" cy="4279152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AD57885-92BD-4B04-908E-55980F864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681" y="2410115"/>
            <a:ext cx="3878242" cy="3163731"/>
          </a:xfrm>
          <a:ln w="19050">
            <a:noFill/>
          </a:ln>
        </p:spPr>
        <p:txBody>
          <a:bodyPr lIns="0" tIns="0" rIns="0" bIns="0"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Découpe </a:t>
            </a: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au chalumeau, soudage, meulage, brasage, fraisage, ébavurage, burinage ;</a:t>
            </a:r>
            <a:endParaRPr lang="fr-FR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Sablage</a:t>
            </a:r>
            <a:r>
              <a:rPr lang="fr-FR" sz="1400" dirty="0">
                <a:solidFill>
                  <a:srgbClr val="E1001A"/>
                </a:solidFill>
              </a:rPr>
              <a:t> </a:t>
            </a: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à sec , piquage en charge ;</a:t>
            </a:r>
            <a:endParaRPr lang="fr-FR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Utilisation</a:t>
            </a:r>
            <a:r>
              <a:rPr lang="fr-FR" sz="1400" b="1" dirty="0">
                <a:solidFill>
                  <a:srgbClr val="E1001A"/>
                </a:solidFill>
              </a:rPr>
              <a:t> </a:t>
            </a: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de matériel de fumeur </a:t>
            </a:r>
            <a:b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</a:b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(allumettes, briquet, …) 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Utilisation de machine avec brûleur </a:t>
            </a:r>
            <a:b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</a:b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ou flamme nue 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Chauffage </a:t>
            </a: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avec résistance électrique 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Traitement thermique 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Etc.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endParaRPr lang="fr-FR" sz="1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A222B6D-F6C6-419D-BBB8-7202E9E7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Exemples de Travaux à chaud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E5095A-2CB6-4723-93C0-577E2AAEE6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668A3E-8209-4C48-A05F-854DA076C8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411E6A-1FF8-2555-A4C3-14331511AA27}"/>
              </a:ext>
            </a:extLst>
          </p:cNvPr>
          <p:cNvSpPr txBox="1"/>
          <p:nvPr/>
        </p:nvSpPr>
        <p:spPr>
          <a:xfrm>
            <a:off x="795008" y="1887703"/>
            <a:ext cx="38782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E65113"/>
                </a:solidFill>
              </a:rPr>
              <a:t>TRAVAIL À CHAUD </a:t>
            </a:r>
            <a:r>
              <a:rPr lang="fr-FR" sz="1600" b="1" u="sng">
                <a:solidFill>
                  <a:srgbClr val="E65113"/>
                </a:solidFill>
              </a:rPr>
              <a:t>AVEC</a:t>
            </a:r>
            <a:r>
              <a:rPr lang="fr-FR" sz="1600" b="1">
                <a:solidFill>
                  <a:srgbClr val="E65113"/>
                </a:solidFill>
              </a:rPr>
              <a:t> FLAMME NUE</a:t>
            </a:r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1CA7EFA3-2F26-2617-587A-4F5BCD6BAF86}"/>
              </a:ext>
            </a:extLst>
          </p:cNvPr>
          <p:cNvSpPr txBox="1">
            <a:spLocks/>
          </p:cNvSpPr>
          <p:nvPr/>
        </p:nvSpPr>
        <p:spPr>
          <a:xfrm>
            <a:off x="5626100" y="2410116"/>
            <a:ext cx="5709220" cy="3209102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Protection </a:t>
            </a: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cathodique, sablage humide, génération d'électricité statique ;</a:t>
            </a:r>
            <a:endParaRPr lang="fr-FR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Rallonges </a:t>
            </a: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sans connecteurs antidéflagrants, moteurs à combustion interne, y compris les véhicules et équipements motorisés ;</a:t>
            </a:r>
            <a:endParaRPr lang="fr-FR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Ouverture des panneaux ou des boîtiers électriques sous tension 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Utilisation d'outils manuels ou électriques capables de produire une étincelle (brosses métalliques, outils à air comprimé ou hydraulique) 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Utilisation de matériel électrique non-ATEX ou  sans sécurité intrinsèque </a:t>
            </a:r>
            <a:r>
              <a:rPr lang="fr-FR" sz="1400" dirty="0"/>
              <a:t>(non certifié) : </a:t>
            </a: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appareil photo, ordinateur, téléphone portable, utilisation de multimètre, détecteur continu de gaz, etc., …  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Utilisation ou travail sur des équipements/installations contaminés par des dépôts pyrophoriques 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Etc.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endParaRPr lang="fr-FR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4395D6-74EE-8D44-2B8B-CC3DB7A83076}"/>
              </a:ext>
            </a:extLst>
          </p:cNvPr>
          <p:cNvSpPr txBox="1"/>
          <p:nvPr/>
        </p:nvSpPr>
        <p:spPr>
          <a:xfrm>
            <a:off x="5626100" y="1887702"/>
            <a:ext cx="390113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b="1">
                <a:solidFill>
                  <a:srgbClr val="E65113"/>
                </a:solidFill>
              </a:rPr>
              <a:t>TRAVAIL À CHAUD </a:t>
            </a:r>
            <a:r>
              <a:rPr lang="fr-FR" sz="1600" b="1" u="sng">
                <a:solidFill>
                  <a:srgbClr val="E65113"/>
                </a:solidFill>
              </a:rPr>
              <a:t>SANS</a:t>
            </a:r>
            <a:r>
              <a:rPr lang="fr-FR" sz="1600" b="1">
                <a:solidFill>
                  <a:srgbClr val="E65113"/>
                </a:solidFill>
              </a:rPr>
              <a:t> FLAMME NUE</a:t>
            </a:r>
          </a:p>
        </p:txBody>
      </p:sp>
    </p:spTree>
    <p:extLst>
      <p:ext uri="{BB962C8B-B14F-4D97-AF65-F5344CB8AC3E}">
        <p14:creationId xmlns:p14="http://schemas.microsoft.com/office/powerpoint/2010/main" val="281249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12" y="1257176"/>
            <a:ext cx="11134072" cy="453417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  <a:cs typeface="Arial"/>
              </a:rPr>
              <a:t>Life </a:t>
            </a:r>
            <a:r>
              <a:rPr lang="fr-FR" sz="1800" b="1" err="1">
                <a:solidFill>
                  <a:srgbClr val="E65113"/>
                </a:solidFill>
                <a:cs typeface="Arial"/>
              </a:rPr>
              <a:t>Saving</a:t>
            </a:r>
            <a:r>
              <a:rPr lang="fr-FR" sz="1800" b="1">
                <a:solidFill>
                  <a:srgbClr val="E65113"/>
                </a:solidFill>
                <a:cs typeface="Arial"/>
              </a:rPr>
              <a:t> Checks – Travaux à chaud :</a:t>
            </a:r>
            <a:r>
              <a:rPr lang="fr-FR" sz="1800" b="1">
                <a:solidFill>
                  <a:srgbClr val="E65113"/>
                </a:solidFill>
                <a:latin typeface="Roboto"/>
                <a:ea typeface="Roboto"/>
              </a:rPr>
              <a:t> </a:t>
            </a:r>
            <a:r>
              <a:rPr lang="fr-FR" sz="1800">
                <a:ea typeface="+mn-lt"/>
                <a:cs typeface="+mn-lt"/>
                <a:hlinkClick r:id="rId3"/>
              </a:rPr>
              <a:t>Vérifications qui sauvent la vie – Life saving checks</a:t>
            </a:r>
            <a:endParaRPr lang="fr-FR" sz="1800">
              <a:cs typeface="Arial" panose="020B0604020202020204"/>
            </a:endParaRPr>
          </a:p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  <a:cs typeface="Arial"/>
              </a:rPr>
              <a:t>Programme HSE Nos vies avant tout – Travaux à chaud : </a:t>
            </a:r>
            <a:r>
              <a:rPr lang="fr-FR" sz="1800">
                <a:ea typeface="+mn-lt"/>
                <a:cs typeface="+mn-lt"/>
                <a:hlinkClick r:id="rId4"/>
              </a:rPr>
              <a:t>Thème 3 : Travaux à chaud</a:t>
            </a:r>
            <a:endParaRPr lang="fr-FR" sz="1800">
              <a:solidFill>
                <a:srgbClr val="374649"/>
              </a:solidFill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</a:rPr>
              <a:t>Toolbox HSE – nouvelles Règles d'or : </a:t>
            </a:r>
            <a:endParaRPr lang="fr-FR" sz="1800" i="1">
              <a:solidFill>
                <a:srgbClr val="E65113"/>
              </a:solidFill>
            </a:endParaRPr>
          </a:p>
          <a:p>
            <a:pPr marL="539750" lvl="2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Supports généraux : </a:t>
            </a:r>
            <a:r>
              <a:rPr lang="fr-FR" sz="1800">
                <a:ea typeface="+mn-lt"/>
                <a:cs typeface="+mn-lt"/>
                <a:hlinkClick r:id="rId5"/>
              </a:rPr>
              <a:t>Règles d’or TotalEnergies – Supports généraux</a:t>
            </a:r>
          </a:p>
          <a:p>
            <a:pPr marL="539750" lvl="2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Supports de déploiement : </a:t>
            </a:r>
            <a:r>
              <a:rPr lang="fr-FR" sz="1800">
                <a:ea typeface="+mn-lt"/>
                <a:cs typeface="+mn-lt"/>
                <a:hlinkClick r:id="rId6"/>
              </a:rPr>
              <a:t>Règles d’or TotalEnergies – Supports de déploiement</a:t>
            </a:r>
            <a:endParaRPr lang="fr-FR" sz="1800">
              <a:ea typeface="+mn-lt"/>
              <a:cs typeface="+mn-lt"/>
            </a:endParaRPr>
          </a:p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</a:rPr>
              <a:t>Base REX : </a:t>
            </a:r>
            <a:r>
              <a:rPr lang="fr-FR" sz="1800">
                <a:hlinkClick r:id="rId7"/>
              </a:rPr>
              <a:t>Group_HSE_REXDataBase</a:t>
            </a:r>
            <a:endParaRPr lang="fr-FR" sz="1800"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</a:rPr>
              <a:t>Safety+ (bonnes pratiques par Règle d’or) : </a:t>
            </a:r>
            <a:r>
              <a:rPr lang="fr-FR" sz="1800">
                <a:hlinkClick r:id="rId8"/>
              </a:rPr>
              <a:t>https://safetyplus.totalenergies.com/fr</a:t>
            </a:r>
            <a:endParaRPr lang="fr-FR" sz="1800">
              <a:cs typeface="Arial" panose="020B0604020202020204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6BDCB4-659D-4F1F-9200-D0AD11FB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Nos outils et documents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51B668-D05F-4C1E-93F4-ACE2B4ADD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249752"/>
            <a:ext cx="9871325" cy="418008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Danger : </a:t>
            </a:r>
            <a:r>
              <a:rPr lang="fr-FR" sz="1400"/>
              <a:t>Propriété intrinsèque d’un produit, d’un équipement, d’un procédé, d’une situation ou d’une action pouvant entraîner un dommage aux personnes, à l’environnement et/ou aux biens. </a:t>
            </a:r>
            <a:endParaRPr lang="fr-FR" sz="1400">
              <a:highlight>
                <a:srgbClr val="FFFF00"/>
              </a:highlight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Risque : 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Combinaison de la probabilité d'occurrence d'un évènement dangereux et de la gravité de l'impact qui peut résulter de l’exposition au danger. </a:t>
            </a:r>
            <a:endParaRPr lang="fr-FR" sz="1400" i="1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Evènements HSE 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</a:pPr>
            <a:r>
              <a:rPr lang="fr-FR" sz="1400" b="1">
                <a:solidFill>
                  <a:srgbClr val="E65113"/>
                </a:solidFill>
              </a:rPr>
              <a:t>Incident : </a:t>
            </a:r>
            <a:r>
              <a:rPr lang="fr-FR" sz="1400"/>
              <a:t>Tout évènement HSE indésirable soudain et daté qui cause une blessure ou maladie, un dommage aux biens ou installations, une perte de production, une atteinte à l’environnement ou à l’image de la Compagnie.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</a:pPr>
            <a:r>
              <a:rPr lang="fr-FR" sz="1400" b="1">
                <a:solidFill>
                  <a:srgbClr val="E65113"/>
                </a:solidFill>
              </a:rPr>
              <a:t>Presqu’accident : </a:t>
            </a:r>
            <a:r>
              <a:rPr lang="fr-FR" sz="1400"/>
              <a:t>Tout évènement HSE indésirable soudain et daté qui, dans des circonstances légèrement différentes, aurait pu générer des conséquences identiques à celles d’un incident. Un presqu’accident n’a pas de niveau de gravité réelle mais a un niveau de gravité potentielle.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</a:pPr>
            <a:r>
              <a:rPr lang="fr-FR" sz="1400" b="1">
                <a:solidFill>
                  <a:srgbClr val="E65113"/>
                </a:solidFill>
              </a:rPr>
              <a:t>Anomalie : </a:t>
            </a:r>
            <a:r>
              <a:rPr lang="fr-FR" sz="1400"/>
              <a:t>Toute situation ou tout comportement anormal(e), incluant les déviations à un standard, une spécification, une procédure ou une règle.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HIPO (Haut Potentiel) </a:t>
            </a:r>
            <a:r>
              <a:rPr lang="fr-FR" sz="1400" b="1" i="1">
                <a:solidFill>
                  <a:srgbClr val="E65113"/>
                </a:solidFill>
              </a:rPr>
              <a:t>[diapo 6]</a:t>
            </a:r>
            <a:r>
              <a:rPr lang="fr-FR" sz="1400" b="1">
                <a:solidFill>
                  <a:srgbClr val="E65113"/>
                </a:solidFill>
              </a:rPr>
              <a:t> : </a:t>
            </a:r>
            <a:r>
              <a:rPr lang="fr-FR" sz="1400"/>
              <a:t>Incident ou presqu’accident de niveau de gravité réelle ≤ 3* et de niveau de gravité potentielle ≥ 4** dans un ou plusieurs domaines de la grille de cotation Compagnie du niveau de gravité réelle et potentielle des évènements HSE.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REX HSE : 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Document de partage d’informations sur un évènement HSE, interne ou externe, établi sur la base d’une analyse détaillée et formulant des recommandations.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ATEX : 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Le nom est une initialisation du terme français </a:t>
            </a:r>
            <a:r>
              <a:rPr lang="fr-FR" sz="1400" i="1">
                <a:solidFill>
                  <a:srgbClr val="374649"/>
                </a:solidFill>
                <a:ea typeface="Roboto" panose="02000000000000000000" pitchFamily="2" charset="0"/>
              </a:rPr>
              <a:t>Appareils destinés à être utilisés en ATmosphères EXplosibles (en français pour "Equipment intended for use in explosive atmospheres").</a:t>
            </a:r>
            <a:endParaRPr lang="fr-FR" sz="18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B15046-ECC0-4130-B6F4-D2AFF14F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Lexique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84681-B289-44E2-94E7-00EBC7F8FE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DB2303-5C8B-40B1-9CF4-D85128AFC706}"/>
              </a:ext>
            </a:extLst>
          </p:cNvPr>
          <p:cNvSpPr txBox="1"/>
          <p:nvPr/>
        </p:nvSpPr>
        <p:spPr>
          <a:xfrm>
            <a:off x="570797" y="6048000"/>
            <a:ext cx="73706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00"/>
              <a:t>* Par exemple, les conséquences corporelles dont le niveau de gravité réelle = 3 correspondent à un accident avec arrêt de travail.</a:t>
            </a:r>
            <a:br>
              <a:rPr lang="fr-FR" sz="1000"/>
            </a:br>
            <a:r>
              <a:rPr lang="fr-FR" sz="1000"/>
              <a:t>** Par exemple, les conséquences corporelles dont le niveau de gravité potentielle = 4 correspondent à un décès.</a:t>
            </a:r>
          </a:p>
        </p:txBody>
      </p:sp>
    </p:spTree>
    <p:extLst>
      <p:ext uri="{BB962C8B-B14F-4D97-AF65-F5344CB8AC3E}">
        <p14:creationId xmlns:p14="http://schemas.microsoft.com/office/powerpoint/2010/main" val="321967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E65113"/>
                </a:solidFill>
              </a:rPr>
              <a:t>01.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L’essentiel</a:t>
            </a: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76DBCA-0016-F947-8594-B0BF0A17C561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0F8C0F-ED22-F930-C3BE-02EF8B8DE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13" y="883959"/>
            <a:ext cx="3826760" cy="5410008"/>
          </a:xfrm>
          <a:prstGeom prst="rect">
            <a:avLst/>
          </a:prstGeom>
        </p:spPr>
      </p:pic>
      <p:pic>
        <p:nvPicPr>
          <p:cNvPr id="17" name="Image 5" descr="Une image contenant texte, personne, extérieur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65FDCA3F-34C9-514D-46BE-CF100BAC8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24" y="4279609"/>
            <a:ext cx="3766490" cy="20766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Kit de déploiement Règle d'or 11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36E1B2-0EB5-49E4-B37F-4E36FA08A357}"/>
              </a:ext>
            </a:extLst>
          </p:cNvPr>
          <p:cNvSpPr txBox="1"/>
          <p:nvPr/>
        </p:nvSpPr>
        <p:spPr>
          <a:xfrm>
            <a:off x="6692473" y="2867690"/>
            <a:ext cx="494395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/>
              <a:t>La Règle d’or 11 «Travail à chaud» est symbolisée par une flamme entourée d’étincelles </a:t>
            </a:r>
            <a:r>
              <a:rPr lang="fr-FR" sz="1600" b="1"/>
              <a:t>pour signifier qu’une source d’ignition est constituée soit par des flammes nues visibles, soit par des étincelles, ou tout autre point chaud.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Affiche &amp; picto</a:t>
            </a:r>
          </a:p>
        </p:txBody>
      </p:sp>
      <p:pic>
        <p:nvPicPr>
          <p:cNvPr id="13" name="Picture 8" descr="Le site du Domaine de Vermoise">
            <a:hlinkClick r:id="rId4"/>
            <a:extLst>
              <a:ext uri="{FF2B5EF4-FFF2-40B4-BE49-F238E27FC236}">
                <a16:creationId xmlns:a16="http://schemas.microsoft.com/office/drawing/2014/main" id="{350161D5-6742-40C4-BBD1-ACE80F79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666" y="4886355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85174D-4FDD-5B81-DE11-B434B3B0C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73" y="1296903"/>
            <a:ext cx="1386870" cy="13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787CE2-E2C9-1442-8E74-CC7F0FC67641}"/>
              </a:ext>
            </a:extLst>
          </p:cNvPr>
          <p:cNvSpPr/>
          <p:nvPr/>
        </p:nvSpPr>
        <p:spPr>
          <a:xfrm>
            <a:off x="0" y="0"/>
            <a:ext cx="5300420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Quelques définitions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558454" y="2059253"/>
            <a:ext cx="4281559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Tout travail utilisant ou susceptible de produire une source d’ignition (avec ou sans flamme nue) capable de déclencher un incendie ou une explosion</a:t>
            </a:r>
            <a:r>
              <a:rPr lang="fr-FR" sz="1400" b="1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.</a:t>
            </a:r>
            <a:endParaRPr lang="fr-FR" sz="1400">
              <a:solidFill>
                <a:prstClr val="black"/>
              </a:solidFill>
              <a:cs typeface="Arial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56BBA2D-5D86-0045-AEF6-5B351A38C3B3}"/>
              </a:ext>
            </a:extLst>
          </p:cNvPr>
          <p:cNvSpPr txBox="1"/>
          <p:nvPr/>
        </p:nvSpPr>
        <p:spPr>
          <a:xfrm>
            <a:off x="5743377" y="3771204"/>
            <a:ext cx="40165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600" b="1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TRAVAIL À CHAUD </a:t>
            </a:r>
            <a:r>
              <a:rPr lang="fr-FR" sz="1600" b="1" u="sng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SANS</a:t>
            </a:r>
            <a:r>
              <a:rPr lang="fr-FR" sz="1600" b="1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 FLAMME NUE  </a:t>
            </a:r>
            <a:endParaRPr lang="fr-FR" sz="1600" b="1">
              <a:solidFill>
                <a:srgbClr val="E6511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DC1DC3-76D3-E04A-9030-5985082C010C}"/>
              </a:ext>
            </a:extLst>
          </p:cNvPr>
          <p:cNvSpPr txBox="1"/>
          <p:nvPr/>
        </p:nvSpPr>
        <p:spPr>
          <a:xfrm>
            <a:off x="566393" y="1493688"/>
            <a:ext cx="1852495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fr-FR" sz="1600" b="1">
                <a:solidFill>
                  <a:srgbClr val="E65113"/>
                </a:solidFill>
              </a:rPr>
              <a:t>TRAVAIL À CHAUD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EB6488B-D7EF-F898-A7E4-08EC5D86794B}"/>
              </a:ext>
            </a:extLst>
          </p:cNvPr>
          <p:cNvSpPr txBox="1"/>
          <p:nvPr/>
        </p:nvSpPr>
        <p:spPr>
          <a:xfrm>
            <a:off x="5759403" y="2078558"/>
            <a:ext cx="5874143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Travail nécessitant l'utilisation de flammes nues, produisant des étincelles ou de la chaleur, tels que : découpe au chalumeau, soudage, meulage,  …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110E1D-30C2-433B-70A4-28A66624F96B}"/>
              </a:ext>
            </a:extLst>
          </p:cNvPr>
          <p:cNvSpPr txBox="1"/>
          <p:nvPr/>
        </p:nvSpPr>
        <p:spPr>
          <a:xfrm>
            <a:off x="5743376" y="1565198"/>
            <a:ext cx="42815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600" b="1" dirty="0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TRAVAIL À CHAUD </a:t>
            </a:r>
            <a:r>
              <a:rPr lang="fr-FR" sz="1600" b="1" u="sng" dirty="0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AVEC</a:t>
            </a:r>
            <a:r>
              <a:rPr lang="fr-FR" sz="1600" b="1" dirty="0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 FLAMME NUE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50FB0A2-4A39-CB1D-9BD4-F08583A8300E}"/>
              </a:ext>
            </a:extLst>
          </p:cNvPr>
          <p:cNvSpPr txBox="1"/>
          <p:nvPr/>
        </p:nvSpPr>
        <p:spPr>
          <a:xfrm>
            <a:off x="5746380" y="4332198"/>
            <a:ext cx="4993606" cy="246221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Travail impliquant des sources d’ignition potentielles dues aux températures créées ou à la formation d'arc interne telles que :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fr-FR" sz="1400" dirty="0">
              <a:ea typeface="+mn-lt"/>
              <a:cs typeface="+mn-lt"/>
            </a:endParaRPr>
          </a:p>
          <a:p>
            <a:pPr marL="1007745" lvl="1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Utilisation d'outils manuels ou électriques capables de produire une étincelle.</a:t>
            </a:r>
          </a:p>
          <a:p>
            <a:pPr marL="836295" lvl="1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defRPr/>
            </a:pPr>
            <a:endParaRPr lang="fr-FR" sz="1400" dirty="0">
              <a:solidFill>
                <a:srgbClr val="374649"/>
              </a:solidFill>
              <a:ea typeface="Calibri" panose="020F0502020204030204" pitchFamily="34" charset="0"/>
              <a:cs typeface="Arial"/>
            </a:endParaRPr>
          </a:p>
          <a:p>
            <a:pPr marL="1007745" lvl="1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Utilisation de matériel </a:t>
            </a:r>
            <a:r>
              <a:rPr lang="fr-FR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électrique non-ATEX </a:t>
            </a: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ou sans sécurité intrinsèque </a:t>
            </a:r>
            <a:r>
              <a:rPr lang="fr-FR" sz="1400" dirty="0"/>
              <a:t>(non certifié) : </a:t>
            </a: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appareil photo, ordinateur, téléphone portable, etc.  </a:t>
            </a:r>
            <a:endParaRPr lang="fr-FR" sz="1400" dirty="0">
              <a:solidFill>
                <a:srgbClr val="37464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00E2C9D-BBFF-247D-514C-7CF6F6573309}"/>
              </a:ext>
            </a:extLst>
          </p:cNvPr>
          <p:cNvSpPr txBox="1"/>
          <p:nvPr/>
        </p:nvSpPr>
        <p:spPr>
          <a:xfrm>
            <a:off x="555451" y="3361262"/>
            <a:ext cx="20694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600" b="1" dirty="0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ZONE DANGEREUSE</a:t>
            </a:r>
            <a:endParaRPr lang="fr-FR" sz="1600" b="1" dirty="0">
              <a:solidFill>
                <a:srgbClr val="E6511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30193BE-9738-E6DC-0F4D-78DE2C1A5EE4}"/>
              </a:ext>
            </a:extLst>
          </p:cNvPr>
          <p:cNvSpPr txBox="1"/>
          <p:nvPr/>
        </p:nvSpPr>
        <p:spPr>
          <a:xfrm>
            <a:off x="558454" y="3922256"/>
            <a:ext cx="4281559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400" dirty="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Toute zone</a:t>
            </a:r>
            <a:r>
              <a:rPr lang="fr-FR" sz="1400" dirty="0">
                <a:ea typeface="+mn-lt"/>
                <a:cs typeface="+mn-lt"/>
              </a:rPr>
              <a:t> où une atmosphère explosive (gaz, poussière) peut se produire dans des quantités telles qu'elles nécessitent des précautions particulières pour protéger la sécurité des travailleurs.</a:t>
            </a:r>
            <a:endParaRPr lang="fr-FR" sz="1400" dirty="0">
              <a:cs typeface="Calibri Light" panose="020F03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92478F-8CF5-7C7C-BA84-9C0F199E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77" y="2647690"/>
            <a:ext cx="702705" cy="7027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FD09E5-907F-BE7B-6527-E2AB1037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617" y="2647690"/>
            <a:ext cx="702705" cy="7027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D5FD9E-7B08-1DED-BE69-5F6EAF43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497" y="2647690"/>
            <a:ext cx="702705" cy="70270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A8A76E-6A98-9379-0507-E32871D0E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377" y="5819388"/>
            <a:ext cx="702705" cy="7027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A39C070-CF88-4FD8-904B-43E5BC276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3376" y="5001603"/>
            <a:ext cx="715041" cy="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50F1D0-C718-9642-8BC4-E1A2861C9CC0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BF3D14-ED35-6910-867E-CD93298CA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76" y="853236"/>
            <a:ext cx="3903598" cy="55070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L’essentiel de la Règle d’or 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174711-9F39-4273-A686-E2FA4B6CB7E3}"/>
              </a:ext>
            </a:extLst>
          </p:cNvPr>
          <p:cNvSpPr txBox="1"/>
          <p:nvPr/>
        </p:nvSpPr>
        <p:spPr>
          <a:xfrm>
            <a:off x="6673302" y="2500298"/>
            <a:ext cx="4965617" cy="28931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fr-FR" sz="1400" dirty="0"/>
              <a:t>Réaffirmer que les travaux à chaud doivent être </a:t>
            </a:r>
            <a:r>
              <a:rPr lang="fr-FR" sz="1400" b="1" dirty="0">
                <a:solidFill>
                  <a:srgbClr val="E65113"/>
                </a:solidFill>
              </a:rPr>
              <a:t>évités, dans la mesure du possible.</a:t>
            </a:r>
            <a:endParaRPr lang="fr-FR" sz="1400" dirty="0"/>
          </a:p>
          <a:p>
            <a:pPr marL="285750" indent="-285750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fr-FR" sz="1400" dirty="0"/>
              <a:t>Rappeler la nécessité de disposer d’un</a:t>
            </a:r>
            <a:r>
              <a:rPr lang="fr-FR" sz="1400" dirty="0">
                <a:solidFill>
                  <a:srgbClr val="E65113"/>
                </a:solidFill>
              </a:rPr>
              <a:t> </a:t>
            </a:r>
            <a:r>
              <a:rPr lang="fr-FR" sz="1400" b="1" dirty="0">
                <a:solidFill>
                  <a:srgbClr val="E65113"/>
                </a:solidFill>
              </a:rPr>
              <a:t>permis de travail </a:t>
            </a:r>
            <a:br>
              <a:rPr lang="fr-FR" sz="1400" b="1" dirty="0">
                <a:solidFill>
                  <a:srgbClr val="E65113"/>
                </a:solidFill>
              </a:rPr>
            </a:br>
            <a:r>
              <a:rPr lang="fr-FR" sz="1400" b="1" dirty="0">
                <a:solidFill>
                  <a:srgbClr val="E65113"/>
                </a:solidFill>
              </a:rPr>
              <a:t>à chaud </a:t>
            </a:r>
            <a:r>
              <a:rPr lang="fr-FR" sz="1400" dirty="0"/>
              <a:t>(permis de feu).</a:t>
            </a:r>
          </a:p>
          <a:p>
            <a:pPr marL="285750" indent="-285750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fr-FR" sz="1400" dirty="0"/>
              <a:t>S’assurer que chacun est attentif à l’environnement dans lequel il évolue, et a identifié les </a:t>
            </a:r>
            <a:r>
              <a:rPr lang="fr-FR" sz="1400" b="1" dirty="0">
                <a:solidFill>
                  <a:srgbClr val="E65113"/>
                </a:solidFill>
              </a:rPr>
              <a:t>substances inflammables</a:t>
            </a:r>
            <a:r>
              <a:rPr lang="fr-FR" sz="1400" dirty="0"/>
              <a:t> et les </a:t>
            </a:r>
            <a:r>
              <a:rPr lang="fr-FR" sz="1400" b="1" dirty="0">
                <a:solidFill>
                  <a:srgbClr val="E65113"/>
                </a:solidFill>
              </a:rPr>
              <a:t>sources d’ignition.</a:t>
            </a:r>
            <a:endParaRPr lang="fr-FR" sz="1400" dirty="0"/>
          </a:p>
          <a:p>
            <a:pPr marL="285750" indent="-285750" algn="just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fr-FR" sz="1400" dirty="0"/>
              <a:t>S’assurer </a:t>
            </a:r>
            <a:r>
              <a:rPr lang="fr-FR" sz="1400" b="1" dirty="0">
                <a:solidFill>
                  <a:srgbClr val="E65113"/>
                </a:solidFill>
              </a:rPr>
              <a:t>qu’il n’y a pas de substances inflammables</a:t>
            </a:r>
            <a:r>
              <a:rPr lang="fr-FR" sz="1400" dirty="0"/>
              <a:t>, ou que ces dernières sont </a:t>
            </a:r>
            <a:r>
              <a:rPr lang="fr-FR" sz="1400" b="1" dirty="0">
                <a:solidFill>
                  <a:srgbClr val="E65113"/>
                </a:solidFill>
              </a:rPr>
              <a:t>isolées</a:t>
            </a:r>
            <a:r>
              <a:rPr lang="fr-FR" sz="1400" dirty="0"/>
              <a:t>, </a:t>
            </a:r>
            <a:r>
              <a:rPr lang="fr-FR" sz="1400" b="1" dirty="0">
                <a:solidFill>
                  <a:srgbClr val="E65113"/>
                </a:solidFill>
              </a:rPr>
              <a:t>avant</a:t>
            </a:r>
            <a:r>
              <a:rPr lang="fr-FR" sz="1400" dirty="0"/>
              <a:t> d’entreprendre tout travail à chaud.</a:t>
            </a:r>
          </a:p>
          <a:p>
            <a:pPr marL="285750" indent="-285750" algn="just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fr-FR" sz="1400" dirty="0"/>
              <a:t>Rappeler l’importance des </a:t>
            </a:r>
            <a:r>
              <a:rPr lang="fr-FR" sz="1400" b="1" dirty="0">
                <a:solidFill>
                  <a:srgbClr val="E65113"/>
                </a:solidFill>
              </a:rPr>
              <a:t>mesures d’atmosphère </a:t>
            </a:r>
            <a:r>
              <a:rPr lang="fr-FR" sz="1400" dirty="0"/>
              <a:t>en zone dangereuse, </a:t>
            </a:r>
            <a:r>
              <a:rPr lang="fr-FR" sz="1400" b="1" dirty="0">
                <a:solidFill>
                  <a:srgbClr val="E65113"/>
                </a:solidFill>
              </a:rPr>
              <a:t>avant</a:t>
            </a:r>
            <a:r>
              <a:rPr lang="fr-FR" sz="1400" b="1" dirty="0">
                <a:solidFill>
                  <a:srgbClr val="F15921"/>
                </a:solidFill>
              </a:rPr>
              <a:t> </a:t>
            </a:r>
            <a:r>
              <a:rPr lang="fr-FR" sz="1400" dirty="0"/>
              <a:t>et </a:t>
            </a:r>
            <a:r>
              <a:rPr lang="fr-FR" sz="1400" b="1" dirty="0">
                <a:solidFill>
                  <a:srgbClr val="E65113"/>
                </a:solidFill>
              </a:rPr>
              <a:t>au cours </a:t>
            </a:r>
            <a:r>
              <a:rPr lang="fr-FR" sz="1400" dirty="0"/>
              <a:t>des travaux à chaud</a:t>
            </a:r>
            <a:r>
              <a:rPr lang="fr-FR" sz="1400"/>
              <a:t>. </a:t>
            </a:r>
            <a:endParaRPr lang="fr-FR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629BC4-2180-4F50-8739-23D8D12C4493}"/>
              </a:ext>
            </a:extLst>
          </p:cNvPr>
          <p:cNvSpPr txBox="1"/>
          <p:nvPr/>
        </p:nvSpPr>
        <p:spPr>
          <a:xfrm>
            <a:off x="6673302" y="1953466"/>
            <a:ext cx="49274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fr-FR" sz="1400" b="1"/>
              <a:t>Les objectifs de la Règle d’or 11 sont notamment de :</a:t>
            </a:r>
          </a:p>
        </p:txBody>
      </p:sp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A5D64B3-0DF2-4E4B-A878-7BFF98709FAE}"/>
              </a:ext>
            </a:extLst>
          </p:cNvPr>
          <p:cNvSpPr/>
          <p:nvPr/>
        </p:nvSpPr>
        <p:spPr>
          <a:xfrm>
            <a:off x="0" y="8092"/>
            <a:ext cx="4064399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Accidentologie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D78A1C-ED8B-DF40-AC68-A14ED3CEB2CA}"/>
              </a:ext>
            </a:extLst>
          </p:cNvPr>
          <p:cNvSpPr/>
          <p:nvPr/>
        </p:nvSpPr>
        <p:spPr>
          <a:xfrm>
            <a:off x="520634" y="1357793"/>
            <a:ext cx="302312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>
                <a:solidFill>
                  <a:srgbClr val="E65113"/>
                </a:solidFill>
              </a:rPr>
              <a:t>ACCIDENTOLOGIE DANS LA COMPAGNIE OÙ UNE EXIGENCE DE LA RÈGLE D’OR 11 A ÉTÉ ENFREINTE</a:t>
            </a:r>
            <a:endParaRPr lang="en-US" sz="1500" b="1">
              <a:solidFill>
                <a:srgbClr val="E65113"/>
              </a:solidFill>
            </a:endParaRP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B74CD718-0462-9D4B-BC55-FDBB9450E4DC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Période 2012-2021</a:t>
            </a:r>
            <a:b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Période 2017-2021</a:t>
            </a: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435901EF-FFB7-7946-B692-11EBCE4E5058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Accidents avec arrêt**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52A4C2AB-DC79-E64F-BB66-15E57C6D9DC9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E65113"/>
                </a:solidFill>
                <a:latin typeface="Arial MT Light" pitchFamily="2"/>
                <a:cs typeface="Arial" panose="020B0604020202020204" pitchFamily="34" charset="0"/>
              </a:rPr>
              <a:t>10</a:t>
            </a:r>
            <a:endParaRPr lang="fr-FR" sz="3000" spc="25">
              <a:solidFill>
                <a:srgbClr val="E651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5B9C6974-2E90-6D44-90DE-818BB876055F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(Haut Potentiel)**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5C3E4F14-D975-9145-9E1F-0DF5C1D17A82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E65113"/>
                </a:solidFill>
                <a:latin typeface="Arial MT Light" pitchFamily="2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03F192A-5BDF-4846-85C5-6BA4CEF5E01A}"/>
              </a:ext>
            </a:extLst>
          </p:cNvPr>
          <p:cNvSpPr txBox="1"/>
          <p:nvPr/>
        </p:nvSpPr>
        <p:spPr>
          <a:xfrm>
            <a:off x="4585033" y="1357793"/>
            <a:ext cx="5604846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500" b="1">
                <a:solidFill>
                  <a:srgbClr val="E65113"/>
                </a:solidFill>
              </a:rPr>
              <a:t>EXEMPLES DE SITUATIONS DE TRAVAIL POUVANT GÉNÉRER UN INCENDIE OU UNE EXPLOSION</a:t>
            </a: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44146C94-70C2-4247-B22F-731F4BAFAC4C}"/>
              </a:ext>
            </a:extLst>
          </p:cNvPr>
          <p:cNvSpPr txBox="1"/>
          <p:nvPr/>
        </p:nvSpPr>
        <p:spPr>
          <a:xfrm>
            <a:off x="5515817" y="2911995"/>
            <a:ext cx="1338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Soudage</a:t>
            </a:r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9AC54877-748F-0C4C-9AF8-12EFC944ADBC}"/>
              </a:ext>
            </a:extLst>
          </p:cNvPr>
          <p:cNvSpPr txBox="1"/>
          <p:nvPr/>
        </p:nvSpPr>
        <p:spPr>
          <a:xfrm>
            <a:off x="5515817" y="3857261"/>
            <a:ext cx="13380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Découpe au chalumeau</a:t>
            </a:r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2B21D4A8-5473-CA4E-8760-C823B560A467}"/>
              </a:ext>
            </a:extLst>
          </p:cNvPr>
          <p:cNvSpPr txBox="1"/>
          <p:nvPr/>
        </p:nvSpPr>
        <p:spPr>
          <a:xfrm>
            <a:off x="8338136" y="4789765"/>
            <a:ext cx="2727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Téléphone portable </a:t>
            </a:r>
            <a:r>
              <a:rPr lang="fr-FR" sz="1400" b="1" dirty="0"/>
              <a:t>non ATEX</a:t>
            </a:r>
          </a:p>
        </p:txBody>
      </p:sp>
      <p:sp>
        <p:nvSpPr>
          <p:cNvPr id="67" name="object 2">
            <a:extLst>
              <a:ext uri="{FF2B5EF4-FFF2-40B4-BE49-F238E27FC236}">
                <a16:creationId xmlns:a16="http://schemas.microsoft.com/office/drawing/2014/main" id="{B9144E35-8E0E-D940-8327-67F223EC4237}"/>
              </a:ext>
            </a:extLst>
          </p:cNvPr>
          <p:cNvSpPr txBox="1"/>
          <p:nvPr/>
        </p:nvSpPr>
        <p:spPr>
          <a:xfrm>
            <a:off x="8338136" y="2916446"/>
            <a:ext cx="307786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Utilisation d'outils (marteau</a:t>
            </a:r>
            <a:r>
              <a:rPr lang="fr-FR" sz="1400" b="1"/>
              <a:t>, clé...) </a:t>
            </a:r>
            <a:r>
              <a:rPr lang="fr-FR" sz="1400" b="1" dirty="0"/>
              <a:t>non adaptés à </a:t>
            </a:r>
            <a:r>
              <a:rPr lang="fr-FR" sz="1400" b="1"/>
              <a:t>la zone</a:t>
            </a:r>
            <a:endParaRPr lang="fr-FR" sz="1400" b="1" dirty="0"/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6000B7D5-2CA8-C04B-B94E-28634D819E0E}"/>
              </a:ext>
            </a:extLst>
          </p:cNvPr>
          <p:cNvSpPr txBox="1"/>
          <p:nvPr/>
        </p:nvSpPr>
        <p:spPr>
          <a:xfrm>
            <a:off x="5515818" y="4789766"/>
            <a:ext cx="15880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Meulage</a:t>
            </a:r>
            <a:endParaRPr lang="fr-FR" sz="1400"/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1D194B0A-EFBE-B4E1-13D1-53C606C7B7F4}"/>
              </a:ext>
            </a:extLst>
          </p:cNvPr>
          <p:cNvSpPr txBox="1"/>
          <p:nvPr/>
        </p:nvSpPr>
        <p:spPr>
          <a:xfrm>
            <a:off x="8338137" y="3863904"/>
            <a:ext cx="27270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Câble dénudé</a:t>
            </a: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D4B5DB5A-934F-9263-6FE9-CF39518FD617}"/>
              </a:ext>
            </a:extLst>
          </p:cNvPr>
          <p:cNvSpPr txBox="1"/>
          <p:nvPr/>
        </p:nvSpPr>
        <p:spPr>
          <a:xfrm>
            <a:off x="1478854" y="31380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Décès*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871E2A79-000F-6600-DCED-41CA4E959399}"/>
              </a:ext>
            </a:extLst>
          </p:cNvPr>
          <p:cNvSpPr txBox="1"/>
          <p:nvPr/>
        </p:nvSpPr>
        <p:spPr>
          <a:xfrm>
            <a:off x="1478853" y="26809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E65113"/>
                </a:solidFill>
                <a:latin typeface="Arial MT Light" pitchFamily="2"/>
                <a:cs typeface="Arial" panose="020B0604020202020204" pitchFamily="34" charset="0"/>
              </a:rPr>
              <a:t>2</a:t>
            </a:r>
            <a:endParaRPr lang="fr-FR" sz="3000" spc="25">
              <a:solidFill>
                <a:srgbClr val="E651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8CA153C-E052-0390-FB79-6B419B73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02" y="2717010"/>
            <a:ext cx="709220" cy="7092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B8B57CB-E8FB-EFF8-FC6A-031803AF8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6" y="3612586"/>
            <a:ext cx="720062" cy="72006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2D414A4-CB76-63E7-D739-83128671D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20" y="4539760"/>
            <a:ext cx="721983" cy="72198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F6EE4934-B785-90E7-5EAF-D2C4449FC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545" y="3614778"/>
            <a:ext cx="702705" cy="70270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F43C69C-A4CA-7834-7C8C-713DA29E7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980" y="4537461"/>
            <a:ext cx="702705" cy="702705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98E1C1A-B629-FD76-205C-EFC564054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44" y="2680917"/>
            <a:ext cx="702705" cy="70270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398B976-6D73-943A-0C83-1B342B9F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680" y="4539760"/>
            <a:ext cx="702705" cy="70270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435B3C8-3F4E-CCE1-058C-5959163E03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2680" y="2690367"/>
            <a:ext cx="715041" cy="71504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7795AEC-AE5F-2A90-70E9-645A09BEE1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2680" y="3612586"/>
            <a:ext cx="720062" cy="7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E65113"/>
                </a:solidFill>
              </a:rPr>
              <a:t>02.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579052B5-939A-4FD2-AB07-3F162287B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35416"/>
              </p:ext>
            </p:extLst>
          </p:nvPr>
        </p:nvGraphicFramePr>
        <p:xfrm>
          <a:off x="1314202" y="1602316"/>
          <a:ext cx="9362973" cy="393073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512478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2974758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875737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EXIGENCE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ÉVÈNEMENT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r>
                        <a:rPr lang="fr-FR" sz="1100" b="1" dirty="0"/>
                        <a:t>1. Je dispose d’un permis de travail à chaud.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INFLAMMATION DE GAZ RÉSIDUEL DANS UN CAISSON DE DRAINAGE OUVERT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E65113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24828">
                <a:tc>
                  <a:txBody>
                    <a:bodyPr/>
                    <a:lstStyle/>
                    <a:p>
                      <a:r>
                        <a:rPr lang="fr-FR" sz="1100" b="1"/>
                        <a:t>2. J’identifie les substances inflammables et les sources d’ignition.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FLASH LORS DU NETTOYAGE D'UN RESERVOIR DE SOLVANT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5113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>
                        <a:solidFill>
                          <a:srgbClr val="E65113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828812">
                <a:tc>
                  <a:txBody>
                    <a:bodyPr/>
                    <a:lstStyle/>
                    <a:p>
                      <a:r>
                        <a:rPr lang="fr-FR" sz="1100" b="1"/>
                        <a:t>3. Avant d’entreprendre tout travail à chaud 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/>
                        <a:t>je m’assure de l’absence de substances inflammables ou de leur isolement 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/>
                        <a:t>je reçois l’autorisation écrite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 dirty="0"/>
                        <a:t>EXPLOSION D’UN RÉSERVOIR D’ESSENCE DANS UN DÉPÔT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5113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>
                        <a:solidFill>
                          <a:srgbClr val="E65113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794302">
                <a:tc>
                  <a:txBody>
                    <a:bodyPr/>
                    <a:lstStyle/>
                    <a:p>
                      <a:r>
                        <a:rPr lang="fr-FR" sz="1100" b="1" dirty="0"/>
                        <a:t>4. En zone dangereuse, je confirme que l’absence de gaz a testée.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/>
                        <a:t>INFLAMMATION DE VAPEURS LORS DES TRAVAUX DE SOUDURE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5113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 dirty="0">
                        <a:solidFill>
                          <a:srgbClr val="E65113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794302">
                <a:tc>
                  <a:txBody>
                    <a:bodyPr/>
                    <a:lstStyle/>
                    <a:p>
                      <a:r>
                        <a:rPr lang="fr-FR" sz="1100" b="1" dirty="0"/>
                        <a:t>4. En zone dangereuse, je confirme que l’absence de gaz sera contrôlée en permanence.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 dirty="0"/>
                        <a:t>DÉPART DE FEU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5113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 dirty="0">
                        <a:solidFill>
                          <a:srgbClr val="E65113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70531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15F6E24-F65F-4361-BDF0-16A2F7EC5D0F}"/>
              </a:ext>
            </a:extLst>
          </p:cNvPr>
          <p:cNvSpPr txBox="1"/>
          <p:nvPr/>
        </p:nvSpPr>
        <p:spPr>
          <a:xfrm>
            <a:off x="603988" y="5911327"/>
            <a:ext cx="9720001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100"/>
              <a:t>Les descriptions des circonstances et des conséquences ont été simplifiées pour une meilleure compréhension.</a:t>
            </a:r>
            <a:br>
              <a:rPr lang="fr-FR" sz="1100"/>
            </a:br>
            <a:r>
              <a:rPr lang="fr-FR" sz="1100"/>
              <a:t>Un lien vers chaque REX est disponible, pour plus d’informations. 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A694C1E-1849-9D46-AC95-19E172F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Illustration des exigences</a:t>
            </a:r>
          </a:p>
        </p:txBody>
      </p:sp>
    </p:spTree>
    <p:extLst>
      <p:ext uri="{BB962C8B-B14F-4D97-AF65-F5344CB8AC3E}">
        <p14:creationId xmlns:p14="http://schemas.microsoft.com/office/powerpoint/2010/main" val="136778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BBF2DC-B698-648A-CEBB-EF7FD78B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sp>
        <p:nvSpPr>
          <p:cNvPr id="88" name="Rectangle : coins arrondis 26">
            <a:extLst>
              <a:ext uri="{FF2B5EF4-FFF2-40B4-BE49-F238E27FC236}">
                <a16:creationId xmlns:a16="http://schemas.microsoft.com/office/drawing/2014/main" id="{724D8D84-0CA3-F94B-A06B-0376186F6430}"/>
              </a:ext>
            </a:extLst>
          </p:cNvPr>
          <p:cNvSpPr/>
          <p:nvPr/>
        </p:nvSpPr>
        <p:spPr>
          <a:xfrm>
            <a:off x="6923691" y="1814433"/>
            <a:ext cx="4709747" cy="2027978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1. Je dispose </a:t>
            </a:r>
            <a:r>
              <a:rPr lang="fr-FR" sz="1800"/>
              <a:t>d’un permis de travail à chaud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354D56"/>
                </a:solidFill>
              </a:rPr>
              <a:t>&gt; </a:t>
            </a:r>
            <a:r>
              <a:rPr lang="fr-FR" sz="1600" b="1" dirty="0"/>
              <a:t>INFLAMMATION DE GAZ RÉSIDUEL DANS UN CAISSON DE DRAINAGE OUVERT</a:t>
            </a:r>
            <a:endParaRPr lang="fr-FR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1121537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309059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En prévision de travaux au-dessus d'un caisson, les brides d'une tuyauterie ont été laissées ouvertes pour permettre une ventilation naturelle,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Lors de la découpe au chalumeau de cette tuyauterie, une forte explosion est survenue,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/>
              <a:t>La coupe du tuyau au-dessus du caisson ne faisait pas partie du travail prévu.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4364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r>
              <a:rPr lang="fr-FR" sz="1200"/>
              <a:t>Blessures potentiellement graves (HIPO).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082522"/>
            <a:ext cx="2493918" cy="321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Présence de gaz à l'intérieur du caisson non évaluée - Pas de contrôle d’absence de gaz prévu.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cs typeface="Arial"/>
              </a:rPr>
              <a:t>Ignition </a:t>
            </a:r>
            <a:r>
              <a:rPr lang="fr-FR" sz="1200"/>
              <a:t>et explosion du gaz par les étincelles produites lors de la coupe. 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cs typeface="Arial"/>
              </a:rPr>
              <a:t>Travail </a:t>
            </a:r>
            <a:r>
              <a:rPr lang="fr-FR" sz="1200"/>
              <a:t>non prévu, donc non couvert par un permis de travail à chaud. </a:t>
            </a:r>
            <a:endParaRPr lang="fr-FR" sz="1200">
              <a:cs typeface="Arial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>
                <a:cs typeface="Arial"/>
              </a:rPr>
              <a:t>Émission </a:t>
            </a:r>
            <a:r>
              <a:rPr lang="fr-FR" sz="1200" b="1"/>
              <a:t>d’un seul permis de travail avec une analyse de risques générique pour plusieurs activités dans des zones différentes.</a:t>
            </a:r>
            <a:endParaRPr lang="fr-FR" sz="1200">
              <a:cs typeface="Arial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1B35FBC-C9EB-9748-86BF-D9625F22A146}"/>
              </a:ext>
            </a:extLst>
          </p:cNvPr>
          <p:cNvSpPr txBox="1"/>
          <p:nvPr/>
        </p:nvSpPr>
        <p:spPr>
          <a:xfrm>
            <a:off x="7705083" y="2087133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ENSEIGNEMENTS À TIRER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799006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6923692" y="5722090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EA51B0-C8C9-3345-827D-41F6378C3CDB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EEF7FBD-F14A-9BD3-F0F6-BE5D66F35049}"/>
              </a:ext>
            </a:extLst>
          </p:cNvPr>
          <p:cNvGrpSpPr/>
          <p:nvPr/>
        </p:nvGrpSpPr>
        <p:grpSpPr>
          <a:xfrm>
            <a:off x="2304459" y="4703148"/>
            <a:ext cx="1008189" cy="1864727"/>
            <a:chOff x="8256240" y="1484784"/>
            <a:chExt cx="1245826" cy="2304257"/>
          </a:xfrm>
        </p:grpSpPr>
        <p:sp>
          <p:nvSpPr>
            <p:cNvPr id="33" name="Forme libre 12">
              <a:extLst>
                <a:ext uri="{FF2B5EF4-FFF2-40B4-BE49-F238E27FC236}">
                  <a16:creationId xmlns:a16="http://schemas.microsoft.com/office/drawing/2014/main" id="{113A1439-2D8D-D6D1-A31A-901B7BB3476F}"/>
                </a:ext>
              </a:extLst>
            </p:cNvPr>
            <p:cNvSpPr/>
            <p:nvPr/>
          </p:nvSpPr>
          <p:spPr>
            <a:xfrm flipH="1">
              <a:off x="8663128" y="1484784"/>
              <a:ext cx="813778" cy="792088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13">
              <a:extLst>
                <a:ext uri="{FF2B5EF4-FFF2-40B4-BE49-F238E27FC236}">
                  <a16:creationId xmlns:a16="http://schemas.microsoft.com/office/drawing/2014/main" id="{12B08770-A622-3CD8-F5C1-83148E406DA2}"/>
                </a:ext>
              </a:extLst>
            </p:cNvPr>
            <p:cNvSpPr/>
            <p:nvPr/>
          </p:nvSpPr>
          <p:spPr>
            <a:xfrm>
              <a:off x="8688288" y="2204864"/>
              <a:ext cx="813778" cy="1584177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C3872BF-64B4-BD21-F13D-69064579C2E5}"/>
                </a:ext>
              </a:extLst>
            </p:cNvPr>
            <p:cNvSpPr/>
            <p:nvPr/>
          </p:nvSpPr>
          <p:spPr>
            <a:xfrm>
              <a:off x="8256240" y="1484784"/>
              <a:ext cx="432048" cy="282242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ECAED38B-AE48-7B30-3321-698048F1CACB}"/>
              </a:ext>
            </a:extLst>
          </p:cNvPr>
          <p:cNvSpPr txBox="1"/>
          <p:nvPr/>
        </p:nvSpPr>
        <p:spPr>
          <a:xfrm>
            <a:off x="7184046" y="2619911"/>
            <a:ext cx="4173334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705" lvl="1" indent="-179705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E65113"/>
                </a:solidFill>
              </a:rPr>
              <a:t>Je </a:t>
            </a:r>
            <a:r>
              <a:rPr lang="fr-FR" sz="1200">
                <a:solidFill>
                  <a:srgbClr val="E65113"/>
                </a:solidFill>
                <a:cs typeface="Arial" panose="020B0604020202020204"/>
              </a:rPr>
              <a:t>m’assure de disposer d’un </a:t>
            </a:r>
            <a:r>
              <a:rPr lang="fr-FR" sz="1200" b="1">
                <a:solidFill>
                  <a:srgbClr val="E65113"/>
                </a:solidFill>
                <a:cs typeface="Arial" panose="020B0604020202020204"/>
              </a:rPr>
              <a:t>permis de travail à chaud dédié</a:t>
            </a:r>
            <a:r>
              <a:rPr lang="fr-FR" sz="1200">
                <a:solidFill>
                  <a:srgbClr val="E65113"/>
                </a:solidFill>
                <a:cs typeface="Arial" panose="020B0604020202020204"/>
              </a:rPr>
              <a:t> à ma tâche.</a:t>
            </a:r>
            <a:endParaRPr lang="fr-FR" sz="1200">
              <a:solidFill>
                <a:srgbClr val="E65113"/>
              </a:solidFill>
            </a:endParaRPr>
          </a:p>
          <a:p>
            <a:pPr marL="171450" indent="-171450"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E65113"/>
                </a:solidFill>
              </a:rPr>
              <a:t>Je m’assure que les mesures de maîtrise de risques incluant le </a:t>
            </a:r>
            <a:r>
              <a:rPr lang="fr-FR" sz="1200" b="1">
                <a:solidFill>
                  <a:srgbClr val="E65113"/>
                </a:solidFill>
              </a:rPr>
              <a:t>test d’absence de gaz</a:t>
            </a:r>
            <a:r>
              <a:rPr lang="fr-FR" sz="1200">
                <a:solidFill>
                  <a:srgbClr val="E65113"/>
                </a:solidFill>
              </a:rPr>
              <a:t> sont définies et mises </a:t>
            </a:r>
            <a:br>
              <a:rPr lang="fr-FR" sz="1200">
                <a:solidFill>
                  <a:srgbClr val="E65113"/>
                </a:solidFill>
              </a:rPr>
            </a:br>
            <a:r>
              <a:rPr lang="fr-FR" sz="1200">
                <a:solidFill>
                  <a:srgbClr val="E65113"/>
                </a:solidFill>
              </a:rPr>
              <a:t>en œuvre.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C370C35-F04D-8ABC-A433-E9A6A337ECD3}"/>
              </a:ext>
            </a:extLst>
          </p:cNvPr>
          <p:cNvCxnSpPr>
            <a:cxnSpLocks/>
          </p:cNvCxnSpPr>
          <p:nvPr/>
        </p:nvCxnSpPr>
        <p:spPr>
          <a:xfrm flipH="1">
            <a:off x="3806653" y="1814433"/>
            <a:ext cx="458" cy="4437682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BF67A9FC-E885-0154-3CE8-003E6DA52035}"/>
              </a:ext>
            </a:extLst>
          </p:cNvPr>
          <p:cNvCxnSpPr>
            <a:cxnSpLocks/>
          </p:cNvCxnSpPr>
          <p:nvPr/>
        </p:nvCxnSpPr>
        <p:spPr>
          <a:xfrm>
            <a:off x="6723473" y="1814433"/>
            <a:ext cx="0" cy="4437682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5C716E0-B3CC-5330-4975-D843C95C66A8}"/>
              </a:ext>
            </a:extLst>
          </p:cNvPr>
          <p:cNvSpPr txBox="1"/>
          <p:nvPr/>
        </p:nvSpPr>
        <p:spPr>
          <a:xfrm>
            <a:off x="6923691" y="5744875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u="sng">
                <a:solidFill>
                  <a:schemeClr val="bg1"/>
                </a:solidFill>
                <a:hlinkClick r:id="rId4" tooltip="REX exigence 1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pour accéder au REX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EA31ABB3-B280-7E1D-2FF8-527A3B7881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691" y="4051438"/>
            <a:ext cx="1355111" cy="1464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35113431-3E03-EA7F-16CB-7E6CB7FFAA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9000" y="4047790"/>
            <a:ext cx="2004438" cy="146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B09BDCC-8FC9-571E-9890-E2BF675525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78" y="4047790"/>
            <a:ext cx="929245" cy="146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54" name="Espace réservé du pied de page 3">
            <a:extLst>
              <a:ext uri="{FF2B5EF4-FFF2-40B4-BE49-F238E27FC236}">
                <a16:creationId xmlns:a16="http://schemas.microsoft.com/office/drawing/2014/main" id="{447E1696-5F2E-AA68-CD3A-E54579ECF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fr-FR"/>
              <a:t>Kit de déploiement Règle d'or 11</a:t>
            </a:r>
          </a:p>
        </p:txBody>
      </p:sp>
      <p:sp>
        <p:nvSpPr>
          <p:cNvPr id="56" name="Espace réservé du numéro de diapositive 4">
            <a:extLst>
              <a:ext uri="{FF2B5EF4-FFF2-40B4-BE49-F238E27FC236}">
                <a16:creationId xmlns:a16="http://schemas.microsoft.com/office/drawing/2014/main" id="{866A8424-23D5-133F-31C7-997D4E7A7C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ED43602-287E-A806-BA83-0552E1B9C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5625" y="1990007"/>
            <a:ext cx="396454" cy="4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4663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Personnalisé 4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E65113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Personnalisé 2">
      <a:dk1>
        <a:srgbClr val="374649"/>
      </a:dk1>
      <a:lt1>
        <a:srgbClr val="FFFFFF"/>
      </a:lt1>
      <a:dk2>
        <a:srgbClr val="E1001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f1beb-9555-4a34-a0bb-bc4222cc815e">
      <Terms xmlns="http://schemas.microsoft.com/office/infopath/2007/PartnerControls"/>
    </lcf76f155ced4ddcb4097134ff3c332f>
    <TaxCatchAll xmlns="b93f7d12-03ed-48c2-84fb-322e670835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560780-D1C1-4641-9B08-F0A5FFFCA309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5e3fc8a5-ae92-42ac-9a5b-adc0faec43d6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40753fda-f579-4bb9-aa37-7b314b45a769"/>
    <ds:schemaRef ds:uri="http://purl.org/dc/elements/1.1/"/>
    <ds:schemaRef ds:uri="c7df1beb-9555-4a34-a0bb-bc4222cc815e"/>
    <ds:schemaRef ds:uri="b93f7d12-03ed-48c2-84fb-322e67083590"/>
  </ds:schemaRefs>
</ds:datastoreItem>
</file>

<file path=customXml/itemProps2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40926-8935-4EFE-BE4B-89B68DF0D9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f1beb-9555-4a34-a0bb-bc4222cc815e"/>
    <ds:schemaRef ds:uri="b93f7d12-03ed-48c2-84fb-322e670835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685</TotalTime>
  <Words>2546</Words>
  <Application>Microsoft Office PowerPoint</Application>
  <PresentationFormat>Grand écran</PresentationFormat>
  <Paragraphs>260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Arial MT Light</vt:lpstr>
      <vt:lpstr>Roboto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Présentation PowerPoint</vt:lpstr>
      <vt:lpstr>Affiche &amp; picto</vt:lpstr>
      <vt:lpstr>Quelques définitions</vt:lpstr>
      <vt:lpstr>L’essentiel de la Règle d’or 11</vt:lpstr>
      <vt:lpstr>Accidentologie</vt:lpstr>
      <vt:lpstr>Présentation PowerPoint</vt:lpstr>
      <vt:lpstr>Illustration des exigences</vt:lpstr>
      <vt:lpstr>REX</vt:lpstr>
      <vt:lpstr>REX</vt:lpstr>
      <vt:lpstr>REX</vt:lpstr>
      <vt:lpstr>REX</vt:lpstr>
      <vt:lpstr>REX</vt:lpstr>
      <vt:lpstr>Présentation PowerPoint</vt:lpstr>
      <vt:lpstr>Exemples de Travaux à chaud</vt:lpstr>
      <vt:lpstr>Nos outils et documents</vt:lpstr>
      <vt:lpstr>Lexique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Marina WAGENER</cp:lastModifiedBy>
  <cp:revision>4</cp:revision>
  <cp:lastPrinted>2022-04-01T15:01:54Z</cp:lastPrinted>
  <dcterms:created xsi:type="dcterms:W3CDTF">2021-08-30T17:14:08Z</dcterms:created>
  <dcterms:modified xsi:type="dcterms:W3CDTF">2022-07-15T09:02:13Z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0x010100700117C2CCE7924285B64660865AB5EB</vt:lpwstr>
  </property>
  <property fmtid="{D5CDD505-2E9C-101B-9397-08002B2CF9AE}" pid="10" name="MediaServiceImageTags">
    <vt:lpwstr/>
  </property>
</Properties>
</file>