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0" autoAdjust="0"/>
    <p:restoredTop sz="94918" autoAdjust="0"/>
  </p:normalViewPr>
  <p:slideViewPr>
    <p:cSldViewPr snapToObjects="1">
      <p:cViewPr>
        <p:scale>
          <a:sx n="70" d="100"/>
          <a:sy n="70" d="100"/>
        </p:scale>
        <p:origin x="-30" y="-80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08/06/2017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08/06/2017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l" rtl="0" eaLnBrk="1" hangingPunct="1"/>
            <a:endParaRPr lang="en"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5987F871-6E0F-E54B-A23B-0EC24624AF18}" type="slidenum">
              <a:rPr>
                <a:latin typeface="Calibri" charset="0"/>
              </a:rPr>
              <a:pPr/>
              <a:t>2</a:t>
            </a:fld>
            <a:endParaRPr lang="en" altLang="fr-FR">
              <a:latin typeface="Calibri" charset="0"/>
            </a:endParaRPr>
          </a:p>
        </p:txBody>
      </p:sp>
    </p:spTree>
    <p:extLst>
      <p:ext uri="{BB962C8B-B14F-4D97-AF65-F5344CB8AC3E}">
        <p14:creationId xmlns:p14="http://schemas.microsoft.com/office/powerpoint/2010/main"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6</a:t>
            </a:fld>
            <a:endParaRPr lang="en" altLang="fr-FR"/>
          </a:p>
        </p:txBody>
      </p:sp>
    </p:spTree>
    <p:extLst>
      <p:ext uri="{BB962C8B-B14F-4D97-AF65-F5344CB8AC3E}">
        <p14:creationId xmlns:p14="http://schemas.microsoft.com/office/powerpoint/2010/main"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sz="1200" b="0" i="0" u="none" kern="1200" baseline="0">
                <a:solidFill>
                  <a:schemeClr val="tx1"/>
                </a:solidFill>
                <a:effectLst/>
                <a:latin typeface="+mn-lt"/>
                <a:ea typeface="+mn-ea"/>
                <a:cs typeface="+mn-cs"/>
              </a:rPr>
              <a:t>Our senses can be altered by a set of interferences, the most common being: </a:t>
            </a:r>
          </a:p>
          <a:p>
            <a:pPr marL="171450" lvl="0" indent="-171450" algn="l" rtl="0">
              <a:buFont typeface="Arial" charset="0"/>
              <a:buChar char="•"/>
            </a:pPr>
            <a:r>
              <a:rPr lang="en" sz="1200" b="0" i="0" u="none" kern="1200" baseline="0">
                <a:solidFill>
                  <a:schemeClr val="tx1"/>
                </a:solidFill>
                <a:effectLst/>
                <a:latin typeface="+mn-lt"/>
                <a:ea typeface="+mn-ea"/>
                <a:cs typeface="+mn-cs"/>
              </a:rPr>
              <a:t>Familiarity: we become accustomed to a risky situation when it recurs time and again. It ends up becoming normal and we no longer pay attention to it.</a:t>
            </a:r>
          </a:p>
          <a:p>
            <a:pPr marL="171450" lvl="0" indent="-171450" algn="l" rtl="0">
              <a:buFont typeface="Arial" charset="0"/>
              <a:buChar char="•"/>
            </a:pPr>
            <a:r>
              <a:rPr lang="en" sz="1200" b="0" i="0" u="none" kern="1200" baseline="0">
                <a:solidFill>
                  <a:schemeClr val="tx1"/>
                </a:solidFill>
                <a:effectLst/>
                <a:latin typeface="+mn-lt"/>
                <a:ea typeface="+mn-ea"/>
                <a:cs typeface="+mn-cs"/>
              </a:rPr>
              <a:t>Distraction: for example, when we do not pay attention to what we are doing because we are distracted by an event taking place near us (hammer blow to the finger). Or conversely when we are so focused on a task that it prevents us from seeing what is around us.</a:t>
            </a:r>
          </a:p>
          <a:p>
            <a:pPr marL="171450" lvl="0" indent="-171450" algn="l" rtl="0">
              <a:buFont typeface="Arial" charset="0"/>
              <a:buChar char="•"/>
            </a:pPr>
            <a:r>
              <a:rPr lang="en" sz="1200" b="0" i="0" u="none" kern="1200" baseline="0">
                <a:solidFill>
                  <a:schemeClr val="tx1"/>
                </a:solidFill>
                <a:effectLst/>
                <a:latin typeface="+mn-lt"/>
                <a:ea typeface="+mn-ea"/>
                <a:cs typeface="+mn-cs"/>
              </a:rPr>
              <a:t>Saturation: when there is too much information to process and our brain is no longer able to keep up.</a:t>
            </a:r>
          </a:p>
          <a:p>
            <a:pPr marL="171450" indent="-171450" algn="l" rtl="0">
              <a:buFont typeface="Arial" charset="0"/>
              <a:buChar char="•"/>
            </a:pPr>
            <a:r>
              <a:rPr lang="en" sz="1200" b="0" i="0" u="none" kern="1200" baseline="0">
                <a:solidFill>
                  <a:schemeClr val="tx1"/>
                </a:solidFill>
                <a:effectLst/>
                <a:latin typeface="+mn-lt"/>
                <a:ea typeface="+mn-ea"/>
                <a:cs typeface="+mn-cs"/>
              </a:rPr>
              <a:t>Stress: creates a physiological reaction that tends to lock us into our feelings and makes us sensitive to our surroundings.</a:t>
            </a:r>
            <a:r>
              <a:rPr lang="en" b="0" i="0" u="none" baseline="0">
                <a:effectLst/>
              </a:rPr>
              <a:t> </a:t>
            </a:r>
            <a:endParaRPr lang="en"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11</a:t>
            </a:fld>
            <a:endParaRPr lang="en" altLang="fr-FR"/>
          </a:p>
        </p:txBody>
      </p:sp>
    </p:spTree>
    <p:extLst>
      <p:ext uri="{BB962C8B-B14F-4D97-AF65-F5344CB8AC3E}">
        <p14:creationId xmlns:p14="http://schemas.microsoft.com/office/powerpoint/2010/main"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sz="1200" b="0" i="0" u="none" kern="1200" baseline="0">
                <a:solidFill>
                  <a:schemeClr val="tx1"/>
                </a:solidFill>
                <a:effectLst/>
                <a:latin typeface="+mn-lt"/>
                <a:ea typeface="+mn-ea"/>
                <a:cs typeface="+mn-cs"/>
              </a:rPr>
              <a:t>A weak signal is therefore something you see but do not perceive directly as having potential consequences. </a:t>
            </a:r>
          </a:p>
          <a:p>
            <a:pPr algn="l" rtl="0"/>
            <a:r>
              <a:rPr lang="en" sz="1200" b="0" i="0" u="none" kern="1200" baseline="0">
                <a:solidFill>
                  <a:schemeClr val="tx1"/>
                </a:solidFill>
                <a:effectLst/>
                <a:latin typeface="+mn-lt"/>
                <a:ea typeface="+mn-ea"/>
                <a:cs typeface="+mn-cs"/>
              </a:rPr>
              <a:t>You have surely said to yourself after something big has happened: “I noticed something but at the time, I didn't react to it!”. You have perceived a weak signal but did not analyze it: it was not taken into account in the action that followed.</a:t>
            </a:r>
          </a:p>
          <a:p>
            <a:pPr algn="l" rtl="0"/>
            <a:r>
              <a:rPr lang="en" sz="1200" b="0" i="0" u="none" kern="1200" baseline="0">
                <a:solidFill>
                  <a:schemeClr val="tx1"/>
                </a:solidFill>
                <a:effectLst/>
                <a:latin typeface="+mn-lt"/>
                <a:ea typeface="+mn-ea"/>
                <a:cs typeface="+mn-cs"/>
              </a:rPr>
              <a:t> </a:t>
            </a:r>
          </a:p>
          <a:p>
            <a:pPr algn="l" rtl="0"/>
            <a:r>
              <a:rPr lang="en" sz="1200" b="0" i="0" u="none" kern="1200" baseline="0">
                <a:solidFill>
                  <a:schemeClr val="tx1"/>
                </a:solidFill>
                <a:effectLst/>
                <a:latin typeface="+mn-lt"/>
                <a:ea typeface="+mn-ea"/>
                <a:cs typeface="+mn-cs"/>
              </a:rPr>
              <a:t>Weak signals are easier to detect when we are not involved (during visits, audits, etc.), but the challenge is to identify them in our own activities: concentration on a task to be accomplished, fatigue, stress ... are all factors that prevent us from analyzing the situation correctly. </a:t>
            </a:r>
            <a:endParaRPr lang="en"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14</a:t>
            </a:fld>
            <a:endParaRPr lang="en" altLang="fr-FR"/>
          </a:p>
        </p:txBody>
      </p:sp>
    </p:spTree>
    <p:extLst>
      <p:ext uri="{BB962C8B-B14F-4D97-AF65-F5344CB8AC3E}">
        <p14:creationId xmlns:p14="http://schemas.microsoft.com/office/powerpoint/2010/main"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 sz="1200" b="0" i="0" u="none" kern="1200" baseline="0">
                <a:solidFill>
                  <a:schemeClr val="tx1"/>
                </a:solidFill>
                <a:effectLst/>
                <a:latin typeface="+mn-lt"/>
                <a:ea typeface="+mn-ea"/>
                <a:cs typeface="+mn-cs"/>
              </a:rPr>
              <a:t>These shortcuts, which we create innately and through experience, are useful for some of the actions we take. These are reflexes that allow us to solve simple problems in everyday life quickly. But for complex situations they are sources of error, especially when the situation should be assessed (to gather the facts).</a:t>
            </a:r>
          </a:p>
          <a:p>
            <a:endParaRPr lang="en"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19</a:t>
            </a:fld>
            <a:endParaRPr lang="en" altLang="fr-FR"/>
          </a:p>
        </p:txBody>
      </p:sp>
    </p:spTree>
    <p:extLst>
      <p:ext uri="{BB962C8B-B14F-4D97-AF65-F5344CB8AC3E}">
        <p14:creationId xmlns:p14="http://schemas.microsoft.com/office/powerpoint/2010/main"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b="0" i="0" u="none" baseline="0"/>
              <a:t>In addition to the search for immediate, certain and positive consequences, other factors may lead us to take risks. Risk-taking can even be socially recognized if successful.</a:t>
            </a:r>
            <a:endParaRPr lang="en"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23</a:t>
            </a:fld>
            <a:endParaRPr lang="en" altLang="fr-FR"/>
          </a:p>
        </p:txBody>
      </p:sp>
    </p:spTree>
    <p:extLst>
      <p:ext uri="{BB962C8B-B14F-4D97-AF65-F5344CB8AC3E}">
        <p14:creationId xmlns:p14="http://schemas.microsoft.com/office/powerpoint/2010/main"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b="0" i="0" u="none" baseline="0"/>
              <a:t>The environment surrounding the two communicators can affect understanding of the message. (see the previous example of the Air France flight).</a:t>
            </a:r>
            <a:endParaRPr lang="en"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30</a:t>
            </a:fld>
            <a:endParaRPr lang="en" altLang="fr-FR"/>
          </a:p>
        </p:txBody>
      </p:sp>
    </p:spTree>
    <p:extLst>
      <p:ext uri="{BB962C8B-B14F-4D97-AF65-F5344CB8AC3E}">
        <p14:creationId xmlns:p14="http://schemas.microsoft.com/office/powerpoint/2010/main"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b="0" i="0" u="none" baseline="0"/>
              <a:t>Metacommunication is extra information, not just words.</a:t>
            </a:r>
          </a:p>
          <a:p>
            <a:pPr marL="0" marR="0" indent="0" algn="l" defTabSz="457200" rtl="0" eaLnBrk="0" fontAlgn="base" latinLnBrk="0" hangingPunct="0">
              <a:lnSpc>
                <a:spcPct val="100000"/>
              </a:lnSpc>
              <a:spcBef>
                <a:spcPct val="30000"/>
              </a:spcBef>
              <a:spcAft>
                <a:spcPct val="0"/>
              </a:spcAft>
              <a:buClrTx/>
              <a:buSzTx/>
              <a:buFontTx/>
              <a:buNone/>
              <a:tabLst/>
              <a:defRPr/>
            </a:pPr>
            <a:r>
              <a:rPr lang="en" sz="1200" b="0" i="0" u="none" kern="1200" baseline="0">
                <a:solidFill>
                  <a:schemeClr val="tx1"/>
                </a:solidFill>
                <a:effectLst/>
                <a:latin typeface="+mn-lt"/>
                <a:ea typeface="+mn-ea"/>
                <a:cs typeface="+mn-cs"/>
              </a:rPr>
              <a:t>It helps to support the message that you want to pass on. For it to be effective, you must ensure that the person you are communicating with can see you. This is one of the reasons why, for important messages, it is always best to communicate face to face rather than by email or phone.</a:t>
            </a:r>
          </a:p>
          <a:p>
            <a:endParaRPr lang="en"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31</a:t>
            </a:fld>
            <a:endParaRPr lang="en" altLang="fr-FR"/>
          </a:p>
        </p:txBody>
      </p:sp>
    </p:spTree>
    <p:extLst>
      <p:ext uri="{BB962C8B-B14F-4D97-AF65-F5344CB8AC3E}">
        <p14:creationId xmlns:p14="http://schemas.microsoft.com/office/powerpoint/2010/main"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33</a:t>
            </a:fld>
            <a:endParaRPr lang="en" altLang="fr-FR"/>
          </a:p>
        </p:txBody>
      </p:sp>
    </p:spTree>
    <p:extLst>
      <p:ext uri="{BB962C8B-B14F-4D97-AF65-F5344CB8AC3E}">
        <p14:creationId xmlns:p14="http://schemas.microsoft.com/office/powerpoint/2010/main"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hangingPunct="1">
              <a:defRPr/>
            </a:pPr>
            <a:r>
              <a:rPr lang="en" b="1" i="0" u="none" baseline="0"/>
              <a:t>Human Factors, Weak Signals and Communication</a:t>
            </a: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en" b="0" i="0" u="none" baseline="0">
                <a:cs typeface="Arial" charset="0"/>
              </a:rPr>
              <a:t>H3SE integration kit</a:t>
            </a:r>
          </a:p>
          <a:p>
            <a:pPr algn="l" rtl="0" eaLnBrk="1" hangingPunct="1"/>
            <a:r>
              <a:rPr lang="en" b="0" i="0" u="none" baseline="0">
                <a:cs typeface="Arial" charset="0"/>
              </a:rPr>
              <a:t>Module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Risk perception is based on the reception and processing of signals (2/2)</a:t>
            </a:r>
            <a:endParaRPr lang="en" dirty="0"/>
          </a:p>
        </p:txBody>
      </p:sp>
      <p:sp>
        <p:nvSpPr>
          <p:cNvPr id="24578" name="Espace réservé du texte 2"/>
          <p:cNvSpPr>
            <a:spLocks noGrp="1"/>
          </p:cNvSpPr>
          <p:nvPr>
            <p:ph type="body" sz="quarter" idx="12"/>
          </p:nvPr>
        </p:nvSpPr>
        <p:spPr>
          <a:xfrm>
            <a:off x="611188" y="1773238"/>
            <a:ext cx="3611562" cy="2087562"/>
          </a:xfrm>
        </p:spPr>
        <p:txBody>
          <a:bodyPr/>
          <a:lstStyle/>
          <a:p>
            <a:pPr marL="0" indent="0" algn="l" rtl="0" eaLnBrk="1" hangingPunct="1">
              <a:buFont typeface="Lucida Grande" charset="0"/>
              <a:buNone/>
            </a:pPr>
            <a:r>
              <a:rPr lang="en" b="1" i="0" u="none" baseline="0">
                <a:solidFill>
                  <a:srgbClr val="A90025"/>
                </a:solidFill>
                <a:cs typeface="Arial" charset="0"/>
              </a:rPr>
              <a:t>The external signals are captured by our 5 senses </a:t>
            </a:r>
          </a:p>
          <a:p>
            <a:pPr marL="0" indent="0" algn="l" rtl="0" eaLnBrk="1" hangingPunct="1"/>
            <a:endParaRPr lang="en" altLang="fr-FR">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20E577-2333-B245-AFE7-5DA05918E529}" type="slidenum">
              <a:rPr>
                <a:solidFill>
                  <a:srgbClr val="898989"/>
                </a:solidFill>
                <a:ea typeface="Helvetica" charset="0"/>
                <a:cs typeface="Helvetica" charset="0"/>
              </a:rPr>
              <a:pPr/>
              <a:t>10</a:t>
            </a:fld>
            <a:endParaRPr lang="en"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24583" name="Rectangle 10"/>
          <p:cNvSpPr>
            <a:spLocks noChangeArrowheads="1"/>
          </p:cNvSpPr>
          <p:nvPr/>
        </p:nvSpPr>
        <p:spPr bwMode="auto">
          <a:xfrm>
            <a:off x="4816475" y="3152775"/>
            <a:ext cx="351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sz="2000" b="0" i="0" u="none" baseline="0">
                <a:latin typeface="Calibri" charset="0"/>
              </a:rPr>
              <a:t>... can be real or not</a:t>
            </a:r>
            <a:r>
              <a:rPr lang="en" sz="2000">
                <a:latin typeface="Calibri" charset="0"/>
              </a:rPr>
              <a:t/>
            </a:r>
            <a:br>
              <a:rPr lang="en" sz="2000">
                <a:latin typeface="Calibri" charset="0"/>
              </a:rPr>
            </a:br>
            <a:r>
              <a:rPr lang="en" sz="2000" b="0" i="0" u="none" baseline="0">
                <a:latin typeface="Calibri,Bold" charset="0"/>
              </a:rPr>
              <a:t>... </a:t>
            </a:r>
            <a:r>
              <a:rPr lang="en" sz="2000" b="0" i="0" u="none" baseline="0">
                <a:latin typeface="Calibri" charset="0"/>
              </a:rPr>
              <a:t>can be interpreted as potential risks</a:t>
            </a:r>
            <a:endParaRPr lang="en"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en" b="1" i="0" u="none" baseline="0">
                <a:solidFill>
                  <a:srgbClr val="A90025"/>
                </a:solidFill>
              </a:rPr>
              <a:t>These signals…</a:t>
            </a:r>
            <a:endParaRPr lang="en" altLang="fr-FR" b="1">
              <a:solidFill>
                <a:srgbClr val="A90025"/>
              </a:solidFill>
            </a:endParaRPr>
          </a:p>
          <a:p>
            <a:pPr algn="l" rtl="0" eaLnBrk="1" hangingPunct="1"/>
            <a:endParaRPr lang="en"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algn="l" rtl="0" eaLnBrk="1" hangingPunct="1"/>
            <a:r>
              <a:rPr lang="en" b="1" i="0" u="none" baseline="0"/>
              <a:t>As a neurological phenomenon, perception can be altered </a:t>
            </a:r>
            <a:r>
              <a:rPr lang="en"/>
              <a:t/>
            </a:r>
            <a:br>
              <a:rPr lang="en"/>
            </a:br>
            <a:endParaRPr lang="en"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C2FA28E-DEB5-E044-8F34-39F8719B7F94}" type="slidenum">
              <a:rPr>
                <a:solidFill>
                  <a:srgbClr val="898989"/>
                </a:solidFill>
                <a:ea typeface="Helvetica" charset="0"/>
                <a:cs typeface="Helvetica" charset="0"/>
              </a:rPr>
              <a:pPr/>
              <a:t>11</a:t>
            </a:fld>
            <a:endParaRPr lang="en"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611188" y="1498600"/>
            <a:ext cx="3611562" cy="2087563"/>
          </a:xfrm>
        </p:spPr>
        <p:txBody>
          <a:bodyPr/>
          <a:lstStyle/>
          <a:p>
            <a:pPr marL="0" indent="0" algn="l" rtl="0" eaLnBrk="1" hangingPunct="1">
              <a:buFont typeface="Lucida Grande" charset="0"/>
              <a:buNone/>
            </a:pPr>
            <a:r>
              <a:rPr lang="en" b="1" i="0" u="none" baseline="0">
                <a:solidFill>
                  <a:srgbClr val="A90025"/>
                </a:solidFill>
                <a:cs typeface="Arial" charset="0"/>
              </a:rPr>
              <a:t>The external signals are captured by our 5 senses </a:t>
            </a:r>
          </a:p>
          <a:p>
            <a:pPr algn="l" rtl="0" eaLnBrk="1" hangingPunct="1"/>
            <a:r>
              <a:rPr lang="en" sz="1600" b="0" i="0" u="none" baseline="0">
                <a:cs typeface="Arial" charset="0"/>
              </a:rPr>
              <a:t>Interferences can occur between external signals and the brain </a:t>
            </a:r>
          </a:p>
          <a:p>
            <a:pPr algn="l" rtl="0" eaLnBrk="1" hangingPunct="1"/>
            <a:r>
              <a:rPr lang="en" sz="1600" b="0" i="0" u="none" baseline="0">
                <a:cs typeface="Arial" charset="0"/>
              </a:rPr>
              <a:t>In this case, the brain no longer processes the data correctly </a:t>
            </a:r>
          </a:p>
          <a:p>
            <a:pPr marL="0" indent="0" algn="l" rtl="0" eaLnBrk="1" hangingPunct="1"/>
            <a:endParaRPr lang="en" altLang="fr-FR" dirty="0">
              <a:cs typeface="Arial" charset="0"/>
            </a:endParaRPr>
          </a:p>
          <a:p>
            <a:pPr marL="0" indent="0" algn="l" rtl="0" eaLnBrk="1" hangingPunct="1"/>
            <a:endParaRPr lang="en" altLang="fr-FR" dirty="0">
              <a:solidFill>
                <a:srgbClr val="A90025"/>
              </a:solidFill>
              <a:cs typeface="Arial" charset="0"/>
            </a:endParaRPr>
          </a:p>
          <a:p>
            <a:pPr marL="0" indent="0" algn="l" rtl="0" eaLnBrk="1" hangingPunct="1"/>
            <a:endParaRPr lang="en"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sz="2000" b="0" i="0" u="none" baseline="0">
                <a:latin typeface="Calibri" charset="0"/>
              </a:rPr>
              <a:t>Familiarity</a:t>
            </a:r>
          </a:p>
          <a:p>
            <a:pPr algn="l" rtl="0" eaLnBrk="1" hangingPunct="1"/>
            <a:endParaRPr lang="en" altLang="fr-FR" sz="2000">
              <a:latin typeface="Calibri" charset="0"/>
            </a:endParaRPr>
          </a:p>
          <a:p>
            <a:pPr algn="l" rtl="0" eaLnBrk="1" hangingPunct="1"/>
            <a:r>
              <a:rPr lang="en" sz="2000" b="0" i="0" u="none" baseline="0">
                <a:latin typeface="Calibri" charset="0"/>
              </a:rPr>
              <a:t>Distraction</a:t>
            </a:r>
          </a:p>
          <a:p>
            <a:pPr algn="l" rtl="0" eaLnBrk="1" hangingPunct="1"/>
            <a:endParaRPr lang="en" altLang="fr-FR" sz="2000">
              <a:latin typeface="Calibri" charset="0"/>
            </a:endParaRPr>
          </a:p>
          <a:p>
            <a:pPr algn="l" rtl="0" eaLnBrk="1" hangingPunct="1"/>
            <a:r>
              <a:rPr lang="en" sz="2000" b="0" i="0" u="none" baseline="0">
                <a:latin typeface="Calibri" charset="0"/>
              </a:rPr>
              <a:t>Saturation</a:t>
            </a:r>
          </a:p>
          <a:p>
            <a:pPr algn="l" rtl="0" eaLnBrk="1" hangingPunct="1"/>
            <a:endParaRPr lang="en" altLang="fr-FR" sz="2000">
              <a:latin typeface="Calibri" charset="0"/>
            </a:endParaRPr>
          </a:p>
          <a:p>
            <a:pPr algn="l" rtl="0" eaLnBrk="1" hangingPunct="1"/>
            <a:r>
              <a:rPr lang="en" sz="2000" b="0" i="0" u="none" baseline="0">
                <a:latin typeface="Calibri" charset="0"/>
              </a:rPr>
              <a:t>Stress</a:t>
            </a:r>
            <a:endParaRPr lang="en" altLang="fr-FR" sz="200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en" b="1" i="0" u="none" baseline="0">
                <a:solidFill>
                  <a:srgbClr val="A90025"/>
                </a:solidFill>
              </a:rPr>
              <a:t>These interferences can come from various sources</a:t>
            </a:r>
            <a:endParaRPr lang="en" altLang="fr-FR"/>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pic>
        <p:nvPicPr>
          <p:cNvPr id="256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3657600"/>
            <a:ext cx="23685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b="0" i="0" u="none" baseline="0">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b="0" i="0" u="none" baseline="0">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b="0" i="0" u="none" baseline="0">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n"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b="0" i="0" u="none" baseline="0">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rtl="0" eaLnBrk="1" hangingPunct="1">
              <a:defRPr/>
            </a:pPr>
            <a:r>
              <a:rPr lang="en" sz="12000" b="1" i="0" u="none" baseline="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en" b="1" i="0" u="none" baseline="0">
                <a:solidFill>
                  <a:srgbClr val="A90025"/>
                </a:solidFill>
              </a:rPr>
              <a:t>Man has a subjective and irregular risk perception </a:t>
            </a:r>
          </a:p>
          <a:p>
            <a:pPr algn="l" rtl="0" eaLnBrk="1" hangingPunct="1"/>
            <a:endParaRPr lang="en"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How many passes</a:t>
            </a:r>
            <a:endParaRPr lang="en" dirty="0"/>
          </a:p>
        </p:txBody>
      </p:sp>
      <p:sp>
        <p:nvSpPr>
          <p:cNvPr id="27650" name="Espace réservé du texte 2"/>
          <p:cNvSpPr>
            <a:spLocks noGrp="1"/>
          </p:cNvSpPr>
          <p:nvPr>
            <p:ph type="body" sz="quarter" idx="12"/>
          </p:nvPr>
        </p:nvSpPr>
        <p:spPr>
          <a:xfrm>
            <a:off x="457200" y="1125538"/>
            <a:ext cx="8218488" cy="503237"/>
          </a:xfrm>
        </p:spPr>
        <p:txBody>
          <a:bodyPr/>
          <a:lstStyle/>
          <a:p>
            <a:pPr marL="0" indent="0" algn="l" rtl="0" eaLnBrk="1" hangingPunct="1">
              <a:buFont typeface="Lucida Grande" charset="0"/>
              <a:buNone/>
            </a:pPr>
            <a:r>
              <a:rPr lang="en" b="0" i="0" u="none" baseline="0">
                <a:cs typeface="Arial" charset="0"/>
              </a:rPr>
              <a:t>How many passes do the players in white make in this film?</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AC46AD42-D9E0-D848-BB42-81D14D76A524}" type="slidenum">
              <a:rPr>
                <a:solidFill>
                  <a:srgbClr val="898989"/>
                </a:solidFill>
                <a:ea typeface="Helvetica" charset="0"/>
                <a:cs typeface="Helvetica" charset="0"/>
              </a:rPr>
              <a:pPr/>
              <a:t>12</a:t>
            </a:fld>
            <a:endParaRPr lang="en"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en" b="1" i="0" u="none" baseline="0"/>
              <a:t>Weak signals</a:t>
            </a:r>
            <a:endParaRPr lang="en"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914DB75-AF20-2345-9413-6998EF80F989}" type="slidenum">
              <a:rPr>
                <a:solidFill>
                  <a:srgbClr val="898989"/>
                </a:solidFill>
                <a:ea typeface="Helvetica" charset="0"/>
                <a:cs typeface="Helvetica" charset="0"/>
              </a:rPr>
              <a:pPr/>
              <a:t>13</a:t>
            </a:fld>
            <a:endParaRPr lang="en"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sz="900" b="0" i="0" u="none" baseline="0">
                <a:ea typeface="Helvetica" charset="0"/>
                <a:cs typeface="Helvetica" charset="0"/>
              </a:rPr>
              <a:t>H3SE integration kit - TCT 4.1 – Human Factors, Weak Signals and Communication – V2</a:t>
            </a:r>
            <a:endParaRPr lang="en" altLang="fr-FR" sz="900" dirty="0" smtClean="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Weak signals (1/2)</a:t>
            </a:r>
            <a:endParaRPr lang="en"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algn="l" rtl="0" eaLnBrk="1" hangingPunct="1">
              <a:buFont typeface="Lucida Grande" charset="0"/>
              <a:buNone/>
            </a:pPr>
            <a:r>
              <a:rPr lang="en" b="0" i="0" u="none" baseline="0">
                <a:cs typeface="Arial" charset="0"/>
              </a:rPr>
              <a:t>“A weak signal is an early alert of a change, which becomes increasingly stronger once combined with other signals.” </a:t>
            </a:r>
            <a:endParaRPr lang="en" altLang="fr-FR" dirty="0">
              <a:cs typeface="Arial" charset="0"/>
            </a:endParaRPr>
          </a:p>
          <a:p>
            <a:pPr marL="0" indent="0" algn="l" rtl="0" eaLnBrk="1" hangingPunct="1">
              <a:buFont typeface="Lucida Grande" charset="0"/>
              <a:buNone/>
            </a:pPr>
            <a:r>
              <a:rPr lang="en" b="0" i="0" u="none" baseline="0">
                <a:cs typeface="Arial" charset="0"/>
              </a:rPr>
              <a:t>- Hiltunen, E. </a:t>
            </a:r>
          </a:p>
          <a:p>
            <a:pPr marL="0" indent="0" algn="l" rtl="0" eaLnBrk="1" hangingPunct="1">
              <a:buFont typeface="Lucida Grande" charset="0"/>
              <a:buNone/>
            </a:pPr>
            <a:endParaRPr lang="en"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78B6AA2-E8AC-2C44-9AFD-82FA5CAFAE9F}" type="slidenum">
              <a:rPr>
                <a:solidFill>
                  <a:srgbClr val="898989"/>
                </a:solidFill>
                <a:ea typeface="Helvetica" charset="0"/>
                <a:cs typeface="Helvetica" charset="0"/>
              </a:rPr>
              <a:pPr/>
              <a:t>14</a:t>
            </a:fld>
            <a:endParaRPr lang="en"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pPr algn="l" rtl="0"/>
            <a:r>
              <a:rPr lang="en" b="1" i="0" u="none" baseline="0">
                <a:solidFill>
                  <a:srgbClr val="BD2B0B"/>
                </a:solidFill>
              </a:rPr>
              <a:t>A weak signal is therefore something you see, smell or hear but do not perceive directly as having potential consequences. </a:t>
            </a:r>
          </a:p>
          <a:p>
            <a:endParaRPr lang="en"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Weak signals (2/2)</a:t>
            </a:r>
            <a:endParaRPr lang="en"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4227C8A-5F68-8848-8471-0339BBAE8B5A}" type="slidenum">
              <a:rPr>
                <a:solidFill>
                  <a:srgbClr val="898989"/>
                </a:solidFill>
                <a:ea typeface="Helvetica" charset="0"/>
                <a:cs typeface="Helvetica" charset="0"/>
              </a:rPr>
              <a:pPr/>
              <a:t>15</a:t>
            </a:fld>
            <a:endParaRPr lang="en"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1125538"/>
            <a:ext cx="8218488" cy="5040312"/>
          </a:xfrm>
        </p:spPr>
        <p:txBody>
          <a:bodyPr/>
          <a:lstStyle/>
          <a:p>
            <a:pPr marL="0" indent="0" algn="l" rtl="0" eaLnBrk="1" hangingPunct="1">
              <a:spcAft>
                <a:spcPts val="1500"/>
              </a:spcAft>
              <a:buFont typeface="Lucida Grande" charset="0"/>
              <a:buNone/>
            </a:pPr>
            <a:r>
              <a:rPr lang="en" b="0" i="0" u="none" baseline="0" dirty="0">
                <a:cs typeface="Arial" charset="0"/>
              </a:rPr>
              <a:t>Some examples of weak signals:</a:t>
            </a:r>
          </a:p>
          <a:p>
            <a:pPr algn="l" rtl="0" eaLnBrk="1" hangingPunct="1">
              <a:spcAft>
                <a:spcPts val="1500"/>
              </a:spcAft>
            </a:pPr>
            <a:r>
              <a:rPr lang="en" b="0" i="0" u="none" baseline="0" dirty="0">
                <a:cs typeface="Arial" charset="0"/>
              </a:rPr>
              <a:t>Operators with too much or too little self-confidence</a:t>
            </a:r>
          </a:p>
          <a:p>
            <a:pPr algn="l" rtl="0" eaLnBrk="1" hangingPunct="1">
              <a:spcAft>
                <a:spcPts val="1500"/>
              </a:spcAft>
            </a:pPr>
            <a:r>
              <a:rPr lang="en" b="0" i="0" u="none" baseline="0" dirty="0">
                <a:cs typeface="Arial" charset="0"/>
              </a:rPr>
              <a:t>Excessive assurance during routine activities  </a:t>
            </a:r>
          </a:p>
          <a:p>
            <a:pPr algn="l" rtl="0" eaLnBrk="1" hangingPunct="1">
              <a:spcAft>
                <a:spcPts val="1500"/>
              </a:spcAft>
            </a:pPr>
            <a:r>
              <a:rPr lang="en" b="0" i="0" u="none" baseline="0" dirty="0">
                <a:cs typeface="Arial" charset="0"/>
              </a:rPr>
              <a:t>Lack of experience in unusual or dangerous activities. </a:t>
            </a:r>
          </a:p>
          <a:p>
            <a:pPr algn="l" rtl="0" eaLnBrk="1" hangingPunct="1">
              <a:spcAft>
                <a:spcPts val="1500"/>
              </a:spcAft>
            </a:pPr>
            <a:r>
              <a:rPr lang="en" b="0" i="0" u="none" baseline="0" dirty="0">
                <a:cs typeface="Arial" charset="0"/>
              </a:rPr>
              <a:t>Fatigue, weariness, demotivation, discouragement, provocation, etc.</a:t>
            </a:r>
          </a:p>
          <a:p>
            <a:pPr algn="l" rtl="0" eaLnBrk="1" hangingPunct="1">
              <a:spcAft>
                <a:spcPts val="1500"/>
              </a:spcAft>
            </a:pPr>
            <a:r>
              <a:rPr lang="en" b="0" i="0" u="none" baseline="0" dirty="0">
                <a:cs typeface="Arial" charset="0"/>
              </a:rPr>
              <a:t>Various pressures (production, time, financial challenges, etc.) </a:t>
            </a:r>
          </a:p>
          <a:p>
            <a:pPr algn="l" rtl="0" eaLnBrk="1" hangingPunct="1">
              <a:spcAft>
                <a:spcPts val="1500"/>
              </a:spcAft>
            </a:pPr>
            <a:r>
              <a:rPr lang="en" b="0" i="0" u="none" baseline="0" dirty="0">
                <a:cs typeface="Arial" charset="0"/>
              </a:rPr>
              <a:t>Condition and adequacy of equipment and tools, housekeeping </a:t>
            </a:r>
            <a:endParaRPr lang="en" altLang="fr-FR" dirty="0" smtClean="0">
              <a:cs typeface="Arial" charset="0"/>
            </a:endParaRPr>
          </a:p>
          <a:p>
            <a:pPr algn="l" rtl="0" eaLnBrk="1" hangingPunct="1">
              <a:spcAft>
                <a:spcPts val="1500"/>
              </a:spcAft>
            </a:pPr>
            <a:r>
              <a:rPr lang="en" b="0" i="0" u="none" baseline="0" dirty="0">
                <a:cs typeface="Arial" charset="0"/>
              </a:rPr>
              <a:t>Various anomalies</a:t>
            </a:r>
          </a:p>
          <a:p>
            <a:pPr algn="l" rtl="0" eaLnBrk="1" hangingPunct="1">
              <a:spcAft>
                <a:spcPts val="1500"/>
              </a:spcAft>
            </a:pPr>
            <a:r>
              <a:rPr lang="en" dirty="0">
                <a:cs typeface="Arial" charset="0"/>
              </a:rPr>
              <a:t>E</a:t>
            </a:r>
            <a:r>
              <a:rPr lang="en" b="0" i="0" u="none" baseline="0" dirty="0" smtClean="0">
                <a:cs typeface="Arial" charset="0"/>
              </a:rPr>
              <a:t>tc</a:t>
            </a:r>
            <a:r>
              <a:rPr lang="en" b="0" i="0" u="none" baseline="0" dirty="0">
                <a:cs typeface="Arial" charset="0"/>
              </a:rPr>
              <a:t>. </a:t>
            </a:r>
            <a:endParaRPr lang="en"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en" b="1" i="0" u="none" baseline="0"/>
              <a:t>Risk assessment</a:t>
            </a:r>
            <a:endParaRPr lang="en"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16</a:t>
            </a:fld>
            <a:endParaRPr lang="en"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sz="900" b="0" i="0" u="none" baseline="0">
                <a:ea typeface="Helvetica" charset="0"/>
                <a:cs typeface="Helvetica" charset="0"/>
              </a:rPr>
              <a:t>H3SE integration kit - TCT 4.1 – Human Factors, Weak Signals and Communication – V2</a:t>
            </a:r>
            <a:endParaRPr lang="en"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The squadron lost in the Bermuda Triangle</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17</a:t>
            </a:fld>
            <a:endParaRPr lang="en"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The squadron lost in the Bermuda Triangle – the facts </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18</a:t>
            </a:fld>
            <a:endParaRPr lang="en" alt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0768"/>
            <a:ext cx="6163096" cy="4633439"/>
          </a:xfrm>
          <a:prstGeom prst="rect">
            <a:avLst/>
          </a:prstGeom>
        </p:spPr>
      </p:pic>
      <p:grpSp>
        <p:nvGrpSpPr>
          <p:cNvPr id="28" name="Grouper 27"/>
          <p:cNvGrpSpPr/>
          <p:nvPr/>
        </p:nvGrpSpPr>
        <p:grpSpPr>
          <a:xfrm>
            <a:off x="34488" y="2501467"/>
            <a:ext cx="2624578" cy="1159308"/>
            <a:chOff x="220860" y="2216083"/>
            <a:chExt cx="2624578" cy="1159308"/>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216083"/>
              <a:ext cx="1173439" cy="830997"/>
            </a:xfrm>
            <a:prstGeom prst="rect">
              <a:avLst/>
            </a:prstGeom>
            <a:noFill/>
          </p:spPr>
          <p:txBody>
            <a:bodyPr wrap="square" rtlCol="0">
              <a:spAutoFit/>
            </a:bodyPr>
            <a:lstStyle/>
            <a:p>
              <a:pPr algn="l" rtl="0"/>
              <a:r>
                <a:rPr lang="en" sz="1600" b="0" i="0" u="none" baseline="0"/>
                <a:t>Where the captain believed they were</a:t>
              </a:r>
              <a:endParaRPr lang="en"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pPr algn="l" rtl="0"/>
              <a:r>
                <a:rPr lang="en" sz="1600" b="0" i="0" u="none" baseline="0"/>
                <a:t>Where they actually were</a:t>
              </a:r>
              <a:endParaRPr lang="en"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The error in the risk assessment</a:t>
            </a:r>
            <a:endParaRPr lang="en" dirty="0"/>
          </a:p>
        </p:txBody>
      </p:sp>
      <p:sp>
        <p:nvSpPr>
          <p:cNvPr id="3" name="Espace réservé du texte 2"/>
          <p:cNvSpPr>
            <a:spLocks noGrp="1"/>
          </p:cNvSpPr>
          <p:nvPr>
            <p:ph type="body" sz="quarter" idx="12"/>
          </p:nvPr>
        </p:nvSpPr>
        <p:spPr/>
        <p:txBody>
          <a:bodyPr/>
          <a:lstStyle/>
          <a:p>
            <a:pPr marL="0" indent="0" algn="just" rtl="0">
              <a:buNone/>
            </a:pPr>
            <a:r>
              <a:rPr lang="en" b="0" i="0" u="none" baseline="0"/>
              <a:t>Errors can be made in risk assessment:</a:t>
            </a:r>
          </a:p>
          <a:p>
            <a:pPr lvl="0" algn="just" rtl="0"/>
            <a:r>
              <a:rPr lang="en" b="0" i="0" u="none" baseline="0"/>
              <a:t>because you have a </a:t>
            </a:r>
            <a:r>
              <a:rPr lang="en" b="1" i="0" u="none" baseline="0">
                <a:solidFill>
                  <a:srgbClr val="BD2B0B"/>
                </a:solidFill>
              </a:rPr>
              <a:t>false</a:t>
            </a:r>
            <a:r>
              <a:rPr lang="en" b="0" i="0" u="none" baseline="0"/>
              <a:t> perception of reality (mental picture different from reality), </a:t>
            </a:r>
          </a:p>
          <a:p>
            <a:pPr lvl="0" algn="just" rtl="0"/>
            <a:r>
              <a:rPr lang="en" b="0" i="0" u="none" baseline="0"/>
              <a:t>because you take </a:t>
            </a:r>
            <a:r>
              <a:rPr lang="en" b="1" i="0" u="none" baseline="0">
                <a:solidFill>
                  <a:srgbClr val="BD2B0B"/>
                </a:solidFill>
              </a:rPr>
              <a:t>shortcuts</a:t>
            </a:r>
            <a:r>
              <a:rPr lang="en" b="0" i="0" u="none" baseline="0"/>
              <a:t>: </a:t>
            </a:r>
          </a:p>
          <a:p>
            <a:pPr lvl="1" algn="just" rtl="0"/>
            <a:r>
              <a:rPr lang="en" b="1" i="0" u="none" baseline="0">
                <a:solidFill>
                  <a:srgbClr val="BD2B0B"/>
                </a:solidFill>
              </a:rPr>
              <a:t>Representativeness</a:t>
            </a:r>
            <a:r>
              <a:rPr lang="en" b="0" i="0" u="none" baseline="0"/>
              <a:t>: Mental shortcut on the probability of an event drawn from your personal experience: </a:t>
            </a:r>
            <a:r>
              <a:rPr lang="en" b="0" i="1" u="none" baseline="0"/>
              <a:t>"Joe used this shortcut to get back to camp, nothing happened to him!"</a:t>
            </a:r>
            <a:r>
              <a:rPr lang="en" b="0" i="0" u="none" baseline="0"/>
              <a:t>.</a:t>
            </a:r>
            <a:endParaRPr lang="en" dirty="0"/>
          </a:p>
          <a:p>
            <a:pPr lvl="1" algn="just" rtl="0"/>
            <a:r>
              <a:rPr lang="en" b="1" i="0" u="none" baseline="0">
                <a:solidFill>
                  <a:srgbClr val="BD2B0B"/>
                </a:solidFill>
              </a:rPr>
              <a:t>Availability</a:t>
            </a:r>
            <a:r>
              <a:rPr lang="en" b="0" i="0" u="none" baseline="0"/>
              <a:t>: Mental shortcut based on examples that immediately spring to mind (connected events or situations)</a:t>
            </a:r>
            <a:r>
              <a:rPr lang="en" b="0" i="1" u="none" baseline="0"/>
              <a:t>: "My car has broken down. My colleague, who has the same model as me, had a starter problem, so I have a starter problem."</a:t>
            </a:r>
          </a:p>
          <a:p>
            <a:pPr lvl="1" algn="just" rtl="0"/>
            <a:r>
              <a:rPr lang="en" b="1" i="0" u="none" baseline="0">
                <a:solidFill>
                  <a:srgbClr val="BD2B0B"/>
                </a:solidFill>
              </a:rPr>
              <a:t>Reinforcement</a:t>
            </a:r>
            <a:r>
              <a:rPr lang="en" b="0" i="0" u="none" baseline="0"/>
              <a:t>: The first information received (“the reinforcement”) has a stronger impact than the information that follows when making a decision:</a:t>
            </a:r>
            <a:r>
              <a:rPr lang="en" b="0" i="1" u="none" baseline="0"/>
              <a:t>"I bought these shoes at 50% off, it was a bargain, they were €300!"</a:t>
            </a:r>
            <a:endParaRPr lang="en" i="1"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19</a:t>
            </a:fld>
            <a:endParaRPr lang="en"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en" b="1" i="0" u="none" baseline="0">
                <a:solidFill>
                  <a:schemeClr val="accent3">
                    <a:lumMod val="75000"/>
                  </a:schemeClr>
                </a:solidFill>
                <a:ea typeface="+mj-ea"/>
              </a:rPr>
              <a:t>Module objectives</a:t>
            </a:r>
            <a:endParaRPr lang="en"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9FB57F2-3C2B-D749-9DAF-BF2860568096}" type="slidenum">
              <a:rPr>
                <a:solidFill>
                  <a:srgbClr val="898989"/>
                </a:solidFill>
                <a:ea typeface="Helvetica" charset="0"/>
                <a:cs typeface="Helvetica" charset="0"/>
              </a:rPr>
              <a:pPr/>
              <a:t>2</a:t>
            </a:fld>
            <a:endParaRPr lang="en"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algn="l" rtl="0" eaLnBrk="1" hangingPunct="1">
              <a:spcBef>
                <a:spcPts val="600"/>
              </a:spcBef>
              <a:spcAft>
                <a:spcPts val="600"/>
              </a:spcAft>
              <a:buFont typeface="Lucida Grande" charset="0"/>
              <a:buNone/>
            </a:pPr>
            <a:r>
              <a:rPr lang="en" b="0" i="0" u="none" baseline="0">
                <a:cs typeface="Arial" charset="0"/>
              </a:rPr>
              <a:t>At the end of this half-day module:</a:t>
            </a:r>
          </a:p>
          <a:p>
            <a:pPr algn="l" rtl="0" eaLnBrk="1" hangingPunct="1">
              <a:spcBef>
                <a:spcPts val="600"/>
              </a:spcBef>
              <a:spcAft>
                <a:spcPts val="600"/>
              </a:spcAft>
            </a:pPr>
            <a:r>
              <a:rPr lang="en" b="0" i="0" u="none" baseline="0">
                <a:cs typeface="Arial" charset="0"/>
              </a:rPr>
              <a:t>You will understand what characterizes the human factor as regards safety,</a:t>
            </a:r>
            <a:endParaRPr lang="en" altLang="fr-FR" dirty="0">
              <a:cs typeface="Arial" charset="0"/>
            </a:endParaRPr>
          </a:p>
          <a:p>
            <a:pPr algn="l" rtl="0" eaLnBrk="1" hangingPunct="1">
              <a:spcBef>
                <a:spcPts val="600"/>
              </a:spcBef>
              <a:spcAft>
                <a:spcPts val="600"/>
              </a:spcAft>
            </a:pPr>
            <a:r>
              <a:rPr lang="en" b="0" i="0" u="none" baseline="0">
                <a:cs typeface="Arial" charset="0"/>
              </a:rPr>
              <a:t>You will know the concept of weak signals,</a:t>
            </a:r>
            <a:endParaRPr lang="en" altLang="fr-FR" dirty="0">
              <a:ea typeface="Helvetica" charset="0"/>
              <a:cs typeface="Helvetica" charset="0"/>
            </a:endParaRPr>
          </a:p>
          <a:p>
            <a:pPr algn="l" rtl="0" eaLnBrk="1" hangingPunct="1">
              <a:spcBef>
                <a:spcPts val="600"/>
              </a:spcBef>
              <a:spcAft>
                <a:spcPts val="600"/>
              </a:spcAft>
            </a:pPr>
            <a:r>
              <a:rPr lang="en" b="0" i="0" u="none" baseline="0">
                <a:cs typeface="Arial" charset="0"/>
              </a:rPr>
              <a:t>You will understand the importance of interpersonal communication in risk management (including taking cultural differences into account).</a:t>
            </a:r>
          </a:p>
          <a:p>
            <a:pPr algn="l" rtl="0" eaLnBrk="1" hangingPunct="1">
              <a:spcBef>
                <a:spcPts val="600"/>
              </a:spcBef>
              <a:spcAft>
                <a:spcPts val="600"/>
              </a:spcAft>
            </a:pPr>
            <a:r>
              <a:rPr lang="en" b="0" i="0" u="none" baseline="0">
                <a:cs typeface="Arial" charset="0"/>
              </a:rPr>
              <a:t>You will be able to practice active listening.</a:t>
            </a:r>
            <a:endParaRPr lang="en"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en" b="1" i="0" u="none" baseline="0"/>
              <a:t>Risk taking</a:t>
            </a:r>
            <a:endParaRPr lang="en"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20</a:t>
            </a:fld>
            <a:endParaRPr lang="en"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sz="900" b="0" i="0" u="none" baseline="0">
                <a:ea typeface="Helvetica" charset="0"/>
                <a:cs typeface="Helvetica" charset="0"/>
              </a:rPr>
              <a:t>H3SE integration kit - TCT 4.1 – Human Factors, Weak Signals and Communication – V2</a:t>
            </a:r>
            <a:endParaRPr lang="en" altLang="fr-FR" sz="900" dirty="0" smtClean="0">
              <a:ea typeface="Helvetica" charset="0"/>
              <a:cs typeface="Helvetica" charset="0"/>
            </a:endParaRPr>
          </a:p>
        </p:txBody>
      </p:sp>
    </p:spTree>
    <p:extLst>
      <p:ext uri="{BB962C8B-B14F-4D97-AF65-F5344CB8AC3E}">
        <p14:creationId xmlns:p14="http://schemas.microsoft.com/office/powerpoint/2010/main"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algn="l" rtl="0" eaLnBrk="1" hangingPunct="1"/>
            <a:r>
              <a:rPr lang="en" b="1" i="0" u="none" baseline="0"/>
              <a:t>Video</a:t>
            </a:r>
            <a:r>
              <a:rPr lang="en" b="1" i="0" u="none" cap="none" baseline="0">
                <a:cs typeface="Arial" charset="0"/>
              </a:rPr>
              <a:t> </a:t>
            </a:r>
            <a:r>
              <a:rPr lang="en" b="1" i="0" u="none" baseline="0"/>
              <a:t>of a level crossing</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F649A1-DE1F-D64B-A3C7-3E131F646430}" type="slidenum">
              <a:rPr>
                <a:solidFill>
                  <a:srgbClr val="898989"/>
                </a:solidFill>
                <a:ea typeface="Helvetica" charset="0"/>
                <a:cs typeface="Helvetica" charset="0"/>
              </a:rPr>
              <a:pPr/>
              <a:t>21</a:t>
            </a:fld>
            <a:endParaRPr lang="en"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775442"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2" name="Titre 1"/>
          <p:cNvSpPr>
            <a:spLocks noGrp="1"/>
          </p:cNvSpPr>
          <p:nvPr>
            <p:ph type="title"/>
          </p:nvPr>
        </p:nvSpPr>
        <p:spPr/>
        <p:txBody>
          <a:bodyPr/>
          <a:lstStyle/>
          <a:p>
            <a:pPr algn="l" rtl="0"/>
            <a:r>
              <a:rPr lang="en" b="1" i="0" u="none" baseline="0"/>
              <a:t>Analysis example – Crossing the railway </a:t>
            </a:r>
            <a:r>
              <a:rPr lang="en"/>
              <a:t/>
            </a:r>
            <a:br>
              <a:rPr lang="en"/>
            </a:b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22</a:t>
            </a:fld>
            <a:endParaRPr lang="en" altLang="fr-FR"/>
          </a:p>
        </p:txBody>
      </p:sp>
      <p:sp>
        <p:nvSpPr>
          <p:cNvPr id="10" name="ZoneTexte 9"/>
          <p:cNvSpPr txBox="1"/>
          <p:nvPr/>
        </p:nvSpPr>
        <p:spPr>
          <a:xfrm>
            <a:off x="611559" y="2364187"/>
            <a:ext cx="2665781" cy="3785652"/>
          </a:xfrm>
          <a:prstGeom prst="rect">
            <a:avLst/>
          </a:prstGeom>
          <a:noFill/>
        </p:spPr>
        <p:txBody>
          <a:bodyPr wrap="square" rtlCol="0">
            <a:spAutoFit/>
          </a:bodyPr>
          <a:lstStyle/>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Challenge/swagger</a:t>
            </a:r>
            <a:endParaRPr lang="en"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Urgent/emergency</a:t>
            </a:r>
            <a:endParaRPr lang="en"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Already seen somebody else do it</a:t>
            </a:r>
            <a:endParaRPr lang="en"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Time of day</a:t>
            </a: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Late for a meeting</a:t>
            </a: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Misrepresentation due to the absence of an audible or light signal</a:t>
            </a:r>
            <a:endParaRPr lang="en"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Altered perception of the risk</a:t>
            </a:r>
            <a:endParaRPr lang="en"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No anticipation of the consequences</a:t>
            </a:r>
            <a:endParaRPr lang="en" sz="1600" dirty="0">
              <a:latin typeface="+mn-lt"/>
            </a:endParaRPr>
          </a:p>
        </p:txBody>
      </p:sp>
      <p:sp>
        <p:nvSpPr>
          <p:cNvPr id="11" name="ZoneTexte 10"/>
          <p:cNvSpPr txBox="1"/>
          <p:nvPr/>
        </p:nvSpPr>
        <p:spPr>
          <a:xfrm>
            <a:off x="3378312" y="2482596"/>
            <a:ext cx="2376264" cy="646331"/>
          </a:xfrm>
          <a:prstGeom prst="rect">
            <a:avLst/>
          </a:prstGeom>
          <a:noFill/>
        </p:spPr>
        <p:txBody>
          <a:bodyPr wrap="square" rtlCol="0">
            <a:spAutoFit/>
          </a:bodyPr>
          <a:lstStyle/>
          <a:p>
            <a:pPr algn="l" rtl="0"/>
            <a:r>
              <a:rPr lang="en" b="1" i="0" u="none" baseline="0">
                <a:solidFill>
                  <a:schemeClr val="accent3">
                    <a:lumMod val="75000"/>
                  </a:schemeClr>
                </a:solidFill>
              </a:rPr>
              <a:t>Crossing the railway </a:t>
            </a:r>
          </a:p>
        </p:txBody>
      </p:sp>
      <p:sp>
        <p:nvSpPr>
          <p:cNvPr id="12" name="ZoneTexte 11"/>
          <p:cNvSpPr txBox="1"/>
          <p:nvPr/>
        </p:nvSpPr>
        <p:spPr>
          <a:xfrm>
            <a:off x="6181958" y="2427449"/>
            <a:ext cx="2519512" cy="1138773"/>
          </a:xfrm>
          <a:prstGeom prst="rect">
            <a:avLst/>
          </a:prstGeom>
          <a:noFill/>
        </p:spPr>
        <p:txBody>
          <a:bodyPr wrap="square" rtlCol="0">
            <a:spAutoFit/>
          </a:bodyPr>
          <a:lstStyle/>
          <a:p>
            <a:pPr algn="l" rtl="0"/>
            <a:r>
              <a:rPr lang="en" b="0" i="0" u="none" baseline="0"/>
              <a:t>Negative: </a:t>
            </a: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Death</a:t>
            </a: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Injury 		</a:t>
            </a:r>
          </a:p>
          <a:p>
            <a:pPr marL="285750" indent="-285750" algn="l" rtl="0" eaLnBrk="1" hangingPunct="1">
              <a:spcBef>
                <a:spcPts val="0"/>
              </a:spcBef>
              <a:spcAft>
                <a:spcPts val="0"/>
              </a:spcAft>
              <a:buClr>
                <a:srgbClr val="A90025"/>
              </a:buClr>
              <a:buSzPct val="120000"/>
              <a:buFont typeface="Arial" charset="0"/>
              <a:buChar char="•"/>
            </a:pPr>
            <a:r>
              <a:rPr lang="en" sz="1600" b="0" i="0" u="none" baseline="0">
                <a:latin typeface="+mn-lt"/>
              </a:rPr>
              <a:t>Fine</a:t>
            </a:r>
            <a:r>
              <a:rPr lang="en" b="0" i="0" u="none" baseline="0"/>
              <a:t>		</a:t>
            </a:r>
            <a:endParaRPr lang="en" dirty="0"/>
          </a:p>
        </p:txBody>
      </p:sp>
      <p:grpSp>
        <p:nvGrpSpPr>
          <p:cNvPr id="22" name="Grouper 21"/>
          <p:cNvGrpSpPr/>
          <p:nvPr/>
        </p:nvGrpSpPr>
        <p:grpSpPr>
          <a:xfrm>
            <a:off x="4184529" y="3128927"/>
            <a:ext cx="4707951" cy="2885744"/>
            <a:chOff x="4184529" y="3128927"/>
            <a:chExt cx="4707951" cy="2885744"/>
          </a:xfrm>
        </p:grpSpPr>
        <p:sp>
          <p:nvSpPr>
            <p:cNvPr id="8" name="ZoneTexte 7"/>
            <p:cNvSpPr txBox="1"/>
            <p:nvPr/>
          </p:nvSpPr>
          <p:spPr>
            <a:xfrm>
              <a:off x="6181958" y="3706347"/>
              <a:ext cx="2710522" cy="2308324"/>
            </a:xfrm>
            <a:prstGeom prst="rect">
              <a:avLst/>
            </a:prstGeom>
            <a:solidFill>
              <a:schemeClr val="bg1">
                <a:lumMod val="85000"/>
              </a:schemeClr>
            </a:solidFill>
          </p:spPr>
          <p:txBody>
            <a:bodyPr wrap="square" rtlCol="0">
              <a:spAutoFit/>
            </a:bodyPr>
            <a:lstStyle/>
            <a:p>
              <a:pPr algn="l" rtl="0"/>
              <a:r>
                <a:rPr lang="en" b="0" i="0" u="none" baseline="0">
                  <a:solidFill>
                    <a:schemeClr val="accent3">
                      <a:lumMod val="75000"/>
                    </a:schemeClr>
                  </a:solidFill>
                  <a:sym typeface="Wingdings"/>
                </a:rPr>
                <a:t>Immediate, certain and positive:</a:t>
              </a:r>
            </a:p>
            <a:p>
              <a:pPr marL="285750" indent="-285750" algn="l" rtl="0" eaLnBrk="1" hangingPunct="1">
                <a:spcBef>
                  <a:spcPts val="0"/>
                </a:spcBef>
                <a:spcAft>
                  <a:spcPts val="0"/>
                </a:spcAft>
                <a:buClr>
                  <a:srgbClr val="A90025"/>
                </a:buClr>
                <a:buSzPct val="120000"/>
                <a:buFont typeface="Arial" charset="0"/>
                <a:buChar char="•"/>
              </a:pPr>
              <a:r>
                <a:rPr lang="en" b="0" i="0" u="none" baseline="0">
                  <a:latin typeface="+mn-lt"/>
                  <a:sym typeface="Wingdings"/>
                </a:rPr>
                <a:t>Time saved/on time for your meeting</a:t>
              </a:r>
              <a:endParaRPr lang="en" dirty="0">
                <a:latin typeface="+mn-lt"/>
                <a:sym typeface="Wingdings"/>
              </a:endParaRPr>
            </a:p>
            <a:p>
              <a:pPr marL="285750" indent="-285750" algn="l" rtl="0" eaLnBrk="1" hangingPunct="1">
                <a:spcBef>
                  <a:spcPts val="0"/>
                </a:spcBef>
                <a:spcAft>
                  <a:spcPts val="0"/>
                </a:spcAft>
                <a:buClr>
                  <a:srgbClr val="A90025"/>
                </a:buClr>
                <a:buSzPct val="120000"/>
                <a:buFont typeface="Arial" charset="0"/>
                <a:buChar char="•"/>
              </a:pPr>
              <a:r>
                <a:rPr lang="en" b="0" i="0" u="none" baseline="0">
                  <a:latin typeface="+mn-lt"/>
                  <a:sym typeface="Wingdings"/>
                </a:rPr>
                <a:t>Image/approval of others 		</a:t>
              </a:r>
            </a:p>
            <a:p>
              <a:pPr marL="285750" indent="-285750" algn="l" rtl="0" eaLnBrk="1" hangingPunct="1">
                <a:spcBef>
                  <a:spcPts val="0"/>
                </a:spcBef>
                <a:spcAft>
                  <a:spcPts val="0"/>
                </a:spcAft>
                <a:buClr>
                  <a:srgbClr val="A90025"/>
                </a:buClr>
                <a:buSzPct val="120000"/>
                <a:buFont typeface="Arial" charset="0"/>
                <a:buChar char="•"/>
              </a:pPr>
              <a:r>
                <a:rPr lang="en" b="0" i="0" u="none" baseline="0">
                  <a:latin typeface="+mn-lt"/>
                  <a:sym typeface="Wingdings"/>
                </a:rPr>
                <a:t>Satisfaction (adrenalin) </a:t>
              </a:r>
            </a:p>
          </p:txBody>
        </p:sp>
        <p:sp>
          <p:nvSpPr>
            <p:cNvPr id="13" name="Virage 12"/>
            <p:cNvSpPr/>
            <p:nvPr/>
          </p:nvSpPr>
          <p:spPr>
            <a:xfrm rot="16200000">
              <a:off x="4455468"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solidFill>
                  <a:schemeClr val="tx1"/>
                </a:solidFill>
              </a:endParaRPr>
            </a:p>
          </p:txBody>
        </p:sp>
      </p:grpSp>
      <p:sp>
        <p:nvSpPr>
          <p:cNvPr id="3" name="ZoneTexte 2"/>
          <p:cNvSpPr txBox="1"/>
          <p:nvPr/>
        </p:nvSpPr>
        <p:spPr>
          <a:xfrm>
            <a:off x="899592" y="1588150"/>
            <a:ext cx="1479892" cy="369332"/>
          </a:xfrm>
          <a:prstGeom prst="rect">
            <a:avLst/>
          </a:prstGeom>
          <a:noFill/>
        </p:spPr>
        <p:txBody>
          <a:bodyPr wrap="none" rtlCol="0">
            <a:spAutoFit/>
          </a:bodyPr>
          <a:lstStyle/>
          <a:p>
            <a:pPr algn="l" rtl="0"/>
            <a:r>
              <a:rPr lang="en" b="0" i="0" u="none" baseline="0">
                <a:solidFill>
                  <a:schemeClr val="bg1"/>
                </a:solidFill>
              </a:rPr>
              <a:t>Trigger</a:t>
            </a:r>
            <a:endParaRPr lang="en"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rtl="0"/>
            <a:r>
              <a:rPr lang="en" b="0" i="0" u="none" baseline="0">
                <a:solidFill>
                  <a:schemeClr val="bg1"/>
                </a:solidFill>
              </a:rPr>
              <a:t>Behavior</a:t>
            </a:r>
            <a:endParaRPr lang="en"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18" name="ZoneTexte 17"/>
          <p:cNvSpPr txBox="1"/>
          <p:nvPr/>
        </p:nvSpPr>
        <p:spPr>
          <a:xfrm>
            <a:off x="6402873" y="1585717"/>
            <a:ext cx="1723549" cy="369332"/>
          </a:xfrm>
          <a:prstGeom prst="rect">
            <a:avLst/>
          </a:prstGeom>
          <a:noFill/>
        </p:spPr>
        <p:txBody>
          <a:bodyPr wrap="none" rtlCol="0">
            <a:spAutoFit/>
          </a:bodyPr>
          <a:lstStyle/>
          <a:p>
            <a:pPr algn="l" rtl="0"/>
            <a:r>
              <a:rPr lang="en" b="0" i="0" u="none" baseline="0">
                <a:solidFill>
                  <a:schemeClr val="bg1"/>
                </a:solidFill>
              </a:rPr>
              <a:t>Consequences</a:t>
            </a:r>
            <a:endParaRPr lang="en"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Aspects of risk taking </a:t>
            </a:r>
            <a:r>
              <a:rPr lang="en"/>
              <a:t/>
            </a:r>
            <a:br>
              <a:rPr lang="en"/>
            </a:br>
            <a:endParaRPr lang="en"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lgn="l" rtl="0">
              <a:spcAft>
                <a:spcPts val="1500"/>
              </a:spcAft>
              <a:buNone/>
            </a:pPr>
            <a:r>
              <a:rPr lang="en" b="0" i="0" u="none" baseline="0"/>
              <a:t>The consequences which have the greatest influence on our behaviors: </a:t>
            </a:r>
            <a:endParaRPr lang="en" dirty="0" smtClean="0"/>
          </a:p>
          <a:p>
            <a:pPr lvl="1" algn="l" rtl="0"/>
            <a:r>
              <a:rPr lang="en" b="0" i="0" u="none" baseline="0"/>
              <a:t>Immediate (I)</a:t>
            </a:r>
          </a:p>
          <a:p>
            <a:pPr lvl="1" algn="l" rtl="0"/>
            <a:r>
              <a:rPr lang="en" b="0" i="0" u="none" baseline="0"/>
              <a:t>Certain (C)	</a:t>
            </a:r>
          </a:p>
          <a:p>
            <a:pPr lvl="1" algn="l" rtl="0"/>
            <a:r>
              <a:rPr lang="en" b="0" i="0" u="none" baseline="0"/>
              <a:t>Positive (+) 			</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23</a:t>
            </a:fld>
            <a:endParaRPr lang="en" altLang="fr-FR"/>
          </a:p>
        </p:txBody>
      </p:sp>
      <p:sp>
        <p:nvSpPr>
          <p:cNvPr id="7" name="Accolade fermante 6"/>
          <p:cNvSpPr/>
          <p:nvPr/>
        </p:nvSpPr>
        <p:spPr>
          <a:xfrm>
            <a:off x="2399618" y="1533353"/>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
          </a:p>
        </p:txBody>
      </p:sp>
      <p:sp>
        <p:nvSpPr>
          <p:cNvPr id="8" name="ZoneTexte 7"/>
          <p:cNvSpPr txBox="1"/>
          <p:nvPr/>
        </p:nvSpPr>
        <p:spPr>
          <a:xfrm>
            <a:off x="2882766" y="1484784"/>
            <a:ext cx="5792922" cy="1200329"/>
          </a:xfrm>
          <a:prstGeom prst="rect">
            <a:avLst/>
          </a:prstGeom>
          <a:solidFill>
            <a:schemeClr val="bg1">
              <a:lumMod val="85000"/>
            </a:schemeClr>
          </a:solidFill>
        </p:spPr>
        <p:txBody>
          <a:bodyPr wrap="square" rtlCol="0">
            <a:spAutoFit/>
          </a:bodyPr>
          <a:lstStyle/>
          <a:p>
            <a:pPr algn="l" rtl="0"/>
            <a:r>
              <a:rPr lang="en" b="0" i="0" u="none" baseline="0">
                <a:solidFill>
                  <a:schemeClr val="accent3">
                    <a:lumMod val="75000"/>
                  </a:schemeClr>
                </a:solidFill>
              </a:rPr>
              <a:t>We seek more immediate/certain/positive consequences (</a:t>
            </a:r>
            <a:r>
              <a:rPr lang="en" b="1" i="0" u="none" baseline="0">
                <a:solidFill>
                  <a:schemeClr val="accent3">
                    <a:lumMod val="75000"/>
                  </a:schemeClr>
                </a:solidFill>
              </a:rPr>
              <a:t>IC+</a:t>
            </a:r>
            <a:r>
              <a:rPr lang="en" b="0" i="0" u="none" baseline="0">
                <a:solidFill>
                  <a:schemeClr val="accent3">
                    <a:lumMod val="75000"/>
                  </a:schemeClr>
                </a:solidFill>
              </a:rPr>
              <a:t>)</a:t>
            </a:r>
          </a:p>
          <a:p>
            <a:pPr marL="285750" indent="-285750" algn="l" rtl="0">
              <a:buFont typeface="Wingdings" charset="2"/>
              <a:buChar char="à"/>
            </a:pPr>
            <a:r>
              <a:rPr lang="en" b="0" i="0" u="none" baseline="0">
                <a:solidFill>
                  <a:schemeClr val="accent3">
                    <a:lumMod val="75000"/>
                  </a:schemeClr>
                </a:solidFill>
                <a:sym typeface="Wingdings"/>
              </a:rPr>
              <a:t>We modify our behavior according to these consequences.</a:t>
            </a:r>
          </a:p>
        </p:txBody>
      </p:sp>
      <p:sp>
        <p:nvSpPr>
          <p:cNvPr id="9" name="Rectangle 8"/>
          <p:cNvSpPr/>
          <p:nvPr/>
        </p:nvSpPr>
        <p:spPr>
          <a:xfrm>
            <a:off x="920490" y="2882461"/>
            <a:ext cx="7291908" cy="646331"/>
          </a:xfrm>
          <a:prstGeom prst="rect">
            <a:avLst/>
          </a:prstGeom>
        </p:spPr>
        <p:txBody>
          <a:bodyPr wrap="square">
            <a:spAutoFit/>
          </a:bodyPr>
          <a:lstStyle/>
          <a:p>
            <a:pPr marL="0" indent="0" algn="ctr" rtl="0">
              <a:buNone/>
            </a:pPr>
            <a:r>
              <a:rPr lang="en" b="1" i="0" u="none" baseline="0">
                <a:solidFill>
                  <a:schemeClr val="accent3">
                    <a:lumMod val="75000"/>
                  </a:schemeClr>
                </a:solidFill>
              </a:rPr>
              <a:t>Principle: the consequences (immediate, certain and positive) have a greater influence on behavior than the triggers. </a:t>
            </a:r>
            <a:endParaRPr lang="en" b="1" dirty="0">
              <a:solidFill>
                <a:schemeClr val="accent3">
                  <a:lumMod val="75000"/>
                </a:schemeClr>
              </a:solidFill>
            </a:endParaRPr>
          </a:p>
        </p:txBody>
      </p:sp>
      <p:sp>
        <p:nvSpPr>
          <p:cNvPr id="6" name="ZoneTexte 5"/>
          <p:cNvSpPr txBox="1"/>
          <p:nvPr/>
        </p:nvSpPr>
        <p:spPr>
          <a:xfrm>
            <a:off x="611560" y="3573016"/>
            <a:ext cx="8064128" cy="1846659"/>
          </a:xfrm>
          <a:prstGeom prst="rect">
            <a:avLst/>
          </a:prstGeom>
          <a:noFill/>
        </p:spPr>
        <p:txBody>
          <a:bodyPr wrap="square" rtlCol="0">
            <a:spAutoFit/>
          </a:bodyPr>
          <a:lstStyle/>
          <a:p>
            <a:pPr algn="l" rtl="0"/>
            <a:r>
              <a:rPr lang="en" b="0" i="0" u="none" baseline="0" dirty="0"/>
              <a:t>But this is not the only aspect that can push us to take chances; added to it is: </a:t>
            </a:r>
          </a:p>
          <a:p>
            <a:pPr marL="285750" indent="-285750" algn="l" rtl="0" eaLnBrk="1" hangingPunct="1">
              <a:spcBef>
                <a:spcPts val="0"/>
              </a:spcBef>
              <a:spcAft>
                <a:spcPts val="0"/>
              </a:spcAft>
              <a:buClr>
                <a:srgbClr val="A90025"/>
              </a:buClr>
              <a:buSzPct val="120000"/>
              <a:buFont typeface="Arial" charset="0"/>
              <a:buChar char="•"/>
            </a:pPr>
            <a:r>
              <a:rPr lang="en" sz="1600" b="0" i="0" u="none" baseline="0" dirty="0">
                <a:latin typeface="+mn-lt"/>
              </a:rPr>
              <a:t>Social pressure</a:t>
            </a:r>
          </a:p>
          <a:p>
            <a:pPr marL="285750" indent="-285750" algn="l" rtl="0" eaLnBrk="1" hangingPunct="1">
              <a:spcBef>
                <a:spcPts val="0"/>
              </a:spcBef>
              <a:spcAft>
                <a:spcPts val="0"/>
              </a:spcAft>
              <a:buClr>
                <a:srgbClr val="A90025"/>
              </a:buClr>
              <a:buSzPct val="120000"/>
              <a:buFont typeface="Arial" charset="0"/>
              <a:buChar char="•"/>
            </a:pPr>
            <a:r>
              <a:rPr lang="en" sz="1600" b="0" i="0" u="none" baseline="0" dirty="0">
                <a:latin typeface="+mn-lt"/>
              </a:rPr>
              <a:t>Culture</a:t>
            </a:r>
          </a:p>
          <a:p>
            <a:pPr marL="285750" indent="-285750" algn="l" rtl="0" eaLnBrk="1" hangingPunct="1">
              <a:spcBef>
                <a:spcPts val="0"/>
              </a:spcBef>
              <a:spcAft>
                <a:spcPts val="0"/>
              </a:spcAft>
              <a:buClr>
                <a:srgbClr val="A90025"/>
              </a:buClr>
              <a:buSzPct val="120000"/>
              <a:buFont typeface="Arial" charset="0"/>
              <a:buChar char="•"/>
            </a:pPr>
            <a:r>
              <a:rPr lang="en" sz="1600" b="0" i="0" u="none" baseline="0" dirty="0">
                <a:latin typeface="+mn-lt"/>
              </a:rPr>
              <a:t>The role in the family</a:t>
            </a:r>
          </a:p>
          <a:p>
            <a:pPr marL="285750" indent="-285750" algn="l" rtl="0" eaLnBrk="1" hangingPunct="1">
              <a:spcBef>
                <a:spcPts val="0"/>
              </a:spcBef>
              <a:spcAft>
                <a:spcPts val="0"/>
              </a:spcAft>
              <a:buClr>
                <a:srgbClr val="A90025"/>
              </a:buClr>
              <a:buSzPct val="120000"/>
              <a:buFont typeface="Arial" charset="0"/>
              <a:buChar char="•"/>
            </a:pPr>
            <a:r>
              <a:rPr lang="en" sz="1600" b="0" i="0" u="none" baseline="0" dirty="0">
                <a:latin typeface="+mn-lt"/>
              </a:rPr>
              <a:t>The role in the organization</a:t>
            </a:r>
            <a:endParaRPr lang="en"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n" sz="1600" b="0" i="0" u="none" baseline="0" dirty="0">
                <a:latin typeface="+mn-lt"/>
              </a:rPr>
              <a:t>Education</a:t>
            </a:r>
          </a:p>
          <a:p>
            <a:pPr marL="285750" indent="-285750" algn="l" rtl="0" eaLnBrk="1" hangingPunct="1">
              <a:spcBef>
                <a:spcPts val="0"/>
              </a:spcBef>
              <a:spcAft>
                <a:spcPts val="0"/>
              </a:spcAft>
              <a:buClr>
                <a:srgbClr val="A90025"/>
              </a:buClr>
              <a:buSzPct val="120000"/>
              <a:buFont typeface="Arial" charset="0"/>
              <a:buChar char="•"/>
            </a:pPr>
            <a:r>
              <a:rPr lang="en" sz="1600" dirty="0" smtClean="0">
                <a:latin typeface="+mn-lt"/>
              </a:rPr>
              <a:t>Etc.</a:t>
            </a:r>
            <a:endParaRPr lang="en"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rtl="0"/>
            <a:r>
              <a:rPr lang="en" b="1" i="0" u="none" baseline="0">
                <a:solidFill>
                  <a:srgbClr val="BD2B0B"/>
                </a:solidFill>
              </a:rPr>
              <a:t>Risk taking can be attractive because it is socially recognized if successful.</a:t>
            </a:r>
            <a:endParaRPr lang="en"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Now it’s your turn (1/3) </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24</a:t>
            </a:fld>
            <a:endParaRPr lang="en" altLang="fr-FR"/>
          </a:p>
        </p:txBody>
      </p:sp>
      <p:pic>
        <p:nvPicPr>
          <p:cNvPr id="6" name="Image 5" descr="../../../../../../Downloads/35-image-04.jpg"/>
          <p:cNvPicPr/>
          <p:nvPr/>
        </p:nvPicPr>
        <p:blipFill>
          <a:blip r:embed="rId2">
            <a:extLst>
              <a:ext uri="{28A0092B-C50C-407E-A947-70E740481C1C}">
                <a14:useLocalDpi xmlns:a14="http://schemas.microsoft.com/office/drawing/2010/main"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Now it’s your turn (2/3) </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25</a:t>
            </a:fld>
            <a:endParaRPr lang="en" altLang="fr-FR"/>
          </a:p>
        </p:txBody>
      </p:sp>
      <p:pic>
        <p:nvPicPr>
          <p:cNvPr id="7" name="Image 6" descr="../../../../../../Downloads/echelle-5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Now it’s your turn (3/3) </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26</a:t>
            </a:fld>
            <a:endParaRPr lang="en"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What about you?</a:t>
            </a:r>
            <a:endParaRPr lang="en" dirty="0"/>
          </a:p>
        </p:txBody>
      </p:sp>
      <p:sp>
        <p:nvSpPr>
          <p:cNvPr id="3" name="Espace réservé du texte 2"/>
          <p:cNvSpPr>
            <a:spLocks noGrp="1"/>
          </p:cNvSpPr>
          <p:nvPr>
            <p:ph type="body" sz="quarter" idx="12"/>
          </p:nvPr>
        </p:nvSpPr>
        <p:spPr/>
        <p:txBody>
          <a:bodyPr/>
          <a:lstStyle/>
          <a:p>
            <a:pPr algn="just" rtl="0"/>
            <a:r>
              <a:rPr lang="en" b="0" i="0" u="none" baseline="0"/>
              <a:t>Have you ever found yourself in a situation where you regretted taking risks?</a:t>
            </a:r>
          </a:p>
          <a:p>
            <a:pPr marL="0" indent="0" algn="just" rtl="0">
              <a:buNone/>
            </a:pPr>
            <a:r>
              <a:rPr lang="en" b="0" i="0" u="none" baseline="0"/>
              <a:t> </a:t>
            </a:r>
          </a:p>
          <a:p>
            <a:pPr algn="just" rtl="0"/>
            <a:r>
              <a:rPr lang="en" b="0" i="0" u="none" baseline="0"/>
              <a:t>What do you think was the source of this risk taking?</a:t>
            </a:r>
          </a:p>
          <a:p>
            <a:pPr marL="0" indent="0" algn="just" rtl="0">
              <a:buNone/>
            </a:pPr>
            <a:r>
              <a:rPr lang="en" b="0" i="0" u="none" baseline="0"/>
              <a:t> </a:t>
            </a:r>
          </a:p>
          <a:p>
            <a:pPr algn="just" rtl="0"/>
            <a:r>
              <a:rPr lang="en" b="0" i="0" u="none" baseline="0"/>
              <a:t>What do you see as tangible corrective action in light of what you have looked at in this module?</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27</a:t>
            </a:fld>
            <a:endParaRPr lang="en"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The crucial role of communication</a:t>
            </a:r>
            <a:endParaRPr lang="en"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28</a:t>
            </a:fld>
            <a:endParaRPr lang="en"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sz="900" b="0" i="0" u="none" baseline="0">
                <a:ea typeface="Helvetica" charset="0"/>
                <a:cs typeface="Helvetica" charset="0"/>
              </a:rPr>
              <a:t>H3SE integration kit - TCT 4.1 – Human Factors, Weak Signals and Communication – V2</a:t>
            </a:r>
            <a:endParaRPr lang="en" altLang="fr-FR" sz="900" dirty="0" smtClean="0">
              <a:ea typeface="Helvetica" charset="0"/>
              <a:cs typeface="Helvetica" charset="0"/>
            </a:endParaRPr>
          </a:p>
        </p:txBody>
      </p:sp>
    </p:spTree>
    <p:extLst>
      <p:ext uri="{BB962C8B-B14F-4D97-AF65-F5344CB8AC3E}">
        <p14:creationId xmlns:p14="http://schemas.microsoft.com/office/powerpoint/2010/main"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The last minutes of flight AF447 (Rio - Paris)</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29</a:t>
            </a:fld>
            <a:endParaRPr lang="en"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algn="l" rtl="0" eaLnBrk="1" hangingPunct="1"/>
            <a:r>
              <a:rPr lang="en" b="1" i="0" u="none" baseline="0"/>
              <a:t>The human factor in safety</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8B3048B-9A14-4745-9061-D319CAF30014}" type="slidenum">
              <a:rPr>
                <a:solidFill>
                  <a:srgbClr val="898989"/>
                </a:solidFill>
                <a:ea typeface="Helvetica" charset="0"/>
                <a:cs typeface="Helvetica" charset="0"/>
              </a:rPr>
              <a:pPr/>
              <a:t>3</a:t>
            </a:fld>
            <a:endParaRPr lang="en"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sz="900" b="0" i="0" u="none" baseline="0">
                <a:ea typeface="Helvetica" charset="0"/>
                <a:cs typeface="Helvetica" charset="0"/>
              </a:rPr>
              <a:t>H3SE integration kit - TCT 4.1 – Human Factors, Weak Signals and Communication – V2</a:t>
            </a:r>
            <a:endParaRPr lang="en"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The mechanical model of communication</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30</a:t>
            </a:fld>
            <a:endParaRPr lang="en"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rtl="0"/>
              <a:r>
                <a:rPr lang="en" b="0" i="0" u="none" baseline="0">
                  <a:solidFill>
                    <a:schemeClr val="bg1"/>
                  </a:solidFill>
                </a:rPr>
                <a:t>Transmitter</a:t>
              </a:r>
              <a:endParaRPr lang="en">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rtl="0"/>
              <a:r>
                <a:rPr lang="en" b="0" i="0" u="none" baseline="0">
                  <a:solidFill>
                    <a:schemeClr val="bg1"/>
                  </a:solidFill>
                </a:rPr>
                <a:t>Receiver</a:t>
              </a:r>
              <a:endParaRPr lang="en"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Metacommunication to improve communication</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31</a:t>
            </a:fld>
            <a:endParaRPr lang="en" altLang="fr-FR"/>
          </a:p>
        </p:txBody>
      </p:sp>
      <p:sp>
        <p:nvSpPr>
          <p:cNvPr id="7" name="ZoneTexte 6"/>
          <p:cNvSpPr txBox="1"/>
          <p:nvPr/>
        </p:nvSpPr>
        <p:spPr>
          <a:xfrm>
            <a:off x="1037272" y="1556792"/>
            <a:ext cx="7058343" cy="369332"/>
          </a:xfrm>
          <a:prstGeom prst="rect">
            <a:avLst/>
          </a:prstGeom>
          <a:solidFill>
            <a:srgbClr val="BD2B0B"/>
          </a:solidFill>
        </p:spPr>
        <p:txBody>
          <a:bodyPr wrap="none" rtlCol="0">
            <a:spAutoFit/>
          </a:bodyPr>
          <a:lstStyle/>
          <a:p>
            <a:pPr algn="ctr" rtl="0"/>
            <a:r>
              <a:rPr lang="en" b="0" i="0" u="none" baseline="0">
                <a:solidFill>
                  <a:schemeClr val="bg1"/>
                </a:solidFill>
              </a:rPr>
              <a:t>Metacommunication: “the communication of communication”</a:t>
            </a:r>
            <a:endParaRPr lang="en" dirty="0">
              <a:solidFill>
                <a:schemeClr val="bg1"/>
              </a:solidFill>
            </a:endParaRPr>
          </a:p>
        </p:txBody>
      </p:sp>
      <p:sp>
        <p:nvSpPr>
          <p:cNvPr id="8" name="ZoneTexte 7"/>
          <p:cNvSpPr txBox="1"/>
          <p:nvPr/>
        </p:nvSpPr>
        <p:spPr>
          <a:xfrm flipH="1">
            <a:off x="4813423" y="2072334"/>
            <a:ext cx="3379599" cy="2685351"/>
          </a:xfrm>
          <a:prstGeom prst="rect">
            <a:avLst/>
          </a:prstGeom>
          <a:noFill/>
        </p:spPr>
        <p:txBody>
          <a:bodyPr wrap="square" rtlCol="0">
            <a:spAutoFit/>
          </a:bodyPr>
          <a:lstStyle/>
          <a:p>
            <a:pPr algn="l" rtl="0"/>
            <a:r>
              <a:rPr lang="en" b="0" i="0" u="none" baseline="0">
                <a:solidFill>
                  <a:srgbClr val="BD2B0B"/>
                </a:solidFill>
              </a:rPr>
              <a:t>Paraverbal:</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Sound</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Volume</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Pronunciation</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Intonation</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Rhythm</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Breathing</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Interjections</a:t>
            </a:r>
          </a:p>
        </p:txBody>
      </p:sp>
      <p:sp>
        <p:nvSpPr>
          <p:cNvPr id="9" name="ZoneTexte 8"/>
          <p:cNvSpPr txBox="1"/>
          <p:nvPr/>
        </p:nvSpPr>
        <p:spPr>
          <a:xfrm flipH="1">
            <a:off x="1259632" y="2137693"/>
            <a:ext cx="3678744" cy="2331407"/>
          </a:xfrm>
          <a:prstGeom prst="rect">
            <a:avLst/>
          </a:prstGeom>
          <a:noFill/>
          <a:ln>
            <a:noFill/>
          </a:ln>
        </p:spPr>
        <p:txBody>
          <a:bodyPr wrap="square" rtlCol="0">
            <a:spAutoFit/>
          </a:bodyPr>
          <a:lstStyle/>
          <a:p>
            <a:pPr algn="l" rtl="0"/>
            <a:r>
              <a:rPr lang="en" b="0" i="0" u="none" baseline="0">
                <a:solidFill>
                  <a:srgbClr val="BD2B0B"/>
                </a:solidFill>
              </a:rPr>
              <a:t>Non-verbal:</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Mimicry</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Movements</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Appearance</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Posture</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Distance</a:t>
            </a:r>
          </a:p>
          <a:p>
            <a:pPr marL="285750" indent="-285750" algn="l" rtl="0">
              <a:spcBef>
                <a:spcPts val="300"/>
              </a:spcBef>
              <a:spcAft>
                <a:spcPts val="300"/>
              </a:spcAft>
              <a:buClr>
                <a:srgbClr val="A90025"/>
              </a:buClr>
              <a:buSzPct val="120000"/>
              <a:buFont typeface="Lucida Grande" charset="0"/>
              <a:buChar char="●"/>
            </a:pPr>
            <a:r>
              <a:rPr lang="en" sz="1600" b="0" i="0" u="none" baseline="0">
                <a:latin typeface="+mn-lt"/>
                <a:cs typeface="Arial"/>
              </a:rPr>
              <a:t>Attitude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pPr algn="l" rtl="0"/>
            <a:r>
              <a:rPr lang="en" b="1" i="0" u="none" baseline="0" dirty="0"/>
              <a:t>Active listening – 1</a:t>
            </a:r>
            <a:r>
              <a:rPr lang="en" b="1" i="0" u="none" baseline="30000" dirty="0"/>
              <a:t>st</a:t>
            </a:r>
            <a:r>
              <a:rPr lang="en" b="1" i="0" u="none" baseline="0" dirty="0"/>
              <a:t> key: </a:t>
            </a:r>
            <a:r>
              <a:rPr lang="en" dirty="0"/>
              <a:t/>
            </a:r>
            <a:br>
              <a:rPr lang="en" dirty="0"/>
            </a:br>
            <a:r>
              <a:rPr lang="en" b="1" i="0" u="none" baseline="0" dirty="0"/>
              <a:t>Listen to the person speaking to you </a:t>
            </a:r>
            <a:r>
              <a:rPr lang="en" b="1" i="0" u="none" baseline="0" dirty="0" smtClean="0"/>
              <a:t>and… </a:t>
            </a:r>
            <a:r>
              <a:rPr lang="en" b="1" i="0" u="none" baseline="0" dirty="0"/>
              <a:t>rephrase</a:t>
            </a:r>
            <a:r>
              <a:rPr lang="en" b="0" i="0" u="none" baseline="0" dirty="0"/>
              <a:t> </a:t>
            </a:r>
            <a:r>
              <a:rPr lang="en" dirty="0"/>
              <a:t/>
            </a:r>
            <a:br>
              <a:rPr lang="en" dirty="0"/>
            </a:b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32</a:t>
            </a:fld>
            <a:endParaRPr lang="en" altLang="fr-FR"/>
          </a:p>
        </p:txBody>
      </p:sp>
      <p:sp>
        <p:nvSpPr>
          <p:cNvPr id="26" name="ZoneTexte 25"/>
          <p:cNvSpPr txBox="1"/>
          <p:nvPr/>
        </p:nvSpPr>
        <p:spPr>
          <a:xfrm>
            <a:off x="576536" y="1362248"/>
            <a:ext cx="8171928" cy="4154984"/>
          </a:xfrm>
          <a:prstGeom prst="rect">
            <a:avLst/>
          </a:prstGeom>
          <a:noFill/>
        </p:spPr>
        <p:txBody>
          <a:bodyPr wrap="square" rtlCol="0">
            <a:spAutoFit/>
          </a:bodyPr>
          <a:lstStyle/>
          <a:p>
            <a:pPr algn="l" rtl="0"/>
            <a:r>
              <a:rPr lang="en" sz="2400" b="0" i="0" u="none" baseline="0" dirty="0"/>
              <a:t>To assure the person you are speaking to </a:t>
            </a:r>
            <a:r>
              <a:rPr lang="en" sz="2400" b="1" i="0" u="none" baseline="0" dirty="0">
                <a:solidFill>
                  <a:srgbClr val="BD2B0B"/>
                </a:solidFill>
              </a:rPr>
              <a:t>that they have been heard and understood</a:t>
            </a:r>
            <a:r>
              <a:rPr lang="en" sz="2400" b="0" i="0" u="none" baseline="0" dirty="0"/>
              <a:t>...</a:t>
            </a:r>
          </a:p>
          <a:p>
            <a:pPr algn="l" rtl="0"/>
            <a:r>
              <a:rPr lang="en" sz="2400" b="0" i="0" u="none" baseline="0" dirty="0"/>
              <a:t>To encourage them to </a:t>
            </a:r>
            <a:r>
              <a:rPr lang="en" sz="2400" b="1" i="0" u="none" baseline="0" dirty="0">
                <a:solidFill>
                  <a:srgbClr val="BD2B0B"/>
                </a:solidFill>
              </a:rPr>
              <a:t>go further </a:t>
            </a:r>
            <a:r>
              <a:rPr lang="en" sz="2400" b="0" i="0" u="none" baseline="0" dirty="0"/>
              <a:t>and</a:t>
            </a:r>
            <a:r>
              <a:rPr lang="en" sz="2400" b="1" i="0" u="none" baseline="0" dirty="0">
                <a:solidFill>
                  <a:srgbClr val="BD2B0B"/>
                </a:solidFill>
              </a:rPr>
              <a:t> gather the facts</a:t>
            </a:r>
            <a:r>
              <a:rPr lang="en" sz="2400" b="0" i="0" u="none" baseline="0" dirty="0"/>
              <a:t>...</a:t>
            </a:r>
            <a:endParaRPr lang="en" sz="2400" dirty="0"/>
          </a:p>
          <a:p>
            <a:pPr algn="l" rtl="0"/>
            <a:r>
              <a:rPr lang="en" sz="2400" b="0" i="0" u="none" baseline="0" dirty="0"/>
              <a:t>To </a:t>
            </a:r>
            <a:r>
              <a:rPr lang="en" sz="2400" b="1" i="0" u="none" baseline="0" dirty="0">
                <a:solidFill>
                  <a:srgbClr val="BD2B0B"/>
                </a:solidFill>
              </a:rPr>
              <a:t>avoid misunderstandings</a:t>
            </a:r>
            <a:r>
              <a:rPr lang="en" sz="2400" b="0" i="0" u="none" baseline="0" dirty="0"/>
              <a:t>...</a:t>
            </a:r>
          </a:p>
          <a:p>
            <a:endParaRPr lang="en" sz="2400" dirty="0"/>
          </a:p>
          <a:p>
            <a:endParaRPr lang="en" sz="2400" dirty="0" smtClean="0"/>
          </a:p>
          <a:p>
            <a:pPr algn="l" rtl="0"/>
            <a:r>
              <a:rPr lang="en" sz="2400" b="1" i="0" u="none" baseline="0" dirty="0">
                <a:solidFill>
                  <a:srgbClr val="BD2B0B"/>
                </a:solidFill>
              </a:rPr>
              <a:t>Rephrase</a:t>
            </a:r>
            <a:r>
              <a:rPr lang="en" sz="2400" b="0" i="0" u="none" baseline="0" dirty="0"/>
              <a:t> what you understood from your conversation with the other person: </a:t>
            </a:r>
          </a:p>
          <a:p>
            <a:pPr marL="285750" indent="-285750" algn="l" rtl="0">
              <a:buFont typeface="Arial" charset="0"/>
              <a:buChar char="•"/>
            </a:pPr>
            <a:r>
              <a:rPr lang="en" sz="2400" b="0" i="0" u="none" baseline="0" dirty="0"/>
              <a:t>without judgment or interpretation,</a:t>
            </a:r>
            <a:endParaRPr lang="en" sz="2400" dirty="0"/>
          </a:p>
          <a:p>
            <a:pPr marL="285750" indent="-285750" algn="l" rtl="0">
              <a:buFont typeface="Arial" charset="0"/>
              <a:buChar char="•"/>
            </a:pPr>
            <a:r>
              <a:rPr lang="en" sz="2400" b="0" i="0" u="none" baseline="0" dirty="0"/>
              <a:t>starting with a phrase such as “if I understood you correctly…”</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pPr algn="l" rtl="0"/>
            <a:r>
              <a:rPr lang="en" b="1" i="0" u="none" baseline="0" dirty="0"/>
              <a:t>Active listening – 2</a:t>
            </a:r>
            <a:r>
              <a:rPr lang="en" b="1" i="0" u="none" baseline="30000" dirty="0"/>
              <a:t>nd</a:t>
            </a:r>
            <a:r>
              <a:rPr lang="en" b="1" i="0" u="none" baseline="0" dirty="0"/>
              <a:t> key:</a:t>
            </a:r>
            <a:r>
              <a:rPr lang="en" dirty="0"/>
              <a:t/>
            </a:r>
            <a:br>
              <a:rPr lang="en" dirty="0"/>
            </a:br>
            <a:r>
              <a:rPr lang="en" b="1" i="0" u="none" baseline="0" dirty="0"/>
              <a:t>Listen to the person speaking to you </a:t>
            </a:r>
            <a:r>
              <a:rPr lang="en" b="1" i="0" u="none" baseline="0" dirty="0" smtClean="0"/>
              <a:t>and…  </a:t>
            </a:r>
            <a:r>
              <a:rPr lang="en" b="1" i="0" u="none" baseline="0" dirty="0"/>
              <a:t>specify</a:t>
            </a:r>
            <a:r>
              <a:rPr lang="en" dirty="0"/>
              <a:t/>
            </a:r>
            <a:br>
              <a:rPr lang="en" dirty="0"/>
            </a:b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33</a:t>
            </a:fld>
            <a:endParaRPr lang="en" altLang="fr-FR"/>
          </a:p>
        </p:txBody>
      </p:sp>
      <p:sp>
        <p:nvSpPr>
          <p:cNvPr id="3" name="ZoneTexte 2"/>
          <p:cNvSpPr txBox="1"/>
          <p:nvPr/>
        </p:nvSpPr>
        <p:spPr>
          <a:xfrm>
            <a:off x="457200" y="1364570"/>
            <a:ext cx="8443464" cy="5016758"/>
          </a:xfrm>
          <a:prstGeom prst="rect">
            <a:avLst/>
          </a:prstGeom>
          <a:noFill/>
        </p:spPr>
        <p:txBody>
          <a:bodyPr wrap="square" rtlCol="0">
            <a:spAutoFit/>
          </a:bodyPr>
          <a:lstStyle/>
          <a:p>
            <a:pPr algn="l" rtl="0"/>
            <a:r>
              <a:rPr lang="en" sz="2000" b="0" i="0" u="none" baseline="0" dirty="0"/>
              <a:t>To </a:t>
            </a:r>
            <a:r>
              <a:rPr lang="en" sz="2000" b="1" i="0" u="none" baseline="0" dirty="0">
                <a:solidFill>
                  <a:srgbClr val="C00000"/>
                </a:solidFill>
              </a:rPr>
              <a:t>understand the meaning of the terms </a:t>
            </a:r>
            <a:r>
              <a:rPr lang="en" sz="2000" b="0" i="0" u="none" baseline="0" dirty="0"/>
              <a:t>used by the other person.</a:t>
            </a:r>
          </a:p>
          <a:p>
            <a:endParaRPr lang="en" sz="2000" dirty="0" smtClean="0"/>
          </a:p>
          <a:p>
            <a:pPr marL="285750" indent="-285750" algn="l" rtl="0">
              <a:buFont typeface="Arial" charset="0"/>
              <a:buChar char="•"/>
            </a:pPr>
            <a:r>
              <a:rPr lang="en" sz="2000" b="0" i="0" u="none" baseline="0" dirty="0"/>
              <a:t>Specify a name:</a:t>
            </a:r>
          </a:p>
          <a:p>
            <a:pPr algn="l" rtl="0"/>
            <a:r>
              <a:rPr lang="en" sz="2000" b="0" i="0" u="none" baseline="0" dirty="0"/>
              <a:t>	“Which kind of (name), precisely?”</a:t>
            </a:r>
            <a:endParaRPr lang="en" sz="2000" dirty="0"/>
          </a:p>
          <a:p>
            <a:pPr algn="l" rtl="0"/>
            <a:r>
              <a:rPr lang="en" sz="2000" b="0" i="0" u="none" baseline="0" dirty="0"/>
              <a:t> 	Example: This means work - </a:t>
            </a:r>
            <a:r>
              <a:rPr lang="en" sz="2000" b="0" i="0" u="none" baseline="0" dirty="0">
                <a:solidFill>
                  <a:srgbClr val="C00000"/>
                </a:solidFill>
              </a:rPr>
              <a:t>What sort of work, precisely?</a:t>
            </a:r>
            <a:endParaRPr lang="en" sz="2000" dirty="0">
              <a:solidFill>
                <a:srgbClr val="C00000"/>
              </a:solidFill>
            </a:endParaRPr>
          </a:p>
          <a:p>
            <a:endParaRPr lang="en" sz="2000" dirty="0" smtClean="0"/>
          </a:p>
          <a:p>
            <a:pPr marL="285750" indent="-285750" algn="l" rtl="0">
              <a:buFont typeface="Arial" charset="0"/>
              <a:buChar char="•"/>
            </a:pPr>
            <a:r>
              <a:rPr lang="en" sz="2000" b="0" i="0" u="none" baseline="0" dirty="0"/>
              <a:t>Specify a verb:</a:t>
            </a:r>
          </a:p>
          <a:p>
            <a:pPr lvl="1" algn="l" rtl="0"/>
            <a:r>
              <a:rPr lang="en" sz="2000" b="0" i="0" u="none" baseline="0" dirty="0"/>
              <a:t>“Why (verb), precisely?”</a:t>
            </a:r>
          </a:p>
          <a:p>
            <a:pPr lvl="1" algn="l" rtl="0"/>
            <a:r>
              <a:rPr lang="en" sz="2000" b="0" i="0" u="none" baseline="0" dirty="0"/>
              <a:t>Example: I can do it - </a:t>
            </a:r>
            <a:r>
              <a:rPr lang="en" sz="2000" b="0" i="0" u="none" baseline="0" dirty="0">
                <a:solidFill>
                  <a:srgbClr val="C00000"/>
                </a:solidFill>
              </a:rPr>
              <a:t>How will you do it, precisely?</a:t>
            </a:r>
          </a:p>
          <a:p>
            <a:pPr lvl="1" algn="l" rtl="0"/>
            <a:endParaRPr lang="en" sz="2000" dirty="0"/>
          </a:p>
          <a:p>
            <a:pPr marL="285750" indent="-285750" algn="l" rtl="0">
              <a:buFont typeface="Arial" charset="0"/>
              <a:buChar char="•"/>
            </a:pPr>
            <a:r>
              <a:rPr lang="en" sz="2000" b="0" i="0" u="none" baseline="0" dirty="0"/>
              <a:t>Specify general information, such as: </a:t>
            </a:r>
          </a:p>
          <a:p>
            <a:pPr lvl="1" algn="l" rtl="0"/>
            <a:r>
              <a:rPr lang="en" sz="2000" b="0" i="0" u="none" baseline="0" dirty="0"/>
              <a:t>“We, always, never, a lot…”</a:t>
            </a:r>
            <a:endParaRPr lang="en" sz="2000" dirty="0"/>
          </a:p>
          <a:p>
            <a:pPr algn="l" rtl="0"/>
            <a:r>
              <a:rPr lang="en" sz="2000" b="0" i="0" u="none" baseline="0" dirty="0"/>
              <a:t> 	Example: </a:t>
            </a:r>
            <a:r>
              <a:rPr lang="en" sz="2000" b="0" i="0" u="none" baseline="0" dirty="0">
                <a:solidFill>
                  <a:srgbClr val="C00000"/>
                </a:solidFill>
              </a:rPr>
              <a:t>Who is "we"?</a:t>
            </a:r>
          </a:p>
          <a:p>
            <a:pPr algn="l" rtl="0"/>
            <a:r>
              <a:rPr lang="en" sz="2000" b="0" i="0" u="none" baseline="0" dirty="0">
                <a:solidFill>
                  <a:srgbClr val="C00000"/>
                </a:solidFill>
              </a:rPr>
              <a:t> 	Really… always? Never?</a:t>
            </a:r>
          </a:p>
          <a:p>
            <a:pPr algn="l" rtl="0"/>
            <a:r>
              <a:rPr lang="en" sz="2000" b="0" i="0" u="none" baseline="0" dirty="0">
                <a:solidFill>
                  <a:srgbClr val="C00000"/>
                </a:solidFill>
              </a:rPr>
              <a:t> 	A lot? How much?</a:t>
            </a:r>
            <a:endParaRPr lang="en" sz="2000"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Communication – foreign languages</a:t>
            </a:r>
            <a:r>
              <a:rPr lang="en"/>
              <a:t/>
            </a:r>
            <a:br>
              <a:rPr lang="en"/>
            </a:br>
            <a:r>
              <a:rPr lang="en" b="1" i="0" u="none" baseline="0"/>
              <a:t>Funny video</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34</a:t>
            </a:fld>
            <a:endParaRPr lang="en"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Improving communication in a foreign language – 10 tips</a:t>
            </a:r>
            <a:endParaRPr lang="en" dirty="0"/>
          </a:p>
        </p:txBody>
      </p:sp>
      <p:sp>
        <p:nvSpPr>
          <p:cNvPr id="3" name="Espace réservé du texte 2"/>
          <p:cNvSpPr>
            <a:spLocks noGrp="1"/>
          </p:cNvSpPr>
          <p:nvPr>
            <p:ph type="body" sz="quarter" idx="12"/>
          </p:nvPr>
        </p:nvSpPr>
        <p:spPr>
          <a:xfrm>
            <a:off x="457200" y="1113703"/>
            <a:ext cx="8363272" cy="5040311"/>
          </a:xfrm>
        </p:spPr>
        <p:txBody>
          <a:bodyPr/>
          <a:lstStyle/>
          <a:p>
            <a:pPr marL="457200" indent="-457200" algn="l" rtl="0">
              <a:spcAft>
                <a:spcPts val="900"/>
              </a:spcAft>
              <a:buFont typeface="+mj-lt"/>
              <a:buAutoNum type="arabicPeriod"/>
            </a:pPr>
            <a:r>
              <a:rPr lang="en" b="0" i="0" u="none" baseline="0"/>
              <a:t>Be </a:t>
            </a:r>
            <a:r>
              <a:rPr lang="en" b="0" i="0" u="none" baseline="0">
                <a:solidFill>
                  <a:srgbClr val="A90025"/>
                </a:solidFill>
                <a:latin typeface="+mj-lt"/>
              </a:rPr>
              <a:t>specific</a:t>
            </a:r>
          </a:p>
          <a:p>
            <a:pPr marL="457200" indent="-457200" algn="l" rtl="0">
              <a:spcAft>
                <a:spcPts val="900"/>
              </a:spcAft>
              <a:buFont typeface="+mj-lt"/>
              <a:buAutoNum type="arabicPeriod"/>
            </a:pPr>
            <a:r>
              <a:rPr lang="en" b="0" i="0" u="none" baseline="0"/>
              <a:t>Be </a:t>
            </a:r>
            <a:r>
              <a:rPr lang="en" b="0" i="0" u="none" baseline="0">
                <a:solidFill>
                  <a:srgbClr val="A90025"/>
                </a:solidFill>
                <a:latin typeface="+mj-lt"/>
              </a:rPr>
              <a:t>patient</a:t>
            </a:r>
          </a:p>
          <a:p>
            <a:pPr marL="457200" indent="-457200" algn="l" rtl="0">
              <a:spcAft>
                <a:spcPts val="900"/>
              </a:spcAft>
              <a:buFont typeface="+mj-lt"/>
              <a:buAutoNum type="arabicPeriod"/>
            </a:pPr>
            <a:r>
              <a:rPr lang="en" b="0" i="0" u="none" baseline="0"/>
              <a:t>Avoid </a:t>
            </a:r>
            <a:r>
              <a:rPr lang="en" b="0" i="0" u="none" baseline="0">
                <a:solidFill>
                  <a:srgbClr val="A90025"/>
                </a:solidFill>
                <a:latin typeface="+mj-lt"/>
              </a:rPr>
              <a:t>idiomatic expressions </a:t>
            </a:r>
            <a:r>
              <a:rPr lang="en" b="0" i="0" u="none" baseline="0"/>
              <a:t>(e.g.: “go the whole hog” or “hand on heart”)</a:t>
            </a:r>
          </a:p>
          <a:p>
            <a:pPr marL="457200" indent="-457200" algn="l" rtl="0">
              <a:spcAft>
                <a:spcPts val="900"/>
              </a:spcAft>
              <a:buFont typeface="+mj-lt"/>
              <a:buAutoNum type="arabicPeriod"/>
            </a:pPr>
            <a:r>
              <a:rPr lang="en" b="0" i="0" u="none" baseline="0"/>
              <a:t>Ask for </a:t>
            </a:r>
            <a:r>
              <a:rPr lang="en" b="0" i="0" u="none" baseline="0">
                <a:solidFill>
                  <a:srgbClr val="A90025"/>
                </a:solidFill>
                <a:latin typeface="+mj-lt"/>
              </a:rPr>
              <a:t>clarifications</a:t>
            </a:r>
          </a:p>
          <a:p>
            <a:pPr marL="457200" indent="-457200" algn="l" rtl="0">
              <a:spcAft>
                <a:spcPts val="900"/>
              </a:spcAft>
              <a:buFont typeface="+mj-lt"/>
              <a:buAutoNum type="arabicPeriod"/>
            </a:pPr>
            <a:r>
              <a:rPr lang="en" b="0" i="0" u="none" baseline="0"/>
              <a:t>Pay attention to </a:t>
            </a:r>
            <a:r>
              <a:rPr lang="en" b="0" i="0" u="none" baseline="0">
                <a:solidFill>
                  <a:srgbClr val="A90025"/>
                </a:solidFill>
                <a:latin typeface="+mj-lt"/>
              </a:rPr>
              <a:t>jargon</a:t>
            </a:r>
          </a:p>
          <a:p>
            <a:pPr marL="457200" indent="-457200" algn="l" rtl="0">
              <a:spcAft>
                <a:spcPts val="900"/>
              </a:spcAft>
              <a:buFont typeface="+mj-lt"/>
              <a:buAutoNum type="arabicPeriod"/>
            </a:pPr>
            <a:r>
              <a:rPr lang="en" b="0" i="0" u="none" baseline="0"/>
              <a:t>Speak </a:t>
            </a:r>
            <a:r>
              <a:rPr lang="en" b="0" i="0" u="none" baseline="0">
                <a:solidFill>
                  <a:srgbClr val="A90025"/>
                </a:solidFill>
                <a:latin typeface="+mj-lt"/>
              </a:rPr>
              <a:t>softly and clearly</a:t>
            </a:r>
          </a:p>
          <a:p>
            <a:pPr marL="457200" indent="-457200" algn="l" rtl="0">
              <a:spcAft>
                <a:spcPts val="900"/>
              </a:spcAft>
              <a:buFont typeface="+mj-lt"/>
              <a:buAutoNum type="arabicPeriod"/>
            </a:pPr>
            <a:r>
              <a:rPr lang="en" b="0" i="0" u="none" baseline="0"/>
              <a:t>Define </a:t>
            </a:r>
            <a:r>
              <a:rPr lang="en" b="0" i="0" u="none" baseline="0">
                <a:solidFill>
                  <a:srgbClr val="A90025"/>
                </a:solidFill>
                <a:latin typeface="+mj-lt"/>
              </a:rPr>
              <a:t>basic</a:t>
            </a:r>
            <a:r>
              <a:rPr lang="en" b="0" i="0" u="none" baseline="0">
                <a:solidFill>
                  <a:srgbClr val="BD2B0B"/>
                </a:solidFill>
              </a:rPr>
              <a:t> </a:t>
            </a:r>
            <a:r>
              <a:rPr lang="en" b="0" i="0" u="none" baseline="0"/>
              <a:t>vocabulary</a:t>
            </a:r>
          </a:p>
          <a:p>
            <a:pPr marL="457200" indent="-457200" algn="l" rtl="0">
              <a:spcAft>
                <a:spcPts val="900"/>
              </a:spcAft>
              <a:buFont typeface="+mj-lt"/>
              <a:buAutoNum type="arabicPeriod"/>
            </a:pPr>
            <a:r>
              <a:rPr lang="en" b="0" i="0" u="none" baseline="0">
                <a:solidFill>
                  <a:srgbClr val="A90025"/>
                </a:solidFill>
                <a:latin typeface="+mj-lt"/>
              </a:rPr>
              <a:t>Regularly check </a:t>
            </a:r>
            <a:r>
              <a:rPr lang="en" b="0" i="0" u="none" baseline="0"/>
              <a:t>understanding</a:t>
            </a:r>
          </a:p>
          <a:p>
            <a:pPr marL="457200" indent="-457200" algn="l" rtl="0">
              <a:spcAft>
                <a:spcPts val="900"/>
              </a:spcAft>
              <a:buFont typeface="+mj-lt"/>
              <a:buAutoNum type="arabicPeriod"/>
            </a:pPr>
            <a:r>
              <a:rPr lang="en" b="0" i="0" u="none" baseline="0"/>
              <a:t>Provide information via </a:t>
            </a:r>
            <a:r>
              <a:rPr lang="en" b="0" i="0" u="none" baseline="0">
                <a:solidFill>
                  <a:srgbClr val="A90025"/>
                </a:solidFill>
                <a:latin typeface="+mj-lt"/>
              </a:rPr>
              <a:t>multiple channels </a:t>
            </a:r>
            <a:r>
              <a:rPr lang="en" b="0" i="0" u="none" baseline="0"/>
              <a:t>(draw, mime, etc.)</a:t>
            </a:r>
          </a:p>
          <a:p>
            <a:pPr marL="457200" indent="-457200" algn="l" rtl="0">
              <a:spcAft>
                <a:spcPts val="900"/>
              </a:spcAft>
              <a:buFont typeface="+mj-lt"/>
              <a:buAutoNum type="arabicPeriod"/>
            </a:pPr>
            <a:r>
              <a:rPr lang="en" b="0" i="0" u="none" baseline="0">
                <a:solidFill>
                  <a:srgbClr val="A90025"/>
                </a:solidFill>
                <a:latin typeface="+mj-lt"/>
              </a:rPr>
              <a:t>Choose</a:t>
            </a:r>
            <a:r>
              <a:rPr lang="en" b="0" i="0" u="none" baseline="0"/>
              <a:t> the most relevant communication media (face to face, telephone, email, etc.)</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35</a:t>
            </a:fld>
            <a:endParaRPr lang="en"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Local specificities</a:t>
            </a:r>
            <a:endParaRPr lang="en"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rtl="0">
              <a:buNone/>
            </a:pPr>
            <a:r>
              <a:rPr lang="en" b="0" i="0" u="none" baseline="0">
                <a:solidFill>
                  <a:srgbClr val="FF0000"/>
                </a:solidFill>
              </a:rPr>
              <a:t>Slide to be filled out locally on the cultural specificities of the country that you should be aware of in terms of communication.</a:t>
            </a:r>
            <a:endParaRPr lang="en" dirty="0">
              <a:solidFill>
                <a:srgbClr val="FF0000"/>
              </a:solidFill>
            </a:endParaRPr>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36</a:t>
            </a:fld>
            <a:endParaRPr lang="en"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How do you improve intercultural communication?</a:t>
            </a:r>
            <a:endParaRPr lang="en" dirty="0"/>
          </a:p>
        </p:txBody>
      </p:sp>
      <p:sp>
        <p:nvSpPr>
          <p:cNvPr id="3" name="Espace réservé du texte 2"/>
          <p:cNvSpPr>
            <a:spLocks noGrp="1"/>
          </p:cNvSpPr>
          <p:nvPr>
            <p:ph type="body" sz="quarter" idx="12"/>
          </p:nvPr>
        </p:nvSpPr>
        <p:spPr>
          <a:xfrm>
            <a:off x="457200" y="1361609"/>
            <a:ext cx="8218800" cy="5040311"/>
          </a:xfrm>
        </p:spPr>
        <p:txBody>
          <a:bodyPr/>
          <a:lstStyle/>
          <a:p>
            <a:pPr algn="just" rtl="0">
              <a:spcAft>
                <a:spcPts val="1500"/>
              </a:spcAft>
            </a:pPr>
            <a:r>
              <a:rPr lang="en" b="0" i="0" u="none" baseline="0"/>
              <a:t>Develop knowledge of the various cultures you encounter</a:t>
            </a:r>
          </a:p>
          <a:p>
            <a:pPr algn="just" rtl="0">
              <a:spcAft>
                <a:spcPts val="1500"/>
              </a:spcAft>
            </a:pPr>
            <a:r>
              <a:rPr lang="en" b="0" i="0" u="none" baseline="0"/>
              <a:t>Share practical experience in a simple way</a:t>
            </a:r>
          </a:p>
          <a:p>
            <a:pPr algn="just" rtl="0">
              <a:spcAft>
                <a:spcPts val="1500"/>
              </a:spcAft>
            </a:pPr>
            <a:r>
              <a:rPr lang="en" b="0" i="0" u="none" baseline="0"/>
              <a:t>Avoid humor</a:t>
            </a:r>
          </a:p>
          <a:p>
            <a:pPr algn="just" rtl="0">
              <a:spcAft>
                <a:spcPts val="1500"/>
              </a:spcAft>
            </a:pPr>
            <a:r>
              <a:rPr lang="en" b="0" i="0" u="none" baseline="0"/>
              <a:t>Adapt the structure, the rhythm and the movements in your communication</a:t>
            </a:r>
          </a:p>
          <a:p>
            <a:pPr algn="just" rtl="0">
              <a:spcAft>
                <a:spcPts val="1500"/>
              </a:spcAft>
            </a:pPr>
            <a:r>
              <a:rPr lang="en" b="0" i="0" u="none" baseline="0"/>
              <a:t>Respect the differences</a:t>
            </a:r>
          </a:p>
          <a:p>
            <a:pPr algn="just" rtl="0">
              <a:spcAft>
                <a:spcPts val="1500"/>
              </a:spcAft>
            </a:pPr>
            <a:r>
              <a:rPr lang="en" b="0" i="0" u="none" baseline="0"/>
              <a:t>Do not place too much importance on cultural specificities</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37</a:t>
            </a:fld>
            <a:endParaRPr lang="en"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To sum up</a:t>
            </a:r>
            <a:endParaRPr lang="en" dirty="0"/>
          </a:p>
        </p:txBody>
      </p:sp>
      <p:sp>
        <p:nvSpPr>
          <p:cNvPr id="3" name="Espace réservé du texte 2"/>
          <p:cNvSpPr>
            <a:spLocks noGrp="1"/>
          </p:cNvSpPr>
          <p:nvPr>
            <p:ph type="body" sz="quarter" idx="12"/>
          </p:nvPr>
        </p:nvSpPr>
        <p:spPr/>
        <p:txBody>
          <a:bodyPr/>
          <a:lstStyle/>
          <a:p>
            <a:pPr algn="just" rtl="0"/>
            <a:r>
              <a:rPr lang="en" b="1" i="0" u="none" baseline="0"/>
              <a:t>What did you learn about the human factor and behavioral aspect?</a:t>
            </a:r>
            <a:endParaRPr lang="en" dirty="0" smtClean="0"/>
          </a:p>
          <a:p>
            <a:pPr marL="0" indent="0" algn="just" rtl="0">
              <a:buNone/>
            </a:pPr>
            <a:r>
              <a:rPr lang="en" b="0" i="0" u="none" baseline="0"/>
              <a:t> </a:t>
            </a:r>
            <a:endParaRPr lang="en" dirty="0" smtClean="0"/>
          </a:p>
          <a:p>
            <a:pPr algn="just" rtl="0"/>
            <a:r>
              <a:rPr lang="en" b="1" i="0" u="none" baseline="0"/>
              <a:t>What are you going to do differently now that you've seen this?</a:t>
            </a:r>
            <a:endParaRPr lang="en" dirty="0" smtClean="0"/>
          </a:p>
          <a:p>
            <a:pPr marL="0" indent="0" algn="just" rtl="0">
              <a:buNone/>
            </a:pPr>
            <a:r>
              <a:rPr lang="en" b="0" i="0" u="none" baseline="0"/>
              <a:t> </a:t>
            </a:r>
            <a:endParaRPr lang="en" dirty="0" smtClean="0"/>
          </a:p>
          <a:p>
            <a:pPr algn="just" rtl="0"/>
            <a:r>
              <a:rPr lang="en" b="1" i="0" u="none" baseline="0"/>
              <a:t>Does this raise any new issues?</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38</a:t>
            </a:fld>
            <a:endParaRPr lang="en"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The Apollo catastrophe</a:t>
            </a:r>
            <a:endParaRPr lang="en"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A7F48A2-1A32-1B4A-9E8F-881EBB04735E}" type="slidenum">
              <a:rPr>
                <a:solidFill>
                  <a:srgbClr val="898989"/>
                </a:solidFill>
                <a:ea typeface="Helvetica" charset="0"/>
                <a:cs typeface="Helvetica" charset="0"/>
              </a:rPr>
              <a:pPr/>
              <a:t>4</a:t>
            </a:fld>
            <a:endParaRPr lang="en"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The catastrophe prevented on Qantas flight 32</a:t>
            </a:r>
            <a:endParaRPr lang="en"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7C8A45D-C8D1-174F-AF7C-0A16B54843C7}" type="slidenum">
              <a:rPr>
                <a:solidFill>
                  <a:srgbClr val="898989"/>
                </a:solidFill>
                <a:ea typeface="Helvetica" charset="0"/>
                <a:cs typeface="Helvetica" charset="0"/>
              </a:rPr>
              <a:pPr/>
              <a:t>5</a:t>
            </a:fld>
            <a:endParaRPr lang="en"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The human factor: the last barrier</a:t>
            </a:r>
            <a:endParaRPr lang="en"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25C0674-09CA-0E43-A4AA-1B4C41935B25}" type="slidenum">
              <a:rPr>
                <a:solidFill>
                  <a:srgbClr val="898989"/>
                </a:solidFill>
                <a:ea typeface="Helvetica" charset="0"/>
                <a:cs typeface="Helvetica" charset="0"/>
              </a:rPr>
              <a:pPr/>
              <a:t>6</a:t>
            </a:fld>
            <a:endParaRPr lang="en"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112962"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gn="l" rtl="0">
              <a:lnSpc>
                <a:spcPct val="95000"/>
              </a:lnSpc>
              <a:spcBef>
                <a:spcPts val="600"/>
              </a:spcBef>
              <a:spcAft>
                <a:spcPts val="600"/>
              </a:spcAft>
              <a:buClr>
                <a:srgbClr val="00523F"/>
              </a:buClr>
            </a:pPr>
            <a:r>
              <a:rPr lang="en" b="0" i="0" u="none" baseline="0">
                <a:solidFill>
                  <a:srgbClr val="BD2B0B"/>
                </a:solidFill>
                <a:latin typeface="Calibri" charset="0"/>
              </a:rPr>
              <a:t>Safety barriers</a:t>
            </a:r>
          </a:p>
        </p:txBody>
      </p:sp>
      <p:sp>
        <p:nvSpPr>
          <p:cNvPr id="9" name="Rounded Rectangle 11"/>
          <p:cNvSpPr/>
          <p:nvPr/>
        </p:nvSpPr>
        <p:spPr bwMode="auto">
          <a:xfrm>
            <a:off x="1727200" y="5113338"/>
            <a:ext cx="5976938"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en" b="1" i="0" u="none" baseline="0">
                <a:solidFill>
                  <a:srgbClr val="BD2B0B"/>
                </a:solidFill>
                <a:latin typeface="Calibri" charset="0"/>
              </a:rPr>
              <a:t>The presence and size of holes in the different barriers (technical, organization, human) are strongly influenced by human and organizational factors. </a:t>
            </a:r>
            <a:endParaRPr lang="en"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en" sz="1200" b="0" i="0" u="none" baseline="0">
                <a:solidFill>
                  <a:schemeClr val="bg1"/>
                </a:solidFill>
              </a:rPr>
              <a:t>RISK</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en" sz="1200" b="0" i="0" u="none" baseline="0">
                <a:solidFill>
                  <a:schemeClr val="bg1"/>
                </a:solidFill>
              </a:rPr>
              <a:t>RISK</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en" sz="1200" b="0" i="0" u="none" baseline="0">
                <a:solidFill>
                  <a:schemeClr val="bg1"/>
                </a:solidFill>
              </a:rPr>
              <a:t>RISK</a:t>
            </a:r>
          </a:p>
        </p:txBody>
      </p:sp>
      <p:sp>
        <p:nvSpPr>
          <p:cNvPr id="13" name="Rectangle 12"/>
          <p:cNvSpPr/>
          <p:nvPr/>
        </p:nvSpPr>
        <p:spPr>
          <a:xfrm>
            <a:off x="2819400" y="4203700"/>
            <a:ext cx="1223963" cy="5683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en" sz="1200" b="1" i="0" u="none" baseline="0">
                <a:solidFill>
                  <a:schemeClr val="tx1"/>
                </a:solidFill>
              </a:rPr>
              <a:t>Equipment</a:t>
            </a:r>
          </a:p>
          <a:p>
            <a:pPr marL="95250" indent="-95250" algn="l" rtl="0" eaLnBrk="1" hangingPunct="1">
              <a:buFont typeface="Arial" panose="020B0604020202020204" pitchFamily="34" charset="0"/>
              <a:buChar char="•"/>
              <a:defRPr/>
            </a:pPr>
            <a:r>
              <a:rPr lang="en" sz="1200" b="1" i="0" u="none" baseline="0">
                <a:solidFill>
                  <a:schemeClr val="tx1"/>
                </a:solidFill>
              </a:rPr>
              <a:t>Design</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en" sz="1400" b="1" i="0" u="none" baseline="0">
                <a:solidFill>
                  <a:schemeClr val="tx1"/>
                </a:solidFill>
              </a:rPr>
              <a:t>People</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en" sz="1200" b="1" i="0" u="none" baseline="0">
                <a:solidFill>
                  <a:schemeClr val="tx1"/>
                </a:solidFill>
              </a:rPr>
              <a:t>Process</a:t>
            </a:r>
          </a:p>
          <a:p>
            <a:pPr marL="95250" indent="-95250" algn="l" rtl="0" eaLnBrk="1" hangingPunct="1">
              <a:buFont typeface="Arial" panose="020B0604020202020204" pitchFamily="34" charset="0"/>
              <a:buChar char="•"/>
              <a:defRPr/>
            </a:pPr>
            <a:r>
              <a:rPr lang="en" sz="1200" b="1" i="0" u="none" baseline="0">
                <a:solidFill>
                  <a:schemeClr val="tx1"/>
                </a:solidFill>
              </a:rPr>
              <a:t>Management systems</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sz="1100" b="0" i="1" u="none" baseline="0"/>
              <a:t>Formalized activities</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 sz="1100" b="0" i="1" u="none" baseline="0"/>
              <a:t>Non-formalized activities</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What characterizes the human factor</a:t>
            </a:r>
            <a:endParaRPr lang="en" dirty="0"/>
          </a:p>
        </p:txBody>
      </p:sp>
      <p:sp>
        <p:nvSpPr>
          <p:cNvPr id="3" name="Espace réservé du texte 2"/>
          <p:cNvSpPr>
            <a:spLocks noGrp="1"/>
          </p:cNvSpPr>
          <p:nvPr>
            <p:ph type="body" sz="quarter" idx="12"/>
          </p:nvPr>
        </p:nvSpPr>
        <p:spPr/>
        <p:txBody>
          <a:bodyPr/>
          <a:lstStyle/>
          <a:p>
            <a:pPr algn="l" rtl="0">
              <a:spcAft>
                <a:spcPts val="1500"/>
              </a:spcAft>
            </a:pPr>
            <a:r>
              <a:rPr lang="en" b="0" i="0" u="none" baseline="0"/>
              <a:t>The human factor, as regards safety, is characterized by: </a:t>
            </a:r>
          </a:p>
          <a:p>
            <a:pPr lvl="1" algn="l" rtl="0">
              <a:spcAft>
                <a:spcPts val="1500"/>
              </a:spcAft>
            </a:pPr>
            <a:r>
              <a:rPr lang="en" b="0" i="0" u="none" baseline="0"/>
              <a:t>Risk perception (signals and judgment)</a:t>
            </a:r>
          </a:p>
          <a:p>
            <a:pPr lvl="1" algn="l" rtl="0">
              <a:spcAft>
                <a:spcPts val="1500"/>
              </a:spcAft>
            </a:pPr>
            <a:r>
              <a:rPr lang="en" b="0" i="0" u="none" baseline="0"/>
              <a:t>Risk assessment</a:t>
            </a:r>
          </a:p>
          <a:p>
            <a:pPr lvl="1" algn="l" rtl="0">
              <a:spcAft>
                <a:spcPts val="1500"/>
              </a:spcAft>
            </a:pPr>
            <a:r>
              <a:rPr lang="en" b="0" i="0" u="none" baseline="0"/>
              <a:t>Risk taking.</a:t>
            </a:r>
            <a:endParaRPr lang="en"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7</a:t>
            </a:fld>
            <a:endParaRPr lang="en"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extLst>
      <p:ext uri="{BB962C8B-B14F-4D97-AF65-F5344CB8AC3E}">
        <p14:creationId xmlns:p14="http://schemas.microsoft.com/office/powerpoint/2010/main"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Risk perception</a:t>
            </a:r>
            <a:endParaRPr lang="en"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8</a:t>
            </a:fld>
            <a:endParaRPr lang="en"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sz="900" b="0" i="0" u="none" baseline="0">
                <a:ea typeface="Helvetica" charset="0"/>
                <a:cs typeface="Helvetica" charset="0"/>
              </a:rPr>
              <a:t>H3SE integration kit - TCT 4.1 – Human Factors, Weak Signals and Communication – V2</a:t>
            </a:r>
            <a:endParaRPr lang="en" altLang="fr-FR" sz="900" dirty="0" smtClean="0">
              <a:ea typeface="Helvetica" charset="0"/>
              <a:cs typeface="Helvetica" charset="0"/>
            </a:endParaRPr>
          </a:p>
        </p:txBody>
      </p:sp>
    </p:spTree>
    <p:extLst>
      <p:ext uri="{BB962C8B-B14F-4D97-AF65-F5344CB8AC3E}">
        <p14:creationId xmlns:p14="http://schemas.microsoft.com/office/powerpoint/2010/main"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Risk perception is based on the reception and processing of signals (1/2)</a:t>
            </a:r>
            <a:endParaRPr lang="en"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algn="l" rtl="0" eaLnBrk="1" hangingPunct="1">
              <a:spcAft>
                <a:spcPts val="1500"/>
              </a:spcAft>
              <a:buFont typeface="Lucida Grande" charset="0"/>
              <a:buNone/>
            </a:pPr>
            <a:r>
              <a:rPr lang="en" b="0" i="0" u="none" baseline="0">
                <a:cs typeface="Arial" charset="0"/>
              </a:rPr>
              <a:t>Risk perception is… </a:t>
            </a:r>
          </a:p>
          <a:p>
            <a:pPr algn="l" rtl="0" eaLnBrk="1" hangingPunct="1">
              <a:spcAft>
                <a:spcPts val="1500"/>
              </a:spcAft>
            </a:pPr>
            <a:r>
              <a:rPr lang="en" b="0" i="0" u="none" baseline="0">
                <a:cs typeface="Arial" charset="0"/>
              </a:rPr>
              <a:t>The perception of external signals that can be regarded as potential risks. </a:t>
            </a:r>
            <a:endParaRPr lang="en" altLang="fr-FR" dirty="0">
              <a:cs typeface="Arial" charset="0"/>
            </a:endParaRPr>
          </a:p>
          <a:p>
            <a:pPr algn="l" rtl="0" eaLnBrk="1" hangingPunct="1">
              <a:spcAft>
                <a:spcPts val="1500"/>
              </a:spcAft>
            </a:pPr>
            <a:r>
              <a:rPr lang="en" b="0" i="0" u="none" baseline="0">
                <a:cs typeface="Arial" charset="0"/>
              </a:rPr>
              <a:t>The subjective judgment that individuals possess on the characteristics and the severity of the risk.</a:t>
            </a:r>
            <a:endParaRPr lang="en" altLang="fr-FR" dirty="0">
              <a:cs typeface="Arial" charset="0"/>
            </a:endParaRPr>
          </a:p>
          <a:p>
            <a:pPr marL="0" indent="0" algn="l" rtl="0" eaLnBrk="1" hangingPunct="1"/>
            <a:endParaRPr lang="en"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7CBE1A4-0BBB-C34E-AB7C-D139AE59CB20}" type="slidenum">
              <a:rPr>
                <a:solidFill>
                  <a:srgbClr val="898989"/>
                </a:solidFill>
                <a:ea typeface="Helvetica" charset="0"/>
                <a:cs typeface="Helvetica" charset="0"/>
              </a:rPr>
              <a:pPr/>
              <a:t>9</a:t>
            </a:fld>
            <a:endParaRPr lang="en"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n" b="0" i="0" u="none" baseline="0">
                <a:ea typeface="Helvetica" charset="0"/>
                <a:cs typeface="Helvetica" charset="0"/>
              </a:rPr>
              <a:t>H3SE integration kit - TCT 4.1 – Human Factors, Weak Signals and Communication – V2</a:t>
            </a:r>
            <a:endParaRPr lang="en"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1906</TotalTime>
  <Words>2160</Words>
  <Application>Microsoft Office PowerPoint</Application>
  <PresentationFormat>Affichage à l'écran (4:3)</PresentationFormat>
  <Paragraphs>306</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fr_total_modele_rouge_fonce</vt:lpstr>
      <vt:lpstr>Human Factors, Weak Signals and Communication</vt:lpstr>
      <vt:lpstr>Module objectives</vt:lpstr>
      <vt:lpstr>The human factor in safety</vt:lpstr>
      <vt:lpstr>The Apollo catastrophe</vt:lpstr>
      <vt:lpstr>The catastrophe prevented on Qantas flight 32</vt:lpstr>
      <vt:lpstr>The human factor: the last barrier</vt:lpstr>
      <vt:lpstr>What characterizes the human factor</vt:lpstr>
      <vt:lpstr>Risk perception</vt:lpstr>
      <vt:lpstr>Risk perception is based on the reception and processing of signals (1/2)</vt:lpstr>
      <vt:lpstr>Risk perception is based on the reception and processing of signals (2/2)</vt:lpstr>
      <vt:lpstr>As a neurological phenomenon, perception can be altered  </vt:lpstr>
      <vt:lpstr>How many passes</vt:lpstr>
      <vt:lpstr>Weak signals</vt:lpstr>
      <vt:lpstr>Weak signals (1/2)</vt:lpstr>
      <vt:lpstr>Weak signals (2/2)</vt:lpstr>
      <vt:lpstr>Risk assessment</vt:lpstr>
      <vt:lpstr>The squadron lost in the Bermuda Triangle</vt:lpstr>
      <vt:lpstr>The squadron lost in the Bermuda Triangle – the facts </vt:lpstr>
      <vt:lpstr>The error in the risk assessment</vt:lpstr>
      <vt:lpstr>Risk taking</vt:lpstr>
      <vt:lpstr>Video of a level crossing</vt:lpstr>
      <vt:lpstr>Analysis example – Crossing the railway  </vt:lpstr>
      <vt:lpstr>Aspects of risk taking  </vt:lpstr>
      <vt:lpstr>Now it’s your turn (1/3) </vt:lpstr>
      <vt:lpstr>Now it’s your turn (2/3) </vt:lpstr>
      <vt:lpstr>Now it’s your turn (3/3) </vt:lpstr>
      <vt:lpstr>What about you?</vt:lpstr>
      <vt:lpstr>The crucial role of communication</vt:lpstr>
      <vt:lpstr>The last minutes of flight AF447 (Rio - Paris)</vt:lpstr>
      <vt:lpstr>The mechanical model of communication</vt:lpstr>
      <vt:lpstr>Metacommunication to improve communication</vt:lpstr>
      <vt:lpstr>Active listening – 1st key:  Listen to the person speaking to you and… rephrase  </vt:lpstr>
      <vt:lpstr>Active listening – 2nd key: Listen to the person speaking to you and…  specify </vt:lpstr>
      <vt:lpstr>Communication – foreign languages Funny video</vt:lpstr>
      <vt:lpstr>Improving communication in a foreign language – 10 tips</vt:lpstr>
      <vt:lpstr>Local specificities</vt:lpstr>
      <vt:lpstr>How do you improve intercultural communication?</vt:lpstr>
      <vt:lpstr>To sum up</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Manuela Uribesolis</cp:lastModifiedBy>
  <cp:revision>57</cp:revision>
  <dcterms:created xsi:type="dcterms:W3CDTF">2015-09-07T13:13:13Z</dcterms:created>
  <dcterms:modified xsi:type="dcterms:W3CDTF">2017-06-08T20:14:18Z</dcterms:modified>
</cp:coreProperties>
</file>