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Lst>
  <p:notesMasterIdLst>
    <p:notesMasterId r:id="rId27"/>
  </p:notesMasterIdLst>
  <p:handoutMasterIdLst>
    <p:handoutMasterId r:id="rId28"/>
  </p:handoutMasterIdLst>
  <p:sldIdLst>
    <p:sldId id="2134805705" r:id="rId9"/>
    <p:sldId id="2134805768" r:id="rId10"/>
    <p:sldId id="2134805710" r:id="rId11"/>
    <p:sldId id="2134805770" r:id="rId12"/>
    <p:sldId id="2134805771" r:id="rId13"/>
    <p:sldId id="2134805757" r:id="rId14"/>
    <p:sldId id="2134805772" r:id="rId15"/>
    <p:sldId id="2134805746" r:id="rId16"/>
    <p:sldId id="2134805777" r:id="rId17"/>
    <p:sldId id="2134805778" r:id="rId18"/>
    <p:sldId id="2134805779" r:id="rId19"/>
    <p:sldId id="2134805780" r:id="rId20"/>
    <p:sldId id="2134805781" r:id="rId21"/>
    <p:sldId id="2134805782" r:id="rId22"/>
    <p:sldId id="2134805783" r:id="rId23"/>
    <p:sldId id="2134805776" r:id="rId24"/>
    <p:sldId id="2134805745" r:id="rId25"/>
    <p:sldId id="2134805748" r:id="rId2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F40224-F692-CCCB-2D0C-F3BA76D84528}" name="Claire MAIRET" initials="CM" userId="S::claire.mairet@totalenergies.com::b91d9db2-e41b-4c98-9525-27312980cc2f" providerId="AD"/>
  <p188:author id="{FEA1FE84-E23A-9B79-DD19-84E865AB30B4}" name="Alexandra PAPILLON" initials="AP" userId="S::alexandra.papillon@totalenergies.com::6ed42675-17a0-4139-8016-992ac43c8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abrice PERCHE" initials="FP" lastIdx="7" clrIdx="6">
    <p:extLst>
      <p:ext uri="{19B8F6BF-5375-455C-9EA6-DF929625EA0E}">
        <p15:presenceInfo xmlns:p15="http://schemas.microsoft.com/office/powerpoint/2012/main" userId="S::fabrice.perche@totalenergies.com::06f294e3-2d62-4708-91b0-695eb24d8784" providerId="AD"/>
      </p:ext>
    </p:extLst>
  </p:cmAuthor>
  <p:cmAuthor id="1" name="Tatiana MIR" initials="TM" lastIdx="58" clrIdx="0">
    <p:extLst>
      <p:ext uri="{19B8F6BF-5375-455C-9EA6-DF929625EA0E}">
        <p15:presenceInfo xmlns:p15="http://schemas.microsoft.com/office/powerpoint/2012/main" userId="S::tatiana.mir@totalenergies.com::4d1b6097-a687-44dd-ad16-6ad111d36e7d" providerId="AD"/>
      </p:ext>
    </p:extLst>
  </p:cmAuthor>
  <p:cmAuthor id="8" name="Laurent MARTY" initials="LM" lastIdx="13" clrIdx="7">
    <p:extLst>
      <p:ext uri="{19B8F6BF-5375-455C-9EA6-DF929625EA0E}">
        <p15:presenceInfo xmlns:p15="http://schemas.microsoft.com/office/powerpoint/2012/main" userId="S::laurent.marty@totalenergies.com::1d25ecae-2807-44e5-ae94-9580eeb8e7ca" providerId="AD"/>
      </p:ext>
    </p:extLst>
  </p:cmAuthor>
  <p:cmAuthor id="2" name="Michiel DE KOSTER" initials="MDK" lastIdx="19" clrIdx="1">
    <p:extLst>
      <p:ext uri="{19B8F6BF-5375-455C-9EA6-DF929625EA0E}">
        <p15:presenceInfo xmlns:p15="http://schemas.microsoft.com/office/powerpoint/2012/main" userId="S::michiel.de-koster@totalenergies.com::7d7c490e-1e4b-4bd1-978a-bd0aaf19c382" providerId="AD"/>
      </p:ext>
    </p:extLst>
  </p:cmAuthor>
  <p:cmAuthor id="3" name="David DOYONNAS" initials="DD" lastIdx="12" clrIdx="2">
    <p:extLst>
      <p:ext uri="{19B8F6BF-5375-455C-9EA6-DF929625EA0E}">
        <p15:presenceInfo xmlns:p15="http://schemas.microsoft.com/office/powerpoint/2012/main" userId="S::david.doyonnas@totalenergies.com::50d04fe7-e08d-4de1-95c9-593ebd14dc57" providerId="AD"/>
      </p:ext>
    </p:extLst>
  </p:cmAuthor>
  <p:cmAuthor id="4" name="Alexandra PAPILLON" initials="AP" lastIdx="27" clrIdx="3">
    <p:extLst>
      <p:ext uri="{19B8F6BF-5375-455C-9EA6-DF929625EA0E}">
        <p15:presenceInfo xmlns:p15="http://schemas.microsoft.com/office/powerpoint/2012/main" userId="S::alexandra.papillon@totalenergies.com::6ed42675-17a0-4139-8016-992ac43c869f" providerId="AD"/>
      </p:ext>
    </p:extLst>
  </p:cmAuthor>
  <p:cmAuthor id="5" name="Cyril DE-COATPONT" initials="CDC" lastIdx="9" clrIdx="4">
    <p:extLst>
      <p:ext uri="{19B8F6BF-5375-455C-9EA6-DF929625EA0E}">
        <p15:presenceInfo xmlns:p15="http://schemas.microsoft.com/office/powerpoint/2012/main" userId="S::cyril.de-coatpont@total.com::8e2a7a85-c243-49c2-bdd5-9a8a2591b005" providerId="AD"/>
      </p:ext>
    </p:extLst>
  </p:cmAuthor>
  <p:cmAuthor id="6" name="Nicolas FOREST" initials="NF" lastIdx="7" clrIdx="5">
    <p:extLst>
      <p:ext uri="{19B8F6BF-5375-455C-9EA6-DF929625EA0E}">
        <p15:presenceInfo xmlns:p15="http://schemas.microsoft.com/office/powerpoint/2012/main" userId="S::nicolas.forest@total.com::74d7feb1-6457-475c-bfcc-0f29457bb0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982"/>
    <a:srgbClr val="303192"/>
    <a:srgbClr val="00CDFF"/>
    <a:srgbClr val="ED0000"/>
    <a:srgbClr val="00B050"/>
    <a:srgbClr val="DFDFEE"/>
    <a:srgbClr val="5E5FA8"/>
    <a:srgbClr val="374649"/>
    <a:srgbClr val="4E5B5E"/>
    <a:srgbClr val="569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E1B8A-D2B7-43DC-AE3B-36123C0B85BA}" v="2" dt="2022-08-12T09:32:46.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IRET" userId="b91d9db2-e41b-4c98-9525-27312980cc2f" providerId="ADAL" clId="{CFBE1B8A-D2B7-43DC-AE3B-36123C0B85BA}"/>
    <pc:docChg chg="modSld">
      <pc:chgData name="Claire MAIRET" userId="b91d9db2-e41b-4c98-9525-27312980cc2f" providerId="ADAL" clId="{CFBE1B8A-D2B7-43DC-AE3B-36123C0B85BA}" dt="2022-08-12T09:32:46.924" v="1" actId="164"/>
      <pc:docMkLst>
        <pc:docMk/>
      </pc:docMkLst>
      <pc:sldChg chg="addSp modSp">
        <pc:chgData name="Claire MAIRET" userId="b91d9db2-e41b-4c98-9525-27312980cc2f" providerId="ADAL" clId="{CFBE1B8A-D2B7-43DC-AE3B-36123C0B85BA}" dt="2022-08-12T09:32:46.924" v="1" actId="164"/>
        <pc:sldMkLst>
          <pc:docMk/>
          <pc:sldMk cId="3848476589" sldId="2134805710"/>
        </pc:sldMkLst>
        <pc:grpChg chg="mod">
          <ac:chgData name="Claire MAIRET" userId="b91d9db2-e41b-4c98-9525-27312980cc2f" providerId="ADAL" clId="{CFBE1B8A-D2B7-43DC-AE3B-36123C0B85BA}" dt="2022-08-12T09:32:46.924" v="1" actId="164"/>
          <ac:grpSpMkLst>
            <pc:docMk/>
            <pc:sldMk cId="3848476589" sldId="2134805710"/>
            <ac:grpSpMk id="5" creationId="{98CAA2D2-C40A-4BC9-B4A7-15F3CD6A6130}"/>
          </ac:grpSpMkLst>
        </pc:grpChg>
        <pc:grpChg chg="add mod">
          <ac:chgData name="Claire MAIRET" userId="b91d9db2-e41b-4c98-9525-27312980cc2f" providerId="ADAL" clId="{CFBE1B8A-D2B7-43DC-AE3B-36123C0B85BA}" dt="2022-08-12T09:32:46.924" v="1" actId="164"/>
          <ac:grpSpMkLst>
            <pc:docMk/>
            <pc:sldMk cId="3848476589" sldId="2134805710"/>
            <ac:grpSpMk id="6" creationId="{AA2BA904-1740-42B9-9049-B24810BA9D26}"/>
          </ac:grpSpMkLst>
        </pc:grpChg>
        <pc:picChg chg="mod">
          <ac:chgData name="Claire MAIRET" userId="b91d9db2-e41b-4c98-9525-27312980cc2f" providerId="ADAL" clId="{CFBE1B8A-D2B7-43DC-AE3B-36123C0B85BA}" dt="2022-08-12T09:32:46.924" v="1" actId="164"/>
          <ac:picMkLst>
            <pc:docMk/>
            <pc:sldMk cId="3848476589" sldId="2134805710"/>
            <ac:picMk id="2" creationId="{C8331D1E-D917-2269-2B47-8DA20D5DD208}"/>
          </ac:picMkLst>
        </pc:picChg>
      </pc:sldChg>
    </pc:docChg>
  </pc:docChgLst>
  <pc:docChgLst>
    <pc:chgData name="Alexandra PAPILLON" userId="6ed42675-17a0-4139-8016-992ac43c869f" providerId="ADAL" clId="{8AD305C2-F40D-4F2A-854E-88B645BB8825}"/>
    <pc:docChg chg="redo custSel modSld">
      <pc:chgData name="Alexandra PAPILLON" userId="6ed42675-17a0-4139-8016-992ac43c869f" providerId="ADAL" clId="{8AD305C2-F40D-4F2A-854E-88B645BB8825}" dt="2022-08-02T09:35:46.636" v="310"/>
      <pc:docMkLst>
        <pc:docMk/>
      </pc:docMkLst>
      <pc:sldChg chg="modSp mod">
        <pc:chgData name="Alexandra PAPILLON" userId="6ed42675-17a0-4139-8016-992ac43c869f" providerId="ADAL" clId="{8AD305C2-F40D-4F2A-854E-88B645BB8825}" dt="2022-08-02T08:52:18.703" v="159" actId="20577"/>
        <pc:sldMkLst>
          <pc:docMk/>
          <pc:sldMk cId="669414535" sldId="2134805746"/>
        </pc:sldMkLst>
        <pc:graphicFrameChg chg="modGraphic">
          <ac:chgData name="Alexandra PAPILLON" userId="6ed42675-17a0-4139-8016-992ac43c869f" providerId="ADAL" clId="{8AD305C2-F40D-4F2A-854E-88B645BB8825}" dt="2022-08-02T08:52:18.703" v="159" actId="20577"/>
          <ac:graphicFrameMkLst>
            <pc:docMk/>
            <pc:sldMk cId="669414535" sldId="2134805746"/>
            <ac:graphicFrameMk id="13" creationId="{579052B5-939A-4FD2-AB07-3F162287B7B9}"/>
          </ac:graphicFrameMkLst>
        </pc:graphicFrameChg>
      </pc:sldChg>
      <pc:sldChg chg="modSp mod">
        <pc:chgData name="Alexandra PAPILLON" userId="6ed42675-17a0-4139-8016-992ac43c869f" providerId="ADAL" clId="{8AD305C2-F40D-4F2A-854E-88B645BB8825}" dt="2022-08-02T08:31:44.388" v="82" actId="6549"/>
        <pc:sldMkLst>
          <pc:docMk/>
          <pc:sldMk cId="2332208611" sldId="2134805770"/>
        </pc:sldMkLst>
        <pc:spChg chg="mod">
          <ac:chgData name="Alexandra PAPILLON" userId="6ed42675-17a0-4139-8016-992ac43c869f" providerId="ADAL" clId="{8AD305C2-F40D-4F2A-854E-88B645BB8825}" dt="2022-08-02T08:31:44.388" v="82" actId="6549"/>
          <ac:spMkLst>
            <pc:docMk/>
            <pc:sldMk cId="2332208611" sldId="2134805770"/>
            <ac:spMk id="19" creationId="{E356A3E1-F15E-634E-8A46-2B9F7A5CC0F7}"/>
          </ac:spMkLst>
        </pc:spChg>
      </pc:sldChg>
      <pc:sldChg chg="modSp mod">
        <pc:chgData name="Alexandra PAPILLON" userId="6ed42675-17a0-4139-8016-992ac43c869f" providerId="ADAL" clId="{8AD305C2-F40D-4F2A-854E-88B645BB8825}" dt="2022-08-02T08:42:22.343" v="127" actId="20577"/>
        <pc:sldMkLst>
          <pc:docMk/>
          <pc:sldMk cId="1232940113" sldId="2134805771"/>
        </pc:sldMkLst>
        <pc:spChg chg="mod">
          <ac:chgData name="Alexandra PAPILLON" userId="6ed42675-17a0-4139-8016-992ac43c869f" providerId="ADAL" clId="{8AD305C2-F40D-4F2A-854E-88B645BB8825}" dt="2022-08-02T08:42:22.343" v="127" actId="20577"/>
          <ac:spMkLst>
            <pc:docMk/>
            <pc:sldMk cId="1232940113" sldId="2134805771"/>
            <ac:spMk id="21" creationId="{344C8C70-1991-5ACC-80AD-A568A11ADF14}"/>
          </ac:spMkLst>
        </pc:spChg>
      </pc:sldChg>
      <pc:sldChg chg="modSp mod">
        <pc:chgData name="Alexandra PAPILLON" userId="6ed42675-17a0-4139-8016-992ac43c869f" providerId="ADAL" clId="{8AD305C2-F40D-4F2A-854E-88B645BB8825}" dt="2022-08-02T08:43:22.430" v="143" actId="20577"/>
        <pc:sldMkLst>
          <pc:docMk/>
          <pc:sldMk cId="967749727" sldId="2134805779"/>
        </pc:sldMkLst>
        <pc:spChg chg="mod">
          <ac:chgData name="Alexandra PAPILLON" userId="6ed42675-17a0-4139-8016-992ac43c869f" providerId="ADAL" clId="{8AD305C2-F40D-4F2A-854E-88B645BB8825}" dt="2022-08-02T08:43:07.468" v="135" actId="20577"/>
          <ac:spMkLst>
            <pc:docMk/>
            <pc:sldMk cId="967749727" sldId="2134805779"/>
            <ac:spMk id="34" creationId="{88C9445E-1958-C447-C1C6-CD3249B199E2}"/>
          </ac:spMkLst>
        </pc:spChg>
        <pc:spChg chg="mod">
          <ac:chgData name="Alexandra PAPILLON" userId="6ed42675-17a0-4139-8016-992ac43c869f" providerId="ADAL" clId="{8AD305C2-F40D-4F2A-854E-88B645BB8825}" dt="2022-08-02T08:43:12.096" v="139" actId="20577"/>
          <ac:spMkLst>
            <pc:docMk/>
            <pc:sldMk cId="967749727" sldId="2134805779"/>
            <ac:spMk id="36" creationId="{443293DD-B1FE-27F1-31D4-6C20A391C568}"/>
          </ac:spMkLst>
        </pc:spChg>
        <pc:spChg chg="mod">
          <ac:chgData name="Alexandra PAPILLON" userId="6ed42675-17a0-4139-8016-992ac43c869f" providerId="ADAL" clId="{8AD305C2-F40D-4F2A-854E-88B645BB8825}" dt="2022-08-02T08:43:22.430" v="143" actId="20577"/>
          <ac:spMkLst>
            <pc:docMk/>
            <pc:sldMk cId="967749727" sldId="2134805779"/>
            <ac:spMk id="38" creationId="{EF49DFF6-BD6D-64FF-A8FC-C6540A21DA19}"/>
          </ac:spMkLst>
        </pc:spChg>
      </pc:sldChg>
      <pc:sldChg chg="modSp mod">
        <pc:chgData name="Alexandra PAPILLON" userId="6ed42675-17a0-4139-8016-992ac43c869f" providerId="ADAL" clId="{8AD305C2-F40D-4F2A-854E-88B645BB8825}" dt="2022-08-02T08:52:10.100" v="152" actId="20577"/>
        <pc:sldMkLst>
          <pc:docMk/>
          <pc:sldMk cId="2919162840" sldId="2134805781"/>
        </pc:sldMkLst>
        <pc:spChg chg="mod">
          <ac:chgData name="Alexandra PAPILLON" userId="6ed42675-17a0-4139-8016-992ac43c869f" providerId="ADAL" clId="{8AD305C2-F40D-4F2A-854E-88B645BB8825}" dt="2022-08-02T08:52:10.100" v="152" actId="20577"/>
          <ac:spMkLst>
            <pc:docMk/>
            <pc:sldMk cId="2919162840" sldId="2134805781"/>
            <ac:spMk id="31" creationId="{72500E6E-56F6-EA88-D5B4-1F59F84688D2}"/>
          </ac:spMkLst>
        </pc:spChg>
        <pc:spChg chg="mod">
          <ac:chgData name="Alexandra PAPILLON" userId="6ed42675-17a0-4139-8016-992ac43c869f" providerId="ADAL" clId="{8AD305C2-F40D-4F2A-854E-88B645BB8825}" dt="2022-08-02T08:51:23.688" v="145" actId="20577"/>
          <ac:spMkLst>
            <pc:docMk/>
            <pc:sldMk cId="2919162840" sldId="2134805781"/>
            <ac:spMk id="56" creationId="{84FAE485-7EF6-C1AA-0629-F2DF15DB563D}"/>
          </ac:spMkLst>
        </pc:spChg>
      </pc:sldChg>
      <pc:sldChg chg="addSp delSp modSp mod addCm delCm modCm">
        <pc:chgData name="Alexandra PAPILLON" userId="6ed42675-17a0-4139-8016-992ac43c869f" providerId="ADAL" clId="{8AD305C2-F40D-4F2A-854E-88B645BB8825}" dt="2022-08-02T09:35:46.636" v="310"/>
        <pc:sldMkLst>
          <pc:docMk/>
          <pc:sldMk cId="2351375297" sldId="2134805782"/>
        </pc:sldMkLst>
        <pc:spChg chg="mod">
          <ac:chgData name="Alexandra PAPILLON" userId="6ed42675-17a0-4139-8016-992ac43c869f" providerId="ADAL" clId="{8AD305C2-F40D-4F2A-854E-88B645BB8825}" dt="2022-08-02T08:59:06.700" v="187" actId="20577"/>
          <ac:spMkLst>
            <pc:docMk/>
            <pc:sldMk cId="2351375297" sldId="2134805782"/>
            <ac:spMk id="46" creationId="{30876C48-CFDF-CB7F-78DA-BA551D5169D6}"/>
          </ac:spMkLst>
        </pc:spChg>
        <pc:spChg chg="mod">
          <ac:chgData name="Alexandra PAPILLON" userId="6ed42675-17a0-4139-8016-992ac43c869f" providerId="ADAL" clId="{8AD305C2-F40D-4F2A-854E-88B645BB8825}" dt="2022-08-02T09:03:33.435" v="203" actId="6549"/>
          <ac:spMkLst>
            <pc:docMk/>
            <pc:sldMk cId="2351375297" sldId="2134805782"/>
            <ac:spMk id="47" creationId="{75381AC0-84D7-ED6D-C552-F8B9852EDD9C}"/>
          </ac:spMkLst>
        </pc:spChg>
        <pc:spChg chg="mod">
          <ac:chgData name="Alexandra PAPILLON" userId="6ed42675-17a0-4139-8016-992ac43c869f" providerId="ADAL" clId="{8AD305C2-F40D-4F2A-854E-88B645BB8825}" dt="2022-08-02T09:07:18.394" v="305" actId="20577"/>
          <ac:spMkLst>
            <pc:docMk/>
            <pc:sldMk cId="2351375297" sldId="2134805782"/>
            <ac:spMk id="64" creationId="{AB5EB007-814B-5FDA-6418-7CADBCC54E96}"/>
          </ac:spMkLst>
        </pc:spChg>
        <pc:picChg chg="add del mod">
          <ac:chgData name="Alexandra PAPILLON" userId="6ed42675-17a0-4139-8016-992ac43c869f" providerId="ADAL" clId="{8AD305C2-F40D-4F2A-854E-88B645BB8825}" dt="2022-08-02T09:35:41.979" v="308" actId="478"/>
          <ac:picMkLst>
            <pc:docMk/>
            <pc:sldMk cId="2351375297" sldId="2134805782"/>
            <ac:picMk id="1026" creationId="{157D21DC-AE54-4069-91AF-2C0B0E94C8A6}"/>
          </ac:picMkLst>
        </pc:picChg>
      </pc:sldChg>
      <pc:sldChg chg="delSp modSp mod">
        <pc:chgData name="Alexandra PAPILLON" userId="6ed42675-17a0-4139-8016-992ac43c869f" providerId="ADAL" clId="{8AD305C2-F40D-4F2A-854E-88B645BB8825}" dt="2022-08-02T09:10:48.539" v="307" actId="6549"/>
        <pc:sldMkLst>
          <pc:docMk/>
          <pc:sldMk cId="1595306901" sldId="2134805783"/>
        </pc:sldMkLst>
        <pc:spChg chg="del">
          <ac:chgData name="Alexandra PAPILLON" userId="6ed42675-17a0-4139-8016-992ac43c869f" providerId="ADAL" clId="{8AD305C2-F40D-4F2A-854E-88B645BB8825}" dt="2022-08-02T09:09:05.999" v="306" actId="478"/>
          <ac:spMkLst>
            <pc:docMk/>
            <pc:sldMk cId="1595306901" sldId="2134805783"/>
            <ac:spMk id="30" creationId="{C9303F83-7FAD-406F-85D3-88E299A6C46E}"/>
          </ac:spMkLst>
        </pc:spChg>
        <pc:spChg chg="mod">
          <ac:chgData name="Alexandra PAPILLON" userId="6ed42675-17a0-4139-8016-992ac43c869f" providerId="ADAL" clId="{8AD305C2-F40D-4F2A-854E-88B645BB8825}" dt="2022-08-02T09:10:48.539" v="307" actId="6549"/>
          <ac:spMkLst>
            <pc:docMk/>
            <pc:sldMk cId="1595306901" sldId="2134805783"/>
            <ac:spMk id="36" creationId="{443293DD-B1FE-27F1-31D4-6C20A391C568}"/>
          </ac:spMkLst>
        </pc:spChg>
        <pc:grpChg chg="del">
          <ac:chgData name="Alexandra PAPILLON" userId="6ed42675-17a0-4139-8016-992ac43c869f" providerId="ADAL" clId="{8AD305C2-F40D-4F2A-854E-88B645BB8825}" dt="2022-08-02T09:09:05.999" v="306" actId="478"/>
          <ac:grpSpMkLst>
            <pc:docMk/>
            <pc:sldMk cId="1595306901" sldId="2134805783"/>
            <ac:grpSpMk id="44" creationId="{7BF8F764-766D-4262-8A79-23944AF5356B}"/>
          </ac:grpSpMkLst>
        </pc:grpChg>
      </pc:sldChg>
    </pc:docChg>
  </pc:docChgLst>
  <pc:docChgLst>
    <pc:chgData name="Claire MAIRET" userId="S::claire.mairet@totalenergies.com::b91d9db2-e41b-4c98-9525-27312980cc2f" providerId="AD" clId="Web-{2BF8BA1A-2454-4BA6-98F9-7D49BD4091A6}"/>
    <pc:docChg chg="modSld">
      <pc:chgData name="Claire MAIRET" userId="S::claire.mairet@totalenergies.com::b91d9db2-e41b-4c98-9525-27312980cc2f" providerId="AD" clId="Web-{2BF8BA1A-2454-4BA6-98F9-7D49BD4091A6}" dt="2022-08-02T12:05:24.237" v="14"/>
      <pc:docMkLst>
        <pc:docMk/>
      </pc:docMkLst>
      <pc:sldChg chg="addSp delSp modSp">
        <pc:chgData name="Claire MAIRET" userId="S::claire.mairet@totalenergies.com::b91d9db2-e41b-4c98-9525-27312980cc2f" providerId="AD" clId="Web-{2BF8BA1A-2454-4BA6-98F9-7D49BD4091A6}" dt="2022-08-02T12:05:24.237" v="14"/>
        <pc:sldMkLst>
          <pc:docMk/>
          <pc:sldMk cId="3848476589" sldId="2134805710"/>
        </pc:sldMkLst>
        <pc:spChg chg="del">
          <ac:chgData name="Claire MAIRET" userId="S::claire.mairet@totalenergies.com::b91d9db2-e41b-4c98-9525-27312980cc2f" providerId="AD" clId="Web-{2BF8BA1A-2454-4BA6-98F9-7D49BD4091A6}" dt="2022-08-02T12:02:52.062" v="1"/>
          <ac:spMkLst>
            <pc:docMk/>
            <pc:sldMk cId="3848476589" sldId="2134805710"/>
            <ac:spMk id="6" creationId="{E5D9213F-D3B9-4A35-9017-688F22F9E583}"/>
          </ac:spMkLst>
        </pc:spChg>
        <pc:spChg chg="del">
          <ac:chgData name="Claire MAIRET" userId="S::claire.mairet@totalenergies.com::b91d9db2-e41b-4c98-9525-27312980cc2f" providerId="AD" clId="Web-{2BF8BA1A-2454-4BA6-98F9-7D49BD4091A6}" dt="2022-08-02T12:02:49.655" v="0"/>
          <ac:spMkLst>
            <pc:docMk/>
            <pc:sldMk cId="3848476589" sldId="2134805710"/>
            <ac:spMk id="7" creationId="{2BA537C6-8125-8274-E3CF-5F39B21BC4F8}"/>
          </ac:spMkLst>
        </pc:spChg>
        <pc:picChg chg="add mod">
          <ac:chgData name="Claire MAIRET" userId="S::claire.mairet@totalenergies.com::b91d9db2-e41b-4c98-9525-27312980cc2f" providerId="AD" clId="Web-{2BF8BA1A-2454-4BA6-98F9-7D49BD4091A6}" dt="2022-08-02T12:04:17.861" v="4" actId="14100"/>
          <ac:picMkLst>
            <pc:docMk/>
            <pc:sldMk cId="3848476589" sldId="2134805710"/>
            <ac:picMk id="2" creationId="{C8331D1E-D917-2269-2B47-8DA20D5DD208}"/>
          </ac:picMkLst>
        </pc:picChg>
        <pc:picChg chg="add del mod">
          <ac:chgData name="Claire MAIRET" userId="S::claire.mairet@totalenergies.com::b91d9db2-e41b-4c98-9525-27312980cc2f" providerId="AD" clId="Web-{2BF8BA1A-2454-4BA6-98F9-7D49BD4091A6}" dt="2022-08-02T12:05:14.472" v="11"/>
          <ac:picMkLst>
            <pc:docMk/>
            <pc:sldMk cId="3848476589" sldId="2134805710"/>
            <ac:picMk id="5" creationId="{F91CA5C4-C801-B426-EE29-1F9A509C99C0}"/>
          </ac:picMkLst>
        </pc:picChg>
        <pc:picChg chg="add del mod">
          <ac:chgData name="Claire MAIRET" userId="S::claire.mairet@totalenergies.com::b91d9db2-e41b-4c98-9525-27312980cc2f" providerId="AD" clId="Web-{2BF8BA1A-2454-4BA6-98F9-7D49BD4091A6}" dt="2022-08-02T12:05:13.581" v="10"/>
          <ac:picMkLst>
            <pc:docMk/>
            <pc:sldMk cId="3848476589" sldId="2134805710"/>
            <ac:picMk id="8" creationId="{F52F6487-452D-DA40-BFC4-1669F9C00DBC}"/>
          </ac:picMkLst>
        </pc:picChg>
        <pc:picChg chg="add del mod">
          <ac:chgData name="Claire MAIRET" userId="S::claire.mairet@totalenergies.com::b91d9db2-e41b-4c98-9525-27312980cc2f" providerId="AD" clId="Web-{2BF8BA1A-2454-4BA6-98F9-7D49BD4091A6}" dt="2022-08-02T12:05:24.237" v="14"/>
          <ac:picMkLst>
            <pc:docMk/>
            <pc:sldMk cId="3848476589" sldId="2134805710"/>
            <ac:picMk id="10" creationId="{63BE6890-F6D1-F83B-09F7-AA4A22FAD694}"/>
          </ac:picMkLst>
        </pc:picChg>
      </pc:sldChg>
    </pc:docChg>
  </pc:docChgLst>
  <pc:docChgLst>
    <pc:chgData name="Claire MAIRET" userId="b91d9db2-e41b-4c98-9525-27312980cc2f" providerId="ADAL" clId="{9D605137-EE01-4769-86B1-2492E14798F4}"/>
    <pc:docChg chg="custSel modSld">
      <pc:chgData name="Claire MAIRET" userId="b91d9db2-e41b-4c98-9525-27312980cc2f" providerId="ADAL" clId="{9D605137-EE01-4769-86B1-2492E14798F4}" dt="2022-08-02T12:20:56.826" v="58" actId="20577"/>
      <pc:docMkLst>
        <pc:docMk/>
      </pc:docMkLst>
      <pc:sldChg chg="addSp modSp mod">
        <pc:chgData name="Claire MAIRET" userId="b91d9db2-e41b-4c98-9525-27312980cc2f" providerId="ADAL" clId="{9D605137-EE01-4769-86B1-2492E14798F4}" dt="2022-08-02T12:09:05.760" v="15" actId="1035"/>
        <pc:sldMkLst>
          <pc:docMk/>
          <pc:sldMk cId="3848476589" sldId="2134805710"/>
        </pc:sldMkLst>
        <pc:spChg chg="add mod">
          <ac:chgData name="Claire MAIRET" userId="b91d9db2-e41b-4c98-9525-27312980cc2f" providerId="ADAL" clId="{9D605137-EE01-4769-86B1-2492E14798F4}" dt="2022-08-02T12:09:02.672" v="10" actId="14100"/>
          <ac:spMkLst>
            <pc:docMk/>
            <pc:sldMk cId="3848476589" sldId="2134805710"/>
            <ac:spMk id="10" creationId="{3D7DC2B1-FF33-41B3-B128-9D92F3F626DA}"/>
          </ac:spMkLst>
        </pc:spChg>
        <pc:spChg chg="add mod">
          <ac:chgData name="Claire MAIRET" userId="b91d9db2-e41b-4c98-9525-27312980cc2f" providerId="ADAL" clId="{9D605137-EE01-4769-86B1-2492E14798F4}" dt="2022-08-02T12:09:05.760" v="15" actId="1035"/>
          <ac:spMkLst>
            <pc:docMk/>
            <pc:sldMk cId="3848476589" sldId="2134805710"/>
            <ac:spMk id="13" creationId="{30C620AE-0E14-40EF-B8F3-998D8479A42F}"/>
          </ac:spMkLst>
        </pc:spChg>
        <pc:grpChg chg="add mod">
          <ac:chgData name="Claire MAIRET" userId="b91d9db2-e41b-4c98-9525-27312980cc2f" providerId="ADAL" clId="{9D605137-EE01-4769-86B1-2492E14798F4}" dt="2022-08-02T12:07:13.912" v="6" actId="164"/>
          <ac:grpSpMkLst>
            <pc:docMk/>
            <pc:sldMk cId="3848476589" sldId="2134805710"/>
            <ac:grpSpMk id="5" creationId="{98CAA2D2-C40A-4BC9-B4A7-15F3CD6A6130}"/>
          </ac:grpSpMkLst>
        </pc:grpChg>
      </pc:sldChg>
      <pc:sldChg chg="addSp delSp modSp mod">
        <pc:chgData name="Claire MAIRET" userId="b91d9db2-e41b-4c98-9525-27312980cc2f" providerId="ADAL" clId="{9D605137-EE01-4769-86B1-2492E14798F4}" dt="2022-08-02T12:09:28.256" v="18" actId="1076"/>
        <pc:sldMkLst>
          <pc:docMk/>
          <pc:sldMk cId="1527423765" sldId="2134805757"/>
        </pc:sldMkLst>
        <pc:picChg chg="del">
          <ac:chgData name="Claire MAIRET" userId="b91d9db2-e41b-4c98-9525-27312980cc2f" providerId="ADAL" clId="{9D605137-EE01-4769-86B1-2492E14798F4}" dt="2022-08-02T12:09:13.356" v="16" actId="478"/>
          <ac:picMkLst>
            <pc:docMk/>
            <pc:sldMk cId="1527423765" sldId="2134805757"/>
            <ac:picMk id="20" creationId="{301A512D-2DE7-673B-D407-3F122F03E387}"/>
          </ac:picMkLst>
        </pc:picChg>
        <pc:picChg chg="add mod">
          <ac:chgData name="Claire MAIRET" userId="b91d9db2-e41b-4c98-9525-27312980cc2f" providerId="ADAL" clId="{9D605137-EE01-4769-86B1-2492E14798F4}" dt="2022-08-02T12:09:28.256" v="18" actId="1076"/>
          <ac:picMkLst>
            <pc:docMk/>
            <pc:sldMk cId="1527423765" sldId="2134805757"/>
            <ac:picMk id="34" creationId="{1484E7EF-1F31-46BB-A0F8-BFAF7500FD80}"/>
          </ac:picMkLst>
        </pc:picChg>
      </pc:sldChg>
      <pc:sldChg chg="modSp mod">
        <pc:chgData name="Claire MAIRET" userId="b91d9db2-e41b-4c98-9525-27312980cc2f" providerId="ADAL" clId="{9D605137-EE01-4769-86B1-2492E14798F4}" dt="2022-08-02T12:10:41.457" v="21" actId="20577"/>
        <pc:sldMkLst>
          <pc:docMk/>
          <pc:sldMk cId="2332208611" sldId="2134805770"/>
        </pc:sldMkLst>
        <pc:spChg chg="mod">
          <ac:chgData name="Claire MAIRET" userId="b91d9db2-e41b-4c98-9525-27312980cc2f" providerId="ADAL" clId="{9D605137-EE01-4769-86B1-2492E14798F4}" dt="2022-08-02T12:10:41.457" v="21" actId="20577"/>
          <ac:spMkLst>
            <pc:docMk/>
            <pc:sldMk cId="2332208611" sldId="2134805770"/>
            <ac:spMk id="19" creationId="{E356A3E1-F15E-634E-8A46-2B9F7A5CC0F7}"/>
          </ac:spMkLst>
        </pc:spChg>
      </pc:sldChg>
      <pc:sldChg chg="modSp mod">
        <pc:chgData name="Claire MAIRET" userId="b91d9db2-e41b-4c98-9525-27312980cc2f" providerId="ADAL" clId="{9D605137-EE01-4769-86B1-2492E14798F4}" dt="2022-08-02T12:15:53.974" v="56" actId="1036"/>
        <pc:sldMkLst>
          <pc:docMk/>
          <pc:sldMk cId="1232940113" sldId="2134805771"/>
        </pc:sldMkLst>
        <pc:spChg chg="mod">
          <ac:chgData name="Claire MAIRET" userId="b91d9db2-e41b-4c98-9525-27312980cc2f" providerId="ADAL" clId="{9D605137-EE01-4769-86B1-2492E14798F4}" dt="2022-08-02T12:15:53.974" v="56" actId="1036"/>
          <ac:spMkLst>
            <pc:docMk/>
            <pc:sldMk cId="1232940113" sldId="2134805771"/>
            <ac:spMk id="17" creationId="{507B73A2-8952-4663-AF63-202BD8C131CC}"/>
          </ac:spMkLst>
        </pc:spChg>
        <pc:spChg chg="mod">
          <ac:chgData name="Claire MAIRET" userId="b91d9db2-e41b-4c98-9525-27312980cc2f" providerId="ADAL" clId="{9D605137-EE01-4769-86B1-2492E14798F4}" dt="2022-08-02T12:15:37.629" v="42" actId="20577"/>
          <ac:spMkLst>
            <pc:docMk/>
            <pc:sldMk cId="1232940113" sldId="2134805771"/>
            <ac:spMk id="21" creationId="{344C8C70-1991-5ACC-80AD-A568A11ADF14}"/>
          </ac:spMkLst>
        </pc:spChg>
        <pc:picChg chg="mod">
          <ac:chgData name="Claire MAIRET" userId="b91d9db2-e41b-4c98-9525-27312980cc2f" providerId="ADAL" clId="{9D605137-EE01-4769-86B1-2492E14798F4}" dt="2022-08-02T12:15:53.974" v="56" actId="1036"/>
          <ac:picMkLst>
            <pc:docMk/>
            <pc:sldMk cId="1232940113" sldId="2134805771"/>
            <ac:picMk id="9" creationId="{2E84BC7C-4F93-1E8F-D4C3-65A6153767AF}"/>
          </ac:picMkLst>
        </pc:picChg>
      </pc:sldChg>
      <pc:sldChg chg="modSp mod">
        <pc:chgData name="Claire MAIRET" userId="b91d9db2-e41b-4c98-9525-27312980cc2f" providerId="ADAL" clId="{9D605137-EE01-4769-86B1-2492E14798F4}" dt="2022-08-02T12:20:56.826" v="58" actId="20577"/>
        <pc:sldMkLst>
          <pc:docMk/>
          <pc:sldMk cId="2351375297" sldId="2134805782"/>
        </pc:sldMkLst>
        <pc:spChg chg="mod">
          <ac:chgData name="Claire MAIRET" userId="b91d9db2-e41b-4c98-9525-27312980cc2f" providerId="ADAL" clId="{9D605137-EE01-4769-86B1-2492E14798F4}" dt="2022-08-02T12:20:43.192" v="57" actId="20577"/>
          <ac:spMkLst>
            <pc:docMk/>
            <pc:sldMk cId="2351375297" sldId="2134805782"/>
            <ac:spMk id="47" creationId="{75381AC0-84D7-ED6D-C552-F8B9852EDD9C}"/>
          </ac:spMkLst>
        </pc:spChg>
        <pc:spChg chg="mod">
          <ac:chgData name="Claire MAIRET" userId="b91d9db2-e41b-4c98-9525-27312980cc2f" providerId="ADAL" clId="{9D605137-EE01-4769-86B1-2492E14798F4}" dt="2022-08-02T12:20:56.826" v="58" actId="20577"/>
          <ac:spMkLst>
            <pc:docMk/>
            <pc:sldMk cId="2351375297" sldId="2134805782"/>
            <ac:spMk id="63" creationId="{7CB19839-8ED7-7666-6350-B7E962840E37}"/>
          </ac:spMkLst>
        </pc:spChg>
      </pc:sldChg>
    </pc:docChg>
  </pc:docChgLst>
  <pc:docChgLst>
    <pc:chgData name="Claire MAIRET" userId="S::claire.mairet@totalenergies.com::b91d9db2-e41b-4c98-9525-27312980cc2f" providerId="AD" clId="Web-{83D63CED-9D42-4902-8F9E-05FEEAE12773}"/>
    <pc:docChg chg="modSld">
      <pc:chgData name="Claire MAIRET" userId="S::claire.mairet@totalenergies.com::b91d9db2-e41b-4c98-9525-27312980cc2f" providerId="AD" clId="Web-{83D63CED-9D42-4902-8F9E-05FEEAE12773}" dt="2022-08-05T11:46:40.924" v="4" actId="20577"/>
      <pc:docMkLst>
        <pc:docMk/>
      </pc:docMkLst>
      <pc:sldChg chg="modSp">
        <pc:chgData name="Claire MAIRET" userId="S::claire.mairet@totalenergies.com::b91d9db2-e41b-4c98-9525-27312980cc2f" providerId="AD" clId="Web-{83D63CED-9D42-4902-8F9E-05FEEAE12773}" dt="2022-08-05T11:46:40.924" v="4" actId="20577"/>
        <pc:sldMkLst>
          <pc:docMk/>
          <pc:sldMk cId="3279526026" sldId="2134805745"/>
        </pc:sldMkLst>
        <pc:spChg chg="mod">
          <ac:chgData name="Claire MAIRET" userId="S::claire.mairet@totalenergies.com::b91d9db2-e41b-4c98-9525-27312980cc2f" providerId="AD" clId="Web-{83D63CED-9D42-4902-8F9E-05FEEAE12773}" dt="2022-08-05T11:46:40.924" v="4" actId="20577"/>
          <ac:spMkLst>
            <pc:docMk/>
            <pc:sldMk cId="3279526026" sldId="2134805745"/>
            <ac:spMk id="2" creationId="{D6599356-7888-43B5-96DA-2F7CAC3116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12/08/2022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12/08/2022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a:t>
            </a:fld>
            <a:endParaRPr lang="fr-FR"/>
          </a:p>
        </p:txBody>
      </p:sp>
    </p:spTree>
    <p:extLst>
      <p:ext uri="{BB962C8B-B14F-4D97-AF65-F5344CB8AC3E}">
        <p14:creationId xmlns:p14="http://schemas.microsoft.com/office/powerpoint/2010/main" val="660872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14</a:t>
            </a:fld>
            <a:endParaRPr lang="fr-FR"/>
          </a:p>
        </p:txBody>
      </p:sp>
    </p:spTree>
    <p:extLst>
      <p:ext uri="{BB962C8B-B14F-4D97-AF65-F5344CB8AC3E}">
        <p14:creationId xmlns:p14="http://schemas.microsoft.com/office/powerpoint/2010/main" val="995574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15</a:t>
            </a:fld>
            <a:endParaRPr lang="fr-FR"/>
          </a:p>
        </p:txBody>
      </p:sp>
    </p:spTree>
    <p:extLst>
      <p:ext uri="{BB962C8B-B14F-4D97-AF65-F5344CB8AC3E}">
        <p14:creationId xmlns:p14="http://schemas.microsoft.com/office/powerpoint/2010/main" val="156963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16</a:t>
            </a:fld>
            <a:endParaRPr lang="fr-FR"/>
          </a:p>
        </p:txBody>
      </p:sp>
    </p:spTree>
    <p:extLst>
      <p:ext uri="{BB962C8B-B14F-4D97-AF65-F5344CB8AC3E}">
        <p14:creationId xmlns:p14="http://schemas.microsoft.com/office/powerpoint/2010/main" val="1800766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18</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118489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6</a:t>
            </a:fld>
            <a:endParaRPr lang="fr-FR"/>
          </a:p>
        </p:txBody>
      </p:sp>
    </p:spTree>
    <p:extLst>
      <p:ext uri="{BB962C8B-B14F-4D97-AF65-F5344CB8AC3E}">
        <p14:creationId xmlns:p14="http://schemas.microsoft.com/office/powerpoint/2010/main" val="90792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270002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64676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310200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192157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3468479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8</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8</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8</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8</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8</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8</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8</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8</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8</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8</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8</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8</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8</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8</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8</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8</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8</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s://wat.corp.local/sites/s215/fr-FR/Documents/Reporting-securite/2018-02%20HSE%20RC%20report.pdf" TargetMode="External"/><Relationship Id="rId5" Type="http://schemas.openxmlformats.org/officeDocument/2006/relationships/image" Target="../media/image2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hyperlink" Target="https://totalworkplace.sharepoint.com/sites/GroupHSEREXDataBase/en-us/All_HSE_REX_Documents/2014%20Confined%20Space%20HPI%20Painter%20lost%20consciousness%20-SFN.pdf"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hyperlink" Target="https://totalworkplace.sharepoint.com/sites/GroupHSEREXDataBase/en-us/All_HSE_REX_Documents/REX-EP-TEPC-HSE-2022-036%20Paint%20Fume%20Intoxication%20in%20Confined%20Space.pdf"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2.emf"/><Relationship Id="rId4" Type="http://schemas.openxmlformats.org/officeDocument/2006/relationships/hyperlink" Target="https://totalworkplace.sharepoint.com/sites/GroupHSEREXDataBase/en-us/All_HSE_REX_Documents/REX-MS-AFR-2019-026%20-%20Works%20in%20manhole%20-%20Travaux%20dans%20un%20trou%20d'homm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hyperlink" Target="https://totalworkplace.sharepoint.com/sites/Reflex/Lists/Reflex_Document/Attachments/685/CR-GR-HSE-429_fr_1.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6.jpeg"/><Relationship Id="rId5" Type="http://schemas.openxmlformats.org/officeDocument/2006/relationships/image" Target="../media/image29.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hyperlink" Target="https://toolbox-hse.totalenergies.com/en/totalenergies-golden-rules-roll-out-material" TargetMode="External"/><Relationship Id="rId13" Type="http://schemas.openxmlformats.org/officeDocument/2006/relationships/hyperlink" Target="https://safetyplus.totalenergies.com/en/contribution/7lerx6?p_route=wall&amp;p_qs=rules%3D7" TargetMode="External"/><Relationship Id="rId3" Type="http://schemas.openxmlformats.org/officeDocument/2006/relationships/hyperlink" Target="https://toolbox-hse.totalenergies.com/en/our-lives-first/life-saving-checks" TargetMode="External"/><Relationship Id="rId7" Type="http://schemas.openxmlformats.org/officeDocument/2006/relationships/hyperlink" Target="https://toolbox-hse.totalenergies.com/fr/regles-dor-totalenergies-supports-generaux" TargetMode="External"/><Relationship Id="rId12" Type="http://schemas.openxmlformats.org/officeDocument/2006/relationships/hyperlink" Target="https://safetyplus.totalenergies.com/en/contribution/qfq9yx?p_route=wall&amp;p_qs=rules%3D7" TargetMode="External"/><Relationship Id="rId2" Type="http://schemas.openxmlformats.org/officeDocument/2006/relationships/hyperlink" Target="https://toolbox-hse.totalenergies.com/en/one-maestro/one-maestro-pyramid-documents/group-hse-rules" TargetMode="External"/><Relationship Id="rId1" Type="http://schemas.openxmlformats.org/officeDocument/2006/relationships/slideLayout" Target="../slideLayouts/slideLayout20.xml"/><Relationship Id="rId6" Type="http://schemas.openxmlformats.org/officeDocument/2006/relationships/hyperlink" Target="https://toolbox-hse.totalenergies.com/en/totalenergies-golden-rules-general-material" TargetMode="External"/><Relationship Id="rId11" Type="http://schemas.openxmlformats.org/officeDocument/2006/relationships/hyperlink" Target="https://safetyplus.totalenergies.com/en/contribution/ds7h8k?p_route=wall&amp;p_qs=rules%3D7" TargetMode="External"/><Relationship Id="rId5" Type="http://schemas.openxmlformats.org/officeDocument/2006/relationships/hyperlink" Target="https://lizzy.totalenergies.com/" TargetMode="External"/><Relationship Id="rId15" Type="http://schemas.openxmlformats.org/officeDocument/2006/relationships/hyperlink" Target="https://safetyplus.totalenergies.com/en/contribution/2oq41o?p_route=wall&amp;p_qs=rules%3D7" TargetMode="External"/><Relationship Id="rId10" Type="http://schemas.openxmlformats.org/officeDocument/2006/relationships/hyperlink" Target="https://safetyplus.totalenergies.com/en" TargetMode="External"/><Relationship Id="rId4" Type="http://schemas.openxmlformats.org/officeDocument/2006/relationships/hyperlink" Target="https://toolbox-hse.totalenergies.com/en/theme-4-confined-spaces" TargetMode="External"/><Relationship Id="rId9" Type="http://schemas.openxmlformats.org/officeDocument/2006/relationships/hyperlink" Target="https://totalworkplace.sharepoint.com/sites/GroupHSEREXDataBase/en-us/Pages/REX%20HSE%20Home.aspx" TargetMode="External"/><Relationship Id="rId14" Type="http://schemas.openxmlformats.org/officeDocument/2006/relationships/hyperlink" Target="https://safetyplus.totalenergies.com/en/contribution/16zisn?p_route=wall&amp;p_qs=rules%3D7"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hyperlink" Target="https://toolbox-hse-ftp.totalenergies.com/RO/Reformulation_2022/Regle_8/GOLDEN_RULES-Rule_08_VASTANG--10Mbps.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5.emf"/><Relationship Id="rId11" Type="http://schemas.openxmlformats.org/officeDocument/2006/relationships/image" Target="../media/image20.png"/><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7.emf"/><Relationship Id="rId5" Type="http://schemas.openxmlformats.org/officeDocument/2006/relationships/image" Target="../media/image22.emf"/><Relationship Id="rId4" Type="http://schemas.openxmlformats.org/officeDocument/2006/relationships/hyperlink" Target="https://totalworkplace.sharepoint.com/sites/GroupHSEREXDataBase/en-us/All_HSE_REX_Documents/Safety%20Alert%20-%20AMO_43-12%20Accident%20mortel%20dans%20une%20cuv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2BAFF5-593B-425F-B9C2-D875739B6D99}"/>
              </a:ext>
            </a:extLst>
          </p:cNvPr>
          <p:cNvSpPr/>
          <p:nvPr/>
        </p:nvSpPr>
        <p:spPr>
          <a:xfrm>
            <a:off x="0" y="0"/>
            <a:ext cx="6098400" cy="6858000"/>
          </a:xfrm>
          <a:prstGeom prst="rect">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72982"/>
              </a:solidFill>
            </a:endParaRPr>
          </a:p>
        </p:txBody>
      </p:sp>
      <p:pic>
        <p:nvPicPr>
          <p:cNvPr id="2" name="Image 1">
            <a:extLst>
              <a:ext uri="{FF2B5EF4-FFF2-40B4-BE49-F238E27FC236}">
                <a16:creationId xmlns:a16="http://schemas.microsoft.com/office/drawing/2014/main" id="{12C10DED-CC25-65B1-262F-10D0EF9088E2}"/>
              </a:ext>
            </a:extLst>
          </p:cNvPr>
          <p:cNvPicPr>
            <a:picLocks noChangeAspect="1"/>
          </p:cNvPicPr>
          <p:nvPr/>
        </p:nvPicPr>
        <p:blipFill>
          <a:blip r:embed="rId3"/>
          <a:stretch>
            <a:fillRect/>
          </a:stretch>
        </p:blipFill>
        <p:spPr>
          <a:xfrm>
            <a:off x="777737" y="970699"/>
            <a:ext cx="3937137" cy="3937137"/>
          </a:xfrm>
          <a:prstGeom prst="rect">
            <a:avLst/>
          </a:prstGeom>
        </p:spPr>
      </p:pic>
      <p:sp>
        <p:nvSpPr>
          <p:cNvPr id="13" name="Sous-titre 2">
            <a:extLst>
              <a:ext uri="{FF2B5EF4-FFF2-40B4-BE49-F238E27FC236}">
                <a16:creationId xmlns:a16="http://schemas.microsoft.com/office/drawing/2014/main" id="{81F4A7B4-0E1E-445C-9976-F4B8BF2599AE}"/>
              </a:ext>
            </a:extLst>
          </p:cNvPr>
          <p:cNvSpPr txBox="1">
            <a:spLocks/>
          </p:cNvSpPr>
          <p:nvPr/>
        </p:nvSpPr>
        <p:spPr>
          <a:xfrm>
            <a:off x="6437745" y="3730128"/>
            <a:ext cx="5286895"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a:solidFill>
                  <a:srgbClr val="172982"/>
                </a:solidFill>
                <a:latin typeface="+mj-lt"/>
                <a:ea typeface="+mj-ea"/>
                <a:cs typeface="+mj-cs"/>
              </a:rPr>
              <a:t>The new Golden Rules</a:t>
            </a:r>
          </a:p>
          <a:p>
            <a:r>
              <a:rPr lang="fr-FR">
                <a:solidFill>
                  <a:srgbClr val="354D56"/>
                </a:solidFill>
              </a:rPr>
              <a:t>My Commitment, our Safety</a:t>
            </a:r>
          </a:p>
          <a:p>
            <a:endParaRPr lang="fr-FR" sz="3200" b="1">
              <a:solidFill>
                <a:srgbClr val="354D56"/>
              </a:solidFill>
            </a:endParaRPr>
          </a:p>
        </p:txBody>
      </p:sp>
      <p:sp>
        <p:nvSpPr>
          <p:cNvPr id="14" name="Sous-titre 2">
            <a:extLst>
              <a:ext uri="{FF2B5EF4-FFF2-40B4-BE49-F238E27FC236}">
                <a16:creationId xmlns:a16="http://schemas.microsoft.com/office/drawing/2014/main" id="{6819B149-D8B4-48C7-87D9-756452E00E38}"/>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a:solidFill>
                  <a:srgbClr val="354D56"/>
                </a:solidFill>
              </a:rPr>
              <a:t>Rev.0 – August 2022</a:t>
            </a:r>
            <a:endParaRPr lang="fr-FR" sz="2000" b="1">
              <a:solidFill>
                <a:srgbClr val="354D56"/>
              </a:solidFill>
            </a:endParaRPr>
          </a:p>
        </p:txBody>
      </p:sp>
      <p:sp>
        <p:nvSpPr>
          <p:cNvPr id="8" name="Sous-titre 2">
            <a:extLst>
              <a:ext uri="{FF2B5EF4-FFF2-40B4-BE49-F238E27FC236}">
                <a16:creationId xmlns:a16="http://schemas.microsoft.com/office/drawing/2014/main" id="{5B86E5E0-F273-52C5-DF0D-43428B1E556D}"/>
              </a:ext>
            </a:extLst>
          </p:cNvPr>
          <p:cNvSpPr txBox="1">
            <a:spLocks/>
          </p:cNvSpPr>
          <p:nvPr/>
        </p:nvSpPr>
        <p:spPr>
          <a:xfrm>
            <a:off x="777738" y="5086894"/>
            <a:ext cx="5590643" cy="1204366"/>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600">
                <a:solidFill>
                  <a:srgbClr val="354D56"/>
                </a:solidFill>
              </a:rPr>
              <a:t>Golden Rule 8 </a:t>
            </a:r>
            <a:br>
              <a:rPr lang="fr-FR" sz="3600" b="1" cap="all">
                <a:solidFill>
                  <a:srgbClr val="F7941D"/>
                </a:solidFill>
              </a:rPr>
            </a:br>
            <a:r>
              <a:rPr lang="fr-FR" sz="3600" b="1">
                <a:solidFill>
                  <a:srgbClr val="172982"/>
                </a:solidFill>
              </a:rPr>
              <a:t>Confined Spaces</a:t>
            </a:r>
          </a:p>
        </p:txBody>
      </p:sp>
    </p:spTree>
    <p:extLst>
      <p:ext uri="{BB962C8B-B14F-4D97-AF65-F5344CB8AC3E}">
        <p14:creationId xmlns:p14="http://schemas.microsoft.com/office/powerpoint/2010/main" val="207911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BD287A3F-7CCE-205B-225A-6A08ED3931FB}"/>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28" name="Rectangle : coins arrondis 26">
            <a:extLst>
              <a:ext uri="{FF2B5EF4-FFF2-40B4-BE49-F238E27FC236}">
                <a16:creationId xmlns:a16="http://schemas.microsoft.com/office/drawing/2014/main" id="{75DF04D0-1BC2-DFED-80ED-A2A0012C0A31}"/>
              </a:ext>
            </a:extLst>
          </p:cNvPr>
          <p:cNvSpPr/>
          <p:nvPr/>
        </p:nvSpPr>
        <p:spPr>
          <a:xfrm>
            <a:off x="6923691" y="2033018"/>
            <a:ext cx="4709747" cy="1554839"/>
          </a:xfrm>
          <a:prstGeom prst="roundRect">
            <a:avLst>
              <a:gd name="adj" fmla="val 6998"/>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9" name="Image 68">
            <a:extLst>
              <a:ext uri="{FF2B5EF4-FFF2-40B4-BE49-F238E27FC236}">
                <a16:creationId xmlns:a16="http://schemas.microsoft.com/office/drawing/2014/main" id="{5C068B47-0CAA-15D9-A547-FF97A2D818BE}"/>
              </a:ext>
            </a:extLst>
          </p:cNvPr>
          <p:cNvPicPr>
            <a:picLocks noChangeAspect="1"/>
          </p:cNvPicPr>
          <p:nvPr/>
        </p:nvPicPr>
        <p:blipFill>
          <a:blip r:embed="rId3"/>
          <a:stretch>
            <a:fillRect/>
          </a:stretch>
        </p:blipFill>
        <p:spPr>
          <a:xfrm>
            <a:off x="7179133" y="2209095"/>
            <a:ext cx="395017" cy="418253"/>
          </a:xfrm>
          <a:prstGeom prst="rect">
            <a:avLst/>
          </a:prstGeom>
        </p:spPr>
      </p:pic>
      <p:pic>
        <p:nvPicPr>
          <p:cNvPr id="68" name="Image 67">
            <a:extLst>
              <a:ext uri="{FF2B5EF4-FFF2-40B4-BE49-F238E27FC236}">
                <a16:creationId xmlns:a16="http://schemas.microsoft.com/office/drawing/2014/main" id="{F24E0D86-B887-9680-2C55-F6B71F581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4" y="427091"/>
            <a:ext cx="239461" cy="239461"/>
          </a:xfrm>
          <a:prstGeom prst="rect">
            <a:avLst/>
          </a:prstGeom>
        </p:spPr>
      </p:pic>
      <p:sp>
        <p:nvSpPr>
          <p:cNvPr id="32" name="Text Placeholder 1">
            <a:extLst>
              <a:ext uri="{FF2B5EF4-FFF2-40B4-BE49-F238E27FC236}">
                <a16:creationId xmlns:a16="http://schemas.microsoft.com/office/drawing/2014/main" id="{D7E3BF5C-6E95-0F1D-E487-DF6C2A0F8963}"/>
              </a:ext>
            </a:extLst>
          </p:cNvPr>
          <p:cNvSpPr>
            <a:spLocks noGrp="1"/>
          </p:cNvSpPr>
          <p:nvPr>
            <p:ph type="body" sz="quarter" idx="13"/>
          </p:nvPr>
        </p:nvSpPr>
        <p:spPr>
          <a:xfrm>
            <a:off x="1894694" y="358638"/>
            <a:ext cx="7793003" cy="481849"/>
          </a:xfrm>
        </p:spPr>
        <p:txBody>
          <a:bodyPr vert="horz" lIns="91440" tIns="45720" rIns="91440" bIns="45720" rtlCol="0" anchor="t">
            <a:noAutofit/>
          </a:bodyPr>
          <a:lstStyle/>
          <a:p>
            <a:pPr marL="0" indent="0">
              <a:buNone/>
            </a:pPr>
            <a:r>
              <a:rPr lang="fr-FR" sz="1800" b="1"/>
              <a:t>2. </a:t>
            </a:r>
            <a:r>
              <a:rPr lang="en-US" sz="1800" b="1"/>
              <a:t>I ensure </a:t>
            </a:r>
            <a:r>
              <a:rPr lang="en-US" sz="1800"/>
              <a:t>all energy and fluid sources are isolated</a:t>
            </a:r>
            <a:r>
              <a:rPr lang="fr-FR" sz="1800"/>
              <a:t>.</a:t>
            </a:r>
          </a:p>
        </p:txBody>
      </p:sp>
      <p:sp>
        <p:nvSpPr>
          <p:cNvPr id="34" name="Text Placeholder 1">
            <a:extLst>
              <a:ext uri="{FF2B5EF4-FFF2-40B4-BE49-F238E27FC236}">
                <a16:creationId xmlns:a16="http://schemas.microsoft.com/office/drawing/2014/main" id="{88C9445E-1958-C447-C1C6-CD3249B199E2}"/>
              </a:ext>
            </a:extLst>
          </p:cNvPr>
          <p:cNvSpPr txBox="1">
            <a:spLocks/>
          </p:cNvSpPr>
          <p:nvPr/>
        </p:nvSpPr>
        <p:spPr>
          <a:xfrm>
            <a:off x="532281" y="1111231"/>
            <a:ext cx="9054769" cy="246221"/>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INFLOW OF POTASSIUM HYDROXIDE ON A WORKER DURING WORK IN A TANK</a:t>
            </a:r>
            <a:endParaRPr lang="fr-FR" sz="1600" b="1">
              <a:solidFill>
                <a:srgbClr val="354D56"/>
              </a:solidFill>
            </a:endParaRPr>
          </a:p>
        </p:txBody>
      </p:sp>
      <p:sp>
        <p:nvSpPr>
          <p:cNvPr id="36" name="ZoneTexte 35">
            <a:extLst>
              <a:ext uri="{FF2B5EF4-FFF2-40B4-BE49-F238E27FC236}">
                <a16:creationId xmlns:a16="http://schemas.microsoft.com/office/drawing/2014/main" id="{443293DD-B1FE-27F1-31D4-6C20A391C568}"/>
              </a:ext>
            </a:extLst>
          </p:cNvPr>
          <p:cNvSpPr txBox="1"/>
          <p:nvPr/>
        </p:nvSpPr>
        <p:spPr>
          <a:xfrm>
            <a:off x="532282" y="1967715"/>
            <a:ext cx="3090594" cy="203132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CIRCUMSTANCES – FACTS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A worker was working in a spent potash regenerator tank.</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The process circuit built up pressure and caused an influx of spent potash and lime.</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The worker, wearing appropriate chemical clothing, immediately climbed out using the rope ladder.</a:t>
            </a:r>
          </a:p>
        </p:txBody>
      </p:sp>
      <p:sp>
        <p:nvSpPr>
          <p:cNvPr id="37" name="ZoneTexte 36">
            <a:extLst>
              <a:ext uri="{FF2B5EF4-FFF2-40B4-BE49-F238E27FC236}">
                <a16:creationId xmlns:a16="http://schemas.microsoft.com/office/drawing/2014/main" id="{EECF42F3-CF53-EA5A-A549-097569354140}"/>
              </a:ext>
            </a:extLst>
          </p:cNvPr>
          <p:cNvSpPr txBox="1"/>
          <p:nvPr/>
        </p:nvSpPr>
        <p:spPr>
          <a:xfrm>
            <a:off x="4102813" y="1962743"/>
            <a:ext cx="2516463"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CONSEQUENCES</a:t>
            </a:r>
          </a:p>
          <a:p>
            <a:pPr marL="252000" indent="-252000">
              <a:buClr>
                <a:srgbClr val="303192"/>
              </a:buClr>
              <a:buSzPct val="120000"/>
              <a:buFont typeface="Wingdings" pitchFamily="2" charset="2"/>
              <a:buChar char="§"/>
            </a:pPr>
            <a:r>
              <a:rPr lang="fr-FR" sz="1200"/>
              <a:t>No physical consequences (HIPO).</a:t>
            </a:r>
          </a:p>
        </p:txBody>
      </p:sp>
      <p:sp>
        <p:nvSpPr>
          <p:cNvPr id="38" name="ZoneTexte 37">
            <a:extLst>
              <a:ext uri="{FF2B5EF4-FFF2-40B4-BE49-F238E27FC236}">
                <a16:creationId xmlns:a16="http://schemas.microsoft.com/office/drawing/2014/main" id="{EF49DFF6-BD6D-64FF-A8FC-C6540A21DA19}"/>
              </a:ext>
            </a:extLst>
          </p:cNvPr>
          <p:cNvSpPr txBox="1"/>
          <p:nvPr/>
        </p:nvSpPr>
        <p:spPr>
          <a:xfrm>
            <a:off x="4102813" y="3217525"/>
            <a:ext cx="2388727" cy="1292662"/>
          </a:xfrm>
          <a:prstGeom prst="rect">
            <a:avLst/>
          </a:prstGeom>
          <a:noFill/>
        </p:spPr>
        <p:txBody>
          <a:bodyPr wrap="square" lIns="0" tIns="0" rIns="0" bIns="0" rtlCol="0">
            <a:spAutoFit/>
          </a:bodyPr>
          <a:lstStyle/>
          <a:p>
            <a:pPr>
              <a:lnSpc>
                <a:spcPct val="150000"/>
              </a:lnSpc>
              <a:spcAft>
                <a:spcPts val="600"/>
              </a:spcAft>
            </a:pPr>
            <a:r>
              <a:rPr lang="fr-FR" sz="1400" b="1">
                <a:solidFill>
                  <a:srgbClr val="172982"/>
                </a:solidFill>
                <a:cs typeface="Arial" panose="020B0604020202020204"/>
              </a:rPr>
              <a:t>CAUSES</a:t>
            </a:r>
          </a:p>
          <a:p>
            <a:pPr marL="251460" lvl="1" indent="-251460" defTabSz="685800">
              <a:spcAft>
                <a:spcPts val="600"/>
              </a:spcAft>
              <a:buClr>
                <a:srgbClr val="303192"/>
              </a:buClr>
              <a:buSzPct val="120000"/>
              <a:buFont typeface="Wingdings" pitchFamily="2" charset="2"/>
              <a:buChar char="§"/>
              <a:tabLst>
                <a:tab pos="282575" algn="l"/>
              </a:tabLst>
              <a:defRPr/>
            </a:pPr>
            <a:r>
              <a:rPr lang="en-US" sz="1200" b="1">
                <a:cs typeface="Arial" panose="020B0604020202020204"/>
              </a:rPr>
              <a:t>Missing blind (spade) in the isolation plan.</a:t>
            </a:r>
          </a:p>
          <a:p>
            <a:pPr marL="251460" lvl="1" indent="-251460" defTabSz="685800">
              <a:spcAft>
                <a:spcPts val="600"/>
              </a:spcAft>
              <a:buClr>
                <a:srgbClr val="303192"/>
              </a:buClr>
              <a:buSzPct val="120000"/>
              <a:buFont typeface="Wingdings" pitchFamily="2" charset="2"/>
              <a:buChar char="§"/>
              <a:tabLst>
                <a:tab pos="282575" algn="l"/>
              </a:tabLst>
              <a:defRPr/>
            </a:pPr>
            <a:r>
              <a:rPr lang="en-US" sz="1200">
                <a:cs typeface="Arial" panose="020B0604020202020204"/>
              </a:rPr>
              <a:t>Valve closed, but leaking.</a:t>
            </a:r>
          </a:p>
          <a:p>
            <a:pPr marL="251460" lvl="1" indent="-251460" defTabSz="685800">
              <a:spcAft>
                <a:spcPts val="600"/>
              </a:spcAft>
              <a:buClr>
                <a:srgbClr val="303192"/>
              </a:buClr>
              <a:buSzPct val="120000"/>
              <a:buFont typeface="Wingdings" pitchFamily="2" charset="2"/>
              <a:buChar char="§"/>
              <a:tabLst>
                <a:tab pos="282575" algn="l"/>
              </a:tabLst>
              <a:defRPr/>
            </a:pPr>
            <a:endParaRPr lang="fr-FR" sz="1200">
              <a:cs typeface="Arial" panose="020B0604020202020204"/>
            </a:endParaRPr>
          </a:p>
        </p:txBody>
      </p:sp>
      <p:cxnSp>
        <p:nvCxnSpPr>
          <p:cNvPr id="39" name="Connecteur droit 38">
            <a:extLst>
              <a:ext uri="{FF2B5EF4-FFF2-40B4-BE49-F238E27FC236}">
                <a16:creationId xmlns:a16="http://schemas.microsoft.com/office/drawing/2014/main" id="{6A4C174E-A1FA-9611-829F-169EB6BA8517}"/>
              </a:ext>
            </a:extLst>
          </p:cNvPr>
          <p:cNvCxnSpPr>
            <a:cxnSpLocks/>
          </p:cNvCxnSpPr>
          <p:nvPr/>
        </p:nvCxnSpPr>
        <p:spPr>
          <a:xfrm>
            <a:off x="3806653" y="2065655"/>
            <a:ext cx="0" cy="4109522"/>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44ED6F9-FCE7-07D5-4AFD-ED747FF743AF}"/>
              </a:ext>
            </a:extLst>
          </p:cNvPr>
          <p:cNvCxnSpPr>
            <a:cxnSpLocks/>
          </p:cNvCxnSpPr>
          <p:nvPr/>
        </p:nvCxnSpPr>
        <p:spPr>
          <a:xfrm>
            <a:off x="6723473" y="2065655"/>
            <a:ext cx="0" cy="4109522"/>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C0F67797-2983-438E-F4A8-F17940E0B2B9}"/>
              </a:ext>
            </a:extLst>
          </p:cNvPr>
          <p:cNvSpPr txBox="1"/>
          <p:nvPr/>
        </p:nvSpPr>
        <p:spPr>
          <a:xfrm>
            <a:off x="7177696" y="2800739"/>
            <a:ext cx="4281136" cy="738664"/>
          </a:xfrm>
          <a:prstGeom prst="rect">
            <a:avLst/>
          </a:prstGeom>
          <a:noFill/>
        </p:spPr>
        <p:txBody>
          <a:bodyPr wrap="square" lIns="0" tIns="0" rIns="0" bIns="0" rtlCol="0">
            <a:spAutoFit/>
          </a:bodyPr>
          <a:lstStyle/>
          <a:p>
            <a:r>
              <a:rPr lang="en-US" sz="1200" spc="-10">
                <a:solidFill>
                  <a:srgbClr val="172982"/>
                </a:solidFill>
              </a:rPr>
              <a:t>Before working in a confined space, I check that: </a:t>
            </a:r>
          </a:p>
          <a:p>
            <a:pPr marL="171450" indent="-171450">
              <a:buFont typeface="Wingdings" pitchFamily="2" charset="2"/>
              <a:buChar char="§"/>
            </a:pPr>
            <a:r>
              <a:rPr lang="en-US" sz="1200" spc="-10">
                <a:solidFill>
                  <a:srgbClr val="172982"/>
                </a:solidFill>
              </a:rPr>
              <a:t>all energy and fluid sources have been </a:t>
            </a:r>
            <a:r>
              <a:rPr lang="en-US" sz="1200" b="1" spc="-10">
                <a:solidFill>
                  <a:srgbClr val="172982"/>
                </a:solidFill>
              </a:rPr>
              <a:t>identified</a:t>
            </a:r>
            <a:endParaRPr lang="en-US" sz="1200" spc="-10">
              <a:solidFill>
                <a:srgbClr val="172982"/>
              </a:solidFill>
            </a:endParaRPr>
          </a:p>
          <a:p>
            <a:pPr marL="171450" indent="-171450">
              <a:buFont typeface="Wingdings" pitchFamily="2" charset="2"/>
              <a:buChar char="§"/>
            </a:pPr>
            <a:r>
              <a:rPr lang="en-US" sz="1200" spc="-10">
                <a:solidFill>
                  <a:srgbClr val="172982"/>
                </a:solidFill>
              </a:rPr>
              <a:t>the appropriate isolation devices have been put in place</a:t>
            </a:r>
          </a:p>
          <a:p>
            <a:pPr marL="171450" indent="-171450">
              <a:buFont typeface="Wingdings" pitchFamily="2" charset="2"/>
              <a:buChar char="§"/>
            </a:pPr>
            <a:endParaRPr lang="fr-FR" sz="1200" spc="-10">
              <a:solidFill>
                <a:srgbClr val="172982"/>
              </a:solidFill>
            </a:endParaRPr>
          </a:p>
        </p:txBody>
      </p:sp>
      <p:sp>
        <p:nvSpPr>
          <p:cNvPr id="42" name="ZoneTexte 41">
            <a:extLst>
              <a:ext uri="{FF2B5EF4-FFF2-40B4-BE49-F238E27FC236}">
                <a16:creationId xmlns:a16="http://schemas.microsoft.com/office/drawing/2014/main" id="{C80233E3-378D-D7D1-4910-879536946725}"/>
              </a:ext>
            </a:extLst>
          </p:cNvPr>
          <p:cNvSpPr txBox="1"/>
          <p:nvPr/>
        </p:nvSpPr>
        <p:spPr>
          <a:xfrm>
            <a:off x="7705083" y="2305718"/>
            <a:ext cx="2481247" cy="215444"/>
          </a:xfrm>
          <a:prstGeom prst="rect">
            <a:avLst/>
          </a:prstGeom>
          <a:noFill/>
        </p:spPr>
        <p:txBody>
          <a:bodyPr wrap="square" lIns="0" tIns="0" rIns="0" bIns="0" rtlCol="0">
            <a:spAutoFit/>
          </a:bodyPr>
          <a:lstStyle/>
          <a:p>
            <a:r>
              <a:rPr lang="fr-FR" sz="1400" b="1">
                <a:solidFill>
                  <a:srgbClr val="172982"/>
                </a:solidFill>
                <a:cs typeface="Arial" panose="020B0604020202020204"/>
              </a:rPr>
              <a:t>LESSONS TO BE LEARNED</a:t>
            </a:r>
            <a:endParaRPr lang="fr-FR" sz="1400">
              <a:solidFill>
                <a:srgbClr val="172982"/>
              </a:solidFill>
            </a:endParaRPr>
          </a:p>
        </p:txBody>
      </p:sp>
      <p:cxnSp>
        <p:nvCxnSpPr>
          <p:cNvPr id="43" name="Connecteur droit 42">
            <a:extLst>
              <a:ext uri="{FF2B5EF4-FFF2-40B4-BE49-F238E27FC236}">
                <a16:creationId xmlns:a16="http://schemas.microsoft.com/office/drawing/2014/main" id="{80EB7B5C-0BD3-BE1A-71F8-870C8C605B9E}"/>
              </a:ext>
            </a:extLst>
          </p:cNvPr>
          <p:cNvCxnSpPr>
            <a:cxnSpLocks/>
          </p:cNvCxnSpPr>
          <p:nvPr/>
        </p:nvCxnSpPr>
        <p:spPr>
          <a:xfrm>
            <a:off x="3807111" y="2974854"/>
            <a:ext cx="2916362"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847D9669-9E87-1D3A-C997-15391824ACFC}"/>
              </a:ext>
            </a:extLst>
          </p:cNvPr>
          <p:cNvCxnSpPr>
            <a:cxnSpLocks/>
          </p:cNvCxnSpPr>
          <p:nvPr/>
        </p:nvCxnSpPr>
        <p:spPr>
          <a:xfrm>
            <a:off x="532283" y="901408"/>
            <a:ext cx="9054777"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pic>
        <p:nvPicPr>
          <p:cNvPr id="70" name="Image 69">
            <a:extLst>
              <a:ext uri="{FF2B5EF4-FFF2-40B4-BE49-F238E27FC236}">
                <a16:creationId xmlns:a16="http://schemas.microsoft.com/office/drawing/2014/main" id="{86CCB00C-9835-F499-406C-593DE6BA2BDF}"/>
              </a:ext>
            </a:extLst>
          </p:cNvPr>
          <p:cNvPicPr>
            <a:picLocks noChangeAspect="1"/>
          </p:cNvPicPr>
          <p:nvPr/>
        </p:nvPicPr>
        <p:blipFill rotWithShape="1">
          <a:blip r:embed="rId5"/>
          <a:srcRect l="2669" t="7944" r="3366" b="4387"/>
          <a:stretch/>
        </p:blipFill>
        <p:spPr>
          <a:xfrm>
            <a:off x="6923692" y="3782133"/>
            <a:ext cx="2442730" cy="1844428"/>
          </a:xfrm>
          <a:prstGeom prst="roundRect">
            <a:avLst>
              <a:gd name="adj" fmla="val 8594"/>
            </a:avLst>
          </a:prstGeom>
          <a:solidFill>
            <a:srgbClr val="FFFFFF">
              <a:shade val="85000"/>
            </a:srgbClr>
          </a:solidFill>
          <a:ln>
            <a:noFill/>
          </a:ln>
          <a:effectLst>
            <a:reflection blurRad="12700" endPos="0" dist="5000" dir="5400000" sy="-100000" algn="bl" rotWithShape="0"/>
          </a:effectLst>
        </p:spPr>
      </p:pic>
      <p:grpSp>
        <p:nvGrpSpPr>
          <p:cNvPr id="74" name="Groupe 73">
            <a:extLst>
              <a:ext uri="{FF2B5EF4-FFF2-40B4-BE49-F238E27FC236}">
                <a16:creationId xmlns:a16="http://schemas.microsoft.com/office/drawing/2014/main" id="{552173B8-A92C-74DA-8185-7AD00B5CF096}"/>
              </a:ext>
            </a:extLst>
          </p:cNvPr>
          <p:cNvGrpSpPr/>
          <p:nvPr/>
        </p:nvGrpSpPr>
        <p:grpSpPr>
          <a:xfrm>
            <a:off x="6923691" y="5824784"/>
            <a:ext cx="2517059" cy="350393"/>
            <a:chOff x="9479485" y="5894817"/>
            <a:chExt cx="2517059" cy="350393"/>
          </a:xfrm>
        </p:grpSpPr>
        <p:sp>
          <p:nvSpPr>
            <p:cNvPr id="75" name="Rectangle à coins arrondis 14">
              <a:extLst>
                <a:ext uri="{FF2B5EF4-FFF2-40B4-BE49-F238E27FC236}">
                  <a16:creationId xmlns:a16="http://schemas.microsoft.com/office/drawing/2014/main" id="{4D99D0E3-A99D-A10C-1681-F09E2754008D}"/>
                </a:ext>
              </a:extLst>
            </p:cNvPr>
            <p:cNvSpPr/>
            <p:nvPr/>
          </p:nvSpPr>
          <p:spPr>
            <a:xfrm>
              <a:off x="9479485" y="5894817"/>
              <a:ext cx="2517059" cy="350393"/>
            </a:xfrm>
            <a:prstGeom prst="roundRect">
              <a:avLst>
                <a:gd name="adj" fmla="val 50000"/>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a:extLst>
                <a:ext uri="{FF2B5EF4-FFF2-40B4-BE49-F238E27FC236}">
                  <a16:creationId xmlns:a16="http://schemas.microsoft.com/office/drawing/2014/main" id="{453DE4E4-AAF6-8D7A-4567-6C1914B38ADF}"/>
                </a:ext>
              </a:extLst>
            </p:cNvPr>
            <p:cNvSpPr txBox="1"/>
            <p:nvPr/>
          </p:nvSpPr>
          <p:spPr>
            <a:xfrm>
              <a:off x="9644598" y="5971331"/>
              <a:ext cx="2186143" cy="184666"/>
            </a:xfrm>
            <a:prstGeom prst="rect">
              <a:avLst/>
            </a:prstGeom>
            <a:noFill/>
          </p:spPr>
          <p:txBody>
            <a:bodyPr wrap="square" lIns="0" tIns="0" rIns="0" bIns="0" rtlCol="0">
              <a:spAutoFit/>
            </a:bodyPr>
            <a:lstStyle/>
            <a:p>
              <a:pPr algn="ctr"/>
              <a:r>
                <a:rPr lang="fr-FR" sz="1200" u="sng">
                  <a:solidFill>
                    <a:schemeClr val="bg1"/>
                  </a:solidFill>
                  <a:hlinkClick r:id="rId6" tooltip="REX requirement 8.2">
                    <a:extLst>
                      <a:ext uri="{A12FA001-AC4F-418D-AE19-62706E023703}">
                        <ahyp:hlinkClr xmlns:ahyp="http://schemas.microsoft.com/office/drawing/2018/hyperlinkcolor" val="tx"/>
                      </a:ext>
                    </a:extLst>
                  </a:hlinkClick>
                </a:rPr>
                <a:t>Click </a:t>
              </a:r>
              <a:r>
                <a:rPr lang="fr-FR" sz="1200" u="sng" err="1">
                  <a:solidFill>
                    <a:schemeClr val="bg1"/>
                  </a:solidFill>
                  <a:hlinkClick r:id="rId6" tooltip="REX requirement 8.2">
                    <a:extLst>
                      <a:ext uri="{A12FA001-AC4F-418D-AE19-62706E023703}">
                        <ahyp:hlinkClr xmlns:ahyp="http://schemas.microsoft.com/office/drawing/2018/hyperlinkcolor" val="tx"/>
                      </a:ext>
                    </a:extLst>
                  </a:hlinkClick>
                </a:rPr>
                <a:t>here</a:t>
              </a:r>
              <a:r>
                <a:rPr lang="fr-FR" sz="1200" u="sng">
                  <a:solidFill>
                    <a:schemeClr val="bg1"/>
                  </a:solidFill>
                  <a:hlinkClick r:id="rId6" tooltip="REX requirement 8.2">
                    <a:extLst>
                      <a:ext uri="{A12FA001-AC4F-418D-AE19-62706E023703}">
                        <ahyp:hlinkClr xmlns:ahyp="http://schemas.microsoft.com/office/drawing/2018/hyperlinkcolor" val="tx"/>
                      </a:ext>
                    </a:extLst>
                  </a:hlinkClick>
                </a:rPr>
                <a:t> to </a:t>
              </a:r>
              <a:r>
                <a:rPr lang="fr-FR" sz="1200" u="sng" err="1">
                  <a:solidFill>
                    <a:schemeClr val="bg1"/>
                  </a:solidFill>
                  <a:hlinkClick r:id="rId6" tooltip="REX requirement 8.2">
                    <a:extLst>
                      <a:ext uri="{A12FA001-AC4F-418D-AE19-62706E023703}">
                        <ahyp:hlinkClr xmlns:ahyp="http://schemas.microsoft.com/office/drawing/2018/hyperlinkcolor" val="tx"/>
                      </a:ext>
                    </a:extLst>
                  </a:hlinkClick>
                </a:rPr>
                <a:t>access</a:t>
              </a:r>
              <a:r>
                <a:rPr lang="fr-FR" sz="1200" u="sng">
                  <a:solidFill>
                    <a:schemeClr val="bg1"/>
                  </a:solidFill>
                  <a:hlinkClick r:id="rId6" tooltip="REX requirement 8.2">
                    <a:extLst>
                      <a:ext uri="{A12FA001-AC4F-418D-AE19-62706E023703}">
                        <ahyp:hlinkClr xmlns:ahyp="http://schemas.microsoft.com/office/drawing/2018/hyperlinkcolor" val="tx"/>
                      </a:ext>
                    </a:extLst>
                  </a:hlinkClick>
                </a:rPr>
                <a:t> the REX</a:t>
              </a:r>
              <a:endParaRPr lang="en-US" sz="1200" u="sng">
                <a:solidFill>
                  <a:schemeClr val="bg1"/>
                </a:solidFill>
              </a:endParaRPr>
            </a:p>
          </p:txBody>
        </p:sp>
      </p:grpSp>
      <p:sp>
        <p:nvSpPr>
          <p:cNvPr id="78" name="Espace réservé du pied de page 3">
            <a:extLst>
              <a:ext uri="{FF2B5EF4-FFF2-40B4-BE49-F238E27FC236}">
                <a16:creationId xmlns:a16="http://schemas.microsoft.com/office/drawing/2014/main" id="{CF8B1022-BA08-7C84-7C9F-1FA4C8AF64C4}"/>
              </a:ext>
            </a:extLst>
          </p:cNvPr>
          <p:cNvSpPr>
            <a:spLocks noGrp="1"/>
          </p:cNvSpPr>
          <p:nvPr>
            <p:ph type="ftr" sz="quarter" idx="15"/>
          </p:nvPr>
        </p:nvSpPr>
        <p:spPr>
          <a:xfrm>
            <a:off x="881955" y="6452212"/>
            <a:ext cx="3600000" cy="252000"/>
          </a:xfrm>
        </p:spPr>
        <p:txBody>
          <a:bodyPr/>
          <a:lstStyle/>
          <a:p>
            <a:r>
              <a:rPr lang="en-US"/>
              <a:t>Deployment kit Golden Rule 8</a:t>
            </a:r>
            <a:endParaRPr lang="fr-FR"/>
          </a:p>
        </p:txBody>
      </p:sp>
      <p:sp>
        <p:nvSpPr>
          <p:cNvPr id="79" name="Espace réservé du numéro de diapositive 4">
            <a:extLst>
              <a:ext uri="{FF2B5EF4-FFF2-40B4-BE49-F238E27FC236}">
                <a16:creationId xmlns:a16="http://schemas.microsoft.com/office/drawing/2014/main" id="{16AE9C2A-EB2D-6D70-D781-589C44F74812}"/>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10</a:t>
            </a:fld>
            <a:endParaRPr lang="fr-FR"/>
          </a:p>
        </p:txBody>
      </p:sp>
    </p:spTree>
    <p:extLst>
      <p:ext uri="{BB962C8B-B14F-4D97-AF65-F5344CB8AC3E}">
        <p14:creationId xmlns:p14="http://schemas.microsoft.com/office/powerpoint/2010/main" val="211114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 coins arrondis 26">
            <a:extLst>
              <a:ext uri="{FF2B5EF4-FFF2-40B4-BE49-F238E27FC236}">
                <a16:creationId xmlns:a16="http://schemas.microsoft.com/office/drawing/2014/main" id="{75DF04D0-1BC2-DFED-80ED-A2A0012C0A31}"/>
              </a:ext>
            </a:extLst>
          </p:cNvPr>
          <p:cNvSpPr/>
          <p:nvPr/>
        </p:nvSpPr>
        <p:spPr>
          <a:xfrm>
            <a:off x="7274011" y="1814432"/>
            <a:ext cx="4359427" cy="2449993"/>
          </a:xfrm>
          <a:prstGeom prst="roundRect">
            <a:avLst>
              <a:gd name="adj" fmla="val 6998"/>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9" name="Image 68">
            <a:extLst>
              <a:ext uri="{FF2B5EF4-FFF2-40B4-BE49-F238E27FC236}">
                <a16:creationId xmlns:a16="http://schemas.microsoft.com/office/drawing/2014/main" id="{5C068B47-0CAA-15D9-A547-FF97A2D818BE}"/>
              </a:ext>
            </a:extLst>
          </p:cNvPr>
          <p:cNvPicPr>
            <a:picLocks noChangeAspect="1"/>
          </p:cNvPicPr>
          <p:nvPr/>
        </p:nvPicPr>
        <p:blipFill>
          <a:blip r:embed="rId3"/>
          <a:stretch>
            <a:fillRect/>
          </a:stretch>
        </p:blipFill>
        <p:spPr>
          <a:xfrm>
            <a:off x="7508373" y="1990510"/>
            <a:ext cx="395017" cy="418253"/>
          </a:xfrm>
          <a:prstGeom prst="rect">
            <a:avLst/>
          </a:prstGeom>
        </p:spPr>
      </p:pic>
      <p:pic>
        <p:nvPicPr>
          <p:cNvPr id="68" name="Image 67">
            <a:extLst>
              <a:ext uri="{FF2B5EF4-FFF2-40B4-BE49-F238E27FC236}">
                <a16:creationId xmlns:a16="http://schemas.microsoft.com/office/drawing/2014/main" id="{F24E0D86-B887-9680-2C55-F6B71F581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4" y="427091"/>
            <a:ext cx="239461" cy="239461"/>
          </a:xfrm>
          <a:prstGeom prst="rect">
            <a:avLst/>
          </a:prstGeom>
        </p:spPr>
      </p:pic>
      <p:sp>
        <p:nvSpPr>
          <p:cNvPr id="32" name="Text Placeholder 1">
            <a:extLst>
              <a:ext uri="{FF2B5EF4-FFF2-40B4-BE49-F238E27FC236}">
                <a16:creationId xmlns:a16="http://schemas.microsoft.com/office/drawing/2014/main" id="{D7E3BF5C-6E95-0F1D-E487-DF6C2A0F8963}"/>
              </a:ext>
            </a:extLst>
          </p:cNvPr>
          <p:cNvSpPr>
            <a:spLocks noGrp="1"/>
          </p:cNvSpPr>
          <p:nvPr>
            <p:ph type="body" sz="quarter" idx="13"/>
          </p:nvPr>
        </p:nvSpPr>
        <p:spPr>
          <a:xfrm>
            <a:off x="1894694" y="358638"/>
            <a:ext cx="8188420" cy="481849"/>
          </a:xfrm>
        </p:spPr>
        <p:txBody>
          <a:bodyPr vert="horz" lIns="91440" tIns="45720" rIns="91440" bIns="45720" rtlCol="0" anchor="t">
            <a:noAutofit/>
          </a:bodyPr>
          <a:lstStyle/>
          <a:p>
            <a:pPr marL="0" indent="0">
              <a:buNone/>
            </a:pPr>
            <a:r>
              <a:rPr lang="fr-FR" sz="1800" b="1"/>
              <a:t>3. </a:t>
            </a:r>
            <a:r>
              <a:rPr lang="en-US" sz="1800" b="1"/>
              <a:t>I check </a:t>
            </a:r>
            <a:r>
              <a:rPr lang="en-US" sz="1800"/>
              <a:t>and use respiratory protection equipment when required</a:t>
            </a:r>
            <a:r>
              <a:rPr lang="fr-FR" sz="1800"/>
              <a:t>.</a:t>
            </a:r>
          </a:p>
        </p:txBody>
      </p:sp>
      <p:sp>
        <p:nvSpPr>
          <p:cNvPr id="34" name="Text Placeholder 1">
            <a:extLst>
              <a:ext uri="{FF2B5EF4-FFF2-40B4-BE49-F238E27FC236}">
                <a16:creationId xmlns:a16="http://schemas.microsoft.com/office/drawing/2014/main" id="{88C9445E-1958-C447-C1C6-CD3249B199E2}"/>
              </a:ext>
            </a:extLst>
          </p:cNvPr>
          <p:cNvSpPr txBox="1">
            <a:spLocks/>
          </p:cNvSpPr>
          <p:nvPr/>
        </p:nvSpPr>
        <p:spPr>
          <a:xfrm>
            <a:off x="532281" y="1111231"/>
            <a:ext cx="9054769" cy="569387"/>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LOSS OF CONSCIOUSNESS IN A WATER TANK</a:t>
            </a:r>
          </a:p>
          <a:p>
            <a:pPr marL="0" indent="0">
              <a:buNone/>
            </a:pPr>
            <a:endParaRPr lang="fr-FR" sz="1600" b="1">
              <a:solidFill>
                <a:srgbClr val="354D56"/>
              </a:solidFill>
            </a:endParaRPr>
          </a:p>
        </p:txBody>
      </p:sp>
      <p:sp>
        <p:nvSpPr>
          <p:cNvPr id="35" name="Title 2">
            <a:extLst>
              <a:ext uri="{FF2B5EF4-FFF2-40B4-BE49-F238E27FC236}">
                <a16:creationId xmlns:a16="http://schemas.microsoft.com/office/drawing/2014/main" id="{BD287A3F-7CCE-205B-225A-6A08ED3931FB}"/>
              </a:ext>
            </a:extLst>
          </p:cNvPr>
          <p:cNvSpPr>
            <a:spLocks noGrp="1"/>
          </p:cNvSpPr>
          <p:nvPr>
            <p:ph type="title"/>
          </p:nvPr>
        </p:nvSpPr>
        <p:spPr>
          <a:xfrm>
            <a:off x="469879" y="242844"/>
            <a:ext cx="1121536" cy="592445"/>
          </a:xfrm>
        </p:spPr>
        <p:txBody>
          <a:bodyPr/>
          <a:lstStyle/>
          <a:p>
            <a:r>
              <a:rPr lang="fr-FR">
                <a:solidFill>
                  <a:srgbClr val="354D56"/>
                </a:solidFill>
              </a:rPr>
              <a:t>REX</a:t>
            </a:r>
          </a:p>
        </p:txBody>
      </p:sp>
      <p:sp>
        <p:nvSpPr>
          <p:cNvPr id="36" name="ZoneTexte 35">
            <a:extLst>
              <a:ext uri="{FF2B5EF4-FFF2-40B4-BE49-F238E27FC236}">
                <a16:creationId xmlns:a16="http://schemas.microsoft.com/office/drawing/2014/main" id="{443293DD-B1FE-27F1-31D4-6C20A391C568}"/>
              </a:ext>
            </a:extLst>
          </p:cNvPr>
          <p:cNvSpPr txBox="1"/>
          <p:nvPr/>
        </p:nvSpPr>
        <p:spPr>
          <a:xfrm>
            <a:off x="532282" y="1749130"/>
            <a:ext cx="2842216" cy="2923877"/>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CIRCUMSTANCES – FACTS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A painting operation was in progress inside a water tank.</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The worker was using a vinyl finish paint.</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After 15 minutes, he went out for a break and then returned to the tank, holding his canister filter mask in his hand.</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Screams were heard coming from the tank, which alerted his supervisor.</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The responder had fallen and lost consciousness.</a:t>
            </a:r>
            <a:endParaRPr lang="fr-FR" sz="1200">
              <a:cs typeface="Arial" panose="020B0604020202020204"/>
            </a:endParaRPr>
          </a:p>
        </p:txBody>
      </p:sp>
      <p:sp>
        <p:nvSpPr>
          <p:cNvPr id="37" name="ZoneTexte 36">
            <a:extLst>
              <a:ext uri="{FF2B5EF4-FFF2-40B4-BE49-F238E27FC236}">
                <a16:creationId xmlns:a16="http://schemas.microsoft.com/office/drawing/2014/main" id="{EECF42F3-CF53-EA5A-A549-097569354140}"/>
              </a:ext>
            </a:extLst>
          </p:cNvPr>
          <p:cNvSpPr txBox="1"/>
          <p:nvPr/>
        </p:nvSpPr>
        <p:spPr>
          <a:xfrm>
            <a:off x="3864922" y="1744158"/>
            <a:ext cx="2516463" cy="58477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CONSEQUENCES</a:t>
            </a:r>
          </a:p>
          <a:p>
            <a:pPr marL="252000" indent="-252000">
              <a:buClr>
                <a:srgbClr val="303192"/>
              </a:buClr>
              <a:buSzPct val="120000"/>
              <a:buFont typeface="Wingdings" pitchFamily="2" charset="2"/>
              <a:buChar char="§"/>
            </a:pPr>
            <a:r>
              <a:rPr lang="fr-FR" sz="1200"/>
              <a:t>Loss of consciousness (HIPO).</a:t>
            </a:r>
          </a:p>
        </p:txBody>
      </p:sp>
      <p:sp>
        <p:nvSpPr>
          <p:cNvPr id="38" name="ZoneTexte 37">
            <a:extLst>
              <a:ext uri="{FF2B5EF4-FFF2-40B4-BE49-F238E27FC236}">
                <a16:creationId xmlns:a16="http://schemas.microsoft.com/office/drawing/2014/main" id="{EF49DFF6-BD6D-64FF-A8FC-C6540A21DA19}"/>
              </a:ext>
            </a:extLst>
          </p:cNvPr>
          <p:cNvSpPr txBox="1"/>
          <p:nvPr/>
        </p:nvSpPr>
        <p:spPr>
          <a:xfrm>
            <a:off x="3864922" y="2801793"/>
            <a:ext cx="2983368" cy="2477601"/>
          </a:xfrm>
          <a:prstGeom prst="rect">
            <a:avLst/>
          </a:prstGeom>
          <a:noFill/>
        </p:spPr>
        <p:txBody>
          <a:bodyPr wrap="square" lIns="0" tIns="0" rIns="0" bIns="0" rtlCol="0">
            <a:spAutoFit/>
          </a:bodyPr>
          <a:lstStyle/>
          <a:p>
            <a:pPr>
              <a:lnSpc>
                <a:spcPct val="150000"/>
              </a:lnSpc>
              <a:spcAft>
                <a:spcPts val="600"/>
              </a:spcAft>
            </a:pPr>
            <a:r>
              <a:rPr lang="fr-FR" sz="1400" b="1">
                <a:solidFill>
                  <a:srgbClr val="172982"/>
                </a:solidFill>
                <a:cs typeface="Arial" panose="020B0604020202020204"/>
              </a:rPr>
              <a:t>CAUSES</a:t>
            </a:r>
          </a:p>
          <a:p>
            <a:pPr marL="251460" lvl="1" indent="-251460" defTabSz="685800">
              <a:spcAft>
                <a:spcPts val="600"/>
              </a:spcAft>
              <a:buClr>
                <a:srgbClr val="303192"/>
              </a:buClr>
              <a:buSzPct val="120000"/>
              <a:buFont typeface="Wingdings" pitchFamily="2" charset="2"/>
              <a:buChar char="§"/>
              <a:tabLst>
                <a:tab pos="282575" algn="l"/>
              </a:tabLst>
              <a:defRPr/>
            </a:pPr>
            <a:r>
              <a:rPr lang="en-US" sz="1200">
                <a:cs typeface="Arial" panose="020B0604020202020204"/>
              </a:rPr>
              <a:t>Partial identification of risks and prevention measures related to the handling of hazardous substances.</a:t>
            </a:r>
          </a:p>
          <a:p>
            <a:pPr marL="251460" lvl="1" indent="-251460" defTabSz="685800">
              <a:spcAft>
                <a:spcPts val="600"/>
              </a:spcAft>
              <a:buClr>
                <a:srgbClr val="303192"/>
              </a:buClr>
              <a:buSzPct val="120000"/>
              <a:buFont typeface="Wingdings" pitchFamily="2" charset="2"/>
              <a:buChar char="§"/>
              <a:tabLst>
                <a:tab pos="282575" algn="l"/>
              </a:tabLst>
              <a:defRPr/>
            </a:pPr>
            <a:r>
              <a:rPr lang="en-US" sz="1200" b="1">
                <a:cs typeface="Arial" panose="020B0604020202020204"/>
              </a:rPr>
              <a:t>Not wearing respiratory protection in the water tank.</a:t>
            </a:r>
          </a:p>
          <a:p>
            <a:pPr marL="251460" lvl="1" indent="-251460" defTabSz="685800">
              <a:spcAft>
                <a:spcPts val="600"/>
              </a:spcAft>
              <a:buClr>
                <a:srgbClr val="303192"/>
              </a:buClr>
              <a:buSzPct val="120000"/>
              <a:buFont typeface="Wingdings" pitchFamily="2" charset="2"/>
              <a:buChar char="§"/>
              <a:tabLst>
                <a:tab pos="282575" algn="l"/>
              </a:tabLst>
              <a:defRPr/>
            </a:pPr>
            <a:r>
              <a:rPr lang="en-US" sz="1200" b="1">
                <a:cs typeface="Arial" panose="020B0604020202020204"/>
              </a:rPr>
              <a:t>Use of inadequate or defective PPE: the cartridge mask is not suitable for an oxygen-deficient atmosphere.</a:t>
            </a:r>
          </a:p>
          <a:p>
            <a:pPr marL="251460" lvl="1" indent="-251460" defTabSz="685800">
              <a:spcAft>
                <a:spcPts val="600"/>
              </a:spcAft>
              <a:buClr>
                <a:srgbClr val="303192"/>
              </a:buClr>
              <a:buSzPct val="120000"/>
              <a:buFont typeface="Wingdings" pitchFamily="2" charset="2"/>
              <a:buChar char="§"/>
              <a:tabLst>
                <a:tab pos="282575" algn="l"/>
              </a:tabLst>
              <a:defRPr/>
            </a:pPr>
            <a:r>
              <a:rPr lang="en-US" sz="1200">
                <a:cs typeface="Arial" panose="020B0604020202020204"/>
              </a:rPr>
              <a:t>Lack of forced ventilation to remove paint fumes and to supply fresh air.</a:t>
            </a:r>
            <a:endParaRPr lang="fr-FR" sz="1200">
              <a:cs typeface="Arial" panose="020B0604020202020204"/>
            </a:endParaRPr>
          </a:p>
        </p:txBody>
      </p:sp>
      <p:cxnSp>
        <p:nvCxnSpPr>
          <p:cNvPr id="39" name="Connecteur droit 38">
            <a:extLst>
              <a:ext uri="{FF2B5EF4-FFF2-40B4-BE49-F238E27FC236}">
                <a16:creationId xmlns:a16="http://schemas.microsoft.com/office/drawing/2014/main" id="{6A4C174E-A1FA-9611-829F-169EB6BA8517}"/>
              </a:ext>
            </a:extLst>
          </p:cNvPr>
          <p:cNvCxnSpPr>
            <a:cxnSpLocks/>
          </p:cNvCxnSpPr>
          <p:nvPr/>
        </p:nvCxnSpPr>
        <p:spPr>
          <a:xfrm>
            <a:off x="3568762" y="1847070"/>
            <a:ext cx="0" cy="4446987"/>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44ED6F9-FCE7-07D5-4AFD-ED747FF743AF}"/>
              </a:ext>
            </a:extLst>
          </p:cNvPr>
          <p:cNvCxnSpPr>
            <a:cxnSpLocks/>
          </p:cNvCxnSpPr>
          <p:nvPr/>
        </p:nvCxnSpPr>
        <p:spPr>
          <a:xfrm>
            <a:off x="7078968" y="1847070"/>
            <a:ext cx="0" cy="4448936"/>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C0F67797-2983-438E-F4A8-F17940E0B2B9}"/>
              </a:ext>
            </a:extLst>
          </p:cNvPr>
          <p:cNvSpPr txBox="1"/>
          <p:nvPr/>
        </p:nvSpPr>
        <p:spPr>
          <a:xfrm>
            <a:off x="7504670" y="2582154"/>
            <a:ext cx="3888255" cy="1477328"/>
          </a:xfrm>
          <a:prstGeom prst="rect">
            <a:avLst/>
          </a:prstGeom>
          <a:noFill/>
        </p:spPr>
        <p:txBody>
          <a:bodyPr wrap="square" lIns="0" tIns="0" rIns="0" bIns="0" rtlCol="0">
            <a:spAutoFit/>
          </a:bodyPr>
          <a:lstStyle/>
          <a:p>
            <a:r>
              <a:rPr lang="en-US" sz="1200">
                <a:solidFill>
                  <a:srgbClr val="172982"/>
                </a:solidFill>
              </a:rPr>
              <a:t>If entry into a confined space requires the wearing of a respiratory protective device, I check that this equipment is suitable for :</a:t>
            </a:r>
          </a:p>
          <a:p>
            <a:pPr marL="171450" indent="-171450">
              <a:buFont typeface="Wingdings" pitchFamily="2" charset="2"/>
              <a:buChar char="§"/>
            </a:pPr>
            <a:r>
              <a:rPr lang="en-US" sz="1200">
                <a:solidFill>
                  <a:srgbClr val="172982"/>
                </a:solidFill>
              </a:rPr>
              <a:t>the nature of the atmosphere in question (inert and/or toxic gases)</a:t>
            </a:r>
          </a:p>
          <a:p>
            <a:pPr marL="171450" indent="-171450">
              <a:buFont typeface="Wingdings" pitchFamily="2" charset="2"/>
              <a:buChar char="§"/>
            </a:pPr>
            <a:r>
              <a:rPr lang="en-US" sz="1200">
                <a:solidFill>
                  <a:srgbClr val="172982"/>
                </a:solidFill>
              </a:rPr>
              <a:t>the ambient conditions (temperature, humidity, dust…)</a:t>
            </a:r>
          </a:p>
          <a:p>
            <a:pPr marL="171450" indent="-171450">
              <a:buFont typeface="Wingdings" pitchFamily="2" charset="2"/>
              <a:buChar char="§"/>
            </a:pPr>
            <a:r>
              <a:rPr lang="en-US" sz="1200">
                <a:solidFill>
                  <a:srgbClr val="172982"/>
                </a:solidFill>
              </a:rPr>
              <a:t>the actual duration of the presence in the confined space.</a:t>
            </a:r>
            <a:endParaRPr lang="fr-FR" sz="1200">
              <a:solidFill>
                <a:srgbClr val="172982"/>
              </a:solidFill>
            </a:endParaRPr>
          </a:p>
        </p:txBody>
      </p:sp>
      <p:sp>
        <p:nvSpPr>
          <p:cNvPr id="42" name="ZoneTexte 41">
            <a:extLst>
              <a:ext uri="{FF2B5EF4-FFF2-40B4-BE49-F238E27FC236}">
                <a16:creationId xmlns:a16="http://schemas.microsoft.com/office/drawing/2014/main" id="{C80233E3-378D-D7D1-4910-879536946725}"/>
              </a:ext>
            </a:extLst>
          </p:cNvPr>
          <p:cNvSpPr txBox="1"/>
          <p:nvPr/>
        </p:nvSpPr>
        <p:spPr>
          <a:xfrm>
            <a:off x="8034323" y="2087133"/>
            <a:ext cx="2481247" cy="215444"/>
          </a:xfrm>
          <a:prstGeom prst="rect">
            <a:avLst/>
          </a:prstGeom>
          <a:noFill/>
        </p:spPr>
        <p:txBody>
          <a:bodyPr wrap="square" lIns="0" tIns="0" rIns="0" bIns="0" rtlCol="0">
            <a:spAutoFit/>
          </a:bodyPr>
          <a:lstStyle/>
          <a:p>
            <a:r>
              <a:rPr lang="fr-FR" sz="1400" b="1">
                <a:solidFill>
                  <a:srgbClr val="172982"/>
                </a:solidFill>
                <a:cs typeface="Arial" panose="020B0604020202020204"/>
              </a:rPr>
              <a:t>LESSONS TO BE LEARNED</a:t>
            </a:r>
            <a:endParaRPr lang="fr-FR" sz="1400">
              <a:solidFill>
                <a:srgbClr val="172982"/>
              </a:solidFill>
            </a:endParaRPr>
          </a:p>
        </p:txBody>
      </p:sp>
      <p:cxnSp>
        <p:nvCxnSpPr>
          <p:cNvPr id="43" name="Connecteur droit 42">
            <a:extLst>
              <a:ext uri="{FF2B5EF4-FFF2-40B4-BE49-F238E27FC236}">
                <a16:creationId xmlns:a16="http://schemas.microsoft.com/office/drawing/2014/main" id="{80EB7B5C-0BD3-BE1A-71F8-870C8C605B9E}"/>
              </a:ext>
            </a:extLst>
          </p:cNvPr>
          <p:cNvCxnSpPr>
            <a:cxnSpLocks/>
          </p:cNvCxnSpPr>
          <p:nvPr/>
        </p:nvCxnSpPr>
        <p:spPr>
          <a:xfrm>
            <a:off x="3569220" y="2553330"/>
            <a:ext cx="3509748"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847D9669-9E87-1D3A-C997-15391824ACFC}"/>
              </a:ext>
            </a:extLst>
          </p:cNvPr>
          <p:cNvCxnSpPr>
            <a:cxnSpLocks/>
          </p:cNvCxnSpPr>
          <p:nvPr/>
        </p:nvCxnSpPr>
        <p:spPr>
          <a:xfrm>
            <a:off x="532283" y="901408"/>
            <a:ext cx="9443739"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grpSp>
        <p:nvGrpSpPr>
          <p:cNvPr id="74" name="Groupe 73">
            <a:extLst>
              <a:ext uri="{FF2B5EF4-FFF2-40B4-BE49-F238E27FC236}">
                <a16:creationId xmlns:a16="http://schemas.microsoft.com/office/drawing/2014/main" id="{552173B8-A92C-74DA-8185-7AD00B5CF096}"/>
              </a:ext>
            </a:extLst>
          </p:cNvPr>
          <p:cNvGrpSpPr/>
          <p:nvPr/>
        </p:nvGrpSpPr>
        <p:grpSpPr>
          <a:xfrm>
            <a:off x="7274011" y="5945613"/>
            <a:ext cx="2517059" cy="350393"/>
            <a:chOff x="9479485" y="5894817"/>
            <a:chExt cx="2517059" cy="350393"/>
          </a:xfrm>
        </p:grpSpPr>
        <p:sp>
          <p:nvSpPr>
            <p:cNvPr id="75" name="Rectangle à coins arrondis 14">
              <a:extLst>
                <a:ext uri="{FF2B5EF4-FFF2-40B4-BE49-F238E27FC236}">
                  <a16:creationId xmlns:a16="http://schemas.microsoft.com/office/drawing/2014/main" id="{4D99D0E3-A99D-A10C-1681-F09E2754008D}"/>
                </a:ext>
              </a:extLst>
            </p:cNvPr>
            <p:cNvSpPr/>
            <p:nvPr/>
          </p:nvSpPr>
          <p:spPr>
            <a:xfrm>
              <a:off x="9479485" y="5894817"/>
              <a:ext cx="2517059" cy="350393"/>
            </a:xfrm>
            <a:prstGeom prst="roundRect">
              <a:avLst>
                <a:gd name="adj" fmla="val 50000"/>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a:extLst>
                <a:ext uri="{FF2B5EF4-FFF2-40B4-BE49-F238E27FC236}">
                  <a16:creationId xmlns:a16="http://schemas.microsoft.com/office/drawing/2014/main" id="{453DE4E4-AAF6-8D7A-4567-6C1914B38ADF}"/>
                </a:ext>
              </a:extLst>
            </p:cNvPr>
            <p:cNvSpPr txBox="1"/>
            <p:nvPr/>
          </p:nvSpPr>
          <p:spPr>
            <a:xfrm>
              <a:off x="9644598" y="5971331"/>
              <a:ext cx="2186143" cy="184666"/>
            </a:xfrm>
            <a:prstGeom prst="rect">
              <a:avLst/>
            </a:prstGeom>
            <a:noFill/>
          </p:spPr>
          <p:txBody>
            <a:bodyPr wrap="square" lIns="0" tIns="0" rIns="0" bIns="0" rtlCol="0">
              <a:spAutoFit/>
            </a:bodyPr>
            <a:lstStyle/>
            <a:p>
              <a:pPr algn="ctr"/>
              <a:r>
                <a:rPr lang="fr-FR" sz="1200" u="sng">
                  <a:solidFill>
                    <a:schemeClr val="bg1"/>
                  </a:solidFill>
                  <a:hlinkClick r:id="rId5" tooltip="REX requirement 8.3">
                    <a:extLst>
                      <a:ext uri="{A12FA001-AC4F-418D-AE19-62706E023703}">
                        <ahyp:hlinkClr xmlns:ahyp="http://schemas.microsoft.com/office/drawing/2018/hyperlinkcolor" val="tx"/>
                      </a:ext>
                    </a:extLst>
                  </a:hlinkClick>
                </a:rPr>
                <a:t>Click </a:t>
              </a:r>
              <a:r>
                <a:rPr lang="fr-FR" sz="1200" u="sng" err="1">
                  <a:solidFill>
                    <a:schemeClr val="bg1"/>
                  </a:solidFill>
                  <a:hlinkClick r:id="rId5" tooltip="REX requirement 8.3">
                    <a:extLst>
                      <a:ext uri="{A12FA001-AC4F-418D-AE19-62706E023703}">
                        <ahyp:hlinkClr xmlns:ahyp="http://schemas.microsoft.com/office/drawing/2018/hyperlinkcolor" val="tx"/>
                      </a:ext>
                    </a:extLst>
                  </a:hlinkClick>
                </a:rPr>
                <a:t>here</a:t>
              </a:r>
              <a:r>
                <a:rPr lang="fr-FR" sz="1200" u="sng">
                  <a:solidFill>
                    <a:schemeClr val="bg1"/>
                  </a:solidFill>
                  <a:hlinkClick r:id="rId5" tooltip="REX requirement 8.3">
                    <a:extLst>
                      <a:ext uri="{A12FA001-AC4F-418D-AE19-62706E023703}">
                        <ahyp:hlinkClr xmlns:ahyp="http://schemas.microsoft.com/office/drawing/2018/hyperlinkcolor" val="tx"/>
                      </a:ext>
                    </a:extLst>
                  </a:hlinkClick>
                </a:rPr>
                <a:t> to </a:t>
              </a:r>
              <a:r>
                <a:rPr lang="fr-FR" sz="1200" u="sng" err="1">
                  <a:solidFill>
                    <a:schemeClr val="bg1"/>
                  </a:solidFill>
                  <a:hlinkClick r:id="rId5" tooltip="REX requirement 8.3">
                    <a:extLst>
                      <a:ext uri="{A12FA001-AC4F-418D-AE19-62706E023703}">
                        <ahyp:hlinkClr xmlns:ahyp="http://schemas.microsoft.com/office/drawing/2018/hyperlinkcolor" val="tx"/>
                      </a:ext>
                    </a:extLst>
                  </a:hlinkClick>
                </a:rPr>
                <a:t>access</a:t>
              </a:r>
              <a:r>
                <a:rPr lang="fr-FR" sz="1200" u="sng">
                  <a:solidFill>
                    <a:schemeClr val="bg1"/>
                  </a:solidFill>
                  <a:hlinkClick r:id="rId5" tooltip="REX requirement 8.3">
                    <a:extLst>
                      <a:ext uri="{A12FA001-AC4F-418D-AE19-62706E023703}">
                        <ahyp:hlinkClr xmlns:ahyp="http://schemas.microsoft.com/office/drawing/2018/hyperlinkcolor" val="tx"/>
                      </a:ext>
                    </a:extLst>
                  </a:hlinkClick>
                </a:rPr>
                <a:t> the REX</a:t>
              </a:r>
              <a:endParaRPr lang="en-US" sz="1200" u="sng">
                <a:solidFill>
                  <a:schemeClr val="bg1"/>
                </a:solidFill>
              </a:endParaRPr>
            </a:p>
          </p:txBody>
        </p:sp>
      </p:grpSp>
      <p:pic>
        <p:nvPicPr>
          <p:cNvPr id="30" name="Image 29">
            <a:extLst>
              <a:ext uri="{FF2B5EF4-FFF2-40B4-BE49-F238E27FC236}">
                <a16:creationId xmlns:a16="http://schemas.microsoft.com/office/drawing/2014/main" id="{4FBA9B06-877F-5B7E-B8DF-11076697528C}"/>
              </a:ext>
            </a:extLst>
          </p:cNvPr>
          <p:cNvPicPr>
            <a:picLocks noChangeAspect="1"/>
          </p:cNvPicPr>
          <p:nvPr/>
        </p:nvPicPr>
        <p:blipFill rotWithShape="1">
          <a:blip r:embed="rId6"/>
          <a:srcRect t="10428" b="18240"/>
          <a:stretch/>
        </p:blipFill>
        <p:spPr>
          <a:xfrm>
            <a:off x="7274011" y="4439168"/>
            <a:ext cx="2543175" cy="1331702"/>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31" name="Espace réservé du pied de page 3">
            <a:extLst>
              <a:ext uri="{FF2B5EF4-FFF2-40B4-BE49-F238E27FC236}">
                <a16:creationId xmlns:a16="http://schemas.microsoft.com/office/drawing/2014/main" id="{FA25A872-64E0-2E07-F199-1F141367600B}"/>
              </a:ext>
            </a:extLst>
          </p:cNvPr>
          <p:cNvSpPr>
            <a:spLocks noGrp="1"/>
          </p:cNvSpPr>
          <p:nvPr>
            <p:ph type="ftr" sz="quarter" idx="15"/>
          </p:nvPr>
        </p:nvSpPr>
        <p:spPr>
          <a:xfrm>
            <a:off x="881955" y="6452212"/>
            <a:ext cx="3600000" cy="252000"/>
          </a:xfrm>
        </p:spPr>
        <p:txBody>
          <a:bodyPr/>
          <a:lstStyle/>
          <a:p>
            <a:r>
              <a:rPr lang="en-US"/>
              <a:t>Deployment kit Golden Rule 8</a:t>
            </a:r>
            <a:endParaRPr lang="fr-FR"/>
          </a:p>
        </p:txBody>
      </p:sp>
      <p:sp>
        <p:nvSpPr>
          <p:cNvPr id="33" name="Espace réservé du numéro de diapositive 4">
            <a:extLst>
              <a:ext uri="{FF2B5EF4-FFF2-40B4-BE49-F238E27FC236}">
                <a16:creationId xmlns:a16="http://schemas.microsoft.com/office/drawing/2014/main" id="{D2CFF362-4C96-172A-1F03-922699332D8F}"/>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11</a:t>
            </a:fld>
            <a:endParaRPr lang="fr-FR"/>
          </a:p>
        </p:txBody>
      </p:sp>
    </p:spTree>
    <p:extLst>
      <p:ext uri="{BB962C8B-B14F-4D97-AF65-F5344CB8AC3E}">
        <p14:creationId xmlns:p14="http://schemas.microsoft.com/office/powerpoint/2010/main" val="96774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 coins arrondis 26">
            <a:extLst>
              <a:ext uri="{FF2B5EF4-FFF2-40B4-BE49-F238E27FC236}">
                <a16:creationId xmlns:a16="http://schemas.microsoft.com/office/drawing/2014/main" id="{75DF04D0-1BC2-DFED-80ED-A2A0012C0A31}"/>
              </a:ext>
            </a:extLst>
          </p:cNvPr>
          <p:cNvSpPr/>
          <p:nvPr/>
        </p:nvSpPr>
        <p:spPr>
          <a:xfrm>
            <a:off x="8088286" y="1814433"/>
            <a:ext cx="3545152" cy="2075145"/>
          </a:xfrm>
          <a:prstGeom prst="roundRect">
            <a:avLst>
              <a:gd name="adj" fmla="val 6998"/>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9" name="Image 68">
            <a:extLst>
              <a:ext uri="{FF2B5EF4-FFF2-40B4-BE49-F238E27FC236}">
                <a16:creationId xmlns:a16="http://schemas.microsoft.com/office/drawing/2014/main" id="{5C068B47-0CAA-15D9-A547-FF97A2D818BE}"/>
              </a:ext>
            </a:extLst>
          </p:cNvPr>
          <p:cNvPicPr>
            <a:picLocks noChangeAspect="1"/>
          </p:cNvPicPr>
          <p:nvPr/>
        </p:nvPicPr>
        <p:blipFill>
          <a:blip r:embed="rId3"/>
          <a:stretch>
            <a:fillRect/>
          </a:stretch>
        </p:blipFill>
        <p:spPr>
          <a:xfrm>
            <a:off x="8366611" y="1990510"/>
            <a:ext cx="395017" cy="418253"/>
          </a:xfrm>
          <a:prstGeom prst="rect">
            <a:avLst/>
          </a:prstGeom>
        </p:spPr>
      </p:pic>
      <p:pic>
        <p:nvPicPr>
          <p:cNvPr id="68" name="Image 67">
            <a:extLst>
              <a:ext uri="{FF2B5EF4-FFF2-40B4-BE49-F238E27FC236}">
                <a16:creationId xmlns:a16="http://schemas.microsoft.com/office/drawing/2014/main" id="{F24E0D86-B887-9680-2C55-F6B71F581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4" y="427091"/>
            <a:ext cx="239461" cy="239461"/>
          </a:xfrm>
          <a:prstGeom prst="rect">
            <a:avLst/>
          </a:prstGeom>
        </p:spPr>
      </p:pic>
      <p:sp>
        <p:nvSpPr>
          <p:cNvPr id="32" name="Text Placeholder 1">
            <a:extLst>
              <a:ext uri="{FF2B5EF4-FFF2-40B4-BE49-F238E27FC236}">
                <a16:creationId xmlns:a16="http://schemas.microsoft.com/office/drawing/2014/main" id="{D7E3BF5C-6E95-0F1D-E487-DF6C2A0F8963}"/>
              </a:ext>
            </a:extLst>
          </p:cNvPr>
          <p:cNvSpPr>
            <a:spLocks noGrp="1"/>
          </p:cNvSpPr>
          <p:nvPr>
            <p:ph type="body" sz="quarter" idx="13"/>
          </p:nvPr>
        </p:nvSpPr>
        <p:spPr>
          <a:xfrm>
            <a:off x="1894694" y="358638"/>
            <a:ext cx="8188420" cy="481849"/>
          </a:xfrm>
        </p:spPr>
        <p:txBody>
          <a:bodyPr vert="horz" lIns="91440" tIns="45720" rIns="91440" bIns="45720" rtlCol="0" anchor="t">
            <a:noAutofit/>
          </a:bodyPr>
          <a:lstStyle/>
          <a:p>
            <a:pPr marL="0" indent="0">
              <a:buNone/>
            </a:pPr>
            <a:r>
              <a:rPr lang="fr-FR" sz="1800" b="1"/>
              <a:t>4. </a:t>
            </a:r>
            <a:r>
              <a:rPr lang="en-US" sz="1800" b="1"/>
              <a:t>I confirm </a:t>
            </a:r>
            <a:r>
              <a:rPr lang="en-US" sz="1800"/>
              <a:t>a rescue plan is in place</a:t>
            </a:r>
            <a:r>
              <a:rPr lang="fr-FR" sz="1800"/>
              <a:t>.</a:t>
            </a:r>
            <a:endParaRPr lang="fr-FR" sz="1800">
              <a:cs typeface="Arial" panose="020B0604020202020204"/>
            </a:endParaRPr>
          </a:p>
        </p:txBody>
      </p:sp>
      <p:sp>
        <p:nvSpPr>
          <p:cNvPr id="34" name="Text Placeholder 1">
            <a:extLst>
              <a:ext uri="{FF2B5EF4-FFF2-40B4-BE49-F238E27FC236}">
                <a16:creationId xmlns:a16="http://schemas.microsoft.com/office/drawing/2014/main" id="{88C9445E-1958-C447-C1C6-CD3249B199E2}"/>
              </a:ext>
            </a:extLst>
          </p:cNvPr>
          <p:cNvSpPr txBox="1">
            <a:spLocks/>
          </p:cNvSpPr>
          <p:nvPr/>
        </p:nvSpPr>
        <p:spPr>
          <a:xfrm>
            <a:off x="532281" y="1111231"/>
            <a:ext cx="9054769" cy="246221"/>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INTOXICATION BY PAINT VAPOUR IN A CONFINED SPACE</a:t>
            </a:r>
          </a:p>
        </p:txBody>
      </p:sp>
      <p:sp>
        <p:nvSpPr>
          <p:cNvPr id="35" name="Title 2">
            <a:extLst>
              <a:ext uri="{FF2B5EF4-FFF2-40B4-BE49-F238E27FC236}">
                <a16:creationId xmlns:a16="http://schemas.microsoft.com/office/drawing/2014/main" id="{BD287A3F-7CCE-205B-225A-6A08ED3931FB}"/>
              </a:ext>
            </a:extLst>
          </p:cNvPr>
          <p:cNvSpPr>
            <a:spLocks noGrp="1"/>
          </p:cNvSpPr>
          <p:nvPr>
            <p:ph type="title"/>
          </p:nvPr>
        </p:nvSpPr>
        <p:spPr>
          <a:xfrm>
            <a:off x="469879" y="242844"/>
            <a:ext cx="1121536" cy="592445"/>
          </a:xfrm>
        </p:spPr>
        <p:txBody>
          <a:bodyPr/>
          <a:lstStyle/>
          <a:p>
            <a:r>
              <a:rPr lang="fr-FR">
                <a:solidFill>
                  <a:srgbClr val="354D56"/>
                </a:solidFill>
              </a:rPr>
              <a:t>REX</a:t>
            </a:r>
          </a:p>
        </p:txBody>
      </p:sp>
      <p:sp>
        <p:nvSpPr>
          <p:cNvPr id="36" name="ZoneTexte 35">
            <a:extLst>
              <a:ext uri="{FF2B5EF4-FFF2-40B4-BE49-F238E27FC236}">
                <a16:creationId xmlns:a16="http://schemas.microsoft.com/office/drawing/2014/main" id="{443293DD-B1FE-27F1-31D4-6C20A391C568}"/>
              </a:ext>
            </a:extLst>
          </p:cNvPr>
          <p:cNvSpPr txBox="1"/>
          <p:nvPr/>
        </p:nvSpPr>
        <p:spPr>
          <a:xfrm>
            <a:off x="532281" y="1749130"/>
            <a:ext cx="3639447" cy="440120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CIRCUMSTANCES – FACTS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Painting work was in progress in a confined space (cofferdam) on a ship.</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The two workers were wearing cartridge filter masks and did not respond to a routine radio check call.</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The safety supervisor at the entry to the confined space alerted the chief officer who then accessed the work area. Visual contact was made with them and they were instructed to evacuate the confined space.</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The first responder returned to the deck on his own.</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The other worker, disoriented, remained in the confined space and was found conscious. His evacuation took almost 3.5 hours, hampered by the difficult passage for the responders, the breathing apparatus cylinders which emptied rapidly, the difficulty in providing fresh air to the victim and the impossibility of moving the victim before he could move on his own.</a:t>
            </a:r>
            <a:endParaRPr lang="fr-FR" sz="1200">
              <a:cs typeface="Arial" panose="020B0604020202020204"/>
            </a:endParaRPr>
          </a:p>
        </p:txBody>
      </p:sp>
      <p:sp>
        <p:nvSpPr>
          <p:cNvPr id="37" name="ZoneTexte 36">
            <a:extLst>
              <a:ext uri="{FF2B5EF4-FFF2-40B4-BE49-F238E27FC236}">
                <a16:creationId xmlns:a16="http://schemas.microsoft.com/office/drawing/2014/main" id="{EECF42F3-CF53-EA5A-A549-097569354140}"/>
              </a:ext>
            </a:extLst>
          </p:cNvPr>
          <p:cNvSpPr txBox="1"/>
          <p:nvPr/>
        </p:nvSpPr>
        <p:spPr>
          <a:xfrm>
            <a:off x="4636828" y="1744158"/>
            <a:ext cx="2516463" cy="58477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CONSEQUENCES</a:t>
            </a:r>
          </a:p>
          <a:p>
            <a:pPr marL="252000" indent="-252000">
              <a:buClr>
                <a:srgbClr val="303192"/>
              </a:buClr>
              <a:buSzPct val="120000"/>
              <a:buFont typeface="Wingdings" pitchFamily="2" charset="2"/>
              <a:buChar char="§"/>
            </a:pPr>
            <a:r>
              <a:rPr lang="fr-FR" sz="1200"/>
              <a:t>Discomfort and dizziness (HIPO).</a:t>
            </a:r>
          </a:p>
        </p:txBody>
      </p:sp>
      <p:sp>
        <p:nvSpPr>
          <p:cNvPr id="38" name="ZoneTexte 37">
            <a:extLst>
              <a:ext uri="{FF2B5EF4-FFF2-40B4-BE49-F238E27FC236}">
                <a16:creationId xmlns:a16="http://schemas.microsoft.com/office/drawing/2014/main" id="{EF49DFF6-BD6D-64FF-A8FC-C6540A21DA19}"/>
              </a:ext>
            </a:extLst>
          </p:cNvPr>
          <p:cNvSpPr txBox="1"/>
          <p:nvPr/>
        </p:nvSpPr>
        <p:spPr>
          <a:xfrm>
            <a:off x="4636828" y="2801970"/>
            <a:ext cx="2983368" cy="2662267"/>
          </a:xfrm>
          <a:prstGeom prst="rect">
            <a:avLst/>
          </a:prstGeom>
          <a:noFill/>
        </p:spPr>
        <p:txBody>
          <a:bodyPr wrap="square" lIns="0" tIns="0" rIns="0" bIns="0" rtlCol="0">
            <a:spAutoFit/>
          </a:bodyPr>
          <a:lstStyle/>
          <a:p>
            <a:pPr>
              <a:lnSpc>
                <a:spcPct val="150000"/>
              </a:lnSpc>
              <a:spcAft>
                <a:spcPts val="600"/>
              </a:spcAft>
            </a:pPr>
            <a:r>
              <a:rPr lang="fr-FR" sz="1400" b="1">
                <a:solidFill>
                  <a:srgbClr val="172982"/>
                </a:solidFill>
                <a:cs typeface="Arial" panose="020B0604020202020204"/>
              </a:rPr>
              <a:t>CAUSES</a:t>
            </a:r>
          </a:p>
          <a:p>
            <a:pPr marL="251460" lvl="1" indent="-251460" defTabSz="685800">
              <a:spcAft>
                <a:spcPts val="600"/>
              </a:spcAft>
              <a:buClr>
                <a:srgbClr val="303192"/>
              </a:buClr>
              <a:buSzPct val="120000"/>
              <a:buFont typeface="Wingdings" pitchFamily="2" charset="2"/>
              <a:buChar char="§"/>
              <a:tabLst>
                <a:tab pos="282575" algn="l"/>
              </a:tabLst>
              <a:defRPr/>
            </a:pPr>
            <a:r>
              <a:rPr lang="en-US" sz="1200"/>
              <a:t>Saturation of the confined space with toxic fumes (insufficient ventilation).</a:t>
            </a:r>
          </a:p>
          <a:p>
            <a:pPr marL="251460" lvl="1" indent="-251460" defTabSz="685800">
              <a:spcAft>
                <a:spcPts val="600"/>
              </a:spcAft>
              <a:buClr>
                <a:srgbClr val="303192"/>
              </a:buClr>
              <a:buSzPct val="120000"/>
              <a:buFont typeface="Wingdings" pitchFamily="2" charset="2"/>
              <a:buChar char="§"/>
              <a:tabLst>
                <a:tab pos="282575" algn="l"/>
              </a:tabLst>
              <a:defRPr/>
            </a:pPr>
            <a:r>
              <a:rPr lang="en-US" sz="1200"/>
              <a:t>Unsuitable PPE (use of masks with filter cartridges as a means of protection).</a:t>
            </a:r>
          </a:p>
          <a:p>
            <a:pPr marL="251460" lvl="1" indent="-251460" defTabSz="685800">
              <a:spcAft>
                <a:spcPts val="600"/>
              </a:spcAft>
              <a:buClr>
                <a:srgbClr val="303192"/>
              </a:buClr>
              <a:buSzPct val="120000"/>
              <a:buFont typeface="Wingdings" pitchFamily="2" charset="2"/>
              <a:buChar char="§"/>
              <a:tabLst>
                <a:tab pos="282575" algn="l"/>
              </a:tabLst>
              <a:defRPr/>
            </a:pPr>
            <a:r>
              <a:rPr lang="en-US" sz="1200" b="1"/>
              <a:t>Evacuation plan not adapted to each space and not tested (no procedure for emergency evacuation of spaces during interventions).</a:t>
            </a:r>
          </a:p>
          <a:p>
            <a:pPr marL="251460" lvl="1" indent="-251460" defTabSz="685800">
              <a:spcAft>
                <a:spcPts val="600"/>
              </a:spcAft>
              <a:buClr>
                <a:srgbClr val="303192"/>
              </a:buClr>
              <a:buSzPct val="120000"/>
              <a:buFont typeface="Wingdings" pitchFamily="2" charset="2"/>
              <a:buChar char="§"/>
              <a:tabLst>
                <a:tab pos="282575" algn="l"/>
              </a:tabLst>
              <a:defRPr/>
            </a:pPr>
            <a:r>
              <a:rPr lang="en-US" sz="1200"/>
              <a:t>Specific analysis of the risks linked to the painting activity inside the confined spaces not carried out.</a:t>
            </a:r>
            <a:endParaRPr lang="fr-FR" sz="1200">
              <a:cs typeface="Arial" panose="020B0604020202020204"/>
            </a:endParaRPr>
          </a:p>
        </p:txBody>
      </p:sp>
      <p:cxnSp>
        <p:nvCxnSpPr>
          <p:cNvPr id="39" name="Connecteur droit 38">
            <a:extLst>
              <a:ext uri="{FF2B5EF4-FFF2-40B4-BE49-F238E27FC236}">
                <a16:creationId xmlns:a16="http://schemas.microsoft.com/office/drawing/2014/main" id="{6A4C174E-A1FA-9611-829F-169EB6BA8517}"/>
              </a:ext>
            </a:extLst>
          </p:cNvPr>
          <p:cNvCxnSpPr>
            <a:cxnSpLocks/>
          </p:cNvCxnSpPr>
          <p:nvPr/>
        </p:nvCxnSpPr>
        <p:spPr>
          <a:xfrm>
            <a:off x="4341126" y="1847070"/>
            <a:ext cx="0" cy="4487931"/>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44ED6F9-FCE7-07D5-4AFD-ED747FF743AF}"/>
              </a:ext>
            </a:extLst>
          </p:cNvPr>
          <p:cNvCxnSpPr>
            <a:cxnSpLocks/>
          </p:cNvCxnSpPr>
          <p:nvPr/>
        </p:nvCxnSpPr>
        <p:spPr>
          <a:xfrm>
            <a:off x="7850874" y="1847070"/>
            <a:ext cx="0" cy="4487931"/>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C0F67797-2983-438E-F4A8-F17940E0B2B9}"/>
              </a:ext>
            </a:extLst>
          </p:cNvPr>
          <p:cNvSpPr txBox="1"/>
          <p:nvPr/>
        </p:nvSpPr>
        <p:spPr>
          <a:xfrm>
            <a:off x="8366611" y="2582154"/>
            <a:ext cx="3026313" cy="1107996"/>
          </a:xfrm>
          <a:prstGeom prst="rect">
            <a:avLst/>
          </a:prstGeom>
          <a:noFill/>
        </p:spPr>
        <p:txBody>
          <a:bodyPr wrap="square" lIns="0" tIns="0" rIns="0" bIns="0" rtlCol="0">
            <a:spAutoFit/>
          </a:bodyPr>
          <a:lstStyle/>
          <a:p>
            <a:r>
              <a:rPr lang="en-US" sz="1200">
                <a:solidFill>
                  <a:srgbClr val="303192"/>
                </a:solidFill>
              </a:rPr>
              <a:t>Before entering a confined space, I check that a </a:t>
            </a:r>
            <a:r>
              <a:rPr lang="en-US" sz="1200" b="1">
                <a:solidFill>
                  <a:srgbClr val="303192"/>
                </a:solidFill>
              </a:rPr>
              <a:t>rescue plan has been validated</a:t>
            </a:r>
            <a:r>
              <a:rPr lang="en-US" sz="1200">
                <a:solidFill>
                  <a:srgbClr val="303192"/>
                </a:solidFill>
              </a:rPr>
              <a:t>. This plan defines how the evacuation of a victim is managed, from the outside or with the entry of competent first aiders, and must be </a:t>
            </a:r>
            <a:r>
              <a:rPr lang="en-US" sz="1200" b="1">
                <a:solidFill>
                  <a:srgbClr val="303192"/>
                </a:solidFill>
              </a:rPr>
              <a:t>tested regularly</a:t>
            </a:r>
            <a:r>
              <a:rPr lang="en-US" sz="1200">
                <a:solidFill>
                  <a:srgbClr val="303192"/>
                </a:solidFill>
              </a:rPr>
              <a:t>.</a:t>
            </a:r>
            <a:endParaRPr lang="fr-FR" sz="1200">
              <a:solidFill>
                <a:srgbClr val="303192"/>
              </a:solidFill>
            </a:endParaRPr>
          </a:p>
        </p:txBody>
      </p:sp>
      <p:sp>
        <p:nvSpPr>
          <p:cNvPr id="42" name="ZoneTexte 41">
            <a:extLst>
              <a:ext uri="{FF2B5EF4-FFF2-40B4-BE49-F238E27FC236}">
                <a16:creationId xmlns:a16="http://schemas.microsoft.com/office/drawing/2014/main" id="{C80233E3-378D-D7D1-4910-879536946725}"/>
              </a:ext>
            </a:extLst>
          </p:cNvPr>
          <p:cNvSpPr txBox="1"/>
          <p:nvPr/>
        </p:nvSpPr>
        <p:spPr>
          <a:xfrm>
            <a:off x="8892561" y="2087133"/>
            <a:ext cx="2481247" cy="215444"/>
          </a:xfrm>
          <a:prstGeom prst="rect">
            <a:avLst/>
          </a:prstGeom>
          <a:noFill/>
        </p:spPr>
        <p:txBody>
          <a:bodyPr wrap="square" lIns="0" tIns="0" rIns="0" bIns="0" rtlCol="0">
            <a:spAutoFit/>
          </a:bodyPr>
          <a:lstStyle/>
          <a:p>
            <a:r>
              <a:rPr lang="fr-FR" sz="1400" b="1">
                <a:solidFill>
                  <a:srgbClr val="172982"/>
                </a:solidFill>
                <a:cs typeface="Arial" panose="020B0604020202020204"/>
              </a:rPr>
              <a:t>LESSONS TO BE LEARNED</a:t>
            </a:r>
            <a:endParaRPr lang="fr-FR" sz="1400">
              <a:solidFill>
                <a:srgbClr val="172982"/>
              </a:solidFill>
            </a:endParaRPr>
          </a:p>
        </p:txBody>
      </p:sp>
      <p:cxnSp>
        <p:nvCxnSpPr>
          <p:cNvPr id="43" name="Connecteur droit 42">
            <a:extLst>
              <a:ext uri="{FF2B5EF4-FFF2-40B4-BE49-F238E27FC236}">
                <a16:creationId xmlns:a16="http://schemas.microsoft.com/office/drawing/2014/main" id="{80EB7B5C-0BD3-BE1A-71F8-870C8C605B9E}"/>
              </a:ext>
            </a:extLst>
          </p:cNvPr>
          <p:cNvCxnSpPr>
            <a:cxnSpLocks/>
          </p:cNvCxnSpPr>
          <p:nvPr/>
        </p:nvCxnSpPr>
        <p:spPr>
          <a:xfrm>
            <a:off x="4341126" y="2553330"/>
            <a:ext cx="3509748"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847D9669-9E87-1D3A-C997-15391824ACFC}"/>
              </a:ext>
            </a:extLst>
          </p:cNvPr>
          <p:cNvCxnSpPr>
            <a:cxnSpLocks/>
          </p:cNvCxnSpPr>
          <p:nvPr/>
        </p:nvCxnSpPr>
        <p:spPr>
          <a:xfrm>
            <a:off x="532283" y="901408"/>
            <a:ext cx="9443739"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grpSp>
        <p:nvGrpSpPr>
          <p:cNvPr id="74" name="Groupe 73">
            <a:extLst>
              <a:ext uri="{FF2B5EF4-FFF2-40B4-BE49-F238E27FC236}">
                <a16:creationId xmlns:a16="http://schemas.microsoft.com/office/drawing/2014/main" id="{552173B8-A92C-74DA-8185-7AD00B5CF096}"/>
              </a:ext>
            </a:extLst>
          </p:cNvPr>
          <p:cNvGrpSpPr/>
          <p:nvPr/>
        </p:nvGrpSpPr>
        <p:grpSpPr>
          <a:xfrm>
            <a:off x="8089157" y="5984608"/>
            <a:ext cx="2517059" cy="350393"/>
            <a:chOff x="9479485" y="5894817"/>
            <a:chExt cx="2517059" cy="350393"/>
          </a:xfrm>
        </p:grpSpPr>
        <p:sp>
          <p:nvSpPr>
            <p:cNvPr id="75" name="Rectangle à coins arrondis 14">
              <a:extLst>
                <a:ext uri="{FF2B5EF4-FFF2-40B4-BE49-F238E27FC236}">
                  <a16:creationId xmlns:a16="http://schemas.microsoft.com/office/drawing/2014/main" id="{4D99D0E3-A99D-A10C-1681-F09E2754008D}"/>
                </a:ext>
              </a:extLst>
            </p:cNvPr>
            <p:cNvSpPr/>
            <p:nvPr/>
          </p:nvSpPr>
          <p:spPr>
            <a:xfrm>
              <a:off x="9479485" y="5894817"/>
              <a:ext cx="2517059" cy="350393"/>
            </a:xfrm>
            <a:prstGeom prst="roundRect">
              <a:avLst>
                <a:gd name="adj" fmla="val 50000"/>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a:extLst>
                <a:ext uri="{FF2B5EF4-FFF2-40B4-BE49-F238E27FC236}">
                  <a16:creationId xmlns:a16="http://schemas.microsoft.com/office/drawing/2014/main" id="{453DE4E4-AAF6-8D7A-4567-6C1914B38ADF}"/>
                </a:ext>
              </a:extLst>
            </p:cNvPr>
            <p:cNvSpPr txBox="1"/>
            <p:nvPr/>
          </p:nvSpPr>
          <p:spPr>
            <a:xfrm>
              <a:off x="9644598" y="5971331"/>
              <a:ext cx="2186143" cy="184666"/>
            </a:xfrm>
            <a:prstGeom prst="rect">
              <a:avLst/>
            </a:prstGeom>
            <a:noFill/>
          </p:spPr>
          <p:txBody>
            <a:bodyPr wrap="square" lIns="0" tIns="0" rIns="0" bIns="0" rtlCol="0">
              <a:spAutoFit/>
            </a:bodyPr>
            <a:lstStyle/>
            <a:p>
              <a:pPr algn="ctr"/>
              <a:r>
                <a:rPr lang="fr-FR" sz="1200" u="sng">
                  <a:solidFill>
                    <a:schemeClr val="bg1"/>
                  </a:solidFill>
                  <a:hlinkClick r:id="rId5" tooltip="REX requirement 8.4">
                    <a:extLst>
                      <a:ext uri="{A12FA001-AC4F-418D-AE19-62706E023703}">
                        <ahyp:hlinkClr xmlns:ahyp="http://schemas.microsoft.com/office/drawing/2018/hyperlinkcolor" val="tx"/>
                      </a:ext>
                    </a:extLst>
                  </a:hlinkClick>
                </a:rPr>
                <a:t>Click </a:t>
              </a:r>
              <a:r>
                <a:rPr lang="fr-FR" sz="1200" u="sng" err="1">
                  <a:solidFill>
                    <a:schemeClr val="bg1"/>
                  </a:solidFill>
                  <a:hlinkClick r:id="rId5" tooltip="REX requirement 8.4">
                    <a:extLst>
                      <a:ext uri="{A12FA001-AC4F-418D-AE19-62706E023703}">
                        <ahyp:hlinkClr xmlns:ahyp="http://schemas.microsoft.com/office/drawing/2018/hyperlinkcolor" val="tx"/>
                      </a:ext>
                    </a:extLst>
                  </a:hlinkClick>
                </a:rPr>
                <a:t>here</a:t>
              </a:r>
              <a:r>
                <a:rPr lang="fr-FR" sz="1200" u="sng">
                  <a:solidFill>
                    <a:schemeClr val="bg1"/>
                  </a:solidFill>
                  <a:hlinkClick r:id="rId5" tooltip="REX requirement 8.4">
                    <a:extLst>
                      <a:ext uri="{A12FA001-AC4F-418D-AE19-62706E023703}">
                        <ahyp:hlinkClr xmlns:ahyp="http://schemas.microsoft.com/office/drawing/2018/hyperlinkcolor" val="tx"/>
                      </a:ext>
                    </a:extLst>
                  </a:hlinkClick>
                </a:rPr>
                <a:t> to </a:t>
              </a:r>
              <a:r>
                <a:rPr lang="fr-FR" sz="1200" u="sng" err="1">
                  <a:solidFill>
                    <a:schemeClr val="bg1"/>
                  </a:solidFill>
                  <a:hlinkClick r:id="rId5" tooltip="REX requirement 8.4">
                    <a:extLst>
                      <a:ext uri="{A12FA001-AC4F-418D-AE19-62706E023703}">
                        <ahyp:hlinkClr xmlns:ahyp="http://schemas.microsoft.com/office/drawing/2018/hyperlinkcolor" val="tx"/>
                      </a:ext>
                    </a:extLst>
                  </a:hlinkClick>
                </a:rPr>
                <a:t>access</a:t>
              </a:r>
              <a:r>
                <a:rPr lang="fr-FR" sz="1200" u="sng">
                  <a:solidFill>
                    <a:schemeClr val="bg1"/>
                  </a:solidFill>
                  <a:hlinkClick r:id="rId5" tooltip="REX requirement 8.4">
                    <a:extLst>
                      <a:ext uri="{A12FA001-AC4F-418D-AE19-62706E023703}">
                        <ahyp:hlinkClr xmlns:ahyp="http://schemas.microsoft.com/office/drawing/2018/hyperlinkcolor" val="tx"/>
                      </a:ext>
                    </a:extLst>
                  </a:hlinkClick>
                </a:rPr>
                <a:t> the REX</a:t>
              </a:r>
              <a:endParaRPr lang="en-US" sz="1200" u="sng">
                <a:solidFill>
                  <a:schemeClr val="bg1"/>
                </a:solidFill>
              </a:endParaRPr>
            </a:p>
          </p:txBody>
        </p:sp>
      </p:grpSp>
      <p:pic>
        <p:nvPicPr>
          <p:cNvPr id="21" name="Image 20">
            <a:extLst>
              <a:ext uri="{FF2B5EF4-FFF2-40B4-BE49-F238E27FC236}">
                <a16:creationId xmlns:a16="http://schemas.microsoft.com/office/drawing/2014/main" id="{22D2F1B8-EAE2-C61B-E83C-1C0971E36116}"/>
              </a:ext>
            </a:extLst>
          </p:cNvPr>
          <p:cNvPicPr>
            <a:picLocks noChangeAspect="1"/>
          </p:cNvPicPr>
          <p:nvPr/>
        </p:nvPicPr>
        <p:blipFill>
          <a:blip r:embed="rId6"/>
          <a:stretch>
            <a:fillRect/>
          </a:stretch>
        </p:blipFill>
        <p:spPr>
          <a:xfrm>
            <a:off x="8088285" y="4087908"/>
            <a:ext cx="2522479" cy="168380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25" name="Espace réservé du pied de page 3">
            <a:extLst>
              <a:ext uri="{FF2B5EF4-FFF2-40B4-BE49-F238E27FC236}">
                <a16:creationId xmlns:a16="http://schemas.microsoft.com/office/drawing/2014/main" id="{A80F826C-DD5A-6FBD-EA99-5CBAA388B24C}"/>
              </a:ext>
            </a:extLst>
          </p:cNvPr>
          <p:cNvSpPr>
            <a:spLocks noGrp="1"/>
          </p:cNvSpPr>
          <p:nvPr>
            <p:ph type="ftr" sz="quarter" idx="15"/>
          </p:nvPr>
        </p:nvSpPr>
        <p:spPr>
          <a:xfrm>
            <a:off x="881955" y="6452212"/>
            <a:ext cx="3600000" cy="252000"/>
          </a:xfrm>
        </p:spPr>
        <p:txBody>
          <a:bodyPr/>
          <a:lstStyle/>
          <a:p>
            <a:r>
              <a:rPr lang="en-US"/>
              <a:t>Deployment kit Golden Rule 8</a:t>
            </a:r>
            <a:endParaRPr lang="fr-FR"/>
          </a:p>
        </p:txBody>
      </p:sp>
      <p:sp>
        <p:nvSpPr>
          <p:cNvPr id="26" name="Espace réservé du numéro de diapositive 4">
            <a:extLst>
              <a:ext uri="{FF2B5EF4-FFF2-40B4-BE49-F238E27FC236}">
                <a16:creationId xmlns:a16="http://schemas.microsoft.com/office/drawing/2014/main" id="{047A86A6-D867-282D-A6B5-F56CCD6BE2D0}"/>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12</a:t>
            </a:fld>
            <a:endParaRPr lang="fr-FR"/>
          </a:p>
        </p:txBody>
      </p:sp>
    </p:spTree>
    <p:extLst>
      <p:ext uri="{BB962C8B-B14F-4D97-AF65-F5344CB8AC3E}">
        <p14:creationId xmlns:p14="http://schemas.microsoft.com/office/powerpoint/2010/main" val="251076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2A357A6-0AB1-C7A4-B5B4-035D7471F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24" y="427091"/>
            <a:ext cx="239461" cy="239461"/>
          </a:xfrm>
          <a:prstGeom prst="rect">
            <a:avLst/>
          </a:prstGeom>
        </p:spPr>
      </p:pic>
      <p:sp>
        <p:nvSpPr>
          <p:cNvPr id="30" name="Text Placeholder 1">
            <a:extLst>
              <a:ext uri="{FF2B5EF4-FFF2-40B4-BE49-F238E27FC236}">
                <a16:creationId xmlns:a16="http://schemas.microsoft.com/office/drawing/2014/main" id="{B868136B-F900-7134-3454-51A739D953C4}"/>
              </a:ext>
            </a:extLst>
          </p:cNvPr>
          <p:cNvSpPr>
            <a:spLocks noGrp="1"/>
          </p:cNvSpPr>
          <p:nvPr>
            <p:ph type="body" sz="quarter" idx="13"/>
          </p:nvPr>
        </p:nvSpPr>
        <p:spPr>
          <a:xfrm>
            <a:off x="1894695" y="358638"/>
            <a:ext cx="8106900" cy="481849"/>
          </a:xfrm>
        </p:spPr>
        <p:txBody>
          <a:bodyPr vert="horz" lIns="91440" tIns="45720" rIns="91440" bIns="45720" rtlCol="0" anchor="t">
            <a:noAutofit/>
          </a:bodyPr>
          <a:lstStyle/>
          <a:p>
            <a:pPr marL="0" indent="0">
              <a:buNone/>
            </a:pPr>
            <a:r>
              <a:rPr lang="fr-FR" sz="1800" b="1"/>
              <a:t>5. </a:t>
            </a:r>
            <a:r>
              <a:rPr lang="en-US" sz="1800" b="1"/>
              <a:t>I confirm </a:t>
            </a:r>
            <a:r>
              <a:rPr lang="en-US" sz="1800"/>
              <a:t>the atmosphere has been tested prior to intervention and</a:t>
            </a:r>
          </a:p>
          <a:p>
            <a:pPr marL="0" indent="0">
              <a:buNone/>
            </a:pPr>
            <a:r>
              <a:rPr lang="en-US" sz="1800"/>
              <a:t>that it is monitored</a:t>
            </a:r>
            <a:r>
              <a:rPr lang="fr-FR" sz="1800"/>
              <a:t>.</a:t>
            </a:r>
          </a:p>
        </p:txBody>
      </p:sp>
      <p:sp>
        <p:nvSpPr>
          <p:cNvPr id="31" name="Text Placeholder 1">
            <a:extLst>
              <a:ext uri="{FF2B5EF4-FFF2-40B4-BE49-F238E27FC236}">
                <a16:creationId xmlns:a16="http://schemas.microsoft.com/office/drawing/2014/main" id="{72500E6E-56F6-EA88-D5B4-1F59F84688D2}"/>
              </a:ext>
            </a:extLst>
          </p:cNvPr>
          <p:cNvSpPr txBox="1">
            <a:spLocks/>
          </p:cNvSpPr>
          <p:nvPr/>
        </p:nvSpPr>
        <p:spPr>
          <a:xfrm>
            <a:off x="532281" y="1358478"/>
            <a:ext cx="11101149"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LOSS OF CONSCIOUSNESS IN A MANHOLE CHAMBER OF A FUEL TANK</a:t>
            </a:r>
            <a:r>
              <a:rPr lang="fr-FR" sz="1600" b="1">
                <a:solidFill>
                  <a:srgbClr val="354D56"/>
                </a:solidFill>
              </a:rPr>
              <a:t>* </a:t>
            </a:r>
          </a:p>
        </p:txBody>
      </p:sp>
      <p:sp>
        <p:nvSpPr>
          <p:cNvPr id="33" name="Title 2">
            <a:extLst>
              <a:ext uri="{FF2B5EF4-FFF2-40B4-BE49-F238E27FC236}">
                <a16:creationId xmlns:a16="http://schemas.microsoft.com/office/drawing/2014/main" id="{6726A14A-3783-61A9-E0BD-15F02DCD4954}"/>
              </a:ext>
            </a:extLst>
          </p:cNvPr>
          <p:cNvSpPr>
            <a:spLocks noGrp="1"/>
          </p:cNvSpPr>
          <p:nvPr>
            <p:ph type="title"/>
          </p:nvPr>
        </p:nvSpPr>
        <p:spPr>
          <a:xfrm>
            <a:off x="469879" y="242844"/>
            <a:ext cx="990931" cy="592445"/>
          </a:xfrm>
        </p:spPr>
        <p:txBody>
          <a:bodyPr/>
          <a:lstStyle/>
          <a:p>
            <a:r>
              <a:rPr lang="fr-FR">
                <a:solidFill>
                  <a:srgbClr val="354D56"/>
                </a:solidFill>
              </a:rPr>
              <a:t>REX</a:t>
            </a:r>
          </a:p>
        </p:txBody>
      </p:sp>
      <p:sp>
        <p:nvSpPr>
          <p:cNvPr id="47" name="ZoneTexte 46">
            <a:extLst>
              <a:ext uri="{FF2B5EF4-FFF2-40B4-BE49-F238E27FC236}">
                <a16:creationId xmlns:a16="http://schemas.microsoft.com/office/drawing/2014/main" id="{75381AC0-84D7-ED6D-C552-F8B9852EDD9C}"/>
              </a:ext>
            </a:extLst>
          </p:cNvPr>
          <p:cNvSpPr txBox="1"/>
          <p:nvPr/>
        </p:nvSpPr>
        <p:spPr>
          <a:xfrm>
            <a:off x="532282" y="1996377"/>
            <a:ext cx="3116076" cy="2662267"/>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CIRCUMSTANCES – FACTS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At a service station, a worker descended into the inspection chamber covering the manhole of a storage tank to empty rainwater that had accumulated after heavy rainfall. </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The depth of the access chamber was 1.7 m with a diameter of 1.1 m.</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panose="020B0604020202020204"/>
              </a:rPr>
              <a:t>His colleagues later noticed that he had lost consciousness and rushed him to the nearest hospital.</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endParaRPr lang="fr-FR" sz="1200">
              <a:cs typeface="Arial" panose="020B0604020202020204"/>
            </a:endParaRPr>
          </a:p>
        </p:txBody>
      </p:sp>
      <p:sp>
        <p:nvSpPr>
          <p:cNvPr id="48" name="ZoneTexte 47">
            <a:extLst>
              <a:ext uri="{FF2B5EF4-FFF2-40B4-BE49-F238E27FC236}">
                <a16:creationId xmlns:a16="http://schemas.microsoft.com/office/drawing/2014/main" id="{1277115C-A358-E457-87B3-69AB8E122827}"/>
              </a:ext>
            </a:extLst>
          </p:cNvPr>
          <p:cNvSpPr txBox="1"/>
          <p:nvPr/>
        </p:nvSpPr>
        <p:spPr>
          <a:xfrm>
            <a:off x="4231024" y="1991405"/>
            <a:ext cx="238872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CONSEQUENCES</a:t>
            </a:r>
          </a:p>
          <a:p>
            <a:pPr marL="252000" indent="-252000">
              <a:buClr>
                <a:srgbClr val="303192"/>
              </a:buClr>
              <a:buSzPct val="120000"/>
              <a:buFont typeface="Wingdings" pitchFamily="2" charset="2"/>
              <a:buChar char="§"/>
            </a:pPr>
            <a:r>
              <a:rPr lang="fr-FR" sz="1200"/>
              <a:t>Momentary loss of consciousness (HIPO).</a:t>
            </a:r>
          </a:p>
        </p:txBody>
      </p:sp>
      <p:sp>
        <p:nvSpPr>
          <p:cNvPr id="49" name="ZoneTexte 48">
            <a:extLst>
              <a:ext uri="{FF2B5EF4-FFF2-40B4-BE49-F238E27FC236}">
                <a16:creationId xmlns:a16="http://schemas.microsoft.com/office/drawing/2014/main" id="{56F9B5BB-0099-97CA-6D24-F6BADADE7A16}"/>
              </a:ext>
            </a:extLst>
          </p:cNvPr>
          <p:cNvSpPr txBox="1"/>
          <p:nvPr/>
        </p:nvSpPr>
        <p:spPr>
          <a:xfrm>
            <a:off x="4231024" y="3300915"/>
            <a:ext cx="2388727" cy="1585049"/>
          </a:xfrm>
          <a:prstGeom prst="rect">
            <a:avLst/>
          </a:prstGeom>
          <a:noFill/>
        </p:spPr>
        <p:txBody>
          <a:bodyPr wrap="square" lIns="0" tIns="0" rIns="0" bIns="0" rtlCol="0">
            <a:spAutoFit/>
          </a:bodyPr>
          <a:lstStyle/>
          <a:p>
            <a:pPr>
              <a:lnSpc>
                <a:spcPct val="150000"/>
              </a:lnSpc>
              <a:spcAft>
                <a:spcPts val="600"/>
              </a:spcAft>
            </a:pPr>
            <a:r>
              <a:rPr lang="fr-FR" sz="1400" b="1">
                <a:solidFill>
                  <a:srgbClr val="172982"/>
                </a:solidFill>
                <a:cs typeface="Arial" panose="020B0604020202020204"/>
              </a:rPr>
              <a:t>CAUSES</a:t>
            </a:r>
          </a:p>
          <a:p>
            <a:pPr marL="251460" lvl="1" indent="-251460" defTabSz="685800">
              <a:spcAft>
                <a:spcPts val="600"/>
              </a:spcAft>
              <a:buClr>
                <a:srgbClr val="303192"/>
              </a:buClr>
              <a:buSzPct val="120000"/>
              <a:buFont typeface="Wingdings" pitchFamily="2" charset="2"/>
              <a:buChar char="§"/>
              <a:tabLst>
                <a:tab pos="282575" algn="l"/>
              </a:tabLst>
              <a:defRPr/>
            </a:pPr>
            <a:r>
              <a:rPr lang="en-US" sz="1200"/>
              <a:t>Low oxygen content (13%) and suspicion of petrol or carbon monoxide fumes.</a:t>
            </a:r>
          </a:p>
          <a:p>
            <a:pPr marL="251460" lvl="1" indent="-251460" defTabSz="685800">
              <a:spcAft>
                <a:spcPts val="600"/>
              </a:spcAft>
              <a:buClr>
                <a:srgbClr val="303192"/>
              </a:buClr>
              <a:buSzPct val="120000"/>
              <a:buFont typeface="Wingdings" pitchFamily="2" charset="2"/>
              <a:buChar char="§"/>
              <a:tabLst>
                <a:tab pos="282575" algn="l"/>
              </a:tabLst>
              <a:defRPr/>
            </a:pPr>
            <a:r>
              <a:rPr lang="en-US" sz="1200"/>
              <a:t>Lack of awareness of the dangers associated with any confined space operation. </a:t>
            </a:r>
            <a:r>
              <a:rPr lang="fr-FR" sz="1200"/>
              <a:t> </a:t>
            </a:r>
            <a:endParaRPr lang="fr-FR" sz="1200">
              <a:cs typeface="Arial" panose="020B0604020202020204"/>
            </a:endParaRPr>
          </a:p>
        </p:txBody>
      </p:sp>
      <p:cxnSp>
        <p:nvCxnSpPr>
          <p:cNvPr id="50" name="Connecteur droit 49">
            <a:extLst>
              <a:ext uri="{FF2B5EF4-FFF2-40B4-BE49-F238E27FC236}">
                <a16:creationId xmlns:a16="http://schemas.microsoft.com/office/drawing/2014/main" id="{2C1FBECC-B98D-44AF-64AE-37E470FFC5A7}"/>
              </a:ext>
            </a:extLst>
          </p:cNvPr>
          <p:cNvCxnSpPr>
            <a:cxnSpLocks/>
          </p:cNvCxnSpPr>
          <p:nvPr/>
        </p:nvCxnSpPr>
        <p:spPr>
          <a:xfrm>
            <a:off x="3934864" y="2094317"/>
            <a:ext cx="0" cy="4157798"/>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D73CD325-DE21-3B34-53A3-208E89C5257C}"/>
              </a:ext>
            </a:extLst>
          </p:cNvPr>
          <p:cNvCxnSpPr>
            <a:cxnSpLocks/>
          </p:cNvCxnSpPr>
          <p:nvPr/>
        </p:nvCxnSpPr>
        <p:spPr>
          <a:xfrm>
            <a:off x="6851684" y="2094317"/>
            <a:ext cx="0" cy="4157798"/>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FA50FBCE-BB86-5F20-4824-30B53E13E966}"/>
              </a:ext>
            </a:extLst>
          </p:cNvPr>
          <p:cNvCxnSpPr>
            <a:cxnSpLocks/>
          </p:cNvCxnSpPr>
          <p:nvPr/>
        </p:nvCxnSpPr>
        <p:spPr>
          <a:xfrm>
            <a:off x="3935322" y="3054149"/>
            <a:ext cx="2916362"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grpSp>
        <p:nvGrpSpPr>
          <p:cNvPr id="10" name="Groupe 9">
            <a:extLst>
              <a:ext uri="{FF2B5EF4-FFF2-40B4-BE49-F238E27FC236}">
                <a16:creationId xmlns:a16="http://schemas.microsoft.com/office/drawing/2014/main" id="{07C82840-3C16-0EF0-CAB8-D4BCBEFF948D}"/>
              </a:ext>
            </a:extLst>
          </p:cNvPr>
          <p:cNvGrpSpPr/>
          <p:nvPr/>
        </p:nvGrpSpPr>
        <p:grpSpPr>
          <a:xfrm>
            <a:off x="7083617" y="5901722"/>
            <a:ext cx="2517059" cy="350393"/>
            <a:chOff x="9479485" y="5894817"/>
            <a:chExt cx="2517059" cy="350393"/>
          </a:xfrm>
        </p:grpSpPr>
        <p:sp>
          <p:nvSpPr>
            <p:cNvPr id="53" name="Rectangle à coins arrondis 14">
              <a:extLst>
                <a:ext uri="{FF2B5EF4-FFF2-40B4-BE49-F238E27FC236}">
                  <a16:creationId xmlns:a16="http://schemas.microsoft.com/office/drawing/2014/main" id="{D625950C-6EA5-31AE-BC2E-680CC907BFB3}"/>
                </a:ext>
              </a:extLst>
            </p:cNvPr>
            <p:cNvSpPr/>
            <p:nvPr/>
          </p:nvSpPr>
          <p:spPr>
            <a:xfrm>
              <a:off x="9479485" y="5894817"/>
              <a:ext cx="2517059" cy="350393"/>
            </a:xfrm>
            <a:prstGeom prst="roundRect">
              <a:avLst>
                <a:gd name="adj" fmla="val 50000"/>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1215BDFA-5388-1EE3-F95C-E5849CED5259}"/>
                </a:ext>
              </a:extLst>
            </p:cNvPr>
            <p:cNvSpPr txBox="1"/>
            <p:nvPr/>
          </p:nvSpPr>
          <p:spPr>
            <a:xfrm>
              <a:off x="9644598" y="5971331"/>
              <a:ext cx="2186143" cy="184666"/>
            </a:xfrm>
            <a:prstGeom prst="rect">
              <a:avLst/>
            </a:prstGeom>
            <a:noFill/>
          </p:spPr>
          <p:txBody>
            <a:bodyPr wrap="square" lIns="0" tIns="0" rIns="0" bIns="0" rtlCol="0">
              <a:spAutoFit/>
            </a:bodyPr>
            <a:lstStyle/>
            <a:p>
              <a:pPr algn="ctr"/>
              <a:r>
                <a:rPr lang="fr-FR" sz="1200" u="sng">
                  <a:solidFill>
                    <a:schemeClr val="bg1"/>
                  </a:solidFill>
                  <a:hlinkClick r:id="rId4" tooltip="REX requirement 8.5">
                    <a:extLst>
                      <a:ext uri="{A12FA001-AC4F-418D-AE19-62706E023703}">
                        <ahyp:hlinkClr xmlns:ahyp="http://schemas.microsoft.com/office/drawing/2018/hyperlinkcolor" val="tx"/>
                      </a:ext>
                    </a:extLst>
                  </a:hlinkClick>
                </a:rPr>
                <a:t>Click </a:t>
              </a:r>
              <a:r>
                <a:rPr lang="fr-FR" sz="1200" u="sng" err="1">
                  <a:solidFill>
                    <a:schemeClr val="bg1"/>
                  </a:solidFill>
                  <a:hlinkClick r:id="rId4" tooltip="REX requirement 8.5">
                    <a:extLst>
                      <a:ext uri="{A12FA001-AC4F-418D-AE19-62706E023703}">
                        <ahyp:hlinkClr xmlns:ahyp="http://schemas.microsoft.com/office/drawing/2018/hyperlinkcolor" val="tx"/>
                      </a:ext>
                    </a:extLst>
                  </a:hlinkClick>
                </a:rPr>
                <a:t>here</a:t>
              </a:r>
              <a:r>
                <a:rPr lang="fr-FR" sz="1200" u="sng">
                  <a:solidFill>
                    <a:schemeClr val="bg1"/>
                  </a:solidFill>
                  <a:hlinkClick r:id="rId4" tooltip="REX requirement 8.5">
                    <a:extLst>
                      <a:ext uri="{A12FA001-AC4F-418D-AE19-62706E023703}">
                        <ahyp:hlinkClr xmlns:ahyp="http://schemas.microsoft.com/office/drawing/2018/hyperlinkcolor" val="tx"/>
                      </a:ext>
                    </a:extLst>
                  </a:hlinkClick>
                </a:rPr>
                <a:t> to </a:t>
              </a:r>
              <a:r>
                <a:rPr lang="fr-FR" sz="1200" u="sng" err="1">
                  <a:solidFill>
                    <a:schemeClr val="bg1"/>
                  </a:solidFill>
                  <a:hlinkClick r:id="rId4" tooltip="REX requirement 8.5">
                    <a:extLst>
                      <a:ext uri="{A12FA001-AC4F-418D-AE19-62706E023703}">
                        <ahyp:hlinkClr xmlns:ahyp="http://schemas.microsoft.com/office/drawing/2018/hyperlinkcolor" val="tx"/>
                      </a:ext>
                    </a:extLst>
                  </a:hlinkClick>
                </a:rPr>
                <a:t>access</a:t>
              </a:r>
              <a:r>
                <a:rPr lang="fr-FR" sz="1200" u="sng">
                  <a:solidFill>
                    <a:schemeClr val="bg1"/>
                  </a:solidFill>
                  <a:hlinkClick r:id="rId4" tooltip="REX requirement 8.5">
                    <a:extLst>
                      <a:ext uri="{A12FA001-AC4F-418D-AE19-62706E023703}">
                        <ahyp:hlinkClr xmlns:ahyp="http://schemas.microsoft.com/office/drawing/2018/hyperlinkcolor" val="tx"/>
                      </a:ext>
                    </a:extLst>
                  </a:hlinkClick>
                </a:rPr>
                <a:t> the REX</a:t>
              </a:r>
              <a:endParaRPr lang="en-US" sz="1200" u="sng">
                <a:solidFill>
                  <a:schemeClr val="bg1"/>
                </a:solidFill>
              </a:endParaRPr>
            </a:p>
          </p:txBody>
        </p:sp>
      </p:grpSp>
      <p:sp>
        <p:nvSpPr>
          <p:cNvPr id="55" name="Rectangle : coins arrondis 26">
            <a:extLst>
              <a:ext uri="{FF2B5EF4-FFF2-40B4-BE49-F238E27FC236}">
                <a16:creationId xmlns:a16="http://schemas.microsoft.com/office/drawing/2014/main" id="{A62266E9-A072-F1A6-31A4-E2B900559E41}"/>
              </a:ext>
            </a:extLst>
          </p:cNvPr>
          <p:cNvSpPr/>
          <p:nvPr/>
        </p:nvSpPr>
        <p:spPr>
          <a:xfrm>
            <a:off x="7083617" y="2061682"/>
            <a:ext cx="4549821" cy="2285874"/>
          </a:xfrm>
          <a:prstGeom prst="roundRect">
            <a:avLst>
              <a:gd name="adj" fmla="val 6998"/>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84FAE485-7EF6-C1AA-0629-F2DF15DB563D}"/>
              </a:ext>
            </a:extLst>
          </p:cNvPr>
          <p:cNvSpPr txBox="1"/>
          <p:nvPr/>
        </p:nvSpPr>
        <p:spPr>
          <a:xfrm>
            <a:off x="7340488" y="2829401"/>
            <a:ext cx="4064573" cy="1292662"/>
          </a:xfrm>
          <a:prstGeom prst="rect">
            <a:avLst/>
          </a:prstGeom>
          <a:noFill/>
        </p:spPr>
        <p:txBody>
          <a:bodyPr wrap="square" lIns="0" tIns="0" rIns="0" bIns="0" rtlCol="0">
            <a:spAutoFit/>
          </a:bodyPr>
          <a:lstStyle/>
          <a:p>
            <a:r>
              <a:rPr lang="en-US" sz="1200">
                <a:solidFill>
                  <a:srgbClr val="303192"/>
                </a:solidFill>
              </a:rPr>
              <a:t>I ensure that </a:t>
            </a:r>
            <a:r>
              <a:rPr lang="en-US" sz="1200" b="1">
                <a:solidFill>
                  <a:srgbClr val="303192"/>
                </a:solidFill>
              </a:rPr>
              <a:t>atmosphere tests </a:t>
            </a:r>
            <a:r>
              <a:rPr lang="en-US" sz="1200">
                <a:solidFill>
                  <a:srgbClr val="303192"/>
                </a:solidFill>
              </a:rPr>
              <a:t>are carried out on an ad hoc basis:</a:t>
            </a:r>
          </a:p>
          <a:p>
            <a:pPr marL="171450" indent="-171450">
              <a:buFont typeface="Arial" panose="020B0604020202020204" pitchFamily="34" charset="0"/>
              <a:buChar char="•"/>
            </a:pPr>
            <a:r>
              <a:rPr lang="en-US" sz="1200" b="1">
                <a:solidFill>
                  <a:srgbClr val="303192"/>
                </a:solidFill>
              </a:rPr>
              <a:t>before the first entry </a:t>
            </a:r>
            <a:r>
              <a:rPr lang="en-US" sz="1200">
                <a:solidFill>
                  <a:srgbClr val="303192"/>
                </a:solidFill>
              </a:rPr>
              <a:t>into a confined space</a:t>
            </a:r>
            <a:endParaRPr lang="en-US" sz="1200" b="1">
              <a:solidFill>
                <a:srgbClr val="303192"/>
              </a:solidFill>
            </a:endParaRPr>
          </a:p>
          <a:p>
            <a:pPr marL="171450" indent="-171450">
              <a:buFont typeface="Arial" panose="020B0604020202020204" pitchFamily="34" charset="0"/>
              <a:buChar char="•"/>
            </a:pPr>
            <a:r>
              <a:rPr lang="en-US" sz="1200" b="1">
                <a:solidFill>
                  <a:srgbClr val="303192"/>
                </a:solidFill>
              </a:rPr>
              <a:t>after each significant interruption of the operation </a:t>
            </a:r>
            <a:r>
              <a:rPr lang="en-US" sz="1200">
                <a:solidFill>
                  <a:srgbClr val="303192"/>
                </a:solidFill>
              </a:rPr>
              <a:t>in progress, in order to </a:t>
            </a:r>
            <a:r>
              <a:rPr lang="en-US" sz="1200" err="1">
                <a:solidFill>
                  <a:srgbClr val="303192"/>
                </a:solidFill>
              </a:rPr>
              <a:t>authorise</a:t>
            </a:r>
            <a:r>
              <a:rPr lang="en-US" sz="1200">
                <a:solidFill>
                  <a:srgbClr val="303192"/>
                </a:solidFill>
              </a:rPr>
              <a:t> the resumption of entries.</a:t>
            </a:r>
          </a:p>
          <a:p>
            <a:r>
              <a:rPr lang="en-US" sz="1200">
                <a:solidFill>
                  <a:srgbClr val="303192"/>
                </a:solidFill>
              </a:rPr>
              <a:t>I ensure that the </a:t>
            </a:r>
            <a:r>
              <a:rPr lang="en-US" sz="1200" b="1">
                <a:solidFill>
                  <a:srgbClr val="303192"/>
                </a:solidFill>
              </a:rPr>
              <a:t>atmosphere is monitored </a:t>
            </a:r>
            <a:r>
              <a:rPr lang="en-US" sz="1200">
                <a:solidFill>
                  <a:srgbClr val="303192"/>
                </a:solidFill>
              </a:rPr>
              <a:t>during any operation in a confined space.</a:t>
            </a:r>
            <a:endParaRPr lang="fr-FR" sz="1200">
              <a:solidFill>
                <a:srgbClr val="303192"/>
              </a:solidFill>
            </a:endParaRPr>
          </a:p>
        </p:txBody>
      </p:sp>
      <p:sp>
        <p:nvSpPr>
          <p:cNvPr id="57" name="ZoneTexte 56">
            <a:extLst>
              <a:ext uri="{FF2B5EF4-FFF2-40B4-BE49-F238E27FC236}">
                <a16:creationId xmlns:a16="http://schemas.microsoft.com/office/drawing/2014/main" id="{3641E9AA-D31E-776C-8785-C77603EC3FDB}"/>
              </a:ext>
            </a:extLst>
          </p:cNvPr>
          <p:cNvSpPr txBox="1"/>
          <p:nvPr/>
        </p:nvSpPr>
        <p:spPr>
          <a:xfrm>
            <a:off x="7918220" y="2334380"/>
            <a:ext cx="2481247" cy="215444"/>
          </a:xfrm>
          <a:prstGeom prst="rect">
            <a:avLst/>
          </a:prstGeom>
          <a:noFill/>
        </p:spPr>
        <p:txBody>
          <a:bodyPr wrap="square" lIns="0" tIns="0" rIns="0" bIns="0" rtlCol="0">
            <a:spAutoFit/>
          </a:bodyPr>
          <a:lstStyle/>
          <a:p>
            <a:r>
              <a:rPr lang="fr-FR" sz="1400" b="1">
                <a:solidFill>
                  <a:srgbClr val="172982"/>
                </a:solidFill>
                <a:cs typeface="Arial" panose="020B0604020202020204"/>
              </a:rPr>
              <a:t>LESSONS TO BE LEARNED</a:t>
            </a:r>
            <a:endParaRPr lang="fr-FR" sz="1400">
              <a:solidFill>
                <a:srgbClr val="172982"/>
              </a:solidFill>
            </a:endParaRPr>
          </a:p>
        </p:txBody>
      </p:sp>
      <p:cxnSp>
        <p:nvCxnSpPr>
          <p:cNvPr id="60" name="Connecteur droit 59">
            <a:extLst>
              <a:ext uri="{FF2B5EF4-FFF2-40B4-BE49-F238E27FC236}">
                <a16:creationId xmlns:a16="http://schemas.microsoft.com/office/drawing/2014/main" id="{E995515A-F218-C247-8936-464147961363}"/>
              </a:ext>
            </a:extLst>
          </p:cNvPr>
          <p:cNvCxnSpPr>
            <a:cxnSpLocks/>
          </p:cNvCxnSpPr>
          <p:nvPr/>
        </p:nvCxnSpPr>
        <p:spPr>
          <a:xfrm>
            <a:off x="532283" y="1148655"/>
            <a:ext cx="9251796"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AA34FCD2-30D7-CC6B-571C-9BC22A173AA6}"/>
              </a:ext>
            </a:extLst>
          </p:cNvPr>
          <p:cNvPicPr>
            <a:picLocks noChangeAspect="1"/>
          </p:cNvPicPr>
          <p:nvPr/>
        </p:nvPicPr>
        <p:blipFill>
          <a:blip r:embed="rId5"/>
          <a:stretch>
            <a:fillRect/>
          </a:stretch>
        </p:blipFill>
        <p:spPr>
          <a:xfrm>
            <a:off x="7340489" y="2237176"/>
            <a:ext cx="395017" cy="418253"/>
          </a:xfrm>
          <a:prstGeom prst="rect">
            <a:avLst/>
          </a:prstGeom>
        </p:spPr>
      </p:pic>
      <p:pic>
        <p:nvPicPr>
          <p:cNvPr id="25" name="Picture 7">
            <a:extLst>
              <a:ext uri="{FF2B5EF4-FFF2-40B4-BE49-F238E27FC236}">
                <a16:creationId xmlns:a16="http://schemas.microsoft.com/office/drawing/2014/main" id="{EE0F1173-374F-9A25-BB28-B38E1893F38B}"/>
              </a:ext>
            </a:extLst>
          </p:cNvPr>
          <p:cNvPicPr/>
          <p:nvPr/>
        </p:nvPicPr>
        <p:blipFill>
          <a:blip r:embed="rId6"/>
          <a:stretch>
            <a:fillRect/>
          </a:stretch>
        </p:blipFill>
        <p:spPr>
          <a:xfrm>
            <a:off x="8090843" y="4521528"/>
            <a:ext cx="1910752" cy="1213917"/>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26" name="Picture 4">
            <a:extLst>
              <a:ext uri="{FF2B5EF4-FFF2-40B4-BE49-F238E27FC236}">
                <a16:creationId xmlns:a16="http://schemas.microsoft.com/office/drawing/2014/main" id="{7A7C2232-87A6-CE5E-E731-EA3412A81A2A}"/>
              </a:ext>
            </a:extLst>
          </p:cNvPr>
          <p:cNvPicPr/>
          <p:nvPr/>
        </p:nvPicPr>
        <p:blipFill>
          <a:blip r:embed="rId7"/>
          <a:stretch>
            <a:fillRect/>
          </a:stretch>
        </p:blipFill>
        <p:spPr>
          <a:xfrm>
            <a:off x="10166070" y="4524797"/>
            <a:ext cx="1467368" cy="1210648"/>
          </a:xfrm>
          <a:prstGeom prst="roundRect">
            <a:avLst>
              <a:gd name="adj" fmla="val 8594"/>
            </a:avLst>
          </a:prstGeom>
          <a:solidFill>
            <a:srgbClr val="FFFFFF">
              <a:shade val="85000"/>
            </a:srgbClr>
          </a:solidFill>
          <a:ln>
            <a:noFill/>
          </a:ln>
          <a:effectLst>
            <a:reflection blurRad="12700" endPos="0" dist="5000" dir="5400000" sy="-100000" algn="bl" rotWithShape="0"/>
          </a:effectLst>
        </p:spPr>
      </p:pic>
      <p:cxnSp>
        <p:nvCxnSpPr>
          <p:cNvPr id="4" name="Connecteur droit 3">
            <a:extLst>
              <a:ext uri="{FF2B5EF4-FFF2-40B4-BE49-F238E27FC236}">
                <a16:creationId xmlns:a16="http://schemas.microsoft.com/office/drawing/2014/main" id="{5802D1BD-14E3-FBB6-5D09-7857942A7938}"/>
              </a:ext>
            </a:extLst>
          </p:cNvPr>
          <p:cNvCxnSpPr>
            <a:cxnSpLocks/>
          </p:cNvCxnSpPr>
          <p:nvPr/>
        </p:nvCxnSpPr>
        <p:spPr>
          <a:xfrm>
            <a:off x="10914610" y="5250483"/>
            <a:ext cx="0" cy="585052"/>
          </a:xfrm>
          <a:prstGeom prst="line">
            <a:avLst/>
          </a:prstGeom>
          <a:ln w="12700">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7CC4DD9-7F16-EE13-FB42-A22DF6F64A0E}"/>
              </a:ext>
            </a:extLst>
          </p:cNvPr>
          <p:cNvCxnSpPr/>
          <p:nvPr/>
        </p:nvCxnSpPr>
        <p:spPr>
          <a:xfrm flipH="1">
            <a:off x="7918220" y="5180568"/>
            <a:ext cx="876645" cy="0"/>
          </a:xfrm>
          <a:prstGeom prst="line">
            <a:avLst/>
          </a:prstGeom>
          <a:ln w="12700">
            <a:solidFill>
              <a:srgbClr val="172982"/>
            </a:solidFill>
            <a:tailEnd type="non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6F906FE0-C510-CEE7-EA80-40D5F4BADB31}"/>
              </a:ext>
            </a:extLst>
          </p:cNvPr>
          <p:cNvSpPr txBox="1"/>
          <p:nvPr/>
        </p:nvSpPr>
        <p:spPr>
          <a:xfrm>
            <a:off x="10328365" y="5938585"/>
            <a:ext cx="1172490" cy="307777"/>
          </a:xfrm>
          <a:prstGeom prst="rect">
            <a:avLst/>
          </a:prstGeom>
          <a:noFill/>
        </p:spPr>
        <p:txBody>
          <a:bodyPr wrap="square" lIns="0" tIns="0" rIns="0" bIns="0" rtlCol="0">
            <a:spAutoFit/>
          </a:bodyPr>
          <a:lstStyle/>
          <a:p>
            <a:pPr lvl="0" algn="ctr" fontAlgn="base">
              <a:spcBef>
                <a:spcPct val="0"/>
              </a:spcBef>
              <a:defRPr/>
            </a:pPr>
            <a:r>
              <a:rPr lang="en-US"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Container used for emptying the water</a:t>
            </a:r>
            <a:endParaRPr lang="en-GB" sz="120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8" name="ZoneTexte 37">
            <a:extLst>
              <a:ext uri="{FF2B5EF4-FFF2-40B4-BE49-F238E27FC236}">
                <a16:creationId xmlns:a16="http://schemas.microsoft.com/office/drawing/2014/main" id="{3DE3ED0D-5C01-3227-3B33-3300D7DD051A}"/>
              </a:ext>
            </a:extLst>
          </p:cNvPr>
          <p:cNvSpPr txBox="1"/>
          <p:nvPr/>
        </p:nvSpPr>
        <p:spPr>
          <a:xfrm>
            <a:off x="7089205" y="5026680"/>
            <a:ext cx="703224" cy="153888"/>
          </a:xfrm>
          <a:prstGeom prst="rect">
            <a:avLst/>
          </a:prstGeom>
          <a:noFill/>
        </p:spPr>
        <p:txBody>
          <a:bodyPr wrap="square" lIns="0" tIns="0" rIns="0" bIns="0" rtlCol="0">
            <a:spAutoFit/>
          </a:bodyPr>
          <a:lstStyle/>
          <a:p>
            <a:pPr lvl="0" fontAlgn="base">
              <a:spcBef>
                <a:spcPct val="0"/>
              </a:spcBef>
              <a:defRPr/>
            </a:pP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1.7m deep</a:t>
            </a:r>
            <a:endParaRPr lang="en-GB" sz="120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9" name="object 2">
            <a:extLst>
              <a:ext uri="{FF2B5EF4-FFF2-40B4-BE49-F238E27FC236}">
                <a16:creationId xmlns:a16="http://schemas.microsoft.com/office/drawing/2014/main" id="{AC505031-F504-4714-A98C-9AA6D6B409EB}"/>
              </a:ext>
            </a:extLst>
          </p:cNvPr>
          <p:cNvSpPr txBox="1"/>
          <p:nvPr/>
        </p:nvSpPr>
        <p:spPr>
          <a:xfrm>
            <a:off x="591051" y="6070014"/>
            <a:ext cx="3123713" cy="18210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i="1" spc="25">
                <a:solidFill>
                  <a:srgbClr val="374649"/>
                </a:solidFill>
                <a:latin typeface="Arial" panose="020B0604020202020204" pitchFamily="34" charset="0"/>
                <a:cs typeface="Arial" panose="020B0604020202020204" pitchFamily="34" charset="0"/>
              </a:rPr>
              <a:t>* Event outside of perimeter</a:t>
            </a:r>
          </a:p>
        </p:txBody>
      </p:sp>
      <p:sp>
        <p:nvSpPr>
          <p:cNvPr id="40" name="Espace réservé du pied de page 3">
            <a:extLst>
              <a:ext uri="{FF2B5EF4-FFF2-40B4-BE49-F238E27FC236}">
                <a16:creationId xmlns:a16="http://schemas.microsoft.com/office/drawing/2014/main" id="{B99AFECB-B16D-454C-4984-021452CABCF7}"/>
              </a:ext>
            </a:extLst>
          </p:cNvPr>
          <p:cNvSpPr>
            <a:spLocks noGrp="1"/>
          </p:cNvSpPr>
          <p:nvPr>
            <p:ph type="ftr" sz="quarter" idx="15"/>
          </p:nvPr>
        </p:nvSpPr>
        <p:spPr>
          <a:xfrm>
            <a:off x="881955" y="6452212"/>
            <a:ext cx="3600000" cy="252000"/>
          </a:xfrm>
        </p:spPr>
        <p:txBody>
          <a:bodyPr/>
          <a:lstStyle/>
          <a:p>
            <a:r>
              <a:rPr lang="en-US"/>
              <a:t>Deployment kit Golden Rule 8</a:t>
            </a:r>
            <a:endParaRPr lang="fr-FR"/>
          </a:p>
        </p:txBody>
      </p:sp>
      <p:sp>
        <p:nvSpPr>
          <p:cNvPr id="41" name="Espace réservé du numéro de diapositive 4">
            <a:extLst>
              <a:ext uri="{FF2B5EF4-FFF2-40B4-BE49-F238E27FC236}">
                <a16:creationId xmlns:a16="http://schemas.microsoft.com/office/drawing/2014/main" id="{5A49EB3A-A036-A9BC-9E3F-CA1D43088927}"/>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13</a:t>
            </a:fld>
            <a:endParaRPr lang="fr-FR"/>
          </a:p>
        </p:txBody>
      </p:sp>
    </p:spTree>
    <p:extLst>
      <p:ext uri="{BB962C8B-B14F-4D97-AF65-F5344CB8AC3E}">
        <p14:creationId xmlns:p14="http://schemas.microsoft.com/office/powerpoint/2010/main" val="291916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 60">
            <a:extLst>
              <a:ext uri="{FF2B5EF4-FFF2-40B4-BE49-F238E27FC236}">
                <a16:creationId xmlns:a16="http://schemas.microsoft.com/office/drawing/2014/main" id="{99C1C5F8-68AB-747E-D0A0-552EA4E19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744" y="427091"/>
            <a:ext cx="239461" cy="239461"/>
          </a:xfrm>
          <a:prstGeom prst="rect">
            <a:avLst/>
          </a:prstGeom>
        </p:spPr>
      </p:pic>
      <p:sp>
        <p:nvSpPr>
          <p:cNvPr id="47" name="ZoneTexte 46">
            <a:extLst>
              <a:ext uri="{FF2B5EF4-FFF2-40B4-BE49-F238E27FC236}">
                <a16:creationId xmlns:a16="http://schemas.microsoft.com/office/drawing/2014/main" id="{75381AC0-84D7-ED6D-C552-F8B9852EDD9C}"/>
              </a:ext>
            </a:extLst>
          </p:cNvPr>
          <p:cNvSpPr txBox="1"/>
          <p:nvPr/>
        </p:nvSpPr>
        <p:spPr>
          <a:xfrm>
            <a:off x="532281" y="2320702"/>
            <a:ext cx="4717052" cy="2031325"/>
          </a:xfrm>
          <a:prstGeom prst="rect">
            <a:avLst/>
          </a:prstGeom>
          <a:noFill/>
        </p:spPr>
        <p:txBody>
          <a:bodyPr wrap="square" lIns="0" tIns="0" rIns="0" bIns="0" rtlCol="0">
            <a:spAutoFit/>
          </a:bodyPr>
          <a:lstStyle/>
          <a:p>
            <a:pPr>
              <a:buClr>
                <a:srgbClr val="172982"/>
              </a:buClr>
            </a:pPr>
            <a:r>
              <a:rPr lang="en-US" sz="1200"/>
              <a:t>Continuous monitoring is implemented for any entry into a confined space.</a:t>
            </a:r>
          </a:p>
          <a:p>
            <a:pPr marL="171450" indent="-171450">
              <a:buClr>
                <a:srgbClr val="172982"/>
              </a:buClr>
              <a:buFont typeface="Wingdings" pitchFamily="2" charset="2"/>
              <a:buChar char="§"/>
            </a:pPr>
            <a:endParaRPr lang="en-US" sz="1200"/>
          </a:p>
          <a:p>
            <a:pPr>
              <a:buClr>
                <a:srgbClr val="172982"/>
              </a:buClr>
            </a:pPr>
            <a:r>
              <a:rPr lang="en-US" sz="1200" b="1"/>
              <a:t>It is ensured:</a:t>
            </a:r>
          </a:p>
          <a:p>
            <a:pPr marL="171450" indent="-171450">
              <a:buClr>
                <a:srgbClr val="172982"/>
              </a:buClr>
              <a:buFont typeface="Wingdings" pitchFamily="2" charset="2"/>
              <a:buChar char="§"/>
            </a:pPr>
            <a:endParaRPr lang="en-US" sz="1200"/>
          </a:p>
          <a:p>
            <a:pPr marL="171450" indent="-171450">
              <a:buClr>
                <a:srgbClr val="172982"/>
              </a:buClr>
              <a:buFont typeface="Wingdings" pitchFamily="2" charset="2"/>
              <a:buChar char="§"/>
            </a:pPr>
            <a:r>
              <a:rPr lang="en-US" sz="1200"/>
              <a:t>either by the continuous presence of a manhole safety watcher, trained and assigned to his mission, positioned immediately next to the access points, and in permanent contact with the entrants.</a:t>
            </a:r>
          </a:p>
          <a:p>
            <a:pPr marL="171450" indent="-171450">
              <a:buClr>
                <a:srgbClr val="172982"/>
              </a:buClr>
              <a:buFont typeface="Wingdings" pitchFamily="2" charset="2"/>
              <a:buChar char="§"/>
            </a:pPr>
            <a:endParaRPr lang="en-US" sz="1200"/>
          </a:p>
          <a:p>
            <a:pPr marL="171450" indent="-171450">
              <a:buClr>
                <a:srgbClr val="172982"/>
              </a:buClr>
              <a:buFont typeface="Wingdings" pitchFamily="2" charset="2"/>
              <a:buChar char="§"/>
            </a:pPr>
            <a:r>
              <a:rPr lang="en-US" sz="1200"/>
              <a:t>or by any other technical means offering an equivalent level of control, such as remote surveillance systems.</a:t>
            </a:r>
            <a:endParaRPr lang="fr-FR" sz="1200"/>
          </a:p>
        </p:txBody>
      </p:sp>
      <p:sp>
        <p:nvSpPr>
          <p:cNvPr id="39" name="object 2">
            <a:extLst>
              <a:ext uri="{FF2B5EF4-FFF2-40B4-BE49-F238E27FC236}">
                <a16:creationId xmlns:a16="http://schemas.microsoft.com/office/drawing/2014/main" id="{AC505031-F504-4714-A98C-9AA6D6B409EB}"/>
              </a:ext>
            </a:extLst>
          </p:cNvPr>
          <p:cNvSpPr txBox="1"/>
          <p:nvPr/>
        </p:nvSpPr>
        <p:spPr>
          <a:xfrm>
            <a:off x="591051" y="5741120"/>
            <a:ext cx="4887036"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a:t>* This good practice is based on requirement 3.4.1 of CR-GR-HSE-429. Company Rules (CR) are limited to internal use. </a:t>
            </a:r>
            <a:endParaRPr lang="fr-FR" sz="1100" i="1"/>
          </a:p>
        </p:txBody>
      </p:sp>
      <p:sp>
        <p:nvSpPr>
          <p:cNvPr id="40" name="Espace réservé du pied de page 3">
            <a:extLst>
              <a:ext uri="{FF2B5EF4-FFF2-40B4-BE49-F238E27FC236}">
                <a16:creationId xmlns:a16="http://schemas.microsoft.com/office/drawing/2014/main" id="{B99AFECB-B16D-454C-4984-021452CABCF7}"/>
              </a:ext>
            </a:extLst>
          </p:cNvPr>
          <p:cNvSpPr>
            <a:spLocks noGrp="1"/>
          </p:cNvSpPr>
          <p:nvPr>
            <p:ph type="ftr" sz="quarter" idx="15"/>
          </p:nvPr>
        </p:nvSpPr>
        <p:spPr>
          <a:xfrm>
            <a:off x="881955" y="6452212"/>
            <a:ext cx="3600000" cy="252000"/>
          </a:xfrm>
        </p:spPr>
        <p:txBody>
          <a:bodyPr/>
          <a:lstStyle/>
          <a:p>
            <a:r>
              <a:rPr lang="en-US"/>
              <a:t>Deployment kit Golden Rule 8</a:t>
            </a:r>
            <a:endParaRPr lang="fr-FR"/>
          </a:p>
        </p:txBody>
      </p:sp>
      <p:sp>
        <p:nvSpPr>
          <p:cNvPr id="41" name="Espace réservé du numéro de diapositive 4">
            <a:extLst>
              <a:ext uri="{FF2B5EF4-FFF2-40B4-BE49-F238E27FC236}">
                <a16:creationId xmlns:a16="http://schemas.microsoft.com/office/drawing/2014/main" id="{5A49EB3A-A036-A9BC-9E3F-CA1D43088927}"/>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14</a:t>
            </a:fld>
            <a:endParaRPr lang="fr-FR"/>
          </a:p>
        </p:txBody>
      </p:sp>
      <p:sp>
        <p:nvSpPr>
          <p:cNvPr id="44" name="Text Placeholder 1">
            <a:extLst>
              <a:ext uri="{FF2B5EF4-FFF2-40B4-BE49-F238E27FC236}">
                <a16:creationId xmlns:a16="http://schemas.microsoft.com/office/drawing/2014/main" id="{3B5B1D51-42AE-3E98-DC63-1259FB49D5DB}"/>
              </a:ext>
            </a:extLst>
          </p:cNvPr>
          <p:cNvSpPr>
            <a:spLocks noGrp="1"/>
          </p:cNvSpPr>
          <p:nvPr>
            <p:ph type="body" sz="quarter" idx="13"/>
          </p:nvPr>
        </p:nvSpPr>
        <p:spPr>
          <a:xfrm>
            <a:off x="4527755" y="358638"/>
            <a:ext cx="4969242" cy="592444"/>
          </a:xfrm>
        </p:spPr>
        <p:txBody>
          <a:bodyPr vert="horz" lIns="91440" tIns="45720" rIns="91440" bIns="45720" rtlCol="0" anchor="t">
            <a:noAutofit/>
          </a:bodyPr>
          <a:lstStyle/>
          <a:p>
            <a:pPr marL="0" indent="0">
              <a:buNone/>
            </a:pPr>
            <a:r>
              <a:rPr lang="fr-FR" sz="1800" b="1"/>
              <a:t>6. </a:t>
            </a:r>
            <a:r>
              <a:rPr lang="en-US" sz="1800" b="1"/>
              <a:t>I confirm </a:t>
            </a:r>
            <a:r>
              <a:rPr lang="en-US" sz="1800"/>
              <a:t>there is supervision for entry/exit and for alerting</a:t>
            </a:r>
            <a:r>
              <a:rPr lang="fr-FR" sz="1800"/>
              <a:t>.</a:t>
            </a:r>
          </a:p>
        </p:txBody>
      </p:sp>
      <p:sp>
        <p:nvSpPr>
          <p:cNvPr id="45" name="Title 2">
            <a:extLst>
              <a:ext uri="{FF2B5EF4-FFF2-40B4-BE49-F238E27FC236}">
                <a16:creationId xmlns:a16="http://schemas.microsoft.com/office/drawing/2014/main" id="{9B14AF2C-1E8D-CDA5-B726-1EAD59C0BE31}"/>
              </a:ext>
            </a:extLst>
          </p:cNvPr>
          <p:cNvSpPr>
            <a:spLocks noGrp="1"/>
          </p:cNvSpPr>
          <p:nvPr>
            <p:ph type="title"/>
          </p:nvPr>
        </p:nvSpPr>
        <p:spPr>
          <a:xfrm>
            <a:off x="469878" y="242844"/>
            <a:ext cx="3756433" cy="592445"/>
          </a:xfrm>
        </p:spPr>
        <p:txBody>
          <a:bodyPr/>
          <a:lstStyle/>
          <a:p>
            <a:r>
              <a:rPr lang="fr-FR">
                <a:solidFill>
                  <a:srgbClr val="354D56"/>
                </a:solidFill>
              </a:rPr>
              <a:t>GOOD PRACTICE</a:t>
            </a:r>
          </a:p>
        </p:txBody>
      </p:sp>
      <p:sp>
        <p:nvSpPr>
          <p:cNvPr id="46" name="Text Placeholder 1">
            <a:extLst>
              <a:ext uri="{FF2B5EF4-FFF2-40B4-BE49-F238E27FC236}">
                <a16:creationId xmlns:a16="http://schemas.microsoft.com/office/drawing/2014/main" id="{30876C48-CFDF-CB7F-78DA-BA551D5169D6}"/>
              </a:ext>
            </a:extLst>
          </p:cNvPr>
          <p:cNvSpPr txBox="1">
            <a:spLocks/>
          </p:cNvSpPr>
          <p:nvPr/>
        </p:nvSpPr>
        <p:spPr>
          <a:xfrm>
            <a:off x="532283" y="1358478"/>
            <a:ext cx="9035750"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THE ROLE OF THE MANHOLE SAFETY WATCHER</a:t>
            </a:r>
            <a:r>
              <a:rPr lang="fr-FR" sz="1600" b="1">
                <a:solidFill>
                  <a:srgbClr val="354D56"/>
                </a:solidFill>
              </a:rPr>
              <a:t>*</a:t>
            </a:r>
          </a:p>
        </p:txBody>
      </p:sp>
      <p:cxnSp>
        <p:nvCxnSpPr>
          <p:cNvPr id="58" name="Connecteur droit 57">
            <a:extLst>
              <a:ext uri="{FF2B5EF4-FFF2-40B4-BE49-F238E27FC236}">
                <a16:creationId xmlns:a16="http://schemas.microsoft.com/office/drawing/2014/main" id="{45DA1FB7-491A-2947-E774-980AB093CE35}"/>
              </a:ext>
            </a:extLst>
          </p:cNvPr>
          <p:cNvCxnSpPr>
            <a:cxnSpLocks/>
          </p:cNvCxnSpPr>
          <p:nvPr/>
        </p:nvCxnSpPr>
        <p:spPr>
          <a:xfrm>
            <a:off x="532283" y="1148655"/>
            <a:ext cx="9251796" cy="0"/>
          </a:xfrm>
          <a:prstGeom prst="line">
            <a:avLst/>
          </a:prstGeom>
          <a:ln>
            <a:solidFill>
              <a:srgbClr val="303192"/>
            </a:solidFill>
            <a:tailEnd type="none"/>
          </a:ln>
        </p:spPr>
        <p:style>
          <a:lnRef idx="1">
            <a:schemeClr val="accent1"/>
          </a:lnRef>
          <a:fillRef idx="0">
            <a:schemeClr val="accent1"/>
          </a:fillRef>
          <a:effectRef idx="0">
            <a:schemeClr val="accent1"/>
          </a:effectRef>
          <a:fontRef idx="minor">
            <a:schemeClr val="tx1"/>
          </a:fontRef>
        </p:style>
      </p:cxnSp>
      <p:sp>
        <p:nvSpPr>
          <p:cNvPr id="62" name="Rectangle : coins arrondis 61">
            <a:extLst>
              <a:ext uri="{FF2B5EF4-FFF2-40B4-BE49-F238E27FC236}">
                <a16:creationId xmlns:a16="http://schemas.microsoft.com/office/drawing/2014/main" id="{1F317BE8-726A-43BE-0254-F10E0A890F02}"/>
              </a:ext>
            </a:extLst>
          </p:cNvPr>
          <p:cNvSpPr/>
          <p:nvPr/>
        </p:nvSpPr>
        <p:spPr>
          <a:xfrm>
            <a:off x="6011124" y="2056467"/>
            <a:ext cx="5648594" cy="2532594"/>
          </a:xfrm>
          <a:prstGeom prst="roundRect">
            <a:avLst>
              <a:gd name="adj" fmla="val 4744"/>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a:extLst>
              <a:ext uri="{FF2B5EF4-FFF2-40B4-BE49-F238E27FC236}">
                <a16:creationId xmlns:a16="http://schemas.microsoft.com/office/drawing/2014/main" id="{7CB19839-8ED7-7666-6350-B7E962840E37}"/>
              </a:ext>
            </a:extLst>
          </p:cNvPr>
          <p:cNvSpPr txBox="1"/>
          <p:nvPr/>
        </p:nvSpPr>
        <p:spPr>
          <a:xfrm>
            <a:off x="6281322" y="2295301"/>
            <a:ext cx="5042959" cy="215444"/>
          </a:xfrm>
          <a:prstGeom prst="rect">
            <a:avLst/>
          </a:prstGeom>
          <a:noFill/>
        </p:spPr>
        <p:txBody>
          <a:bodyPr wrap="square" lIns="0" tIns="0" rIns="0" bIns="0" rtlCol="0">
            <a:spAutoFit/>
          </a:bodyPr>
          <a:lstStyle/>
          <a:p>
            <a:pPr>
              <a:spcAft>
                <a:spcPts val="600"/>
              </a:spcAft>
            </a:pPr>
            <a:r>
              <a:rPr lang="fr-FR" sz="1400" b="1" err="1">
                <a:solidFill>
                  <a:srgbClr val="172982"/>
                </a:solidFill>
                <a:cs typeface="Arial" panose="020B0604020202020204"/>
              </a:rPr>
              <a:t>Continuous</a:t>
            </a:r>
            <a:r>
              <a:rPr lang="fr-FR" sz="1400" b="1">
                <a:solidFill>
                  <a:srgbClr val="172982"/>
                </a:solidFill>
                <a:cs typeface="Arial" panose="020B0604020202020204"/>
              </a:rPr>
              <a:t> monitoring </a:t>
            </a:r>
            <a:r>
              <a:rPr lang="fr-FR" sz="1400" b="1" err="1">
                <a:solidFill>
                  <a:srgbClr val="172982"/>
                </a:solidFill>
                <a:cs typeface="Arial" panose="020B0604020202020204"/>
              </a:rPr>
              <a:t>allows</a:t>
            </a:r>
            <a:r>
              <a:rPr lang="fr-FR" sz="1400" b="1">
                <a:solidFill>
                  <a:srgbClr val="172982"/>
                </a:solidFill>
                <a:cs typeface="Arial" panose="020B0604020202020204"/>
              </a:rPr>
              <a:t> in particular:</a:t>
            </a:r>
          </a:p>
        </p:txBody>
      </p:sp>
      <p:sp>
        <p:nvSpPr>
          <p:cNvPr id="64" name="ZoneTexte 63">
            <a:extLst>
              <a:ext uri="{FF2B5EF4-FFF2-40B4-BE49-F238E27FC236}">
                <a16:creationId xmlns:a16="http://schemas.microsoft.com/office/drawing/2014/main" id="{AB5EB007-814B-5FDA-6418-7CADBCC54E96}"/>
              </a:ext>
            </a:extLst>
          </p:cNvPr>
          <p:cNvSpPr txBox="1"/>
          <p:nvPr/>
        </p:nvSpPr>
        <p:spPr>
          <a:xfrm>
            <a:off x="6281322" y="2749579"/>
            <a:ext cx="5183222" cy="1446550"/>
          </a:xfrm>
          <a:prstGeom prst="rect">
            <a:avLst/>
          </a:prstGeom>
          <a:noFill/>
        </p:spPr>
        <p:txBody>
          <a:bodyPr wrap="square" lIns="0" tIns="0" rIns="0" bIns="0" rtlCol="0">
            <a:spAutoFit/>
          </a:bodyPr>
          <a:lstStyle/>
          <a:p>
            <a:pPr marL="228600" indent="-228600">
              <a:spcAft>
                <a:spcPts val="600"/>
              </a:spcAft>
              <a:buClr>
                <a:srgbClr val="172982"/>
              </a:buClr>
              <a:buFont typeface="Wingdings" panose="05000000000000000000" pitchFamily="2" charset="2"/>
              <a:buChar char="J"/>
            </a:pPr>
            <a:r>
              <a:rPr lang="en-US" sz="1200"/>
              <a:t>To control the entry and exit of workers (access </a:t>
            </a:r>
            <a:r>
              <a:rPr lang="en-US" sz="1200" err="1"/>
              <a:t>authorisation</a:t>
            </a:r>
            <a:r>
              <a:rPr lang="en-US" sz="1200"/>
              <a:t>, number of workers, duration of the intervention) and used materials/tools).</a:t>
            </a:r>
          </a:p>
          <a:p>
            <a:pPr marL="228600" indent="-228600">
              <a:spcAft>
                <a:spcPts val="600"/>
              </a:spcAft>
              <a:buClr>
                <a:srgbClr val="172982"/>
              </a:buClr>
              <a:buFont typeface="Wingdings" panose="05000000000000000000" pitchFamily="2" charset="2"/>
              <a:buChar char="J"/>
            </a:pPr>
            <a:r>
              <a:rPr lang="en-US" sz="1200"/>
              <a:t>To check the physical condition of the workers (breathing difficulties, dizziness, fatigue, thermal stress…) and the general safety of activities in the confined space.</a:t>
            </a:r>
          </a:p>
          <a:p>
            <a:pPr marL="228600" indent="-228600">
              <a:spcAft>
                <a:spcPts val="600"/>
              </a:spcAft>
              <a:buClr>
                <a:srgbClr val="172982"/>
              </a:buClr>
              <a:buFont typeface="Wingdings" panose="05000000000000000000" pitchFamily="2" charset="2"/>
              <a:buChar char="J"/>
            </a:pPr>
            <a:r>
              <a:rPr lang="en-US" sz="1200"/>
              <a:t>If necessary, to order the evacuation of the workers or alert the emergency teams.</a:t>
            </a:r>
            <a:endParaRPr lang="fr-FR" sz="1200"/>
          </a:p>
        </p:txBody>
      </p:sp>
      <p:grpSp>
        <p:nvGrpSpPr>
          <p:cNvPr id="65" name="Groupe 64">
            <a:extLst>
              <a:ext uri="{FF2B5EF4-FFF2-40B4-BE49-F238E27FC236}">
                <a16:creationId xmlns:a16="http://schemas.microsoft.com/office/drawing/2014/main" id="{3BC93903-6AE0-FF0A-D17C-222F83160B33}"/>
              </a:ext>
            </a:extLst>
          </p:cNvPr>
          <p:cNvGrpSpPr/>
          <p:nvPr/>
        </p:nvGrpSpPr>
        <p:grpSpPr>
          <a:xfrm>
            <a:off x="6011124" y="5762555"/>
            <a:ext cx="3472032" cy="350393"/>
            <a:chOff x="9479485" y="5894817"/>
            <a:chExt cx="2424250" cy="350393"/>
          </a:xfrm>
        </p:grpSpPr>
        <p:sp>
          <p:nvSpPr>
            <p:cNvPr id="66" name="Rectangle à coins arrondis 14">
              <a:extLst>
                <a:ext uri="{FF2B5EF4-FFF2-40B4-BE49-F238E27FC236}">
                  <a16:creationId xmlns:a16="http://schemas.microsoft.com/office/drawing/2014/main" id="{00A18C9D-76DF-10F2-DB02-32696F9CC9E6}"/>
                </a:ext>
              </a:extLst>
            </p:cNvPr>
            <p:cNvSpPr/>
            <p:nvPr/>
          </p:nvSpPr>
          <p:spPr>
            <a:xfrm>
              <a:off x="9479485" y="5894817"/>
              <a:ext cx="2424250" cy="350393"/>
            </a:xfrm>
            <a:prstGeom prst="roundRect">
              <a:avLst>
                <a:gd name="adj" fmla="val 50000"/>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18239094-8A88-03BB-4688-F00A62C24696}"/>
                </a:ext>
              </a:extLst>
            </p:cNvPr>
            <p:cNvSpPr txBox="1"/>
            <p:nvPr/>
          </p:nvSpPr>
          <p:spPr>
            <a:xfrm>
              <a:off x="9598165" y="5961954"/>
              <a:ext cx="2186143" cy="184666"/>
            </a:xfrm>
            <a:prstGeom prst="rect">
              <a:avLst/>
            </a:prstGeom>
            <a:noFill/>
          </p:spPr>
          <p:txBody>
            <a:bodyPr wrap="square" lIns="0" tIns="0" rIns="0" bIns="0" rtlCol="0">
              <a:spAutoFit/>
            </a:bodyPr>
            <a:lstStyle/>
            <a:p>
              <a:pPr algn="ctr"/>
              <a:r>
                <a:rPr lang="fr-FR" sz="1200" u="sng">
                  <a:solidFill>
                    <a:schemeClr val="bg1"/>
                  </a:solidFill>
                  <a:hlinkClick r:id="rId4" tooltip="Good practice requirement 8.6">
                    <a:extLst>
                      <a:ext uri="{A12FA001-AC4F-418D-AE19-62706E023703}">
                        <ahyp:hlinkClr xmlns:ahyp="http://schemas.microsoft.com/office/drawing/2018/hyperlinkcolor" val="tx"/>
                      </a:ext>
                    </a:extLst>
                  </a:hlinkClick>
                </a:rPr>
                <a:t>Click </a:t>
              </a:r>
              <a:r>
                <a:rPr lang="fr-FR" sz="1200" u="sng" err="1">
                  <a:solidFill>
                    <a:schemeClr val="bg1"/>
                  </a:solidFill>
                  <a:hlinkClick r:id="rId4" tooltip="Good practice requirement 8.6">
                    <a:extLst>
                      <a:ext uri="{A12FA001-AC4F-418D-AE19-62706E023703}">
                        <ahyp:hlinkClr xmlns:ahyp="http://schemas.microsoft.com/office/drawing/2018/hyperlinkcolor" val="tx"/>
                      </a:ext>
                    </a:extLst>
                  </a:hlinkClick>
                </a:rPr>
                <a:t>here</a:t>
              </a:r>
              <a:r>
                <a:rPr lang="fr-FR" sz="1200" u="sng">
                  <a:solidFill>
                    <a:schemeClr val="bg1"/>
                  </a:solidFill>
                  <a:hlinkClick r:id="rId4" tooltip="Good practice requirement 8.6">
                    <a:extLst>
                      <a:ext uri="{A12FA001-AC4F-418D-AE19-62706E023703}">
                        <ahyp:hlinkClr xmlns:ahyp="http://schemas.microsoft.com/office/drawing/2018/hyperlinkcolor" val="tx"/>
                      </a:ext>
                    </a:extLst>
                  </a:hlinkClick>
                </a:rPr>
                <a:t> to </a:t>
              </a:r>
              <a:r>
                <a:rPr lang="fr-FR" sz="1200" u="sng" err="1">
                  <a:solidFill>
                    <a:schemeClr val="bg1"/>
                  </a:solidFill>
                  <a:hlinkClick r:id="rId4" tooltip="Good practice requirement 8.6">
                    <a:extLst>
                      <a:ext uri="{A12FA001-AC4F-418D-AE19-62706E023703}">
                        <ahyp:hlinkClr xmlns:ahyp="http://schemas.microsoft.com/office/drawing/2018/hyperlinkcolor" val="tx"/>
                      </a:ext>
                    </a:extLst>
                  </a:hlinkClick>
                </a:rPr>
                <a:t>access</a:t>
              </a:r>
              <a:r>
                <a:rPr lang="fr-FR" sz="1200" u="sng">
                  <a:solidFill>
                    <a:schemeClr val="bg1"/>
                  </a:solidFill>
                </a:rPr>
                <a:t> CR-GR-HSE-429</a:t>
              </a:r>
              <a:endParaRPr lang="en-US" sz="1200" u="sng">
                <a:solidFill>
                  <a:schemeClr val="bg1"/>
                </a:solidFill>
              </a:endParaRPr>
            </a:p>
          </p:txBody>
        </p:sp>
      </p:grpSp>
    </p:spTree>
    <p:extLst>
      <p:ext uri="{BB962C8B-B14F-4D97-AF65-F5344CB8AC3E}">
        <p14:creationId xmlns:p14="http://schemas.microsoft.com/office/powerpoint/2010/main" val="235137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 coins arrondis 26">
            <a:extLst>
              <a:ext uri="{FF2B5EF4-FFF2-40B4-BE49-F238E27FC236}">
                <a16:creationId xmlns:a16="http://schemas.microsoft.com/office/drawing/2014/main" id="{75DF04D0-1BC2-DFED-80ED-A2A0012C0A31}"/>
              </a:ext>
            </a:extLst>
          </p:cNvPr>
          <p:cNvSpPr/>
          <p:nvPr/>
        </p:nvSpPr>
        <p:spPr>
          <a:xfrm>
            <a:off x="7274011" y="1814433"/>
            <a:ext cx="4359427" cy="1899612"/>
          </a:xfrm>
          <a:prstGeom prst="roundRect">
            <a:avLst>
              <a:gd name="adj" fmla="val 6998"/>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9" name="Image 68">
            <a:extLst>
              <a:ext uri="{FF2B5EF4-FFF2-40B4-BE49-F238E27FC236}">
                <a16:creationId xmlns:a16="http://schemas.microsoft.com/office/drawing/2014/main" id="{5C068B47-0CAA-15D9-A547-FF97A2D818BE}"/>
              </a:ext>
            </a:extLst>
          </p:cNvPr>
          <p:cNvPicPr>
            <a:picLocks noChangeAspect="1"/>
          </p:cNvPicPr>
          <p:nvPr/>
        </p:nvPicPr>
        <p:blipFill>
          <a:blip r:embed="rId3"/>
          <a:stretch>
            <a:fillRect/>
          </a:stretch>
        </p:blipFill>
        <p:spPr>
          <a:xfrm>
            <a:off x="7508373" y="1990510"/>
            <a:ext cx="395017" cy="418253"/>
          </a:xfrm>
          <a:prstGeom prst="rect">
            <a:avLst/>
          </a:prstGeom>
        </p:spPr>
      </p:pic>
      <p:pic>
        <p:nvPicPr>
          <p:cNvPr id="68" name="Image 67">
            <a:extLst>
              <a:ext uri="{FF2B5EF4-FFF2-40B4-BE49-F238E27FC236}">
                <a16:creationId xmlns:a16="http://schemas.microsoft.com/office/drawing/2014/main" id="{F24E0D86-B887-9680-2C55-F6B71F581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4" y="427091"/>
            <a:ext cx="239461" cy="239461"/>
          </a:xfrm>
          <a:prstGeom prst="rect">
            <a:avLst/>
          </a:prstGeom>
        </p:spPr>
      </p:pic>
      <p:sp>
        <p:nvSpPr>
          <p:cNvPr id="32" name="Text Placeholder 1">
            <a:extLst>
              <a:ext uri="{FF2B5EF4-FFF2-40B4-BE49-F238E27FC236}">
                <a16:creationId xmlns:a16="http://schemas.microsoft.com/office/drawing/2014/main" id="{D7E3BF5C-6E95-0F1D-E487-DF6C2A0F8963}"/>
              </a:ext>
            </a:extLst>
          </p:cNvPr>
          <p:cNvSpPr>
            <a:spLocks noGrp="1"/>
          </p:cNvSpPr>
          <p:nvPr>
            <p:ph type="body" sz="quarter" idx="13"/>
          </p:nvPr>
        </p:nvSpPr>
        <p:spPr>
          <a:xfrm>
            <a:off x="1894694" y="358638"/>
            <a:ext cx="8188420" cy="481849"/>
          </a:xfrm>
        </p:spPr>
        <p:txBody>
          <a:bodyPr vert="horz" lIns="91440" tIns="45720" rIns="91440" bIns="45720" rtlCol="0" anchor="t">
            <a:noAutofit/>
          </a:bodyPr>
          <a:lstStyle/>
          <a:p>
            <a:pPr marL="0" indent="0">
              <a:buNone/>
            </a:pPr>
            <a:r>
              <a:rPr lang="fr-FR" sz="1800" b="1"/>
              <a:t>7. </a:t>
            </a:r>
            <a:r>
              <a:rPr lang="en-US" sz="1800" b="1"/>
              <a:t>I obtain </a:t>
            </a:r>
            <a:r>
              <a:rPr lang="en-US" sz="1800"/>
              <a:t>authorisation to enter.</a:t>
            </a:r>
            <a:endParaRPr lang="fr-FR" sz="1800"/>
          </a:p>
        </p:txBody>
      </p:sp>
      <p:sp>
        <p:nvSpPr>
          <p:cNvPr id="34" name="Text Placeholder 1">
            <a:extLst>
              <a:ext uri="{FF2B5EF4-FFF2-40B4-BE49-F238E27FC236}">
                <a16:creationId xmlns:a16="http://schemas.microsoft.com/office/drawing/2014/main" id="{88C9445E-1958-C447-C1C6-CD3249B199E2}"/>
              </a:ext>
            </a:extLst>
          </p:cNvPr>
          <p:cNvSpPr txBox="1">
            <a:spLocks/>
          </p:cNvSpPr>
          <p:nvPr/>
        </p:nvSpPr>
        <p:spPr>
          <a:xfrm>
            <a:off x="532281" y="1111231"/>
            <a:ext cx="9054769" cy="246221"/>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REPLACEMENT OF AN ACTIVATED CARBON BED</a:t>
            </a:r>
            <a:r>
              <a:rPr lang="fr-FR" sz="1600" b="1">
                <a:solidFill>
                  <a:srgbClr val="354D56"/>
                </a:solidFill>
              </a:rPr>
              <a:t>*</a:t>
            </a:r>
          </a:p>
        </p:txBody>
      </p:sp>
      <p:sp>
        <p:nvSpPr>
          <p:cNvPr id="35" name="Title 2">
            <a:extLst>
              <a:ext uri="{FF2B5EF4-FFF2-40B4-BE49-F238E27FC236}">
                <a16:creationId xmlns:a16="http://schemas.microsoft.com/office/drawing/2014/main" id="{BD287A3F-7CCE-205B-225A-6A08ED3931FB}"/>
              </a:ext>
            </a:extLst>
          </p:cNvPr>
          <p:cNvSpPr>
            <a:spLocks noGrp="1"/>
          </p:cNvSpPr>
          <p:nvPr>
            <p:ph type="title"/>
          </p:nvPr>
        </p:nvSpPr>
        <p:spPr>
          <a:xfrm>
            <a:off x="469879" y="242844"/>
            <a:ext cx="1121536" cy="592445"/>
          </a:xfrm>
        </p:spPr>
        <p:txBody>
          <a:bodyPr/>
          <a:lstStyle/>
          <a:p>
            <a:r>
              <a:rPr lang="fr-FR">
                <a:solidFill>
                  <a:srgbClr val="354D56"/>
                </a:solidFill>
              </a:rPr>
              <a:t>REX</a:t>
            </a:r>
          </a:p>
        </p:txBody>
      </p:sp>
      <p:sp>
        <p:nvSpPr>
          <p:cNvPr id="36" name="ZoneTexte 35">
            <a:extLst>
              <a:ext uri="{FF2B5EF4-FFF2-40B4-BE49-F238E27FC236}">
                <a16:creationId xmlns:a16="http://schemas.microsoft.com/office/drawing/2014/main" id="{443293DD-B1FE-27F1-31D4-6C20A391C568}"/>
              </a:ext>
            </a:extLst>
          </p:cNvPr>
          <p:cNvSpPr txBox="1"/>
          <p:nvPr/>
        </p:nvSpPr>
        <p:spPr>
          <a:xfrm>
            <a:off x="532282" y="1749130"/>
            <a:ext cx="2842216" cy="3508653"/>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CIRCUMSTANCES – FACTS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a:rPr>
              <a:t>An operation to replace an activated carbon bed in a reactor was in progress. The reactor had previously been isolated, washed and degassed.</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a:rPr>
              <a:t>As the carbon was about to be emptied, a maintenance technician descended into the reactor to estimate the remaining amount to be emptied. He then lost consciousness.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a:rPr>
              <a:t>The site fire brigade was quickly informed and arrived on the scene. One of the firefighters, despite the orders of his supervisor, decided to descend into the reactor without a self-contained breathing apparatus and also lost consciousness.</a:t>
            </a:r>
            <a:endParaRPr lang="fr-FR" sz="1200">
              <a:cs typeface="Arial"/>
            </a:endParaRPr>
          </a:p>
        </p:txBody>
      </p:sp>
      <p:sp>
        <p:nvSpPr>
          <p:cNvPr id="37" name="ZoneTexte 36">
            <a:extLst>
              <a:ext uri="{FF2B5EF4-FFF2-40B4-BE49-F238E27FC236}">
                <a16:creationId xmlns:a16="http://schemas.microsoft.com/office/drawing/2014/main" id="{EECF42F3-CF53-EA5A-A549-097569354140}"/>
              </a:ext>
            </a:extLst>
          </p:cNvPr>
          <p:cNvSpPr txBox="1"/>
          <p:nvPr/>
        </p:nvSpPr>
        <p:spPr>
          <a:xfrm>
            <a:off x="3864922" y="1744158"/>
            <a:ext cx="2516463" cy="58477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CONSEQUENCES</a:t>
            </a:r>
          </a:p>
          <a:p>
            <a:pPr marL="252000" indent="-252000">
              <a:buClr>
                <a:srgbClr val="303192"/>
              </a:buClr>
              <a:buSzPct val="120000"/>
              <a:buFont typeface="Wingdings" pitchFamily="2" charset="2"/>
              <a:buChar char="§"/>
            </a:pPr>
            <a:r>
              <a:rPr lang="fr-FR" sz="1200"/>
              <a:t>2 deaths.</a:t>
            </a:r>
          </a:p>
        </p:txBody>
      </p:sp>
      <p:sp>
        <p:nvSpPr>
          <p:cNvPr id="38" name="ZoneTexte 37">
            <a:extLst>
              <a:ext uri="{FF2B5EF4-FFF2-40B4-BE49-F238E27FC236}">
                <a16:creationId xmlns:a16="http://schemas.microsoft.com/office/drawing/2014/main" id="{EF49DFF6-BD6D-64FF-A8FC-C6540A21DA19}"/>
              </a:ext>
            </a:extLst>
          </p:cNvPr>
          <p:cNvSpPr txBox="1"/>
          <p:nvPr/>
        </p:nvSpPr>
        <p:spPr>
          <a:xfrm>
            <a:off x="3864922" y="2806080"/>
            <a:ext cx="2983368" cy="2477601"/>
          </a:xfrm>
          <a:prstGeom prst="rect">
            <a:avLst/>
          </a:prstGeom>
          <a:noFill/>
        </p:spPr>
        <p:txBody>
          <a:bodyPr wrap="square" lIns="0" tIns="0" rIns="0" bIns="0" rtlCol="0">
            <a:spAutoFit/>
          </a:bodyPr>
          <a:lstStyle/>
          <a:p>
            <a:pPr>
              <a:lnSpc>
                <a:spcPct val="150000"/>
              </a:lnSpc>
              <a:spcAft>
                <a:spcPts val="600"/>
              </a:spcAft>
            </a:pPr>
            <a:r>
              <a:rPr lang="fr-FR" sz="1400" b="1">
                <a:solidFill>
                  <a:srgbClr val="172982"/>
                </a:solidFill>
                <a:cs typeface="Arial" panose="020B0604020202020204"/>
              </a:rPr>
              <a:t>CAUSES</a:t>
            </a:r>
          </a:p>
          <a:p>
            <a:pPr marL="251460" lvl="1" indent="-251460" defTabSz="685800">
              <a:spcAft>
                <a:spcPts val="600"/>
              </a:spcAft>
              <a:buClr>
                <a:srgbClr val="303192"/>
              </a:buClr>
              <a:buSzPct val="120000"/>
              <a:buFont typeface="Wingdings" pitchFamily="2" charset="2"/>
              <a:buChar char="§"/>
              <a:tabLst>
                <a:tab pos="282575" algn="l"/>
              </a:tabLst>
              <a:defRPr/>
            </a:pPr>
            <a:r>
              <a:rPr lang="en-US" sz="1200">
                <a:cs typeface="Arial" panose="020B0604020202020204"/>
              </a:rPr>
              <a:t>Product sheet not known and not taken into account in the risk analysis. However, it contained information on the risk of oxygen consumption in the event of wetting of the activated carbon.</a:t>
            </a:r>
          </a:p>
          <a:p>
            <a:pPr marL="251460" lvl="1" indent="-251460" defTabSz="685800">
              <a:spcAft>
                <a:spcPts val="600"/>
              </a:spcAft>
              <a:buClr>
                <a:srgbClr val="303192"/>
              </a:buClr>
              <a:buSzPct val="120000"/>
              <a:buFont typeface="Wingdings" pitchFamily="2" charset="2"/>
              <a:buChar char="§"/>
              <a:tabLst>
                <a:tab pos="282575" algn="l"/>
              </a:tabLst>
              <a:defRPr/>
            </a:pPr>
            <a:r>
              <a:rPr lang="en-US" sz="1200">
                <a:cs typeface="Arial" panose="020B0604020202020204"/>
              </a:rPr>
              <a:t>Lack of knowledge of the risks of confined spaces and associated rules.</a:t>
            </a:r>
          </a:p>
          <a:p>
            <a:pPr marL="251460" lvl="1" indent="-251460" defTabSz="685800">
              <a:spcAft>
                <a:spcPts val="600"/>
              </a:spcAft>
              <a:buClr>
                <a:srgbClr val="303192"/>
              </a:buClr>
              <a:buSzPct val="120000"/>
              <a:buFont typeface="Wingdings" pitchFamily="2" charset="2"/>
              <a:buChar char="§"/>
              <a:tabLst>
                <a:tab pos="282575" algn="l"/>
              </a:tabLst>
              <a:defRPr/>
            </a:pPr>
            <a:r>
              <a:rPr lang="en-US" sz="1200" b="1">
                <a:cs typeface="Arial" panose="020B0604020202020204"/>
              </a:rPr>
              <a:t>Non-compliance with the confined space entry process.</a:t>
            </a:r>
          </a:p>
          <a:p>
            <a:pPr marL="251460" lvl="1" indent="-251460" defTabSz="685800">
              <a:spcAft>
                <a:spcPts val="600"/>
              </a:spcAft>
              <a:buClr>
                <a:srgbClr val="303192"/>
              </a:buClr>
              <a:buSzPct val="120000"/>
              <a:buFont typeface="Wingdings" pitchFamily="2" charset="2"/>
              <a:buChar char="§"/>
              <a:tabLst>
                <a:tab pos="282575" algn="l"/>
              </a:tabLst>
              <a:defRPr/>
            </a:pPr>
            <a:endParaRPr lang="fr-FR" sz="1200" b="1">
              <a:cs typeface="Arial" panose="020B0604020202020204"/>
            </a:endParaRPr>
          </a:p>
        </p:txBody>
      </p:sp>
      <p:cxnSp>
        <p:nvCxnSpPr>
          <p:cNvPr id="39" name="Connecteur droit 38">
            <a:extLst>
              <a:ext uri="{FF2B5EF4-FFF2-40B4-BE49-F238E27FC236}">
                <a16:creationId xmlns:a16="http://schemas.microsoft.com/office/drawing/2014/main" id="{6A4C174E-A1FA-9611-829F-169EB6BA8517}"/>
              </a:ext>
            </a:extLst>
          </p:cNvPr>
          <p:cNvCxnSpPr>
            <a:cxnSpLocks/>
          </p:cNvCxnSpPr>
          <p:nvPr/>
        </p:nvCxnSpPr>
        <p:spPr>
          <a:xfrm>
            <a:off x="3568762" y="1847070"/>
            <a:ext cx="0" cy="388126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44ED6F9-FCE7-07D5-4AFD-ED747FF743AF}"/>
              </a:ext>
            </a:extLst>
          </p:cNvPr>
          <p:cNvCxnSpPr>
            <a:cxnSpLocks/>
          </p:cNvCxnSpPr>
          <p:nvPr/>
        </p:nvCxnSpPr>
        <p:spPr>
          <a:xfrm>
            <a:off x="7078968" y="1847070"/>
            <a:ext cx="0" cy="3881718"/>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C0F67797-2983-438E-F4A8-F17940E0B2B9}"/>
              </a:ext>
            </a:extLst>
          </p:cNvPr>
          <p:cNvSpPr txBox="1"/>
          <p:nvPr/>
        </p:nvSpPr>
        <p:spPr>
          <a:xfrm>
            <a:off x="7504670" y="2582154"/>
            <a:ext cx="3888255" cy="738664"/>
          </a:xfrm>
          <a:prstGeom prst="rect">
            <a:avLst/>
          </a:prstGeom>
          <a:noFill/>
        </p:spPr>
        <p:txBody>
          <a:bodyPr wrap="square" lIns="0" tIns="0" rIns="0" bIns="0" rtlCol="0">
            <a:spAutoFit/>
          </a:bodyPr>
          <a:lstStyle/>
          <a:p>
            <a:r>
              <a:rPr lang="en-US" sz="1200">
                <a:solidFill>
                  <a:srgbClr val="172982"/>
                </a:solidFill>
              </a:rPr>
              <a:t>The confined space entry certificate alone does not authorise </a:t>
            </a:r>
            <a:r>
              <a:rPr lang="en-US" sz="1200" b="1">
                <a:solidFill>
                  <a:srgbClr val="172982"/>
                </a:solidFill>
              </a:rPr>
              <a:t>my physical entry into a confined space!</a:t>
            </a:r>
            <a:r>
              <a:rPr lang="en-US" sz="1200">
                <a:solidFill>
                  <a:srgbClr val="172982"/>
                </a:solidFill>
              </a:rPr>
              <a:t> The latter remains conditional </a:t>
            </a:r>
            <a:r>
              <a:rPr lang="en-US" sz="1200" b="1">
                <a:solidFill>
                  <a:srgbClr val="172982"/>
                </a:solidFill>
              </a:rPr>
              <a:t>on prior and regular checks</a:t>
            </a:r>
            <a:r>
              <a:rPr lang="en-US" sz="1200">
                <a:solidFill>
                  <a:srgbClr val="172982"/>
                </a:solidFill>
              </a:rPr>
              <a:t> of the actual conditions of the operation.</a:t>
            </a:r>
            <a:endParaRPr lang="fr-FR" sz="1200">
              <a:solidFill>
                <a:srgbClr val="172982"/>
              </a:solidFill>
            </a:endParaRPr>
          </a:p>
        </p:txBody>
      </p:sp>
      <p:sp>
        <p:nvSpPr>
          <p:cNvPr id="42" name="ZoneTexte 41">
            <a:extLst>
              <a:ext uri="{FF2B5EF4-FFF2-40B4-BE49-F238E27FC236}">
                <a16:creationId xmlns:a16="http://schemas.microsoft.com/office/drawing/2014/main" id="{C80233E3-378D-D7D1-4910-879536946725}"/>
              </a:ext>
            </a:extLst>
          </p:cNvPr>
          <p:cNvSpPr txBox="1"/>
          <p:nvPr/>
        </p:nvSpPr>
        <p:spPr>
          <a:xfrm>
            <a:off x="8034323" y="2087133"/>
            <a:ext cx="2481247" cy="215444"/>
          </a:xfrm>
          <a:prstGeom prst="rect">
            <a:avLst/>
          </a:prstGeom>
          <a:noFill/>
        </p:spPr>
        <p:txBody>
          <a:bodyPr wrap="square" lIns="0" tIns="0" rIns="0" bIns="0" rtlCol="0">
            <a:spAutoFit/>
          </a:bodyPr>
          <a:lstStyle/>
          <a:p>
            <a:r>
              <a:rPr lang="fr-FR" sz="1400" b="1">
                <a:solidFill>
                  <a:srgbClr val="172982"/>
                </a:solidFill>
                <a:cs typeface="Arial" panose="020B0604020202020204"/>
              </a:rPr>
              <a:t>LESSONS TO BE LEARNED</a:t>
            </a:r>
            <a:endParaRPr lang="fr-FR" sz="1400">
              <a:solidFill>
                <a:srgbClr val="172982"/>
              </a:solidFill>
            </a:endParaRPr>
          </a:p>
        </p:txBody>
      </p:sp>
      <p:cxnSp>
        <p:nvCxnSpPr>
          <p:cNvPr id="43" name="Connecteur droit 42">
            <a:extLst>
              <a:ext uri="{FF2B5EF4-FFF2-40B4-BE49-F238E27FC236}">
                <a16:creationId xmlns:a16="http://schemas.microsoft.com/office/drawing/2014/main" id="{80EB7B5C-0BD3-BE1A-71F8-870C8C605B9E}"/>
              </a:ext>
            </a:extLst>
          </p:cNvPr>
          <p:cNvCxnSpPr>
            <a:cxnSpLocks/>
          </p:cNvCxnSpPr>
          <p:nvPr/>
        </p:nvCxnSpPr>
        <p:spPr>
          <a:xfrm>
            <a:off x="3569220" y="2553330"/>
            <a:ext cx="3509748"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847D9669-9E87-1D3A-C997-15391824ACFC}"/>
              </a:ext>
            </a:extLst>
          </p:cNvPr>
          <p:cNvCxnSpPr>
            <a:cxnSpLocks/>
          </p:cNvCxnSpPr>
          <p:nvPr/>
        </p:nvCxnSpPr>
        <p:spPr>
          <a:xfrm>
            <a:off x="532283" y="901408"/>
            <a:ext cx="9443739"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sp>
        <p:nvSpPr>
          <p:cNvPr id="31" name="Espace réservé du pied de page 3">
            <a:extLst>
              <a:ext uri="{FF2B5EF4-FFF2-40B4-BE49-F238E27FC236}">
                <a16:creationId xmlns:a16="http://schemas.microsoft.com/office/drawing/2014/main" id="{FA25A872-64E0-2E07-F199-1F141367600B}"/>
              </a:ext>
            </a:extLst>
          </p:cNvPr>
          <p:cNvSpPr>
            <a:spLocks noGrp="1"/>
          </p:cNvSpPr>
          <p:nvPr>
            <p:ph type="ftr" sz="quarter" idx="15"/>
          </p:nvPr>
        </p:nvSpPr>
        <p:spPr>
          <a:xfrm>
            <a:off x="881955" y="6452212"/>
            <a:ext cx="3600000" cy="252000"/>
          </a:xfrm>
        </p:spPr>
        <p:txBody>
          <a:bodyPr/>
          <a:lstStyle/>
          <a:p>
            <a:r>
              <a:rPr lang="en-US"/>
              <a:t>Deployment kit Golden Rule 8</a:t>
            </a:r>
            <a:endParaRPr lang="fr-FR"/>
          </a:p>
        </p:txBody>
      </p:sp>
      <p:sp>
        <p:nvSpPr>
          <p:cNvPr id="33" name="Espace réservé du numéro de diapositive 4">
            <a:extLst>
              <a:ext uri="{FF2B5EF4-FFF2-40B4-BE49-F238E27FC236}">
                <a16:creationId xmlns:a16="http://schemas.microsoft.com/office/drawing/2014/main" id="{D2CFF362-4C96-172A-1F03-922699332D8F}"/>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15</a:t>
            </a:fld>
            <a:endParaRPr lang="fr-FR"/>
          </a:p>
        </p:txBody>
      </p:sp>
      <p:pic>
        <p:nvPicPr>
          <p:cNvPr id="23" name="Picture 9">
            <a:extLst>
              <a:ext uri="{FF2B5EF4-FFF2-40B4-BE49-F238E27FC236}">
                <a16:creationId xmlns:a16="http://schemas.microsoft.com/office/drawing/2014/main" id="{3156390E-4129-108D-D5C3-BA21465D46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71681" y="3892778"/>
            <a:ext cx="2241012" cy="1835552"/>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24" name="Picture 10">
            <a:extLst>
              <a:ext uri="{FF2B5EF4-FFF2-40B4-BE49-F238E27FC236}">
                <a16:creationId xmlns:a16="http://schemas.microsoft.com/office/drawing/2014/main" id="{0AFEAFAA-B0F4-EDC6-291E-8F19BFAD68C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259803" y="3892778"/>
            <a:ext cx="1581199" cy="183601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25" name="ZoneTexte 24">
            <a:extLst>
              <a:ext uri="{FF2B5EF4-FFF2-40B4-BE49-F238E27FC236}">
                <a16:creationId xmlns:a16="http://schemas.microsoft.com/office/drawing/2014/main" id="{2AA13484-AE17-45AE-9B34-766D8425B0B6}"/>
              </a:ext>
            </a:extLst>
          </p:cNvPr>
          <p:cNvSpPr txBox="1"/>
          <p:nvPr/>
        </p:nvSpPr>
        <p:spPr>
          <a:xfrm>
            <a:off x="506824" y="5836060"/>
            <a:ext cx="1765227" cy="261610"/>
          </a:xfrm>
          <a:prstGeom prst="rect">
            <a:avLst/>
          </a:prstGeom>
          <a:noFill/>
        </p:spPr>
        <p:txBody>
          <a:bodyPr wrap="none" rtlCol="0">
            <a:spAutoFit/>
          </a:bodyPr>
          <a:lstStyle/>
          <a:p>
            <a:pPr algn="l"/>
            <a:r>
              <a:rPr lang="fr-FR" sz="1100" i="1"/>
              <a:t>* Event outside perimeter</a:t>
            </a:r>
          </a:p>
        </p:txBody>
      </p:sp>
    </p:spTree>
    <p:extLst>
      <p:ext uri="{BB962C8B-B14F-4D97-AF65-F5344CB8AC3E}">
        <p14:creationId xmlns:p14="http://schemas.microsoft.com/office/powerpoint/2010/main" val="159530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8BCA03-3B7A-4264-8A9F-43FE8C002329}"/>
              </a:ext>
            </a:extLst>
          </p:cNvPr>
          <p:cNvSpPr>
            <a:spLocks noGrp="1"/>
          </p:cNvSpPr>
          <p:nvPr>
            <p:ph type="ftr" sz="quarter" idx="15"/>
          </p:nvPr>
        </p:nvSpPr>
        <p:spPr/>
        <p:txBody>
          <a:bodyPr/>
          <a:lstStyle/>
          <a:p>
            <a:r>
              <a:rPr lang="en-US"/>
              <a:t>Deployment kit Golden Rule 8</a:t>
            </a:r>
            <a:endParaRPr lang="fr-FR"/>
          </a:p>
        </p:txBody>
      </p:sp>
      <p:sp>
        <p:nvSpPr>
          <p:cNvPr id="5" name="Espace réservé du numéro de diapositive 4">
            <a:extLst>
              <a:ext uri="{FF2B5EF4-FFF2-40B4-BE49-F238E27FC236}">
                <a16:creationId xmlns:a16="http://schemas.microsoft.com/office/drawing/2014/main" id="{703DA96E-BEE8-400D-8027-810F2F2066D3}"/>
              </a:ext>
            </a:extLst>
          </p:cNvPr>
          <p:cNvSpPr>
            <a:spLocks noGrp="1"/>
          </p:cNvSpPr>
          <p:nvPr>
            <p:ph type="sldNum" sz="quarter" idx="16"/>
          </p:nvPr>
        </p:nvSpPr>
        <p:spPr/>
        <p:txBody>
          <a:bodyPr/>
          <a:lstStyle/>
          <a:p>
            <a:fld id="{975A587B-5814-4D9B-9598-FE9CB954CB01}" type="slidenum">
              <a:rPr lang="fr-FR" smtClean="0"/>
              <a:pPr/>
              <a:t>16</a:t>
            </a:fld>
            <a:endParaRPr lang="fr-FR"/>
          </a:p>
        </p:txBody>
      </p:sp>
      <p:sp>
        <p:nvSpPr>
          <p:cNvPr id="10" name="Espace réservé du texte 3">
            <a:extLst>
              <a:ext uri="{FF2B5EF4-FFF2-40B4-BE49-F238E27FC236}">
                <a16:creationId xmlns:a16="http://schemas.microsoft.com/office/drawing/2014/main" id="{A78F4AA4-E9BB-8843-8F85-91B2163D3002}"/>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172982"/>
                </a:solidFill>
              </a:rPr>
              <a:t>03. </a:t>
            </a:r>
            <a:br>
              <a:rPr lang="fr-FR">
                <a:solidFill>
                  <a:srgbClr val="F7941D"/>
                </a:solidFill>
              </a:rPr>
            </a:br>
            <a:r>
              <a:rPr lang="fr-FR" sz="9000">
                <a:solidFill>
                  <a:srgbClr val="354D56"/>
                </a:solidFill>
              </a:rPr>
              <a:t>Further information</a:t>
            </a:r>
          </a:p>
        </p:txBody>
      </p:sp>
    </p:spTree>
    <p:extLst>
      <p:ext uri="{BB962C8B-B14F-4D97-AF65-F5344CB8AC3E}">
        <p14:creationId xmlns:p14="http://schemas.microsoft.com/office/powerpoint/2010/main" val="403106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86494D0C-0E63-42C7-B4F4-72BBAB8061CF}"/>
              </a:ext>
            </a:extLst>
          </p:cNvPr>
          <p:cNvSpPr>
            <a:spLocks noGrp="1"/>
          </p:cNvSpPr>
          <p:nvPr>
            <p:ph type="sldNum" sz="quarter" idx="16"/>
          </p:nvPr>
        </p:nvSpPr>
        <p:spPr/>
        <p:txBody>
          <a:bodyPr/>
          <a:lstStyle/>
          <a:p>
            <a:fld id="{975A587B-5814-4D9B-9598-FE9CB954CB01}" type="slidenum">
              <a:rPr lang="fr-FR" smtClean="0"/>
              <a:pPr/>
              <a:t>17</a:t>
            </a:fld>
            <a:endParaRPr lang="fr-FR"/>
          </a:p>
        </p:txBody>
      </p:sp>
      <p:sp>
        <p:nvSpPr>
          <p:cNvPr id="8" name="Titre 2">
            <a:extLst>
              <a:ext uri="{FF2B5EF4-FFF2-40B4-BE49-F238E27FC236}">
                <a16:creationId xmlns:a16="http://schemas.microsoft.com/office/drawing/2014/main" id="{B5D98B10-F683-402A-8FB9-6F62D70FC58A}"/>
              </a:ext>
            </a:extLst>
          </p:cNvPr>
          <p:cNvSpPr>
            <a:spLocks noGrp="1"/>
          </p:cNvSpPr>
          <p:nvPr>
            <p:ph type="title"/>
          </p:nvPr>
        </p:nvSpPr>
        <p:spPr>
          <a:xfrm>
            <a:off x="469879" y="242844"/>
            <a:ext cx="9720000" cy="1008000"/>
          </a:xfrm>
        </p:spPr>
        <p:txBody>
          <a:bodyPr/>
          <a:lstStyle/>
          <a:p>
            <a:r>
              <a:rPr lang="fr-FR">
                <a:solidFill>
                  <a:srgbClr val="354D56"/>
                </a:solidFill>
              </a:rPr>
              <a:t>Our tools and documents</a:t>
            </a:r>
          </a:p>
        </p:txBody>
      </p:sp>
      <p:sp>
        <p:nvSpPr>
          <p:cNvPr id="2" name="Espace réservé du texte 1">
            <a:extLst>
              <a:ext uri="{FF2B5EF4-FFF2-40B4-BE49-F238E27FC236}">
                <a16:creationId xmlns:a16="http://schemas.microsoft.com/office/drawing/2014/main" id="{D6599356-7888-43B5-96DA-2F7CAC31169C}"/>
              </a:ext>
            </a:extLst>
          </p:cNvPr>
          <p:cNvSpPr>
            <a:spLocks noGrp="1"/>
          </p:cNvSpPr>
          <p:nvPr>
            <p:ph type="body" sz="quarter" idx="13"/>
          </p:nvPr>
        </p:nvSpPr>
        <p:spPr>
          <a:xfrm>
            <a:off x="501021" y="1189193"/>
            <a:ext cx="10950086" cy="5303696"/>
          </a:xfrm>
        </p:spPr>
        <p:txBody>
          <a:bodyPr vert="horz" lIns="91440" tIns="45720" rIns="91440" bIns="45720" rtlCol="0" anchor="t">
            <a:noAutofit/>
          </a:bodyPr>
          <a:lstStyle/>
          <a:p>
            <a:pPr marL="179705" indent="-179705">
              <a:buClr>
                <a:srgbClr val="172982"/>
              </a:buClr>
              <a:buFont typeface="Wingdings" panose="05000000000000000000" pitchFamily="2" charset="2"/>
              <a:buChar char="§"/>
            </a:pPr>
            <a:r>
              <a:rPr lang="fr-FR" sz="1800" b="1">
                <a:solidFill>
                  <a:srgbClr val="172982"/>
                </a:solidFill>
              </a:rPr>
              <a:t>CR-GR-HSE-429 – </a:t>
            </a:r>
            <a:r>
              <a:rPr lang="en-US" sz="1800" b="1">
                <a:solidFill>
                  <a:srgbClr val="172982"/>
                </a:solidFill>
              </a:rPr>
              <a:t>HSE Requirements for Confined Space Entry</a:t>
            </a:r>
            <a:r>
              <a:rPr lang="fr-FR" sz="1800" b="1">
                <a:solidFill>
                  <a:srgbClr val="172982"/>
                </a:solidFill>
              </a:rPr>
              <a:t>: </a:t>
            </a:r>
            <a:r>
              <a:rPr lang="fr-FR" sz="1800">
                <a:hlinkClick r:id="rId2"/>
              </a:rPr>
              <a:t>HSE Company Rules</a:t>
            </a:r>
            <a:endParaRPr lang="fr-FR" sz="1800">
              <a:cs typeface="Arial"/>
            </a:endParaRPr>
          </a:p>
          <a:p>
            <a:pPr marL="179705" indent="-179705">
              <a:buClr>
                <a:srgbClr val="172982"/>
              </a:buClr>
              <a:buFont typeface="Wingdings" panose="05000000000000000000" pitchFamily="2" charset="2"/>
              <a:buChar char="§"/>
            </a:pPr>
            <a:r>
              <a:rPr lang="fr-FR" sz="1800" b="1">
                <a:solidFill>
                  <a:srgbClr val="172982"/>
                </a:solidFill>
              </a:rPr>
              <a:t>Life </a:t>
            </a:r>
            <a:r>
              <a:rPr lang="fr-FR" sz="1800" b="1" err="1">
                <a:solidFill>
                  <a:srgbClr val="172982"/>
                </a:solidFill>
              </a:rPr>
              <a:t>Saving</a:t>
            </a:r>
            <a:r>
              <a:rPr lang="fr-FR" sz="1800" b="1">
                <a:solidFill>
                  <a:srgbClr val="172982"/>
                </a:solidFill>
              </a:rPr>
              <a:t> Checks – Confined Spaces: </a:t>
            </a:r>
            <a:r>
              <a:rPr lang="fr-FR" sz="1800">
                <a:hlinkClick r:id="rId3"/>
              </a:rPr>
              <a:t>Life saving checks</a:t>
            </a:r>
            <a:endParaRPr lang="fr-FR" sz="1800">
              <a:cs typeface="Arial" panose="020B0604020202020204"/>
            </a:endParaRPr>
          </a:p>
          <a:p>
            <a:pPr marL="179705" indent="-179705">
              <a:buClr>
                <a:srgbClr val="172982"/>
              </a:buClr>
              <a:buFont typeface="Wingdings" panose="05000000000000000000" pitchFamily="2" charset="2"/>
              <a:buChar char="§"/>
            </a:pPr>
            <a:r>
              <a:rPr lang="en-US" sz="1800" b="1">
                <a:solidFill>
                  <a:srgbClr val="172982"/>
                </a:solidFill>
              </a:rPr>
              <a:t>Our Lives First HSE Program – Confined Spaces:</a:t>
            </a:r>
            <a:r>
              <a:rPr lang="fr-FR" sz="1800" i="1">
                <a:solidFill>
                  <a:srgbClr val="172982"/>
                </a:solidFill>
                <a:cs typeface="Arial"/>
              </a:rPr>
              <a:t> </a:t>
            </a:r>
            <a:r>
              <a:rPr lang="fr-FR" sz="1800" dirty="0">
                <a:ea typeface="+mn-lt"/>
                <a:cs typeface="+mn-lt"/>
                <a:hlinkClick r:id="rId4"/>
              </a:rPr>
              <a:t>Theme 4 – Confined spaces</a:t>
            </a:r>
            <a:endParaRPr lang="fr-FR" sz="1800">
              <a:solidFill>
                <a:srgbClr val="374649"/>
              </a:solidFill>
              <a:cs typeface="Arial"/>
            </a:endParaRPr>
          </a:p>
          <a:p>
            <a:pPr marL="179705" indent="-179705">
              <a:buClr>
                <a:srgbClr val="172982"/>
              </a:buClr>
              <a:buFont typeface="Wingdings" panose="05000000000000000000" pitchFamily="2" charset="2"/>
              <a:buChar char="§"/>
            </a:pPr>
            <a:r>
              <a:rPr lang="fr-FR" sz="1800" b="1">
                <a:solidFill>
                  <a:srgbClr val="172982"/>
                </a:solidFill>
                <a:cs typeface="Arial"/>
              </a:rPr>
              <a:t>E-learning</a:t>
            </a:r>
            <a:r>
              <a:rPr lang="fr-FR" sz="1800" b="1">
                <a:solidFill>
                  <a:srgbClr val="172982"/>
                </a:solidFill>
              </a:rPr>
              <a:t> on Confined Spaces: </a:t>
            </a:r>
            <a:r>
              <a:rPr lang="fr-FR" sz="1800" dirty="0">
                <a:hlinkClick r:id="rId5"/>
              </a:rPr>
              <a:t>https://lizzy.totalenergies.com/</a:t>
            </a:r>
            <a:endParaRPr lang="fr-FR" sz="1800">
              <a:cs typeface="Arial" panose="020B0604020202020204"/>
            </a:endParaRPr>
          </a:p>
          <a:p>
            <a:pPr marL="179705" indent="-179705">
              <a:spcAft>
                <a:spcPts val="1000"/>
              </a:spcAft>
              <a:buClr>
                <a:srgbClr val="172982"/>
              </a:buClr>
              <a:buFont typeface="Wingdings" panose="05000000000000000000" pitchFamily="2" charset="2"/>
              <a:buChar char="§"/>
            </a:pPr>
            <a:r>
              <a:rPr lang="fr-FR" sz="1800" b="1">
                <a:solidFill>
                  <a:srgbClr val="172982"/>
                </a:solidFill>
              </a:rPr>
              <a:t>Toolbox HSE – new Golden Rules: </a:t>
            </a:r>
            <a:endParaRPr lang="fr-FR" sz="1800" i="1">
              <a:solidFill>
                <a:srgbClr val="172982"/>
              </a:solidFill>
              <a:cs typeface="Arial" panose="020B0604020202020204"/>
            </a:endParaRPr>
          </a:p>
          <a:p>
            <a:pPr marL="539750" lvl="2" indent="-179705">
              <a:spcAft>
                <a:spcPts val="1000"/>
              </a:spcAft>
              <a:buClr>
                <a:srgbClr val="172982"/>
              </a:buClr>
              <a:buFont typeface="Wingdings" pitchFamily="2" charset="2"/>
              <a:buChar char="§"/>
            </a:pPr>
            <a:r>
              <a:rPr lang="fr-FR" sz="1800" b="1">
                <a:cs typeface="Arial"/>
              </a:rPr>
              <a:t>General material: </a:t>
            </a:r>
            <a:r>
              <a:rPr lang="fr-FR" sz="1800">
                <a:ea typeface="+mn-lt"/>
                <a:cs typeface="+mn-lt"/>
                <a:hlinkClick r:id="rId6"/>
              </a:rPr>
              <a:t>TotalEnergies Golden Rules – General material</a:t>
            </a:r>
            <a:endParaRPr lang="fr-FR" sz="1800">
              <a:ea typeface="+mn-lt"/>
              <a:cs typeface="+mn-lt"/>
              <a:hlinkClick r:id="rId7"/>
            </a:endParaRPr>
          </a:p>
          <a:p>
            <a:pPr marL="539750" lvl="2" indent="-179705">
              <a:spcAft>
                <a:spcPts val="1000"/>
              </a:spcAft>
              <a:buClr>
                <a:srgbClr val="172982"/>
              </a:buClr>
              <a:buFont typeface="Wingdings" pitchFamily="2" charset="2"/>
              <a:buChar char="§"/>
            </a:pPr>
            <a:r>
              <a:rPr lang="fr-FR" sz="1800" b="1">
                <a:cs typeface="Arial"/>
              </a:rPr>
              <a:t>Roll-out material: </a:t>
            </a:r>
            <a:r>
              <a:rPr lang="en-US" sz="1800">
                <a:ea typeface="+mn-lt"/>
                <a:cs typeface="+mn-lt"/>
                <a:hlinkClick r:id="rId8"/>
              </a:rPr>
              <a:t>TotalEnergies Golden Rules – Roll-out material</a:t>
            </a:r>
            <a:endParaRPr lang="fr-FR" sz="1800"/>
          </a:p>
          <a:p>
            <a:pPr marL="179705" indent="-179705">
              <a:buClr>
                <a:srgbClr val="172982"/>
              </a:buClr>
              <a:buFont typeface="Wingdings" panose="05000000000000000000" pitchFamily="2" charset="2"/>
              <a:buChar char="§"/>
            </a:pPr>
            <a:r>
              <a:rPr lang="fr-FR" sz="1800" b="1">
                <a:solidFill>
                  <a:srgbClr val="172982"/>
                </a:solidFill>
              </a:rPr>
              <a:t>REX database: </a:t>
            </a:r>
            <a:r>
              <a:rPr lang="fr-FR" sz="1800">
                <a:hlinkClick r:id="rId9"/>
              </a:rPr>
              <a:t>Company HSE REX DataBase</a:t>
            </a:r>
            <a:endParaRPr lang="fr-FR" sz="1800">
              <a:cs typeface="Arial"/>
            </a:endParaRPr>
          </a:p>
          <a:p>
            <a:pPr marL="179705" indent="-179705">
              <a:spcAft>
                <a:spcPts val="1000"/>
              </a:spcAft>
              <a:buClr>
                <a:srgbClr val="172982"/>
              </a:buClr>
              <a:buFont typeface="Wingdings" panose="05000000000000000000" pitchFamily="2" charset="2"/>
              <a:buChar char="§"/>
            </a:pPr>
            <a:r>
              <a:rPr lang="fr-FR" sz="1800" b="1">
                <a:solidFill>
                  <a:srgbClr val="172982"/>
                </a:solidFill>
              </a:rPr>
              <a:t>Safety+ (</a:t>
            </a:r>
            <a:r>
              <a:rPr lang="en-US" sz="1800" b="1">
                <a:solidFill>
                  <a:srgbClr val="172982"/>
                </a:solidFill>
              </a:rPr>
              <a:t>good practices per Golden Rule</a:t>
            </a:r>
            <a:r>
              <a:rPr lang="fr-FR" sz="1800" b="1">
                <a:solidFill>
                  <a:srgbClr val="172982"/>
                </a:solidFill>
              </a:rPr>
              <a:t>): </a:t>
            </a:r>
            <a:r>
              <a:rPr lang="fr-FR" sz="1800">
                <a:hlinkClick r:id="rId10"/>
              </a:rPr>
              <a:t>https://safetyplus.totalenergies.com/en</a:t>
            </a:r>
            <a:endParaRPr lang="fr-FR" sz="1800">
              <a:cs typeface="Arial" panose="020B0604020202020204"/>
            </a:endParaRPr>
          </a:p>
          <a:p>
            <a:pPr marL="539750" marR="0" lvl="2" indent="-179705" algn="l" defTabSz="914400" rtl="0" eaLnBrk="1" fontAlgn="auto" latinLnBrk="0" hangingPunct="1">
              <a:lnSpc>
                <a:spcPct val="100000"/>
              </a:lnSpc>
              <a:spcBef>
                <a:spcPts val="600"/>
              </a:spcBef>
              <a:spcAft>
                <a:spcPts val="1000"/>
              </a:spcAft>
              <a:buClr>
                <a:srgbClr val="172982"/>
              </a:buClr>
              <a:buSzTx/>
              <a:buFont typeface="Wingdings" pitchFamily="2" charset="2"/>
              <a:buChar char="§"/>
              <a:tabLst/>
              <a:defRPr/>
            </a:pPr>
            <a:r>
              <a:rPr kumimoji="0" lang="fr-FR" sz="1800" b="1" i="0" u="none" strike="noStrike" kern="1200" cap="none" spc="0" normalizeH="0" baseline="0" noProof="0">
                <a:ln>
                  <a:noFill/>
                </a:ln>
                <a:solidFill>
                  <a:srgbClr val="374649"/>
                </a:solidFill>
                <a:effectLst/>
                <a:uLnTx/>
                <a:uFillTx/>
                <a:latin typeface="Arial" panose="020B0604020202020204"/>
                <a:ea typeface="+mn-ea"/>
                <a:cs typeface="Arial"/>
              </a:rPr>
              <a:t>Some good practices:</a:t>
            </a:r>
          </a:p>
          <a:p>
            <a:pPr lvl="5">
              <a:buClr>
                <a:srgbClr val="172982"/>
              </a:buClr>
              <a:buFont typeface="Wingdings" panose="05000000000000000000" pitchFamily="2" charset="2"/>
              <a:buChar char="§"/>
            </a:pPr>
            <a:r>
              <a:rPr lang="fr-FR" sz="1000">
                <a:hlinkClick r:id="rId11"/>
              </a:rPr>
              <a:t>https://safetyplus.totalenergies.com/en/contribution/ds7h8k?p_route=wall&amp;p_qs=rules%3D7</a:t>
            </a:r>
            <a:endParaRPr lang="fr-FR" sz="1000"/>
          </a:p>
          <a:p>
            <a:pPr lvl="5">
              <a:buClr>
                <a:srgbClr val="172982"/>
              </a:buClr>
              <a:buFont typeface="Wingdings" panose="05000000000000000000" pitchFamily="2" charset="2"/>
              <a:buChar char="§"/>
            </a:pPr>
            <a:r>
              <a:rPr lang="fr-FR" sz="1000">
                <a:hlinkClick r:id="rId12"/>
              </a:rPr>
              <a:t>https://safetyplus.totalenergies.com/en/contribution/qfq9yx?p_route=wall&amp;p_qs=rules%3D7</a:t>
            </a:r>
            <a:endParaRPr lang="fr-FR" sz="1000"/>
          </a:p>
          <a:p>
            <a:pPr lvl="5">
              <a:buClr>
                <a:srgbClr val="172982"/>
              </a:buClr>
              <a:buFont typeface="Wingdings" panose="05000000000000000000" pitchFamily="2" charset="2"/>
              <a:buChar char="§"/>
            </a:pPr>
            <a:r>
              <a:rPr lang="fr-FR" sz="1000">
                <a:hlinkClick r:id="rId13"/>
              </a:rPr>
              <a:t>https://safetyplus.totalenergies.com/en/contribution/7lerx6?p_route=wall&amp;p_qs=rules%3D7</a:t>
            </a:r>
            <a:endParaRPr lang="fr-FR" sz="1000"/>
          </a:p>
          <a:p>
            <a:pPr lvl="5">
              <a:buClr>
                <a:srgbClr val="172982"/>
              </a:buClr>
              <a:buFont typeface="Wingdings" panose="05000000000000000000" pitchFamily="2" charset="2"/>
              <a:buChar char="§"/>
            </a:pPr>
            <a:r>
              <a:rPr lang="fr-FR" sz="1000">
                <a:hlinkClick r:id="rId14"/>
              </a:rPr>
              <a:t>https://safetyplus.totalenergies.com/en/contribution/16zisn?p_route=wall&amp;p_qs=rules%3D7</a:t>
            </a:r>
            <a:endParaRPr lang="fr-FR" sz="1000"/>
          </a:p>
          <a:p>
            <a:pPr lvl="5">
              <a:buClr>
                <a:srgbClr val="172982"/>
              </a:buClr>
              <a:buFont typeface="Wingdings" panose="05000000000000000000" pitchFamily="2" charset="2"/>
              <a:buChar char="§"/>
            </a:pPr>
            <a:r>
              <a:rPr lang="fr-FR" sz="1000">
                <a:hlinkClick r:id="rId15"/>
              </a:rPr>
              <a:t>https://safetyplus.totalenergies.com/en/contribution/2oq41o?p_route=wall&amp;p_qs=rules%3D7</a:t>
            </a:r>
            <a:endParaRPr lang="fr-FR" sz="1000"/>
          </a:p>
          <a:p>
            <a:pPr marL="2286000" lvl="5" indent="0">
              <a:buClr>
                <a:srgbClr val="303192"/>
              </a:buClr>
              <a:buNone/>
            </a:pPr>
            <a:r>
              <a:rPr lang="fr-FR" i="1"/>
              <a:t>				</a:t>
            </a:r>
          </a:p>
        </p:txBody>
      </p:sp>
    </p:spTree>
    <p:extLst>
      <p:ext uri="{BB962C8B-B14F-4D97-AF65-F5344CB8AC3E}">
        <p14:creationId xmlns:p14="http://schemas.microsoft.com/office/powerpoint/2010/main" val="327952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en-US"/>
              <a:t>Deployment kit Golden Rule 8</a:t>
            </a:r>
            <a:endParaRPr lang="fr-FR"/>
          </a:p>
        </p:txBody>
      </p:sp>
      <p:sp>
        <p:nvSpPr>
          <p:cNvPr id="8" name="Espace réservé du numéro de diapositive 7">
            <a:extLst>
              <a:ext uri="{FF2B5EF4-FFF2-40B4-BE49-F238E27FC236}">
                <a16:creationId xmlns:a16="http://schemas.microsoft.com/office/drawing/2014/main" id="{E2215E56-6E48-4BB5-8242-8AE8808FBC10}"/>
              </a:ext>
            </a:extLst>
          </p:cNvPr>
          <p:cNvSpPr>
            <a:spLocks noGrp="1"/>
          </p:cNvSpPr>
          <p:nvPr>
            <p:ph type="sldNum" sz="quarter" idx="16"/>
          </p:nvPr>
        </p:nvSpPr>
        <p:spPr/>
        <p:txBody>
          <a:bodyPr/>
          <a:lstStyle/>
          <a:p>
            <a:fld id="{975A587B-5814-4D9B-9598-FE9CB954CB01}" type="slidenum">
              <a:rPr lang="fr-FR" smtClean="0"/>
              <a:pPr/>
              <a:t>18</a:t>
            </a:fld>
            <a:endParaRPr lang="fr-FR"/>
          </a:p>
        </p:txBody>
      </p:sp>
      <p:sp>
        <p:nvSpPr>
          <p:cNvPr id="10" name="Titre 2">
            <a:extLst>
              <a:ext uri="{FF2B5EF4-FFF2-40B4-BE49-F238E27FC236}">
                <a16:creationId xmlns:a16="http://schemas.microsoft.com/office/drawing/2014/main" id="{4D27D81B-4B40-4AC1-B45C-561BA76D59AA}"/>
              </a:ext>
            </a:extLst>
          </p:cNvPr>
          <p:cNvSpPr>
            <a:spLocks noGrp="1"/>
          </p:cNvSpPr>
          <p:nvPr>
            <p:ph type="title"/>
          </p:nvPr>
        </p:nvSpPr>
        <p:spPr>
          <a:xfrm>
            <a:off x="469879" y="242844"/>
            <a:ext cx="9720000" cy="1008000"/>
          </a:xfrm>
        </p:spPr>
        <p:txBody>
          <a:bodyPr/>
          <a:lstStyle/>
          <a:p>
            <a:r>
              <a:rPr lang="fr-FR">
                <a:solidFill>
                  <a:srgbClr val="354D56"/>
                </a:solidFill>
              </a:rPr>
              <a:t>Lexicon</a:t>
            </a:r>
          </a:p>
        </p:txBody>
      </p:sp>
      <p:sp>
        <p:nvSpPr>
          <p:cNvPr id="13" name="Espace réservé du texte 1">
            <a:extLst>
              <a:ext uri="{FF2B5EF4-FFF2-40B4-BE49-F238E27FC236}">
                <a16:creationId xmlns:a16="http://schemas.microsoft.com/office/drawing/2014/main" id="{3FA2C985-8FD8-4365-9C75-AD62F593D240}"/>
              </a:ext>
            </a:extLst>
          </p:cNvPr>
          <p:cNvSpPr>
            <a:spLocks noGrp="1"/>
          </p:cNvSpPr>
          <p:nvPr>
            <p:ph type="body" sz="quarter" idx="13"/>
          </p:nvPr>
        </p:nvSpPr>
        <p:spPr>
          <a:xfrm>
            <a:off x="469879" y="1249752"/>
            <a:ext cx="9871325" cy="4180088"/>
          </a:xfrm>
        </p:spPr>
        <p:txBody>
          <a:bodyPr/>
          <a:lstStyle/>
          <a:p>
            <a:pPr algn="just">
              <a:spcBef>
                <a:spcPts val="0"/>
              </a:spcBef>
              <a:spcAft>
                <a:spcPts val="600"/>
              </a:spcAft>
              <a:buFont typeface="Wingdings" pitchFamily="2" charset="2"/>
              <a:buChar char="§"/>
            </a:pPr>
            <a:r>
              <a:rPr lang="fr-FR" sz="1400" b="1">
                <a:solidFill>
                  <a:srgbClr val="172982"/>
                </a:solidFill>
              </a:rPr>
              <a:t>Hazard: </a:t>
            </a:r>
            <a:r>
              <a:rPr lang="en-US" sz="1400"/>
              <a:t>An intrinsic property of a product, equipment, process, situation or action that can result in harm to people, the environment and/or assets</a:t>
            </a:r>
            <a:r>
              <a:rPr lang="fr-FR" sz="1400"/>
              <a:t>.</a:t>
            </a:r>
          </a:p>
          <a:p>
            <a:pPr algn="just">
              <a:spcBef>
                <a:spcPts val="0"/>
              </a:spcBef>
              <a:spcAft>
                <a:spcPts val="600"/>
              </a:spcAft>
              <a:buFont typeface="Wingdings" pitchFamily="2" charset="2"/>
              <a:buChar char="§"/>
            </a:pPr>
            <a:r>
              <a:rPr lang="fr-FR" sz="1400" b="1">
                <a:solidFill>
                  <a:srgbClr val="172982"/>
                </a:solidFill>
              </a:rPr>
              <a:t>Risk: </a:t>
            </a:r>
            <a:r>
              <a:rPr lang="en-US" sz="1400"/>
              <a:t>The combination of the probability of occurrence of a hazardous event and the severity of the impact that may result from exposure to the hazard. </a:t>
            </a:r>
            <a:endParaRPr lang="en-US" sz="1400">
              <a:cs typeface="Arial"/>
            </a:endParaRPr>
          </a:p>
          <a:p>
            <a:pPr algn="just">
              <a:spcBef>
                <a:spcPts val="0"/>
              </a:spcBef>
              <a:spcAft>
                <a:spcPts val="600"/>
              </a:spcAft>
              <a:buFont typeface="Wingdings" pitchFamily="2" charset="2"/>
              <a:buChar char="§"/>
            </a:pPr>
            <a:r>
              <a:rPr lang="fr-FR" sz="1400" b="1">
                <a:solidFill>
                  <a:srgbClr val="172982"/>
                </a:solidFill>
              </a:rPr>
              <a:t>HSE events:</a:t>
            </a:r>
          </a:p>
          <a:p>
            <a:pPr lvl="1" algn="just">
              <a:spcBef>
                <a:spcPts val="0"/>
              </a:spcBef>
              <a:spcAft>
                <a:spcPts val="600"/>
              </a:spcAft>
            </a:pPr>
            <a:r>
              <a:rPr lang="fr-FR" sz="1400" b="1">
                <a:solidFill>
                  <a:srgbClr val="172982"/>
                </a:solidFill>
              </a:rPr>
              <a:t>Incident: </a:t>
            </a:r>
            <a:r>
              <a:rPr lang="en-US" sz="1400"/>
              <a:t>Any sudden and undesirable HSE event on a given date, that causes injury or illness, damage to property or facilities, loss of production, environmental damage or damage to the Company's image.</a:t>
            </a:r>
            <a:endParaRPr lang="fr-FR" sz="1400"/>
          </a:p>
          <a:p>
            <a:pPr marL="359410" lvl="1" indent="-179705" algn="just">
              <a:spcBef>
                <a:spcPts val="0"/>
              </a:spcBef>
              <a:spcAft>
                <a:spcPts val="600"/>
              </a:spcAft>
            </a:pPr>
            <a:r>
              <a:rPr lang="fr-FR" sz="1400" b="1">
                <a:solidFill>
                  <a:srgbClr val="172982"/>
                </a:solidFill>
              </a:rPr>
              <a:t>Near miss: </a:t>
            </a:r>
            <a:r>
              <a:rPr lang="en-US" sz="1400"/>
              <a:t>Any sudden and undesirable HSE event on a given date which, in slightly different circumstances, could have had the same consequences as an incident. A near miss does not have an actual severity level but has a potential severity level. </a:t>
            </a:r>
            <a:endParaRPr lang="en-US" sz="1400">
              <a:cs typeface="Arial"/>
            </a:endParaRPr>
          </a:p>
          <a:p>
            <a:pPr marL="359410" lvl="1" indent="-179705" algn="just">
              <a:spcBef>
                <a:spcPts val="0"/>
              </a:spcBef>
              <a:spcAft>
                <a:spcPts val="600"/>
              </a:spcAft>
            </a:pPr>
            <a:r>
              <a:rPr lang="fr-FR" sz="1400" b="1">
                <a:solidFill>
                  <a:srgbClr val="172982"/>
                </a:solidFill>
              </a:rPr>
              <a:t>Anomaly: </a:t>
            </a:r>
            <a:r>
              <a:rPr lang="en-US" sz="1400"/>
              <a:t>Any abnormal situation or behaviour, including deviations from a standard, specification, procedure or rule. </a:t>
            </a:r>
            <a:endParaRPr lang="en-US" sz="1400">
              <a:cs typeface="Arial"/>
            </a:endParaRPr>
          </a:p>
          <a:p>
            <a:pPr algn="just">
              <a:spcBef>
                <a:spcPts val="0"/>
              </a:spcBef>
              <a:spcAft>
                <a:spcPts val="600"/>
              </a:spcAft>
              <a:buFont typeface="Wingdings" pitchFamily="2" charset="2"/>
              <a:buChar char="§"/>
            </a:pPr>
            <a:r>
              <a:rPr lang="fr-FR" sz="1400" b="1">
                <a:solidFill>
                  <a:srgbClr val="172982"/>
                </a:solidFill>
              </a:rPr>
              <a:t>HIPO (High Potential) </a:t>
            </a:r>
            <a:r>
              <a:rPr lang="fr-FR" sz="1400" b="1" i="1">
                <a:solidFill>
                  <a:srgbClr val="172982"/>
                </a:solidFill>
              </a:rPr>
              <a:t>[slide 6]</a:t>
            </a:r>
            <a:r>
              <a:rPr lang="fr-FR" sz="1400" b="1">
                <a:solidFill>
                  <a:srgbClr val="172982"/>
                </a:solidFill>
              </a:rPr>
              <a:t>: </a:t>
            </a:r>
            <a:r>
              <a:rPr lang="en-US" sz="1400"/>
              <a:t>Incident or near miss with an actual severity level ≤ 3* and a potential severity level ≥ 4** in one or more areas of the Company’s evaluation matrix of the actual and potential severity level of HSE events</a:t>
            </a:r>
            <a:r>
              <a:rPr lang="fr-FR" sz="1400"/>
              <a:t>. </a:t>
            </a:r>
          </a:p>
          <a:p>
            <a:pPr algn="just">
              <a:spcBef>
                <a:spcPts val="0"/>
              </a:spcBef>
              <a:spcAft>
                <a:spcPts val="600"/>
              </a:spcAft>
              <a:buFont typeface="Wingdings" pitchFamily="2" charset="2"/>
              <a:buChar char="§"/>
            </a:pPr>
            <a:r>
              <a:rPr lang="fr-FR" sz="1400" b="1">
                <a:solidFill>
                  <a:srgbClr val="172982"/>
                </a:solidFill>
              </a:rPr>
              <a:t>REX HSE: </a:t>
            </a:r>
            <a:r>
              <a:rPr lang="en-US" sz="1400"/>
              <a:t>Document for sharing information on an internal or external HSE event, based on a detailed analysis and making recommendations</a:t>
            </a:r>
            <a:r>
              <a:rPr lang="fr-FR" sz="1400">
                <a:solidFill>
                  <a:srgbClr val="374649"/>
                </a:solidFill>
                <a:ea typeface="Roboto" panose="02000000000000000000" pitchFamily="2" charset="0"/>
              </a:rPr>
              <a:t>.</a:t>
            </a:r>
            <a:endParaRPr lang="fr-FR" sz="1400" i="1"/>
          </a:p>
          <a:p>
            <a:pPr algn="just">
              <a:spcBef>
                <a:spcPts val="0"/>
              </a:spcBef>
              <a:spcAft>
                <a:spcPts val="600"/>
              </a:spcAft>
              <a:buClr>
                <a:srgbClr val="172982"/>
              </a:buClr>
              <a:buFont typeface="Wingdings" panose="05000000000000000000" pitchFamily="2" charset="2"/>
              <a:buChar char="§"/>
            </a:pPr>
            <a:endParaRPr lang="fr-FR" sz="1400" i="1"/>
          </a:p>
          <a:p>
            <a:pPr algn="just">
              <a:spcBef>
                <a:spcPts val="0"/>
              </a:spcBef>
              <a:spcAft>
                <a:spcPts val="600"/>
              </a:spcAft>
              <a:buClr>
                <a:srgbClr val="172982"/>
              </a:buClr>
            </a:pPr>
            <a:endParaRPr lang="fr-FR" sz="1100" i="1"/>
          </a:p>
          <a:p>
            <a:pPr algn="just">
              <a:spcBef>
                <a:spcPts val="0"/>
              </a:spcBef>
              <a:spcAft>
                <a:spcPts val="600"/>
              </a:spcAft>
              <a:buClr>
                <a:srgbClr val="172982"/>
              </a:buClr>
            </a:pPr>
            <a:endParaRPr lang="fr-FR" sz="1100" i="1"/>
          </a:p>
          <a:p>
            <a:pPr marL="0" indent="0" algn="just">
              <a:spcBef>
                <a:spcPts val="0"/>
              </a:spcBef>
              <a:spcAft>
                <a:spcPts val="600"/>
              </a:spcAft>
              <a:buClr>
                <a:srgbClr val="172982"/>
              </a:buClr>
              <a:buNone/>
            </a:pPr>
            <a:endParaRPr lang="fr-FR" sz="1100" i="1"/>
          </a:p>
          <a:p>
            <a:pPr algn="just">
              <a:lnSpc>
                <a:spcPct val="200000"/>
              </a:lnSpc>
              <a:spcBef>
                <a:spcPts val="0"/>
              </a:spcBef>
              <a:spcAft>
                <a:spcPts val="600"/>
              </a:spcAft>
              <a:buClr>
                <a:srgbClr val="172982"/>
              </a:buClr>
            </a:pPr>
            <a:endParaRPr lang="fr-FR" sz="1800"/>
          </a:p>
          <a:p>
            <a:pPr algn="just">
              <a:lnSpc>
                <a:spcPct val="200000"/>
              </a:lnSpc>
              <a:spcBef>
                <a:spcPts val="0"/>
              </a:spcBef>
              <a:spcAft>
                <a:spcPts val="600"/>
              </a:spcAft>
              <a:buClr>
                <a:srgbClr val="172982"/>
              </a:buClr>
            </a:pPr>
            <a:endParaRPr lang="fr-FR" sz="1800"/>
          </a:p>
        </p:txBody>
      </p:sp>
      <p:sp>
        <p:nvSpPr>
          <p:cNvPr id="14" name="ZoneTexte 13">
            <a:extLst>
              <a:ext uri="{FF2B5EF4-FFF2-40B4-BE49-F238E27FC236}">
                <a16:creationId xmlns:a16="http://schemas.microsoft.com/office/drawing/2014/main" id="{F518095F-1B32-47B2-BA2C-21F193F0C643}"/>
              </a:ext>
            </a:extLst>
          </p:cNvPr>
          <p:cNvSpPr txBox="1"/>
          <p:nvPr/>
        </p:nvSpPr>
        <p:spPr>
          <a:xfrm>
            <a:off x="570797" y="5804877"/>
            <a:ext cx="6000040" cy="307777"/>
          </a:xfrm>
          <a:prstGeom prst="rect">
            <a:avLst/>
          </a:prstGeom>
          <a:noFill/>
        </p:spPr>
        <p:txBody>
          <a:bodyPr wrap="none" lIns="0" tIns="0" rIns="0" bIns="0" rtlCol="0">
            <a:spAutoFit/>
          </a:bodyPr>
          <a:lstStyle/>
          <a:p>
            <a:r>
              <a:rPr lang="fr-FR" sz="1000"/>
              <a:t>* </a:t>
            </a:r>
            <a:r>
              <a:rPr lang="en-US" sz="1000"/>
              <a:t>For example, physical consequences with an actual severity level = 3 correspond to a lost time accident. </a:t>
            </a:r>
          </a:p>
          <a:p>
            <a:r>
              <a:rPr lang="fr-FR" sz="1000"/>
              <a:t>** </a:t>
            </a:r>
            <a:r>
              <a:rPr lang="en-US" sz="1000"/>
              <a:t>For example, physical consequences with a potential severity level of 4 correspond to a fatality</a:t>
            </a:r>
            <a:r>
              <a:rPr lang="fr-FR" sz="1000"/>
              <a:t>.</a:t>
            </a:r>
          </a:p>
        </p:txBody>
      </p:sp>
    </p:spTree>
    <p:extLst>
      <p:ext uri="{BB962C8B-B14F-4D97-AF65-F5344CB8AC3E}">
        <p14:creationId xmlns:p14="http://schemas.microsoft.com/office/powerpoint/2010/main" val="117868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172982"/>
                </a:solidFill>
              </a:rPr>
              <a:t>01. </a:t>
            </a:r>
            <a:br>
              <a:rPr lang="fr-FR">
                <a:solidFill>
                  <a:srgbClr val="F7941D"/>
                </a:solidFill>
              </a:rPr>
            </a:br>
            <a:r>
              <a:rPr lang="fr-FR" sz="9000">
                <a:solidFill>
                  <a:srgbClr val="354D56"/>
                </a:solidFill>
              </a:rPr>
              <a:t>The essentials</a:t>
            </a:r>
          </a:p>
        </p:txBody>
      </p:sp>
    </p:spTree>
    <p:extLst>
      <p:ext uri="{BB962C8B-B14F-4D97-AF65-F5344CB8AC3E}">
        <p14:creationId xmlns:p14="http://schemas.microsoft.com/office/powerpoint/2010/main" val="11803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3DBD3A-9B90-4192-B972-A7A433FC1DBB}"/>
              </a:ext>
            </a:extLst>
          </p:cNvPr>
          <p:cNvSpPr/>
          <p:nvPr/>
        </p:nvSpPr>
        <p:spPr>
          <a:xfrm>
            <a:off x="0" y="0"/>
            <a:ext cx="6098400" cy="6858000"/>
          </a:xfrm>
          <a:prstGeom prst="rect">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72982"/>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8</a:t>
            </a:r>
            <a:endParaRPr lang="fr-FR"/>
          </a:p>
        </p:txBody>
      </p:sp>
      <p:sp>
        <p:nvSpPr>
          <p:cNvPr id="12" name="Titre 26">
            <a:extLst>
              <a:ext uri="{FF2B5EF4-FFF2-40B4-BE49-F238E27FC236}">
                <a16:creationId xmlns:a16="http://schemas.microsoft.com/office/drawing/2014/main" id="{27822EC6-A979-4148-B474-3879DDB745EF}"/>
              </a:ext>
            </a:extLst>
          </p:cNvPr>
          <p:cNvSpPr>
            <a:spLocks noGrp="1"/>
          </p:cNvSpPr>
          <p:nvPr>
            <p:ph type="title"/>
          </p:nvPr>
        </p:nvSpPr>
        <p:spPr>
          <a:xfrm>
            <a:off x="469879" y="242844"/>
            <a:ext cx="9720000" cy="1008000"/>
          </a:xfrm>
        </p:spPr>
        <p:txBody>
          <a:bodyPr/>
          <a:lstStyle/>
          <a:p>
            <a:r>
              <a:rPr lang="fr-FR">
                <a:solidFill>
                  <a:srgbClr val="354D56"/>
                </a:solidFill>
              </a:rPr>
              <a:t>Poster &amp; pictogram</a:t>
            </a:r>
          </a:p>
        </p:txBody>
      </p:sp>
      <p:sp>
        <p:nvSpPr>
          <p:cNvPr id="9" name="Espace réservé du numéro de diapositive 8">
            <a:extLst>
              <a:ext uri="{FF2B5EF4-FFF2-40B4-BE49-F238E27FC236}">
                <a16:creationId xmlns:a16="http://schemas.microsoft.com/office/drawing/2014/main" id="{9119CE05-B4B0-4640-8F79-A585749D00CB}"/>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17" name="TextBox 15">
            <a:extLst>
              <a:ext uri="{FF2B5EF4-FFF2-40B4-BE49-F238E27FC236}">
                <a16:creationId xmlns:a16="http://schemas.microsoft.com/office/drawing/2014/main" id="{988A75DB-9064-897A-B197-CDDD168A616F}"/>
              </a:ext>
            </a:extLst>
          </p:cNvPr>
          <p:cNvSpPr txBox="1"/>
          <p:nvPr/>
        </p:nvSpPr>
        <p:spPr>
          <a:xfrm>
            <a:off x="6692473" y="3117972"/>
            <a:ext cx="4943953" cy="738664"/>
          </a:xfrm>
          <a:prstGeom prst="rect">
            <a:avLst/>
          </a:prstGeom>
          <a:noFill/>
        </p:spPr>
        <p:txBody>
          <a:bodyPr wrap="square" lIns="0" tIns="0" rIns="0" bIns="0" rtlCol="0">
            <a:spAutoFit/>
          </a:bodyPr>
          <a:lstStyle/>
          <a:p>
            <a:r>
              <a:rPr lang="en-US" sz="1600"/>
              <a:t>The Golden Rule 8 pictogram </a:t>
            </a:r>
            <a:r>
              <a:rPr lang="fr-FR" sz="1600"/>
              <a:t>« </a:t>
            </a:r>
            <a:r>
              <a:rPr lang="en-US" sz="1600"/>
              <a:t>Confined Spaces</a:t>
            </a:r>
            <a:r>
              <a:rPr lang="fr-FR" sz="1600"/>
              <a:t> » </a:t>
            </a:r>
            <a:r>
              <a:rPr lang="en-US" sz="1600"/>
              <a:t> represents a person who has entered a confined space.</a:t>
            </a:r>
            <a:endParaRPr lang="fr-FR" sz="1600"/>
          </a:p>
        </p:txBody>
      </p:sp>
      <p:pic>
        <p:nvPicPr>
          <p:cNvPr id="19" name="Image 18">
            <a:extLst>
              <a:ext uri="{FF2B5EF4-FFF2-40B4-BE49-F238E27FC236}">
                <a16:creationId xmlns:a16="http://schemas.microsoft.com/office/drawing/2014/main" id="{402EA4F4-D570-FE92-FEAD-5B07A2D83E9C}"/>
              </a:ext>
            </a:extLst>
          </p:cNvPr>
          <p:cNvPicPr>
            <a:picLocks noChangeAspect="1"/>
          </p:cNvPicPr>
          <p:nvPr/>
        </p:nvPicPr>
        <p:blipFill>
          <a:blip r:embed="rId2"/>
          <a:stretch>
            <a:fillRect/>
          </a:stretch>
        </p:blipFill>
        <p:spPr>
          <a:xfrm>
            <a:off x="6673225" y="1547185"/>
            <a:ext cx="1386871" cy="1386871"/>
          </a:xfrm>
          <a:prstGeom prst="rect">
            <a:avLst/>
          </a:prstGeom>
        </p:spPr>
      </p:pic>
      <p:pic>
        <p:nvPicPr>
          <p:cNvPr id="3" name="Picture 2">
            <a:extLst>
              <a:ext uri="{FF2B5EF4-FFF2-40B4-BE49-F238E27FC236}">
                <a16:creationId xmlns:a16="http://schemas.microsoft.com/office/drawing/2014/main" id="{68E2AEF4-D5FD-49E7-910B-F1C682301F39}"/>
              </a:ext>
            </a:extLst>
          </p:cNvPr>
          <p:cNvPicPr>
            <a:picLocks noChangeAspect="1"/>
          </p:cNvPicPr>
          <p:nvPr/>
        </p:nvPicPr>
        <p:blipFill>
          <a:blip r:embed="rId3"/>
          <a:stretch>
            <a:fillRect/>
          </a:stretch>
        </p:blipFill>
        <p:spPr>
          <a:xfrm>
            <a:off x="576000" y="828000"/>
            <a:ext cx="3888330" cy="5508000"/>
          </a:xfrm>
          <a:prstGeom prst="rect">
            <a:avLst/>
          </a:prstGeom>
        </p:spPr>
      </p:pic>
      <p:grpSp>
        <p:nvGrpSpPr>
          <p:cNvPr id="6" name="Groupe 5">
            <a:extLst>
              <a:ext uri="{FF2B5EF4-FFF2-40B4-BE49-F238E27FC236}">
                <a16:creationId xmlns:a16="http://schemas.microsoft.com/office/drawing/2014/main" id="{AA2BA904-1740-42B9-9049-B24810BA9D26}"/>
              </a:ext>
            </a:extLst>
          </p:cNvPr>
          <p:cNvGrpSpPr/>
          <p:nvPr/>
        </p:nvGrpSpPr>
        <p:grpSpPr>
          <a:xfrm>
            <a:off x="6677025" y="4036770"/>
            <a:ext cx="3425825" cy="1880084"/>
            <a:chOff x="6677025" y="4036770"/>
            <a:chExt cx="3425825" cy="1880084"/>
          </a:xfrm>
        </p:grpSpPr>
        <p:pic>
          <p:nvPicPr>
            <p:cNvPr id="2" name="Image 4" descr="Une image contenant texte, personne&#10;&#10;Description générée automatiquement">
              <a:hlinkClick r:id="rId4"/>
              <a:extLst>
                <a:ext uri="{FF2B5EF4-FFF2-40B4-BE49-F238E27FC236}">
                  <a16:creationId xmlns:a16="http://schemas.microsoft.com/office/drawing/2014/main" id="{C8331D1E-D917-2269-2B47-8DA20D5DD208}"/>
                </a:ext>
              </a:extLst>
            </p:cNvPr>
            <p:cNvPicPr>
              <a:picLocks noChangeAspect="1"/>
            </p:cNvPicPr>
            <p:nvPr/>
          </p:nvPicPr>
          <p:blipFill>
            <a:blip r:embed="rId5"/>
            <a:stretch>
              <a:fillRect/>
            </a:stretch>
          </p:blipFill>
          <p:spPr>
            <a:xfrm>
              <a:off x="6677025" y="4036770"/>
              <a:ext cx="3425825" cy="1880084"/>
            </a:xfrm>
            <a:prstGeom prst="rect">
              <a:avLst/>
            </a:prstGeom>
          </p:spPr>
        </p:pic>
        <p:grpSp>
          <p:nvGrpSpPr>
            <p:cNvPr id="5" name="Groupe 4">
              <a:extLst>
                <a:ext uri="{FF2B5EF4-FFF2-40B4-BE49-F238E27FC236}">
                  <a16:creationId xmlns:a16="http://schemas.microsoft.com/office/drawing/2014/main" id="{98CAA2D2-C40A-4BC9-B4A7-15F3CD6A6130}"/>
                </a:ext>
              </a:extLst>
            </p:cNvPr>
            <p:cNvGrpSpPr/>
            <p:nvPr/>
          </p:nvGrpSpPr>
          <p:grpSpPr>
            <a:xfrm>
              <a:off x="7865126" y="4801184"/>
              <a:ext cx="968774" cy="581849"/>
              <a:chOff x="7865126" y="4801184"/>
              <a:chExt cx="968774" cy="581849"/>
            </a:xfrm>
          </p:grpSpPr>
          <p:sp>
            <p:nvSpPr>
              <p:cNvPr id="10" name="Rectangle : coins arrondis 9">
                <a:hlinkClick r:id="rId4"/>
                <a:extLst>
                  <a:ext uri="{FF2B5EF4-FFF2-40B4-BE49-F238E27FC236}">
                    <a16:creationId xmlns:a16="http://schemas.microsoft.com/office/drawing/2014/main" id="{3D7DC2B1-FF33-41B3-B128-9D92F3F626DA}"/>
                  </a:ext>
                </a:extLst>
              </p:cNvPr>
              <p:cNvSpPr/>
              <p:nvPr/>
            </p:nvSpPr>
            <p:spPr>
              <a:xfrm>
                <a:off x="7865126" y="4801184"/>
                <a:ext cx="968774" cy="581849"/>
              </a:xfrm>
              <a:prstGeom prst="roundRect">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30C620AE-0E14-40EF-B8F3-998D8479A42F}"/>
                  </a:ext>
                </a:extLst>
              </p:cNvPr>
              <p:cNvSpPr/>
              <p:nvPr/>
            </p:nvSpPr>
            <p:spPr>
              <a:xfrm rot="5400000">
                <a:off x="8210383" y="4946219"/>
                <a:ext cx="359106" cy="2962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84847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787CE2-E2C9-1442-8E74-CC7F0FC67641}"/>
              </a:ext>
            </a:extLst>
          </p:cNvPr>
          <p:cNvSpPr/>
          <p:nvPr/>
        </p:nvSpPr>
        <p:spPr>
          <a:xfrm>
            <a:off x="0" y="0"/>
            <a:ext cx="4826643" cy="6858000"/>
          </a:xfrm>
          <a:prstGeom prst="rect">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chemeClr val="tx1"/>
                </a:solidFill>
              </a:rPr>
              <a:t>Some definitions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8</a:t>
            </a:r>
            <a:endParaRPr lang="fr-F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558454" y="1966811"/>
            <a:ext cx="3898225" cy="1723549"/>
          </a:xfrm>
          <a:prstGeom prst="rect">
            <a:avLst/>
          </a:prstGeom>
          <a:noFill/>
        </p:spPr>
        <p:txBody>
          <a:bodyPr wrap="square" lIns="0" tIns="0" rIns="0" bIns="0">
            <a:spAutoFit/>
          </a:bodyPr>
          <a:lstStyle/>
          <a:p>
            <a:pPr>
              <a:buClr>
                <a:srgbClr val="172982"/>
              </a:buClr>
            </a:pPr>
            <a:r>
              <a:rPr lang="en-US" sz="1400">
                <a:solidFill>
                  <a:srgbClr val="323130"/>
                </a:solidFill>
                <a:latin typeface="+mj-lt"/>
              </a:rPr>
              <a:t>A confined space is defined as a space:</a:t>
            </a:r>
          </a:p>
          <a:p>
            <a:pPr marL="285750" indent="-285750">
              <a:buClr>
                <a:srgbClr val="172982"/>
              </a:buClr>
              <a:buFont typeface="Arial" panose="020B0604020202020204" pitchFamily="34" charset="0"/>
              <a:buChar char="•"/>
            </a:pPr>
            <a:r>
              <a:rPr lang="en-US" sz="1400">
                <a:solidFill>
                  <a:srgbClr val="323130"/>
                </a:solidFill>
                <a:latin typeface="+mj-lt"/>
              </a:rPr>
              <a:t>completely or partially enclosed </a:t>
            </a:r>
          </a:p>
          <a:p>
            <a:pPr marL="285750" indent="-285750">
              <a:buClr>
                <a:srgbClr val="172982"/>
              </a:buClr>
              <a:buFont typeface="Arial" panose="020B0604020202020204" pitchFamily="34" charset="0"/>
              <a:buChar char="•"/>
            </a:pPr>
            <a:r>
              <a:rPr lang="en-US" sz="1400">
                <a:solidFill>
                  <a:srgbClr val="323130"/>
                </a:solidFill>
                <a:latin typeface="+mj-lt"/>
              </a:rPr>
              <a:t>not designed for continuous human occupancy</a:t>
            </a:r>
          </a:p>
          <a:p>
            <a:pPr marL="285750" indent="-285750">
              <a:buClr>
                <a:srgbClr val="172982"/>
              </a:buClr>
              <a:buFont typeface="Arial" panose="020B0604020202020204" pitchFamily="34" charset="0"/>
              <a:buChar char="•"/>
            </a:pPr>
            <a:r>
              <a:rPr lang="en-US" sz="1400"/>
              <a:t>offering limited means for entry or exit</a:t>
            </a:r>
            <a:endParaRPr lang="en-US" sz="1400">
              <a:solidFill>
                <a:srgbClr val="323130"/>
              </a:solidFill>
              <a:latin typeface="+mj-lt"/>
            </a:endParaRPr>
          </a:p>
          <a:p>
            <a:pPr marL="285750" indent="-285750">
              <a:buClr>
                <a:srgbClr val="172982"/>
              </a:buClr>
              <a:buFont typeface="Arial" panose="020B0604020202020204" pitchFamily="34" charset="0"/>
              <a:buChar char="•"/>
            </a:pPr>
            <a:r>
              <a:rPr lang="en-US" sz="1400"/>
              <a:t>where there is a risk of injury or illness to entrants due to hazardous substances or conditions.</a:t>
            </a:r>
            <a:endParaRPr lang="fr-FR" sz="1400"/>
          </a:p>
        </p:txBody>
      </p:sp>
      <p:sp>
        <p:nvSpPr>
          <p:cNvPr id="33" name="ZoneTexte 32">
            <a:extLst>
              <a:ext uri="{FF2B5EF4-FFF2-40B4-BE49-F238E27FC236}">
                <a16:creationId xmlns:a16="http://schemas.microsoft.com/office/drawing/2014/main" id="{356BBA2D-5D86-0045-AEF6-5B351A38C3B3}"/>
              </a:ext>
            </a:extLst>
          </p:cNvPr>
          <p:cNvSpPr txBox="1"/>
          <p:nvPr/>
        </p:nvSpPr>
        <p:spPr>
          <a:xfrm>
            <a:off x="5338844" y="1237895"/>
            <a:ext cx="3477683" cy="246221"/>
          </a:xfrm>
          <a:prstGeom prst="rect">
            <a:avLst/>
          </a:prstGeom>
          <a:noFill/>
        </p:spPr>
        <p:txBody>
          <a:bodyPr wrap="none" lIns="0" tIns="0" rIns="0" bIns="0" rtlCol="0">
            <a:spAutoFit/>
          </a:bodyPr>
          <a:lstStyle/>
          <a:p>
            <a:pPr algn="l"/>
            <a:r>
              <a:rPr lang="fr-FR" sz="1600" b="1">
                <a:solidFill>
                  <a:srgbClr val="172982"/>
                </a:solidFill>
              </a:rPr>
              <a:t>EXAMPLES OF CONFINED SPACES</a:t>
            </a:r>
          </a:p>
        </p:txBody>
      </p:sp>
      <p:sp>
        <p:nvSpPr>
          <p:cNvPr id="22" name="ZoneTexte 21">
            <a:extLst>
              <a:ext uri="{FF2B5EF4-FFF2-40B4-BE49-F238E27FC236}">
                <a16:creationId xmlns:a16="http://schemas.microsoft.com/office/drawing/2014/main" id="{7FDC1DC3-76D3-E04A-9030-5985082C010C}"/>
              </a:ext>
            </a:extLst>
          </p:cNvPr>
          <p:cNvSpPr txBox="1"/>
          <p:nvPr/>
        </p:nvSpPr>
        <p:spPr>
          <a:xfrm>
            <a:off x="558455" y="1250844"/>
            <a:ext cx="3600000" cy="246221"/>
          </a:xfrm>
          <a:prstGeom prst="rect">
            <a:avLst/>
          </a:prstGeom>
          <a:noFill/>
        </p:spPr>
        <p:txBody>
          <a:bodyPr wrap="square" lIns="0" tIns="0" rIns="0" bIns="0" rtlCol="0">
            <a:spAutoFit/>
          </a:bodyPr>
          <a:lstStyle/>
          <a:p>
            <a:pPr algn="l"/>
            <a:r>
              <a:rPr lang="fr-FR" sz="1600" b="1">
                <a:solidFill>
                  <a:srgbClr val="172982"/>
                </a:solidFill>
              </a:rPr>
              <a:t>CONFINED SPACES</a:t>
            </a:r>
          </a:p>
        </p:txBody>
      </p:sp>
      <p:pic>
        <p:nvPicPr>
          <p:cNvPr id="32" name="Picture 10">
            <a:extLst>
              <a:ext uri="{FF2B5EF4-FFF2-40B4-BE49-F238E27FC236}">
                <a16:creationId xmlns:a16="http://schemas.microsoft.com/office/drawing/2014/main" id="{9B47EEB1-9D65-495F-B655-6D169DDB2570}"/>
              </a:ext>
            </a:extLst>
          </p:cNvPr>
          <p:cNvPicPr/>
          <p:nvPr/>
        </p:nvPicPr>
        <p:blipFill rotWithShape="1">
          <a:blip r:embed="rId3">
            <a:extLst>
              <a:ext uri="{28A0092B-C50C-407E-A947-70E740481C1C}">
                <a14:useLocalDpi xmlns:a14="http://schemas.microsoft.com/office/drawing/2010/main" val="0"/>
              </a:ext>
            </a:extLst>
          </a:blip>
          <a:srcRect b="11327"/>
          <a:stretch/>
        </p:blipFill>
        <p:spPr bwMode="auto">
          <a:xfrm>
            <a:off x="5338844" y="1966811"/>
            <a:ext cx="1644094" cy="1752038"/>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34" name="Image 33">
            <a:extLst>
              <a:ext uri="{FF2B5EF4-FFF2-40B4-BE49-F238E27FC236}">
                <a16:creationId xmlns:a16="http://schemas.microsoft.com/office/drawing/2014/main" id="{5A2B47E9-6CE1-40AE-9F6E-3D80B1A5C1AE}"/>
              </a:ext>
            </a:extLst>
          </p:cNvPr>
          <p:cNvPicPr>
            <a:picLocks noChangeAspect="1"/>
          </p:cNvPicPr>
          <p:nvPr/>
        </p:nvPicPr>
        <p:blipFill rotWithShape="1">
          <a:blip r:embed="rId4"/>
          <a:srcRect l="9304" r="465"/>
          <a:stretch/>
        </p:blipFill>
        <p:spPr>
          <a:xfrm>
            <a:off x="7145055" y="1966811"/>
            <a:ext cx="2429693" cy="1757716"/>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36" name="Image 35">
            <a:extLst>
              <a:ext uri="{FF2B5EF4-FFF2-40B4-BE49-F238E27FC236}">
                <a16:creationId xmlns:a16="http://schemas.microsoft.com/office/drawing/2014/main" id="{67AE8B9F-02A9-424C-8130-725FC9CF52FC}"/>
              </a:ext>
            </a:extLst>
          </p:cNvPr>
          <p:cNvPicPr>
            <a:picLocks noChangeAspect="1"/>
          </p:cNvPicPr>
          <p:nvPr/>
        </p:nvPicPr>
        <p:blipFill rotWithShape="1">
          <a:blip r:embed="rId5"/>
          <a:srcRect l="19904" r="14587"/>
          <a:stretch/>
        </p:blipFill>
        <p:spPr>
          <a:xfrm>
            <a:off x="9733045" y="4293441"/>
            <a:ext cx="1644094" cy="174940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37" name="Image 36">
            <a:extLst>
              <a:ext uri="{FF2B5EF4-FFF2-40B4-BE49-F238E27FC236}">
                <a16:creationId xmlns:a16="http://schemas.microsoft.com/office/drawing/2014/main" id="{61386099-C0ED-4D4B-9812-C906B0D5102B}"/>
              </a:ext>
            </a:extLst>
          </p:cNvPr>
          <p:cNvPicPr>
            <a:picLocks noChangeAspect="1"/>
          </p:cNvPicPr>
          <p:nvPr/>
        </p:nvPicPr>
        <p:blipFill rotWithShape="1">
          <a:blip r:embed="rId6"/>
          <a:srcRect r="19655"/>
          <a:stretch/>
        </p:blipFill>
        <p:spPr>
          <a:xfrm>
            <a:off x="7145055" y="4293441"/>
            <a:ext cx="2429693" cy="174940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2" name="ZoneTexte 1">
            <a:extLst>
              <a:ext uri="{FF2B5EF4-FFF2-40B4-BE49-F238E27FC236}">
                <a16:creationId xmlns:a16="http://schemas.microsoft.com/office/drawing/2014/main" id="{1B02075F-7FCD-A886-4EB1-4C7CA818FAFB}"/>
              </a:ext>
            </a:extLst>
          </p:cNvPr>
          <p:cNvSpPr txBox="1"/>
          <p:nvPr/>
        </p:nvSpPr>
        <p:spPr>
          <a:xfrm>
            <a:off x="5338844" y="3795527"/>
            <a:ext cx="1644094" cy="261610"/>
          </a:xfrm>
          <a:prstGeom prst="rect">
            <a:avLst/>
          </a:prstGeom>
          <a:noFill/>
        </p:spPr>
        <p:txBody>
          <a:bodyPr wrap="square" rtlCol="0">
            <a:spAutoFit/>
          </a:bodyPr>
          <a:lstStyle/>
          <a:p>
            <a:pPr algn="ctr"/>
            <a:r>
              <a:rPr lang="fr-FR" sz="1100" b="1">
                <a:solidFill>
                  <a:srgbClr val="172982"/>
                </a:solidFill>
              </a:rPr>
              <a:t>Industrial reactors</a:t>
            </a:r>
          </a:p>
        </p:txBody>
      </p:sp>
      <p:sp>
        <p:nvSpPr>
          <p:cNvPr id="18" name="ZoneTexte 17">
            <a:extLst>
              <a:ext uri="{FF2B5EF4-FFF2-40B4-BE49-F238E27FC236}">
                <a16:creationId xmlns:a16="http://schemas.microsoft.com/office/drawing/2014/main" id="{7FA951F2-E5EC-7DAD-D378-41A1684C8250}"/>
              </a:ext>
            </a:extLst>
          </p:cNvPr>
          <p:cNvSpPr txBox="1"/>
          <p:nvPr/>
        </p:nvSpPr>
        <p:spPr>
          <a:xfrm>
            <a:off x="7101946" y="3795527"/>
            <a:ext cx="2515909" cy="430887"/>
          </a:xfrm>
          <a:prstGeom prst="rect">
            <a:avLst/>
          </a:prstGeom>
          <a:noFill/>
        </p:spPr>
        <p:txBody>
          <a:bodyPr wrap="square" rtlCol="0">
            <a:spAutoFit/>
          </a:bodyPr>
          <a:lstStyle/>
          <a:p>
            <a:pPr algn="ctr"/>
            <a:r>
              <a:rPr lang="fr-FR" sz="1100" b="1">
                <a:solidFill>
                  <a:srgbClr val="172982"/>
                </a:solidFill>
              </a:rPr>
              <a:t>Underground tanks at service stations</a:t>
            </a:r>
          </a:p>
        </p:txBody>
      </p:sp>
      <p:sp>
        <p:nvSpPr>
          <p:cNvPr id="23" name="ZoneTexte 22">
            <a:extLst>
              <a:ext uri="{FF2B5EF4-FFF2-40B4-BE49-F238E27FC236}">
                <a16:creationId xmlns:a16="http://schemas.microsoft.com/office/drawing/2014/main" id="{8C957094-0C88-5A2B-F18E-24C83A59A3DA}"/>
              </a:ext>
            </a:extLst>
          </p:cNvPr>
          <p:cNvSpPr txBox="1"/>
          <p:nvPr/>
        </p:nvSpPr>
        <p:spPr>
          <a:xfrm>
            <a:off x="9733044" y="6119014"/>
            <a:ext cx="1644094" cy="430887"/>
          </a:xfrm>
          <a:prstGeom prst="rect">
            <a:avLst/>
          </a:prstGeom>
          <a:noFill/>
        </p:spPr>
        <p:txBody>
          <a:bodyPr wrap="square" rtlCol="0">
            <a:spAutoFit/>
          </a:bodyPr>
          <a:lstStyle/>
          <a:p>
            <a:pPr algn="ctr"/>
            <a:r>
              <a:rPr lang="fr-FR" sz="1100" b="1">
                <a:solidFill>
                  <a:srgbClr val="172982"/>
                </a:solidFill>
              </a:rPr>
              <a:t>Ballast tanks of ships or platforms at sea</a:t>
            </a:r>
          </a:p>
        </p:txBody>
      </p:sp>
      <p:sp>
        <p:nvSpPr>
          <p:cNvPr id="24" name="ZoneTexte 23">
            <a:extLst>
              <a:ext uri="{FF2B5EF4-FFF2-40B4-BE49-F238E27FC236}">
                <a16:creationId xmlns:a16="http://schemas.microsoft.com/office/drawing/2014/main" id="{54C00962-5768-AB54-0184-B5FD192CC9FA}"/>
              </a:ext>
            </a:extLst>
          </p:cNvPr>
          <p:cNvSpPr txBox="1"/>
          <p:nvPr/>
        </p:nvSpPr>
        <p:spPr>
          <a:xfrm>
            <a:off x="7101946" y="6119014"/>
            <a:ext cx="2515909" cy="430887"/>
          </a:xfrm>
          <a:prstGeom prst="rect">
            <a:avLst/>
          </a:prstGeom>
          <a:noFill/>
        </p:spPr>
        <p:txBody>
          <a:bodyPr wrap="square" rtlCol="0">
            <a:spAutoFit/>
          </a:bodyPr>
          <a:lstStyle/>
          <a:p>
            <a:pPr algn="ctr"/>
            <a:r>
              <a:rPr lang="fr-FR" sz="1100" b="1">
                <a:solidFill>
                  <a:srgbClr val="172982"/>
                </a:solidFill>
              </a:rPr>
              <a:t>Tower and nacelle of a wind turbine</a:t>
            </a:r>
          </a:p>
        </p:txBody>
      </p:sp>
    </p:spTree>
    <p:extLst>
      <p:ext uri="{BB962C8B-B14F-4D97-AF65-F5344CB8AC3E}">
        <p14:creationId xmlns:p14="http://schemas.microsoft.com/office/powerpoint/2010/main" val="233220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6098400" cy="6858000"/>
          </a:xfrm>
          <a:prstGeom prst="rect">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8</a:t>
            </a:r>
            <a:endParaRPr lang="fr-F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15" name="ZoneTexte 14">
            <a:extLst>
              <a:ext uri="{FF2B5EF4-FFF2-40B4-BE49-F238E27FC236}">
                <a16:creationId xmlns:a16="http://schemas.microsoft.com/office/drawing/2014/main" id="{3ED0210F-5F97-47AF-A701-BFAEE7495695}"/>
              </a:ext>
            </a:extLst>
          </p:cNvPr>
          <p:cNvSpPr txBox="1"/>
          <p:nvPr/>
        </p:nvSpPr>
        <p:spPr>
          <a:xfrm>
            <a:off x="6197601" y="6251488"/>
            <a:ext cx="5744616" cy="246221"/>
          </a:xfrm>
          <a:prstGeom prst="rect">
            <a:avLst/>
          </a:prstGeom>
          <a:noFill/>
        </p:spPr>
        <p:txBody>
          <a:bodyPr wrap="square" rtlCol="0">
            <a:spAutoFit/>
          </a:bodyPr>
          <a:lstStyle/>
          <a:p>
            <a:pPr algn="r"/>
            <a:r>
              <a:rPr lang="en-US" sz="1000" i="1"/>
              <a:t>* Company Rules (CR) are limited to internal use. </a:t>
            </a:r>
          </a:p>
        </p:txBody>
      </p:sp>
      <p:sp>
        <p:nvSpPr>
          <p:cNvPr id="17" name="ZoneTexte 16">
            <a:extLst>
              <a:ext uri="{FF2B5EF4-FFF2-40B4-BE49-F238E27FC236}">
                <a16:creationId xmlns:a16="http://schemas.microsoft.com/office/drawing/2014/main" id="{507B73A2-8952-4663-AF63-202BD8C131CC}"/>
              </a:ext>
            </a:extLst>
          </p:cNvPr>
          <p:cNvSpPr txBox="1"/>
          <p:nvPr/>
        </p:nvSpPr>
        <p:spPr>
          <a:xfrm>
            <a:off x="7453137" y="5857007"/>
            <a:ext cx="4303489" cy="400110"/>
          </a:xfrm>
          <a:prstGeom prst="rect">
            <a:avLst/>
          </a:prstGeom>
          <a:noFill/>
          <a:ln w="19050">
            <a:noFill/>
          </a:ln>
        </p:spPr>
        <p:txBody>
          <a:bodyPr wrap="square" lIns="91440" tIns="45720" rIns="91440" bIns="45720" anchor="t">
            <a:spAutoFit/>
          </a:bodyPr>
          <a:lstStyle/>
          <a:p>
            <a:r>
              <a:rPr lang="en-US" sz="1000"/>
              <a:t>Confined spaces are covered in CR-GR-HSE-429 </a:t>
            </a:r>
            <a:r>
              <a:rPr lang="fr-FR" sz="1000"/>
              <a:t>« </a:t>
            </a:r>
            <a:r>
              <a:rPr lang="en-US" sz="1000"/>
              <a:t>HSE Requirements for Confined Space Entry </a:t>
            </a:r>
            <a:r>
              <a:rPr lang="fr-FR" sz="1000"/>
              <a:t>»*.</a:t>
            </a:r>
          </a:p>
        </p:txBody>
      </p:sp>
      <p:sp>
        <p:nvSpPr>
          <p:cNvPr id="21" name="ZoneTexte 20">
            <a:extLst>
              <a:ext uri="{FF2B5EF4-FFF2-40B4-BE49-F238E27FC236}">
                <a16:creationId xmlns:a16="http://schemas.microsoft.com/office/drawing/2014/main" id="{344C8C70-1991-5ACC-80AD-A568A11ADF14}"/>
              </a:ext>
            </a:extLst>
          </p:cNvPr>
          <p:cNvSpPr txBox="1"/>
          <p:nvPr/>
        </p:nvSpPr>
        <p:spPr>
          <a:xfrm>
            <a:off x="6674400" y="1839600"/>
            <a:ext cx="4964400" cy="3867725"/>
          </a:xfrm>
          <a:prstGeom prst="rect">
            <a:avLst/>
          </a:prstGeom>
          <a:noFill/>
        </p:spPr>
        <p:txBody>
          <a:bodyPr wrap="square" lIns="0" tIns="0" rIns="0" bIns="0">
            <a:spAutoFit/>
          </a:bodyPr>
          <a:lstStyle/>
          <a:p>
            <a:pPr marL="285750" lvl="0" indent="-285750" defTabSz="457200">
              <a:spcAft>
                <a:spcPts val="800"/>
              </a:spcAft>
              <a:buClr>
                <a:srgbClr val="172982"/>
              </a:buClr>
              <a:buFont typeface="Wingdings" pitchFamily="2" charset="2"/>
              <a:buChar char="§"/>
              <a:defRPr/>
            </a:pPr>
            <a:r>
              <a:rPr lang="en-US" sz="1400" b="1" spc="-10">
                <a:solidFill>
                  <a:srgbClr val="172982"/>
                </a:solidFill>
              </a:rPr>
              <a:t>Mention of the </a:t>
            </a:r>
            <a:r>
              <a:rPr lang="fr-FR" sz="1400" b="1" spc="-10">
                <a:solidFill>
                  <a:srgbClr val="303192"/>
                </a:solidFill>
              </a:rPr>
              <a:t>« </a:t>
            </a:r>
            <a:r>
              <a:rPr lang="en-US" sz="1400" b="1" spc="-10">
                <a:solidFill>
                  <a:srgbClr val="172982"/>
                </a:solidFill>
              </a:rPr>
              <a:t>confined space entry certificate</a:t>
            </a:r>
            <a:r>
              <a:rPr lang="fr-FR" sz="1400" b="1" spc="-10">
                <a:solidFill>
                  <a:srgbClr val="303192"/>
                </a:solidFill>
              </a:rPr>
              <a:t> »</a:t>
            </a:r>
            <a:br>
              <a:rPr lang="fr-FR" sz="1400" b="1" spc="-10">
                <a:solidFill>
                  <a:srgbClr val="172982"/>
                </a:solidFill>
              </a:rPr>
            </a:br>
            <a:r>
              <a:rPr lang="en-US" sz="1400" spc="-10"/>
              <a:t>Any operation involving entry into a confined space requires a work permit accompanied by a confined space entry certificate.</a:t>
            </a:r>
            <a:endParaRPr lang="fr-FR" sz="1400" spc="-10"/>
          </a:p>
          <a:p>
            <a:pPr marL="285750" lvl="2" indent="-285750">
              <a:buClr>
                <a:srgbClr val="172982"/>
              </a:buClr>
              <a:buFont typeface="Wingdings" pitchFamily="2" charset="2"/>
              <a:buChar char="§"/>
            </a:pPr>
            <a:r>
              <a:rPr lang="en-US" sz="1400" b="1" spc="-10">
                <a:solidFill>
                  <a:srgbClr val="172982"/>
                </a:solidFill>
              </a:rPr>
              <a:t>Mention of the </a:t>
            </a:r>
            <a:r>
              <a:rPr lang="fr-FR" sz="1400" b="1" spc="-10">
                <a:solidFill>
                  <a:srgbClr val="303192"/>
                </a:solidFill>
              </a:rPr>
              <a:t>« </a:t>
            </a:r>
            <a:r>
              <a:rPr lang="fr-FR" sz="1400" b="1" spc="-10">
                <a:solidFill>
                  <a:srgbClr val="172982"/>
                </a:solidFill>
              </a:rPr>
              <a:t>autorisation to enter </a:t>
            </a:r>
            <a:r>
              <a:rPr lang="fr-FR" sz="1400" b="1" spc="-10">
                <a:solidFill>
                  <a:srgbClr val="303192"/>
                </a:solidFill>
              </a:rPr>
              <a:t>»</a:t>
            </a:r>
            <a:br>
              <a:rPr lang="fr-FR" sz="1400" b="1" spc="-10">
                <a:solidFill>
                  <a:srgbClr val="303192"/>
                </a:solidFill>
              </a:rPr>
            </a:br>
            <a:r>
              <a:rPr lang="en-US" sz="1400" spc="-10"/>
              <a:t>The final validation of the confined space entry certificate is conditional on prior checks of:</a:t>
            </a:r>
          </a:p>
          <a:p>
            <a:pPr marL="457200" lvl="3">
              <a:spcAft>
                <a:spcPts val="800"/>
              </a:spcAft>
              <a:buClr>
                <a:srgbClr val="172982"/>
              </a:buClr>
            </a:pPr>
            <a:r>
              <a:rPr lang="fr-FR" sz="1400" spc="-10"/>
              <a:t>- the isolations</a:t>
            </a:r>
            <a:br>
              <a:rPr lang="fr-FR" sz="1400" spc="-10"/>
            </a:br>
            <a:r>
              <a:rPr lang="fr-FR" sz="1400" spc="-10"/>
              <a:t>- the </a:t>
            </a:r>
            <a:r>
              <a:rPr lang="fr-FR" sz="1400" spc="-10" err="1"/>
              <a:t>atmospheric</a:t>
            </a:r>
            <a:r>
              <a:rPr lang="fr-FR" sz="1400" spc="-10"/>
              <a:t> conditions</a:t>
            </a:r>
            <a:br>
              <a:rPr lang="fr-FR" sz="1400" spc="-10"/>
            </a:br>
            <a:r>
              <a:rPr lang="fr-FR" sz="1400" spc="-10"/>
              <a:t>- the </a:t>
            </a:r>
            <a:r>
              <a:rPr lang="fr-FR" sz="1400" spc="-10" err="1"/>
              <a:t>implementation</a:t>
            </a:r>
            <a:r>
              <a:rPr lang="fr-FR" sz="1400" spc="-10"/>
              <a:t> of </a:t>
            </a:r>
            <a:r>
              <a:rPr lang="fr-FR" sz="1400" spc="-10" err="1"/>
              <a:t>risk</a:t>
            </a:r>
            <a:r>
              <a:rPr lang="fr-FR" sz="1400" spc="-10"/>
              <a:t> control and emergency </a:t>
            </a:r>
            <a:r>
              <a:rPr lang="fr-FR" sz="1400" spc="-10" err="1"/>
              <a:t>response</a:t>
            </a:r>
            <a:r>
              <a:rPr lang="fr-FR" sz="1400" spc="-10"/>
              <a:t> </a:t>
            </a:r>
            <a:r>
              <a:rPr lang="fr-FR" sz="1400" spc="-10" err="1"/>
              <a:t>measures</a:t>
            </a:r>
            <a:r>
              <a:rPr lang="fr-FR" sz="1400" spc="-10"/>
              <a:t>.</a:t>
            </a:r>
          </a:p>
          <a:p>
            <a:pPr marL="285750" lvl="2" indent="-285750">
              <a:spcAft>
                <a:spcPts val="1200"/>
              </a:spcAft>
              <a:buClr>
                <a:srgbClr val="172982"/>
              </a:buClr>
              <a:buFont typeface="Wingdings" pitchFamily="2" charset="2"/>
              <a:buChar char="§"/>
            </a:pPr>
            <a:r>
              <a:rPr lang="en-US" sz="1400" b="1" spc="-10">
                <a:solidFill>
                  <a:srgbClr val="172982"/>
                </a:solidFill>
              </a:rPr>
              <a:t>Mention of the use of a </a:t>
            </a:r>
            <a:r>
              <a:rPr lang="fr-FR" sz="1400" b="1" spc="-10">
                <a:solidFill>
                  <a:srgbClr val="303192"/>
                </a:solidFill>
              </a:rPr>
              <a:t>« </a:t>
            </a:r>
            <a:r>
              <a:rPr lang="en-US" sz="1400" b="1" spc="-10">
                <a:solidFill>
                  <a:srgbClr val="172982"/>
                </a:solidFill>
              </a:rPr>
              <a:t>breathing apparatus</a:t>
            </a:r>
            <a:r>
              <a:rPr lang="fr-FR" sz="1400" b="1" spc="-10">
                <a:solidFill>
                  <a:srgbClr val="172982"/>
                </a:solidFill>
              </a:rPr>
              <a:t> </a:t>
            </a:r>
            <a:r>
              <a:rPr lang="fr-FR" sz="1400" b="1" spc="-10">
                <a:solidFill>
                  <a:srgbClr val="303192"/>
                </a:solidFill>
              </a:rPr>
              <a:t>»</a:t>
            </a:r>
            <a:r>
              <a:rPr lang="en-US" sz="1400" b="1" spc="-10">
                <a:solidFill>
                  <a:srgbClr val="172982"/>
                </a:solidFill>
              </a:rPr>
              <a:t> when required</a:t>
            </a:r>
            <a:br>
              <a:rPr lang="en-US" sz="1400" b="1" spc="-10">
                <a:solidFill>
                  <a:srgbClr val="172982"/>
                </a:solidFill>
              </a:rPr>
            </a:br>
            <a:r>
              <a:rPr lang="en-US" sz="1400" spc="-10"/>
              <a:t>This equipment is suitable for</a:t>
            </a:r>
            <a:r>
              <a:rPr lang="fr-FR" sz="1400" spc="-10"/>
              <a:t>:</a:t>
            </a:r>
            <a:br>
              <a:rPr lang="fr-FR" sz="1400" spc="-10"/>
            </a:br>
            <a:r>
              <a:rPr lang="fr-FR" sz="1400" spc="-10"/>
              <a:t>- </a:t>
            </a:r>
            <a:r>
              <a:rPr lang="en-US" sz="1400" spc="-10"/>
              <a:t>the nature of the atmosphere (inert and/or toxic gases)</a:t>
            </a:r>
            <a:br>
              <a:rPr lang="fr-FR" sz="1400" spc="-10"/>
            </a:br>
            <a:r>
              <a:rPr lang="fr-FR" sz="1400" spc="-10"/>
              <a:t>- the ambient conditions (</a:t>
            </a:r>
            <a:r>
              <a:rPr lang="fr-FR" sz="1400" spc="-10" err="1"/>
              <a:t>temperature</a:t>
            </a:r>
            <a:r>
              <a:rPr lang="fr-FR" sz="1400" spc="-10"/>
              <a:t>, </a:t>
            </a:r>
            <a:r>
              <a:rPr lang="fr-FR" sz="1400" spc="-10" err="1"/>
              <a:t>humidity</a:t>
            </a:r>
            <a:r>
              <a:rPr lang="fr-FR" sz="1400" spc="-10"/>
              <a:t>, </a:t>
            </a:r>
            <a:r>
              <a:rPr lang="fr-FR" sz="1400" spc="-10" err="1"/>
              <a:t>dust</a:t>
            </a:r>
            <a:r>
              <a:rPr lang="fr-FR" sz="1400" spc="-10"/>
              <a:t>…)</a:t>
            </a:r>
            <a:br>
              <a:rPr lang="fr-FR" sz="1400" spc="-10"/>
            </a:br>
            <a:r>
              <a:rPr lang="fr-FR" sz="1400" spc="-10"/>
              <a:t>- </a:t>
            </a:r>
            <a:r>
              <a:rPr lang="en-US" sz="1400" spc="-10"/>
              <a:t>the </a:t>
            </a:r>
            <a:r>
              <a:rPr lang="en-US" sz="1400"/>
              <a:t>actual time spent in the confined space.</a:t>
            </a:r>
            <a:endParaRPr lang="fr-FR" sz="1400" spc="-10"/>
          </a:p>
        </p:txBody>
      </p:sp>
      <p:pic>
        <p:nvPicPr>
          <p:cNvPr id="9" name="Image 8">
            <a:extLst>
              <a:ext uri="{FF2B5EF4-FFF2-40B4-BE49-F238E27FC236}">
                <a16:creationId xmlns:a16="http://schemas.microsoft.com/office/drawing/2014/main" id="{2E84BC7C-4F93-1E8F-D4C3-65A6153767AF}"/>
              </a:ext>
            </a:extLst>
          </p:cNvPr>
          <p:cNvPicPr>
            <a:picLocks noChangeAspect="1"/>
          </p:cNvPicPr>
          <p:nvPr/>
        </p:nvPicPr>
        <p:blipFill>
          <a:blip r:embed="rId3"/>
          <a:stretch>
            <a:fillRect/>
          </a:stretch>
        </p:blipFill>
        <p:spPr>
          <a:xfrm>
            <a:off x="6713005" y="5857007"/>
            <a:ext cx="636857" cy="636857"/>
          </a:xfrm>
          <a:prstGeom prst="rect">
            <a:avLst/>
          </a:prstGeom>
        </p:spPr>
      </p:pic>
      <p:sp>
        <p:nvSpPr>
          <p:cNvPr id="25" name="Title 2">
            <a:extLst>
              <a:ext uri="{FF2B5EF4-FFF2-40B4-BE49-F238E27FC236}">
                <a16:creationId xmlns:a16="http://schemas.microsoft.com/office/drawing/2014/main" id="{F7B6BAF5-190F-11B5-E14C-B885D4655267}"/>
              </a:ext>
            </a:extLst>
          </p:cNvPr>
          <p:cNvSpPr>
            <a:spLocks noGrp="1"/>
          </p:cNvSpPr>
          <p:nvPr>
            <p:ph type="title"/>
          </p:nvPr>
        </p:nvSpPr>
        <p:spPr>
          <a:xfrm>
            <a:off x="469878" y="242844"/>
            <a:ext cx="5368947" cy="561489"/>
          </a:xfrm>
        </p:spPr>
        <p:txBody>
          <a:bodyPr/>
          <a:lstStyle/>
          <a:p>
            <a:r>
              <a:rPr lang="en-US">
                <a:solidFill>
                  <a:srgbClr val="354D56"/>
                </a:solidFill>
              </a:rPr>
              <a:t>The essence of Golden Rule 8</a:t>
            </a:r>
            <a:endParaRPr lang="fr-FR">
              <a:solidFill>
                <a:srgbClr val="354D56"/>
              </a:solidFill>
            </a:endParaRPr>
          </a:p>
        </p:txBody>
      </p:sp>
      <p:sp>
        <p:nvSpPr>
          <p:cNvPr id="11" name="ZoneTexte 15">
            <a:extLst>
              <a:ext uri="{FF2B5EF4-FFF2-40B4-BE49-F238E27FC236}">
                <a16:creationId xmlns:a16="http://schemas.microsoft.com/office/drawing/2014/main" id="{024D4A93-6ADA-4E09-AD25-5A24796BE349}"/>
              </a:ext>
            </a:extLst>
          </p:cNvPr>
          <p:cNvSpPr txBox="1"/>
          <p:nvPr/>
        </p:nvSpPr>
        <p:spPr>
          <a:xfrm>
            <a:off x="6673303" y="1190684"/>
            <a:ext cx="4299498" cy="523220"/>
          </a:xfrm>
          <a:prstGeom prst="rect">
            <a:avLst/>
          </a:prstGeom>
          <a:noFill/>
        </p:spPr>
        <p:txBody>
          <a:bodyPr wrap="square">
            <a:spAutoFit/>
          </a:bodyPr>
          <a:lstStyle/>
          <a:p>
            <a:r>
              <a:rPr lang="en-US" sz="1400" b="1" spc="-20"/>
              <a:t>What changes from the 2017 version of the Golden Rules: </a:t>
            </a:r>
          </a:p>
        </p:txBody>
      </p:sp>
      <p:pic>
        <p:nvPicPr>
          <p:cNvPr id="6" name="Picture 5">
            <a:extLst>
              <a:ext uri="{FF2B5EF4-FFF2-40B4-BE49-F238E27FC236}">
                <a16:creationId xmlns:a16="http://schemas.microsoft.com/office/drawing/2014/main" id="{7970FFDE-E8AA-4D45-BE8D-96FA1AC66CDF}"/>
              </a:ext>
            </a:extLst>
          </p:cNvPr>
          <p:cNvPicPr>
            <a:picLocks noChangeAspect="1"/>
          </p:cNvPicPr>
          <p:nvPr/>
        </p:nvPicPr>
        <p:blipFill>
          <a:blip r:embed="rId4"/>
          <a:stretch>
            <a:fillRect/>
          </a:stretch>
        </p:blipFill>
        <p:spPr>
          <a:xfrm>
            <a:off x="576000" y="864000"/>
            <a:ext cx="3778055" cy="5508000"/>
          </a:xfrm>
          <a:prstGeom prst="rect">
            <a:avLst/>
          </a:prstGeom>
        </p:spPr>
      </p:pic>
    </p:spTree>
    <p:extLst>
      <p:ext uri="{BB962C8B-B14F-4D97-AF65-F5344CB8AC3E}">
        <p14:creationId xmlns:p14="http://schemas.microsoft.com/office/powerpoint/2010/main" val="123294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5D64B3-0DF2-4E4B-A878-7BFF98709FAE}"/>
              </a:ext>
            </a:extLst>
          </p:cNvPr>
          <p:cNvSpPr/>
          <p:nvPr/>
        </p:nvSpPr>
        <p:spPr>
          <a:xfrm>
            <a:off x="0" y="0"/>
            <a:ext cx="5307803" cy="6858000"/>
          </a:xfrm>
          <a:prstGeom prst="rect">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Confined Spaces incidents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8</a:t>
            </a:r>
            <a:endParaRPr lang="fr-F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0634" y="1024418"/>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1">
                <a:solidFill>
                  <a:srgbClr val="172982"/>
                </a:solidFill>
              </a:rPr>
              <a:t>ACCIDENTS IN THE COMPANY WHERE A REQUIREMENT OF GOLDEN RULE 8 HAS BEEN BREACHED</a:t>
            </a:r>
          </a:p>
        </p:txBody>
      </p:sp>
      <p:sp>
        <p:nvSpPr>
          <p:cNvPr id="49" name="object 2">
            <a:extLst>
              <a:ext uri="{FF2B5EF4-FFF2-40B4-BE49-F238E27FC236}">
                <a16:creationId xmlns:a16="http://schemas.microsoft.com/office/drawing/2014/main" id="{5A63BF29-CBA0-1846-A30C-309B8E97C571}"/>
              </a:ext>
            </a:extLst>
          </p:cNvPr>
          <p:cNvSpPr txBox="1"/>
          <p:nvPr/>
        </p:nvSpPr>
        <p:spPr>
          <a:xfrm>
            <a:off x="1478854" y="268514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Fatality*</a:t>
            </a:r>
          </a:p>
        </p:txBody>
      </p:sp>
      <p:sp>
        <p:nvSpPr>
          <p:cNvPr id="50" name="object 2">
            <a:extLst>
              <a:ext uri="{FF2B5EF4-FFF2-40B4-BE49-F238E27FC236}">
                <a16:creationId xmlns:a16="http://schemas.microsoft.com/office/drawing/2014/main" id="{6D899AFE-FC30-3F45-A5D3-F4DC5ED80DE8}"/>
              </a:ext>
            </a:extLst>
          </p:cNvPr>
          <p:cNvSpPr txBox="1"/>
          <p:nvPr/>
        </p:nvSpPr>
        <p:spPr>
          <a:xfrm>
            <a:off x="1478854" y="2227962"/>
            <a:ext cx="27745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172982"/>
                </a:solidFill>
                <a:latin typeface="Arial MT Light" pitchFamily="2"/>
                <a:cs typeface="Arial" panose="020B0604020202020204" pitchFamily="34" charset="0"/>
              </a:rPr>
              <a:t>1</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362952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err="1">
                <a:solidFill>
                  <a:srgbClr val="374649"/>
                </a:solidFill>
                <a:latin typeface="Arial" panose="020B0604020202020204" pitchFamily="34" charset="0"/>
                <a:cs typeface="Arial" panose="020B0604020202020204" pitchFamily="34" charset="0"/>
              </a:rPr>
              <a:t>Lost</a:t>
            </a:r>
            <a:r>
              <a:rPr lang="fr-FR" sz="1400" b="1" spc="25">
                <a:solidFill>
                  <a:srgbClr val="374649"/>
                </a:solidFill>
                <a:latin typeface="Arial" panose="020B0604020202020204" pitchFamily="34" charset="0"/>
                <a:cs typeface="Arial" panose="020B0604020202020204" pitchFamily="34" charset="0"/>
              </a:rPr>
              <a:t> time accident**</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172342"/>
            <a:ext cx="717206" cy="474489"/>
          </a:xfrm>
          <a:prstGeom prst="rect">
            <a:avLst/>
          </a:prstGeom>
          <a:noFill/>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172982"/>
                </a:solidFill>
                <a:latin typeface="Arial MT Light" pitchFamily="2"/>
                <a:cs typeface="Arial" panose="020B0604020202020204" pitchFamily="34" charset="0"/>
              </a:rPr>
              <a:t>1</a:t>
            </a:r>
            <a:endParaRPr lang="fr-FR" sz="3000" spc="25">
              <a:solidFill>
                <a:srgbClr val="172982"/>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453642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HIPO (High Potential)**</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079247"/>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172982"/>
                </a:solidFill>
                <a:latin typeface="Arial MT Light" pitchFamily="2"/>
                <a:cs typeface="Arial" panose="020B0604020202020204" pitchFamily="34" charset="0"/>
              </a:rPr>
              <a:t>5</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5679910" y="1022983"/>
            <a:ext cx="4907310" cy="230832"/>
          </a:xfrm>
          <a:prstGeom prst="rect">
            <a:avLst/>
          </a:prstGeom>
          <a:noFill/>
        </p:spPr>
        <p:txBody>
          <a:bodyPr wrap="square" lIns="0" tIns="0" rIns="0" bIns="0">
            <a:spAutoFit/>
          </a:bodyPr>
          <a:lstStyle/>
          <a:p>
            <a:r>
              <a:rPr lang="fr-FR" sz="1500" b="1">
                <a:solidFill>
                  <a:srgbClr val="172982"/>
                </a:solidFill>
              </a:rPr>
              <a:t>MAIN RISKS OF CONFINED SPACES</a:t>
            </a:r>
          </a:p>
        </p:txBody>
      </p:sp>
      <p:sp>
        <p:nvSpPr>
          <p:cNvPr id="63" name="ZoneTexte 62">
            <a:extLst>
              <a:ext uri="{FF2B5EF4-FFF2-40B4-BE49-F238E27FC236}">
                <a16:creationId xmlns:a16="http://schemas.microsoft.com/office/drawing/2014/main" id="{43120BA9-FFD7-460D-B671-B3FFA2423838}"/>
              </a:ext>
            </a:extLst>
          </p:cNvPr>
          <p:cNvSpPr txBox="1"/>
          <p:nvPr/>
        </p:nvSpPr>
        <p:spPr>
          <a:xfrm>
            <a:off x="2104467" y="4857695"/>
            <a:ext cx="2013941" cy="430887"/>
          </a:xfrm>
          <a:prstGeom prst="rect">
            <a:avLst/>
          </a:prstGeom>
          <a:noFill/>
        </p:spPr>
        <p:txBody>
          <a:bodyPr wrap="square" rtlCol="0">
            <a:spAutoFit/>
          </a:bodyPr>
          <a:lstStyle/>
          <a:p>
            <a:pPr algn="l"/>
            <a:r>
              <a:rPr lang="fr-FR" sz="1100"/>
              <a:t>*  Periode 2012-2021</a:t>
            </a:r>
          </a:p>
          <a:p>
            <a:pPr algn="l"/>
            <a:r>
              <a:rPr lang="fr-FR" sz="1100"/>
              <a:t>** Periode 2017-2021</a:t>
            </a:r>
          </a:p>
        </p:txBody>
      </p:sp>
      <p:pic>
        <p:nvPicPr>
          <p:cNvPr id="6" name="Image 5">
            <a:extLst>
              <a:ext uri="{FF2B5EF4-FFF2-40B4-BE49-F238E27FC236}">
                <a16:creationId xmlns:a16="http://schemas.microsoft.com/office/drawing/2014/main" id="{1254B43C-341D-1CA2-BB0F-48C598D12180}"/>
              </a:ext>
            </a:extLst>
          </p:cNvPr>
          <p:cNvPicPr>
            <a:picLocks noChangeAspect="1"/>
          </p:cNvPicPr>
          <p:nvPr/>
        </p:nvPicPr>
        <p:blipFill>
          <a:blip r:embed="rId3"/>
          <a:stretch>
            <a:fillRect/>
          </a:stretch>
        </p:blipFill>
        <p:spPr>
          <a:xfrm>
            <a:off x="520634" y="2250419"/>
            <a:ext cx="719226" cy="719226"/>
          </a:xfrm>
          <a:prstGeom prst="rect">
            <a:avLst/>
          </a:prstGeom>
        </p:spPr>
      </p:pic>
      <p:pic>
        <p:nvPicPr>
          <p:cNvPr id="11" name="Image 10">
            <a:extLst>
              <a:ext uri="{FF2B5EF4-FFF2-40B4-BE49-F238E27FC236}">
                <a16:creationId xmlns:a16="http://schemas.microsoft.com/office/drawing/2014/main" id="{BD942DB2-6E14-BB55-6D33-EEA58481EE12}"/>
              </a:ext>
            </a:extLst>
          </p:cNvPr>
          <p:cNvPicPr>
            <a:picLocks noChangeAspect="1"/>
          </p:cNvPicPr>
          <p:nvPr/>
        </p:nvPicPr>
        <p:blipFill>
          <a:blip r:embed="rId4"/>
          <a:stretch>
            <a:fillRect/>
          </a:stretch>
        </p:blipFill>
        <p:spPr>
          <a:xfrm>
            <a:off x="519398" y="3164296"/>
            <a:ext cx="712332" cy="712332"/>
          </a:xfrm>
          <a:prstGeom prst="rect">
            <a:avLst/>
          </a:prstGeom>
        </p:spPr>
      </p:pic>
      <p:pic>
        <p:nvPicPr>
          <p:cNvPr id="13" name="Image 12">
            <a:extLst>
              <a:ext uri="{FF2B5EF4-FFF2-40B4-BE49-F238E27FC236}">
                <a16:creationId xmlns:a16="http://schemas.microsoft.com/office/drawing/2014/main" id="{0C8726FF-2C34-5C19-4C37-38CA75C5F71A}"/>
              </a:ext>
            </a:extLst>
          </p:cNvPr>
          <p:cNvPicPr>
            <a:picLocks noChangeAspect="1"/>
          </p:cNvPicPr>
          <p:nvPr/>
        </p:nvPicPr>
        <p:blipFill>
          <a:blip r:embed="rId5"/>
          <a:stretch>
            <a:fillRect/>
          </a:stretch>
        </p:blipFill>
        <p:spPr>
          <a:xfrm>
            <a:off x="519398" y="4098473"/>
            <a:ext cx="717832" cy="717832"/>
          </a:xfrm>
          <a:prstGeom prst="rect">
            <a:avLst/>
          </a:prstGeom>
        </p:spPr>
      </p:pic>
      <p:pic>
        <p:nvPicPr>
          <p:cNvPr id="58" name="Image 57">
            <a:extLst>
              <a:ext uri="{FF2B5EF4-FFF2-40B4-BE49-F238E27FC236}">
                <a16:creationId xmlns:a16="http://schemas.microsoft.com/office/drawing/2014/main" id="{6A3D52DF-3247-5751-1DE1-80D0341A2BD6}"/>
              </a:ext>
            </a:extLst>
          </p:cNvPr>
          <p:cNvPicPr>
            <a:picLocks noChangeAspect="1"/>
          </p:cNvPicPr>
          <p:nvPr/>
        </p:nvPicPr>
        <p:blipFill>
          <a:blip r:embed="rId5"/>
          <a:stretch>
            <a:fillRect/>
          </a:stretch>
        </p:blipFill>
        <p:spPr>
          <a:xfrm>
            <a:off x="519398" y="5510306"/>
            <a:ext cx="717832" cy="717832"/>
          </a:xfrm>
          <a:prstGeom prst="rect">
            <a:avLst/>
          </a:prstGeom>
        </p:spPr>
      </p:pic>
      <p:sp>
        <p:nvSpPr>
          <p:cNvPr id="59" name="ZoneTexte 58">
            <a:extLst>
              <a:ext uri="{FF2B5EF4-FFF2-40B4-BE49-F238E27FC236}">
                <a16:creationId xmlns:a16="http://schemas.microsoft.com/office/drawing/2014/main" id="{839A7625-E27F-7D33-EE5C-5F238F5314B4}"/>
              </a:ext>
            </a:extLst>
          </p:cNvPr>
          <p:cNvSpPr txBox="1"/>
          <p:nvPr/>
        </p:nvSpPr>
        <p:spPr>
          <a:xfrm>
            <a:off x="1344818" y="5515310"/>
            <a:ext cx="2526966" cy="707886"/>
          </a:xfrm>
          <a:prstGeom prst="rect">
            <a:avLst/>
          </a:prstGeom>
          <a:noFill/>
          <a:ln w="19050">
            <a:noFill/>
          </a:ln>
        </p:spPr>
        <p:txBody>
          <a:bodyPr wrap="square" lIns="91440" tIns="45720" rIns="91440" bIns="45720" anchor="t">
            <a:spAutoFit/>
          </a:bodyPr>
          <a:lstStyle/>
          <a:p>
            <a:r>
              <a:rPr lang="en-US" sz="1000"/>
              <a:t>Several people have collapsed or died in confined spaces while trying to provide assistance – they were not trained and did not wear the proper equipment.</a:t>
            </a:r>
          </a:p>
        </p:txBody>
      </p:sp>
      <p:pic>
        <p:nvPicPr>
          <p:cNvPr id="60" name="Image 59">
            <a:extLst>
              <a:ext uri="{FF2B5EF4-FFF2-40B4-BE49-F238E27FC236}">
                <a16:creationId xmlns:a16="http://schemas.microsoft.com/office/drawing/2014/main" id="{2AD3CAF0-0290-912E-447F-96E6BA2AC71E}"/>
              </a:ext>
            </a:extLst>
          </p:cNvPr>
          <p:cNvPicPr>
            <a:picLocks noChangeAspect="1"/>
          </p:cNvPicPr>
          <p:nvPr/>
        </p:nvPicPr>
        <p:blipFill>
          <a:blip r:embed="rId5"/>
          <a:stretch>
            <a:fillRect/>
          </a:stretch>
        </p:blipFill>
        <p:spPr>
          <a:xfrm>
            <a:off x="5678674" y="5510306"/>
            <a:ext cx="717832" cy="717832"/>
          </a:xfrm>
          <a:prstGeom prst="rect">
            <a:avLst/>
          </a:prstGeom>
        </p:spPr>
      </p:pic>
      <p:pic>
        <p:nvPicPr>
          <p:cNvPr id="14" name="Image 13">
            <a:extLst>
              <a:ext uri="{FF2B5EF4-FFF2-40B4-BE49-F238E27FC236}">
                <a16:creationId xmlns:a16="http://schemas.microsoft.com/office/drawing/2014/main" id="{6F49841F-F6F9-A533-F66E-122F61825714}"/>
              </a:ext>
            </a:extLst>
          </p:cNvPr>
          <p:cNvPicPr>
            <a:picLocks noChangeAspect="1"/>
          </p:cNvPicPr>
          <p:nvPr/>
        </p:nvPicPr>
        <p:blipFill>
          <a:blip r:embed="rId6"/>
          <a:stretch>
            <a:fillRect/>
          </a:stretch>
        </p:blipFill>
        <p:spPr>
          <a:xfrm>
            <a:off x="9044298" y="4009368"/>
            <a:ext cx="717832" cy="717832"/>
          </a:xfrm>
          <a:prstGeom prst="rect">
            <a:avLst/>
          </a:prstGeom>
        </p:spPr>
      </p:pic>
      <p:sp>
        <p:nvSpPr>
          <p:cNvPr id="65" name="object 2">
            <a:extLst>
              <a:ext uri="{FF2B5EF4-FFF2-40B4-BE49-F238E27FC236}">
                <a16:creationId xmlns:a16="http://schemas.microsoft.com/office/drawing/2014/main" id="{BECFC4CA-B8D6-6583-9BB6-6547F7D61DDB}"/>
              </a:ext>
            </a:extLst>
          </p:cNvPr>
          <p:cNvSpPr txBox="1"/>
          <p:nvPr/>
        </p:nvSpPr>
        <p:spPr>
          <a:xfrm>
            <a:off x="9984772" y="4254149"/>
            <a:ext cx="1338092"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t>Heat</a:t>
            </a:r>
          </a:p>
        </p:txBody>
      </p:sp>
      <p:sp>
        <p:nvSpPr>
          <p:cNvPr id="66" name="object 2">
            <a:extLst>
              <a:ext uri="{FF2B5EF4-FFF2-40B4-BE49-F238E27FC236}">
                <a16:creationId xmlns:a16="http://schemas.microsoft.com/office/drawing/2014/main" id="{1340549F-55F2-AACF-C86B-FF9DD9B25E78}"/>
              </a:ext>
            </a:extLst>
          </p:cNvPr>
          <p:cNvSpPr txBox="1"/>
          <p:nvPr/>
        </p:nvSpPr>
        <p:spPr>
          <a:xfrm>
            <a:off x="6619148" y="3271852"/>
            <a:ext cx="1772312"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t>Difficulty of access and evacuation</a:t>
            </a:r>
            <a:endParaRPr lang="fr-FR" sz="1400" b="1"/>
          </a:p>
        </p:txBody>
      </p:sp>
      <p:sp>
        <p:nvSpPr>
          <p:cNvPr id="70" name="object 2">
            <a:extLst>
              <a:ext uri="{FF2B5EF4-FFF2-40B4-BE49-F238E27FC236}">
                <a16:creationId xmlns:a16="http://schemas.microsoft.com/office/drawing/2014/main" id="{9CAF2769-70BE-6CD9-9147-76FE2DEDE21A}"/>
              </a:ext>
            </a:extLst>
          </p:cNvPr>
          <p:cNvSpPr txBox="1"/>
          <p:nvPr/>
        </p:nvSpPr>
        <p:spPr>
          <a:xfrm>
            <a:off x="6619148" y="4245560"/>
            <a:ext cx="1492465"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t>Drowning / Burial</a:t>
            </a:r>
          </a:p>
        </p:txBody>
      </p:sp>
      <p:pic>
        <p:nvPicPr>
          <p:cNvPr id="17" name="Image 16">
            <a:extLst>
              <a:ext uri="{FF2B5EF4-FFF2-40B4-BE49-F238E27FC236}">
                <a16:creationId xmlns:a16="http://schemas.microsoft.com/office/drawing/2014/main" id="{2DFE11C5-4F71-D338-82B0-ABE8C311226D}"/>
              </a:ext>
            </a:extLst>
          </p:cNvPr>
          <p:cNvPicPr>
            <a:picLocks noChangeAspect="1"/>
          </p:cNvPicPr>
          <p:nvPr/>
        </p:nvPicPr>
        <p:blipFill>
          <a:blip r:embed="rId7"/>
          <a:stretch>
            <a:fillRect/>
          </a:stretch>
        </p:blipFill>
        <p:spPr>
          <a:xfrm>
            <a:off x="5678674" y="4009368"/>
            <a:ext cx="717832" cy="717832"/>
          </a:xfrm>
          <a:prstGeom prst="rect">
            <a:avLst/>
          </a:prstGeom>
        </p:spPr>
      </p:pic>
      <p:pic>
        <p:nvPicPr>
          <p:cNvPr id="19" name="Image 18">
            <a:extLst>
              <a:ext uri="{FF2B5EF4-FFF2-40B4-BE49-F238E27FC236}">
                <a16:creationId xmlns:a16="http://schemas.microsoft.com/office/drawing/2014/main" id="{AD924873-A3B7-A2A0-9B4F-EAB5A730236F}"/>
              </a:ext>
            </a:extLst>
          </p:cNvPr>
          <p:cNvPicPr>
            <a:picLocks noChangeAspect="1"/>
          </p:cNvPicPr>
          <p:nvPr/>
        </p:nvPicPr>
        <p:blipFill>
          <a:blip r:embed="rId8"/>
          <a:stretch>
            <a:fillRect/>
          </a:stretch>
        </p:blipFill>
        <p:spPr>
          <a:xfrm>
            <a:off x="9044298" y="2254571"/>
            <a:ext cx="717832" cy="717832"/>
          </a:xfrm>
          <a:prstGeom prst="rect">
            <a:avLst/>
          </a:prstGeom>
        </p:spPr>
      </p:pic>
      <p:sp>
        <p:nvSpPr>
          <p:cNvPr id="76" name="object 2">
            <a:extLst>
              <a:ext uri="{FF2B5EF4-FFF2-40B4-BE49-F238E27FC236}">
                <a16:creationId xmlns:a16="http://schemas.microsoft.com/office/drawing/2014/main" id="{F1802D29-BA84-6551-FBCD-F7D416C0BBDF}"/>
              </a:ext>
            </a:extLst>
          </p:cNvPr>
          <p:cNvSpPr txBox="1"/>
          <p:nvPr/>
        </p:nvSpPr>
        <p:spPr>
          <a:xfrm>
            <a:off x="9984772" y="2499353"/>
            <a:ext cx="1492465"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t>Fire</a:t>
            </a:r>
          </a:p>
        </p:txBody>
      </p:sp>
      <p:sp>
        <p:nvSpPr>
          <p:cNvPr id="77" name="object 2">
            <a:extLst>
              <a:ext uri="{FF2B5EF4-FFF2-40B4-BE49-F238E27FC236}">
                <a16:creationId xmlns:a16="http://schemas.microsoft.com/office/drawing/2014/main" id="{1E7A96EF-0847-F2A9-3528-DA14C3B50EA9}"/>
              </a:ext>
            </a:extLst>
          </p:cNvPr>
          <p:cNvSpPr txBox="1"/>
          <p:nvPr/>
        </p:nvSpPr>
        <p:spPr>
          <a:xfrm>
            <a:off x="9984772" y="3351576"/>
            <a:ext cx="1492465"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t>Explosion</a:t>
            </a:r>
          </a:p>
        </p:txBody>
      </p:sp>
      <p:pic>
        <p:nvPicPr>
          <p:cNvPr id="21" name="Image 20">
            <a:extLst>
              <a:ext uri="{FF2B5EF4-FFF2-40B4-BE49-F238E27FC236}">
                <a16:creationId xmlns:a16="http://schemas.microsoft.com/office/drawing/2014/main" id="{AEC8A359-A114-8F3B-6296-173C4338B7DD}"/>
              </a:ext>
            </a:extLst>
          </p:cNvPr>
          <p:cNvPicPr>
            <a:picLocks noChangeAspect="1"/>
          </p:cNvPicPr>
          <p:nvPr/>
        </p:nvPicPr>
        <p:blipFill>
          <a:blip r:embed="rId9"/>
          <a:stretch>
            <a:fillRect/>
          </a:stretch>
        </p:blipFill>
        <p:spPr>
          <a:xfrm>
            <a:off x="5678674" y="3121128"/>
            <a:ext cx="712512" cy="712512"/>
          </a:xfrm>
          <a:prstGeom prst="rect">
            <a:avLst/>
          </a:prstGeom>
        </p:spPr>
      </p:pic>
      <p:pic>
        <p:nvPicPr>
          <p:cNvPr id="23" name="Image 22">
            <a:extLst>
              <a:ext uri="{FF2B5EF4-FFF2-40B4-BE49-F238E27FC236}">
                <a16:creationId xmlns:a16="http://schemas.microsoft.com/office/drawing/2014/main" id="{A1262305-80ED-9450-DCC4-F91B3CC6C396}"/>
              </a:ext>
            </a:extLst>
          </p:cNvPr>
          <p:cNvPicPr>
            <a:picLocks noChangeAspect="1"/>
          </p:cNvPicPr>
          <p:nvPr/>
        </p:nvPicPr>
        <p:blipFill>
          <a:blip r:embed="rId10"/>
          <a:stretch>
            <a:fillRect/>
          </a:stretch>
        </p:blipFill>
        <p:spPr>
          <a:xfrm>
            <a:off x="5678674" y="2260094"/>
            <a:ext cx="717832" cy="717832"/>
          </a:xfrm>
          <a:prstGeom prst="rect">
            <a:avLst/>
          </a:prstGeom>
        </p:spPr>
      </p:pic>
      <p:sp>
        <p:nvSpPr>
          <p:cNvPr id="83" name="object 2">
            <a:extLst>
              <a:ext uri="{FF2B5EF4-FFF2-40B4-BE49-F238E27FC236}">
                <a16:creationId xmlns:a16="http://schemas.microsoft.com/office/drawing/2014/main" id="{C2F6EB83-F4F2-F164-88B2-4D40B35B8A1C}"/>
              </a:ext>
            </a:extLst>
          </p:cNvPr>
          <p:cNvSpPr txBox="1"/>
          <p:nvPr/>
        </p:nvSpPr>
        <p:spPr>
          <a:xfrm>
            <a:off x="6619148" y="2397276"/>
            <a:ext cx="1492465"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t>Asphyxia /</a:t>
            </a:r>
            <a:br>
              <a:rPr lang="fr-FR" sz="1400" b="1"/>
            </a:br>
            <a:r>
              <a:rPr lang="fr-FR" sz="1400" b="1"/>
              <a:t>Intoxication</a:t>
            </a:r>
          </a:p>
        </p:txBody>
      </p:sp>
      <p:sp>
        <p:nvSpPr>
          <p:cNvPr id="36" name="ZoneTexte 61">
            <a:extLst>
              <a:ext uri="{FF2B5EF4-FFF2-40B4-BE49-F238E27FC236}">
                <a16:creationId xmlns:a16="http://schemas.microsoft.com/office/drawing/2014/main" id="{6AB83237-AA23-40B9-BB08-B5EFFF50399F}"/>
              </a:ext>
            </a:extLst>
          </p:cNvPr>
          <p:cNvSpPr txBox="1"/>
          <p:nvPr/>
        </p:nvSpPr>
        <p:spPr>
          <a:xfrm>
            <a:off x="6524916" y="5596080"/>
            <a:ext cx="5698626" cy="553998"/>
          </a:xfrm>
          <a:prstGeom prst="rect">
            <a:avLst/>
          </a:prstGeom>
          <a:noFill/>
          <a:ln w="19050">
            <a:noFill/>
          </a:ln>
        </p:spPr>
        <p:txBody>
          <a:bodyPr wrap="square" lIns="91440" tIns="45720" rIns="91440" bIns="45720" anchor="t">
            <a:spAutoFit/>
          </a:bodyPr>
          <a:lstStyle/>
          <a:p>
            <a:r>
              <a:rPr lang="en-US" sz="1000"/>
              <a:t>I can be confronted with these risks by being in the immediate vicinity or by partially entering a confined space!</a:t>
            </a:r>
          </a:p>
          <a:p>
            <a:r>
              <a:rPr lang="en-US" sz="1000"/>
              <a:t>Do not forget the </a:t>
            </a:r>
            <a:r>
              <a:rPr lang="en-US" sz="1000" b="1"/>
              <a:t>risks not specific </a:t>
            </a:r>
            <a:r>
              <a:rPr lang="en-US" sz="1000"/>
              <a:t>to confined spaces such as electrocution, falls…</a:t>
            </a:r>
          </a:p>
        </p:txBody>
      </p:sp>
      <p:pic>
        <p:nvPicPr>
          <p:cNvPr id="34" name="Image 33">
            <a:extLst>
              <a:ext uri="{FF2B5EF4-FFF2-40B4-BE49-F238E27FC236}">
                <a16:creationId xmlns:a16="http://schemas.microsoft.com/office/drawing/2014/main" id="{1484E7EF-1F31-46BB-A0F8-BFAF7500FD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9618" y="3143119"/>
            <a:ext cx="712512" cy="714671"/>
          </a:xfrm>
          <a:prstGeom prst="rect">
            <a:avLst/>
          </a:prstGeom>
          <a:solidFill>
            <a:schemeClr val="bg1"/>
          </a:solidFill>
        </p:spPr>
      </p:pic>
    </p:spTree>
    <p:extLst>
      <p:ext uri="{BB962C8B-B14F-4D97-AF65-F5344CB8AC3E}">
        <p14:creationId xmlns:p14="http://schemas.microsoft.com/office/powerpoint/2010/main" val="152742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a:t>Deployment kit Golden Rule 8</a:t>
            </a:r>
            <a:endParaRPr lang="fr-F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172982"/>
                </a:solidFill>
              </a:rPr>
              <a:t>02. </a:t>
            </a:r>
            <a:br>
              <a:rPr lang="fr-FR">
                <a:solidFill>
                  <a:srgbClr val="F7941D"/>
                </a:solidFill>
              </a:rPr>
            </a:br>
            <a:r>
              <a:rPr lang="fr-FR" sz="900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en-US"/>
              <a:t>Deployment kit Golden Rule 8</a:t>
            </a:r>
            <a:endParaRPr lang="fr-FR"/>
          </a:p>
        </p:txBody>
      </p:sp>
      <p:graphicFrame>
        <p:nvGraphicFramePr>
          <p:cNvPr id="13" name="Tableau 13">
            <a:extLst>
              <a:ext uri="{FF2B5EF4-FFF2-40B4-BE49-F238E27FC236}">
                <a16:creationId xmlns:a16="http://schemas.microsoft.com/office/drawing/2014/main" id="{579052B5-939A-4FD2-AB07-3F162287B7B9}"/>
              </a:ext>
            </a:extLst>
          </p:cNvPr>
          <p:cNvGraphicFramePr>
            <a:graphicFrameLocks noGrp="1"/>
          </p:cNvGraphicFramePr>
          <p:nvPr>
            <p:extLst>
              <p:ext uri="{D42A27DB-BD31-4B8C-83A1-F6EECF244321}">
                <p14:modId xmlns:p14="http://schemas.microsoft.com/office/powerpoint/2010/main" val="1410111054"/>
              </p:ext>
            </p:extLst>
          </p:nvPr>
        </p:nvGraphicFramePr>
        <p:xfrm>
          <a:off x="507008" y="1349440"/>
          <a:ext cx="10790929" cy="4337253"/>
        </p:xfrm>
        <a:graphic>
          <a:graphicData uri="http://schemas.openxmlformats.org/drawingml/2006/table">
            <a:tbl>
              <a:tblPr firstRow="1" bandRow="1">
                <a:tableStyleId>{0E3FDE45-AF77-4B5C-9715-49D594BDF05E}</a:tableStyleId>
              </a:tblPr>
              <a:tblGrid>
                <a:gridCol w="4435850">
                  <a:extLst>
                    <a:ext uri="{9D8B030D-6E8A-4147-A177-3AD203B41FA5}">
                      <a16:colId xmlns:a16="http://schemas.microsoft.com/office/drawing/2014/main" val="2770995818"/>
                    </a:ext>
                  </a:extLst>
                </a:gridCol>
                <a:gridCol w="4892040">
                  <a:extLst>
                    <a:ext uri="{9D8B030D-6E8A-4147-A177-3AD203B41FA5}">
                      <a16:colId xmlns:a16="http://schemas.microsoft.com/office/drawing/2014/main" val="2322655508"/>
                    </a:ext>
                  </a:extLst>
                </a:gridCol>
                <a:gridCol w="1463039">
                  <a:extLst>
                    <a:ext uri="{9D8B030D-6E8A-4147-A177-3AD203B41FA5}">
                      <a16:colId xmlns:a16="http://schemas.microsoft.com/office/drawing/2014/main" val="2620056346"/>
                    </a:ext>
                  </a:extLst>
                </a:gridCol>
              </a:tblGrid>
              <a:tr h="502220">
                <a:tc>
                  <a:txBody>
                    <a:bodyPr/>
                    <a:lstStyle/>
                    <a:p>
                      <a:pPr algn="ctr"/>
                      <a:r>
                        <a:rPr lang="fr-FR" sz="1200">
                          <a:solidFill>
                            <a:schemeClr val="bg1"/>
                          </a:solidFill>
                        </a:rPr>
                        <a:t>REQUIREMENT</a:t>
                      </a:r>
                    </a:p>
                  </a:txBody>
                  <a:tcPr anchor="ctr">
                    <a:lnT w="12700" cap="flat" cmpd="sng" algn="ctr">
                      <a:solidFill>
                        <a:srgbClr val="5E5FA8"/>
                      </a:solidFill>
                      <a:prstDash val="solid"/>
                      <a:round/>
                      <a:headEnd type="none" w="med" len="med"/>
                      <a:tailEnd type="none" w="med" len="med"/>
                    </a:lnT>
                    <a:lnB w="12700" cap="flat" cmpd="sng" algn="ctr">
                      <a:solidFill>
                        <a:srgbClr val="5E5FA8"/>
                      </a:solidFill>
                      <a:prstDash val="solid"/>
                      <a:round/>
                      <a:headEnd type="none" w="med" len="med"/>
                      <a:tailEnd type="none" w="med" len="med"/>
                    </a:lnB>
                    <a:solidFill>
                      <a:srgbClr val="172982"/>
                    </a:solidFill>
                  </a:tcPr>
                </a:tc>
                <a:tc>
                  <a:txBody>
                    <a:bodyPr/>
                    <a:lstStyle/>
                    <a:p>
                      <a:pPr algn="ctr"/>
                      <a:r>
                        <a:rPr lang="fr-FR" sz="1200">
                          <a:solidFill>
                            <a:schemeClr val="bg1"/>
                          </a:solidFill>
                        </a:rPr>
                        <a:t>EVENT</a:t>
                      </a:r>
                    </a:p>
                  </a:txBody>
                  <a:tcPr anchor="ctr">
                    <a:lnT w="12700" cap="flat" cmpd="sng" algn="ctr">
                      <a:solidFill>
                        <a:srgbClr val="5E5FA8"/>
                      </a:solidFill>
                      <a:prstDash val="solid"/>
                      <a:round/>
                      <a:headEnd type="none" w="med" len="med"/>
                      <a:tailEnd type="none" w="med" len="med"/>
                    </a:lnT>
                    <a:lnB w="12700" cap="flat" cmpd="sng" algn="ctr">
                      <a:solidFill>
                        <a:srgbClr val="5E5FA8"/>
                      </a:solidFill>
                      <a:prstDash val="solid"/>
                      <a:round/>
                      <a:headEnd type="none" w="med" len="med"/>
                      <a:tailEnd type="none" w="med" len="med"/>
                    </a:lnB>
                    <a:solidFill>
                      <a:srgbClr val="172982"/>
                    </a:solidFill>
                  </a:tcPr>
                </a:tc>
                <a:tc>
                  <a:txBody>
                    <a:bodyPr/>
                    <a:lstStyle/>
                    <a:p>
                      <a:pPr algn="ctr"/>
                      <a:r>
                        <a:rPr lang="fr-FR" sz="1200">
                          <a:solidFill>
                            <a:schemeClr val="bg1"/>
                          </a:solidFill>
                        </a:rPr>
                        <a:t>SLIDE </a:t>
                      </a:r>
                    </a:p>
                  </a:txBody>
                  <a:tcPr anchor="ctr">
                    <a:lnT w="12700" cap="flat" cmpd="sng" algn="ctr">
                      <a:solidFill>
                        <a:srgbClr val="5E5FA8"/>
                      </a:solidFill>
                      <a:prstDash val="solid"/>
                      <a:round/>
                      <a:headEnd type="none" w="med" len="med"/>
                      <a:tailEnd type="none" w="med" len="med"/>
                    </a:lnT>
                    <a:lnB w="12700" cap="flat" cmpd="sng" algn="ctr">
                      <a:solidFill>
                        <a:srgbClr val="5E5FA8"/>
                      </a:solidFill>
                      <a:prstDash val="solid"/>
                      <a:round/>
                      <a:headEnd type="none" w="med" len="med"/>
                      <a:tailEnd type="none" w="med" len="med"/>
                    </a:lnB>
                    <a:solidFill>
                      <a:srgbClr val="172982"/>
                    </a:solidFill>
                  </a:tcPr>
                </a:tc>
                <a:extLst>
                  <a:ext uri="{0D108BD9-81ED-4DB2-BD59-A6C34878D82A}">
                    <a16:rowId xmlns:a16="http://schemas.microsoft.com/office/drawing/2014/main" val="4129790407"/>
                  </a:ext>
                </a:extLst>
              </a:tr>
              <a:tr h="579306">
                <a:tc>
                  <a:txBody>
                    <a:bodyPr/>
                    <a:lstStyle/>
                    <a:p>
                      <a:r>
                        <a:rPr lang="fr-FR" sz="1200" b="1"/>
                        <a:t>1. </a:t>
                      </a:r>
                      <a:r>
                        <a:rPr lang="en-US" sz="1200" b="1"/>
                        <a:t>I have a work permit and a confined space entry certificate</a:t>
                      </a:r>
                      <a:r>
                        <a:rPr lang="fr-FR" sz="1200" b="1"/>
                        <a:t>.</a:t>
                      </a:r>
                    </a:p>
                  </a:txBody>
                  <a:tcPr anchor="ctr">
                    <a:lnT w="12700" cap="flat" cmpd="sng" algn="ctr">
                      <a:solidFill>
                        <a:srgbClr val="5E5FA8"/>
                      </a:solidFill>
                      <a:prstDash val="solid"/>
                      <a:round/>
                      <a:headEnd type="none" w="med" len="med"/>
                      <a:tailEnd type="none" w="med" len="med"/>
                    </a:lnT>
                    <a:solidFill>
                      <a:srgbClr val="172982">
                        <a:alpha val="10000"/>
                      </a:srgbClr>
                    </a:solidFill>
                  </a:tcPr>
                </a:tc>
                <a:tc>
                  <a:txBody>
                    <a:bodyPr/>
                    <a:lstStyle/>
                    <a:p>
                      <a:r>
                        <a:rPr lang="en-US" sz="1100" strike="noStrike">
                          <a:latin typeface="+mn-lt"/>
                        </a:rPr>
                        <a:t>CLEANING OF A KEROSENE TANK</a:t>
                      </a:r>
                      <a:endParaRPr lang="fr-FR" sz="1100" strike="noStrike">
                        <a:latin typeface="+mn-lt"/>
                      </a:endParaRPr>
                    </a:p>
                  </a:txBody>
                  <a:tcPr anchor="ctr">
                    <a:lnT w="12700" cap="flat" cmpd="sng" algn="ctr">
                      <a:solidFill>
                        <a:srgbClr val="5E5FA8"/>
                      </a:solidFill>
                      <a:prstDash val="solid"/>
                      <a:round/>
                      <a:headEnd type="none" w="med" len="med"/>
                      <a:tailEnd type="none" w="med" len="med"/>
                    </a:lnT>
                    <a:solidFill>
                      <a:srgbClr val="172982">
                        <a:alpha val="10000"/>
                      </a:srgbClr>
                    </a:solidFill>
                  </a:tcPr>
                </a:tc>
                <a:tc>
                  <a:txBody>
                    <a:bodyPr/>
                    <a:lstStyle/>
                    <a:p>
                      <a:pPr algn="ctr"/>
                      <a:r>
                        <a:rPr lang="fr-FR" sz="1200" b="1">
                          <a:solidFill>
                            <a:srgbClr val="172982"/>
                          </a:solidFill>
                        </a:rPr>
                        <a:t>N°9</a:t>
                      </a:r>
                    </a:p>
                  </a:txBody>
                  <a:tcPr anchor="ctr">
                    <a:lnT w="12700" cap="flat" cmpd="sng" algn="ctr">
                      <a:solidFill>
                        <a:srgbClr val="5E5FA8"/>
                      </a:solidFill>
                      <a:prstDash val="solid"/>
                      <a:round/>
                      <a:headEnd type="none" w="med" len="med"/>
                      <a:tailEnd type="none" w="med" len="med"/>
                    </a:lnT>
                    <a:solidFill>
                      <a:srgbClr val="172982">
                        <a:alpha val="10000"/>
                      </a:srgbClr>
                    </a:solidFill>
                  </a:tcPr>
                </a:tc>
                <a:extLst>
                  <a:ext uri="{0D108BD9-81ED-4DB2-BD59-A6C34878D82A}">
                    <a16:rowId xmlns:a16="http://schemas.microsoft.com/office/drawing/2014/main" val="2724336661"/>
                  </a:ext>
                </a:extLst>
              </a:tr>
              <a:tr h="591014">
                <a:tc>
                  <a:txBody>
                    <a:bodyPr/>
                    <a:lstStyle/>
                    <a:p>
                      <a:r>
                        <a:rPr lang="fr-FR" sz="1200" b="1"/>
                        <a:t>2. </a:t>
                      </a:r>
                      <a:r>
                        <a:rPr lang="en-US" sz="1200" b="1"/>
                        <a:t>I ensure all energy and fluid sources are isolated</a:t>
                      </a:r>
                      <a:r>
                        <a:rPr lang="fr-FR" sz="1200" b="1"/>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74649"/>
                          </a:solidFill>
                          <a:effectLst/>
                          <a:uLnTx/>
                          <a:uFillTx/>
                          <a:latin typeface="+mn-lt"/>
                          <a:ea typeface="+mn-ea"/>
                          <a:cs typeface="+mn-cs"/>
                        </a:rPr>
                        <a:t>INFLOW OF POTASSIUM HYDROXIDE ON A WORKER DURING WORK IN A TANK</a:t>
                      </a:r>
                      <a:endParaRPr kumimoji="0" lang="fr-FR" sz="1100" b="0" i="0" u="none" strike="noStrike" kern="1200" cap="none" spc="0" normalizeH="0" baseline="0" noProof="0">
                        <a:ln>
                          <a:noFill/>
                        </a:ln>
                        <a:solidFill>
                          <a:srgbClr val="374649"/>
                        </a:solidFill>
                        <a:effectLst/>
                        <a:uLnTx/>
                        <a:uFillTx/>
                        <a:latin typeface="+mn-lt"/>
                        <a:ea typeface="+mn-ea"/>
                        <a:cs typeface="+mn-cs"/>
                      </a:endParaRPr>
                    </a:p>
                  </a:txBody>
                  <a:tcPr anchor="ctr"/>
                </a:tc>
                <a:tc>
                  <a:txBody>
                    <a:bodyPr/>
                    <a:lstStyle/>
                    <a:p>
                      <a:pPr algn="ctr"/>
                      <a:r>
                        <a:rPr kumimoji="0" lang="fr-FR" sz="1200" b="1" u="none" strike="noStrike" kern="1200" cap="none" spc="0" normalizeH="0" baseline="0" noProof="0">
                          <a:ln>
                            <a:noFill/>
                          </a:ln>
                          <a:solidFill>
                            <a:srgbClr val="172982"/>
                          </a:solidFill>
                          <a:effectLst/>
                          <a:uLnTx/>
                          <a:uFillTx/>
                        </a:rPr>
                        <a:t>N°10</a:t>
                      </a:r>
                      <a:endParaRPr lang="fr-FR" sz="1200" b="1">
                        <a:solidFill>
                          <a:srgbClr val="172982"/>
                        </a:solidFill>
                      </a:endParaRPr>
                    </a:p>
                  </a:txBody>
                  <a:tcPr anchor="ctr"/>
                </a:tc>
                <a:extLst>
                  <a:ext uri="{0D108BD9-81ED-4DB2-BD59-A6C34878D82A}">
                    <a16:rowId xmlns:a16="http://schemas.microsoft.com/office/drawing/2014/main" val="3831168532"/>
                  </a:ext>
                </a:extLst>
              </a:tr>
              <a:tr h="602166">
                <a:tc>
                  <a:txBody>
                    <a:bodyPr/>
                    <a:lstStyle/>
                    <a:p>
                      <a:r>
                        <a:rPr lang="fr-FR" sz="1200" b="1"/>
                        <a:t>3. </a:t>
                      </a:r>
                      <a:r>
                        <a:rPr lang="en-US" sz="1200" b="1"/>
                        <a:t>I check and use respiratory protection equipment when</a:t>
                      </a:r>
                    </a:p>
                    <a:p>
                      <a:r>
                        <a:rPr lang="en-US" sz="1200" b="1"/>
                        <a:t>required</a:t>
                      </a:r>
                      <a:r>
                        <a:rPr lang="fr-FR" sz="1200" b="1"/>
                        <a:t>.</a:t>
                      </a:r>
                    </a:p>
                  </a:txBody>
                  <a:tcPr anchor="ctr">
                    <a:solidFill>
                      <a:srgbClr val="17298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74649"/>
                          </a:solidFill>
                          <a:effectLst/>
                          <a:uLnTx/>
                          <a:uFillTx/>
                          <a:latin typeface="+mn-lt"/>
                          <a:ea typeface="+mn-ea"/>
                          <a:cs typeface="+mn-cs"/>
                        </a:rPr>
                        <a:t>LOSS OF CONSCIOUSNESS IN A WATER TANK</a:t>
                      </a:r>
                    </a:p>
                  </a:txBody>
                  <a:tcPr anchor="ctr">
                    <a:solidFill>
                      <a:srgbClr val="172982">
                        <a:alpha val="10000"/>
                      </a:srgbClr>
                    </a:solidFill>
                  </a:tcPr>
                </a:tc>
                <a:tc>
                  <a:txBody>
                    <a:bodyPr/>
                    <a:lstStyle/>
                    <a:p>
                      <a:pPr algn="ctr"/>
                      <a:r>
                        <a:rPr kumimoji="0" lang="fr-FR" sz="1200" b="1" u="none" strike="noStrike" kern="1200" cap="none" spc="0" normalizeH="0" baseline="0" noProof="0">
                          <a:ln>
                            <a:noFill/>
                          </a:ln>
                          <a:solidFill>
                            <a:srgbClr val="172982"/>
                          </a:solidFill>
                          <a:effectLst/>
                          <a:uLnTx/>
                          <a:uFillTx/>
                        </a:rPr>
                        <a:t>N°11</a:t>
                      </a:r>
                      <a:endParaRPr lang="fr-FR" sz="1200" b="1">
                        <a:solidFill>
                          <a:srgbClr val="172982"/>
                        </a:solidFill>
                      </a:endParaRPr>
                    </a:p>
                  </a:txBody>
                  <a:tcPr anchor="ctr">
                    <a:solidFill>
                      <a:srgbClr val="172982">
                        <a:alpha val="10000"/>
                      </a:srgbClr>
                    </a:solidFill>
                  </a:tcPr>
                </a:tc>
                <a:extLst>
                  <a:ext uri="{0D108BD9-81ED-4DB2-BD59-A6C34878D82A}">
                    <a16:rowId xmlns:a16="http://schemas.microsoft.com/office/drawing/2014/main" val="3198403165"/>
                  </a:ext>
                </a:extLst>
              </a:tr>
              <a:tr h="414727">
                <a:tc>
                  <a:txBody>
                    <a:bodyPr/>
                    <a:lstStyle/>
                    <a:p>
                      <a:r>
                        <a:rPr lang="fr-FR" sz="1200" b="1"/>
                        <a:t>4. </a:t>
                      </a:r>
                      <a:r>
                        <a:rPr lang="en-US" sz="1200" b="1"/>
                        <a:t>I confirm a rescue plan is in place</a:t>
                      </a:r>
                      <a:r>
                        <a:rPr lang="fr-FR" sz="1200" b="1"/>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74649"/>
                          </a:solidFill>
                          <a:effectLst/>
                          <a:uLnTx/>
                          <a:uFillTx/>
                          <a:latin typeface="+mn-lt"/>
                          <a:ea typeface="+mn-ea"/>
                          <a:cs typeface="+mn-cs"/>
                        </a:rPr>
                        <a:t>INTOXICATION BY PAINT VAPOUR IN A CONFINED SPACE</a:t>
                      </a:r>
                    </a:p>
                  </a:txBody>
                  <a:tcPr anchor="ctr"/>
                </a:tc>
                <a:tc>
                  <a:txBody>
                    <a:bodyPr/>
                    <a:lstStyle/>
                    <a:p>
                      <a:pPr algn="ctr"/>
                      <a:r>
                        <a:rPr kumimoji="0" lang="fr-FR" sz="1200" b="1" u="none" strike="noStrike" kern="1200" cap="none" spc="0" normalizeH="0" baseline="0" noProof="0">
                          <a:ln>
                            <a:noFill/>
                          </a:ln>
                          <a:solidFill>
                            <a:srgbClr val="172982"/>
                          </a:solidFill>
                          <a:effectLst/>
                          <a:uLnTx/>
                          <a:uFillTx/>
                        </a:rPr>
                        <a:t>N°12</a:t>
                      </a:r>
                      <a:endParaRPr lang="fr-FR" sz="1200" b="1">
                        <a:solidFill>
                          <a:srgbClr val="172982"/>
                        </a:solidFill>
                      </a:endParaRPr>
                    </a:p>
                  </a:txBody>
                  <a:tcPr anchor="ctr"/>
                </a:tc>
                <a:extLst>
                  <a:ext uri="{0D108BD9-81ED-4DB2-BD59-A6C34878D82A}">
                    <a16:rowId xmlns:a16="http://schemas.microsoft.com/office/drawing/2014/main" val="709390887"/>
                  </a:ext>
                </a:extLst>
              </a:tr>
              <a:tr h="611186">
                <a:tc>
                  <a:txBody>
                    <a:bodyPr/>
                    <a:lstStyle/>
                    <a:p>
                      <a:r>
                        <a:rPr lang="fr-FR" sz="1200" b="1"/>
                        <a:t>5. </a:t>
                      </a:r>
                      <a:r>
                        <a:rPr lang="en-US" sz="1200" b="1"/>
                        <a:t>I confirm the atmosphere has been tested prior to intervention and that it is monitored</a:t>
                      </a:r>
                      <a:r>
                        <a:rPr lang="fr-FR" sz="1200" b="1"/>
                        <a:t>.</a:t>
                      </a:r>
                    </a:p>
                  </a:txBody>
                  <a:tcPr anchor="ctr">
                    <a:solidFill>
                      <a:srgbClr val="17298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74649"/>
                          </a:solidFill>
                          <a:effectLst/>
                          <a:uLnTx/>
                          <a:uFillTx/>
                          <a:latin typeface="+mn-lt"/>
                          <a:ea typeface="+mn-ea"/>
                          <a:cs typeface="+mn-cs"/>
                        </a:rPr>
                        <a:t>LOSS OF CONSCIOUSNESS IN A MANHOLE CHAMBER OF A FUEL TANK</a:t>
                      </a:r>
                    </a:p>
                  </a:txBody>
                  <a:tcPr anchor="ctr">
                    <a:solidFill>
                      <a:srgbClr val="172982">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a:ln>
                            <a:noFill/>
                          </a:ln>
                          <a:solidFill>
                            <a:srgbClr val="172982"/>
                          </a:solidFill>
                          <a:effectLst/>
                          <a:uLnTx/>
                          <a:uFillTx/>
                        </a:rPr>
                        <a:t>N°13</a:t>
                      </a:r>
                      <a:endParaRPr lang="fr-FR" sz="1200" b="1">
                        <a:solidFill>
                          <a:srgbClr val="172982"/>
                        </a:solidFill>
                      </a:endParaRPr>
                    </a:p>
                  </a:txBody>
                  <a:tcPr anchor="ctr">
                    <a:solidFill>
                      <a:srgbClr val="172982">
                        <a:alpha val="10000"/>
                      </a:srgbClr>
                    </a:solidFill>
                  </a:tcPr>
                </a:tc>
                <a:extLst>
                  <a:ext uri="{0D108BD9-81ED-4DB2-BD59-A6C34878D82A}">
                    <a16:rowId xmlns:a16="http://schemas.microsoft.com/office/drawing/2014/main" val="1412527748"/>
                  </a:ext>
                </a:extLst>
              </a:tr>
              <a:tr h="591014">
                <a:tc>
                  <a:txBody>
                    <a:bodyPr/>
                    <a:lstStyle/>
                    <a:p>
                      <a:r>
                        <a:rPr lang="fr-FR" sz="1200" b="1"/>
                        <a:t>6. </a:t>
                      </a:r>
                      <a:r>
                        <a:rPr lang="en-US" sz="1200" b="1"/>
                        <a:t>I confirm there is supervision for entry/exit and for alerting</a:t>
                      </a:r>
                      <a:r>
                        <a:rPr lang="fr-FR" sz="1200" b="1"/>
                        <a:t>.</a:t>
                      </a:r>
                    </a:p>
                  </a:txBody>
                  <a:tcPr anchor="ctr">
                    <a:lnB>
                      <a:noFill/>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74649"/>
                          </a:solidFill>
                          <a:effectLst/>
                          <a:uLnTx/>
                          <a:uFillTx/>
                          <a:latin typeface="+mn-lt"/>
                          <a:ea typeface="+mn-ea"/>
                          <a:cs typeface="+mn-cs"/>
                        </a:rPr>
                        <a:t>THE ROLE OF THE MANHOLE WATCH</a:t>
                      </a:r>
                      <a:endParaRPr kumimoji="0" lang="fr-FR" sz="1100" b="0" i="0" u="none" strike="noStrike" kern="1200" cap="none" spc="0" normalizeH="0" baseline="0" noProof="0">
                        <a:ln>
                          <a:noFill/>
                        </a:ln>
                        <a:solidFill>
                          <a:srgbClr val="374649"/>
                        </a:solidFill>
                        <a:effectLst/>
                        <a:uLnTx/>
                        <a:uFillTx/>
                        <a:latin typeface="+mn-lt"/>
                        <a:ea typeface="+mn-ea"/>
                        <a:cs typeface="+mn-cs"/>
                      </a:endParaRPr>
                    </a:p>
                  </a:txBody>
                  <a:tcPr anchor="ctr">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a:ln>
                            <a:noFill/>
                          </a:ln>
                          <a:solidFill>
                            <a:srgbClr val="172982"/>
                          </a:solidFill>
                          <a:effectLst/>
                          <a:uLnTx/>
                          <a:uFillTx/>
                        </a:rPr>
                        <a:t>N°14</a:t>
                      </a:r>
                      <a:endParaRPr lang="fr-FR" sz="1200" b="1">
                        <a:solidFill>
                          <a:srgbClr val="172982"/>
                        </a:solidFill>
                      </a:endParaRPr>
                    </a:p>
                  </a:txBody>
                  <a:tcPr anchor="ctr">
                    <a:lnB>
                      <a:noFill/>
                    </a:lnB>
                    <a:solidFill>
                      <a:srgbClr val="FFFFFF"/>
                    </a:solidFill>
                  </a:tcPr>
                </a:tc>
                <a:extLst>
                  <a:ext uri="{0D108BD9-81ED-4DB2-BD59-A6C34878D82A}">
                    <a16:rowId xmlns:a16="http://schemas.microsoft.com/office/drawing/2014/main" val="1991848843"/>
                  </a:ext>
                </a:extLst>
              </a:tr>
              <a:tr h="445620">
                <a:tc>
                  <a:txBody>
                    <a:bodyPr/>
                    <a:lstStyle/>
                    <a:p>
                      <a:r>
                        <a:rPr lang="fr-FR" sz="1200" b="1"/>
                        <a:t>7. </a:t>
                      </a:r>
                      <a:r>
                        <a:rPr lang="en-US" sz="1200" b="1"/>
                        <a:t>I obtain authorisation to enter</a:t>
                      </a:r>
                      <a:r>
                        <a:rPr lang="fr-FR" sz="1200" b="1"/>
                        <a:t>.</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298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74649"/>
                          </a:solidFill>
                          <a:effectLst/>
                          <a:uLnTx/>
                          <a:uFillTx/>
                          <a:latin typeface="+mn-lt"/>
                          <a:ea typeface="+mn-ea"/>
                          <a:cs typeface="+mn-cs"/>
                        </a:rPr>
                        <a:t>REPLACEMENT OF AN ACTIVATED CARBON BED</a:t>
                      </a:r>
                      <a:endParaRPr kumimoji="0" lang="fr-FR" sz="1100" b="0" i="0" u="none" strike="noStrike" kern="1200" cap="none" spc="0" normalizeH="0" baseline="0" noProof="0">
                        <a:ln>
                          <a:noFill/>
                        </a:ln>
                        <a:solidFill>
                          <a:srgbClr val="374649"/>
                        </a:solidFill>
                        <a:effectLst/>
                        <a:uLnTx/>
                        <a:uFillTx/>
                        <a:latin typeface="+mn-lt"/>
                        <a:ea typeface="+mn-ea"/>
                        <a:cs typeface="+mn-cs"/>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2982">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a:ln>
                            <a:noFill/>
                          </a:ln>
                          <a:solidFill>
                            <a:srgbClr val="172982"/>
                          </a:solidFill>
                          <a:effectLst/>
                          <a:uLnTx/>
                          <a:uFillTx/>
                        </a:rPr>
                        <a:t>N°15</a:t>
                      </a:r>
                      <a:endParaRPr lang="fr-FR" sz="1200" b="1">
                        <a:solidFill>
                          <a:srgbClr val="172982"/>
                        </a:solidFill>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2982">
                        <a:alpha val="10000"/>
                      </a:srgbClr>
                    </a:solidFill>
                  </a:tcPr>
                </a:tc>
                <a:extLst>
                  <a:ext uri="{0D108BD9-81ED-4DB2-BD59-A6C34878D82A}">
                    <a16:rowId xmlns:a16="http://schemas.microsoft.com/office/drawing/2014/main" val="3188169821"/>
                  </a:ext>
                </a:extLst>
              </a:tr>
            </a:tbl>
          </a:graphicData>
        </a:graphic>
      </p:graphicFrame>
      <p:sp>
        <p:nvSpPr>
          <p:cNvPr id="2" name="Espace réservé du numéro de diapositive 1">
            <a:extLst>
              <a:ext uri="{FF2B5EF4-FFF2-40B4-BE49-F238E27FC236}">
                <a16:creationId xmlns:a16="http://schemas.microsoft.com/office/drawing/2014/main" id="{3EC489A7-B31C-4BA3-B388-3A40BA28E8BB}"/>
              </a:ext>
            </a:extLst>
          </p:cNvPr>
          <p:cNvSpPr>
            <a:spLocks noGrp="1"/>
          </p:cNvSpPr>
          <p:nvPr>
            <p:ph type="sldNum" sz="quarter" idx="16"/>
          </p:nvPr>
        </p:nvSpPr>
        <p:spPr/>
        <p:txBody>
          <a:bodyPr/>
          <a:lstStyle/>
          <a:p>
            <a:fld id="{975A587B-5814-4D9B-9598-FE9CB954CB01}" type="slidenum">
              <a:rPr lang="fr-FR" smtClean="0"/>
              <a:pPr/>
              <a:t>8</a:t>
            </a:fld>
            <a:endParaRPr lang="fr-FR"/>
          </a:p>
        </p:txBody>
      </p:sp>
      <p:sp>
        <p:nvSpPr>
          <p:cNvPr id="7" name="ZoneTexte 6">
            <a:extLst>
              <a:ext uri="{FF2B5EF4-FFF2-40B4-BE49-F238E27FC236}">
                <a16:creationId xmlns:a16="http://schemas.microsoft.com/office/drawing/2014/main" id="{726E9D72-9221-4E3E-B1D3-10B16ADFFF8D}"/>
              </a:ext>
            </a:extLst>
          </p:cNvPr>
          <p:cNvSpPr txBox="1"/>
          <p:nvPr/>
        </p:nvSpPr>
        <p:spPr>
          <a:xfrm>
            <a:off x="410471" y="5922216"/>
            <a:ext cx="8874206" cy="461665"/>
          </a:xfrm>
          <a:prstGeom prst="rect">
            <a:avLst/>
          </a:prstGeom>
          <a:noFill/>
        </p:spPr>
        <p:txBody>
          <a:bodyPr wrap="square" rtlCol="0">
            <a:spAutoFit/>
          </a:bodyPr>
          <a:lstStyle/>
          <a:p>
            <a:r>
              <a:rPr lang="en-US" sz="1200"/>
              <a:t>The descriptions of the circumstances and consequences have been simplified for a better understanding.</a:t>
            </a:r>
          </a:p>
          <a:p>
            <a:r>
              <a:rPr lang="en-US" sz="1200"/>
              <a:t>A link to each REX/Good practice is available for more information</a:t>
            </a:r>
            <a:r>
              <a:rPr lang="fr-FR" sz="1200"/>
              <a:t>. </a:t>
            </a:r>
          </a:p>
        </p:txBody>
      </p:sp>
      <p:sp>
        <p:nvSpPr>
          <p:cNvPr id="10" name="Title 2">
            <a:extLst>
              <a:ext uri="{FF2B5EF4-FFF2-40B4-BE49-F238E27FC236}">
                <a16:creationId xmlns:a16="http://schemas.microsoft.com/office/drawing/2014/main" id="{3261801A-C555-CCFD-0F62-70C0908EFBC2}"/>
              </a:ext>
            </a:extLst>
          </p:cNvPr>
          <p:cNvSpPr>
            <a:spLocks noGrp="1"/>
          </p:cNvSpPr>
          <p:nvPr>
            <p:ph type="title"/>
          </p:nvPr>
        </p:nvSpPr>
        <p:spPr>
          <a:xfrm>
            <a:off x="469879" y="242844"/>
            <a:ext cx="9720000" cy="461665"/>
          </a:xfrm>
        </p:spPr>
        <p:txBody>
          <a:bodyPr/>
          <a:lstStyle/>
          <a:p>
            <a:r>
              <a:rPr lang="fr-FR">
                <a:solidFill>
                  <a:srgbClr val="354D56"/>
                </a:solidFill>
              </a:rPr>
              <a:t>Illustration of requirements</a:t>
            </a:r>
          </a:p>
        </p:txBody>
      </p:sp>
    </p:spTree>
    <p:extLst>
      <p:ext uri="{BB962C8B-B14F-4D97-AF65-F5344CB8AC3E}">
        <p14:creationId xmlns:p14="http://schemas.microsoft.com/office/powerpoint/2010/main" val="66941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2A357A6-0AB1-C7A4-B5B4-035D7471F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24" y="427091"/>
            <a:ext cx="239461" cy="239461"/>
          </a:xfrm>
          <a:prstGeom prst="rect">
            <a:avLst/>
          </a:prstGeom>
        </p:spPr>
      </p:pic>
      <p:sp>
        <p:nvSpPr>
          <p:cNvPr id="30" name="Text Placeholder 1">
            <a:extLst>
              <a:ext uri="{FF2B5EF4-FFF2-40B4-BE49-F238E27FC236}">
                <a16:creationId xmlns:a16="http://schemas.microsoft.com/office/drawing/2014/main" id="{B868136B-F900-7134-3454-51A739D953C4}"/>
              </a:ext>
            </a:extLst>
          </p:cNvPr>
          <p:cNvSpPr>
            <a:spLocks noGrp="1"/>
          </p:cNvSpPr>
          <p:nvPr>
            <p:ph type="body" sz="quarter" idx="13"/>
          </p:nvPr>
        </p:nvSpPr>
        <p:spPr>
          <a:xfrm>
            <a:off x="1894695" y="358638"/>
            <a:ext cx="7555556" cy="481849"/>
          </a:xfrm>
        </p:spPr>
        <p:txBody>
          <a:bodyPr vert="horz" lIns="91440" tIns="45720" rIns="91440" bIns="45720" rtlCol="0" anchor="t">
            <a:noAutofit/>
          </a:bodyPr>
          <a:lstStyle/>
          <a:p>
            <a:pPr marL="0" indent="0">
              <a:buNone/>
            </a:pPr>
            <a:r>
              <a:rPr lang="fr-FR" sz="1800" b="1"/>
              <a:t>1. </a:t>
            </a:r>
            <a:r>
              <a:rPr lang="en-US" sz="1800" b="1"/>
              <a:t>I have </a:t>
            </a:r>
            <a:r>
              <a:rPr lang="en-US" sz="1800"/>
              <a:t>a work permit and a confined space entry certificate</a:t>
            </a:r>
            <a:r>
              <a:rPr lang="fr-FR" sz="1800"/>
              <a:t>.</a:t>
            </a:r>
          </a:p>
        </p:txBody>
      </p:sp>
      <p:sp>
        <p:nvSpPr>
          <p:cNvPr id="31" name="Text Placeholder 1">
            <a:extLst>
              <a:ext uri="{FF2B5EF4-FFF2-40B4-BE49-F238E27FC236}">
                <a16:creationId xmlns:a16="http://schemas.microsoft.com/office/drawing/2014/main" id="{72500E6E-56F6-EA88-D5B4-1F59F84688D2}"/>
              </a:ext>
            </a:extLst>
          </p:cNvPr>
          <p:cNvSpPr txBox="1">
            <a:spLocks/>
          </p:cNvSpPr>
          <p:nvPr/>
        </p:nvSpPr>
        <p:spPr>
          <a:xfrm>
            <a:off x="532282"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CLEANING OF A KEROSENE TANK</a:t>
            </a:r>
            <a:endParaRPr lang="fr-FR" sz="1600" b="1">
              <a:solidFill>
                <a:srgbClr val="354D56"/>
              </a:solidFill>
            </a:endParaRPr>
          </a:p>
        </p:txBody>
      </p:sp>
      <p:sp>
        <p:nvSpPr>
          <p:cNvPr id="33" name="Title 2">
            <a:extLst>
              <a:ext uri="{FF2B5EF4-FFF2-40B4-BE49-F238E27FC236}">
                <a16:creationId xmlns:a16="http://schemas.microsoft.com/office/drawing/2014/main" id="{6726A14A-3783-61A9-E0BD-15F02DCD4954}"/>
              </a:ext>
            </a:extLst>
          </p:cNvPr>
          <p:cNvSpPr>
            <a:spLocks noGrp="1"/>
          </p:cNvSpPr>
          <p:nvPr>
            <p:ph type="title"/>
          </p:nvPr>
        </p:nvSpPr>
        <p:spPr>
          <a:xfrm>
            <a:off x="469879" y="242844"/>
            <a:ext cx="990931" cy="592445"/>
          </a:xfrm>
        </p:spPr>
        <p:txBody>
          <a:bodyPr/>
          <a:lstStyle/>
          <a:p>
            <a:r>
              <a:rPr lang="fr-FR">
                <a:solidFill>
                  <a:srgbClr val="354D56"/>
                </a:solidFill>
              </a:rPr>
              <a:t>REX</a:t>
            </a:r>
          </a:p>
        </p:txBody>
      </p:sp>
      <p:sp>
        <p:nvSpPr>
          <p:cNvPr id="47" name="ZoneTexte 46">
            <a:extLst>
              <a:ext uri="{FF2B5EF4-FFF2-40B4-BE49-F238E27FC236}">
                <a16:creationId xmlns:a16="http://schemas.microsoft.com/office/drawing/2014/main" id="{75381AC0-84D7-ED6D-C552-F8B9852EDD9C}"/>
              </a:ext>
            </a:extLst>
          </p:cNvPr>
          <p:cNvSpPr txBox="1"/>
          <p:nvPr/>
        </p:nvSpPr>
        <p:spPr>
          <a:xfrm>
            <a:off x="532282" y="1996377"/>
            <a:ext cx="3527880" cy="373948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CIRCUMSTANCES – FACTS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a:rPr>
              <a:t>In a service station, three workers were to carry out a cleaning/degassing operation on an underground kerosene tank, 4 m deep, by pumping from outside.</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a:rPr>
              <a:t>One worker descended into the tank to scoop out the residual product and lost consciousness.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a:rPr>
              <a:t>A second worker then went down into the tank to help him and also lost consciousness.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a:rPr>
              <a:t>The teamleader then went down into the tank, attached by a rope. He managed to pull up the second worker, before he too lost consciousness.</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a:rPr>
              <a:t>The station's pump attendants managed to pull up the teamleader using the rope.</a:t>
            </a:r>
          </a:p>
          <a:p>
            <a:pPr marL="251460" lvl="1" indent="-251460" defTabSz="685800">
              <a:spcAft>
                <a:spcPts val="600"/>
              </a:spcAft>
              <a:buClr>
                <a:srgbClr val="303192"/>
              </a:buClr>
              <a:buSzPct val="120000"/>
              <a:buFont typeface="Wingdings" panose="05000000000000000000" pitchFamily="2" charset="2"/>
              <a:buChar char="§"/>
              <a:tabLst>
                <a:tab pos="282575" algn="l"/>
              </a:tabLst>
              <a:defRPr/>
            </a:pPr>
            <a:r>
              <a:rPr lang="en-US" sz="1200">
                <a:cs typeface="Arial"/>
              </a:rPr>
              <a:t>The first worker was finally pulled out of the tank later by the fire brigade.</a:t>
            </a:r>
            <a:endParaRPr lang="fr-FR" sz="1200">
              <a:cs typeface="Arial"/>
            </a:endParaRPr>
          </a:p>
        </p:txBody>
      </p:sp>
      <p:sp>
        <p:nvSpPr>
          <p:cNvPr id="48" name="ZoneTexte 47">
            <a:extLst>
              <a:ext uri="{FF2B5EF4-FFF2-40B4-BE49-F238E27FC236}">
                <a16:creationId xmlns:a16="http://schemas.microsoft.com/office/drawing/2014/main" id="{1277115C-A358-E457-87B3-69AB8E122827}"/>
              </a:ext>
            </a:extLst>
          </p:cNvPr>
          <p:cNvSpPr txBox="1"/>
          <p:nvPr/>
        </p:nvSpPr>
        <p:spPr>
          <a:xfrm>
            <a:off x="4581760" y="1991405"/>
            <a:ext cx="238872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172982"/>
                </a:solidFill>
                <a:cs typeface="Arial" panose="020B0604020202020204"/>
              </a:rPr>
              <a:t>CONSEQUENCES</a:t>
            </a:r>
          </a:p>
          <a:p>
            <a:pPr marL="252000" indent="-252000">
              <a:buClr>
                <a:srgbClr val="303192"/>
              </a:buClr>
              <a:buSzPct val="120000"/>
              <a:buFont typeface="Wingdings" pitchFamily="2" charset="2"/>
              <a:buChar char="§"/>
            </a:pPr>
            <a:r>
              <a:rPr lang="en-US" sz="1200"/>
              <a:t>Death of the first worker to enter the tank.</a:t>
            </a:r>
            <a:endParaRPr lang="fr-FR" sz="1200"/>
          </a:p>
        </p:txBody>
      </p:sp>
      <p:sp>
        <p:nvSpPr>
          <p:cNvPr id="49" name="ZoneTexte 48">
            <a:extLst>
              <a:ext uri="{FF2B5EF4-FFF2-40B4-BE49-F238E27FC236}">
                <a16:creationId xmlns:a16="http://schemas.microsoft.com/office/drawing/2014/main" id="{56F9B5BB-0099-97CA-6D24-F6BADADE7A16}"/>
              </a:ext>
            </a:extLst>
          </p:cNvPr>
          <p:cNvSpPr txBox="1"/>
          <p:nvPr/>
        </p:nvSpPr>
        <p:spPr>
          <a:xfrm>
            <a:off x="4581760" y="3302428"/>
            <a:ext cx="2388727" cy="2215991"/>
          </a:xfrm>
          <a:prstGeom prst="rect">
            <a:avLst/>
          </a:prstGeom>
          <a:noFill/>
        </p:spPr>
        <p:txBody>
          <a:bodyPr wrap="square" lIns="0" tIns="0" rIns="0" bIns="0" rtlCol="0">
            <a:spAutoFit/>
          </a:bodyPr>
          <a:lstStyle/>
          <a:p>
            <a:pPr>
              <a:lnSpc>
                <a:spcPct val="150000"/>
              </a:lnSpc>
              <a:spcAft>
                <a:spcPts val="600"/>
              </a:spcAft>
            </a:pPr>
            <a:r>
              <a:rPr lang="fr-FR" sz="1400" b="1">
                <a:solidFill>
                  <a:srgbClr val="172982"/>
                </a:solidFill>
                <a:cs typeface="Arial" panose="020B0604020202020204"/>
              </a:rPr>
              <a:t>CAUSES</a:t>
            </a:r>
          </a:p>
          <a:p>
            <a:pPr marL="251460" lvl="1" indent="-251460" defTabSz="685800">
              <a:spcAft>
                <a:spcPts val="600"/>
              </a:spcAft>
              <a:buClr>
                <a:srgbClr val="303192"/>
              </a:buClr>
              <a:buSzPct val="120000"/>
              <a:buFont typeface="Wingdings" pitchFamily="2" charset="2"/>
              <a:buChar char="§"/>
              <a:tabLst>
                <a:tab pos="282575" algn="l"/>
              </a:tabLst>
              <a:defRPr/>
            </a:pPr>
            <a:r>
              <a:rPr lang="en-US" sz="1200">
                <a:cs typeface="Arial" panose="020B0604020202020204"/>
              </a:rPr>
              <a:t>Lack of knowledge of confined space risks and associated rules.</a:t>
            </a:r>
          </a:p>
          <a:p>
            <a:pPr marL="251460" lvl="1" indent="-251460" defTabSz="685800">
              <a:spcAft>
                <a:spcPts val="600"/>
              </a:spcAft>
              <a:buClr>
                <a:srgbClr val="303192"/>
              </a:buClr>
              <a:buSzPct val="120000"/>
              <a:buFont typeface="Wingdings" pitchFamily="2" charset="2"/>
              <a:buChar char="§"/>
              <a:tabLst>
                <a:tab pos="282575" algn="l"/>
              </a:tabLst>
              <a:defRPr/>
            </a:pPr>
            <a:r>
              <a:rPr lang="en-US" sz="1200">
                <a:cs typeface="Arial" panose="020B0604020202020204"/>
              </a:rPr>
              <a:t>Work to be carried out did not foresee entry into a confined space: </a:t>
            </a:r>
            <a:r>
              <a:rPr lang="en-US" sz="1200" b="1">
                <a:cs typeface="Arial" panose="020B0604020202020204"/>
              </a:rPr>
              <a:t>absence of work permit and confined space entry certificate.</a:t>
            </a:r>
          </a:p>
          <a:p>
            <a:pPr marL="251460" lvl="1" indent="-251460" defTabSz="685800">
              <a:spcAft>
                <a:spcPts val="600"/>
              </a:spcAft>
              <a:buClr>
                <a:srgbClr val="303192"/>
              </a:buClr>
              <a:buSzPct val="120000"/>
              <a:buFont typeface="Wingdings" pitchFamily="2" charset="2"/>
              <a:buChar char="§"/>
              <a:tabLst>
                <a:tab pos="282575" algn="l"/>
              </a:tabLst>
              <a:defRPr/>
            </a:pPr>
            <a:endParaRPr lang="fr-FR" sz="1200" b="1">
              <a:cs typeface="Arial" panose="020B0604020202020204"/>
            </a:endParaRPr>
          </a:p>
        </p:txBody>
      </p:sp>
      <p:cxnSp>
        <p:nvCxnSpPr>
          <p:cNvPr id="50" name="Connecteur droit 49">
            <a:extLst>
              <a:ext uri="{FF2B5EF4-FFF2-40B4-BE49-F238E27FC236}">
                <a16:creationId xmlns:a16="http://schemas.microsoft.com/office/drawing/2014/main" id="{2C1FBECC-B98D-44AF-64AE-37E470FFC5A7}"/>
              </a:ext>
            </a:extLst>
          </p:cNvPr>
          <p:cNvCxnSpPr>
            <a:cxnSpLocks/>
          </p:cNvCxnSpPr>
          <p:nvPr/>
        </p:nvCxnSpPr>
        <p:spPr>
          <a:xfrm>
            <a:off x="4285600" y="2094317"/>
            <a:ext cx="0" cy="4157798"/>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D73CD325-DE21-3B34-53A3-208E89C5257C}"/>
              </a:ext>
            </a:extLst>
          </p:cNvPr>
          <p:cNvCxnSpPr>
            <a:cxnSpLocks/>
          </p:cNvCxnSpPr>
          <p:nvPr/>
        </p:nvCxnSpPr>
        <p:spPr>
          <a:xfrm>
            <a:off x="7202420" y="2094317"/>
            <a:ext cx="0" cy="4157798"/>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FA50FBCE-BB86-5F20-4824-30B53E13E966}"/>
              </a:ext>
            </a:extLst>
          </p:cNvPr>
          <p:cNvCxnSpPr>
            <a:cxnSpLocks/>
          </p:cNvCxnSpPr>
          <p:nvPr/>
        </p:nvCxnSpPr>
        <p:spPr>
          <a:xfrm>
            <a:off x="4286058" y="3054149"/>
            <a:ext cx="2916362"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grpSp>
        <p:nvGrpSpPr>
          <p:cNvPr id="10" name="Groupe 9">
            <a:extLst>
              <a:ext uri="{FF2B5EF4-FFF2-40B4-BE49-F238E27FC236}">
                <a16:creationId xmlns:a16="http://schemas.microsoft.com/office/drawing/2014/main" id="{07C82840-3C16-0EF0-CAB8-D4BCBEFF948D}"/>
              </a:ext>
            </a:extLst>
          </p:cNvPr>
          <p:cNvGrpSpPr/>
          <p:nvPr/>
        </p:nvGrpSpPr>
        <p:grpSpPr>
          <a:xfrm>
            <a:off x="7430063" y="5901722"/>
            <a:ext cx="2517059" cy="350393"/>
            <a:chOff x="9479485" y="5894817"/>
            <a:chExt cx="2517059" cy="350393"/>
          </a:xfrm>
        </p:grpSpPr>
        <p:sp>
          <p:nvSpPr>
            <p:cNvPr id="53" name="Rectangle à coins arrondis 14">
              <a:extLst>
                <a:ext uri="{FF2B5EF4-FFF2-40B4-BE49-F238E27FC236}">
                  <a16:creationId xmlns:a16="http://schemas.microsoft.com/office/drawing/2014/main" id="{D625950C-6EA5-31AE-BC2E-680CC907BFB3}"/>
                </a:ext>
              </a:extLst>
            </p:cNvPr>
            <p:cNvSpPr/>
            <p:nvPr/>
          </p:nvSpPr>
          <p:spPr>
            <a:xfrm>
              <a:off x="9479485" y="5894817"/>
              <a:ext cx="2517059" cy="350393"/>
            </a:xfrm>
            <a:prstGeom prst="roundRect">
              <a:avLst>
                <a:gd name="adj" fmla="val 50000"/>
              </a:avLst>
            </a:prstGeom>
            <a:solidFill>
              <a:srgbClr val="17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1215BDFA-5388-1EE3-F95C-E5849CED5259}"/>
                </a:ext>
              </a:extLst>
            </p:cNvPr>
            <p:cNvSpPr txBox="1"/>
            <p:nvPr/>
          </p:nvSpPr>
          <p:spPr>
            <a:xfrm>
              <a:off x="9644598" y="5971331"/>
              <a:ext cx="2186143" cy="184666"/>
            </a:xfrm>
            <a:prstGeom prst="rect">
              <a:avLst/>
            </a:prstGeom>
            <a:noFill/>
          </p:spPr>
          <p:txBody>
            <a:bodyPr wrap="square" lIns="0" tIns="0" rIns="0" bIns="0" rtlCol="0">
              <a:spAutoFit/>
            </a:bodyPr>
            <a:lstStyle/>
            <a:p>
              <a:pPr algn="ctr"/>
              <a:r>
                <a:rPr lang="fr-FR" sz="1200" u="sng">
                  <a:solidFill>
                    <a:schemeClr val="bg1"/>
                  </a:solidFill>
                  <a:hlinkClick r:id="rId4" tooltip="REX requirement 8.1">
                    <a:extLst>
                      <a:ext uri="{A12FA001-AC4F-418D-AE19-62706E023703}">
                        <ahyp:hlinkClr xmlns:ahyp="http://schemas.microsoft.com/office/drawing/2018/hyperlinkcolor" val="tx"/>
                      </a:ext>
                    </a:extLst>
                  </a:hlinkClick>
                </a:rPr>
                <a:t>Click </a:t>
              </a:r>
              <a:r>
                <a:rPr lang="fr-FR" sz="1200" u="sng" err="1">
                  <a:solidFill>
                    <a:schemeClr val="bg1"/>
                  </a:solidFill>
                  <a:hlinkClick r:id="rId4" tooltip="REX requirement 8.1">
                    <a:extLst>
                      <a:ext uri="{A12FA001-AC4F-418D-AE19-62706E023703}">
                        <ahyp:hlinkClr xmlns:ahyp="http://schemas.microsoft.com/office/drawing/2018/hyperlinkcolor" val="tx"/>
                      </a:ext>
                    </a:extLst>
                  </a:hlinkClick>
                </a:rPr>
                <a:t>here</a:t>
              </a:r>
              <a:r>
                <a:rPr lang="fr-FR" sz="1200" u="sng">
                  <a:solidFill>
                    <a:schemeClr val="bg1"/>
                  </a:solidFill>
                  <a:hlinkClick r:id="rId4" tooltip="REX requirement 8.1">
                    <a:extLst>
                      <a:ext uri="{A12FA001-AC4F-418D-AE19-62706E023703}">
                        <ahyp:hlinkClr xmlns:ahyp="http://schemas.microsoft.com/office/drawing/2018/hyperlinkcolor" val="tx"/>
                      </a:ext>
                    </a:extLst>
                  </a:hlinkClick>
                </a:rPr>
                <a:t> to </a:t>
              </a:r>
              <a:r>
                <a:rPr lang="fr-FR" sz="1200" u="sng" err="1">
                  <a:solidFill>
                    <a:schemeClr val="bg1"/>
                  </a:solidFill>
                  <a:hlinkClick r:id="rId4" tooltip="REX requirement 8.1">
                    <a:extLst>
                      <a:ext uri="{A12FA001-AC4F-418D-AE19-62706E023703}">
                        <ahyp:hlinkClr xmlns:ahyp="http://schemas.microsoft.com/office/drawing/2018/hyperlinkcolor" val="tx"/>
                      </a:ext>
                    </a:extLst>
                  </a:hlinkClick>
                </a:rPr>
                <a:t>access</a:t>
              </a:r>
              <a:r>
                <a:rPr lang="fr-FR" sz="1200" u="sng">
                  <a:solidFill>
                    <a:schemeClr val="bg1"/>
                  </a:solidFill>
                  <a:hlinkClick r:id="rId4" tooltip="REX requirement 8.1">
                    <a:extLst>
                      <a:ext uri="{A12FA001-AC4F-418D-AE19-62706E023703}">
                        <ahyp:hlinkClr xmlns:ahyp="http://schemas.microsoft.com/office/drawing/2018/hyperlinkcolor" val="tx"/>
                      </a:ext>
                    </a:extLst>
                  </a:hlinkClick>
                </a:rPr>
                <a:t> the REX</a:t>
              </a:r>
              <a:endParaRPr lang="en-US" sz="1200" u="sng">
                <a:solidFill>
                  <a:schemeClr val="bg1"/>
                </a:solidFill>
              </a:endParaRPr>
            </a:p>
          </p:txBody>
        </p:sp>
      </p:grpSp>
      <p:sp>
        <p:nvSpPr>
          <p:cNvPr id="55" name="Rectangle : coins arrondis 26">
            <a:extLst>
              <a:ext uri="{FF2B5EF4-FFF2-40B4-BE49-F238E27FC236}">
                <a16:creationId xmlns:a16="http://schemas.microsoft.com/office/drawing/2014/main" id="{A62266E9-A072-F1A6-31A4-E2B900559E41}"/>
              </a:ext>
            </a:extLst>
          </p:cNvPr>
          <p:cNvSpPr/>
          <p:nvPr/>
        </p:nvSpPr>
        <p:spPr>
          <a:xfrm>
            <a:off x="7434353" y="2061681"/>
            <a:ext cx="4199085" cy="1721779"/>
          </a:xfrm>
          <a:prstGeom prst="roundRect">
            <a:avLst>
              <a:gd name="adj" fmla="val 6998"/>
            </a:avLst>
          </a:prstGeom>
          <a:solidFill>
            <a:srgbClr val="1729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84FAE485-7EF6-C1AA-0629-F2DF15DB563D}"/>
              </a:ext>
            </a:extLst>
          </p:cNvPr>
          <p:cNvSpPr txBox="1"/>
          <p:nvPr/>
        </p:nvSpPr>
        <p:spPr>
          <a:xfrm>
            <a:off x="7684361" y="2829401"/>
            <a:ext cx="3618223" cy="553998"/>
          </a:xfrm>
          <a:prstGeom prst="rect">
            <a:avLst/>
          </a:prstGeom>
          <a:noFill/>
        </p:spPr>
        <p:txBody>
          <a:bodyPr wrap="square" lIns="0" tIns="0" rIns="0" bIns="0" rtlCol="0">
            <a:spAutoFit/>
          </a:bodyPr>
          <a:lstStyle/>
          <a:p>
            <a:r>
              <a:rPr lang="en-US" sz="1200">
                <a:solidFill>
                  <a:srgbClr val="172982"/>
                </a:solidFill>
              </a:rPr>
              <a:t>I enter a confined space after obtaining authorisation in the form of a </a:t>
            </a:r>
            <a:r>
              <a:rPr lang="en-US" sz="1200" b="1">
                <a:solidFill>
                  <a:srgbClr val="172982"/>
                </a:solidFill>
              </a:rPr>
              <a:t>work permit, accompanied by a validated confined space entry certificate.</a:t>
            </a:r>
            <a:endParaRPr lang="fr-FR" sz="1200" b="1">
              <a:solidFill>
                <a:srgbClr val="172982"/>
              </a:solidFill>
            </a:endParaRPr>
          </a:p>
        </p:txBody>
      </p:sp>
      <p:sp>
        <p:nvSpPr>
          <p:cNvPr id="57" name="ZoneTexte 56">
            <a:extLst>
              <a:ext uri="{FF2B5EF4-FFF2-40B4-BE49-F238E27FC236}">
                <a16:creationId xmlns:a16="http://schemas.microsoft.com/office/drawing/2014/main" id="{3641E9AA-D31E-776C-8785-C77603EC3FDB}"/>
              </a:ext>
            </a:extLst>
          </p:cNvPr>
          <p:cNvSpPr txBox="1"/>
          <p:nvPr/>
        </p:nvSpPr>
        <p:spPr>
          <a:xfrm>
            <a:off x="8262092" y="2334380"/>
            <a:ext cx="2481247" cy="215444"/>
          </a:xfrm>
          <a:prstGeom prst="rect">
            <a:avLst/>
          </a:prstGeom>
          <a:noFill/>
        </p:spPr>
        <p:txBody>
          <a:bodyPr wrap="square" lIns="0" tIns="0" rIns="0" bIns="0" rtlCol="0">
            <a:spAutoFit/>
          </a:bodyPr>
          <a:lstStyle/>
          <a:p>
            <a:r>
              <a:rPr lang="fr-FR" sz="1400" b="1">
                <a:solidFill>
                  <a:srgbClr val="172982"/>
                </a:solidFill>
                <a:cs typeface="Arial" panose="020B0604020202020204"/>
              </a:rPr>
              <a:t>LESSONS TO BE LEARNED</a:t>
            </a:r>
            <a:endParaRPr lang="fr-FR" sz="1400">
              <a:solidFill>
                <a:srgbClr val="172982"/>
              </a:solidFill>
            </a:endParaRPr>
          </a:p>
        </p:txBody>
      </p:sp>
      <p:cxnSp>
        <p:nvCxnSpPr>
          <p:cNvPr id="60" name="Connecteur droit 59">
            <a:extLst>
              <a:ext uri="{FF2B5EF4-FFF2-40B4-BE49-F238E27FC236}">
                <a16:creationId xmlns:a16="http://schemas.microsoft.com/office/drawing/2014/main" id="{E995515A-F218-C247-8936-464147961363}"/>
              </a:ext>
            </a:extLst>
          </p:cNvPr>
          <p:cNvCxnSpPr>
            <a:cxnSpLocks/>
          </p:cNvCxnSpPr>
          <p:nvPr/>
        </p:nvCxnSpPr>
        <p:spPr>
          <a:xfrm>
            <a:off x="532283" y="1148655"/>
            <a:ext cx="9251796"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AA34FCD2-30D7-CC6B-571C-9BC22A173AA6}"/>
              </a:ext>
            </a:extLst>
          </p:cNvPr>
          <p:cNvPicPr>
            <a:picLocks noChangeAspect="1"/>
          </p:cNvPicPr>
          <p:nvPr/>
        </p:nvPicPr>
        <p:blipFill>
          <a:blip r:embed="rId5"/>
          <a:stretch>
            <a:fillRect/>
          </a:stretch>
        </p:blipFill>
        <p:spPr>
          <a:xfrm>
            <a:off x="7684361" y="2237176"/>
            <a:ext cx="395017" cy="418253"/>
          </a:xfrm>
          <a:prstGeom prst="rect">
            <a:avLst/>
          </a:prstGeom>
        </p:spPr>
      </p:pic>
      <p:pic>
        <p:nvPicPr>
          <p:cNvPr id="67" name="Image 66">
            <a:extLst>
              <a:ext uri="{FF2B5EF4-FFF2-40B4-BE49-F238E27FC236}">
                <a16:creationId xmlns:a16="http://schemas.microsoft.com/office/drawing/2014/main" id="{77E04AED-028D-11FC-4CE3-3882B20B670B}"/>
              </a:ext>
            </a:extLst>
          </p:cNvPr>
          <p:cNvPicPr>
            <a:picLocks noChangeAspect="1"/>
          </p:cNvPicPr>
          <p:nvPr/>
        </p:nvPicPr>
        <p:blipFill rotWithShape="1">
          <a:blip r:embed="rId6"/>
          <a:srcRect t="3233" b="4800"/>
          <a:stretch/>
        </p:blipFill>
        <p:spPr>
          <a:xfrm>
            <a:off x="7430063" y="4012103"/>
            <a:ext cx="1971164" cy="1449134"/>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71" name="Image 70">
            <a:extLst>
              <a:ext uri="{FF2B5EF4-FFF2-40B4-BE49-F238E27FC236}">
                <a16:creationId xmlns:a16="http://schemas.microsoft.com/office/drawing/2014/main" id="{52B3737C-728C-72FC-69A2-975CD2E3568E}"/>
              </a:ext>
            </a:extLst>
          </p:cNvPr>
          <p:cNvPicPr>
            <a:picLocks noChangeAspect="1"/>
          </p:cNvPicPr>
          <p:nvPr/>
        </p:nvPicPr>
        <p:blipFill rotWithShape="1">
          <a:blip r:embed="rId7"/>
          <a:srcRect t="7347" b="453"/>
          <a:stretch/>
        </p:blipFill>
        <p:spPr>
          <a:xfrm>
            <a:off x="9628870" y="4012104"/>
            <a:ext cx="2004568" cy="1449134"/>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72" name="Rectangle 71">
            <a:extLst>
              <a:ext uri="{FF2B5EF4-FFF2-40B4-BE49-F238E27FC236}">
                <a16:creationId xmlns:a16="http://schemas.microsoft.com/office/drawing/2014/main" id="{003FCC76-5468-534C-0A87-2CCC0FB9213F}"/>
              </a:ext>
            </a:extLst>
          </p:cNvPr>
          <p:cNvSpPr/>
          <p:nvPr/>
        </p:nvSpPr>
        <p:spPr>
          <a:xfrm>
            <a:off x="7430064" y="5466533"/>
            <a:ext cx="1971164" cy="261610"/>
          </a:xfrm>
          <a:prstGeom prst="rect">
            <a:avLst/>
          </a:prstGeom>
          <a:noFill/>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100" b="1">
                <a:solidFill>
                  <a:srgbClr val="172982"/>
                </a:solidFill>
              </a:rPr>
              <a:t>Man hole</a:t>
            </a:r>
          </a:p>
        </p:txBody>
      </p:sp>
      <p:sp>
        <p:nvSpPr>
          <p:cNvPr id="73" name="Rectangle 72">
            <a:extLst>
              <a:ext uri="{FF2B5EF4-FFF2-40B4-BE49-F238E27FC236}">
                <a16:creationId xmlns:a16="http://schemas.microsoft.com/office/drawing/2014/main" id="{2507F352-21A3-2479-FE61-349BDABC3F0E}"/>
              </a:ext>
            </a:extLst>
          </p:cNvPr>
          <p:cNvSpPr/>
          <p:nvPr/>
        </p:nvSpPr>
        <p:spPr>
          <a:xfrm>
            <a:off x="9628868" y="5461237"/>
            <a:ext cx="2004569" cy="261610"/>
          </a:xfrm>
          <a:prstGeom prst="rect">
            <a:avLst/>
          </a:prstGeom>
          <a:noFill/>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100" b="1">
                <a:solidFill>
                  <a:srgbClr val="172982"/>
                </a:solidFill>
              </a:rPr>
              <a:t>Interior of the tank</a:t>
            </a:r>
          </a:p>
        </p:txBody>
      </p:sp>
      <p:sp>
        <p:nvSpPr>
          <p:cNvPr id="75" name="Espace réservé du pied de page 3">
            <a:extLst>
              <a:ext uri="{FF2B5EF4-FFF2-40B4-BE49-F238E27FC236}">
                <a16:creationId xmlns:a16="http://schemas.microsoft.com/office/drawing/2014/main" id="{ECF9AD44-7966-5F59-85E6-023227F37CDD}"/>
              </a:ext>
            </a:extLst>
          </p:cNvPr>
          <p:cNvSpPr>
            <a:spLocks noGrp="1"/>
          </p:cNvSpPr>
          <p:nvPr>
            <p:ph type="ftr" sz="quarter" idx="15"/>
          </p:nvPr>
        </p:nvSpPr>
        <p:spPr>
          <a:xfrm>
            <a:off x="881955" y="6452212"/>
            <a:ext cx="3600000" cy="252000"/>
          </a:xfrm>
        </p:spPr>
        <p:txBody>
          <a:bodyPr/>
          <a:lstStyle/>
          <a:p>
            <a:r>
              <a:rPr lang="en-US"/>
              <a:t>Deployment kit Golden Rule 8</a:t>
            </a:r>
            <a:endParaRPr lang="fr-FR"/>
          </a:p>
        </p:txBody>
      </p:sp>
      <p:sp>
        <p:nvSpPr>
          <p:cNvPr id="76" name="Espace réservé du numéro de diapositive 4">
            <a:extLst>
              <a:ext uri="{FF2B5EF4-FFF2-40B4-BE49-F238E27FC236}">
                <a16:creationId xmlns:a16="http://schemas.microsoft.com/office/drawing/2014/main" id="{0B4B3EB1-E202-460F-D30E-4A85DB78C4CB}"/>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9</a:t>
            </a:fld>
            <a:endParaRPr lang="fr-FR"/>
          </a:p>
        </p:txBody>
      </p:sp>
    </p:spTree>
    <p:extLst>
      <p:ext uri="{BB962C8B-B14F-4D97-AF65-F5344CB8AC3E}">
        <p14:creationId xmlns:p14="http://schemas.microsoft.com/office/powerpoint/2010/main" val="2727098838"/>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0117C2CCE7924285B64660865AB5EB" ma:contentTypeVersion="17" ma:contentTypeDescription="Crée un document." ma:contentTypeScope="" ma:versionID="18d0a3ff8d166c8b054336c73cac1593">
  <xsd:schema xmlns:xsd="http://www.w3.org/2001/XMLSchema" xmlns:xs="http://www.w3.org/2001/XMLSchema" xmlns:p="http://schemas.microsoft.com/office/2006/metadata/properties" xmlns:ns2="c7df1beb-9555-4a34-a0bb-bc4222cc815e" xmlns:ns3="b93f7d12-03ed-48c2-84fb-322e67083590" targetNamespace="http://schemas.microsoft.com/office/2006/metadata/properties" ma:root="true" ma:fieldsID="e6e9a7befc43c2d5cd03deb1ba1f7710" ns2:_="" ns3:_="">
    <xsd:import namespace="c7df1beb-9555-4a34-a0bb-bc4222cc815e"/>
    <xsd:import namespace="b93f7d12-03ed-48c2-84fb-322e670835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f1beb-9555-4a34-a0bb-bc4222cc8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3f7d12-03ed-48c2-84fb-322e6708359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0069a7-9aa9-4af8-b785-53069a55ecb7}" ma:internalName="TaxCatchAll" ma:showField="CatchAllData" ma:web="b93f7d12-03ed-48c2-84fb-322e6708359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3f7d12-03ed-48c2-84fb-322e67083590" xsi:nil="true"/>
    <lcf76f155ced4ddcb4097134ff3c332f xmlns="c7df1beb-9555-4a34-a0bb-bc4222cc815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4D9A23-360C-4FD5-8DBC-3E94E8083DDE}"/>
</file>

<file path=customXml/itemProps2.xml><?xml version="1.0" encoding="utf-8"?>
<ds:datastoreItem xmlns:ds="http://schemas.openxmlformats.org/officeDocument/2006/customXml" ds:itemID="{CC184838-24BB-4C81-8C04-2AFBFD782250}">
  <ds:schemaRefs>
    <ds:schemaRef ds:uri="http://schemas.microsoft.com/sharepoint/v3/contenttype/forms"/>
  </ds:schemaRefs>
</ds:datastoreItem>
</file>

<file path=customXml/itemProps3.xml><?xml version="1.0" encoding="utf-8"?>
<ds:datastoreItem xmlns:ds="http://schemas.openxmlformats.org/officeDocument/2006/customXml" ds:itemID="{DD560780-D1C1-4641-9B08-F0A5FFFCA309}">
  <ds:schemaRefs>
    <ds:schemaRef ds:uri="40753fda-f579-4bb9-aa37-7b314b45a769"/>
    <ds:schemaRef ds:uri="5e3fc8a5-ae92-42ac-9a5b-adc0faec43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93f7d12-03ed-48c2-84fb-322e67083590"/>
    <ds:schemaRef ds:uri="c7df1beb-9555-4a34-a0bb-bc4222cc815e"/>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0</TotalTime>
  <Words>2799</Words>
  <Application>Microsoft Office PowerPoint</Application>
  <PresentationFormat>Grand écran</PresentationFormat>
  <Paragraphs>288</Paragraphs>
  <Slides>18</Slides>
  <Notes>13</Notes>
  <HiddenSlides>0</HiddenSlides>
  <MMClips>0</MMClips>
  <ScaleCrop>false</ScaleCrop>
  <HeadingPairs>
    <vt:vector size="6" baseType="variant">
      <vt:variant>
        <vt:lpstr>Polices utilisées</vt:lpstr>
      </vt:variant>
      <vt:variant>
        <vt:i4>3</vt:i4>
      </vt:variant>
      <vt:variant>
        <vt:lpstr>Thème</vt:lpstr>
      </vt:variant>
      <vt:variant>
        <vt:i4>5</vt:i4>
      </vt:variant>
      <vt:variant>
        <vt:lpstr>Titres des diapositives</vt:lpstr>
      </vt:variant>
      <vt:variant>
        <vt:i4>18</vt:i4>
      </vt:variant>
    </vt:vector>
  </HeadingPairs>
  <TitlesOfParts>
    <vt:vector size="26" baseType="lpstr">
      <vt:lpstr>Arial</vt:lpstr>
      <vt:lpstr>Arial MT Light</vt:lpstr>
      <vt:lpstr>Wingdings</vt:lpstr>
      <vt:lpstr>TotalEnergies AA - Bleu</vt:lpstr>
      <vt:lpstr>TotalEnergies AA - Rouge</vt:lpstr>
      <vt:lpstr>TotalEnergies AA - Vert</vt:lpstr>
      <vt:lpstr>TotalEnergies AA - Orange</vt:lpstr>
      <vt:lpstr>1_TotalEnergies AA - Rouge</vt:lpstr>
      <vt:lpstr>Présentation PowerPoint</vt:lpstr>
      <vt:lpstr>Présentation PowerPoint</vt:lpstr>
      <vt:lpstr>Poster &amp; pictogram</vt:lpstr>
      <vt:lpstr>Some definitions</vt:lpstr>
      <vt:lpstr>The essence of Golden Rule 8</vt:lpstr>
      <vt:lpstr>Confined Spaces incidents</vt:lpstr>
      <vt:lpstr>Présentation PowerPoint</vt:lpstr>
      <vt:lpstr>Illustration of requirements</vt:lpstr>
      <vt:lpstr>REX</vt:lpstr>
      <vt:lpstr>REX</vt:lpstr>
      <vt:lpstr>REX</vt:lpstr>
      <vt:lpstr>REX</vt:lpstr>
      <vt:lpstr>REX</vt:lpstr>
      <vt:lpstr>GOOD PRACTICE</vt:lpstr>
      <vt:lpstr>REX</vt:lpstr>
      <vt:lpstr>Présentation PowerPoint</vt:lpstr>
      <vt:lpstr>Our tools and documents</vt:lpstr>
      <vt:lpstr>Lexicon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Claire MAIRET</cp:lastModifiedBy>
  <cp:revision>5</cp:revision>
  <cp:lastPrinted>2021-09-13T12:46:09Z</cp:lastPrinted>
  <dcterms:created xsi:type="dcterms:W3CDTF">2021-08-30T17:14:08Z</dcterms:created>
  <dcterms:modified xsi:type="dcterms:W3CDTF">2022-08-12T09:32:47Z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0x010100700117C2CCE7924285B64660865AB5EB</vt:lpwstr>
  </property>
  <property fmtid="{D5CDD505-2E9C-101B-9397-08002B2CF9AE}" pid="10" name="MediaServiceImageTags">
    <vt:lpwstr/>
  </property>
</Properties>
</file>