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71" r:id="rId10"/>
    <p:sldId id="2134805714" r:id="rId11"/>
    <p:sldId id="2134805756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5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5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4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941D"/>
    <a:srgbClr val="FDEAD2"/>
    <a:srgbClr val="F8AC5C"/>
    <a:srgbClr val="FEF4E8"/>
    <a:srgbClr val="F19300"/>
    <a:srgbClr val="354D56"/>
    <a:srgbClr val="ADADAD"/>
    <a:srgbClr val="BFBFB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528065-0DB2-48EC-A3DD-1FF7069FBF41}" v="3" dt="2022-07-13T12:41:20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 autoAdjust="0"/>
    <p:restoredTop sz="95102" autoAdjust="0"/>
  </p:normalViewPr>
  <p:slideViewPr>
    <p:cSldViewPr snapToGrid="0">
      <p:cViewPr varScale="1">
        <p:scale>
          <a:sx n="75" d="100"/>
          <a:sy n="75" d="100"/>
        </p:scale>
        <p:origin x="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FD528065-0DB2-48EC-A3DD-1FF7069FBF41}"/>
    <pc:docChg chg="modSld">
      <pc:chgData name="Alexandra PAPILLON" userId="6ed42675-17a0-4139-8016-992ac43c869f" providerId="ADAL" clId="{FD528065-0DB2-48EC-A3DD-1FF7069FBF41}" dt="2022-07-13T12:41:20.841" v="2"/>
      <pc:docMkLst>
        <pc:docMk/>
      </pc:docMkLst>
      <pc:sldChg chg="addSp modSp">
        <pc:chgData name="Alexandra PAPILLON" userId="6ed42675-17a0-4139-8016-992ac43c869f" providerId="ADAL" clId="{FD528065-0DB2-48EC-A3DD-1FF7069FBF41}" dt="2022-07-13T12:41:20.841" v="2"/>
        <pc:sldMkLst>
          <pc:docMk/>
          <pc:sldMk cId="2332208611" sldId="2134805756"/>
        </pc:sldMkLst>
        <pc:picChg chg="add mod">
          <ac:chgData name="Alexandra PAPILLON" userId="6ed42675-17a0-4139-8016-992ac43c869f" providerId="ADAL" clId="{FD528065-0DB2-48EC-A3DD-1FF7069FBF41}" dt="2022-07-13T12:41:20.841" v="2"/>
          <ac:picMkLst>
            <pc:docMk/>
            <pc:sldMk cId="2332208611" sldId="2134805756"/>
            <ac:picMk id="38" creationId="{9747C6A2-84D2-48C1-B725-2F5BF5E049A5}"/>
          </ac:picMkLst>
        </pc:picChg>
      </pc:sldChg>
    </pc:docChg>
  </pc:docChgLst>
  <pc:docChgLst>
    <pc:chgData name="Alexandra PAPILLON" userId="6ed42675-17a0-4139-8016-992ac43c869f" providerId="ADAL" clId="{9B70CFDD-255C-4533-82EE-E272578D19B0}"/>
    <pc:docChg chg="undo custSel modSld">
      <pc:chgData name="Alexandra PAPILLON" userId="6ed42675-17a0-4139-8016-992ac43c869f" providerId="ADAL" clId="{9B70CFDD-255C-4533-82EE-E272578D19B0}" dt="2022-07-07T12:36:03.271" v="7" actId="1038"/>
      <pc:docMkLst>
        <pc:docMk/>
      </pc:docMkLst>
      <pc:sldChg chg="modSp mod">
        <pc:chgData name="Alexandra PAPILLON" userId="6ed42675-17a0-4139-8016-992ac43c869f" providerId="ADAL" clId="{9B70CFDD-255C-4533-82EE-E272578D19B0}" dt="2022-07-07T12:36:03.271" v="7" actId="1038"/>
        <pc:sldMkLst>
          <pc:docMk/>
          <pc:sldMk cId="981292661" sldId="2134805771"/>
        </pc:sldMkLst>
        <pc:picChg chg="mod">
          <ac:chgData name="Alexandra PAPILLON" userId="6ed42675-17a0-4139-8016-992ac43c869f" providerId="ADAL" clId="{9B70CFDD-255C-4533-82EE-E272578D19B0}" dt="2022-07-07T12:36:03.271" v="7" actId="1038"/>
          <ac:picMkLst>
            <pc:docMk/>
            <pc:sldMk cId="981292661" sldId="2134805771"/>
            <ac:picMk id="5" creationId="{009B14A3-4128-4488-BF90-6E7E0A4C234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5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Règle d'or 12 Ligne de danger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2/GOLDEN_RULES-Regle_12_VFSTFR--10Mbps.mp4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hyperlink" Target="https://toolbox-hse-ftp.totalenergies.com/RO/Reformulation_2022/Regle_12/Safety_moment_RO12_Balisage_FR.mp4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F794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3937137" cy="1204366"/>
          </a:xfrm>
          <a:ln>
            <a:noFill/>
          </a:ln>
        </p:spPr>
        <p:txBody>
          <a:bodyPr lIns="0" tIns="0" rIns="0" bIns="0"/>
          <a:lstStyle/>
          <a:p>
            <a:pPr algn="ctr"/>
            <a:r>
              <a:rPr lang="fr-FR" sz="3600" dirty="0">
                <a:solidFill>
                  <a:srgbClr val="354D56"/>
                </a:solidFill>
              </a:rPr>
              <a:t>Règle d’or 12 </a:t>
            </a:r>
            <a:br>
              <a:rPr lang="fr-FR" sz="3600" b="1" cap="all" dirty="0">
                <a:solidFill>
                  <a:srgbClr val="F7941D"/>
                </a:solidFill>
              </a:rPr>
            </a:br>
            <a:r>
              <a:rPr lang="fr-FR" sz="3600" b="1" dirty="0">
                <a:solidFill>
                  <a:srgbClr val="F7941D"/>
                </a:solidFill>
              </a:rPr>
              <a:t>Ligne de danger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F19300"/>
                </a:solidFill>
                <a:latin typeface="+mj-lt"/>
                <a:ea typeface="+mj-ea"/>
                <a:cs typeface="+mj-cs"/>
              </a:rPr>
              <a:t>Safety moment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Juin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40FC4B-5CA9-41F9-875B-36925815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8" y="970699"/>
            <a:ext cx="3937137" cy="39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C48DE58-7746-4091-9C04-B90EBC80B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7"/>
          <a:stretch/>
        </p:blipFill>
        <p:spPr>
          <a:xfrm>
            <a:off x="8649084" y="2580243"/>
            <a:ext cx="3040346" cy="21446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Règle d'or 12 Ligne de danger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Règle d’or 12 Ligne de danger</a:t>
            </a:r>
            <a:endParaRPr lang="fr-FR" dirty="0">
              <a:solidFill>
                <a:srgbClr val="354D56"/>
              </a:solidFill>
            </a:endParaRPr>
          </a:p>
        </p:txBody>
      </p:sp>
      <p:pic>
        <p:nvPicPr>
          <p:cNvPr id="13" name="Picture 8" descr="Le site du Domaine de Vermoise">
            <a:hlinkClick r:id="rId4"/>
            <a:extLst>
              <a:ext uri="{FF2B5EF4-FFF2-40B4-BE49-F238E27FC236}">
                <a16:creationId xmlns:a16="http://schemas.microsoft.com/office/drawing/2014/main" id="{8833407F-9CB3-464B-B947-CBFB2922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19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41" y="3781439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9B14A3-4128-4488-BF90-6E7E0A4C2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849" y="1246273"/>
            <a:ext cx="3416861" cy="4808066"/>
          </a:xfrm>
          <a:prstGeom prst="rect">
            <a:avLst/>
          </a:prstGeom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D97F011-9A7E-4922-AC05-0B35B52B8555}"/>
              </a:ext>
            </a:extLst>
          </p:cNvPr>
          <p:cNvSpPr txBox="1"/>
          <p:nvPr/>
        </p:nvSpPr>
        <p:spPr>
          <a:xfrm>
            <a:off x="558455" y="1920448"/>
            <a:ext cx="3452868" cy="17235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Communication lors de la JMS 2022</a:t>
            </a: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Evolution des Règles d’or 1 à 10 pour renforcer l’engagement personnel </a:t>
            </a:r>
          </a:p>
          <a:p>
            <a:pPr>
              <a:buClr>
                <a:srgbClr val="F7941D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      Règles d’or rédigées en « Je »</a:t>
            </a: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2 nouvelles Règles d’or, </a:t>
            </a:r>
            <a:br>
              <a:rPr lang="fr-FR" sz="1400" dirty="0">
                <a:latin typeface="+mj-lt"/>
              </a:rPr>
            </a:br>
            <a:r>
              <a:rPr lang="fr-FR" sz="1400" dirty="0">
                <a:latin typeface="+mj-lt"/>
              </a:rPr>
              <a:t>dont la Règle d’or 12 Ligne de danger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A479C5-4FE1-4383-9D5F-30D62E6B45A1}"/>
              </a:ext>
            </a:extLst>
          </p:cNvPr>
          <p:cNvSpPr txBox="1"/>
          <p:nvPr/>
        </p:nvSpPr>
        <p:spPr>
          <a:xfrm>
            <a:off x="558455" y="1246273"/>
            <a:ext cx="3175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F7941D"/>
                </a:solidFill>
              </a:rPr>
              <a:t>LES NOUVELLES RÈGLES D’OR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CB0094-4C6D-466D-A7F9-4F51940068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70" y="3981108"/>
            <a:ext cx="3357312" cy="10658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680C312-FF94-4E5F-B683-F2B8792A6F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98" y="4541369"/>
            <a:ext cx="842732" cy="84273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BAA7B2-2882-4772-8E61-9D303B1F9302}"/>
              </a:ext>
            </a:extLst>
          </p:cNvPr>
          <p:cNvSpPr/>
          <p:nvPr/>
        </p:nvSpPr>
        <p:spPr>
          <a:xfrm>
            <a:off x="4853361" y="1246272"/>
            <a:ext cx="3416860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9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L’essentiel de la Règle d’or 12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Règle d'or 12 Ligne de danger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1DC969-B3D3-E24B-BEDE-A1BB79EA1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6" y="853236"/>
            <a:ext cx="3903599" cy="5507099"/>
          </a:xfrm>
          <a:prstGeom prst="rect">
            <a:avLst/>
          </a:prstGeom>
          <a:ln w="19050"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7E2BD5A-D6D3-440F-BF5A-38FDE2A72319}"/>
              </a:ext>
            </a:extLst>
          </p:cNvPr>
          <p:cNvSpPr txBox="1"/>
          <p:nvPr/>
        </p:nvSpPr>
        <p:spPr>
          <a:xfrm>
            <a:off x="5253491" y="1984983"/>
            <a:ext cx="6163852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dirty="0">
                <a:solidFill>
                  <a:srgbClr val="323130"/>
                </a:solidFill>
                <a:latin typeface="+mj-lt"/>
              </a:rPr>
              <a:t>Être dans la ligne de danger c’est </a:t>
            </a:r>
            <a:r>
              <a:rPr lang="fr-FR" sz="1400" b="1" dirty="0">
                <a:solidFill>
                  <a:srgbClr val="323130"/>
                </a:solidFill>
                <a:latin typeface="+mj-lt"/>
              </a:rPr>
              <a:t>être positionné(e) sur la trajectoire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 d’un objet en mouvement ou d’une décharge d’énergie.</a:t>
            </a:r>
          </a:p>
          <a:p>
            <a:pPr algn="just"/>
            <a:endParaRPr lang="fr-FR" sz="1400" dirty="0">
              <a:solidFill>
                <a:srgbClr val="323130"/>
              </a:solidFill>
              <a:latin typeface="+mj-lt"/>
            </a:endParaRPr>
          </a:p>
          <a:p>
            <a:pPr algn="just"/>
            <a:r>
              <a:rPr lang="fr-FR" sz="1400" dirty="0">
                <a:solidFill>
                  <a:srgbClr val="323130"/>
                </a:solidFill>
                <a:latin typeface="+mj-lt"/>
              </a:rPr>
              <a:t>Les lignes de danger ne sont pas toujours identifiées et visibles, et peuvent varier ou être générées par d’autres activités.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6FB22E-3AAA-436D-8120-39E6FE878B9D}"/>
              </a:ext>
            </a:extLst>
          </p:cNvPr>
          <p:cNvSpPr txBox="1"/>
          <p:nvPr/>
        </p:nvSpPr>
        <p:spPr>
          <a:xfrm>
            <a:off x="5253491" y="1493688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F7941D"/>
                </a:solidFill>
              </a:rPr>
              <a:t>NOTION DE « LIGNE DE DANGER »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F384B9-DA79-425F-952C-B2C6ECD66D10}"/>
              </a:ext>
            </a:extLst>
          </p:cNvPr>
          <p:cNvSpPr txBox="1"/>
          <p:nvPr/>
        </p:nvSpPr>
        <p:spPr>
          <a:xfrm>
            <a:off x="5253491" y="4933425"/>
            <a:ext cx="6163852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600" b="1" dirty="0">
                <a:solidFill>
                  <a:srgbClr val="F7941D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AB748C0-518D-4E5D-8C81-957656FE8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91" y="3606785"/>
            <a:ext cx="715042" cy="715042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FA8D8A23-A5A2-4A7D-87DA-AAC4DD183738}"/>
              </a:ext>
            </a:extLst>
          </p:cNvPr>
          <p:cNvSpPr txBox="1"/>
          <p:nvPr/>
        </p:nvSpPr>
        <p:spPr>
          <a:xfrm>
            <a:off x="6422651" y="3764093"/>
            <a:ext cx="49946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dans la Compagnie liés au non respect d’une exigence de la Règle d’or 12 (2012-2021)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164D2776-DE57-4E94-93FB-77022280616F}"/>
              </a:ext>
            </a:extLst>
          </p:cNvPr>
          <p:cNvSpPr txBox="1"/>
          <p:nvPr/>
        </p:nvSpPr>
        <p:spPr>
          <a:xfrm>
            <a:off x="6145195" y="3727061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F7941D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71DACA9-83F2-4675-8666-4D3658171EB7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85C2C69-3431-4637-BDFC-E8388361993E}"/>
              </a:ext>
            </a:extLst>
          </p:cNvPr>
          <p:cNvSpPr/>
          <p:nvPr/>
        </p:nvSpPr>
        <p:spPr>
          <a:xfrm>
            <a:off x="314632" y="1250843"/>
            <a:ext cx="8593394" cy="5094895"/>
          </a:xfrm>
          <a:prstGeom prst="roundRect">
            <a:avLst>
              <a:gd name="adj" fmla="val 3580"/>
            </a:avLst>
          </a:prstGeom>
          <a:solidFill>
            <a:srgbClr val="F794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Exemples de ligne de danger dans les bureaux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15992" y="6449983"/>
            <a:ext cx="3600000" cy="252000"/>
          </a:xfrm>
        </p:spPr>
        <p:txBody>
          <a:bodyPr/>
          <a:lstStyle/>
          <a:p>
            <a:r>
              <a:rPr lang="fr-FR"/>
              <a:t>Safety moment - Règle d'or 12 Ligne de danger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8320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3870013-6572-2F4F-8A5C-E88D7071B79E}"/>
              </a:ext>
            </a:extLst>
          </p:cNvPr>
          <p:cNvSpPr txBox="1"/>
          <p:nvPr/>
        </p:nvSpPr>
        <p:spPr>
          <a:xfrm>
            <a:off x="1784139" y="4743518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Décharge de pression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6A1CC50-6DA6-FB42-BA57-3A46B0C8D7AE}"/>
              </a:ext>
            </a:extLst>
          </p:cNvPr>
          <p:cNvSpPr txBox="1"/>
          <p:nvPr/>
        </p:nvSpPr>
        <p:spPr>
          <a:xfrm>
            <a:off x="1784139" y="2665074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7941D"/>
              </a:buClr>
            </a:pPr>
            <a:r>
              <a:rPr lang="fr-FR" sz="1400" b="1" dirty="0">
                <a:solidFill>
                  <a:srgbClr val="F7941D"/>
                </a:solidFill>
              </a:rPr>
              <a:t>Objet en mouvement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1784139" y="1664657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Chute d’objet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AE8F68-D30F-B149-9AA6-AB258FB8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5" y="4492418"/>
            <a:ext cx="717644" cy="7176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7F27F0-8869-5946-95A0-53509BB30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6" y="1383238"/>
            <a:ext cx="715042" cy="715042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2BEA782-81D7-49CC-913E-3698381A2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/>
        </p:blipFill>
        <p:spPr bwMode="auto">
          <a:xfrm>
            <a:off x="9137393" y="4571561"/>
            <a:ext cx="2628000" cy="177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DBD9D6FB-BC57-43DC-A07C-F911C6875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 bwMode="auto">
          <a:xfrm>
            <a:off x="9137393" y="1582832"/>
            <a:ext cx="2628000" cy="2763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77E5E0B-AA97-4D66-B817-5F2A1F29D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1" y="3454844"/>
            <a:ext cx="716813" cy="71681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35FA6EE-4AAF-40D4-8754-3BD44CE79CED}"/>
              </a:ext>
            </a:extLst>
          </p:cNvPr>
          <p:cNvSpPr txBox="1"/>
          <p:nvPr/>
        </p:nvSpPr>
        <p:spPr>
          <a:xfrm>
            <a:off x="1784139" y="3665491"/>
            <a:ext cx="201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F7941D"/>
              </a:buClr>
            </a:pPr>
            <a:r>
              <a:rPr lang="fr-FR" sz="1400" b="1" dirty="0">
                <a:solidFill>
                  <a:srgbClr val="F7941D"/>
                </a:solidFill>
              </a:rPr>
              <a:t>Engins et véhicules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8FF0979-7C77-4985-A8C3-45164C129914}"/>
              </a:ext>
            </a:extLst>
          </p:cNvPr>
          <p:cNvSpPr txBox="1"/>
          <p:nvPr/>
        </p:nvSpPr>
        <p:spPr>
          <a:xfrm>
            <a:off x="1776518" y="5666324"/>
            <a:ext cx="2016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Barrières et périmètres de sécurité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AAF7BC-F53E-443C-AAE6-676C6FEF69AC}"/>
              </a:ext>
            </a:extLst>
          </p:cNvPr>
          <p:cNvSpPr txBox="1"/>
          <p:nvPr/>
        </p:nvSpPr>
        <p:spPr>
          <a:xfrm>
            <a:off x="4253212" y="4547370"/>
            <a:ext cx="3924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Je suis vigilant(e) </a:t>
            </a:r>
            <a:r>
              <a:rPr lang="fr-FR" sz="1400" dirty="0"/>
              <a:t>lors de l’utilisation de liquides très chauds, aux fontaines et/ou machines à café.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77227D-7AD8-4922-9649-058BFC659A6E}"/>
              </a:ext>
            </a:extLst>
          </p:cNvPr>
          <p:cNvSpPr txBox="1"/>
          <p:nvPr/>
        </p:nvSpPr>
        <p:spPr>
          <a:xfrm>
            <a:off x="4253212" y="2524904"/>
            <a:ext cx="3924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7941D"/>
              </a:buClr>
            </a:pPr>
            <a:r>
              <a:rPr lang="fr-FR" sz="1400" b="1" dirty="0">
                <a:solidFill>
                  <a:srgbClr val="F7941D"/>
                </a:solidFill>
              </a:rPr>
              <a:t>Je suis vigilant(e) </a:t>
            </a:r>
            <a:r>
              <a:rPr lang="fr-FR" sz="1400" dirty="0"/>
              <a:t>en ouvrant les portes ou en passant à proximité de portes.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C37DF21-0ADC-468C-8427-FAE8EC37B38A}"/>
              </a:ext>
            </a:extLst>
          </p:cNvPr>
          <p:cNvSpPr txBox="1"/>
          <p:nvPr/>
        </p:nvSpPr>
        <p:spPr>
          <a:xfrm>
            <a:off x="4253212" y="1621393"/>
            <a:ext cx="3924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Je ne positionne pas</a:t>
            </a:r>
            <a:r>
              <a:rPr lang="fr-FR" sz="1400" dirty="0"/>
              <a:t> d’objets au-dessus des placards, etc.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B9AD21D-2A5F-4CDD-8EFE-6BD6DB53397D}"/>
              </a:ext>
            </a:extLst>
          </p:cNvPr>
          <p:cNvSpPr txBox="1"/>
          <p:nvPr/>
        </p:nvSpPr>
        <p:spPr>
          <a:xfrm>
            <a:off x="4253212" y="3428415"/>
            <a:ext cx="3924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rgbClr val="F7941D"/>
              </a:buClr>
            </a:pPr>
            <a:r>
              <a:rPr lang="fr-FR" sz="1400" b="1" dirty="0">
                <a:solidFill>
                  <a:srgbClr val="F7941D"/>
                </a:solidFill>
              </a:rPr>
              <a:t>Je fais attention </a:t>
            </a:r>
            <a:r>
              <a:rPr lang="fr-FR" sz="1400" dirty="0"/>
              <a:t>aux déplacements des trottinettes, vélos, etc. et aux véhicules manœuvrant dans les parkings.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551475F-617B-4B8C-B414-A4DA990AB51C}"/>
              </a:ext>
            </a:extLst>
          </p:cNvPr>
          <p:cNvSpPr txBox="1"/>
          <p:nvPr/>
        </p:nvSpPr>
        <p:spPr>
          <a:xfrm>
            <a:off x="4270927" y="5666324"/>
            <a:ext cx="3924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 dirty="0">
                <a:solidFill>
                  <a:srgbClr val="F7941D"/>
                </a:solidFill>
              </a:rPr>
              <a:t>Je respecte</a:t>
            </a:r>
            <a:r>
              <a:rPr lang="fr-FR" sz="1400" dirty="0"/>
              <a:t> les balisages et les signalisations mis en place.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138BE4C-C2A5-4F14-B9D7-0DF4417E3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66" y="5530825"/>
            <a:ext cx="715042" cy="7150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4690D5-6A87-4E75-B22A-FAFDF633FE98}"/>
              </a:ext>
            </a:extLst>
          </p:cNvPr>
          <p:cNvSpPr/>
          <p:nvPr/>
        </p:nvSpPr>
        <p:spPr>
          <a:xfrm>
            <a:off x="947097" y="5581914"/>
            <a:ext cx="440850" cy="612000"/>
          </a:xfrm>
          <a:prstGeom prst="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Barrière de construction avec un remplissage uni">
            <a:extLst>
              <a:ext uri="{FF2B5EF4-FFF2-40B4-BE49-F238E27FC236}">
                <a16:creationId xmlns:a16="http://schemas.microsoft.com/office/drawing/2014/main" id="{282CFFB1-F1D6-4944-BAAF-220D9A1F8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281" y="5592752"/>
            <a:ext cx="576000" cy="5760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8B18472D-4A03-468C-8789-6EDEBD4D4D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837" y="2419350"/>
            <a:ext cx="714375" cy="714375"/>
            <a:chOff x="326" y="1524"/>
            <a:chExt cx="450" cy="45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EFC0C7A2-2FF1-45A0-A3DE-2418A12F96B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" y="1524"/>
              <a:ext cx="45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85AC943-A6A6-4AAC-8509-4B71F451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641"/>
              <a:ext cx="51" cy="51"/>
            </a:xfrm>
            <a:custGeom>
              <a:avLst/>
              <a:gdLst>
                <a:gd name="T0" fmla="*/ 118 w 118"/>
                <a:gd name="T1" fmla="*/ 59 h 118"/>
                <a:gd name="T2" fmla="*/ 118 w 118"/>
                <a:gd name="T3" fmla="*/ 59 h 118"/>
                <a:gd name="T4" fmla="*/ 59 w 118"/>
                <a:gd name="T5" fmla="*/ 118 h 118"/>
                <a:gd name="T6" fmla="*/ 0 w 118"/>
                <a:gd name="T7" fmla="*/ 59 h 118"/>
                <a:gd name="T8" fmla="*/ 59 w 118"/>
                <a:gd name="T9" fmla="*/ 0 h 118"/>
                <a:gd name="T10" fmla="*/ 118 w 118"/>
                <a:gd name="T1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118" y="59"/>
                  </a:moveTo>
                  <a:lnTo>
                    <a:pt x="118" y="59"/>
                  </a:lnTo>
                  <a:cubicBezTo>
                    <a:pt x="118" y="92"/>
                    <a:pt x="92" y="118"/>
                    <a:pt x="59" y="118"/>
                  </a:cubicBez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80A78F-DC99-46BB-A613-19056759A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641"/>
              <a:ext cx="51" cy="51"/>
            </a:xfrm>
            <a:custGeom>
              <a:avLst/>
              <a:gdLst>
                <a:gd name="T0" fmla="*/ 118 w 118"/>
                <a:gd name="T1" fmla="*/ 59 h 118"/>
                <a:gd name="T2" fmla="*/ 118 w 118"/>
                <a:gd name="T3" fmla="*/ 59 h 118"/>
                <a:gd name="T4" fmla="*/ 59 w 118"/>
                <a:gd name="T5" fmla="*/ 118 h 118"/>
                <a:gd name="T6" fmla="*/ 0 w 118"/>
                <a:gd name="T7" fmla="*/ 59 h 118"/>
                <a:gd name="T8" fmla="*/ 59 w 118"/>
                <a:gd name="T9" fmla="*/ 0 h 118"/>
                <a:gd name="T10" fmla="*/ 118 w 118"/>
                <a:gd name="T11" fmla="*/ 59 h 118"/>
                <a:gd name="T12" fmla="*/ 118 w 118"/>
                <a:gd name="T13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8">
                  <a:moveTo>
                    <a:pt x="118" y="59"/>
                  </a:moveTo>
                  <a:lnTo>
                    <a:pt x="118" y="59"/>
                  </a:lnTo>
                  <a:cubicBezTo>
                    <a:pt x="118" y="92"/>
                    <a:pt x="92" y="118"/>
                    <a:pt x="59" y="118"/>
                  </a:cubicBez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lnTo>
                    <a:pt x="118" y="59"/>
                  </a:lnTo>
                  <a:close/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A649527-2025-4210-99D2-9C5212998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1569"/>
              <a:ext cx="245" cy="363"/>
            </a:xfrm>
            <a:custGeom>
              <a:avLst/>
              <a:gdLst>
                <a:gd name="T0" fmla="*/ 544 w 570"/>
                <a:gd name="T1" fmla="*/ 638 h 843"/>
                <a:gd name="T2" fmla="*/ 544 w 570"/>
                <a:gd name="T3" fmla="*/ 638 h 843"/>
                <a:gd name="T4" fmla="*/ 161 w 570"/>
                <a:gd name="T5" fmla="*/ 539 h 843"/>
                <a:gd name="T6" fmla="*/ 157 w 570"/>
                <a:gd name="T7" fmla="*/ 392 h 843"/>
                <a:gd name="T8" fmla="*/ 157 w 570"/>
                <a:gd name="T9" fmla="*/ 391 h 843"/>
                <a:gd name="T10" fmla="*/ 349 w 570"/>
                <a:gd name="T11" fmla="*/ 116 h 843"/>
                <a:gd name="T12" fmla="*/ 342 w 570"/>
                <a:gd name="T13" fmla="*/ 75 h 843"/>
                <a:gd name="T14" fmla="*/ 300 w 570"/>
                <a:gd name="T15" fmla="*/ 82 h 843"/>
                <a:gd name="T16" fmla="*/ 132 w 570"/>
                <a:gd name="T17" fmla="*/ 324 h 843"/>
                <a:gd name="T18" fmla="*/ 59 w 570"/>
                <a:gd name="T19" fmla="*/ 324 h 843"/>
                <a:gd name="T20" fmla="*/ 59 w 570"/>
                <a:gd name="T21" fmla="*/ 29 h 843"/>
                <a:gd name="T22" fmla="*/ 29 w 570"/>
                <a:gd name="T23" fmla="*/ 0 h 843"/>
                <a:gd name="T24" fmla="*/ 0 w 570"/>
                <a:gd name="T25" fmla="*/ 29 h 843"/>
                <a:gd name="T26" fmla="*/ 0 w 570"/>
                <a:gd name="T27" fmla="*/ 374 h 843"/>
                <a:gd name="T28" fmla="*/ 0 w 570"/>
                <a:gd name="T29" fmla="*/ 546 h 843"/>
                <a:gd name="T30" fmla="*/ 2 w 570"/>
                <a:gd name="T31" fmla="*/ 546 h 843"/>
                <a:gd name="T32" fmla="*/ 11 w 570"/>
                <a:gd name="T33" fmla="*/ 563 h 843"/>
                <a:gd name="T34" fmla="*/ 304 w 570"/>
                <a:gd name="T35" fmla="*/ 832 h 843"/>
                <a:gd name="T36" fmla="*/ 346 w 570"/>
                <a:gd name="T37" fmla="*/ 830 h 843"/>
                <a:gd name="T38" fmla="*/ 344 w 570"/>
                <a:gd name="T39" fmla="*/ 788 h 843"/>
                <a:gd name="T40" fmla="*/ 130 w 570"/>
                <a:gd name="T41" fmla="*/ 592 h 843"/>
                <a:gd name="T42" fmla="*/ 530 w 570"/>
                <a:gd name="T43" fmla="*/ 695 h 843"/>
                <a:gd name="T44" fmla="*/ 566 w 570"/>
                <a:gd name="T45" fmla="*/ 673 h 843"/>
                <a:gd name="T46" fmla="*/ 544 w 570"/>
                <a:gd name="T4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843">
                  <a:moveTo>
                    <a:pt x="544" y="638"/>
                  </a:moveTo>
                  <a:lnTo>
                    <a:pt x="544" y="638"/>
                  </a:lnTo>
                  <a:lnTo>
                    <a:pt x="161" y="539"/>
                  </a:lnTo>
                  <a:lnTo>
                    <a:pt x="157" y="392"/>
                  </a:lnTo>
                  <a:lnTo>
                    <a:pt x="157" y="391"/>
                  </a:lnTo>
                  <a:lnTo>
                    <a:pt x="349" y="116"/>
                  </a:lnTo>
                  <a:cubicBezTo>
                    <a:pt x="358" y="103"/>
                    <a:pt x="355" y="84"/>
                    <a:pt x="342" y="75"/>
                  </a:cubicBezTo>
                  <a:cubicBezTo>
                    <a:pt x="328" y="66"/>
                    <a:pt x="310" y="69"/>
                    <a:pt x="300" y="82"/>
                  </a:cubicBezTo>
                  <a:lnTo>
                    <a:pt x="132" y="324"/>
                  </a:lnTo>
                  <a:lnTo>
                    <a:pt x="59" y="324"/>
                  </a:lnTo>
                  <a:lnTo>
                    <a:pt x="59" y="29"/>
                  </a:ln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lnTo>
                    <a:pt x="0" y="374"/>
                  </a:lnTo>
                  <a:lnTo>
                    <a:pt x="0" y="546"/>
                  </a:lnTo>
                  <a:lnTo>
                    <a:pt x="2" y="546"/>
                  </a:lnTo>
                  <a:cubicBezTo>
                    <a:pt x="3" y="552"/>
                    <a:pt x="6" y="559"/>
                    <a:pt x="11" y="563"/>
                  </a:cubicBezTo>
                  <a:lnTo>
                    <a:pt x="304" y="832"/>
                  </a:lnTo>
                  <a:cubicBezTo>
                    <a:pt x="316" y="843"/>
                    <a:pt x="334" y="842"/>
                    <a:pt x="346" y="830"/>
                  </a:cubicBezTo>
                  <a:cubicBezTo>
                    <a:pt x="357" y="818"/>
                    <a:pt x="356" y="799"/>
                    <a:pt x="344" y="788"/>
                  </a:cubicBezTo>
                  <a:lnTo>
                    <a:pt x="130" y="592"/>
                  </a:lnTo>
                  <a:lnTo>
                    <a:pt x="530" y="695"/>
                  </a:lnTo>
                  <a:cubicBezTo>
                    <a:pt x="545" y="699"/>
                    <a:pt x="562" y="689"/>
                    <a:pt x="566" y="673"/>
                  </a:cubicBezTo>
                  <a:cubicBezTo>
                    <a:pt x="570" y="658"/>
                    <a:pt x="560" y="642"/>
                    <a:pt x="544" y="638"/>
                  </a:cubicBezTo>
                  <a:close/>
                </a:path>
              </a:pathLst>
            </a:custGeom>
            <a:solidFill>
              <a:srgbClr val="FDEA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DBD54AE-C105-4EF5-91AF-8D7562CD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1569"/>
              <a:ext cx="245" cy="363"/>
            </a:xfrm>
            <a:custGeom>
              <a:avLst/>
              <a:gdLst>
                <a:gd name="T0" fmla="*/ 544 w 570"/>
                <a:gd name="T1" fmla="*/ 638 h 843"/>
                <a:gd name="T2" fmla="*/ 544 w 570"/>
                <a:gd name="T3" fmla="*/ 638 h 843"/>
                <a:gd name="T4" fmla="*/ 161 w 570"/>
                <a:gd name="T5" fmla="*/ 539 h 843"/>
                <a:gd name="T6" fmla="*/ 157 w 570"/>
                <a:gd name="T7" fmla="*/ 392 h 843"/>
                <a:gd name="T8" fmla="*/ 157 w 570"/>
                <a:gd name="T9" fmla="*/ 391 h 843"/>
                <a:gd name="T10" fmla="*/ 349 w 570"/>
                <a:gd name="T11" fmla="*/ 116 h 843"/>
                <a:gd name="T12" fmla="*/ 342 w 570"/>
                <a:gd name="T13" fmla="*/ 75 h 843"/>
                <a:gd name="T14" fmla="*/ 300 w 570"/>
                <a:gd name="T15" fmla="*/ 82 h 843"/>
                <a:gd name="T16" fmla="*/ 132 w 570"/>
                <a:gd name="T17" fmla="*/ 324 h 843"/>
                <a:gd name="T18" fmla="*/ 59 w 570"/>
                <a:gd name="T19" fmla="*/ 324 h 843"/>
                <a:gd name="T20" fmla="*/ 59 w 570"/>
                <a:gd name="T21" fmla="*/ 29 h 843"/>
                <a:gd name="T22" fmla="*/ 29 w 570"/>
                <a:gd name="T23" fmla="*/ 0 h 843"/>
                <a:gd name="T24" fmla="*/ 0 w 570"/>
                <a:gd name="T25" fmla="*/ 29 h 843"/>
                <a:gd name="T26" fmla="*/ 0 w 570"/>
                <a:gd name="T27" fmla="*/ 374 h 843"/>
                <a:gd name="T28" fmla="*/ 0 w 570"/>
                <a:gd name="T29" fmla="*/ 546 h 843"/>
                <a:gd name="T30" fmla="*/ 2 w 570"/>
                <a:gd name="T31" fmla="*/ 546 h 843"/>
                <a:gd name="T32" fmla="*/ 11 w 570"/>
                <a:gd name="T33" fmla="*/ 563 h 843"/>
                <a:gd name="T34" fmla="*/ 304 w 570"/>
                <a:gd name="T35" fmla="*/ 832 h 843"/>
                <a:gd name="T36" fmla="*/ 346 w 570"/>
                <a:gd name="T37" fmla="*/ 830 h 843"/>
                <a:gd name="T38" fmla="*/ 344 w 570"/>
                <a:gd name="T39" fmla="*/ 788 h 843"/>
                <a:gd name="T40" fmla="*/ 130 w 570"/>
                <a:gd name="T41" fmla="*/ 592 h 843"/>
                <a:gd name="T42" fmla="*/ 530 w 570"/>
                <a:gd name="T43" fmla="*/ 695 h 843"/>
                <a:gd name="T44" fmla="*/ 566 w 570"/>
                <a:gd name="T45" fmla="*/ 673 h 843"/>
                <a:gd name="T46" fmla="*/ 544 w 570"/>
                <a:gd name="T47" fmla="*/ 638 h 843"/>
                <a:gd name="T48" fmla="*/ 544 w 570"/>
                <a:gd name="T49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0" h="843">
                  <a:moveTo>
                    <a:pt x="544" y="638"/>
                  </a:moveTo>
                  <a:lnTo>
                    <a:pt x="544" y="638"/>
                  </a:lnTo>
                  <a:lnTo>
                    <a:pt x="161" y="539"/>
                  </a:lnTo>
                  <a:lnTo>
                    <a:pt x="157" y="392"/>
                  </a:lnTo>
                  <a:lnTo>
                    <a:pt x="157" y="391"/>
                  </a:lnTo>
                  <a:lnTo>
                    <a:pt x="349" y="116"/>
                  </a:lnTo>
                  <a:cubicBezTo>
                    <a:pt x="358" y="103"/>
                    <a:pt x="355" y="84"/>
                    <a:pt x="342" y="75"/>
                  </a:cubicBezTo>
                  <a:cubicBezTo>
                    <a:pt x="328" y="66"/>
                    <a:pt x="310" y="69"/>
                    <a:pt x="300" y="82"/>
                  </a:cubicBezTo>
                  <a:lnTo>
                    <a:pt x="132" y="324"/>
                  </a:lnTo>
                  <a:lnTo>
                    <a:pt x="59" y="324"/>
                  </a:lnTo>
                  <a:lnTo>
                    <a:pt x="59" y="29"/>
                  </a:ln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lnTo>
                    <a:pt x="0" y="374"/>
                  </a:lnTo>
                  <a:lnTo>
                    <a:pt x="0" y="546"/>
                  </a:lnTo>
                  <a:lnTo>
                    <a:pt x="2" y="546"/>
                  </a:lnTo>
                  <a:cubicBezTo>
                    <a:pt x="3" y="552"/>
                    <a:pt x="6" y="559"/>
                    <a:pt x="11" y="563"/>
                  </a:cubicBezTo>
                  <a:lnTo>
                    <a:pt x="304" y="832"/>
                  </a:lnTo>
                  <a:cubicBezTo>
                    <a:pt x="316" y="843"/>
                    <a:pt x="334" y="842"/>
                    <a:pt x="346" y="830"/>
                  </a:cubicBezTo>
                  <a:cubicBezTo>
                    <a:pt x="357" y="818"/>
                    <a:pt x="356" y="799"/>
                    <a:pt x="344" y="788"/>
                  </a:cubicBezTo>
                  <a:lnTo>
                    <a:pt x="130" y="592"/>
                  </a:lnTo>
                  <a:lnTo>
                    <a:pt x="530" y="695"/>
                  </a:lnTo>
                  <a:cubicBezTo>
                    <a:pt x="545" y="699"/>
                    <a:pt x="562" y="689"/>
                    <a:pt x="566" y="673"/>
                  </a:cubicBezTo>
                  <a:cubicBezTo>
                    <a:pt x="570" y="658"/>
                    <a:pt x="560" y="642"/>
                    <a:pt x="544" y="638"/>
                  </a:cubicBezTo>
                  <a:lnTo>
                    <a:pt x="544" y="638"/>
                  </a:lnTo>
                  <a:close/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805E951-1EE6-4681-AE1F-EACCD32B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735"/>
              <a:ext cx="191" cy="66"/>
            </a:xfrm>
            <a:custGeom>
              <a:avLst/>
              <a:gdLst>
                <a:gd name="T0" fmla="*/ 442 w 442"/>
                <a:gd name="T1" fmla="*/ 152 h 152"/>
                <a:gd name="T2" fmla="*/ 442 w 442"/>
                <a:gd name="T3" fmla="*/ 152 h 152"/>
                <a:gd name="T4" fmla="*/ 0 w 442"/>
                <a:gd name="T5" fmla="*/ 152 h 152"/>
                <a:gd name="T6" fmla="*/ 0 w 442"/>
                <a:gd name="T7" fmla="*/ 0 h 152"/>
                <a:gd name="T8" fmla="*/ 442 w 442"/>
                <a:gd name="T9" fmla="*/ 0 h 152"/>
                <a:gd name="T10" fmla="*/ 442 w 442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152">
                  <a:moveTo>
                    <a:pt x="442" y="152"/>
                  </a:moveTo>
                  <a:lnTo>
                    <a:pt x="442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442" y="0"/>
                  </a:lnTo>
                  <a:lnTo>
                    <a:pt x="442" y="152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0F07618-4738-4A75-9FF0-F67B3432C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735"/>
              <a:ext cx="191" cy="66"/>
            </a:xfrm>
            <a:custGeom>
              <a:avLst/>
              <a:gdLst>
                <a:gd name="T0" fmla="*/ 442 w 442"/>
                <a:gd name="T1" fmla="*/ 152 h 152"/>
                <a:gd name="T2" fmla="*/ 442 w 442"/>
                <a:gd name="T3" fmla="*/ 152 h 152"/>
                <a:gd name="T4" fmla="*/ 0 w 442"/>
                <a:gd name="T5" fmla="*/ 152 h 152"/>
                <a:gd name="T6" fmla="*/ 0 w 442"/>
                <a:gd name="T7" fmla="*/ 0 h 152"/>
                <a:gd name="T8" fmla="*/ 442 w 442"/>
                <a:gd name="T9" fmla="*/ 0 h 152"/>
                <a:gd name="T10" fmla="*/ 442 w 442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2" h="152">
                  <a:moveTo>
                    <a:pt x="442" y="152"/>
                  </a:moveTo>
                  <a:lnTo>
                    <a:pt x="442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442" y="0"/>
                  </a:lnTo>
                  <a:lnTo>
                    <a:pt x="442" y="152"/>
                  </a:lnTo>
                  <a:close/>
                </a:path>
              </a:pathLst>
            </a:custGeom>
            <a:solidFill>
              <a:srgbClr val="FDEAD2"/>
            </a:solidFill>
            <a:ln w="23813" cap="rnd">
              <a:solidFill>
                <a:srgbClr val="F5861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90DC60F-C168-447A-86BC-F41817731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754"/>
              <a:ext cx="14" cy="28"/>
            </a:xfrm>
            <a:custGeom>
              <a:avLst/>
              <a:gdLst>
                <a:gd name="T0" fmla="*/ 32 w 32"/>
                <a:gd name="T1" fmla="*/ 0 h 64"/>
                <a:gd name="T2" fmla="*/ 32 w 32"/>
                <a:gd name="T3" fmla="*/ 0 h 64"/>
                <a:gd name="T4" fmla="*/ 0 w 32"/>
                <a:gd name="T5" fmla="*/ 32 h 64"/>
                <a:gd name="T6" fmla="*/ 32 w 32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4">
                  <a:moveTo>
                    <a:pt x="3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32" y="64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95227F6-A270-429B-A352-2B4B920A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754"/>
              <a:ext cx="14" cy="28"/>
            </a:xfrm>
            <a:custGeom>
              <a:avLst/>
              <a:gdLst>
                <a:gd name="T0" fmla="*/ 32 w 32"/>
                <a:gd name="T1" fmla="*/ 0 h 64"/>
                <a:gd name="T2" fmla="*/ 32 w 32"/>
                <a:gd name="T3" fmla="*/ 0 h 64"/>
                <a:gd name="T4" fmla="*/ 0 w 32"/>
                <a:gd name="T5" fmla="*/ 32 h 64"/>
                <a:gd name="T6" fmla="*/ 32 w 32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4">
                  <a:moveTo>
                    <a:pt x="3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32" y="64"/>
                  </a:lnTo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BE2B80D-6323-43AD-8BDB-5A09D542C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768"/>
              <a:ext cx="104" cy="0"/>
            </a:xfrm>
            <a:custGeom>
              <a:avLst/>
              <a:gdLst>
                <a:gd name="T0" fmla="*/ 241 w 241"/>
                <a:gd name="T1" fmla="*/ 241 w 241"/>
                <a:gd name="T2" fmla="*/ 0 w 2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1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033D3A9-04C6-4C8F-824E-4251E5EF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768"/>
              <a:ext cx="104" cy="0"/>
            </a:xfrm>
            <a:custGeom>
              <a:avLst/>
              <a:gdLst>
                <a:gd name="T0" fmla="*/ 241 w 241"/>
                <a:gd name="T1" fmla="*/ 241 w 241"/>
                <a:gd name="T2" fmla="*/ 0 w 2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1">
                  <a:moveTo>
                    <a:pt x="241" y="0"/>
                  </a:moveTo>
                  <a:lnTo>
                    <a:pt x="241" y="0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rgbClr val="F586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DFF50A84-C13B-4DAC-800A-C4C84D62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529"/>
              <a:ext cx="442" cy="442"/>
            </a:xfrm>
            <a:custGeom>
              <a:avLst/>
              <a:gdLst>
                <a:gd name="T0" fmla="*/ 893 w 1027"/>
                <a:gd name="T1" fmla="*/ 1027 h 1027"/>
                <a:gd name="T2" fmla="*/ 893 w 1027"/>
                <a:gd name="T3" fmla="*/ 1027 h 1027"/>
                <a:gd name="T4" fmla="*/ 133 w 1027"/>
                <a:gd name="T5" fmla="*/ 1027 h 1027"/>
                <a:gd name="T6" fmla="*/ 0 w 1027"/>
                <a:gd name="T7" fmla="*/ 894 h 1027"/>
                <a:gd name="T8" fmla="*/ 0 w 1027"/>
                <a:gd name="T9" fmla="*/ 134 h 1027"/>
                <a:gd name="T10" fmla="*/ 133 w 1027"/>
                <a:gd name="T11" fmla="*/ 0 h 1027"/>
                <a:gd name="T12" fmla="*/ 893 w 1027"/>
                <a:gd name="T13" fmla="*/ 0 h 1027"/>
                <a:gd name="T14" fmla="*/ 1027 w 1027"/>
                <a:gd name="T15" fmla="*/ 134 h 1027"/>
                <a:gd name="T16" fmla="*/ 1027 w 1027"/>
                <a:gd name="T17" fmla="*/ 894 h 1027"/>
                <a:gd name="T18" fmla="*/ 893 w 1027"/>
                <a:gd name="T19" fmla="*/ 1027 h 1027"/>
                <a:gd name="T20" fmla="*/ 893 w 1027"/>
                <a:gd name="T21" fmla="*/ 1027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7" h="1027">
                  <a:moveTo>
                    <a:pt x="893" y="1027"/>
                  </a:moveTo>
                  <a:lnTo>
                    <a:pt x="893" y="1027"/>
                  </a:lnTo>
                  <a:lnTo>
                    <a:pt x="133" y="1027"/>
                  </a:lnTo>
                  <a:cubicBezTo>
                    <a:pt x="60" y="1027"/>
                    <a:pt x="0" y="967"/>
                    <a:pt x="0" y="894"/>
                  </a:cubicBezTo>
                  <a:lnTo>
                    <a:pt x="0" y="134"/>
                  </a:lnTo>
                  <a:cubicBezTo>
                    <a:pt x="0" y="60"/>
                    <a:pt x="60" y="0"/>
                    <a:pt x="133" y="0"/>
                  </a:cubicBezTo>
                  <a:lnTo>
                    <a:pt x="893" y="0"/>
                  </a:lnTo>
                  <a:cubicBezTo>
                    <a:pt x="967" y="0"/>
                    <a:pt x="1027" y="60"/>
                    <a:pt x="1027" y="134"/>
                  </a:cubicBezTo>
                  <a:lnTo>
                    <a:pt x="1027" y="894"/>
                  </a:lnTo>
                  <a:cubicBezTo>
                    <a:pt x="1027" y="967"/>
                    <a:pt x="967" y="1027"/>
                    <a:pt x="893" y="1027"/>
                  </a:cubicBezTo>
                  <a:lnTo>
                    <a:pt x="893" y="1027"/>
                  </a:lnTo>
                  <a:close/>
                </a:path>
              </a:pathLst>
            </a:custGeom>
            <a:noFill/>
            <a:ln w="22225" cap="flat">
              <a:solidFill>
                <a:srgbClr val="F586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8" name="Picture 8" descr="Le site du Domaine de Vermoise">
            <a:hlinkClick r:id="rId10"/>
            <a:extLst>
              <a:ext uri="{FF2B5EF4-FFF2-40B4-BE49-F238E27FC236}">
                <a16:creationId xmlns:a16="http://schemas.microsoft.com/office/drawing/2014/main" id="{9747C6A2-84D2-48C1-B725-2F5BF5E0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19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77" y="5458649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1" ma:contentTypeDescription="Crée un document." ma:contentTypeScope="" ma:versionID="56f95c2b2656dfd9a3ce2088bcf5086c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e7724d25e4c79b07804f738d6c21a282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560780-D1C1-4641-9B08-F0A5FFFCA309}">
  <ds:schemaRefs>
    <ds:schemaRef ds:uri="http://www.w3.org/XML/1998/namespace"/>
    <ds:schemaRef ds:uri="http://purl.org/dc/dcmitype/"/>
    <ds:schemaRef ds:uri="40753fda-f579-4bb9-aa37-7b314b45a769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e3fc8a5-ae92-42ac-9a5b-adc0faec43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84406B0-BF22-424A-9540-E3ADE2D68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1937</TotalTime>
  <Words>296</Words>
  <Application>Microsoft Office PowerPoint</Application>
  <PresentationFormat>Grand écran</PresentationFormat>
  <Paragraphs>39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La Règle d’or 12 Ligne de danger</vt:lpstr>
      <vt:lpstr>L’essentiel de la Règle d’or 12</vt:lpstr>
      <vt:lpstr>Exemples de ligne de danger dans les bureaux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81</cp:revision>
  <cp:lastPrinted>2022-04-01T15:01:54Z</cp:lastPrinted>
  <dcterms:created xsi:type="dcterms:W3CDTF">2021-08-30T17:14:08Z</dcterms:created>
  <dcterms:modified xsi:type="dcterms:W3CDTF">2022-07-13T12:41:29Z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</Properties>
</file>