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314" r:id="rId6"/>
    <p:sldId id="322" r:id="rId7"/>
    <p:sldId id="337" r:id="rId8"/>
    <p:sldId id="323" r:id="rId9"/>
    <p:sldId id="324" r:id="rId10"/>
    <p:sldId id="325" r:id="rId11"/>
    <p:sldId id="326" r:id="rId12"/>
    <p:sldId id="327" r:id="rId13"/>
    <p:sldId id="328" r:id="rId14"/>
    <p:sldId id="329" r:id="rId15"/>
    <p:sldId id="330" r:id="rId16"/>
    <p:sldId id="331" r:id="rId17"/>
    <p:sldId id="338" r:id="rId18"/>
    <p:sldId id="332" r:id="rId19"/>
    <p:sldId id="333" r:id="rId20"/>
    <p:sldId id="334" r:id="rId21"/>
    <p:sldId id="335" r:id="rId22"/>
    <p:sldId id="336" r:id="rId23"/>
    <p:sldId id="339" r:id="rId2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E9E2CE"/>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AEB599-DD37-4661-94AC-A64DBADC792A}" v="195" dt="2020-09-03T15:39:29.37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1513" autoAdjust="0"/>
  </p:normalViewPr>
  <p:slideViewPr>
    <p:cSldViewPr>
      <p:cViewPr varScale="1">
        <p:scale>
          <a:sx n="62" d="100"/>
          <a:sy n="62" d="100"/>
        </p:scale>
        <p:origin x="1050" y="72"/>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11/3/2020</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11/3/2020</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10</a:t>
            </a:fld>
            <a:endParaRPr lang="en-US"/>
          </a:p>
        </p:txBody>
      </p:sp>
    </p:spTree>
    <p:extLst>
      <p:ext uri="{BB962C8B-B14F-4D97-AF65-F5344CB8AC3E}">
        <p14:creationId xmlns:p14="http://schemas.microsoft.com/office/powerpoint/2010/main" val="1083714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11</a:t>
            </a:fld>
            <a:endParaRPr lang="en-US"/>
          </a:p>
        </p:txBody>
      </p:sp>
    </p:spTree>
    <p:extLst>
      <p:ext uri="{BB962C8B-B14F-4D97-AF65-F5344CB8AC3E}">
        <p14:creationId xmlns:p14="http://schemas.microsoft.com/office/powerpoint/2010/main" val="2743429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12</a:t>
            </a:fld>
            <a:endParaRPr lang="en-US"/>
          </a:p>
        </p:txBody>
      </p:sp>
    </p:spTree>
    <p:extLst>
      <p:ext uri="{BB962C8B-B14F-4D97-AF65-F5344CB8AC3E}">
        <p14:creationId xmlns:p14="http://schemas.microsoft.com/office/powerpoint/2010/main" val="764838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13</a:t>
            </a:fld>
            <a:endParaRPr lang="en-US"/>
          </a:p>
        </p:txBody>
      </p:sp>
    </p:spTree>
    <p:extLst>
      <p:ext uri="{BB962C8B-B14F-4D97-AF65-F5344CB8AC3E}">
        <p14:creationId xmlns:p14="http://schemas.microsoft.com/office/powerpoint/2010/main" val="3027798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14</a:t>
            </a:fld>
            <a:endParaRPr lang="en-US"/>
          </a:p>
        </p:txBody>
      </p:sp>
    </p:spTree>
    <p:extLst>
      <p:ext uri="{BB962C8B-B14F-4D97-AF65-F5344CB8AC3E}">
        <p14:creationId xmlns:p14="http://schemas.microsoft.com/office/powerpoint/2010/main" val="1937619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15</a:t>
            </a:fld>
            <a:endParaRPr lang="en-US"/>
          </a:p>
        </p:txBody>
      </p:sp>
    </p:spTree>
    <p:extLst>
      <p:ext uri="{BB962C8B-B14F-4D97-AF65-F5344CB8AC3E}">
        <p14:creationId xmlns:p14="http://schemas.microsoft.com/office/powerpoint/2010/main" val="1167226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16</a:t>
            </a:fld>
            <a:endParaRPr lang="en-US"/>
          </a:p>
        </p:txBody>
      </p:sp>
    </p:spTree>
    <p:extLst>
      <p:ext uri="{BB962C8B-B14F-4D97-AF65-F5344CB8AC3E}">
        <p14:creationId xmlns:p14="http://schemas.microsoft.com/office/powerpoint/2010/main" val="2364171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17</a:t>
            </a:fld>
            <a:endParaRPr lang="en-US"/>
          </a:p>
        </p:txBody>
      </p:sp>
    </p:spTree>
    <p:extLst>
      <p:ext uri="{BB962C8B-B14F-4D97-AF65-F5344CB8AC3E}">
        <p14:creationId xmlns:p14="http://schemas.microsoft.com/office/powerpoint/2010/main" val="2837820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18</a:t>
            </a:fld>
            <a:endParaRPr lang="en-US"/>
          </a:p>
        </p:txBody>
      </p:sp>
    </p:spTree>
    <p:extLst>
      <p:ext uri="{BB962C8B-B14F-4D97-AF65-F5344CB8AC3E}">
        <p14:creationId xmlns:p14="http://schemas.microsoft.com/office/powerpoint/2010/main" val="1931609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19</a:t>
            </a:fld>
            <a:endParaRPr lang="en-US"/>
          </a:p>
        </p:txBody>
      </p:sp>
    </p:spTree>
    <p:extLst>
      <p:ext uri="{BB962C8B-B14F-4D97-AF65-F5344CB8AC3E}">
        <p14:creationId xmlns:p14="http://schemas.microsoft.com/office/powerpoint/2010/main" val="123689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20</a:t>
            </a:fld>
            <a:endParaRPr lang="en-US"/>
          </a:p>
        </p:txBody>
      </p:sp>
    </p:spTree>
    <p:extLst>
      <p:ext uri="{BB962C8B-B14F-4D97-AF65-F5344CB8AC3E}">
        <p14:creationId xmlns:p14="http://schemas.microsoft.com/office/powerpoint/2010/main" val="250320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276019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2706817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209728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377629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132105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493057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7468144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7" name="Image 6" descr="Une image contenant personne, extérieur, homme, portant&#10;&#10;Description générée automatiquement">
            <a:extLst>
              <a:ext uri="{FF2B5EF4-FFF2-40B4-BE49-F238E27FC236}">
                <a16:creationId xmlns:a16="http://schemas.microsoft.com/office/drawing/2014/main" id="{43507F2B-10CE-4D6F-8086-7DC0D70B6404}"/>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t="6279"/>
          <a:stretch/>
        </p:blipFill>
        <p:spPr>
          <a:xfrm>
            <a:off x="0" y="0"/>
            <a:ext cx="12192000" cy="6858000"/>
          </a:xfrm>
          <a:prstGeom prst="rect">
            <a:avLst/>
          </a:prstGeom>
        </p:spPr>
      </p:pic>
      <p:pic>
        <p:nvPicPr>
          <p:cNvPr id="9" name="Picture 2">
            <a:extLst>
              <a:ext uri="{FF2B5EF4-FFF2-40B4-BE49-F238E27FC236}">
                <a16:creationId xmlns:a16="http://schemas.microsoft.com/office/drawing/2014/main" id="{1A9476AF-AD9C-4AA1-81C0-E05C0DC6F44B}"/>
              </a:ext>
            </a:extLst>
          </p:cNvPr>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3" y="404664"/>
            <a:ext cx="5616625"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
        <p:nvSpPr>
          <p:cNvPr id="2" name="MSIPCMContentMarking" descr="{&quot;HashCode&quot;:-234220969,&quot;Placement&quot;:&quot;Footer&quot;}">
            <a:extLst>
              <a:ext uri="{FF2B5EF4-FFF2-40B4-BE49-F238E27FC236}">
                <a16:creationId xmlns:a16="http://schemas.microsoft.com/office/drawing/2014/main" id="{B59EB4E6-0770-4358-A6EB-A161345A5E3F}"/>
              </a:ext>
            </a:extLst>
          </p:cNvPr>
          <p:cNvSpPr txBox="1"/>
          <p:nvPr userDrawn="1"/>
        </p:nvSpPr>
        <p:spPr>
          <a:xfrm>
            <a:off x="0" y="6440626"/>
            <a:ext cx="2564033" cy="41737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TOTAL Classification: Restricted Distribution
TOTAL - All rights reserved</a:t>
            </a:r>
            <a:endParaRPr lang="fr-FR"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5"/>
            <a:ext cx="9732536" cy="1368152"/>
          </a:xfrm>
        </p:spPr>
        <p:txBody>
          <a:bodyPr/>
          <a:lstStyle/>
          <a:p>
            <a:r>
              <a:rPr lang="en-US"/>
              <a:t>Safety of Maritime and Inland Waterway Terminals</a:t>
            </a:r>
            <a:br>
              <a:rPr lang="en-US"/>
            </a:br>
            <a:r>
              <a:rPr lang="en-US" sz="2000"/>
              <a:t>HSE GROUP RULE (CR-GR-HSE-422)</a:t>
            </a:r>
            <a:br>
              <a:rPr lang="en-US"/>
            </a:br>
            <a:endParaRPr lang="en-US"/>
          </a:p>
        </p:txBody>
      </p:sp>
      <p:sp>
        <p:nvSpPr>
          <p:cNvPr id="7" name="Espace réservé du texte 2"/>
          <p:cNvSpPr txBox="1">
            <a:spLocks/>
          </p:cNvSpPr>
          <p:nvPr/>
        </p:nvSpPr>
        <p:spPr>
          <a:xfrm>
            <a:off x="1115992" y="3212976"/>
            <a:ext cx="10380608" cy="3029760"/>
          </a:xfrm>
          <a:prstGeom prst="rect">
            <a:avLst/>
          </a:prstGeom>
        </p:spPr>
        <p:txBody>
          <a:bodyPr/>
          <a:lstStyle/>
          <a:p>
            <a:endParaRPr lang="en-US" dirty="0">
              <a:solidFill>
                <a:schemeClr val="bg1"/>
              </a:solidFill>
            </a:endParaRPr>
          </a:p>
          <a:p>
            <a:r>
              <a:rPr lang="en-GB" b="1" i="1" dirty="0">
                <a:solidFill>
                  <a:schemeClr val="bg1"/>
                </a:solidFill>
                <a:latin typeface="+mn-lt"/>
              </a:rPr>
              <a:t>SUMMARY</a:t>
            </a:r>
          </a:p>
          <a:p>
            <a:pPr algn="just"/>
            <a:endParaRPr lang="en-GB" b="1" i="1" dirty="0">
              <a:solidFill>
                <a:schemeClr val="bg1"/>
              </a:solidFill>
              <a:latin typeface="+mn-lt"/>
            </a:endParaRPr>
          </a:p>
          <a:p>
            <a:pPr algn="just"/>
            <a:r>
              <a:rPr lang="en-US" sz="1600" dirty="0">
                <a:solidFill>
                  <a:schemeClr val="bg1"/>
                </a:solidFill>
                <a:latin typeface="+mn-lt"/>
              </a:rPr>
              <a:t>This rule defines the minimum HSE requirements for the management of risks associated with the loading, unloading and bunkering of vessels and barges with dangerous liquid bulk cargoes at maritime or inland waterway terminals</a:t>
            </a:r>
            <a:endParaRPr lang="en-US" dirty="0">
              <a:solidFill>
                <a:schemeClr val="bg1"/>
              </a:solidFill>
            </a:endParaRP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52187" y="1985140"/>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974463102"/>
              </p:ext>
            </p:extLst>
          </p:nvPr>
        </p:nvGraphicFramePr>
        <p:xfrm>
          <a:off x="947428" y="496625"/>
          <a:ext cx="10297144" cy="300580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133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GB" sz="1600" b="1" noProof="0">
                          <a:solidFill>
                            <a:srgbClr val="0070C0"/>
                          </a:solidFill>
                          <a:effectLst/>
                          <a:latin typeface="Arial" panose="020B0604020202020204" pitchFamily="34" charset="0"/>
                          <a:ea typeface="+mn-ea"/>
                          <a:cs typeface="Times New Roman" panose="02020603050405020304" pitchFamily="18" charset="0"/>
                        </a:rPr>
                        <a:t>Requirement </a:t>
                      </a:r>
                      <a:r>
                        <a:rPr lang="en-GB" sz="1600" b="1">
                          <a:solidFill>
                            <a:srgbClr val="0070C0"/>
                          </a:solidFill>
                          <a:effectLst/>
                          <a:latin typeface="Arial" panose="020B0604020202020204" pitchFamily="34" charset="0"/>
                          <a:ea typeface="+mn-ea"/>
                          <a:cs typeface="Times New Roman" panose="02020603050405020304" pitchFamily="18" charset="0"/>
                        </a:rPr>
                        <a:t>3.4.2 : Hose integrity</a:t>
                      </a:r>
                      <a:endParaRPr lang="en-GB"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634473">
                <a:tc>
                  <a:txBody>
                    <a:bodyPr/>
                    <a:lstStyle/>
                    <a:p>
                      <a:pPr fontAlgn="base">
                        <a:spcBef>
                          <a:spcPts val="600"/>
                        </a:spcBef>
                      </a:pPr>
                      <a:r>
                        <a:rPr lang="en-GB" sz="1400" dirty="0">
                          <a:solidFill>
                            <a:schemeClr val="dk1"/>
                          </a:solidFill>
                          <a:effectLst/>
                          <a:latin typeface="Arial" panose="020B0604020202020204" pitchFamily="34" charset="0"/>
                          <a:ea typeface="+mn-ea"/>
                          <a:cs typeface="Arial" panose="020B0604020202020204" pitchFamily="34" charset="0"/>
                        </a:rPr>
                        <a:t>Taking into account the regulatory obligations and manufacturer’s recommendations, hoses used for transfer operations are:</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Appropriate for the nature of the products transferred;</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Identified;</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Visually inspected before each operation;</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Pressure-tested at a suitable frequency not exceeding:</a:t>
                      </a:r>
                    </a:p>
                    <a:p>
                      <a:pPr marL="542925" lvl="0" indent="263525" fontAlgn="base">
                        <a:spcBef>
                          <a:spcPts val="600"/>
                        </a:spcBef>
                        <a:buFont typeface="Courier New" panose="02070309020205020404" pitchFamily="49" charset="0"/>
                        <a:buChar char="o"/>
                      </a:pPr>
                      <a:r>
                        <a:rPr lang="en-GB" sz="1400" dirty="0">
                          <a:solidFill>
                            <a:srgbClr val="FF0000"/>
                          </a:solidFill>
                          <a:effectLst/>
                          <a:latin typeface="Arial" panose="020B0604020202020204" pitchFamily="34" charset="0"/>
                          <a:ea typeface="+mn-ea"/>
                          <a:cs typeface="Arial" panose="020B0604020202020204" pitchFamily="34" charset="0"/>
                        </a:rPr>
                        <a:t>1 year for onshore hoses;</a:t>
                      </a:r>
                    </a:p>
                    <a:p>
                      <a:pPr marL="542925" lvl="0" indent="263525" fontAlgn="base">
                        <a:spcBef>
                          <a:spcPts val="600"/>
                        </a:spcBef>
                        <a:buFont typeface="Courier New" panose="02070309020205020404" pitchFamily="49" charset="0"/>
                        <a:buChar char="o"/>
                      </a:pPr>
                      <a:r>
                        <a:rPr lang="en-GB" sz="1400" dirty="0">
                          <a:solidFill>
                            <a:srgbClr val="FF0000"/>
                          </a:solidFill>
                          <a:effectLst/>
                          <a:latin typeface="Arial" panose="020B0604020202020204" pitchFamily="34" charset="0"/>
                          <a:ea typeface="+mn-ea"/>
                          <a:cs typeface="Arial" panose="020B0604020202020204" pitchFamily="34" charset="0"/>
                        </a:rPr>
                        <a:t>3 years for offshore hoses;</a:t>
                      </a:r>
                    </a:p>
                    <a:p>
                      <a:pPr marL="542925" lvl="0" indent="-285750" fontAlgn="base">
                        <a:spcBef>
                          <a:spcPts val="600"/>
                        </a:spcBef>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Withdrawn from service in the event of an anomaly or on a specified date. </a:t>
                      </a:r>
                    </a:p>
                    <a:p>
                      <a:pPr lvl="0" fontAlgn="base">
                        <a:spcBef>
                          <a:spcPts val="600"/>
                        </a:spcBef>
                      </a:pPr>
                      <a:r>
                        <a:rPr lang="en-GB" sz="1400" dirty="0">
                          <a:solidFill>
                            <a:schemeClr val="dk1"/>
                          </a:solidFill>
                          <a:effectLst/>
                          <a:latin typeface="Arial" panose="020B0604020202020204" pitchFamily="34" charset="0"/>
                          <a:ea typeface="+mn-ea"/>
                          <a:cs typeface="Arial" panose="020B0604020202020204" pitchFamily="34" charset="0"/>
                        </a:rPr>
                        <a:t>All hose integrity monitoring data (including those stored in the warehouse) are documented.</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636745" y="3914744"/>
            <a:ext cx="3749916" cy="1508105"/>
          </a:xfrm>
          <a:prstGeom prst="rect">
            <a:avLst/>
          </a:prstGeom>
        </p:spPr>
        <p:txBody>
          <a:bodyPr wrap="square">
            <a:spAutoFit/>
          </a:bodyPr>
          <a:lstStyle/>
          <a:p>
            <a:pPr algn="l">
              <a:spcBef>
                <a:spcPts val="600"/>
              </a:spcBef>
              <a:spcAft>
                <a:spcPts val="600"/>
              </a:spcAft>
            </a:pPr>
            <a:r>
              <a:rPr lang="en-US" sz="1600" dirty="0">
                <a:solidFill>
                  <a:schemeClr val="accent6">
                    <a:lumMod val="75000"/>
                  </a:schemeClr>
                </a:solidFill>
                <a:sym typeface="Wingdings" panose="05000000000000000000" pitchFamily="2" charset="2"/>
              </a:rPr>
              <a:t> </a:t>
            </a:r>
            <a:r>
              <a:rPr lang="en-US" sz="1600" b="1" dirty="0">
                <a:solidFill>
                  <a:schemeClr val="accent6">
                    <a:lumMod val="75000"/>
                  </a:schemeClr>
                </a:solidFill>
                <a:sym typeface="Wingdings" panose="05000000000000000000" pitchFamily="2" charset="2"/>
              </a:rPr>
              <a:t>Clarifications</a:t>
            </a:r>
            <a:endParaRPr lang="en-US" sz="1600" b="1" dirty="0">
              <a:solidFill>
                <a:schemeClr val="accent6">
                  <a:lumMod val="75000"/>
                </a:schemeClr>
              </a:solidFill>
            </a:endParaRPr>
          </a:p>
          <a:p>
            <a:pPr marL="285750" indent="-285750" algn="l">
              <a:spcBef>
                <a:spcPts val="600"/>
              </a:spcBef>
              <a:spcAft>
                <a:spcPts val="600"/>
              </a:spcAft>
              <a:buFont typeface="Arial" panose="020B0604020202020204" pitchFamily="34" charset="0"/>
              <a:buChar char="•"/>
            </a:pPr>
            <a:r>
              <a:rPr lang="en-US" sz="1400" dirty="0">
                <a:solidFill>
                  <a:schemeClr val="accent6">
                    <a:lumMod val="75000"/>
                  </a:schemeClr>
                </a:solidFill>
              </a:rPr>
              <a:t>Applied in all terminals through inspection and maintenance plans</a:t>
            </a:r>
          </a:p>
          <a:p>
            <a:pPr marL="285750" indent="-285750" algn="l">
              <a:spcBef>
                <a:spcPts val="600"/>
              </a:spcBef>
              <a:spcAft>
                <a:spcPts val="600"/>
              </a:spcAft>
              <a:buFont typeface="Arial" panose="020B0604020202020204" pitchFamily="34" charset="0"/>
              <a:buChar char="•"/>
            </a:pPr>
            <a:r>
              <a:rPr lang="en-US" sz="1400" b="0" dirty="0">
                <a:solidFill>
                  <a:srgbClr val="FF0000"/>
                </a:solidFill>
              </a:rPr>
              <a:t>New requirement for all branches on the frequency of pressure tests</a:t>
            </a:r>
          </a:p>
        </p:txBody>
      </p:sp>
      <p:sp>
        <p:nvSpPr>
          <p:cNvPr id="10" name="Rectangle 1">
            <a:extLst>
              <a:ext uri="{FF2B5EF4-FFF2-40B4-BE49-F238E27FC236}">
                <a16:creationId xmlns:a16="http://schemas.microsoft.com/office/drawing/2014/main" id="{E4434BB2-79B1-4E97-984A-A881A315D744}"/>
              </a:ext>
            </a:extLst>
          </p:cNvPr>
          <p:cNvSpPr>
            <a:spLocks noChangeArrowheads="1"/>
          </p:cNvSpPr>
          <p:nvPr/>
        </p:nvSpPr>
        <p:spPr bwMode="auto">
          <a:xfrm>
            <a:off x="5540400" y="3632245"/>
            <a:ext cx="6472203"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r>
              <a:rPr lang="en-US" sz="1400" dirty="0">
                <a:solidFill>
                  <a:schemeClr val="tx1"/>
                </a:solidFill>
                <a:latin typeface="Arial" panose="020B0604020202020204" pitchFamily="34" charset="0"/>
                <a:cs typeface="Arial" panose="020B0604020202020204" pitchFamily="34" charset="0"/>
              </a:rPr>
              <a:t>Tests are conducted at a pressure equal to 1.5 times the Rated Working Pressure (RWP) of the hose and shall be supplemented, if necessary, by tensile tests at pressure and electrical continuity.</a:t>
            </a:r>
          </a:p>
          <a:p>
            <a:pPr fontAlgn="base"/>
            <a:endParaRPr lang="en-US" sz="1400" dirty="0">
              <a:solidFill>
                <a:schemeClr val="tx1"/>
              </a:solidFill>
              <a:latin typeface="Arial" panose="020B0604020202020204" pitchFamily="34" charset="0"/>
              <a:cs typeface="Arial" panose="020B0604020202020204" pitchFamily="34" charset="0"/>
            </a:endParaRPr>
          </a:p>
          <a:p>
            <a:pPr fontAlgn="base"/>
            <a:r>
              <a:rPr lang="en-US" sz="1400" dirty="0">
                <a:solidFill>
                  <a:schemeClr val="tx1"/>
                </a:solidFill>
                <a:latin typeface="Arial" panose="020B0604020202020204" pitchFamily="34" charset="0"/>
                <a:cs typeface="Arial" panose="020B0604020202020204" pitchFamily="34" charset="0"/>
              </a:rPr>
              <a:t>The specified disposal date can be imposed by regulations or defined according to the manufacturer’s instructions and/or the equipment criticality.</a:t>
            </a:r>
          </a:p>
          <a:p>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cs typeface="Arial" panose="020B0604020202020204" pitchFamily="34" charset="0"/>
              </a:rPr>
              <a:t>During the transfer operation, the bend radii are respected and, where necessary, the hoses are supported in order to avoid an overhang likely to affect the integrity of the manifolds.</a:t>
            </a:r>
          </a:p>
          <a:p>
            <a:endParaRPr lang="en-US" altLang="fr-FR" sz="1400" dirty="0">
              <a:solidFill>
                <a:schemeClr val="tx1"/>
              </a:solidFill>
              <a:latin typeface="Arial" panose="020B0604020202020204" pitchFamily="34" charset="0"/>
              <a:cs typeface="Arial" panose="020B0604020202020204" pitchFamily="34" charset="0"/>
            </a:endParaRPr>
          </a:p>
          <a:p>
            <a:r>
              <a:rPr lang="en-US" altLang="fr-FR" sz="1400" dirty="0">
                <a:solidFill>
                  <a:schemeClr val="tx1"/>
                </a:solidFill>
                <a:latin typeface="Arial" panose="020B0604020202020204" pitchFamily="34" charset="0"/>
                <a:cs typeface="Arial" panose="020B0604020202020204" pitchFamily="34" charset="0"/>
              </a:rPr>
              <a:t>The storage conditions of the hoses take into account the manufacturer’s recommendations</a:t>
            </a:r>
          </a:p>
        </p:txBody>
      </p:sp>
      <p:grpSp>
        <p:nvGrpSpPr>
          <p:cNvPr id="16" name="Groupe 52">
            <a:extLst>
              <a:ext uri="{FF2B5EF4-FFF2-40B4-BE49-F238E27FC236}">
                <a16:creationId xmlns:a16="http://schemas.microsoft.com/office/drawing/2014/main" id="{B85D1981-6613-4E4D-8581-D23931DDCE2B}"/>
              </a:ext>
            </a:extLst>
          </p:cNvPr>
          <p:cNvGrpSpPr>
            <a:grpSpLocks noChangeAspect="1"/>
          </p:cNvGrpSpPr>
          <p:nvPr/>
        </p:nvGrpSpPr>
        <p:grpSpPr>
          <a:xfrm rot="20612732">
            <a:off x="4618340" y="5511498"/>
            <a:ext cx="972000" cy="145729"/>
            <a:chOff x="2575604" y="5776804"/>
            <a:chExt cx="1450063" cy="215898"/>
          </a:xfrm>
        </p:grpSpPr>
        <p:sp>
          <p:nvSpPr>
            <p:cNvPr id="17" name="Forme libre : forme 54">
              <a:extLst>
                <a:ext uri="{FF2B5EF4-FFF2-40B4-BE49-F238E27FC236}">
                  <a16:creationId xmlns:a16="http://schemas.microsoft.com/office/drawing/2014/main" id="{AD36C8B6-E579-469C-9793-2FF9E4BB43D7}"/>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8" name="Rectangle 17">
              <a:extLst>
                <a:ext uri="{FF2B5EF4-FFF2-40B4-BE49-F238E27FC236}">
                  <a16:creationId xmlns:a16="http://schemas.microsoft.com/office/drawing/2014/main" id="{0FE2B623-6687-4B73-A3FB-DFAC540FC9D1}"/>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9" name="Rectangle 18">
              <a:extLst>
                <a:ext uri="{FF2B5EF4-FFF2-40B4-BE49-F238E27FC236}">
                  <a16:creationId xmlns:a16="http://schemas.microsoft.com/office/drawing/2014/main" id="{333481F9-0B83-420F-B397-08164C091459}"/>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20" name="Rectangle 19">
              <a:extLst>
                <a:ext uri="{FF2B5EF4-FFF2-40B4-BE49-F238E27FC236}">
                  <a16:creationId xmlns:a16="http://schemas.microsoft.com/office/drawing/2014/main" id="{708414E3-DA7E-480A-9BC8-774F480E7502}"/>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pic>
        <p:nvPicPr>
          <p:cNvPr id="21" name="Image 58">
            <a:extLst>
              <a:ext uri="{FF2B5EF4-FFF2-40B4-BE49-F238E27FC236}">
                <a16:creationId xmlns:a16="http://schemas.microsoft.com/office/drawing/2014/main" id="{DE2DAC35-587D-45FF-9982-4567FBF63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868" y="3670098"/>
            <a:ext cx="576000" cy="576022"/>
          </a:xfrm>
          <a:prstGeom prst="rect">
            <a:avLst/>
          </a:prstGeom>
        </p:spPr>
      </p:pic>
      <p:sp>
        <p:nvSpPr>
          <p:cNvPr id="22" name="Freeform 10">
            <a:extLst>
              <a:ext uri="{FF2B5EF4-FFF2-40B4-BE49-F238E27FC236}">
                <a16:creationId xmlns:a16="http://schemas.microsoft.com/office/drawing/2014/main" id="{C2EB0C28-82A2-48F6-8E43-881A6690419B}"/>
              </a:ext>
            </a:extLst>
          </p:cNvPr>
          <p:cNvSpPr>
            <a:spLocks noChangeAspect="1" noEditPoints="1"/>
          </p:cNvSpPr>
          <p:nvPr/>
        </p:nvSpPr>
        <p:spPr bwMode="auto">
          <a:xfrm>
            <a:off x="4798313" y="4428174"/>
            <a:ext cx="576000" cy="559508"/>
          </a:xfrm>
          <a:custGeom>
            <a:avLst/>
            <a:gdLst>
              <a:gd name="T0" fmla="*/ 62 w 227"/>
              <a:gd name="T1" fmla="*/ 50 h 220"/>
              <a:gd name="T2" fmla="*/ 53 w 227"/>
              <a:gd name="T3" fmla="*/ 0 h 220"/>
              <a:gd name="T4" fmla="*/ 43 w 227"/>
              <a:gd name="T5" fmla="*/ 50 h 220"/>
              <a:gd name="T6" fmla="*/ 174 w 227"/>
              <a:gd name="T7" fmla="*/ 59 h 220"/>
              <a:gd name="T8" fmla="*/ 183 w 227"/>
              <a:gd name="T9" fmla="*/ 9 h 220"/>
              <a:gd name="T10" fmla="*/ 164 w 227"/>
              <a:gd name="T11" fmla="*/ 9 h 220"/>
              <a:gd name="T12" fmla="*/ 174 w 227"/>
              <a:gd name="T13" fmla="*/ 59 h 220"/>
              <a:gd name="T14" fmla="*/ 5 w 227"/>
              <a:gd name="T15" fmla="*/ 220 h 220"/>
              <a:gd name="T16" fmla="*/ 186 w 227"/>
              <a:gd name="T17" fmla="*/ 188 h 220"/>
              <a:gd name="T18" fmla="*/ 227 w 227"/>
              <a:gd name="T19" fmla="*/ 184 h 220"/>
              <a:gd name="T20" fmla="*/ 0 w 227"/>
              <a:gd name="T21" fmla="*/ 95 h 220"/>
              <a:gd name="T22" fmla="*/ 176 w 227"/>
              <a:gd name="T23" fmla="*/ 116 h 220"/>
              <a:gd name="T24" fmla="*/ 201 w 227"/>
              <a:gd name="T25" fmla="*/ 141 h 220"/>
              <a:gd name="T26" fmla="*/ 176 w 227"/>
              <a:gd name="T27" fmla="*/ 116 h 220"/>
              <a:gd name="T28" fmla="*/ 201 w 227"/>
              <a:gd name="T29" fmla="*/ 146 h 220"/>
              <a:gd name="T30" fmla="*/ 176 w 227"/>
              <a:gd name="T31" fmla="*/ 171 h 220"/>
              <a:gd name="T32" fmla="*/ 146 w 227"/>
              <a:gd name="T33" fmla="*/ 116 h 220"/>
              <a:gd name="T34" fmla="*/ 171 w 227"/>
              <a:gd name="T35" fmla="*/ 141 h 220"/>
              <a:gd name="T36" fmla="*/ 146 w 227"/>
              <a:gd name="T37" fmla="*/ 116 h 220"/>
              <a:gd name="T38" fmla="*/ 171 w 227"/>
              <a:gd name="T39" fmla="*/ 146 h 220"/>
              <a:gd name="T40" fmla="*/ 146 w 227"/>
              <a:gd name="T41" fmla="*/ 171 h 220"/>
              <a:gd name="T42" fmla="*/ 116 w 227"/>
              <a:gd name="T43" fmla="*/ 116 h 220"/>
              <a:gd name="T44" fmla="*/ 141 w 227"/>
              <a:gd name="T45" fmla="*/ 141 h 220"/>
              <a:gd name="T46" fmla="*/ 116 w 227"/>
              <a:gd name="T47" fmla="*/ 116 h 220"/>
              <a:gd name="T48" fmla="*/ 141 w 227"/>
              <a:gd name="T49" fmla="*/ 146 h 220"/>
              <a:gd name="T50" fmla="*/ 116 w 227"/>
              <a:gd name="T51" fmla="*/ 171 h 220"/>
              <a:gd name="T52" fmla="*/ 116 w 227"/>
              <a:gd name="T53" fmla="*/ 177 h 220"/>
              <a:gd name="T54" fmla="*/ 141 w 227"/>
              <a:gd name="T55" fmla="*/ 202 h 220"/>
              <a:gd name="T56" fmla="*/ 116 w 227"/>
              <a:gd name="T57" fmla="*/ 177 h 220"/>
              <a:gd name="T58" fmla="*/ 110 w 227"/>
              <a:gd name="T59" fmla="*/ 116 h 220"/>
              <a:gd name="T60" fmla="*/ 85 w 227"/>
              <a:gd name="T61" fmla="*/ 141 h 220"/>
              <a:gd name="T62" fmla="*/ 85 w 227"/>
              <a:gd name="T63" fmla="*/ 177 h 220"/>
              <a:gd name="T64" fmla="*/ 110 w 227"/>
              <a:gd name="T65" fmla="*/ 202 h 220"/>
              <a:gd name="T66" fmla="*/ 85 w 227"/>
              <a:gd name="T67" fmla="*/ 177 h 220"/>
              <a:gd name="T68" fmla="*/ 80 w 227"/>
              <a:gd name="T69" fmla="*/ 116 h 220"/>
              <a:gd name="T70" fmla="*/ 55 w 227"/>
              <a:gd name="T71" fmla="*/ 141 h 220"/>
              <a:gd name="T72" fmla="*/ 55 w 227"/>
              <a:gd name="T73" fmla="*/ 146 h 220"/>
              <a:gd name="T74" fmla="*/ 80 w 227"/>
              <a:gd name="T75" fmla="*/ 171 h 220"/>
              <a:gd name="T76" fmla="*/ 55 w 227"/>
              <a:gd name="T77" fmla="*/ 146 h 220"/>
              <a:gd name="T78" fmla="*/ 80 w 227"/>
              <a:gd name="T79" fmla="*/ 177 h 220"/>
              <a:gd name="T80" fmla="*/ 55 w 227"/>
              <a:gd name="T81" fmla="*/ 202 h 220"/>
              <a:gd name="T82" fmla="*/ 25 w 227"/>
              <a:gd name="T83" fmla="*/ 146 h 220"/>
              <a:gd name="T84" fmla="*/ 50 w 227"/>
              <a:gd name="T85" fmla="*/ 171 h 220"/>
              <a:gd name="T86" fmla="*/ 25 w 227"/>
              <a:gd name="T87" fmla="*/ 146 h 220"/>
              <a:gd name="T88" fmla="*/ 50 w 227"/>
              <a:gd name="T89" fmla="*/ 177 h 220"/>
              <a:gd name="T90" fmla="*/ 25 w 227"/>
              <a:gd name="T91" fmla="*/ 202 h 220"/>
              <a:gd name="T92" fmla="*/ 221 w 227"/>
              <a:gd name="T93" fmla="*/ 32 h 220"/>
              <a:gd name="T94" fmla="*/ 196 w 227"/>
              <a:gd name="T95" fmla="*/ 50 h 220"/>
              <a:gd name="T96" fmla="*/ 152 w 227"/>
              <a:gd name="T97" fmla="*/ 50 h 220"/>
              <a:gd name="T98" fmla="*/ 74 w 227"/>
              <a:gd name="T99" fmla="*/ 32 h 220"/>
              <a:gd name="T100" fmla="*/ 53 w 227"/>
              <a:gd name="T101" fmla="*/ 71 h 220"/>
              <a:gd name="T102" fmla="*/ 31 w 227"/>
              <a:gd name="T103" fmla="*/ 32 h 220"/>
              <a:gd name="T104" fmla="*/ 0 w 227"/>
              <a:gd name="T105" fmla="*/ 37 h 220"/>
              <a:gd name="T106" fmla="*/ 227 w 227"/>
              <a:gd name="T107" fmla="*/ 82 h 220"/>
              <a:gd name="T108" fmla="*/ 221 w 227"/>
              <a:gd name="T109" fmla="*/ 32 h 220"/>
              <a:gd name="T110" fmla="*/ 227 w 227"/>
              <a:gd name="T111" fmla="*/ 194 h 220"/>
              <a:gd name="T112" fmla="*/ 196 w 227"/>
              <a:gd name="T113"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 h="220">
                <a:moveTo>
                  <a:pt x="53" y="59"/>
                </a:moveTo>
                <a:cubicBezTo>
                  <a:pt x="58" y="59"/>
                  <a:pt x="62" y="55"/>
                  <a:pt x="62" y="50"/>
                </a:cubicBezTo>
                <a:cubicBezTo>
                  <a:pt x="62" y="9"/>
                  <a:pt x="62" y="9"/>
                  <a:pt x="62" y="9"/>
                </a:cubicBezTo>
                <a:cubicBezTo>
                  <a:pt x="62" y="4"/>
                  <a:pt x="58" y="0"/>
                  <a:pt x="53" y="0"/>
                </a:cubicBezTo>
                <a:cubicBezTo>
                  <a:pt x="47" y="0"/>
                  <a:pt x="43" y="4"/>
                  <a:pt x="43" y="9"/>
                </a:cubicBezTo>
                <a:cubicBezTo>
                  <a:pt x="43" y="50"/>
                  <a:pt x="43" y="50"/>
                  <a:pt x="43" y="50"/>
                </a:cubicBezTo>
                <a:cubicBezTo>
                  <a:pt x="43" y="55"/>
                  <a:pt x="47" y="59"/>
                  <a:pt x="53" y="59"/>
                </a:cubicBezTo>
                <a:close/>
                <a:moveTo>
                  <a:pt x="174" y="59"/>
                </a:moveTo>
                <a:cubicBezTo>
                  <a:pt x="179" y="59"/>
                  <a:pt x="183" y="55"/>
                  <a:pt x="183" y="50"/>
                </a:cubicBezTo>
                <a:cubicBezTo>
                  <a:pt x="183" y="9"/>
                  <a:pt x="183" y="9"/>
                  <a:pt x="183" y="9"/>
                </a:cubicBezTo>
                <a:cubicBezTo>
                  <a:pt x="183" y="4"/>
                  <a:pt x="179" y="0"/>
                  <a:pt x="174" y="0"/>
                </a:cubicBezTo>
                <a:cubicBezTo>
                  <a:pt x="169" y="0"/>
                  <a:pt x="164" y="4"/>
                  <a:pt x="164" y="9"/>
                </a:cubicBezTo>
                <a:cubicBezTo>
                  <a:pt x="164" y="50"/>
                  <a:pt x="164" y="50"/>
                  <a:pt x="164" y="50"/>
                </a:cubicBezTo>
                <a:cubicBezTo>
                  <a:pt x="164" y="55"/>
                  <a:pt x="169" y="59"/>
                  <a:pt x="174" y="59"/>
                </a:cubicBezTo>
                <a:close/>
                <a:moveTo>
                  <a:pt x="0" y="216"/>
                </a:moveTo>
                <a:cubicBezTo>
                  <a:pt x="0" y="217"/>
                  <a:pt x="2" y="220"/>
                  <a:pt x="5" y="220"/>
                </a:cubicBezTo>
                <a:cubicBezTo>
                  <a:pt x="186" y="220"/>
                  <a:pt x="186" y="220"/>
                  <a:pt x="186" y="220"/>
                </a:cubicBezTo>
                <a:cubicBezTo>
                  <a:pt x="186" y="188"/>
                  <a:pt x="186" y="188"/>
                  <a:pt x="186" y="188"/>
                </a:cubicBezTo>
                <a:cubicBezTo>
                  <a:pt x="186" y="186"/>
                  <a:pt x="188" y="184"/>
                  <a:pt x="190" y="184"/>
                </a:cubicBezTo>
                <a:cubicBezTo>
                  <a:pt x="227" y="184"/>
                  <a:pt x="227" y="184"/>
                  <a:pt x="227" y="184"/>
                </a:cubicBezTo>
                <a:cubicBezTo>
                  <a:pt x="227" y="95"/>
                  <a:pt x="227" y="95"/>
                  <a:pt x="227" y="95"/>
                </a:cubicBezTo>
                <a:cubicBezTo>
                  <a:pt x="0" y="95"/>
                  <a:pt x="0" y="95"/>
                  <a:pt x="0" y="95"/>
                </a:cubicBezTo>
                <a:lnTo>
                  <a:pt x="0" y="216"/>
                </a:lnTo>
                <a:close/>
                <a:moveTo>
                  <a:pt x="176" y="116"/>
                </a:moveTo>
                <a:cubicBezTo>
                  <a:pt x="201" y="116"/>
                  <a:pt x="201" y="116"/>
                  <a:pt x="201" y="116"/>
                </a:cubicBezTo>
                <a:cubicBezTo>
                  <a:pt x="201" y="141"/>
                  <a:pt x="201" y="141"/>
                  <a:pt x="201" y="141"/>
                </a:cubicBezTo>
                <a:cubicBezTo>
                  <a:pt x="176" y="141"/>
                  <a:pt x="176" y="141"/>
                  <a:pt x="176" y="141"/>
                </a:cubicBezTo>
                <a:lnTo>
                  <a:pt x="176" y="116"/>
                </a:lnTo>
                <a:close/>
                <a:moveTo>
                  <a:pt x="176" y="146"/>
                </a:moveTo>
                <a:cubicBezTo>
                  <a:pt x="201" y="146"/>
                  <a:pt x="201" y="146"/>
                  <a:pt x="201" y="146"/>
                </a:cubicBezTo>
                <a:cubicBezTo>
                  <a:pt x="201" y="171"/>
                  <a:pt x="201" y="171"/>
                  <a:pt x="201" y="171"/>
                </a:cubicBezTo>
                <a:cubicBezTo>
                  <a:pt x="176" y="171"/>
                  <a:pt x="176" y="171"/>
                  <a:pt x="176" y="171"/>
                </a:cubicBezTo>
                <a:lnTo>
                  <a:pt x="176" y="146"/>
                </a:lnTo>
                <a:close/>
                <a:moveTo>
                  <a:pt x="146" y="116"/>
                </a:moveTo>
                <a:cubicBezTo>
                  <a:pt x="171" y="116"/>
                  <a:pt x="171" y="116"/>
                  <a:pt x="171" y="116"/>
                </a:cubicBezTo>
                <a:cubicBezTo>
                  <a:pt x="171" y="141"/>
                  <a:pt x="171" y="141"/>
                  <a:pt x="171" y="141"/>
                </a:cubicBezTo>
                <a:cubicBezTo>
                  <a:pt x="146" y="141"/>
                  <a:pt x="146" y="141"/>
                  <a:pt x="146" y="141"/>
                </a:cubicBezTo>
                <a:lnTo>
                  <a:pt x="146" y="116"/>
                </a:lnTo>
                <a:close/>
                <a:moveTo>
                  <a:pt x="146" y="146"/>
                </a:moveTo>
                <a:cubicBezTo>
                  <a:pt x="171" y="146"/>
                  <a:pt x="171" y="146"/>
                  <a:pt x="171" y="146"/>
                </a:cubicBezTo>
                <a:cubicBezTo>
                  <a:pt x="171" y="171"/>
                  <a:pt x="171" y="171"/>
                  <a:pt x="171" y="171"/>
                </a:cubicBezTo>
                <a:cubicBezTo>
                  <a:pt x="146" y="171"/>
                  <a:pt x="146" y="171"/>
                  <a:pt x="146" y="171"/>
                </a:cubicBezTo>
                <a:lnTo>
                  <a:pt x="146" y="146"/>
                </a:lnTo>
                <a:close/>
                <a:moveTo>
                  <a:pt x="116" y="116"/>
                </a:moveTo>
                <a:cubicBezTo>
                  <a:pt x="141" y="116"/>
                  <a:pt x="141" y="116"/>
                  <a:pt x="141" y="116"/>
                </a:cubicBezTo>
                <a:cubicBezTo>
                  <a:pt x="141" y="141"/>
                  <a:pt x="141" y="141"/>
                  <a:pt x="141" y="141"/>
                </a:cubicBezTo>
                <a:cubicBezTo>
                  <a:pt x="116" y="141"/>
                  <a:pt x="116" y="141"/>
                  <a:pt x="116" y="141"/>
                </a:cubicBezTo>
                <a:lnTo>
                  <a:pt x="116" y="116"/>
                </a:lnTo>
                <a:close/>
                <a:moveTo>
                  <a:pt x="116" y="146"/>
                </a:moveTo>
                <a:cubicBezTo>
                  <a:pt x="141" y="146"/>
                  <a:pt x="141" y="146"/>
                  <a:pt x="141" y="146"/>
                </a:cubicBezTo>
                <a:cubicBezTo>
                  <a:pt x="141" y="171"/>
                  <a:pt x="141" y="171"/>
                  <a:pt x="141" y="171"/>
                </a:cubicBezTo>
                <a:cubicBezTo>
                  <a:pt x="116" y="171"/>
                  <a:pt x="116" y="171"/>
                  <a:pt x="116" y="171"/>
                </a:cubicBezTo>
                <a:lnTo>
                  <a:pt x="116" y="146"/>
                </a:lnTo>
                <a:close/>
                <a:moveTo>
                  <a:pt x="116" y="177"/>
                </a:moveTo>
                <a:cubicBezTo>
                  <a:pt x="141" y="177"/>
                  <a:pt x="141" y="177"/>
                  <a:pt x="141" y="177"/>
                </a:cubicBezTo>
                <a:cubicBezTo>
                  <a:pt x="141" y="202"/>
                  <a:pt x="141" y="202"/>
                  <a:pt x="141" y="202"/>
                </a:cubicBezTo>
                <a:cubicBezTo>
                  <a:pt x="116" y="202"/>
                  <a:pt x="116" y="202"/>
                  <a:pt x="116" y="202"/>
                </a:cubicBezTo>
                <a:lnTo>
                  <a:pt x="116" y="177"/>
                </a:lnTo>
                <a:close/>
                <a:moveTo>
                  <a:pt x="85" y="116"/>
                </a:moveTo>
                <a:cubicBezTo>
                  <a:pt x="110" y="116"/>
                  <a:pt x="110" y="116"/>
                  <a:pt x="110" y="116"/>
                </a:cubicBezTo>
                <a:cubicBezTo>
                  <a:pt x="110" y="141"/>
                  <a:pt x="110" y="141"/>
                  <a:pt x="110" y="141"/>
                </a:cubicBezTo>
                <a:cubicBezTo>
                  <a:pt x="85" y="141"/>
                  <a:pt x="85" y="141"/>
                  <a:pt x="85" y="141"/>
                </a:cubicBezTo>
                <a:lnTo>
                  <a:pt x="85" y="116"/>
                </a:lnTo>
                <a:close/>
                <a:moveTo>
                  <a:pt x="85" y="177"/>
                </a:moveTo>
                <a:cubicBezTo>
                  <a:pt x="110" y="177"/>
                  <a:pt x="110" y="177"/>
                  <a:pt x="110" y="177"/>
                </a:cubicBezTo>
                <a:cubicBezTo>
                  <a:pt x="110" y="202"/>
                  <a:pt x="110" y="202"/>
                  <a:pt x="110" y="202"/>
                </a:cubicBezTo>
                <a:cubicBezTo>
                  <a:pt x="85" y="202"/>
                  <a:pt x="85" y="202"/>
                  <a:pt x="85" y="202"/>
                </a:cubicBezTo>
                <a:lnTo>
                  <a:pt x="85" y="177"/>
                </a:lnTo>
                <a:close/>
                <a:moveTo>
                  <a:pt x="55" y="116"/>
                </a:moveTo>
                <a:cubicBezTo>
                  <a:pt x="80" y="116"/>
                  <a:pt x="80" y="116"/>
                  <a:pt x="80" y="116"/>
                </a:cubicBezTo>
                <a:cubicBezTo>
                  <a:pt x="80" y="141"/>
                  <a:pt x="80" y="141"/>
                  <a:pt x="80" y="141"/>
                </a:cubicBezTo>
                <a:cubicBezTo>
                  <a:pt x="55" y="141"/>
                  <a:pt x="55" y="141"/>
                  <a:pt x="55" y="141"/>
                </a:cubicBezTo>
                <a:lnTo>
                  <a:pt x="55" y="116"/>
                </a:lnTo>
                <a:close/>
                <a:moveTo>
                  <a:pt x="55" y="146"/>
                </a:moveTo>
                <a:cubicBezTo>
                  <a:pt x="80" y="146"/>
                  <a:pt x="80" y="146"/>
                  <a:pt x="80" y="146"/>
                </a:cubicBezTo>
                <a:cubicBezTo>
                  <a:pt x="80" y="171"/>
                  <a:pt x="80" y="171"/>
                  <a:pt x="80" y="171"/>
                </a:cubicBezTo>
                <a:cubicBezTo>
                  <a:pt x="55" y="171"/>
                  <a:pt x="55" y="171"/>
                  <a:pt x="55" y="171"/>
                </a:cubicBezTo>
                <a:lnTo>
                  <a:pt x="55" y="146"/>
                </a:lnTo>
                <a:close/>
                <a:moveTo>
                  <a:pt x="55" y="177"/>
                </a:moveTo>
                <a:cubicBezTo>
                  <a:pt x="80" y="177"/>
                  <a:pt x="80" y="177"/>
                  <a:pt x="80" y="177"/>
                </a:cubicBezTo>
                <a:cubicBezTo>
                  <a:pt x="80" y="202"/>
                  <a:pt x="80" y="202"/>
                  <a:pt x="80" y="202"/>
                </a:cubicBezTo>
                <a:cubicBezTo>
                  <a:pt x="55" y="202"/>
                  <a:pt x="55" y="202"/>
                  <a:pt x="55" y="202"/>
                </a:cubicBezTo>
                <a:lnTo>
                  <a:pt x="55" y="177"/>
                </a:lnTo>
                <a:close/>
                <a:moveTo>
                  <a:pt x="25" y="146"/>
                </a:moveTo>
                <a:cubicBezTo>
                  <a:pt x="50" y="146"/>
                  <a:pt x="50" y="146"/>
                  <a:pt x="50" y="146"/>
                </a:cubicBezTo>
                <a:cubicBezTo>
                  <a:pt x="50" y="171"/>
                  <a:pt x="50" y="171"/>
                  <a:pt x="50" y="171"/>
                </a:cubicBezTo>
                <a:cubicBezTo>
                  <a:pt x="25" y="171"/>
                  <a:pt x="25" y="171"/>
                  <a:pt x="25" y="171"/>
                </a:cubicBezTo>
                <a:lnTo>
                  <a:pt x="25" y="146"/>
                </a:lnTo>
                <a:close/>
                <a:moveTo>
                  <a:pt x="25" y="177"/>
                </a:moveTo>
                <a:cubicBezTo>
                  <a:pt x="50" y="177"/>
                  <a:pt x="50" y="177"/>
                  <a:pt x="50" y="177"/>
                </a:cubicBezTo>
                <a:cubicBezTo>
                  <a:pt x="50" y="202"/>
                  <a:pt x="50" y="202"/>
                  <a:pt x="50" y="202"/>
                </a:cubicBezTo>
                <a:cubicBezTo>
                  <a:pt x="25" y="202"/>
                  <a:pt x="25" y="202"/>
                  <a:pt x="25" y="202"/>
                </a:cubicBezTo>
                <a:lnTo>
                  <a:pt x="25" y="177"/>
                </a:lnTo>
                <a:close/>
                <a:moveTo>
                  <a:pt x="221" y="32"/>
                </a:moveTo>
                <a:cubicBezTo>
                  <a:pt x="196" y="32"/>
                  <a:pt x="196" y="32"/>
                  <a:pt x="196" y="32"/>
                </a:cubicBezTo>
                <a:cubicBezTo>
                  <a:pt x="196" y="50"/>
                  <a:pt x="196" y="50"/>
                  <a:pt x="196" y="50"/>
                </a:cubicBezTo>
                <a:cubicBezTo>
                  <a:pt x="196" y="62"/>
                  <a:pt x="186" y="71"/>
                  <a:pt x="174" y="71"/>
                </a:cubicBezTo>
                <a:cubicBezTo>
                  <a:pt x="162" y="71"/>
                  <a:pt x="152" y="62"/>
                  <a:pt x="152" y="50"/>
                </a:cubicBezTo>
                <a:cubicBezTo>
                  <a:pt x="152" y="32"/>
                  <a:pt x="152" y="32"/>
                  <a:pt x="152" y="32"/>
                </a:cubicBezTo>
                <a:cubicBezTo>
                  <a:pt x="74" y="32"/>
                  <a:pt x="74" y="32"/>
                  <a:pt x="74" y="32"/>
                </a:cubicBezTo>
                <a:cubicBezTo>
                  <a:pt x="74" y="50"/>
                  <a:pt x="74" y="50"/>
                  <a:pt x="74" y="50"/>
                </a:cubicBezTo>
                <a:cubicBezTo>
                  <a:pt x="74" y="62"/>
                  <a:pt x="65" y="71"/>
                  <a:pt x="53" y="71"/>
                </a:cubicBezTo>
                <a:cubicBezTo>
                  <a:pt x="41" y="71"/>
                  <a:pt x="31" y="62"/>
                  <a:pt x="31" y="50"/>
                </a:cubicBezTo>
                <a:cubicBezTo>
                  <a:pt x="31" y="32"/>
                  <a:pt x="31" y="32"/>
                  <a:pt x="31" y="32"/>
                </a:cubicBezTo>
                <a:cubicBezTo>
                  <a:pt x="5" y="32"/>
                  <a:pt x="5" y="32"/>
                  <a:pt x="5" y="32"/>
                </a:cubicBezTo>
                <a:cubicBezTo>
                  <a:pt x="2" y="32"/>
                  <a:pt x="0" y="34"/>
                  <a:pt x="0" y="37"/>
                </a:cubicBezTo>
                <a:cubicBezTo>
                  <a:pt x="0" y="82"/>
                  <a:pt x="0" y="82"/>
                  <a:pt x="0" y="82"/>
                </a:cubicBezTo>
                <a:cubicBezTo>
                  <a:pt x="227" y="82"/>
                  <a:pt x="227" y="82"/>
                  <a:pt x="227" y="82"/>
                </a:cubicBezTo>
                <a:cubicBezTo>
                  <a:pt x="227" y="37"/>
                  <a:pt x="227" y="37"/>
                  <a:pt x="227" y="37"/>
                </a:cubicBezTo>
                <a:cubicBezTo>
                  <a:pt x="227" y="34"/>
                  <a:pt x="224" y="32"/>
                  <a:pt x="221" y="32"/>
                </a:cubicBezTo>
                <a:close/>
                <a:moveTo>
                  <a:pt x="196" y="220"/>
                </a:moveTo>
                <a:cubicBezTo>
                  <a:pt x="227" y="194"/>
                  <a:pt x="227" y="194"/>
                  <a:pt x="227" y="194"/>
                </a:cubicBezTo>
                <a:cubicBezTo>
                  <a:pt x="196" y="194"/>
                  <a:pt x="196" y="194"/>
                  <a:pt x="196" y="194"/>
                </a:cubicBezTo>
                <a:lnTo>
                  <a:pt x="196" y="220"/>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14" name="Espace réservé du texte 16">
            <a:extLst>
              <a:ext uri="{FF2B5EF4-FFF2-40B4-BE49-F238E27FC236}">
                <a16:creationId xmlns:a16="http://schemas.microsoft.com/office/drawing/2014/main" id="{D5CD00B0-F0CA-4564-8BD0-0E7CBAF39F1D}"/>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LOSS OF CONTAINMENT</a:t>
            </a:r>
          </a:p>
        </p:txBody>
      </p:sp>
      <p:pic>
        <p:nvPicPr>
          <p:cNvPr id="15" name="Image 131">
            <a:extLst>
              <a:ext uri="{FF2B5EF4-FFF2-40B4-BE49-F238E27FC236}">
                <a16:creationId xmlns:a16="http://schemas.microsoft.com/office/drawing/2014/main" id="{E0790C5A-AE8A-4D00-8BE9-550F3D1770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3868" y="5753498"/>
            <a:ext cx="576000" cy="576019"/>
          </a:xfrm>
          <a:prstGeom prst="rect">
            <a:avLst/>
          </a:prstGeom>
        </p:spPr>
      </p:pic>
      <p:sp>
        <p:nvSpPr>
          <p:cNvPr id="24" name="Freeform: Shape 23">
            <a:extLst>
              <a:ext uri="{FF2B5EF4-FFF2-40B4-BE49-F238E27FC236}">
                <a16:creationId xmlns:a16="http://schemas.microsoft.com/office/drawing/2014/main" id="{5BE1B5FD-3F97-4F37-9C49-6ACF681B41C3}"/>
              </a:ext>
            </a:extLst>
          </p:cNvPr>
          <p:cNvSpPr/>
          <p:nvPr/>
        </p:nvSpPr>
        <p:spPr>
          <a:xfrm>
            <a:off x="470658" y="2615746"/>
            <a:ext cx="1105264" cy="2371936"/>
          </a:xfrm>
          <a:custGeom>
            <a:avLst/>
            <a:gdLst>
              <a:gd name="connsiteX0" fmla="*/ 1456586 w 1456586"/>
              <a:gd name="connsiteY0" fmla="*/ 0 h 2791838"/>
              <a:gd name="connsiteX1" fmla="*/ 143352 w 1456586"/>
              <a:gd name="connsiteY1" fmla="*/ 1196502 h 2791838"/>
              <a:gd name="connsiteX2" fmla="*/ 94714 w 1456586"/>
              <a:gd name="connsiteY2" fmla="*/ 2791838 h 2791838"/>
            </a:gdLst>
            <a:ahLst/>
            <a:cxnLst>
              <a:cxn ang="0">
                <a:pos x="connsiteX0" y="connsiteY0"/>
              </a:cxn>
              <a:cxn ang="0">
                <a:pos x="connsiteX1" y="connsiteY1"/>
              </a:cxn>
              <a:cxn ang="0">
                <a:pos x="connsiteX2" y="connsiteY2"/>
              </a:cxn>
            </a:cxnLst>
            <a:rect l="l" t="t" r="r" b="b"/>
            <a:pathLst>
              <a:path w="1456586" h="2791838">
                <a:moveTo>
                  <a:pt x="1456586" y="0"/>
                </a:moveTo>
                <a:cubicBezTo>
                  <a:pt x="913458" y="365598"/>
                  <a:pt x="370331" y="731196"/>
                  <a:pt x="143352" y="1196502"/>
                </a:cubicBezTo>
                <a:cubicBezTo>
                  <a:pt x="-83627" y="1661808"/>
                  <a:pt x="5543" y="2226823"/>
                  <a:pt x="94714" y="2791838"/>
                </a:cubicBezTo>
              </a:path>
            </a:pathLst>
          </a:custGeom>
          <a:noFill/>
          <a:ln>
            <a:solidFill>
              <a:srgbClr val="FF0000"/>
            </a:solidFill>
            <a:prstDash val="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690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242905111"/>
              </p:ext>
            </p:extLst>
          </p:nvPr>
        </p:nvGraphicFramePr>
        <p:xfrm>
          <a:off x="947428" y="702276"/>
          <a:ext cx="10297144" cy="106150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3.4.3 : Control of Isolating Valves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9291">
                <a:tc>
                  <a:txBody>
                    <a:bodyPr/>
                    <a:lstStyle/>
                    <a:p>
                      <a:pPr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A check of the tightness and closing time of the transfer line isolating valves, generally located at the base of the arm (or the base of the hose) on the terminal side, is conducted at an adequate frequency, not exceeding 1 year.</a:t>
                      </a:r>
                      <a:endParaRPr lang="fr-FR" sz="1400" dirty="0">
                        <a:solidFill>
                          <a:schemeClr val="dk1"/>
                        </a:solidFill>
                        <a:effectLst/>
                        <a:latin typeface="Arial" panose="020B0604020202020204" pitchFamily="34" charset="0"/>
                        <a:ea typeface="+mn-ea"/>
                        <a:cs typeface="Arial" panose="020B0604020202020204" pitchFamily="34" charset="0"/>
                      </a:endParaRPr>
                    </a:p>
                    <a:p>
                      <a:pPr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The follow-up of this inspection is documented.</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055441" y="2930504"/>
            <a:ext cx="4320480" cy="1292662"/>
          </a:xfrm>
          <a:prstGeom prst="rect">
            <a:avLst/>
          </a:prstGeom>
        </p:spPr>
        <p:txBody>
          <a:bodyPr wrap="square">
            <a:spAutoFit/>
          </a:bodyPr>
          <a:lstStyle/>
          <a:p>
            <a:pPr marL="0" indent="0" algn="l">
              <a:spcBef>
                <a:spcPts val="600"/>
              </a:spcBef>
              <a:spcAft>
                <a:spcPts val="600"/>
              </a:spcAft>
            </a:pPr>
            <a:r>
              <a:rPr lang="en-US" sz="1600" b="1" u="sng" dirty="0">
                <a:solidFill>
                  <a:schemeClr val="accent6">
                    <a:lumMod val="75000"/>
                  </a:schemeClr>
                </a:solidFill>
                <a:sym typeface="Wingdings" panose="05000000000000000000" pitchFamily="2" charset="2"/>
              </a:rPr>
              <a:t> Clarifications</a:t>
            </a:r>
            <a:endParaRPr lang="en-US" sz="1600" b="1" u="sng" dirty="0">
              <a:solidFill>
                <a:schemeClr val="accent6">
                  <a:lumMod val="75000"/>
                </a:schemeClr>
              </a:solidFill>
            </a:endParaRPr>
          </a:p>
          <a:p>
            <a:pPr algn="l">
              <a:spcBef>
                <a:spcPts val="600"/>
              </a:spcBef>
              <a:spcAft>
                <a:spcPts val="600"/>
              </a:spcAft>
            </a:pPr>
            <a:r>
              <a:rPr lang="en-US" sz="1400" dirty="0">
                <a:solidFill>
                  <a:schemeClr val="accent6">
                    <a:lumMod val="75000"/>
                  </a:schemeClr>
                </a:solidFill>
              </a:rPr>
              <a:t>Applied in all terminals through inspection and maintenance plans</a:t>
            </a:r>
          </a:p>
          <a:p>
            <a:pPr algn="l">
              <a:spcBef>
                <a:spcPts val="600"/>
              </a:spcBef>
              <a:spcAft>
                <a:spcPts val="600"/>
              </a:spcAft>
            </a:pPr>
            <a:endParaRPr lang="en-US" sz="1400" dirty="0">
              <a:solidFill>
                <a:srgbClr val="FF0000"/>
              </a:solidFill>
            </a:endParaRPr>
          </a:p>
        </p:txBody>
      </p:sp>
      <p:sp>
        <p:nvSpPr>
          <p:cNvPr id="14" name="Rectangle 13">
            <a:extLst>
              <a:ext uri="{FF2B5EF4-FFF2-40B4-BE49-F238E27FC236}">
                <a16:creationId xmlns:a16="http://schemas.microsoft.com/office/drawing/2014/main" id="{E979BA1B-0291-4D9D-8A20-EE2208D1A701}"/>
              </a:ext>
            </a:extLst>
          </p:cNvPr>
          <p:cNvSpPr/>
          <p:nvPr/>
        </p:nvSpPr>
        <p:spPr>
          <a:xfrm>
            <a:off x="7087536" y="2996952"/>
            <a:ext cx="3809622" cy="566758"/>
          </a:xfrm>
          <a:prstGeom prst="rect">
            <a:avLst/>
          </a:prstGeom>
        </p:spPr>
        <p:txBody>
          <a:bodyPr wrap="square">
            <a:spAutoFit/>
          </a:bodyPr>
          <a:lstStyle/>
          <a:p>
            <a:pPr marR="54610" algn="just">
              <a:lnSpc>
                <a:spcPct val="115000"/>
              </a:lnSpc>
              <a:spcBef>
                <a:spcPts val="600"/>
              </a:spcBef>
              <a:spcAft>
                <a:spcPts val="600"/>
              </a:spcAft>
            </a:pPr>
            <a:r>
              <a:rPr lang="en-US" sz="1400" dirty="0">
                <a:solidFill>
                  <a:schemeClr val="dk1"/>
                </a:solidFill>
                <a:latin typeface="Arial" panose="020B0604020202020204" pitchFamily="34" charset="0"/>
                <a:ea typeface="+mn-ea"/>
                <a:cs typeface="Arial" panose="020B0604020202020204" pitchFamily="34" charset="0"/>
              </a:rPr>
              <a:t>The valve closure time is adapted to avoid any risk of surge pressure. </a:t>
            </a:r>
            <a:endParaRPr lang="fr-FR" sz="1400" dirty="0">
              <a:solidFill>
                <a:schemeClr val="dk1"/>
              </a:solidFill>
              <a:latin typeface="Arial" panose="020B0604020202020204" pitchFamily="34" charset="0"/>
              <a:ea typeface="+mn-ea"/>
              <a:cs typeface="Arial" panose="020B0604020202020204" pitchFamily="34" charset="0"/>
            </a:endParaRPr>
          </a:p>
        </p:txBody>
      </p:sp>
      <p:pic>
        <p:nvPicPr>
          <p:cNvPr id="15" name="Image 52">
            <a:extLst>
              <a:ext uri="{FF2B5EF4-FFF2-40B4-BE49-F238E27FC236}">
                <a16:creationId xmlns:a16="http://schemas.microsoft.com/office/drawing/2014/main" id="{51856CBF-0968-4290-8BD0-1AB7ABDD4C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9147" y="2962459"/>
            <a:ext cx="720000" cy="720023"/>
          </a:xfrm>
          <a:prstGeom prst="rect">
            <a:avLst/>
          </a:prstGeom>
        </p:spPr>
      </p:pic>
      <p:sp>
        <p:nvSpPr>
          <p:cNvPr id="8" name="Espace réservé du texte 16">
            <a:extLst>
              <a:ext uri="{FF2B5EF4-FFF2-40B4-BE49-F238E27FC236}">
                <a16:creationId xmlns:a16="http://schemas.microsoft.com/office/drawing/2014/main" id="{71340814-6D7C-4087-8CFE-B66F2B8B83EF}"/>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LOSS OF CONTAINMENT</a:t>
            </a:r>
          </a:p>
        </p:txBody>
      </p:sp>
    </p:spTree>
    <p:extLst>
      <p:ext uri="{BB962C8B-B14F-4D97-AF65-F5344CB8AC3E}">
        <p14:creationId xmlns:p14="http://schemas.microsoft.com/office/powerpoint/2010/main" val="73645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215774754"/>
              </p:ext>
            </p:extLst>
          </p:nvPr>
        </p:nvGraphicFramePr>
        <p:xfrm>
          <a:off x="947428" y="702275"/>
          <a:ext cx="10297144" cy="161702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91125">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3.5.1 : Wearing a Lifejacket</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225902">
                <a:tc>
                  <a:txBody>
                    <a:bodyPr/>
                    <a:lstStyle/>
                    <a:p>
                      <a:pPr fontAlgn="base">
                        <a:spcBef>
                          <a:spcPts val="600"/>
                        </a:spcBef>
                      </a:pPr>
                      <a:r>
                        <a:rPr lang="en-GB" sz="1400" noProof="0" dirty="0">
                          <a:solidFill>
                            <a:schemeClr val="dk1"/>
                          </a:solidFill>
                          <a:effectLst/>
                          <a:latin typeface="Arial" panose="020B0604020202020204" pitchFamily="34" charset="0"/>
                          <a:ea typeface="+mn-ea"/>
                          <a:cs typeface="Arial" panose="020B0604020202020204" pitchFamily="34" charset="0"/>
                        </a:rPr>
                        <a:t>In areas overhanging or bordering bodies of water:</a:t>
                      </a:r>
                    </a:p>
                    <a:p>
                      <a:pPr marL="541338" lvl="0" indent="-285750" fontAlgn="base">
                        <a:spcBef>
                          <a:spcPts val="600"/>
                        </a:spcBef>
                        <a:buFont typeface="Wingdings" panose="05000000000000000000" pitchFamily="2" charset="2"/>
                        <a:buChar char="§"/>
                      </a:pPr>
                      <a:r>
                        <a:rPr lang="en-GB" sz="1400" noProof="0" dirty="0">
                          <a:solidFill>
                            <a:schemeClr val="dk1"/>
                          </a:solidFill>
                          <a:effectLst/>
                          <a:latin typeface="Arial" panose="020B0604020202020204" pitchFamily="34" charset="0"/>
                          <a:ea typeface="+mn-ea"/>
                          <a:cs typeface="Arial" panose="020B0604020202020204" pitchFamily="34" charset="0"/>
                        </a:rPr>
                        <a:t>The wearing of life jackets is mandatory;</a:t>
                      </a:r>
                    </a:p>
                    <a:p>
                      <a:pPr marL="541338" indent="-285750">
                        <a:spcBef>
                          <a:spcPts val="600"/>
                        </a:spcBef>
                        <a:buFont typeface="Wingdings" panose="05000000000000000000" pitchFamily="2" charset="2"/>
                        <a:buChar char="§"/>
                      </a:pPr>
                      <a:r>
                        <a:rPr lang="en-GB" sz="1400" noProof="0" dirty="0">
                          <a:solidFill>
                            <a:schemeClr val="dk1"/>
                          </a:solidFill>
                          <a:effectLst/>
                          <a:latin typeface="Arial" panose="020B0604020202020204" pitchFamily="34" charset="0"/>
                          <a:ea typeface="+mn-ea"/>
                          <a:cs typeface="Arial" panose="020B0604020202020204" pitchFamily="34" charset="0"/>
                        </a:rPr>
                        <a:t>Access is restricted to authorised personnel;</a:t>
                      </a:r>
                    </a:p>
                    <a:p>
                      <a:pPr marL="541338" indent="-285750">
                        <a:spcBef>
                          <a:spcPts val="600"/>
                        </a:spcBef>
                        <a:buFont typeface="Wingdings" panose="05000000000000000000" pitchFamily="2" charset="2"/>
                        <a:buChar char="§"/>
                      </a:pPr>
                      <a:r>
                        <a:rPr lang="en-GB" sz="1400" noProof="0" dirty="0">
                          <a:solidFill>
                            <a:schemeClr val="dk1"/>
                          </a:solidFill>
                          <a:effectLst/>
                          <a:latin typeface="Arial" panose="020B0604020202020204" pitchFamily="34" charset="0"/>
                          <a:ea typeface="+mn-ea"/>
                          <a:cs typeface="Arial" panose="020B0604020202020204" pitchFamily="34" charset="0"/>
                        </a:rPr>
                        <a:t>Appropriate signage is visible nearby.</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885551" y="2925585"/>
            <a:ext cx="1976823" cy="707886"/>
          </a:xfrm>
          <a:prstGeom prst="rect">
            <a:avLst/>
          </a:prstGeom>
        </p:spPr>
        <p:txBody>
          <a:bodyPr wrap="none">
            <a:spAutoFit/>
          </a:bodyPr>
          <a:lstStyle/>
          <a:p>
            <a:pPr marL="0" indent="0" algn="l">
              <a:spcBef>
                <a:spcPts val="600"/>
              </a:spcBef>
              <a:spcAft>
                <a:spcPts val="600"/>
              </a:spcAft>
            </a:pPr>
            <a:r>
              <a:rPr lang="en-US" sz="1600" b="1" u="sng" dirty="0">
                <a:solidFill>
                  <a:schemeClr val="accent6">
                    <a:lumMod val="75000"/>
                  </a:schemeClr>
                </a:solidFill>
                <a:sym typeface="Wingdings" panose="05000000000000000000" pitchFamily="2" charset="2"/>
              </a:rPr>
              <a:t> Clarifications</a:t>
            </a:r>
            <a:endParaRPr lang="en-US" sz="1600" b="1" u="sng" dirty="0">
              <a:solidFill>
                <a:schemeClr val="accent6">
                  <a:lumMod val="75000"/>
                </a:schemeClr>
              </a:solidFill>
            </a:endParaRPr>
          </a:p>
          <a:p>
            <a:pPr algn="l">
              <a:spcBef>
                <a:spcPts val="600"/>
              </a:spcBef>
              <a:spcAft>
                <a:spcPts val="600"/>
              </a:spcAft>
            </a:pPr>
            <a:r>
              <a:rPr lang="en-US" sz="1400" dirty="0">
                <a:solidFill>
                  <a:schemeClr val="accent6">
                    <a:lumMod val="75000"/>
                  </a:schemeClr>
                </a:solidFill>
              </a:rPr>
              <a:t>Applied in all terminals</a:t>
            </a:r>
            <a:endParaRPr lang="en-US" sz="1400" b="0" u="sng" dirty="0">
              <a:solidFill>
                <a:srgbClr val="FF0000"/>
              </a:solidFill>
            </a:endParaRPr>
          </a:p>
        </p:txBody>
      </p:sp>
      <p:sp>
        <p:nvSpPr>
          <p:cNvPr id="8" name="Rectangle 7">
            <a:extLst>
              <a:ext uri="{FF2B5EF4-FFF2-40B4-BE49-F238E27FC236}">
                <a16:creationId xmlns:a16="http://schemas.microsoft.com/office/drawing/2014/main" id="{AC6118CA-E1E0-4248-B973-DEEA788DC65A}"/>
              </a:ext>
            </a:extLst>
          </p:cNvPr>
          <p:cNvSpPr/>
          <p:nvPr/>
        </p:nvSpPr>
        <p:spPr>
          <a:xfrm>
            <a:off x="6948381" y="2825400"/>
            <a:ext cx="4736398" cy="2031325"/>
          </a:xfrm>
          <a:prstGeom prst="rect">
            <a:avLst/>
          </a:prstGeom>
        </p:spPr>
        <p:txBody>
          <a:bodyPr wrap="square">
            <a:spAutoFit/>
          </a:bodyPr>
          <a:lstStyle/>
          <a:p>
            <a:pPr fontAlgn="base"/>
            <a:endParaRPr lang="fr-FR" sz="1400" dirty="0">
              <a:latin typeface="Arial" panose="020B0604020202020204" pitchFamily="34" charset="0"/>
              <a:cs typeface="Arial" panose="020B0604020202020204" pitchFamily="34" charset="0"/>
            </a:endParaRPr>
          </a:p>
          <a:p>
            <a:pPr fontAlgn="base"/>
            <a:r>
              <a:rPr lang="en-US" sz="1400" dirty="0">
                <a:latin typeface="Arial" panose="020B0604020202020204" pitchFamily="34" charset="0"/>
                <a:cs typeface="Arial" panose="020B0604020202020204" pitchFamily="34" charset="0"/>
              </a:rPr>
              <a:t>Lifejackets comply with standard EN ISO 12402-3 or SOLAS standards and are maintained in accordance with t</a:t>
            </a:r>
            <a:r>
              <a:rPr lang="en-US" sz="1400" b="1" dirty="0">
                <a:latin typeface="Arial" panose="020B0604020202020204" pitchFamily="34" charset="0"/>
                <a:cs typeface="Arial" panose="020B0604020202020204" pitchFamily="34" charset="0"/>
              </a:rPr>
              <a:t>he manufacturer’s recommendations.</a:t>
            </a:r>
          </a:p>
          <a:p>
            <a:pPr fontAlgn="base"/>
            <a:endParaRPr lang="fr-FR"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In addition, these areas are illuminated in case of night-time operations, and are equipped with lifebuoys with a flashing light and lifeline, complying with the SOLAS standard</a:t>
            </a:r>
            <a:endPar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9" name="Image 54">
            <a:extLst>
              <a:ext uri="{FF2B5EF4-FFF2-40B4-BE49-F238E27FC236}">
                <a16:creationId xmlns:a16="http://schemas.microsoft.com/office/drawing/2014/main" id="{A514B197-BD16-40CC-8A98-25889513D40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903" y="3072819"/>
            <a:ext cx="636742" cy="632460"/>
          </a:xfrm>
          <a:prstGeom prst="rect">
            <a:avLst/>
          </a:prstGeom>
          <a:solidFill>
            <a:schemeClr val="tx1"/>
          </a:solidFill>
        </p:spPr>
      </p:pic>
      <p:pic>
        <p:nvPicPr>
          <p:cNvPr id="10" name="Image 4">
            <a:extLst>
              <a:ext uri="{FF2B5EF4-FFF2-40B4-BE49-F238E27FC236}">
                <a16:creationId xmlns:a16="http://schemas.microsoft.com/office/drawing/2014/main" id="{7D16CF84-EF70-4973-B870-70DCE78633BD}"/>
              </a:ext>
            </a:extLst>
          </p:cNvPr>
          <p:cNvPicPr>
            <a:picLocks noChangeAspect="1"/>
          </p:cNvPicPr>
          <p:nvPr/>
        </p:nvPicPr>
        <p:blipFill>
          <a:blip r:embed="rId4"/>
          <a:stretch>
            <a:fillRect/>
          </a:stretch>
        </p:blipFill>
        <p:spPr>
          <a:xfrm>
            <a:off x="6085922" y="4137692"/>
            <a:ext cx="691559" cy="684000"/>
          </a:xfrm>
          <a:prstGeom prst="rect">
            <a:avLst/>
          </a:prstGeom>
        </p:spPr>
      </p:pic>
      <p:sp>
        <p:nvSpPr>
          <p:cNvPr id="14" name="Espace réservé du texte 16">
            <a:extLst>
              <a:ext uri="{FF2B5EF4-FFF2-40B4-BE49-F238E27FC236}">
                <a16:creationId xmlns:a16="http://schemas.microsoft.com/office/drawing/2014/main" id="{1C31DBF7-F616-47A7-97AA-731ADE9C2901}"/>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DOWNING</a:t>
            </a:r>
          </a:p>
        </p:txBody>
      </p:sp>
    </p:spTree>
    <p:extLst>
      <p:ext uri="{BB962C8B-B14F-4D97-AF65-F5344CB8AC3E}">
        <p14:creationId xmlns:p14="http://schemas.microsoft.com/office/powerpoint/2010/main" val="122325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844528196"/>
              </p:ext>
            </p:extLst>
          </p:nvPr>
        </p:nvGraphicFramePr>
        <p:xfrm>
          <a:off x="947428" y="702276"/>
          <a:ext cx="10297144" cy="193463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23998">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3.6.1 : Approving the Vessel or Barge and Exchanging Information Before the Call</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510638">
                <a:tc>
                  <a:txBody>
                    <a:bodyPr/>
                    <a:lstStyle/>
                    <a:p>
                      <a:pPr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Before the call, the terminal:</a:t>
                      </a:r>
                      <a:endParaRPr lang="fr-FR" sz="1400" dirty="0">
                        <a:solidFill>
                          <a:schemeClr val="dk1"/>
                        </a:solidFill>
                        <a:effectLst/>
                        <a:latin typeface="Arial" panose="020B0604020202020204" pitchFamily="34" charset="0"/>
                        <a:ea typeface="+mn-ea"/>
                        <a:cs typeface="Arial" panose="020B0604020202020204" pitchFamily="34" charset="0"/>
                      </a:endParaRPr>
                    </a:p>
                    <a:p>
                      <a:pPr marL="542925" lvl="0" indent="-361950" fontAlgn="base">
                        <a:spcBef>
                          <a:spcPts val="6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Makes sure that the vessel or barge is:</a:t>
                      </a:r>
                      <a:endParaRPr lang="fr-FR" sz="1400" dirty="0">
                        <a:solidFill>
                          <a:schemeClr val="dk1"/>
                        </a:solidFill>
                        <a:effectLst/>
                        <a:latin typeface="Arial" panose="020B0604020202020204" pitchFamily="34" charset="0"/>
                        <a:ea typeface="+mn-ea"/>
                        <a:cs typeface="Arial" panose="020B0604020202020204" pitchFamily="34" charset="0"/>
                      </a:endParaRPr>
                    </a:p>
                    <a:p>
                      <a:pPr marL="895350" indent="-361950"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      - Physically compatible with the berth;</a:t>
                      </a:r>
                      <a:endParaRPr lang="fr-FR" sz="1400" dirty="0">
                        <a:solidFill>
                          <a:schemeClr val="dk1"/>
                        </a:solidFill>
                        <a:effectLst/>
                        <a:latin typeface="Arial" panose="020B0604020202020204" pitchFamily="34" charset="0"/>
                        <a:ea typeface="+mn-ea"/>
                        <a:cs typeface="Arial" panose="020B0604020202020204" pitchFamily="34" charset="0"/>
                      </a:endParaRPr>
                    </a:p>
                    <a:p>
                      <a:pPr marL="895350" indent="-361950" fontAlgn="base">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      - Approved by the Maritime and Inland Waterways Transport Vetting department in compliance with the applicable rule;</a:t>
                      </a:r>
                      <a:endParaRPr lang="fr-FR" sz="1400" dirty="0">
                        <a:solidFill>
                          <a:schemeClr val="dk1"/>
                        </a:solidFill>
                        <a:effectLst/>
                        <a:latin typeface="Arial" panose="020B0604020202020204" pitchFamily="34" charset="0"/>
                        <a:ea typeface="+mn-ea"/>
                        <a:cs typeface="Arial" panose="020B0604020202020204" pitchFamily="34" charset="0"/>
                      </a:endParaRPr>
                    </a:p>
                    <a:p>
                      <a:pPr marL="542925" indent="-361950">
                        <a:spcBef>
                          <a:spcPts val="6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Communicates the terminal’s information booklet to the vessel or barge within sufficient  time.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551384" y="3328537"/>
            <a:ext cx="4341253" cy="707886"/>
          </a:xfrm>
          <a:prstGeom prst="rect">
            <a:avLst/>
          </a:prstGeom>
        </p:spPr>
        <p:txBody>
          <a:bodyPr wrap="none">
            <a:spAutoFit/>
          </a:bodyPr>
          <a:lstStyle/>
          <a:p>
            <a:pPr marL="0" indent="0" algn="l">
              <a:spcBef>
                <a:spcPts val="600"/>
              </a:spcBef>
              <a:spcAft>
                <a:spcPts val="600"/>
              </a:spcAft>
            </a:pPr>
            <a:r>
              <a:rPr lang="en-US" sz="1600" b="1" dirty="0">
                <a:solidFill>
                  <a:schemeClr val="accent6">
                    <a:lumMod val="75000"/>
                  </a:schemeClr>
                </a:solidFill>
                <a:sym typeface="Wingdings" panose="05000000000000000000" pitchFamily="2" charset="2"/>
              </a:rPr>
              <a:t> Clarifications</a:t>
            </a:r>
            <a:endParaRPr lang="en-US" sz="1600" b="1" dirty="0">
              <a:solidFill>
                <a:schemeClr val="accent6">
                  <a:lumMod val="75000"/>
                </a:schemeClr>
              </a:solidFill>
            </a:endParaRPr>
          </a:p>
          <a:p>
            <a:pPr algn="l">
              <a:spcBef>
                <a:spcPts val="600"/>
              </a:spcBef>
              <a:spcAft>
                <a:spcPts val="600"/>
              </a:spcAft>
            </a:pPr>
            <a:r>
              <a:rPr lang="en-US" sz="1400" b="0" u="sng" dirty="0">
                <a:solidFill>
                  <a:schemeClr val="accent6">
                    <a:lumMod val="75000"/>
                  </a:schemeClr>
                </a:solidFill>
              </a:rPr>
              <a:t>(</a:t>
            </a:r>
            <a:r>
              <a:rPr lang="en-US" sz="1400" b="0" dirty="0">
                <a:solidFill>
                  <a:schemeClr val="accent6">
                    <a:lumMod val="75000"/>
                  </a:schemeClr>
                </a:solidFill>
              </a:rPr>
              <a:t>Communication on information booklet and c</a:t>
            </a:r>
            <a:r>
              <a:rPr lang="en-US" sz="1400" dirty="0">
                <a:solidFill>
                  <a:schemeClr val="accent6">
                    <a:lumMod val="75000"/>
                  </a:schemeClr>
                </a:solidFill>
              </a:rPr>
              <a:t>ontent</a:t>
            </a:r>
            <a:r>
              <a:rPr lang="en-US" sz="1400" u="sng" dirty="0">
                <a:solidFill>
                  <a:schemeClr val="accent6">
                    <a:lumMod val="75000"/>
                  </a:schemeClr>
                </a:solidFill>
              </a:rPr>
              <a:t>)</a:t>
            </a:r>
            <a:endParaRPr lang="en-US" sz="1400" b="0" u="sng" dirty="0">
              <a:solidFill>
                <a:srgbClr val="FF0000"/>
              </a:solidFill>
            </a:endParaRPr>
          </a:p>
        </p:txBody>
      </p:sp>
      <p:sp>
        <p:nvSpPr>
          <p:cNvPr id="14" name="Rectangle 1">
            <a:extLst>
              <a:ext uri="{FF2B5EF4-FFF2-40B4-BE49-F238E27FC236}">
                <a16:creationId xmlns:a16="http://schemas.microsoft.com/office/drawing/2014/main" id="{2154805C-E223-455A-8430-4EA8BB41B6A6}"/>
              </a:ext>
            </a:extLst>
          </p:cNvPr>
          <p:cNvSpPr>
            <a:spLocks noChangeArrowheads="1"/>
          </p:cNvSpPr>
          <p:nvPr/>
        </p:nvSpPr>
        <p:spPr bwMode="auto">
          <a:xfrm>
            <a:off x="4943872" y="2965316"/>
            <a:ext cx="63007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r>
              <a:rPr lang="en-GB" sz="1400" dirty="0"/>
              <a:t>The criteria for evaluating the physical compatibility of the vessel or barge with the berth are detailed in Appendix 2. </a:t>
            </a:r>
          </a:p>
          <a:p>
            <a:pPr fontAlgn="base"/>
            <a:endParaRPr lang="en-GB" sz="600" dirty="0"/>
          </a:p>
          <a:p>
            <a:pPr fontAlgn="base"/>
            <a:r>
              <a:rPr lang="en-GB" sz="1400" dirty="0"/>
              <a:t>The terminal</a:t>
            </a:r>
            <a:r>
              <a:rPr lang="en-GB" sz="1400" b="1" dirty="0"/>
              <a:t>’s information booklet </a:t>
            </a:r>
            <a:r>
              <a:rPr lang="en-GB" sz="1400" dirty="0"/>
              <a:t>contains:</a:t>
            </a:r>
          </a:p>
          <a:p>
            <a:pPr marL="541338" lvl="0" indent="-285750" fontAlgn="base">
              <a:buFont typeface="Wingdings" panose="05000000000000000000" pitchFamily="2" charset="2"/>
              <a:buChar char="§"/>
            </a:pPr>
            <a:r>
              <a:rPr lang="en-GB" sz="1400" dirty="0"/>
              <a:t>Local regulations;</a:t>
            </a:r>
          </a:p>
          <a:p>
            <a:pPr marL="541338" lvl="0" indent="-285750" fontAlgn="base">
              <a:buFont typeface="Wingdings" panose="05000000000000000000" pitchFamily="2" charset="2"/>
              <a:buChar char="§"/>
            </a:pPr>
            <a:r>
              <a:rPr lang="en-GB" sz="1400" dirty="0"/>
              <a:t>Nautical </a:t>
            </a:r>
            <a:r>
              <a:rPr lang="en-GB" sz="1400" dirty="0">
                <a:latin typeface="Arial" panose="020B0604020202020204" pitchFamily="34" charset="0"/>
                <a:cs typeface="Arial" panose="020B0604020202020204" pitchFamily="34" charset="0"/>
              </a:rPr>
              <a:t>access</a:t>
            </a:r>
            <a:r>
              <a:rPr lang="en-GB" sz="1400" dirty="0"/>
              <a:t> constraints (if applicable);</a:t>
            </a:r>
          </a:p>
          <a:p>
            <a:pPr marL="541338" lvl="0" indent="-285750" fontAlgn="base">
              <a:buFont typeface="Wingdings" panose="05000000000000000000" pitchFamily="2" charset="2"/>
              <a:buChar char="§"/>
            </a:pPr>
            <a:r>
              <a:rPr lang="en-GB" sz="1400" dirty="0"/>
              <a:t>Berthing and/or mooring constraints;</a:t>
            </a:r>
          </a:p>
          <a:p>
            <a:pPr marL="541338" lvl="0" indent="-285750" fontAlgn="base">
              <a:buFont typeface="Wingdings" panose="05000000000000000000" pitchFamily="2" charset="2"/>
              <a:buChar char="§"/>
            </a:pPr>
            <a:r>
              <a:rPr lang="en-GB" sz="1400" dirty="0"/>
              <a:t>Physical and operational constraints at the berth;</a:t>
            </a:r>
          </a:p>
          <a:p>
            <a:pPr marL="541338" lvl="0" indent="-285750" fontAlgn="base">
              <a:buFont typeface="Wingdings" panose="05000000000000000000" pitchFamily="2" charset="2"/>
              <a:buChar char="§"/>
            </a:pPr>
            <a:r>
              <a:rPr lang="en-GB" sz="1400" dirty="0"/>
              <a:t>General health, safety and security instructions and the action to be taken in the event of an incident or emergency.</a:t>
            </a:r>
          </a:p>
          <a:p>
            <a:pPr fontAlgn="base"/>
            <a:endParaRPr lang="en-GB" sz="600" dirty="0"/>
          </a:p>
          <a:p>
            <a:pPr fontAlgn="base"/>
            <a:r>
              <a:rPr lang="en-GB" sz="1400" dirty="0"/>
              <a:t>It is recommended that the information booklet be written in English and/or in the working language of the terminal, if the vessel or barge operating personnel understand that language.</a:t>
            </a:r>
          </a:p>
        </p:txBody>
      </p:sp>
      <p:sp>
        <p:nvSpPr>
          <p:cNvPr id="8" name="Espace réservé du texte 16">
            <a:extLst>
              <a:ext uri="{FF2B5EF4-FFF2-40B4-BE49-F238E27FC236}">
                <a16:creationId xmlns:a16="http://schemas.microsoft.com/office/drawing/2014/main" id="{3878418C-4B84-4BCD-8ACC-909A1C2CE27C}"/>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VESSEL OR BARGE APPROVAL AND INFORMATION EXCHANGE</a:t>
            </a:r>
          </a:p>
        </p:txBody>
      </p:sp>
    </p:spTree>
    <p:extLst>
      <p:ext uri="{BB962C8B-B14F-4D97-AF65-F5344CB8AC3E}">
        <p14:creationId xmlns:p14="http://schemas.microsoft.com/office/powerpoint/2010/main" val="409278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8" name="Rectangle 7">
            <a:extLst>
              <a:ext uri="{FF2B5EF4-FFF2-40B4-BE49-F238E27FC236}">
                <a16:creationId xmlns:a16="http://schemas.microsoft.com/office/drawing/2014/main" id="{6D37DDD7-6649-4185-A4B5-D628D5A38260}"/>
              </a:ext>
            </a:extLst>
          </p:cNvPr>
          <p:cNvSpPr/>
          <p:nvPr/>
        </p:nvSpPr>
        <p:spPr>
          <a:xfrm>
            <a:off x="185097" y="404664"/>
            <a:ext cx="12006903" cy="6325321"/>
          </a:xfrm>
          <a:prstGeom prst="rect">
            <a:avLst/>
          </a:prstGeom>
        </p:spPr>
        <p:txBody>
          <a:bodyPr wrap="square">
            <a:spAutoFit/>
          </a:bodyPr>
          <a:lstStyle/>
          <a:p>
            <a:pPr>
              <a:lnSpc>
                <a:spcPct val="150000"/>
              </a:lnSpc>
            </a:pPr>
            <a:r>
              <a:rPr lang="en-US" sz="1600" dirty="0">
                <a:latin typeface="Arial" panose="020B0604020202020204" pitchFamily="34" charset="0"/>
                <a:cs typeface="Arial" panose="020B0604020202020204" pitchFamily="34" charset="0"/>
              </a:rPr>
              <a:t>The criteria to assess the physical compatibility of a vessel or barge with a berth includes at minimum: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water depth available allow the vessel or barge to remain afloat at all the tide levels expected during the call, taking into account a minimum under-keel clearance;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mooring equipment and fendering systems (where applicable) are able to withstand the maximum specified loads without damaging the vessel (or barge) or the terminal’s equipment;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fendering systems are positioned so that the vessel or barge can rest on the parallel body length and remain stable at all freeboards and all expected tide levels;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safe working load (SWL) of the lifting equipment is sufficient to hoist the hoses on board the vessel (or barge);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The equipment used to board the vessel or barge complies with the tilt angle and weight (number of people) set by the manufacturer; </a:t>
            </a:r>
          </a:p>
          <a:p>
            <a:pPr marL="642937" indent="-285750">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When connected, the (un)loading arms and hoses can move within a three-dimensional operating envelope, which factors in at least the following elements: </a:t>
            </a:r>
          </a:p>
          <a:p>
            <a:pPr marL="1079500" indent="-365125">
              <a:lnSpc>
                <a:spcPct val="150000"/>
              </a:lnSpc>
            </a:pPr>
            <a:r>
              <a:rPr lang="en-US" sz="1600" dirty="0">
                <a:latin typeface="Arial" panose="020B0604020202020204" pitchFamily="34" charset="0"/>
                <a:cs typeface="Arial" panose="020B0604020202020204" pitchFamily="34" charset="0"/>
              </a:rPr>
              <a:t>- The expected tide levels; </a:t>
            </a:r>
          </a:p>
          <a:p>
            <a:pPr marL="1079500" indent="-365125">
              <a:lnSpc>
                <a:spcPct val="150000"/>
              </a:lnSpc>
            </a:pPr>
            <a:r>
              <a:rPr lang="en-US" sz="1600" dirty="0">
                <a:latin typeface="Arial" panose="020B0604020202020204" pitchFamily="34" charset="0"/>
                <a:cs typeface="Arial" panose="020B0604020202020204" pitchFamily="34" charset="0"/>
              </a:rPr>
              <a:t>- The maximum and minimum freeboard of the vessel or barge; </a:t>
            </a:r>
          </a:p>
          <a:p>
            <a:pPr marL="1079500" indent="-365125">
              <a:lnSpc>
                <a:spcPct val="150000"/>
              </a:lnSpc>
            </a:pPr>
            <a:r>
              <a:rPr lang="en-US" sz="1600" dirty="0">
                <a:latin typeface="Arial" panose="020B0604020202020204" pitchFamily="34" charset="0"/>
                <a:cs typeface="Arial" panose="020B0604020202020204" pitchFamily="34" charset="0"/>
              </a:rPr>
              <a:t>- The acceptable differences in the horizontal alignment of manifolds; </a:t>
            </a:r>
          </a:p>
          <a:p>
            <a:pPr marL="1079500" indent="-365125">
              <a:lnSpc>
                <a:spcPct val="150000"/>
              </a:lnSpc>
            </a:pPr>
            <a:r>
              <a:rPr lang="en-US" sz="1600" dirty="0">
                <a:latin typeface="Arial" panose="020B0604020202020204" pitchFamily="34" charset="0"/>
                <a:cs typeface="Arial" panose="020B0604020202020204" pitchFamily="34" charset="0"/>
              </a:rPr>
              <a:t>- The distance of the manifolds from the side shell plating; </a:t>
            </a:r>
          </a:p>
          <a:p>
            <a:pPr>
              <a:lnSpc>
                <a:spcPct val="150000"/>
              </a:lnSpc>
            </a:pPr>
            <a:endParaRPr lang="fr-FR" sz="1600" dirty="0">
              <a:latin typeface="Arial" panose="020B0604020202020204" pitchFamily="34" charset="0"/>
              <a:cs typeface="Arial" panose="020B0604020202020204" pitchFamily="34" charset="0"/>
            </a:endParaRPr>
          </a:p>
        </p:txBody>
      </p:sp>
      <p:sp>
        <p:nvSpPr>
          <p:cNvPr id="4" name="Espace réservé du texte 16">
            <a:extLst>
              <a:ext uri="{FF2B5EF4-FFF2-40B4-BE49-F238E27FC236}">
                <a16:creationId xmlns:a16="http://schemas.microsoft.com/office/drawing/2014/main" id="{3DA375DD-3BB8-4197-8DFC-7EED5CE133E1}"/>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APPENDIX 2</a:t>
            </a:r>
          </a:p>
        </p:txBody>
      </p:sp>
    </p:spTree>
    <p:extLst>
      <p:ext uri="{BB962C8B-B14F-4D97-AF65-F5344CB8AC3E}">
        <p14:creationId xmlns:p14="http://schemas.microsoft.com/office/powerpoint/2010/main" val="417944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528257106"/>
              </p:ext>
            </p:extLst>
          </p:nvPr>
        </p:nvGraphicFramePr>
        <p:xfrm>
          <a:off x="947428" y="702276"/>
          <a:ext cx="10297144" cy="2697360"/>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67748">
                <a:tc>
                  <a:txBody>
                    <a:bodyPr/>
                    <a:lstStyle/>
                    <a:p>
                      <a:pPr marL="0" marR="58420" lvl="0" indent="0" algn="just" defTabSz="914400" eaLnBrk="1" fontAlgn="auto" latinLnBrk="0" hangingPunct="1">
                        <a:lnSpc>
                          <a:spcPct val="115000"/>
                        </a:lnSpc>
                        <a:spcBef>
                          <a:spcPts val="3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3.6.2 : Information Exchange and Validation Before Starting the Transfer</a:t>
                      </a:r>
                      <a:endParaRPr lang="fr-FR" sz="1600" b="1"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329612">
                <a:tc>
                  <a:txBody>
                    <a:bodyPr/>
                    <a:lstStyle/>
                    <a:p>
                      <a:pPr fontAlgn="base">
                        <a:spcBef>
                          <a:spcPts val="300"/>
                        </a:spcBef>
                      </a:pPr>
                      <a:r>
                        <a:rPr lang="en-US" sz="1400" dirty="0">
                          <a:solidFill>
                            <a:schemeClr val="dk1"/>
                          </a:solidFill>
                          <a:effectLst/>
                          <a:latin typeface="Arial" panose="020B0604020202020204" pitchFamily="34" charset="0"/>
                          <a:ea typeface="+mn-ea"/>
                          <a:cs typeface="Arial" panose="020B0604020202020204" pitchFamily="34" charset="0"/>
                        </a:rPr>
                        <a:t>Before starting the transfer, the terminal and the vessel or barge exchange the following information:</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material safety data sheets (MSDS) of all products to be transferred;</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list of co-activities planned during the transfer (onboard and/or in the terminal);</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communication means to be used;</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operating parameters (including at least the quantity, flowrate, pressure and temperature where applicable);</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Verification of the safety conditions;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The measures to take in the event of an incident, an emergency situation or risk of lightning.</a:t>
                      </a:r>
                      <a:endParaRPr lang="fr-FR" sz="1400" dirty="0">
                        <a:solidFill>
                          <a:schemeClr val="dk1"/>
                        </a:solidFill>
                        <a:effectLst/>
                        <a:latin typeface="Arial" panose="020B0604020202020204" pitchFamily="34" charset="0"/>
                        <a:ea typeface="+mn-ea"/>
                        <a:cs typeface="Arial" panose="020B0604020202020204" pitchFamily="34" charset="0"/>
                      </a:endParaRPr>
                    </a:p>
                    <a:p>
                      <a:pPr>
                        <a:spcBef>
                          <a:spcPts val="300"/>
                        </a:spcBef>
                      </a:pPr>
                      <a:r>
                        <a:rPr lang="en-US" sz="1400" dirty="0">
                          <a:solidFill>
                            <a:schemeClr val="dk1"/>
                          </a:solidFill>
                          <a:effectLst/>
                          <a:latin typeface="Arial" panose="020B0604020202020204" pitchFamily="34" charset="0"/>
                          <a:ea typeface="+mn-ea"/>
                          <a:cs typeface="Arial" panose="020B0604020202020204" pitchFamily="34" charset="0"/>
                        </a:rPr>
                        <a:t>The operating parameters and the safety conditions are verified and approved by the parties concerned and recorded in a dedicated document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342784" y="3898244"/>
            <a:ext cx="5117106" cy="1077218"/>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en-US" sz="1600" b="1" dirty="0">
                <a:solidFill>
                  <a:schemeClr val="accent6">
                    <a:lumMod val="75000"/>
                  </a:schemeClr>
                </a:solidFill>
                <a:sym typeface="Wingdings" panose="05000000000000000000" pitchFamily="2" charset="2"/>
              </a:rPr>
              <a:t>Clarifications</a:t>
            </a:r>
          </a:p>
          <a:p>
            <a:pPr marL="285750" indent="-285750" algn="l">
              <a:spcBef>
                <a:spcPts val="600"/>
              </a:spcBef>
              <a:spcAft>
                <a:spcPts val="600"/>
              </a:spcAft>
              <a:buFont typeface="Arial" panose="020B0604020202020204" pitchFamily="34" charset="0"/>
              <a:buChar char="•"/>
            </a:pPr>
            <a:r>
              <a:rPr lang="en-US" sz="1400" dirty="0">
                <a:solidFill>
                  <a:schemeClr val="accent6">
                    <a:lumMod val="75000"/>
                  </a:schemeClr>
                </a:solidFill>
                <a:sym typeface="Wingdings" panose="05000000000000000000" pitchFamily="2" charset="2"/>
              </a:rPr>
              <a:t>Information exchanged between terminal and vessel/barge</a:t>
            </a:r>
            <a:endParaRPr lang="en-US" sz="1400" dirty="0">
              <a:solidFill>
                <a:schemeClr val="accent6">
                  <a:lumMod val="75000"/>
                </a:schemeClr>
              </a:solidFill>
            </a:endParaRPr>
          </a:p>
          <a:p>
            <a:pPr marL="285750" indent="-285750" algn="l">
              <a:spcBef>
                <a:spcPts val="600"/>
              </a:spcBef>
              <a:spcAft>
                <a:spcPts val="600"/>
              </a:spcAft>
              <a:buFont typeface="Arial" panose="020B0604020202020204" pitchFamily="34" charset="0"/>
              <a:buChar char="•"/>
            </a:pPr>
            <a:r>
              <a:rPr lang="en-US" sz="1400" dirty="0">
                <a:solidFill>
                  <a:schemeClr val="accent6">
                    <a:lumMod val="75000"/>
                  </a:schemeClr>
                </a:solidFill>
              </a:rPr>
              <a:t>Applied in all terminals</a:t>
            </a:r>
            <a:endParaRPr lang="en-US" sz="1400" u="sng" dirty="0">
              <a:solidFill>
                <a:srgbClr val="FF0000"/>
              </a:solidFill>
            </a:endParaRPr>
          </a:p>
        </p:txBody>
      </p:sp>
      <p:sp>
        <p:nvSpPr>
          <p:cNvPr id="8" name="Rectangle 1">
            <a:extLst>
              <a:ext uri="{FF2B5EF4-FFF2-40B4-BE49-F238E27FC236}">
                <a16:creationId xmlns:a16="http://schemas.microsoft.com/office/drawing/2014/main" id="{7AB9CF25-B42D-4FFD-B346-A41CF6F62CB2}"/>
              </a:ext>
            </a:extLst>
          </p:cNvPr>
          <p:cNvSpPr>
            <a:spLocks noChangeArrowheads="1"/>
          </p:cNvSpPr>
          <p:nvPr/>
        </p:nvSpPr>
        <p:spPr bwMode="auto">
          <a:xfrm>
            <a:off x="6312024" y="3645024"/>
            <a:ext cx="506800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r>
              <a:rPr lang="en-GB" sz="1400" dirty="0">
                <a:solidFill>
                  <a:schemeClr val="tx1"/>
                </a:solidFill>
                <a:latin typeface="Arial" panose="020B0604020202020204" pitchFamily="34" charset="0"/>
                <a:cs typeface="Arial" panose="020B0604020202020204" pitchFamily="34" charset="0"/>
              </a:rPr>
              <a:t>It is recommended:</a:t>
            </a:r>
          </a:p>
          <a:p>
            <a:pPr marL="285750" lvl="0" indent="-285750" fontAlgn="base">
              <a:buFont typeface="Wingdings" panose="05000000000000000000" pitchFamily="2" charset="2"/>
              <a:buChar char="§"/>
            </a:pPr>
            <a:r>
              <a:rPr lang="en-GB" sz="1400" dirty="0">
                <a:solidFill>
                  <a:schemeClr val="tx1"/>
                </a:solidFill>
                <a:latin typeface="Arial" panose="020B0604020202020204" pitchFamily="34" charset="0"/>
                <a:cs typeface="Arial" panose="020B0604020202020204" pitchFamily="34" charset="0"/>
              </a:rPr>
              <a:t>To use the checklists recommended by industry</a:t>
            </a:r>
          </a:p>
          <a:p>
            <a:pPr lvl="0" fontAlgn="base"/>
            <a:r>
              <a:rPr lang="en-GB" sz="1400" dirty="0">
                <a:solidFill>
                  <a:schemeClr val="tx1"/>
                </a:solidFill>
                <a:latin typeface="Arial" panose="020B0604020202020204" pitchFamily="34" charset="0"/>
                <a:cs typeface="Arial" panose="020B0604020202020204" pitchFamily="34" charset="0"/>
              </a:rPr>
              <a:t> (ISGINTT =&gt;  barges, ISGOTT or the Ship To Ship Transfer Guide =&gt; Vessels);</a:t>
            </a:r>
          </a:p>
          <a:p>
            <a:pPr marL="285750" lvl="0" indent="-285750" fontAlgn="base">
              <a:buFont typeface="Wingdings" panose="05000000000000000000" pitchFamily="2" charset="2"/>
              <a:buChar char="§"/>
            </a:pPr>
            <a:r>
              <a:rPr lang="en-GB" sz="1400" dirty="0">
                <a:solidFill>
                  <a:schemeClr val="tx1"/>
                </a:solidFill>
                <a:latin typeface="Arial" panose="020B0604020202020204" pitchFamily="34" charset="0"/>
                <a:cs typeface="Arial" panose="020B0604020202020204" pitchFamily="34" charset="0"/>
              </a:rPr>
              <a:t>Periodically check the safety conditions every 4 hours</a:t>
            </a:r>
          </a:p>
          <a:p>
            <a:pPr lvl="0" fontAlgn="base"/>
            <a:endParaRPr lang="en-GB" sz="1400" dirty="0">
              <a:solidFill>
                <a:schemeClr val="tx1"/>
              </a:solidFill>
              <a:latin typeface="Arial" panose="020B0604020202020204" pitchFamily="34" charset="0"/>
              <a:cs typeface="Arial" panose="020B0604020202020204" pitchFamily="34" charset="0"/>
            </a:endParaRPr>
          </a:p>
          <a:p>
            <a:pPr fontAlgn="base"/>
            <a:r>
              <a:rPr lang="en-GB" sz="1400" dirty="0">
                <a:solidFill>
                  <a:schemeClr val="tx1"/>
                </a:solidFill>
                <a:latin typeface="Arial" panose="020B0604020202020204" pitchFamily="34" charset="0"/>
                <a:cs typeface="Arial" panose="020B0604020202020204" pitchFamily="34" charset="0"/>
              </a:rPr>
              <a:t>The co-activities planned may be the subject of a formal acceptance request by the vessel or barge and/or the  terminal and/or the port authority.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9" name="Image 52">
            <a:extLst>
              <a:ext uri="{FF2B5EF4-FFF2-40B4-BE49-F238E27FC236}">
                <a16:creationId xmlns:a16="http://schemas.microsoft.com/office/drawing/2014/main" id="{E906E126-2176-44F7-BA46-A3FD54B96C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7482" y="3903734"/>
            <a:ext cx="684000" cy="684022"/>
          </a:xfrm>
          <a:prstGeom prst="rect">
            <a:avLst/>
          </a:prstGeom>
        </p:spPr>
      </p:pic>
      <p:pic>
        <p:nvPicPr>
          <p:cNvPr id="10" name="Image 54">
            <a:extLst>
              <a:ext uri="{FF2B5EF4-FFF2-40B4-BE49-F238E27FC236}">
                <a16:creationId xmlns:a16="http://schemas.microsoft.com/office/drawing/2014/main" id="{6CB16C6E-AB6C-484B-BB00-94BAAA646BF0}"/>
              </a:ext>
            </a:extLst>
          </p:cNvPr>
          <p:cNvPicPr>
            <a:picLocks noChangeAspect="1"/>
          </p:cNvPicPr>
          <p:nvPr/>
        </p:nvPicPr>
        <p:blipFill>
          <a:blip r:embed="rId4"/>
          <a:stretch>
            <a:fillRect/>
          </a:stretch>
        </p:blipFill>
        <p:spPr>
          <a:xfrm>
            <a:off x="5530161" y="4975462"/>
            <a:ext cx="540000" cy="576000"/>
          </a:xfrm>
          <a:prstGeom prst="rect">
            <a:avLst/>
          </a:prstGeom>
        </p:spPr>
      </p:pic>
      <p:sp>
        <p:nvSpPr>
          <p:cNvPr id="12" name="Espace réservé du texte 16">
            <a:extLst>
              <a:ext uri="{FF2B5EF4-FFF2-40B4-BE49-F238E27FC236}">
                <a16:creationId xmlns:a16="http://schemas.microsoft.com/office/drawing/2014/main" id="{77A5DF13-767D-40AC-9FD5-709304BF6FAE}"/>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VESSEL OR BARGE APPROVAL AND INFORMATION EXCHANGE</a:t>
            </a:r>
          </a:p>
        </p:txBody>
      </p:sp>
    </p:spTree>
    <p:extLst>
      <p:ext uri="{BB962C8B-B14F-4D97-AF65-F5344CB8AC3E}">
        <p14:creationId xmlns:p14="http://schemas.microsoft.com/office/powerpoint/2010/main" val="171210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52187" y="1488681"/>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304953398"/>
              </p:ext>
            </p:extLst>
          </p:nvPr>
        </p:nvGraphicFramePr>
        <p:xfrm>
          <a:off x="947428" y="702276"/>
          <a:ext cx="10297144" cy="157459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4973">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3.7.1 : Training of Personnel</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89623">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The terminal manager, and any other person in charge of checking and approving safety conditions, have completed the online training course “Ship/Shore Safety Check-List” and obtained the certificate of achievement. Refresher courses are provided at regular intervals, not exceeding 5 years.</a:t>
                      </a:r>
                      <a:endParaRPr lang="fr-FR" sz="1400" dirty="0">
                        <a:solidFill>
                          <a:schemeClr val="dk1"/>
                        </a:solidFill>
                        <a:effectLst/>
                        <a:latin typeface="Arial" panose="020B0604020202020204" pitchFamily="34" charset="0"/>
                        <a:ea typeface="+mn-ea"/>
                        <a:cs typeface="Arial" panose="020B0604020202020204" pitchFamily="34" charset="0"/>
                      </a:endParaRPr>
                    </a:p>
                    <a:p>
                      <a:pPr fontAlgn="base"/>
                      <a:r>
                        <a:rPr lang="en-US" sz="1400" dirty="0">
                          <a:solidFill>
                            <a:schemeClr val="dk1"/>
                          </a:solidFill>
                          <a:effectLst/>
                          <a:latin typeface="Arial" panose="020B0604020202020204" pitchFamily="34" charset="0"/>
                          <a:ea typeface="+mn-ea"/>
                          <a:cs typeface="Arial" panose="020B0604020202020204" pitchFamily="34" charset="0"/>
                        </a:rPr>
                        <a:t>Personnel involved in loading, unloading and bunkering operations are trained for the tasks under their responsibility.</a:t>
                      </a:r>
                      <a:endParaRPr lang="fr-FR" sz="1400" dirty="0">
                        <a:solidFill>
                          <a:schemeClr val="dk1"/>
                        </a:solidFill>
                        <a:effectLst/>
                        <a:latin typeface="Arial" panose="020B0604020202020204" pitchFamily="34" charset="0"/>
                        <a:ea typeface="+mn-ea"/>
                        <a:cs typeface="Arial" panose="020B0604020202020204" pitchFamily="34" charset="0"/>
                      </a:endParaRPr>
                    </a:p>
                    <a:p>
                      <a:r>
                        <a:rPr lang="en-US" sz="1400" dirty="0">
                          <a:solidFill>
                            <a:schemeClr val="dk1"/>
                          </a:solidFill>
                          <a:effectLst/>
                          <a:latin typeface="Arial" panose="020B0604020202020204" pitchFamily="34" charset="0"/>
                          <a:ea typeface="+mn-ea"/>
                          <a:cs typeface="Arial" panose="020B0604020202020204" pitchFamily="34" charset="0"/>
                        </a:rPr>
                        <a:t>These training courses are recorded. </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789691" y="2880475"/>
            <a:ext cx="3794141" cy="2092881"/>
          </a:xfrm>
          <a:prstGeom prst="rect">
            <a:avLst/>
          </a:prstGeom>
        </p:spPr>
        <p:txBody>
          <a:bodyPr wrap="square">
            <a:spAutoFit/>
          </a:bodyPr>
          <a:lstStyle/>
          <a:p>
            <a:pPr marL="0" indent="0" algn="l">
              <a:spcBef>
                <a:spcPts val="600"/>
              </a:spcBef>
              <a:spcAft>
                <a:spcPts val="600"/>
              </a:spcAft>
            </a:pPr>
            <a:r>
              <a:rPr lang="en-GB" sz="1600" b="1" dirty="0">
                <a:solidFill>
                  <a:srgbClr val="FF0000"/>
                </a:solidFill>
                <a:sym typeface="Wingdings" panose="05000000000000000000" pitchFamily="2" charset="2"/>
              </a:rPr>
              <a:t> </a:t>
            </a:r>
            <a:r>
              <a:rPr lang="en-GB" sz="1600" b="1" dirty="0">
                <a:solidFill>
                  <a:srgbClr val="FF0000"/>
                </a:solidFill>
              </a:rPr>
              <a:t>New requirement for all branches:</a:t>
            </a:r>
          </a:p>
          <a:p>
            <a:pPr marL="285750" indent="-285750" algn="l">
              <a:spcBef>
                <a:spcPts val="600"/>
              </a:spcBef>
              <a:spcAft>
                <a:spcPts val="600"/>
              </a:spcAft>
              <a:buFont typeface="Arial" panose="020B0604020202020204" pitchFamily="34" charset="0"/>
              <a:buChar char="•"/>
            </a:pPr>
            <a:r>
              <a:rPr lang="en-GB" sz="1400" dirty="0">
                <a:solidFill>
                  <a:srgbClr val="FF0000"/>
                </a:solidFill>
              </a:rPr>
              <a:t>E-learning required for all terminal manager and all </a:t>
            </a:r>
            <a:r>
              <a:rPr lang="en-GB" sz="1400" dirty="0" err="1">
                <a:solidFill>
                  <a:srgbClr val="FF0000"/>
                </a:solidFill>
              </a:rPr>
              <a:t>personel</a:t>
            </a:r>
            <a:r>
              <a:rPr lang="en-GB" sz="1400" dirty="0">
                <a:solidFill>
                  <a:srgbClr val="FF0000"/>
                </a:solidFill>
              </a:rPr>
              <a:t> in charge of checking and approving ship/shore safety conditions.</a:t>
            </a:r>
          </a:p>
          <a:p>
            <a:pPr marL="285750" indent="-285750" algn="l">
              <a:spcBef>
                <a:spcPts val="600"/>
              </a:spcBef>
              <a:spcAft>
                <a:spcPts val="600"/>
              </a:spcAft>
              <a:buFont typeface="Arial" panose="020B0604020202020204" pitchFamily="34" charset="0"/>
              <a:buChar char="•"/>
            </a:pPr>
            <a:r>
              <a:rPr lang="en-GB" sz="1400" dirty="0">
                <a:solidFill>
                  <a:srgbClr val="FF0000"/>
                </a:solidFill>
              </a:rPr>
              <a:t>Training course available on LIZZY</a:t>
            </a:r>
          </a:p>
          <a:p>
            <a:pPr marL="285750" indent="-285750" algn="l">
              <a:spcBef>
                <a:spcPts val="600"/>
              </a:spcBef>
              <a:spcAft>
                <a:spcPts val="600"/>
              </a:spcAft>
              <a:buFont typeface="Arial" panose="020B0604020202020204" pitchFamily="34" charset="0"/>
              <a:buChar char="•"/>
            </a:pPr>
            <a:r>
              <a:rPr lang="en-GB" sz="1400" b="0" dirty="0">
                <a:solidFill>
                  <a:srgbClr val="FF0000"/>
                </a:solidFill>
              </a:rPr>
              <a:t>Duration : 45 </a:t>
            </a:r>
            <a:r>
              <a:rPr lang="en-GB" sz="1400" b="0" dirty="0" err="1">
                <a:solidFill>
                  <a:srgbClr val="FF0000"/>
                </a:solidFill>
              </a:rPr>
              <a:t>mn</a:t>
            </a:r>
            <a:endParaRPr lang="en-GB" sz="1400" b="0" dirty="0">
              <a:solidFill>
                <a:srgbClr val="FF0000"/>
              </a:solidFill>
            </a:endParaRPr>
          </a:p>
        </p:txBody>
      </p:sp>
      <p:sp>
        <p:nvSpPr>
          <p:cNvPr id="12" name="Rectangle 11">
            <a:extLst>
              <a:ext uri="{FF2B5EF4-FFF2-40B4-BE49-F238E27FC236}">
                <a16:creationId xmlns:a16="http://schemas.microsoft.com/office/drawing/2014/main" id="{F14E9344-E195-4101-9FC5-A27B51295DEE}"/>
              </a:ext>
            </a:extLst>
          </p:cNvPr>
          <p:cNvSpPr/>
          <p:nvPr/>
        </p:nvSpPr>
        <p:spPr>
          <a:xfrm>
            <a:off x="5699956" y="2708920"/>
            <a:ext cx="5544616" cy="3046988"/>
          </a:xfrm>
          <a:prstGeom prst="rect">
            <a:avLst/>
          </a:prstGeom>
        </p:spPr>
        <p:txBody>
          <a:bodyPr wrap="square">
            <a:spAutoFit/>
          </a:bodyPr>
          <a:lstStyle/>
          <a:p>
            <a:pPr fontAlgn="base">
              <a:spcBef>
                <a:spcPts val="300"/>
              </a:spcBef>
            </a:pPr>
            <a:r>
              <a:rPr lang="en-US" sz="1400" dirty="0"/>
              <a:t>The training courses include for example:</a:t>
            </a:r>
            <a:endParaRPr lang="fr-FR" sz="1400" dirty="0"/>
          </a:p>
          <a:p>
            <a:pPr marL="285750" lvl="0" indent="-285750" fontAlgn="base">
              <a:spcBef>
                <a:spcPts val="300"/>
              </a:spcBef>
              <a:buFont typeface="Wingdings" panose="05000000000000000000" pitchFamily="2" charset="2"/>
              <a:buChar char="§"/>
            </a:pPr>
            <a:r>
              <a:rPr lang="en-US" sz="1400" dirty="0"/>
              <a:t>Awareness of the risks related to the interface between the vessel</a:t>
            </a:r>
            <a:r>
              <a:rPr lang="en-US" sz="1400" u="sng" dirty="0"/>
              <a:t> or barge</a:t>
            </a:r>
            <a:r>
              <a:rPr lang="en-US" sz="1400" dirty="0"/>
              <a:t> and the </a:t>
            </a:r>
            <a:r>
              <a:rPr lang="en-US" sz="1400" u="sng" dirty="0"/>
              <a:t>terminal </a:t>
            </a:r>
            <a:r>
              <a:rPr lang="en-US" sz="1400" dirty="0"/>
              <a:t> (including the risks linked to broken mooring lines), the risks of the operations and products to be transferred, and the implementation of the applicable procedures;</a:t>
            </a:r>
            <a:endParaRPr lang="fr-FR" sz="1400" dirty="0"/>
          </a:p>
          <a:p>
            <a:pPr marL="285750" lvl="0" indent="-285750" fontAlgn="base">
              <a:spcBef>
                <a:spcPts val="300"/>
              </a:spcBef>
              <a:buFont typeface="Wingdings" panose="05000000000000000000" pitchFamily="2" charset="2"/>
              <a:buChar char="§"/>
            </a:pPr>
            <a:r>
              <a:rPr lang="en-US" sz="1400" dirty="0"/>
              <a:t>What to do in the event of an </a:t>
            </a:r>
            <a:r>
              <a:rPr lang="en-US" sz="1400" u="sng" dirty="0"/>
              <a:t>incident</a:t>
            </a:r>
            <a:r>
              <a:rPr lang="en-US" sz="1400" dirty="0"/>
              <a:t> or emergency situation (e.g. communication, evacuation, mustering point, use of safety and firefighting equipment and of accidental water surface pollution);</a:t>
            </a:r>
            <a:endParaRPr lang="fr-FR" sz="1400" dirty="0"/>
          </a:p>
          <a:p>
            <a:pPr marL="285750" lvl="0" indent="-285750" fontAlgn="base">
              <a:spcBef>
                <a:spcPts val="300"/>
              </a:spcBef>
              <a:buFont typeface="Wingdings" panose="05000000000000000000" pitchFamily="2" charset="2"/>
              <a:buChar char="§"/>
            </a:pPr>
            <a:r>
              <a:rPr lang="en-US" sz="1400" dirty="0"/>
              <a:t>English courses for </a:t>
            </a:r>
            <a:r>
              <a:rPr lang="en-US" sz="1400" u="sng" dirty="0"/>
              <a:t> terminals </a:t>
            </a:r>
            <a:r>
              <a:rPr lang="en-US" sz="1400" dirty="0"/>
              <a:t> involved with international traffic;</a:t>
            </a:r>
            <a:endParaRPr lang="fr-FR" sz="1400" dirty="0"/>
          </a:p>
          <a:p>
            <a:pPr marL="285750" lvl="0" indent="-285750" fontAlgn="base">
              <a:spcBef>
                <a:spcPts val="300"/>
              </a:spcBef>
              <a:buFont typeface="Wingdings" panose="05000000000000000000" pitchFamily="2" charset="2"/>
              <a:buChar char="§"/>
            </a:pPr>
            <a:r>
              <a:rPr lang="en-US" sz="1400" dirty="0"/>
              <a:t>Verification of the physical compatibility between the </a:t>
            </a:r>
            <a:r>
              <a:rPr lang="en-US" sz="1400" u="sng" dirty="0"/>
              <a:t>vessel or barge</a:t>
            </a:r>
            <a:r>
              <a:rPr lang="en-US" sz="1400" dirty="0"/>
              <a:t> and the </a:t>
            </a:r>
            <a:r>
              <a:rPr lang="en-US" sz="1400" u="sng" dirty="0"/>
              <a:t> terminal.</a:t>
            </a:r>
            <a:r>
              <a:rPr lang="en-US" sz="1400" dirty="0"/>
              <a:t> </a:t>
            </a:r>
            <a:endParaRPr lang="fr-FR" sz="1400" dirty="0"/>
          </a:p>
        </p:txBody>
      </p:sp>
      <p:pic>
        <p:nvPicPr>
          <p:cNvPr id="13" name="Image 50">
            <a:extLst>
              <a:ext uri="{FF2B5EF4-FFF2-40B4-BE49-F238E27FC236}">
                <a16:creationId xmlns:a16="http://schemas.microsoft.com/office/drawing/2014/main" id="{D50525E6-19B1-41E2-B965-9BBB1566B1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1864" y="3778003"/>
            <a:ext cx="720000" cy="720024"/>
          </a:xfrm>
          <a:prstGeom prst="rect">
            <a:avLst/>
          </a:prstGeom>
        </p:spPr>
      </p:pic>
      <p:sp>
        <p:nvSpPr>
          <p:cNvPr id="8" name="Espace réservé du texte 16">
            <a:extLst>
              <a:ext uri="{FF2B5EF4-FFF2-40B4-BE49-F238E27FC236}">
                <a16:creationId xmlns:a16="http://schemas.microsoft.com/office/drawing/2014/main" id="{27B1519C-B34C-4E7C-BF3E-13B50E495018}"/>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TRAINING</a:t>
            </a:r>
          </a:p>
        </p:txBody>
      </p:sp>
    </p:spTree>
    <p:extLst>
      <p:ext uri="{BB962C8B-B14F-4D97-AF65-F5344CB8AC3E}">
        <p14:creationId xmlns:p14="http://schemas.microsoft.com/office/powerpoint/2010/main" val="135768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167877978"/>
              </p:ext>
            </p:extLst>
          </p:nvPr>
        </p:nvGraphicFramePr>
        <p:xfrm>
          <a:off x="947428" y="702276"/>
          <a:ext cx="10297144" cy="1738554"/>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25059">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3.8.1 : Emergency Response Plan</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13495">
                <a:tc>
                  <a:txBody>
                    <a:bodyPr/>
                    <a:lstStyle/>
                    <a:p>
                      <a:pPr fontAlgn="base">
                        <a:spcBef>
                          <a:spcPts val="300"/>
                        </a:spcBef>
                      </a:pPr>
                      <a:r>
                        <a:rPr lang="en-US" sz="1400" dirty="0">
                          <a:solidFill>
                            <a:schemeClr val="dk1"/>
                          </a:solidFill>
                          <a:effectLst/>
                          <a:latin typeface="Arial" panose="020B0604020202020204" pitchFamily="34" charset="0"/>
                          <a:ea typeface="+mn-ea"/>
                          <a:cs typeface="Arial" panose="020B0604020202020204" pitchFamily="34" charset="0"/>
                        </a:rPr>
                        <a:t>The emergency response plan includes at least the following scenarios: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Fire in the areas of the manifolds and product transfer equipment on board the vessel or barge or at the terminal;</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Spills affecting  surface water with a severity of ≥ 3, according to the Group Evaluation Matrix of Actual or Potential severity levels of HSE events;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indent="-276225">
                        <a:spcBef>
                          <a:spcPts val="300"/>
                        </a:spcBef>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Rescue of a person who has fallen into the water. </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947428" y="3406877"/>
            <a:ext cx="3986989" cy="707886"/>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en-US" sz="1600" b="1" dirty="0">
                <a:solidFill>
                  <a:schemeClr val="accent6">
                    <a:lumMod val="75000"/>
                  </a:schemeClr>
                </a:solidFill>
                <a:sym typeface="Wingdings" panose="05000000000000000000" pitchFamily="2" charset="2"/>
              </a:rPr>
              <a:t>Clarifications</a:t>
            </a:r>
          </a:p>
          <a:p>
            <a:pPr algn="l">
              <a:spcBef>
                <a:spcPts val="600"/>
              </a:spcBef>
              <a:spcAft>
                <a:spcPts val="600"/>
              </a:spcAft>
            </a:pPr>
            <a:r>
              <a:rPr lang="en-US" sz="1400" dirty="0">
                <a:solidFill>
                  <a:schemeClr val="accent6">
                    <a:lumMod val="75000"/>
                  </a:schemeClr>
                </a:solidFill>
                <a:sym typeface="Wingdings" panose="05000000000000000000" pitchFamily="2" charset="2"/>
              </a:rPr>
              <a:t>Scenarios to be taken into account into the ERP</a:t>
            </a:r>
            <a:endParaRPr lang="en-US" sz="1400" dirty="0">
              <a:solidFill>
                <a:schemeClr val="accent6">
                  <a:lumMod val="75000"/>
                </a:schemeClr>
              </a:solidFill>
            </a:endParaRPr>
          </a:p>
        </p:txBody>
      </p:sp>
      <p:sp>
        <p:nvSpPr>
          <p:cNvPr id="6" name="Espace réservé du texte 16">
            <a:extLst>
              <a:ext uri="{FF2B5EF4-FFF2-40B4-BE49-F238E27FC236}">
                <a16:creationId xmlns:a16="http://schemas.microsoft.com/office/drawing/2014/main" id="{5F682653-E9CE-44E1-AFBD-DD1FC20CC6A6}"/>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EMERGENCY RESPONSE PLAN</a:t>
            </a:r>
          </a:p>
        </p:txBody>
      </p:sp>
      <p:sp>
        <p:nvSpPr>
          <p:cNvPr id="3" name="TextBox 2">
            <a:extLst>
              <a:ext uri="{FF2B5EF4-FFF2-40B4-BE49-F238E27FC236}">
                <a16:creationId xmlns:a16="http://schemas.microsoft.com/office/drawing/2014/main" id="{9454C3B8-26F7-4436-9938-CF1E92C22014}"/>
              </a:ext>
            </a:extLst>
          </p:cNvPr>
          <p:cNvSpPr txBox="1"/>
          <p:nvPr/>
        </p:nvSpPr>
        <p:spPr>
          <a:xfrm>
            <a:off x="5806039" y="3321278"/>
            <a:ext cx="5436604"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Internal and external intervention and rescue means are regularly tested during exercises, the reports of which are recorded</a:t>
            </a:r>
          </a:p>
        </p:txBody>
      </p:sp>
    </p:spTree>
    <p:extLst>
      <p:ext uri="{BB962C8B-B14F-4D97-AF65-F5344CB8AC3E}">
        <p14:creationId xmlns:p14="http://schemas.microsoft.com/office/powerpoint/2010/main" val="293589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951593203"/>
              </p:ext>
            </p:extLst>
          </p:nvPr>
        </p:nvGraphicFramePr>
        <p:xfrm>
          <a:off x="947428" y="702276"/>
          <a:ext cx="10297144" cy="926524"/>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1435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3.9.1 : Communicating Brief Call Reports</a:t>
                      </a:r>
                      <a:endParaRPr lang="fr-FR" sz="1600" b="1"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12168">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If an  HSE event  involving a vessel or barge occurs during the call, the Brief Call Report is immediately communicated by the  terminal to the Maritime and Inland Waterways Transport Vetting department.</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767408" y="2515676"/>
            <a:ext cx="3530134" cy="846386"/>
          </a:xfrm>
          <a:prstGeom prst="rect">
            <a:avLst/>
          </a:prstGeom>
        </p:spPr>
        <p:txBody>
          <a:bodyPr wrap="none">
            <a:spAutoFit/>
          </a:bodyPr>
          <a:lstStyle/>
          <a:p>
            <a:pPr marL="0" indent="0" algn="l">
              <a:spcBef>
                <a:spcPts val="600"/>
              </a:spcBef>
              <a:spcAft>
                <a:spcPts val="600"/>
              </a:spcAft>
            </a:pPr>
            <a:r>
              <a:rPr lang="en-US" sz="1600" b="1" u="sng" dirty="0">
                <a:solidFill>
                  <a:schemeClr val="accent6">
                    <a:lumMod val="75000"/>
                  </a:schemeClr>
                </a:solidFill>
                <a:sym typeface="Wingdings" panose="05000000000000000000" pitchFamily="2" charset="2"/>
              </a:rPr>
              <a:t> Clarifications</a:t>
            </a:r>
            <a:endParaRPr lang="en-US" sz="1600" b="1" u="sng" dirty="0">
              <a:solidFill>
                <a:schemeClr val="accent6">
                  <a:lumMod val="75000"/>
                </a:schemeClr>
              </a:solidFill>
            </a:endParaRPr>
          </a:p>
          <a:p>
            <a:pPr algn="l"/>
            <a:r>
              <a:rPr lang="en-US" sz="1400" b="0" dirty="0">
                <a:solidFill>
                  <a:schemeClr val="accent6">
                    <a:lumMod val="75000"/>
                  </a:schemeClr>
                </a:solidFill>
              </a:rPr>
              <a:t>Transmission of brief call report ASAP</a:t>
            </a:r>
          </a:p>
          <a:p>
            <a:pPr algn="l"/>
            <a:r>
              <a:rPr lang="en-US" sz="1400" b="0" dirty="0">
                <a:solidFill>
                  <a:schemeClr val="accent6">
                    <a:lumMod val="75000"/>
                  </a:schemeClr>
                </a:solidFill>
              </a:rPr>
              <a:t>to vetting VS immediately into the new CR</a:t>
            </a:r>
            <a:endParaRPr lang="en-US" sz="1400" b="0" dirty="0">
              <a:solidFill>
                <a:srgbClr val="FF0000"/>
              </a:solidFill>
            </a:endParaRPr>
          </a:p>
        </p:txBody>
      </p:sp>
      <p:sp>
        <p:nvSpPr>
          <p:cNvPr id="3" name="Rectangle 2">
            <a:extLst>
              <a:ext uri="{FF2B5EF4-FFF2-40B4-BE49-F238E27FC236}">
                <a16:creationId xmlns:a16="http://schemas.microsoft.com/office/drawing/2014/main" id="{267AAD5C-0DE5-4D7E-9C2E-0DB4F5589E5D}"/>
              </a:ext>
            </a:extLst>
          </p:cNvPr>
          <p:cNvSpPr/>
          <p:nvPr/>
        </p:nvSpPr>
        <p:spPr>
          <a:xfrm>
            <a:off x="4439816" y="2536448"/>
            <a:ext cx="6096000" cy="738664"/>
          </a:xfrm>
          <a:prstGeom prst="rect">
            <a:avLst/>
          </a:prstGeom>
        </p:spPr>
        <p:txBody>
          <a:bodyPr>
            <a:spAutoFit/>
          </a:bodyPr>
          <a:lstStyle/>
          <a:p>
            <a:pPr fontAlgn="base"/>
            <a:r>
              <a:rPr lang="en-US" sz="1400" dirty="0">
                <a:latin typeface="Arial" panose="020B0604020202020204" pitchFamily="34" charset="0"/>
                <a:cs typeface="Arial" panose="020B0604020202020204" pitchFamily="34" charset="0"/>
              </a:rPr>
              <a:t>The Brief Call Report enable the transmission of information on incidents, near-misses and anomalies involving a</a:t>
            </a:r>
            <a:r>
              <a:rPr lang="en-US" sz="1400" u="sng" dirty="0">
                <a:latin typeface="Arial" panose="020B0604020202020204" pitchFamily="34" charset="0"/>
                <a:cs typeface="Arial" panose="020B0604020202020204" pitchFamily="34" charset="0"/>
              </a:rPr>
              <a:t> vessel or barge</a:t>
            </a:r>
            <a:r>
              <a:rPr lang="en-US" sz="1400" dirty="0">
                <a:latin typeface="Arial" panose="020B0604020202020204" pitchFamily="34" charset="0"/>
                <a:cs typeface="Arial" panose="020B0604020202020204" pitchFamily="34" charset="0"/>
              </a:rPr>
              <a:t> during the call</a:t>
            </a:r>
            <a:r>
              <a:rPr lang="en-US" sz="1400" b="1" dirty="0">
                <a:latin typeface="Arial" panose="020B0604020202020204" pitchFamily="34" charset="0"/>
                <a:cs typeface="Arial" panose="020B0604020202020204" pitchFamily="34" charset="0"/>
              </a:rPr>
              <a:t>. </a:t>
            </a:r>
          </a:p>
          <a:p>
            <a:pPr fontAlgn="base"/>
            <a:r>
              <a:rPr lang="en-US" sz="1400" dirty="0">
                <a:latin typeface="Arial" panose="020B0604020202020204" pitchFamily="34" charset="0"/>
                <a:cs typeface="Arial" panose="020B0604020202020204" pitchFamily="34" charset="0"/>
              </a:rPr>
              <a:t>It is available on the Group’s intranet.</a:t>
            </a:r>
            <a:endParaRPr lang="fr-FR" sz="1400" dirty="0">
              <a:latin typeface="Arial" panose="020B0604020202020204" pitchFamily="34" charset="0"/>
              <a:cs typeface="Arial" panose="020B0604020202020204" pitchFamily="34" charset="0"/>
            </a:endParaRPr>
          </a:p>
        </p:txBody>
      </p:sp>
      <p:sp>
        <p:nvSpPr>
          <p:cNvPr id="8" name="Espace réservé du texte 16">
            <a:extLst>
              <a:ext uri="{FF2B5EF4-FFF2-40B4-BE49-F238E27FC236}">
                <a16:creationId xmlns:a16="http://schemas.microsoft.com/office/drawing/2014/main" id="{35CD3195-856E-4957-9A82-ACAD732D81D3}"/>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DECLARATION OF HSE EVENTS</a:t>
            </a:r>
          </a:p>
        </p:txBody>
      </p:sp>
    </p:spTree>
    <p:extLst>
      <p:ext uri="{BB962C8B-B14F-4D97-AF65-F5344CB8AC3E}">
        <p14:creationId xmlns:p14="http://schemas.microsoft.com/office/powerpoint/2010/main" val="347596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52187" y="1985140"/>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641528931"/>
              </p:ext>
            </p:extLst>
          </p:nvPr>
        </p:nvGraphicFramePr>
        <p:xfrm>
          <a:off x="947428" y="702276"/>
          <a:ext cx="10297144" cy="2222668"/>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3920">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3.10.1 : HSE Self-assessment</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848748">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The terminal’s HSE self-assessment protocol includes the chapters of the MTMSA (Marine Terminal Management and Self-Assessment) that address the following points:</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Port </a:t>
                      </a:r>
                      <a:r>
                        <a:rPr lang="fr-FR" sz="1400" dirty="0" err="1">
                          <a:solidFill>
                            <a:schemeClr val="dk1"/>
                          </a:solidFill>
                          <a:effectLst/>
                          <a:latin typeface="Arial" panose="020B0604020202020204" pitchFamily="34" charset="0"/>
                          <a:ea typeface="+mn-ea"/>
                          <a:cs typeface="Arial" panose="020B0604020202020204" pitchFamily="34" charset="0"/>
                        </a:rPr>
                        <a:t>operations</a:t>
                      </a:r>
                      <a:r>
                        <a:rPr lang="fr-FR" sz="1400" dirty="0">
                          <a:solidFill>
                            <a:schemeClr val="dk1"/>
                          </a:solidFill>
                          <a:effectLst/>
                          <a:latin typeface="Arial" panose="020B0604020202020204" pitchFamily="34" charset="0"/>
                          <a:ea typeface="+mn-ea"/>
                          <a:cs typeface="Arial" panose="020B0604020202020204" pitchFamily="34" charset="0"/>
                        </a:rPr>
                        <a:t>;</a:t>
                      </a:r>
                    </a:p>
                    <a:p>
                      <a:pPr marL="541338" lvl="0" indent="-276225" fontAlgn="base">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Terminal </a:t>
                      </a:r>
                      <a:r>
                        <a:rPr lang="fr-FR" sz="1400" dirty="0" err="1">
                          <a:solidFill>
                            <a:schemeClr val="dk1"/>
                          </a:solidFill>
                          <a:effectLst/>
                          <a:latin typeface="Arial" panose="020B0604020202020204" pitchFamily="34" charset="0"/>
                          <a:ea typeface="+mn-ea"/>
                          <a:cs typeface="Arial" panose="020B0604020202020204" pitchFamily="34" charset="0"/>
                        </a:rPr>
                        <a:t>layout</a:t>
                      </a:r>
                      <a:r>
                        <a:rPr lang="fr-FR" sz="1400" dirty="0">
                          <a:solidFill>
                            <a:schemeClr val="dk1"/>
                          </a:solidFill>
                          <a:effectLst/>
                          <a:latin typeface="Arial" panose="020B0604020202020204" pitchFamily="34" charset="0"/>
                          <a:ea typeface="+mn-ea"/>
                          <a:cs typeface="Arial" panose="020B0604020202020204" pitchFamily="34" charset="0"/>
                        </a:rPr>
                        <a:t>;</a:t>
                      </a:r>
                    </a:p>
                    <a:p>
                      <a:pPr marL="541338" lvl="0" indent="-276225"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Vessel or barge / terminal interface;</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Transfer </a:t>
                      </a:r>
                      <a:r>
                        <a:rPr lang="fr-FR" sz="1400" dirty="0" err="1">
                          <a:solidFill>
                            <a:schemeClr val="dk1"/>
                          </a:solidFill>
                          <a:effectLst/>
                          <a:latin typeface="Arial" panose="020B0604020202020204" pitchFamily="34" charset="0"/>
                          <a:ea typeface="+mn-ea"/>
                          <a:cs typeface="Arial" panose="020B0604020202020204" pitchFamily="34" charset="0"/>
                        </a:rPr>
                        <a:t>operations</a:t>
                      </a:r>
                      <a:r>
                        <a:rPr lang="fr-FR" sz="1400" dirty="0">
                          <a:solidFill>
                            <a:schemeClr val="dk1"/>
                          </a:solidFill>
                          <a:effectLst/>
                          <a:latin typeface="Arial" panose="020B0604020202020204" pitchFamily="34" charset="0"/>
                          <a:ea typeface="+mn-ea"/>
                          <a:cs typeface="Arial" panose="020B0604020202020204" pitchFamily="34" charset="0"/>
                        </a:rPr>
                        <a:t>;</a:t>
                      </a:r>
                    </a:p>
                    <a:p>
                      <a:pPr marL="541338" lvl="0" indent="-276225"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Operations at buoy moorings (where applicable);</a:t>
                      </a:r>
                      <a:endParaRPr lang="fr-FR" sz="1400" dirty="0">
                        <a:solidFill>
                          <a:schemeClr val="dk1"/>
                        </a:solidFill>
                        <a:effectLst/>
                        <a:latin typeface="Arial" panose="020B0604020202020204" pitchFamily="34" charset="0"/>
                        <a:ea typeface="+mn-ea"/>
                        <a:cs typeface="Arial" panose="020B0604020202020204" pitchFamily="34" charset="0"/>
                      </a:endParaRPr>
                    </a:p>
                    <a:p>
                      <a:pPr marL="541338" lvl="0" indent="-276225"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Terminals impacted by frost, ice or severe sub-zero air temperatures (where applicable).</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923645" y="3429000"/>
            <a:ext cx="3695242" cy="707886"/>
          </a:xfrm>
          <a:prstGeom prst="rect">
            <a:avLst/>
          </a:prstGeom>
        </p:spPr>
        <p:txBody>
          <a:bodyPr wrap="none">
            <a:spAutoFit/>
          </a:bodyPr>
          <a:lstStyle/>
          <a:p>
            <a:pPr marL="0" indent="0" algn="l">
              <a:spcBef>
                <a:spcPts val="600"/>
              </a:spcBef>
              <a:spcAft>
                <a:spcPts val="600"/>
              </a:spcAft>
            </a:pPr>
            <a:r>
              <a:rPr lang="en-US" sz="1600" b="1" dirty="0">
                <a:solidFill>
                  <a:srgbClr val="FF0000"/>
                </a:solidFill>
                <a:sym typeface="Wingdings" panose="05000000000000000000" pitchFamily="2" charset="2"/>
              </a:rPr>
              <a:t> </a:t>
            </a:r>
            <a:r>
              <a:rPr lang="en-US" sz="1600" b="1" dirty="0">
                <a:solidFill>
                  <a:srgbClr val="FF0000"/>
                </a:solidFill>
              </a:rPr>
              <a:t>New requirement for all branches</a:t>
            </a:r>
          </a:p>
          <a:p>
            <a:pPr marL="0" indent="0" algn="l">
              <a:spcBef>
                <a:spcPts val="600"/>
              </a:spcBef>
              <a:spcAft>
                <a:spcPts val="600"/>
              </a:spcAft>
            </a:pPr>
            <a:r>
              <a:rPr lang="en-US" sz="1400" dirty="0">
                <a:solidFill>
                  <a:srgbClr val="FF0000"/>
                </a:solidFill>
              </a:rPr>
              <a:t>(See next slide)</a:t>
            </a:r>
            <a:endParaRPr lang="en-US" sz="1400" b="0" dirty="0">
              <a:solidFill>
                <a:srgbClr val="FF0000"/>
              </a:solidFill>
            </a:endParaRPr>
          </a:p>
        </p:txBody>
      </p:sp>
      <p:sp>
        <p:nvSpPr>
          <p:cNvPr id="8" name="Rectangle 7">
            <a:extLst>
              <a:ext uri="{FF2B5EF4-FFF2-40B4-BE49-F238E27FC236}">
                <a16:creationId xmlns:a16="http://schemas.microsoft.com/office/drawing/2014/main" id="{AEADC071-4CE7-4BFB-8780-0A344227ABBC}"/>
              </a:ext>
            </a:extLst>
          </p:cNvPr>
          <p:cNvSpPr/>
          <p:nvPr/>
        </p:nvSpPr>
        <p:spPr>
          <a:xfrm>
            <a:off x="5041342" y="3429000"/>
            <a:ext cx="6615251" cy="307777"/>
          </a:xfrm>
          <a:prstGeom prst="rect">
            <a:avLst/>
          </a:prstGeom>
        </p:spPr>
        <p:txBody>
          <a:bodyPr wrap="square">
            <a:spAutoFit/>
          </a:bodyPr>
          <a:lstStyle/>
          <a:p>
            <a:pPr fontAlgn="base"/>
            <a:r>
              <a:rPr lang="en-US" sz="1400" dirty="0">
                <a:latin typeface="Arial" panose="020B0604020202020204" pitchFamily="34" charset="0"/>
                <a:cs typeface="Arial" panose="020B0604020202020204" pitchFamily="34" charset="0"/>
              </a:rPr>
              <a:t>CR-GR-HSE-902 describes the HSE self-assessment requirements.</a:t>
            </a:r>
            <a:endParaRPr lang="fr-FR" sz="1400" dirty="0">
              <a:latin typeface="Arial" panose="020B0604020202020204" pitchFamily="34" charset="0"/>
              <a:cs typeface="Arial" panose="020B0604020202020204" pitchFamily="34" charset="0"/>
            </a:endParaRPr>
          </a:p>
        </p:txBody>
      </p:sp>
      <p:sp>
        <p:nvSpPr>
          <p:cNvPr id="9" name="Espace réservé du texte 16">
            <a:extLst>
              <a:ext uri="{FF2B5EF4-FFF2-40B4-BE49-F238E27FC236}">
                <a16:creationId xmlns:a16="http://schemas.microsoft.com/office/drawing/2014/main" id="{4CF8B008-ED23-4EA9-924B-E8444DB78669}"/>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HSE SELF-ASSESSMENT</a:t>
            </a:r>
          </a:p>
        </p:txBody>
      </p:sp>
    </p:spTree>
    <p:extLst>
      <p:ext uri="{BB962C8B-B14F-4D97-AF65-F5344CB8AC3E}">
        <p14:creationId xmlns:p14="http://schemas.microsoft.com/office/powerpoint/2010/main" val="1592838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91342" y="584684"/>
            <a:ext cx="5760639" cy="5688632"/>
          </a:xfrm>
          <a:solidFill>
            <a:schemeClr val="bg1">
              <a:alpha val="35000"/>
            </a:schemeClr>
          </a:solidFill>
        </p:spPr>
        <p:txBody>
          <a:bodyPr/>
          <a:lstStyle/>
          <a:p>
            <a:pPr>
              <a:spcBef>
                <a:spcPts val="1200"/>
              </a:spcBef>
            </a:pPr>
            <a:r>
              <a:rPr lang="en-US" b="1" dirty="0"/>
              <a:t>Context:</a:t>
            </a:r>
          </a:p>
          <a:p>
            <a:pPr marL="355600" lvl="2" algn="just" eaLnBrk="0" fontAlgn="base" hangingPunct="0">
              <a:spcBef>
                <a:spcPts val="300"/>
              </a:spcBef>
            </a:pPr>
            <a:r>
              <a:rPr lang="en-US" sz="1400" dirty="0">
                <a:latin typeface="+mj-lt"/>
              </a:rPr>
              <a:t>Activity in Total’s Oil &amp; Gas terminals</a:t>
            </a:r>
          </a:p>
          <a:p>
            <a:pPr marL="719138" lvl="2" indent="-363538" algn="just" eaLnBrk="0" fontAlgn="base" hangingPunct="0">
              <a:spcBef>
                <a:spcPts val="300"/>
              </a:spcBef>
              <a:buFont typeface="Wingdings" panose="05000000000000000000" pitchFamily="2" charset="2"/>
              <a:buChar char="ü"/>
            </a:pPr>
            <a:r>
              <a:rPr lang="en-US" sz="1400" dirty="0">
                <a:latin typeface="+mj-lt"/>
              </a:rPr>
              <a:t>Maritime : 49 terminals - 70 Mt/y – 1800 calls/y</a:t>
            </a:r>
          </a:p>
          <a:p>
            <a:pPr marL="719138" lvl="2" indent="-363538" algn="just" eaLnBrk="0" fontAlgn="base" hangingPunct="0">
              <a:spcBef>
                <a:spcPts val="300"/>
              </a:spcBef>
              <a:buFont typeface="Wingdings" panose="05000000000000000000" pitchFamily="2" charset="2"/>
              <a:buChar char="ü"/>
            </a:pPr>
            <a:r>
              <a:rPr lang="en-US" sz="1400" dirty="0">
                <a:latin typeface="+mj-lt"/>
              </a:rPr>
              <a:t>Inland Waterways : 27 terminals - 13 Mt/y – 5500 calls/y</a:t>
            </a:r>
          </a:p>
          <a:p>
            <a:pPr>
              <a:spcBef>
                <a:spcPts val="1200"/>
              </a:spcBef>
            </a:pPr>
            <a:r>
              <a:rPr lang="en-US" b="1" dirty="0"/>
              <a:t>Scope</a:t>
            </a:r>
            <a:r>
              <a:rPr lang="en-US" dirty="0"/>
              <a:t>: all entities of the operated domain</a:t>
            </a:r>
          </a:p>
          <a:p>
            <a:pPr>
              <a:spcBef>
                <a:spcPts val="1200"/>
              </a:spcBef>
            </a:pPr>
            <a:r>
              <a:rPr lang="en-US" dirty="0"/>
              <a:t>Defines 15 requirements, grouped into 3 themes:</a:t>
            </a:r>
          </a:p>
          <a:p>
            <a:pPr marL="719138" lvl="2" indent="-363538">
              <a:spcBef>
                <a:spcPts val="300"/>
              </a:spcBef>
              <a:buFont typeface="Wingdings" panose="05000000000000000000" pitchFamily="2" charset="2"/>
              <a:buChar char="ü"/>
            </a:pPr>
            <a:r>
              <a:rPr lang="en-US" sz="1400" dirty="0">
                <a:latin typeface="+mj-lt"/>
              </a:rPr>
              <a:t>Identification of Risks</a:t>
            </a:r>
          </a:p>
          <a:p>
            <a:pPr marL="719138" lvl="2" indent="-363538">
              <a:spcBef>
                <a:spcPts val="300"/>
              </a:spcBef>
              <a:buFont typeface="Wingdings" panose="05000000000000000000" pitchFamily="2" charset="2"/>
              <a:buChar char="ü"/>
            </a:pPr>
            <a:r>
              <a:rPr lang="en-US" sz="1400" dirty="0">
                <a:latin typeface="+mj-lt"/>
              </a:rPr>
              <a:t>Risk Control Measures of fire / Explosion, mooring failure, loss of containment, drowning</a:t>
            </a:r>
          </a:p>
          <a:p>
            <a:pPr marL="719138" lvl="2" indent="-363538">
              <a:spcBef>
                <a:spcPts val="300"/>
              </a:spcBef>
              <a:buFont typeface="Wingdings" panose="05000000000000000000" pitchFamily="2" charset="2"/>
              <a:buChar char="ü"/>
            </a:pPr>
            <a:r>
              <a:rPr lang="en-US" sz="1400" dirty="0">
                <a:latin typeface="+mj-lt"/>
              </a:rPr>
              <a:t>Training, Emergency Response Plan, HSE Event Reporting, Self Assessment</a:t>
            </a:r>
          </a:p>
          <a:p>
            <a:pPr>
              <a:spcBef>
                <a:spcPts val="1200"/>
              </a:spcBef>
            </a:pPr>
            <a:r>
              <a:rPr lang="en-US" dirty="0" err="1"/>
              <a:t>Remplacing</a:t>
            </a:r>
            <a:r>
              <a:rPr lang="en-US" dirty="0"/>
              <a:t> branch document :</a:t>
            </a:r>
          </a:p>
          <a:p>
            <a:pPr marL="719138" lvl="2" indent="-363538">
              <a:spcBef>
                <a:spcPts val="300"/>
              </a:spcBef>
              <a:buFont typeface="Wingdings" panose="05000000000000000000" pitchFamily="2" charset="2"/>
              <a:buChar char="ü"/>
            </a:pPr>
            <a:r>
              <a:rPr lang="en-US" sz="1400" dirty="0">
                <a:latin typeface="+mj-lt"/>
              </a:rPr>
              <a:t>CR MS HSE 640  Marine and Inland Waterway Terminal Safety</a:t>
            </a:r>
          </a:p>
          <a:p>
            <a:pPr algn="l">
              <a:spcBef>
                <a:spcPts val="1200"/>
              </a:spcBef>
            </a:pPr>
            <a:r>
              <a:rPr lang="en-US" b="1" dirty="0"/>
              <a:t>Date of publication in REFLEX: </a:t>
            </a:r>
            <a:r>
              <a:rPr lang="en-US" dirty="0"/>
              <a:t>30/09/2020</a:t>
            </a:r>
          </a:p>
          <a:p>
            <a:pPr algn="l">
              <a:spcBef>
                <a:spcPts val="1200"/>
              </a:spcBef>
            </a:pPr>
            <a:r>
              <a:rPr lang="en-US" b="1" dirty="0"/>
              <a:t>Effective date: </a:t>
            </a:r>
            <a:r>
              <a:rPr lang="en-US" dirty="0"/>
              <a:t>31/12/2020</a:t>
            </a:r>
          </a:p>
        </p:txBody>
      </p:sp>
      <p:sp>
        <p:nvSpPr>
          <p:cNvPr id="4" name="ZoneTexte 3"/>
          <p:cNvSpPr txBox="1"/>
          <p:nvPr/>
        </p:nvSpPr>
        <p:spPr>
          <a:xfrm>
            <a:off x="191342" y="188640"/>
            <a:ext cx="5760641"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CR-GR-HSE-422</a:t>
            </a:r>
          </a:p>
        </p:txBody>
      </p:sp>
    </p:spTree>
    <p:extLst>
      <p:ext uri="{BB962C8B-B14F-4D97-AF65-F5344CB8AC3E}">
        <p14:creationId xmlns:p14="http://schemas.microsoft.com/office/powerpoint/2010/main" val="3984636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11" name="Tableau 4">
            <a:extLst>
              <a:ext uri="{FF2B5EF4-FFF2-40B4-BE49-F238E27FC236}">
                <a16:creationId xmlns:a16="http://schemas.microsoft.com/office/drawing/2014/main" id="{21EFC9EA-A316-473F-A637-C3A26F700683}"/>
              </a:ext>
            </a:extLst>
          </p:cNvPr>
          <p:cNvGraphicFramePr>
            <a:graphicFrameLocks noGrp="1"/>
          </p:cNvGraphicFramePr>
          <p:nvPr>
            <p:extLst>
              <p:ext uri="{D42A27DB-BD31-4B8C-83A1-F6EECF244321}">
                <p14:modId xmlns:p14="http://schemas.microsoft.com/office/powerpoint/2010/main" val="871984438"/>
              </p:ext>
            </p:extLst>
          </p:nvPr>
        </p:nvGraphicFramePr>
        <p:xfrm>
          <a:off x="4377349" y="826399"/>
          <a:ext cx="6975234" cy="4777130"/>
        </p:xfrm>
        <a:graphic>
          <a:graphicData uri="http://schemas.openxmlformats.org/drawingml/2006/table">
            <a:tbl>
              <a:tblPr firstRow="1" bandRow="1">
                <a:tableStyleId>{5C22544A-7EE6-4342-B048-85BDC9FD1C3A}</a:tableStyleId>
              </a:tblPr>
              <a:tblGrid>
                <a:gridCol w="943336">
                  <a:extLst>
                    <a:ext uri="{9D8B030D-6E8A-4147-A177-3AD203B41FA5}">
                      <a16:colId xmlns:a16="http://schemas.microsoft.com/office/drawing/2014/main" val="1392004008"/>
                    </a:ext>
                  </a:extLst>
                </a:gridCol>
                <a:gridCol w="943336">
                  <a:extLst>
                    <a:ext uri="{9D8B030D-6E8A-4147-A177-3AD203B41FA5}">
                      <a16:colId xmlns:a16="http://schemas.microsoft.com/office/drawing/2014/main" val="1141013780"/>
                    </a:ext>
                  </a:extLst>
                </a:gridCol>
                <a:gridCol w="4042485">
                  <a:extLst>
                    <a:ext uri="{9D8B030D-6E8A-4147-A177-3AD203B41FA5}">
                      <a16:colId xmlns:a16="http://schemas.microsoft.com/office/drawing/2014/main" val="4152086286"/>
                    </a:ext>
                  </a:extLst>
                </a:gridCol>
                <a:gridCol w="1046077">
                  <a:extLst>
                    <a:ext uri="{9D8B030D-6E8A-4147-A177-3AD203B41FA5}">
                      <a16:colId xmlns:a16="http://schemas.microsoft.com/office/drawing/2014/main" val="1197604495"/>
                    </a:ext>
                  </a:extLst>
                </a:gridCol>
              </a:tblGrid>
              <a:tr h="187776">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r>
                        <a:rPr lang="en-GB" sz="1050" dirty="0"/>
                        <a:t>Questions</a:t>
                      </a: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411653612"/>
                  </a:ext>
                </a:extLst>
              </a:tr>
              <a:tr h="249067">
                <a:tc rowSpan="17">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Common part</a:t>
                      </a: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299773614"/>
                  </a:ext>
                </a:extLst>
              </a:tr>
              <a:tr h="249067">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 : POLICIES AND PROCEDURES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977599832"/>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PERSONNEL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221701418"/>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CONTRACTORS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155338140"/>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PORT AND HARBOUR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rowSpan="5">
                  <a:txBody>
                    <a:bodyPr/>
                    <a:lstStyle/>
                    <a:p>
                      <a:pPr algn="ctr"/>
                      <a:r>
                        <a:rPr lang="en-GB" sz="1800" kern="1200" dirty="0"/>
                        <a:t>67</a:t>
                      </a:r>
                      <a:endParaRPr lang="en-GB" sz="180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169971736"/>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GENERAL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1144714350"/>
                  </a:ext>
                </a:extLst>
              </a:tr>
              <a:tr h="244352">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TRANSFER EQUIPMENT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62501219"/>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SHIP/SHORE INTERFACE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374153549"/>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6</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TRANSFER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204764497"/>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7</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MAINTENANCE MANAGEMENT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3898607086"/>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8</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CHANGE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90701362"/>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9 </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INCIDENT INVESTIGATION AND ANALYSIS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164372215"/>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10</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OF SAFETY AND OCCUPATIONAL HEALTH</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123973185"/>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SECURITY MANAGEMENT INCLUDING VISITOR CONTROLS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4616115"/>
                  </a:ext>
                </a:extLst>
              </a:tr>
              <a:tr h="242703">
                <a:tc vMerge="1">
                  <a:txBody>
                    <a:bodyPr/>
                    <a:lstStyle/>
                    <a:p>
                      <a:pPr algn="ct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algn="ctr"/>
                      <a:r>
                        <a:rPr lang="en-US" sz="1050" dirty="0"/>
                        <a:t>Element 11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ENVIRONMENTAL PROTECTION</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00320228"/>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EMERGENCY PREPAREDNESS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664150980"/>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SYSTEM REVIEW</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463406634"/>
                  </a:ext>
                </a:extLst>
              </a:tr>
              <a:tr h="232344">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Optional</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OPERATIONS AT BUOY MOORINGS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kern="1200" dirty="0"/>
                        <a:t>+ 10</a:t>
                      </a:r>
                      <a:endParaRPr lang="en-GB" sz="105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14489821"/>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TERMINALS IMPACTED BY ICE OR SEVERE SUB-ZERO AIR TEMPERATURES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dirty="0"/>
                        <a:t>+ 14</a:t>
                      </a:r>
                      <a:endParaRPr lang="en-GB" sz="1050" b="1" dirty="0">
                        <a:solidFill>
                          <a:srgbClr val="FF0000"/>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23441405"/>
                  </a:ext>
                </a:extLst>
              </a:tr>
            </a:tbl>
          </a:graphicData>
        </a:graphic>
      </p:graphicFrame>
      <p:sp>
        <p:nvSpPr>
          <p:cNvPr id="17" name="Rectangle 16">
            <a:extLst>
              <a:ext uri="{FF2B5EF4-FFF2-40B4-BE49-F238E27FC236}">
                <a16:creationId xmlns:a16="http://schemas.microsoft.com/office/drawing/2014/main" id="{1701344B-4A9D-4D0D-8A68-30D05E789C0E}"/>
              </a:ext>
            </a:extLst>
          </p:cNvPr>
          <p:cNvSpPr/>
          <p:nvPr/>
        </p:nvSpPr>
        <p:spPr>
          <a:xfrm>
            <a:off x="5298182" y="2038349"/>
            <a:ext cx="6054402" cy="11906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C9FB6A21-EB4D-449C-B5BA-53E0632C16D8}"/>
              </a:ext>
            </a:extLst>
          </p:cNvPr>
          <p:cNvSpPr/>
          <p:nvPr/>
        </p:nvSpPr>
        <p:spPr>
          <a:xfrm>
            <a:off x="5298180" y="5133974"/>
            <a:ext cx="6054402" cy="4695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Image 10">
            <a:extLst>
              <a:ext uri="{FF2B5EF4-FFF2-40B4-BE49-F238E27FC236}">
                <a16:creationId xmlns:a16="http://schemas.microsoft.com/office/drawing/2014/main" id="{ECDF4DC6-21F5-4C8F-930C-13BD72085F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933" y="1112396"/>
            <a:ext cx="3096000" cy="4410956"/>
          </a:xfrm>
          <a:prstGeom prst="rect">
            <a:avLst/>
          </a:prstGeom>
        </p:spPr>
      </p:pic>
      <p:sp>
        <p:nvSpPr>
          <p:cNvPr id="20" name="Espace réservé du texte 16">
            <a:extLst>
              <a:ext uri="{FF2B5EF4-FFF2-40B4-BE49-F238E27FC236}">
                <a16:creationId xmlns:a16="http://schemas.microsoft.com/office/drawing/2014/main" id="{383F654B-D6DE-4DBF-BECA-0AA722D08738}"/>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MTMSA</a:t>
            </a:r>
          </a:p>
        </p:txBody>
      </p:sp>
    </p:spTree>
    <p:extLst>
      <p:ext uri="{BB962C8B-B14F-4D97-AF65-F5344CB8AC3E}">
        <p14:creationId xmlns:p14="http://schemas.microsoft.com/office/powerpoint/2010/main" val="358455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886291679"/>
              </p:ext>
            </p:extLst>
          </p:nvPr>
        </p:nvGraphicFramePr>
        <p:xfrm>
          <a:off x="1271464" y="764704"/>
          <a:ext cx="10297144" cy="1742625"/>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0127">
                <a:tc>
                  <a:txBody>
                    <a:bodyPr/>
                    <a:lstStyle/>
                    <a:p>
                      <a:pPr marR="58420" algn="just">
                        <a:lnSpc>
                          <a:spcPct val="115000"/>
                        </a:lnSpc>
                        <a:spcBef>
                          <a:spcPts val="600"/>
                        </a:spcBef>
                        <a:spcAft>
                          <a:spcPts val="300"/>
                        </a:spcAft>
                      </a:pPr>
                      <a:r>
                        <a:rPr lang="en-GB" sz="1600" b="1" noProof="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en-GB" sz="1600" b="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3.1.1 : HSE Risk Identification</a:t>
                      </a:r>
                      <a:endPar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72498">
                <a:tc>
                  <a:txBody>
                    <a:bodyPr/>
                    <a:lstStyle/>
                    <a:p>
                      <a:pPr fontAlgn="base"/>
                      <a:r>
                        <a:rPr lang="en-GB" sz="1400" dirty="0">
                          <a:solidFill>
                            <a:schemeClr val="dk1"/>
                          </a:solidFill>
                          <a:effectLst/>
                          <a:latin typeface="Arial" panose="020B0604020202020204" pitchFamily="34" charset="0"/>
                          <a:ea typeface="+mn-ea"/>
                          <a:cs typeface="Arial" panose="020B0604020202020204" pitchFamily="34" charset="0"/>
                        </a:rPr>
                        <a:t>Operations related to the loading, unloading and bunkering of vessels and barges with dangerous liquid bulk cargoes in terminals undergo an HSE risk identification exercise that factors in at least:</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nature of the substances transferred;</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a:t>
                      </a:r>
                      <a:r>
                        <a:rPr lang="en-GB" sz="1400" dirty="0" err="1">
                          <a:solidFill>
                            <a:schemeClr val="dk1"/>
                          </a:solidFill>
                          <a:effectLst/>
                          <a:latin typeface="Arial" panose="020B0604020202020204" pitchFamily="34" charset="0"/>
                          <a:ea typeface="+mn-ea"/>
                          <a:cs typeface="Arial" panose="020B0604020202020204" pitchFamily="34" charset="0"/>
                        </a:rPr>
                        <a:t>metocean</a:t>
                      </a:r>
                      <a:r>
                        <a:rPr lang="en-GB" sz="1400" dirty="0">
                          <a:solidFill>
                            <a:schemeClr val="dk1"/>
                          </a:solidFill>
                          <a:effectLst/>
                          <a:latin typeface="Arial" panose="020B0604020202020204" pitchFamily="34" charset="0"/>
                          <a:ea typeface="+mn-ea"/>
                          <a:cs typeface="Arial" panose="020B0604020202020204" pitchFamily="34" charset="0"/>
                        </a:rPr>
                        <a:t> conditions;</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phases of activities listed in Appendix 1;</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potential interfaces with co-activities, including nearby maritime or inland waterways traffic.</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271464" y="2874743"/>
            <a:ext cx="2335896" cy="1138773"/>
          </a:xfrm>
          <a:prstGeom prst="rect">
            <a:avLst/>
          </a:prstGeom>
        </p:spPr>
        <p:txBody>
          <a:bodyPr wrap="none">
            <a:spAutoFit/>
          </a:bodyPr>
          <a:lstStyle/>
          <a:p>
            <a:pPr marL="285750" indent="-285750" algn="l">
              <a:spcBef>
                <a:spcPts val="600"/>
              </a:spcBef>
              <a:spcAft>
                <a:spcPts val="600"/>
              </a:spcAft>
              <a:buFont typeface="Wingdings" panose="05000000000000000000" pitchFamily="2" charset="2"/>
              <a:buChar char="à"/>
            </a:pPr>
            <a:r>
              <a:rPr lang="fr-FR" sz="1600" b="1" dirty="0">
                <a:solidFill>
                  <a:schemeClr val="accent6">
                    <a:lumMod val="75000"/>
                  </a:schemeClr>
                </a:solidFill>
                <a:sym typeface="Wingdings" panose="05000000000000000000" pitchFamily="2" charset="2"/>
              </a:rPr>
              <a:t>Clarifications</a:t>
            </a:r>
          </a:p>
          <a:p>
            <a:pPr algn="l"/>
            <a:r>
              <a:rPr lang="fr-FR" sz="1400" dirty="0">
                <a:solidFill>
                  <a:schemeClr val="accent6">
                    <a:lumMod val="75000"/>
                  </a:schemeClr>
                </a:solidFill>
                <a:sym typeface="Wingdings" panose="05000000000000000000" pitchFamily="2" charset="2"/>
              </a:rPr>
              <a:t>(HSE </a:t>
            </a:r>
            <a:r>
              <a:rPr lang="fr-FR" sz="1400" dirty="0" err="1">
                <a:solidFill>
                  <a:schemeClr val="accent6">
                    <a:lumMod val="75000"/>
                  </a:schemeClr>
                </a:solidFill>
                <a:sym typeface="Wingdings" panose="05000000000000000000" pitchFamily="2" charset="2"/>
              </a:rPr>
              <a:t>risks</a:t>
            </a:r>
            <a:r>
              <a:rPr lang="fr-FR" sz="1400" dirty="0">
                <a:solidFill>
                  <a:schemeClr val="accent6">
                    <a:lumMod val="75000"/>
                  </a:schemeClr>
                </a:solidFill>
                <a:sym typeface="Wingdings" panose="05000000000000000000" pitchFamily="2" charset="2"/>
              </a:rPr>
              <a:t> and </a:t>
            </a:r>
            <a:r>
              <a:rPr lang="fr-FR" sz="1400" dirty="0" err="1">
                <a:solidFill>
                  <a:schemeClr val="accent6">
                    <a:lumMod val="75000"/>
                  </a:schemeClr>
                </a:solidFill>
                <a:sym typeface="Wingdings" panose="05000000000000000000" pitchFamily="2" charset="2"/>
              </a:rPr>
              <a:t>associated</a:t>
            </a:r>
            <a:r>
              <a:rPr lang="fr-FR" sz="1400" dirty="0">
                <a:solidFill>
                  <a:schemeClr val="accent6">
                    <a:lumMod val="75000"/>
                  </a:schemeClr>
                </a:solidFill>
                <a:sym typeface="Wingdings" panose="05000000000000000000" pitchFamily="2" charset="2"/>
              </a:rPr>
              <a:t> </a:t>
            </a:r>
          </a:p>
          <a:p>
            <a:pPr algn="l"/>
            <a:r>
              <a:rPr lang="fr-FR" sz="1400" dirty="0">
                <a:solidFill>
                  <a:schemeClr val="accent6">
                    <a:lumMod val="75000"/>
                  </a:schemeClr>
                </a:solidFill>
                <a:sym typeface="Wingdings" panose="05000000000000000000" pitchFamily="2" charset="2"/>
              </a:rPr>
              <a:t>phases of </a:t>
            </a:r>
            <a:r>
              <a:rPr lang="fr-FR" sz="1400" dirty="0" err="1">
                <a:solidFill>
                  <a:schemeClr val="accent6">
                    <a:lumMod val="75000"/>
                  </a:schemeClr>
                </a:solidFill>
                <a:sym typeface="Wingdings" panose="05000000000000000000" pitchFamily="2" charset="2"/>
              </a:rPr>
              <a:t>activity</a:t>
            </a:r>
            <a:r>
              <a:rPr lang="fr-FR" sz="1400" dirty="0">
                <a:solidFill>
                  <a:schemeClr val="accent6">
                    <a:lumMod val="75000"/>
                  </a:schemeClr>
                </a:solidFill>
                <a:sym typeface="Wingdings" panose="05000000000000000000" pitchFamily="2" charset="2"/>
              </a:rPr>
              <a:t>)</a:t>
            </a:r>
            <a:endParaRPr lang="fr-FR" sz="1400" dirty="0">
              <a:solidFill>
                <a:schemeClr val="accent6">
                  <a:lumMod val="75000"/>
                </a:schemeClr>
              </a:solidFill>
            </a:endParaRPr>
          </a:p>
          <a:p>
            <a:pPr marL="0" indent="0" algn="l">
              <a:spcBef>
                <a:spcPts val="600"/>
              </a:spcBef>
              <a:spcAft>
                <a:spcPts val="600"/>
              </a:spcAft>
            </a:pPr>
            <a:endParaRPr lang="fr-FR" sz="1400" b="0" u="sng" dirty="0">
              <a:solidFill>
                <a:srgbClr val="FF0000"/>
              </a:solidFill>
            </a:endParaRPr>
          </a:p>
        </p:txBody>
      </p:sp>
      <p:sp>
        <p:nvSpPr>
          <p:cNvPr id="8" name="Rectangle 1">
            <a:extLst>
              <a:ext uri="{FF2B5EF4-FFF2-40B4-BE49-F238E27FC236}">
                <a16:creationId xmlns:a16="http://schemas.microsoft.com/office/drawing/2014/main" id="{DFB3A3F3-004C-4EB1-A1CC-232E8B15D97C}"/>
              </a:ext>
            </a:extLst>
          </p:cNvPr>
          <p:cNvSpPr>
            <a:spLocks noChangeArrowheads="1"/>
          </p:cNvSpPr>
          <p:nvPr/>
        </p:nvSpPr>
        <p:spPr bwMode="auto">
          <a:xfrm>
            <a:off x="4704178" y="2867369"/>
            <a:ext cx="680025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r>
              <a:rPr lang="en-US" sz="1400" dirty="0"/>
              <a:t>The risks are identified by specific studies carried out during the design stage, supplemented by hazard identification studies (HAZID) and operational hazard identification studies (HAZOP), and updated regularly during the life cycle of the installation.</a:t>
            </a:r>
          </a:p>
          <a:p>
            <a:endParaRPr lang="fr-FR" sz="1400" dirty="0"/>
          </a:p>
          <a:p>
            <a:r>
              <a:rPr lang="en-US" sz="1400" dirty="0"/>
              <a:t>At the end of these studies:</a:t>
            </a:r>
            <a:endParaRPr lang="fr-FR" sz="1400" dirty="0"/>
          </a:p>
          <a:p>
            <a:pPr marL="285750" lvl="0" indent="-285750">
              <a:buFont typeface="Wingdings" panose="05000000000000000000" pitchFamily="2" charset="2"/>
              <a:buChar char="§"/>
            </a:pPr>
            <a:r>
              <a:rPr lang="en-US" sz="1400" dirty="0"/>
              <a:t>The proposed risk controls give priority to the implementation of prevention means, mitigation measures and to the rapid detection of incidents, in order to activate emergency plans as quickly as possible when necessary;</a:t>
            </a:r>
            <a:endParaRPr lang="fr-FR" sz="1400" dirty="0"/>
          </a:p>
          <a:p>
            <a:pPr marL="285750" indent="-285750">
              <a:buFont typeface="Wingdings" panose="05000000000000000000" pitchFamily="2" charset="2"/>
              <a:buChar char="§"/>
            </a:pPr>
            <a:r>
              <a:rPr lang="en-US" sz="1400" dirty="0"/>
              <a:t>The technological risks identified are managed in compliance with CR-GR-HSE-301. </a:t>
            </a:r>
            <a:endParaRPr kumimoji="0" lang="fr-FR" altLang="fr-FR" sz="1100" b="0" i="0" strike="noStrike" cap="none" normalizeH="0" baseline="0" dirty="0">
              <a:ln>
                <a:noFill/>
              </a:ln>
              <a:effectLst/>
              <a:cs typeface="Arial" panose="020B0604020202020204" pitchFamily="34" charset="0"/>
            </a:endParaRPr>
          </a:p>
        </p:txBody>
      </p:sp>
      <p:sp>
        <p:nvSpPr>
          <p:cNvPr id="9" name="Espace réservé du texte 16">
            <a:extLst>
              <a:ext uri="{FF2B5EF4-FFF2-40B4-BE49-F238E27FC236}">
                <a16:creationId xmlns:a16="http://schemas.microsoft.com/office/drawing/2014/main" id="{35F859C8-333E-4940-9A1A-76C438FDCECB}"/>
              </a:ext>
            </a:extLst>
          </p:cNvPr>
          <p:cNvSpPr txBox="1">
            <a:spLocks noEditPoints="1"/>
          </p:cNvSpPr>
          <p:nvPr/>
        </p:nvSpPr>
        <p:spPr>
          <a:xfrm>
            <a:off x="7536160" y="0"/>
            <a:ext cx="4645377"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RISK MANAGEMENT</a:t>
            </a:r>
          </a:p>
        </p:txBody>
      </p:sp>
    </p:spTree>
    <p:extLst>
      <p:ext uri="{BB962C8B-B14F-4D97-AF65-F5344CB8AC3E}">
        <p14:creationId xmlns:p14="http://schemas.microsoft.com/office/powerpoint/2010/main" val="336562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9" name="Rectangle 8">
            <a:extLst>
              <a:ext uri="{FF2B5EF4-FFF2-40B4-BE49-F238E27FC236}">
                <a16:creationId xmlns:a16="http://schemas.microsoft.com/office/drawing/2014/main" id="{87B43C8E-9142-471F-B3C7-A2BC2FBD38CB}"/>
              </a:ext>
            </a:extLst>
          </p:cNvPr>
          <p:cNvSpPr/>
          <p:nvPr/>
        </p:nvSpPr>
        <p:spPr>
          <a:xfrm>
            <a:off x="911424" y="1412776"/>
            <a:ext cx="9721080" cy="3437929"/>
          </a:xfrm>
          <a:prstGeom prst="rect">
            <a:avLst/>
          </a:prstGeom>
        </p:spPr>
        <p:txBody>
          <a:bodyPr wrap="square">
            <a:spAutoFit/>
          </a:bodyPr>
          <a:lstStyle/>
          <a:p>
            <a:pPr marL="450215" marR="58420" algn="just">
              <a:lnSpc>
                <a:spcPct val="150000"/>
              </a:lnSpc>
              <a:spcAft>
                <a:spcPts val="0"/>
              </a:spcAft>
            </a:pPr>
            <a:r>
              <a:rPr lang="en-GB" sz="1400" b="1" dirty="0">
                <a:latin typeface="Arial" panose="020B0604020202020204" pitchFamily="34" charset="0"/>
                <a:cs typeface="Arial" panose="020B0604020202020204" pitchFamily="34" charset="0"/>
              </a:rPr>
              <a:t>Phases of Activity to be considered in Risk Identification</a:t>
            </a:r>
            <a:r>
              <a:rPr lang="en-GB"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0215" marR="58420" algn="just">
              <a:lnSpc>
                <a:spcPct val="150000"/>
              </a:lnSpc>
              <a:spcAft>
                <a:spcPts val="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Nautical access to the terminal (where applicable – usually the responsibility of the port authority);</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Berthing and/or mooring, including double banking with another vessel or barge;</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Access routes for personnel on board;</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Transfer operations, including during transition periods (at the beginning or end of (un)loading, transhipment and/or bunkering operations);</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Connection and disconnection, purging/draining of cargo transfer and/or vapour return equipment;</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Gauging and/or sampling;</a:t>
            </a:r>
          </a:p>
          <a:p>
            <a:pPr marL="735965" marR="58420" indent="-285750" algn="just">
              <a:lnSpc>
                <a:spcPct val="150000"/>
              </a:lnSpc>
              <a:spcAft>
                <a:spcPts val="200"/>
              </a:spcAft>
              <a:buFont typeface="Wingdings" panose="05000000000000000000" pitchFamily="2" charset="2"/>
              <a:buChar char="§"/>
            </a:pPr>
            <a:r>
              <a:rPr lang="en-GB" sz="1400" dirty="0">
                <a:latin typeface="Arial" panose="020B0604020202020204" pitchFamily="34" charset="0"/>
                <a:cs typeface="Arial" panose="020B0604020202020204" pitchFamily="34" charset="0"/>
              </a:rPr>
              <a:t>Recovery of vapours from the vessel or barge unit to the terminal (where applicable)</a:t>
            </a:r>
          </a:p>
        </p:txBody>
      </p:sp>
      <p:sp>
        <p:nvSpPr>
          <p:cNvPr id="4" name="Espace réservé du texte 16">
            <a:extLst>
              <a:ext uri="{FF2B5EF4-FFF2-40B4-BE49-F238E27FC236}">
                <a16:creationId xmlns:a16="http://schemas.microsoft.com/office/drawing/2014/main" id="{37F5584E-9236-409A-9AC3-3A4586177DAD}"/>
              </a:ext>
            </a:extLst>
          </p:cNvPr>
          <p:cNvSpPr txBox="1">
            <a:spLocks noEditPoints="1"/>
          </p:cNvSpPr>
          <p:nvPr/>
        </p:nvSpPr>
        <p:spPr>
          <a:xfrm>
            <a:off x="7536160" y="0"/>
            <a:ext cx="4645377"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APPENDIX 1</a:t>
            </a:r>
          </a:p>
        </p:txBody>
      </p:sp>
    </p:spTree>
    <p:extLst>
      <p:ext uri="{BB962C8B-B14F-4D97-AF65-F5344CB8AC3E}">
        <p14:creationId xmlns:p14="http://schemas.microsoft.com/office/powerpoint/2010/main" val="44092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019435758"/>
              </p:ext>
            </p:extLst>
          </p:nvPr>
        </p:nvGraphicFramePr>
        <p:xfrm>
          <a:off x="1271464" y="764704"/>
          <a:ext cx="10297144" cy="98530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3.2.1 : </a:t>
                      </a:r>
                      <a:r>
                        <a:rPr lang="en-US" sz="1600" b="1" dirty="0">
                          <a:solidFill>
                            <a:srgbClr val="0070C0"/>
                          </a:solidFill>
                          <a:effectLst/>
                          <a:latin typeface="Arial" panose="020B0604020202020204" pitchFamily="34" charset="0"/>
                          <a:ea typeface="+mn-ea"/>
                          <a:cs typeface="Times New Roman" panose="02020603050405020304" pitchFamily="18" charset="0"/>
                        </a:rPr>
                        <a:t>Hazardous Area Classification</a:t>
                      </a:r>
                      <a:endParaRPr lang="fr-FR" sz="1600" b="1"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9291">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Areas of the terminal facilities where potentially explosive atmospheres may occur are classified according to local regulations, or failing this, according to the requirements of the European ATEX Directive no.1999/92/EC or of the international standard IEC 60079-10-1.</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306103" y="2537425"/>
            <a:ext cx="3239990" cy="1492716"/>
          </a:xfrm>
          <a:prstGeom prst="rect">
            <a:avLst/>
          </a:prstGeom>
        </p:spPr>
        <p:txBody>
          <a:bodyPr wrap="none">
            <a:spAutoFit/>
          </a:bodyPr>
          <a:lstStyle/>
          <a:p>
            <a:pPr marL="285750" lvl="8" indent="-285750" algn="l">
              <a:buFont typeface="Wingdings" panose="05000000000000000000" pitchFamily="2" charset="2"/>
              <a:buChar char="à"/>
            </a:pPr>
            <a:r>
              <a:rPr lang="fr-FR" sz="1600" b="1" dirty="0">
                <a:solidFill>
                  <a:srgbClr val="FF0000"/>
                </a:solidFill>
                <a:sym typeface="Wingdings" panose="05000000000000000000" pitchFamily="2" charset="2"/>
              </a:rPr>
              <a:t>Main modification</a:t>
            </a:r>
          </a:p>
          <a:p>
            <a:pPr lvl="8" algn="l"/>
            <a:r>
              <a:rPr lang="fr-FR" sz="1600" dirty="0">
                <a:solidFill>
                  <a:srgbClr val="FF0000"/>
                </a:solidFill>
                <a:sym typeface="Wingdings" panose="05000000000000000000" pitchFamily="2" charset="2"/>
              </a:rPr>
              <a:t>(no </a:t>
            </a:r>
            <a:r>
              <a:rPr lang="fr-FR" sz="1600" dirty="0" err="1">
                <a:solidFill>
                  <a:srgbClr val="FF0000"/>
                </a:solidFill>
                <a:sym typeface="Wingdings" panose="05000000000000000000" pitchFamily="2" charset="2"/>
              </a:rPr>
              <a:t>hazardous</a:t>
            </a:r>
            <a:r>
              <a:rPr lang="fr-FR" sz="1600" dirty="0">
                <a:solidFill>
                  <a:srgbClr val="FF0000"/>
                </a:solidFill>
                <a:sym typeface="Wingdings" panose="05000000000000000000" pitchFamily="2" charset="2"/>
              </a:rPr>
              <a:t> area classification</a:t>
            </a:r>
          </a:p>
          <a:p>
            <a:pPr lvl="8" algn="l"/>
            <a:r>
              <a:rPr lang="fr-FR" sz="1600" dirty="0" err="1">
                <a:solidFill>
                  <a:srgbClr val="FF0000"/>
                </a:solidFill>
                <a:sym typeface="Wingdings" panose="05000000000000000000" pitchFamily="2" charset="2"/>
              </a:rPr>
              <a:t>mentionned</a:t>
            </a:r>
            <a:r>
              <a:rPr lang="fr-FR" sz="1600" dirty="0">
                <a:solidFill>
                  <a:srgbClr val="FF0000"/>
                </a:solidFill>
                <a:sym typeface="Wingdings" panose="05000000000000000000" pitchFamily="2" charset="2"/>
              </a:rPr>
              <a:t> </a:t>
            </a:r>
            <a:r>
              <a:rPr lang="fr-FR" sz="1600" dirty="0" err="1">
                <a:solidFill>
                  <a:srgbClr val="FF0000"/>
                </a:solidFill>
                <a:sym typeface="Wingdings" panose="05000000000000000000" pitchFamily="2" charset="2"/>
              </a:rPr>
              <a:t>into</a:t>
            </a:r>
            <a:r>
              <a:rPr lang="fr-FR" sz="1600" dirty="0">
                <a:solidFill>
                  <a:srgbClr val="FF0000"/>
                </a:solidFill>
                <a:sym typeface="Wingdings" panose="05000000000000000000" pitchFamily="2" charset="2"/>
              </a:rPr>
              <a:t> the </a:t>
            </a:r>
            <a:r>
              <a:rPr lang="fr-FR" sz="1600" dirty="0" err="1">
                <a:solidFill>
                  <a:srgbClr val="FF0000"/>
                </a:solidFill>
                <a:sym typeface="Wingdings" panose="05000000000000000000" pitchFamily="2" charset="2"/>
              </a:rPr>
              <a:t>previous</a:t>
            </a:r>
            <a:r>
              <a:rPr lang="fr-FR" sz="1600" dirty="0">
                <a:solidFill>
                  <a:srgbClr val="FF0000"/>
                </a:solidFill>
                <a:sym typeface="Wingdings" panose="05000000000000000000" pitchFamily="2" charset="2"/>
              </a:rPr>
              <a:t> CR)</a:t>
            </a:r>
          </a:p>
          <a:p>
            <a:pPr marL="0" indent="0" algn="l">
              <a:spcBef>
                <a:spcPts val="600"/>
              </a:spcBef>
              <a:spcAft>
                <a:spcPts val="600"/>
              </a:spcAft>
            </a:pPr>
            <a:r>
              <a:rPr lang="en-US" sz="1400" dirty="0">
                <a:solidFill>
                  <a:schemeClr val="accent6">
                    <a:lumMod val="75000"/>
                  </a:schemeClr>
                </a:solidFill>
                <a:highlight>
                  <a:srgbClr val="FFFF00"/>
                </a:highlight>
              </a:rPr>
              <a:t>Applied in all terminals?</a:t>
            </a:r>
            <a:endParaRPr lang="en-US" sz="1400" b="0" dirty="0">
              <a:solidFill>
                <a:schemeClr val="accent6">
                  <a:lumMod val="75000"/>
                </a:schemeClr>
              </a:solidFill>
              <a:highlight>
                <a:srgbClr val="FFFF00"/>
              </a:highlight>
            </a:endParaRPr>
          </a:p>
          <a:p>
            <a:pPr marL="0" indent="0" algn="l">
              <a:spcBef>
                <a:spcPts val="600"/>
              </a:spcBef>
              <a:spcAft>
                <a:spcPts val="600"/>
              </a:spcAft>
            </a:pPr>
            <a:endParaRPr lang="en-US" sz="1400" b="0" u="sng" dirty="0">
              <a:solidFill>
                <a:srgbClr val="FF0000"/>
              </a:solidFill>
            </a:endParaRPr>
          </a:p>
        </p:txBody>
      </p:sp>
      <p:sp>
        <p:nvSpPr>
          <p:cNvPr id="9" name="Rectangle 8">
            <a:extLst>
              <a:ext uri="{FF2B5EF4-FFF2-40B4-BE49-F238E27FC236}">
                <a16:creationId xmlns:a16="http://schemas.microsoft.com/office/drawing/2014/main" id="{C987322C-40A5-4A81-84BA-695632AC1E26}"/>
              </a:ext>
            </a:extLst>
          </p:cNvPr>
          <p:cNvSpPr/>
          <p:nvPr/>
        </p:nvSpPr>
        <p:spPr>
          <a:xfrm>
            <a:off x="5291877" y="2276872"/>
            <a:ext cx="6096000" cy="3416320"/>
          </a:xfrm>
          <a:prstGeom prst="rect">
            <a:avLst/>
          </a:prstGeom>
        </p:spPr>
        <p:txBody>
          <a:bodyPr>
            <a:spAutoFit/>
          </a:bodyPr>
          <a:lstStyle/>
          <a:p>
            <a:pPr fontAlgn="base"/>
            <a:r>
              <a:rPr lang="en-GB" sz="1400"/>
              <a:t>In particular:</a:t>
            </a:r>
          </a:p>
          <a:p>
            <a:pPr marL="628650" lvl="3" fontAlgn="base"/>
            <a:endParaRPr lang="en-GB" sz="300"/>
          </a:p>
          <a:p>
            <a:pPr marL="628650" lvl="3" fontAlgn="base"/>
            <a:endParaRPr lang="en-GB" sz="1400"/>
          </a:p>
          <a:p>
            <a:pPr marL="628650" lvl="3" fontAlgn="base"/>
            <a:r>
              <a:rPr lang="en-GB" sz="1400"/>
              <a:t>Diagrams (plan and elevation views) show the hazardous areas;</a:t>
            </a:r>
          </a:p>
          <a:p>
            <a:pPr marL="628650" lvl="3" fontAlgn="base"/>
            <a:endParaRPr lang="en-GB" sz="1400"/>
          </a:p>
          <a:p>
            <a:pPr marL="628650" lvl="3" fontAlgn="base"/>
            <a:endParaRPr lang="en-GB" sz="1400"/>
          </a:p>
          <a:p>
            <a:pPr marL="628650" lvl="3" fontAlgn="base"/>
            <a:r>
              <a:rPr lang="en-GB" sz="1400"/>
              <a:t>Warning signs are placed at the entrances to areas where explosive atmospheres can form;</a:t>
            </a:r>
          </a:p>
          <a:p>
            <a:pPr marL="628650" lvl="3" fontAlgn="base"/>
            <a:endParaRPr lang="en-GB" sz="300"/>
          </a:p>
          <a:p>
            <a:pPr marL="628650" lvl="3" fontAlgn="base"/>
            <a:endParaRPr lang="en-GB" sz="1400"/>
          </a:p>
          <a:p>
            <a:pPr marL="628650" lvl="3" fontAlgn="base"/>
            <a:r>
              <a:rPr lang="en-GB" sz="1400"/>
              <a:t>The electrical, electronic, telephone, and radio equipment (VHF/UHF) used or likely to be used in these areas are certified;</a:t>
            </a:r>
          </a:p>
          <a:p>
            <a:pPr marL="628650" lvl="3" fontAlgn="base"/>
            <a:endParaRPr lang="en-GB" sz="1400"/>
          </a:p>
          <a:p>
            <a:pPr marL="628650" lvl="3" fontAlgn="base"/>
            <a:endParaRPr lang="en-GB" sz="1400"/>
          </a:p>
          <a:p>
            <a:pPr marL="628650" lvl="3" fontAlgn="base"/>
            <a:r>
              <a:rPr lang="en-GB" sz="1400"/>
              <a:t>The hand tools used in these areas are designed and adapted to reduce the risk of sparks, particularly when connecting and disconnecting hoses or arms.</a:t>
            </a:r>
          </a:p>
        </p:txBody>
      </p:sp>
      <p:pic>
        <p:nvPicPr>
          <p:cNvPr id="10" name="Image 30">
            <a:extLst>
              <a:ext uri="{FF2B5EF4-FFF2-40B4-BE49-F238E27FC236}">
                <a16:creationId xmlns:a16="http://schemas.microsoft.com/office/drawing/2014/main" id="{B5A1E154-FF9B-44D9-8C23-46154BBBCC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2338" y="2691314"/>
            <a:ext cx="432000" cy="432015"/>
          </a:xfrm>
          <a:prstGeom prst="rect">
            <a:avLst/>
          </a:prstGeom>
        </p:spPr>
      </p:pic>
      <p:pic>
        <p:nvPicPr>
          <p:cNvPr id="12" name="Image 32">
            <a:extLst>
              <a:ext uri="{FF2B5EF4-FFF2-40B4-BE49-F238E27FC236}">
                <a16:creationId xmlns:a16="http://schemas.microsoft.com/office/drawing/2014/main" id="{FC78761A-626E-4A41-8134-FED7BBF4422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327821" y="3320858"/>
            <a:ext cx="540000" cy="492379"/>
          </a:xfrm>
          <a:prstGeom prst="rect">
            <a:avLst/>
          </a:prstGeom>
        </p:spPr>
      </p:pic>
      <p:sp>
        <p:nvSpPr>
          <p:cNvPr id="13" name="Freeform 24">
            <a:extLst>
              <a:ext uri="{FF2B5EF4-FFF2-40B4-BE49-F238E27FC236}">
                <a16:creationId xmlns:a16="http://schemas.microsoft.com/office/drawing/2014/main" id="{961DD86F-7A93-458E-85CD-995E5CA6A4A8}"/>
              </a:ext>
            </a:extLst>
          </p:cNvPr>
          <p:cNvSpPr>
            <a:spLocks noChangeAspect="1" noEditPoints="1"/>
          </p:cNvSpPr>
          <p:nvPr/>
        </p:nvSpPr>
        <p:spPr bwMode="auto">
          <a:xfrm>
            <a:off x="5291877" y="4045531"/>
            <a:ext cx="540000" cy="527033"/>
          </a:xfrm>
          <a:custGeom>
            <a:avLst/>
            <a:gdLst>
              <a:gd name="T0" fmla="*/ 148 w 229"/>
              <a:gd name="T1" fmla="*/ 0 h 223"/>
              <a:gd name="T2" fmla="*/ 148 w 229"/>
              <a:gd name="T3" fmla="*/ 17 h 223"/>
              <a:gd name="T4" fmla="*/ 213 w 229"/>
              <a:gd name="T5" fmla="*/ 81 h 223"/>
              <a:gd name="T6" fmla="*/ 229 w 229"/>
              <a:gd name="T7" fmla="*/ 81 h 223"/>
              <a:gd name="T8" fmla="*/ 39 w 229"/>
              <a:gd name="T9" fmla="*/ 35 h 223"/>
              <a:gd name="T10" fmla="*/ 47 w 229"/>
              <a:gd name="T11" fmla="*/ 10 h 223"/>
              <a:gd name="T12" fmla="*/ 31 w 229"/>
              <a:gd name="T13" fmla="*/ 26 h 223"/>
              <a:gd name="T14" fmla="*/ 88 w 229"/>
              <a:gd name="T15" fmla="*/ 21 h 223"/>
              <a:gd name="T16" fmla="*/ 7 w 229"/>
              <a:gd name="T17" fmla="*/ 77 h 223"/>
              <a:gd name="T18" fmla="*/ 121 w 229"/>
              <a:gd name="T19" fmla="*/ 216 h 223"/>
              <a:gd name="T20" fmla="*/ 202 w 229"/>
              <a:gd name="T21" fmla="*/ 159 h 223"/>
              <a:gd name="T22" fmla="*/ 88 w 229"/>
              <a:gd name="T23" fmla="*/ 21 h 223"/>
              <a:gd name="T24" fmla="*/ 168 w 229"/>
              <a:gd name="T25" fmla="*/ 125 h 223"/>
              <a:gd name="T26" fmla="*/ 159 w 229"/>
              <a:gd name="T27" fmla="*/ 139 h 223"/>
              <a:gd name="T28" fmla="*/ 148 w 229"/>
              <a:gd name="T29" fmla="*/ 134 h 223"/>
              <a:gd name="T30" fmla="*/ 158 w 229"/>
              <a:gd name="T31" fmla="*/ 119 h 223"/>
              <a:gd name="T32" fmla="*/ 126 w 229"/>
              <a:gd name="T33" fmla="*/ 150 h 223"/>
              <a:gd name="T34" fmla="*/ 141 w 229"/>
              <a:gd name="T35" fmla="*/ 141 h 223"/>
              <a:gd name="T36" fmla="*/ 147 w 229"/>
              <a:gd name="T37" fmla="*/ 151 h 223"/>
              <a:gd name="T38" fmla="*/ 132 w 229"/>
              <a:gd name="T39" fmla="*/ 161 h 223"/>
              <a:gd name="T40" fmla="*/ 126 w 229"/>
              <a:gd name="T41" fmla="*/ 150 h 223"/>
              <a:gd name="T42" fmla="*/ 114 w 229"/>
              <a:gd name="T43" fmla="*/ 142 h 223"/>
              <a:gd name="T44" fmla="*/ 108 w 229"/>
              <a:gd name="T45" fmla="*/ 132 h 223"/>
              <a:gd name="T46" fmla="*/ 123 w 229"/>
              <a:gd name="T47" fmla="*/ 122 h 223"/>
              <a:gd name="T48" fmla="*/ 128 w 229"/>
              <a:gd name="T49" fmla="*/ 133 h 223"/>
              <a:gd name="T50" fmla="*/ 144 w 229"/>
              <a:gd name="T51" fmla="*/ 101 h 223"/>
              <a:gd name="T52" fmla="*/ 150 w 229"/>
              <a:gd name="T53" fmla="*/ 111 h 223"/>
              <a:gd name="T54" fmla="*/ 135 w 229"/>
              <a:gd name="T55" fmla="*/ 121 h 223"/>
              <a:gd name="T56" fmla="*/ 130 w 229"/>
              <a:gd name="T57" fmla="*/ 110 h 223"/>
              <a:gd name="T58" fmla="*/ 144 w 229"/>
              <a:gd name="T59" fmla="*/ 101 h 223"/>
              <a:gd name="T60" fmla="*/ 22 w 229"/>
              <a:gd name="T61" fmla="*/ 96 h 223"/>
              <a:gd name="T62" fmla="*/ 76 w 229"/>
              <a:gd name="T63" fmla="*/ 36 h 223"/>
              <a:gd name="T64" fmla="*/ 129 w 229"/>
              <a:gd name="T65" fmla="*/ 83 h 223"/>
              <a:gd name="T66" fmla="*/ 76 w 229"/>
              <a:gd name="T67" fmla="*/ 143 h 223"/>
              <a:gd name="T68" fmla="*/ 92 w 229"/>
              <a:gd name="T69" fmla="*/ 164 h 223"/>
              <a:gd name="T70" fmla="*/ 86 w 229"/>
              <a:gd name="T71" fmla="*/ 154 h 223"/>
              <a:gd name="T72" fmla="*/ 101 w 229"/>
              <a:gd name="T73" fmla="*/ 144 h 223"/>
              <a:gd name="T74" fmla="*/ 107 w 229"/>
              <a:gd name="T75" fmla="*/ 155 h 223"/>
              <a:gd name="T76" fmla="*/ 92 w 229"/>
              <a:gd name="T77" fmla="*/ 164 h 223"/>
              <a:gd name="T78" fmla="*/ 110 w 229"/>
              <a:gd name="T79" fmla="*/ 183 h 223"/>
              <a:gd name="T80" fmla="*/ 105 w 229"/>
              <a:gd name="T81" fmla="*/ 172 h 223"/>
              <a:gd name="T82" fmla="*/ 119 w 229"/>
              <a:gd name="T83" fmla="*/ 163 h 223"/>
              <a:gd name="T84" fmla="*/ 125 w 229"/>
              <a:gd name="T85" fmla="*/ 173 h 223"/>
              <a:gd name="T86" fmla="*/ 143 w 229"/>
              <a:gd name="T87" fmla="*/ 191 h 223"/>
              <a:gd name="T88" fmla="*/ 129 w 229"/>
              <a:gd name="T89" fmla="*/ 201 h 223"/>
              <a:gd name="T90" fmla="*/ 123 w 229"/>
              <a:gd name="T91" fmla="*/ 190 h 223"/>
              <a:gd name="T92" fmla="*/ 138 w 229"/>
              <a:gd name="T93" fmla="*/ 181 h 223"/>
              <a:gd name="T94" fmla="*/ 143 w 229"/>
              <a:gd name="T95" fmla="*/ 191 h 223"/>
              <a:gd name="T96" fmla="*/ 155 w 229"/>
              <a:gd name="T97" fmla="*/ 179 h 223"/>
              <a:gd name="T98" fmla="*/ 145 w 229"/>
              <a:gd name="T99" fmla="*/ 174 h 223"/>
              <a:gd name="T100" fmla="*/ 154 w 229"/>
              <a:gd name="T101" fmla="*/ 159 h 223"/>
              <a:gd name="T102" fmla="*/ 165 w 229"/>
              <a:gd name="T103" fmla="*/ 165 h 223"/>
              <a:gd name="T104" fmla="*/ 187 w 229"/>
              <a:gd name="T105" fmla="*/ 148 h 223"/>
              <a:gd name="T106" fmla="*/ 172 w 229"/>
              <a:gd name="T107" fmla="*/ 158 h 223"/>
              <a:gd name="T108" fmla="*/ 166 w 229"/>
              <a:gd name="T109" fmla="*/ 147 h 223"/>
              <a:gd name="T110" fmla="*/ 181 w 229"/>
              <a:gd name="T111" fmla="*/ 138 h 223"/>
              <a:gd name="T112" fmla="*/ 187 w 229"/>
              <a:gd name="T113" fmla="*/ 148 h 223"/>
              <a:gd name="T114" fmla="*/ 179 w 229"/>
              <a:gd name="T115" fmla="*/ 81 h 223"/>
              <a:gd name="T116" fmla="*/ 196 w 229"/>
              <a:gd name="T117" fmla="*/ 81 h 223"/>
              <a:gd name="T118" fmla="*/ 148 w 229"/>
              <a:gd name="T119" fmla="*/ 33 h 223"/>
              <a:gd name="T120" fmla="*/ 148 w 229"/>
              <a:gd name="T121" fmla="*/ 5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9" h="223">
                <a:moveTo>
                  <a:pt x="205" y="24"/>
                </a:moveTo>
                <a:cubicBezTo>
                  <a:pt x="191" y="9"/>
                  <a:pt x="171" y="0"/>
                  <a:pt x="148" y="0"/>
                </a:cubicBezTo>
                <a:cubicBezTo>
                  <a:pt x="144" y="0"/>
                  <a:pt x="140" y="4"/>
                  <a:pt x="140" y="9"/>
                </a:cubicBezTo>
                <a:cubicBezTo>
                  <a:pt x="140" y="13"/>
                  <a:pt x="144" y="17"/>
                  <a:pt x="148" y="17"/>
                </a:cubicBezTo>
                <a:cubicBezTo>
                  <a:pt x="166" y="17"/>
                  <a:pt x="182" y="24"/>
                  <a:pt x="194" y="36"/>
                </a:cubicBezTo>
                <a:cubicBezTo>
                  <a:pt x="205" y="47"/>
                  <a:pt x="213" y="63"/>
                  <a:pt x="213" y="81"/>
                </a:cubicBezTo>
                <a:cubicBezTo>
                  <a:pt x="213" y="85"/>
                  <a:pt x="216" y="89"/>
                  <a:pt x="221" y="89"/>
                </a:cubicBezTo>
                <a:cubicBezTo>
                  <a:pt x="225" y="89"/>
                  <a:pt x="229" y="85"/>
                  <a:pt x="229" y="81"/>
                </a:cubicBezTo>
                <a:cubicBezTo>
                  <a:pt x="229" y="59"/>
                  <a:pt x="220" y="38"/>
                  <a:pt x="205" y="24"/>
                </a:cubicBezTo>
                <a:close/>
                <a:moveTo>
                  <a:pt x="39" y="35"/>
                </a:moveTo>
                <a:cubicBezTo>
                  <a:pt x="56" y="18"/>
                  <a:pt x="56" y="18"/>
                  <a:pt x="56" y="18"/>
                </a:cubicBezTo>
                <a:cubicBezTo>
                  <a:pt x="47" y="10"/>
                  <a:pt x="47" y="10"/>
                  <a:pt x="47" y="10"/>
                </a:cubicBezTo>
                <a:cubicBezTo>
                  <a:pt x="42" y="5"/>
                  <a:pt x="35" y="5"/>
                  <a:pt x="31" y="10"/>
                </a:cubicBezTo>
                <a:cubicBezTo>
                  <a:pt x="26" y="14"/>
                  <a:pt x="26" y="21"/>
                  <a:pt x="31" y="26"/>
                </a:cubicBezTo>
                <a:lnTo>
                  <a:pt x="39" y="35"/>
                </a:lnTo>
                <a:close/>
                <a:moveTo>
                  <a:pt x="88" y="21"/>
                </a:moveTo>
                <a:cubicBezTo>
                  <a:pt x="81" y="15"/>
                  <a:pt x="70" y="15"/>
                  <a:pt x="63" y="21"/>
                </a:cubicBezTo>
                <a:cubicBezTo>
                  <a:pt x="7" y="77"/>
                  <a:pt x="7" y="77"/>
                  <a:pt x="7" y="77"/>
                </a:cubicBezTo>
                <a:cubicBezTo>
                  <a:pt x="0" y="84"/>
                  <a:pt x="0" y="96"/>
                  <a:pt x="7" y="103"/>
                </a:cubicBezTo>
                <a:cubicBezTo>
                  <a:pt x="121" y="216"/>
                  <a:pt x="121" y="216"/>
                  <a:pt x="121" y="216"/>
                </a:cubicBezTo>
                <a:cubicBezTo>
                  <a:pt x="128" y="223"/>
                  <a:pt x="139" y="223"/>
                  <a:pt x="146" y="216"/>
                </a:cubicBezTo>
                <a:cubicBezTo>
                  <a:pt x="202" y="159"/>
                  <a:pt x="202" y="159"/>
                  <a:pt x="202" y="159"/>
                </a:cubicBezTo>
                <a:cubicBezTo>
                  <a:pt x="209" y="153"/>
                  <a:pt x="209" y="142"/>
                  <a:pt x="202" y="135"/>
                </a:cubicBezTo>
                <a:lnTo>
                  <a:pt x="88" y="21"/>
                </a:lnTo>
                <a:close/>
                <a:moveTo>
                  <a:pt x="163" y="119"/>
                </a:moveTo>
                <a:cubicBezTo>
                  <a:pt x="168" y="125"/>
                  <a:pt x="168" y="125"/>
                  <a:pt x="168" y="125"/>
                </a:cubicBezTo>
                <a:cubicBezTo>
                  <a:pt x="170" y="126"/>
                  <a:pt x="170" y="128"/>
                  <a:pt x="168" y="130"/>
                </a:cubicBezTo>
                <a:cubicBezTo>
                  <a:pt x="159" y="139"/>
                  <a:pt x="159" y="139"/>
                  <a:pt x="159" y="139"/>
                </a:cubicBezTo>
                <a:cubicBezTo>
                  <a:pt x="157" y="141"/>
                  <a:pt x="155" y="141"/>
                  <a:pt x="154" y="139"/>
                </a:cubicBezTo>
                <a:cubicBezTo>
                  <a:pt x="148" y="134"/>
                  <a:pt x="148" y="134"/>
                  <a:pt x="148" y="134"/>
                </a:cubicBezTo>
                <a:cubicBezTo>
                  <a:pt x="147" y="132"/>
                  <a:pt x="147" y="130"/>
                  <a:pt x="148" y="129"/>
                </a:cubicBezTo>
                <a:cubicBezTo>
                  <a:pt x="158" y="119"/>
                  <a:pt x="158" y="119"/>
                  <a:pt x="158" y="119"/>
                </a:cubicBezTo>
                <a:cubicBezTo>
                  <a:pt x="159" y="118"/>
                  <a:pt x="161" y="118"/>
                  <a:pt x="163" y="119"/>
                </a:cubicBezTo>
                <a:close/>
                <a:moveTo>
                  <a:pt x="126" y="150"/>
                </a:moveTo>
                <a:cubicBezTo>
                  <a:pt x="136" y="141"/>
                  <a:pt x="136" y="141"/>
                  <a:pt x="136" y="141"/>
                </a:cubicBezTo>
                <a:cubicBezTo>
                  <a:pt x="137" y="139"/>
                  <a:pt x="140" y="139"/>
                  <a:pt x="141" y="141"/>
                </a:cubicBezTo>
                <a:cubicBezTo>
                  <a:pt x="147" y="146"/>
                  <a:pt x="147" y="146"/>
                  <a:pt x="147" y="146"/>
                </a:cubicBezTo>
                <a:cubicBezTo>
                  <a:pt x="148" y="148"/>
                  <a:pt x="148" y="150"/>
                  <a:pt x="147" y="151"/>
                </a:cubicBezTo>
                <a:cubicBezTo>
                  <a:pt x="137" y="161"/>
                  <a:pt x="137" y="161"/>
                  <a:pt x="137" y="161"/>
                </a:cubicBezTo>
                <a:cubicBezTo>
                  <a:pt x="136" y="162"/>
                  <a:pt x="133" y="162"/>
                  <a:pt x="132" y="161"/>
                </a:cubicBezTo>
                <a:cubicBezTo>
                  <a:pt x="127" y="155"/>
                  <a:pt x="127" y="155"/>
                  <a:pt x="127" y="155"/>
                </a:cubicBezTo>
                <a:cubicBezTo>
                  <a:pt x="125" y="154"/>
                  <a:pt x="125" y="152"/>
                  <a:pt x="126" y="150"/>
                </a:cubicBezTo>
                <a:close/>
                <a:moveTo>
                  <a:pt x="119" y="143"/>
                </a:moveTo>
                <a:cubicBezTo>
                  <a:pt x="117" y="144"/>
                  <a:pt x="115" y="144"/>
                  <a:pt x="114" y="142"/>
                </a:cubicBezTo>
                <a:cubicBezTo>
                  <a:pt x="108" y="137"/>
                  <a:pt x="108" y="137"/>
                  <a:pt x="108" y="137"/>
                </a:cubicBezTo>
                <a:cubicBezTo>
                  <a:pt x="107" y="136"/>
                  <a:pt x="107" y="133"/>
                  <a:pt x="108" y="132"/>
                </a:cubicBezTo>
                <a:cubicBezTo>
                  <a:pt x="118" y="122"/>
                  <a:pt x="118" y="122"/>
                  <a:pt x="118" y="122"/>
                </a:cubicBezTo>
                <a:cubicBezTo>
                  <a:pt x="119" y="121"/>
                  <a:pt x="121" y="121"/>
                  <a:pt x="123" y="122"/>
                </a:cubicBezTo>
                <a:cubicBezTo>
                  <a:pt x="128" y="128"/>
                  <a:pt x="128" y="128"/>
                  <a:pt x="128" y="128"/>
                </a:cubicBezTo>
                <a:cubicBezTo>
                  <a:pt x="130" y="129"/>
                  <a:pt x="130" y="132"/>
                  <a:pt x="128" y="133"/>
                </a:cubicBezTo>
                <a:lnTo>
                  <a:pt x="119" y="143"/>
                </a:lnTo>
                <a:close/>
                <a:moveTo>
                  <a:pt x="144" y="101"/>
                </a:moveTo>
                <a:cubicBezTo>
                  <a:pt x="150" y="106"/>
                  <a:pt x="150" y="106"/>
                  <a:pt x="150" y="106"/>
                </a:cubicBezTo>
                <a:cubicBezTo>
                  <a:pt x="151" y="108"/>
                  <a:pt x="151" y="110"/>
                  <a:pt x="150" y="111"/>
                </a:cubicBezTo>
                <a:cubicBezTo>
                  <a:pt x="140" y="121"/>
                  <a:pt x="140" y="121"/>
                  <a:pt x="140" y="121"/>
                </a:cubicBezTo>
                <a:cubicBezTo>
                  <a:pt x="139" y="122"/>
                  <a:pt x="137" y="122"/>
                  <a:pt x="135" y="121"/>
                </a:cubicBezTo>
                <a:cubicBezTo>
                  <a:pt x="130" y="115"/>
                  <a:pt x="130" y="115"/>
                  <a:pt x="130" y="115"/>
                </a:cubicBezTo>
                <a:cubicBezTo>
                  <a:pt x="128" y="114"/>
                  <a:pt x="128" y="112"/>
                  <a:pt x="130" y="110"/>
                </a:cubicBezTo>
                <a:cubicBezTo>
                  <a:pt x="139" y="101"/>
                  <a:pt x="139" y="101"/>
                  <a:pt x="139" y="101"/>
                </a:cubicBezTo>
                <a:cubicBezTo>
                  <a:pt x="141" y="99"/>
                  <a:pt x="143" y="99"/>
                  <a:pt x="144" y="101"/>
                </a:cubicBezTo>
                <a:close/>
                <a:moveTo>
                  <a:pt x="69" y="143"/>
                </a:moveTo>
                <a:cubicBezTo>
                  <a:pt x="22" y="96"/>
                  <a:pt x="22" y="96"/>
                  <a:pt x="22" y="96"/>
                </a:cubicBezTo>
                <a:cubicBezTo>
                  <a:pt x="20" y="94"/>
                  <a:pt x="20" y="91"/>
                  <a:pt x="22" y="89"/>
                </a:cubicBezTo>
                <a:cubicBezTo>
                  <a:pt x="76" y="36"/>
                  <a:pt x="76" y="36"/>
                  <a:pt x="76" y="36"/>
                </a:cubicBezTo>
                <a:cubicBezTo>
                  <a:pt x="77" y="34"/>
                  <a:pt x="80" y="34"/>
                  <a:pt x="82" y="36"/>
                </a:cubicBezTo>
                <a:cubicBezTo>
                  <a:pt x="129" y="83"/>
                  <a:pt x="129" y="83"/>
                  <a:pt x="129" y="83"/>
                </a:cubicBezTo>
                <a:cubicBezTo>
                  <a:pt x="131" y="85"/>
                  <a:pt x="131" y="87"/>
                  <a:pt x="129" y="89"/>
                </a:cubicBezTo>
                <a:cubicBezTo>
                  <a:pt x="76" y="143"/>
                  <a:pt x="76" y="143"/>
                  <a:pt x="76" y="143"/>
                </a:cubicBezTo>
                <a:cubicBezTo>
                  <a:pt x="74" y="145"/>
                  <a:pt x="71" y="145"/>
                  <a:pt x="69" y="143"/>
                </a:cubicBezTo>
                <a:close/>
                <a:moveTo>
                  <a:pt x="92" y="164"/>
                </a:moveTo>
                <a:cubicBezTo>
                  <a:pt x="87" y="159"/>
                  <a:pt x="87" y="159"/>
                  <a:pt x="87" y="159"/>
                </a:cubicBezTo>
                <a:cubicBezTo>
                  <a:pt x="85" y="157"/>
                  <a:pt x="85" y="155"/>
                  <a:pt x="86" y="154"/>
                </a:cubicBezTo>
                <a:cubicBezTo>
                  <a:pt x="96" y="144"/>
                  <a:pt x="96" y="144"/>
                  <a:pt x="96" y="144"/>
                </a:cubicBezTo>
                <a:cubicBezTo>
                  <a:pt x="97" y="143"/>
                  <a:pt x="100" y="143"/>
                  <a:pt x="101" y="144"/>
                </a:cubicBezTo>
                <a:cubicBezTo>
                  <a:pt x="107" y="150"/>
                  <a:pt x="107" y="150"/>
                  <a:pt x="107" y="150"/>
                </a:cubicBezTo>
                <a:cubicBezTo>
                  <a:pt x="108" y="151"/>
                  <a:pt x="108" y="153"/>
                  <a:pt x="107" y="155"/>
                </a:cubicBezTo>
                <a:cubicBezTo>
                  <a:pt x="97" y="164"/>
                  <a:pt x="97" y="164"/>
                  <a:pt x="97" y="164"/>
                </a:cubicBezTo>
                <a:cubicBezTo>
                  <a:pt x="96" y="166"/>
                  <a:pt x="93" y="166"/>
                  <a:pt x="92" y="164"/>
                </a:cubicBezTo>
                <a:close/>
                <a:moveTo>
                  <a:pt x="115" y="183"/>
                </a:moveTo>
                <a:cubicBezTo>
                  <a:pt x="114" y="184"/>
                  <a:pt x="112" y="184"/>
                  <a:pt x="110" y="183"/>
                </a:cubicBezTo>
                <a:cubicBezTo>
                  <a:pt x="105" y="177"/>
                  <a:pt x="105" y="177"/>
                  <a:pt x="105" y="177"/>
                </a:cubicBezTo>
                <a:cubicBezTo>
                  <a:pt x="103" y="176"/>
                  <a:pt x="103" y="173"/>
                  <a:pt x="105" y="172"/>
                </a:cubicBezTo>
                <a:cubicBezTo>
                  <a:pt x="114" y="162"/>
                  <a:pt x="114" y="162"/>
                  <a:pt x="114" y="162"/>
                </a:cubicBezTo>
                <a:cubicBezTo>
                  <a:pt x="116" y="161"/>
                  <a:pt x="118" y="161"/>
                  <a:pt x="119" y="163"/>
                </a:cubicBezTo>
                <a:cubicBezTo>
                  <a:pt x="125" y="168"/>
                  <a:pt x="125" y="168"/>
                  <a:pt x="125" y="168"/>
                </a:cubicBezTo>
                <a:cubicBezTo>
                  <a:pt x="126" y="169"/>
                  <a:pt x="126" y="172"/>
                  <a:pt x="125" y="173"/>
                </a:cubicBezTo>
                <a:lnTo>
                  <a:pt x="115" y="183"/>
                </a:lnTo>
                <a:close/>
                <a:moveTo>
                  <a:pt x="143" y="191"/>
                </a:moveTo>
                <a:cubicBezTo>
                  <a:pt x="134" y="201"/>
                  <a:pt x="134" y="201"/>
                  <a:pt x="134" y="201"/>
                </a:cubicBezTo>
                <a:cubicBezTo>
                  <a:pt x="132" y="202"/>
                  <a:pt x="130" y="202"/>
                  <a:pt x="129" y="201"/>
                </a:cubicBezTo>
                <a:cubicBezTo>
                  <a:pt x="123" y="195"/>
                  <a:pt x="123" y="195"/>
                  <a:pt x="123" y="195"/>
                </a:cubicBezTo>
                <a:cubicBezTo>
                  <a:pt x="122" y="194"/>
                  <a:pt x="122" y="192"/>
                  <a:pt x="123" y="190"/>
                </a:cubicBezTo>
                <a:cubicBezTo>
                  <a:pt x="133" y="181"/>
                  <a:pt x="133" y="181"/>
                  <a:pt x="133" y="181"/>
                </a:cubicBezTo>
                <a:cubicBezTo>
                  <a:pt x="134" y="179"/>
                  <a:pt x="136" y="179"/>
                  <a:pt x="138" y="181"/>
                </a:cubicBezTo>
                <a:cubicBezTo>
                  <a:pt x="143" y="186"/>
                  <a:pt x="143" y="186"/>
                  <a:pt x="143" y="186"/>
                </a:cubicBezTo>
                <a:cubicBezTo>
                  <a:pt x="145" y="188"/>
                  <a:pt x="145" y="190"/>
                  <a:pt x="143" y="191"/>
                </a:cubicBezTo>
                <a:close/>
                <a:moveTo>
                  <a:pt x="165" y="170"/>
                </a:moveTo>
                <a:cubicBezTo>
                  <a:pt x="155" y="179"/>
                  <a:pt x="155" y="179"/>
                  <a:pt x="155" y="179"/>
                </a:cubicBezTo>
                <a:cubicBezTo>
                  <a:pt x="154" y="181"/>
                  <a:pt x="152" y="181"/>
                  <a:pt x="150" y="179"/>
                </a:cubicBezTo>
                <a:cubicBezTo>
                  <a:pt x="145" y="174"/>
                  <a:pt x="145" y="174"/>
                  <a:pt x="145" y="174"/>
                </a:cubicBezTo>
                <a:cubicBezTo>
                  <a:pt x="143" y="172"/>
                  <a:pt x="143" y="170"/>
                  <a:pt x="145" y="169"/>
                </a:cubicBezTo>
                <a:cubicBezTo>
                  <a:pt x="154" y="159"/>
                  <a:pt x="154" y="159"/>
                  <a:pt x="154" y="159"/>
                </a:cubicBezTo>
                <a:cubicBezTo>
                  <a:pt x="156" y="158"/>
                  <a:pt x="158" y="158"/>
                  <a:pt x="159" y="159"/>
                </a:cubicBezTo>
                <a:cubicBezTo>
                  <a:pt x="165" y="165"/>
                  <a:pt x="165" y="165"/>
                  <a:pt x="165" y="165"/>
                </a:cubicBezTo>
                <a:cubicBezTo>
                  <a:pt x="166" y="166"/>
                  <a:pt x="166" y="168"/>
                  <a:pt x="165" y="170"/>
                </a:cubicBezTo>
                <a:close/>
                <a:moveTo>
                  <a:pt x="187" y="148"/>
                </a:moveTo>
                <a:cubicBezTo>
                  <a:pt x="177" y="158"/>
                  <a:pt x="177" y="158"/>
                  <a:pt x="177" y="158"/>
                </a:cubicBezTo>
                <a:cubicBezTo>
                  <a:pt x="176" y="159"/>
                  <a:pt x="174" y="159"/>
                  <a:pt x="172" y="158"/>
                </a:cubicBezTo>
                <a:cubicBezTo>
                  <a:pt x="167" y="152"/>
                  <a:pt x="167" y="152"/>
                  <a:pt x="167" y="152"/>
                </a:cubicBezTo>
                <a:cubicBezTo>
                  <a:pt x="165" y="151"/>
                  <a:pt x="165" y="148"/>
                  <a:pt x="166" y="147"/>
                </a:cubicBezTo>
                <a:cubicBezTo>
                  <a:pt x="176" y="137"/>
                  <a:pt x="176" y="137"/>
                  <a:pt x="176" y="137"/>
                </a:cubicBezTo>
                <a:cubicBezTo>
                  <a:pt x="177" y="136"/>
                  <a:pt x="180" y="136"/>
                  <a:pt x="181" y="138"/>
                </a:cubicBezTo>
                <a:cubicBezTo>
                  <a:pt x="187" y="143"/>
                  <a:pt x="187" y="143"/>
                  <a:pt x="187" y="143"/>
                </a:cubicBezTo>
                <a:cubicBezTo>
                  <a:pt x="188" y="145"/>
                  <a:pt x="188" y="147"/>
                  <a:pt x="187" y="148"/>
                </a:cubicBezTo>
                <a:close/>
                <a:moveTo>
                  <a:pt x="170" y="59"/>
                </a:moveTo>
                <a:cubicBezTo>
                  <a:pt x="176" y="65"/>
                  <a:pt x="179" y="72"/>
                  <a:pt x="179" y="81"/>
                </a:cubicBezTo>
                <a:cubicBezTo>
                  <a:pt x="179" y="85"/>
                  <a:pt x="183" y="89"/>
                  <a:pt x="188" y="89"/>
                </a:cubicBezTo>
                <a:cubicBezTo>
                  <a:pt x="192" y="89"/>
                  <a:pt x="196" y="85"/>
                  <a:pt x="196" y="81"/>
                </a:cubicBezTo>
                <a:cubicBezTo>
                  <a:pt x="196" y="68"/>
                  <a:pt x="190" y="56"/>
                  <a:pt x="182" y="47"/>
                </a:cubicBezTo>
                <a:cubicBezTo>
                  <a:pt x="173" y="39"/>
                  <a:pt x="161" y="33"/>
                  <a:pt x="148" y="33"/>
                </a:cubicBezTo>
                <a:cubicBezTo>
                  <a:pt x="144" y="33"/>
                  <a:pt x="140" y="37"/>
                  <a:pt x="140" y="42"/>
                </a:cubicBezTo>
                <a:cubicBezTo>
                  <a:pt x="140" y="46"/>
                  <a:pt x="144" y="50"/>
                  <a:pt x="148" y="50"/>
                </a:cubicBezTo>
                <a:cubicBezTo>
                  <a:pt x="157" y="50"/>
                  <a:pt x="165" y="53"/>
                  <a:pt x="170" y="59"/>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14" name="Image 57">
            <a:extLst>
              <a:ext uri="{FF2B5EF4-FFF2-40B4-BE49-F238E27FC236}">
                <a16:creationId xmlns:a16="http://schemas.microsoft.com/office/drawing/2014/main" id="{92FAB458-7BB0-4EC8-85B4-5A0164770F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7821" y="5063728"/>
            <a:ext cx="431985" cy="432000"/>
          </a:xfrm>
          <a:prstGeom prst="rect">
            <a:avLst/>
          </a:prstGeom>
        </p:spPr>
      </p:pic>
      <p:sp>
        <p:nvSpPr>
          <p:cNvPr id="15" name="Espace réservé du texte 16">
            <a:extLst>
              <a:ext uri="{FF2B5EF4-FFF2-40B4-BE49-F238E27FC236}">
                <a16:creationId xmlns:a16="http://schemas.microsoft.com/office/drawing/2014/main" id="{6ECDF4B6-1E5B-4B71-94D8-DD94C80D59DB}"/>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FIRE AND EXPLOSION RISKS</a:t>
            </a:r>
          </a:p>
        </p:txBody>
      </p:sp>
    </p:spTree>
    <p:extLst>
      <p:ext uri="{BB962C8B-B14F-4D97-AF65-F5344CB8AC3E}">
        <p14:creationId xmlns:p14="http://schemas.microsoft.com/office/powerpoint/2010/main" val="77519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224194" y="1445151"/>
            <a:ext cx="604653" cy="307777"/>
          </a:xfrm>
          <a:prstGeom prst="rect">
            <a:avLst/>
          </a:prstGeom>
          <a:noFill/>
        </p:spPr>
        <p:txBody>
          <a:bodyPr wrap="none" rtlCol="0">
            <a:spAutoFit/>
          </a:bodyPr>
          <a:lstStyle/>
          <a:p>
            <a:r>
              <a:rPr lang="fr-FR" sz="1400" b="1" dirty="0">
                <a:solidFill>
                  <a:srgbClr val="00B050"/>
                </a:solidFill>
              </a:rPr>
              <a:t>NEW</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125367441"/>
              </p:ext>
            </p:extLst>
          </p:nvPr>
        </p:nvGraphicFramePr>
        <p:xfrm>
          <a:off x="1163452" y="720705"/>
          <a:ext cx="10297144" cy="1566672"/>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605032">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3.2.2 </a:t>
                      </a:r>
                      <a:r>
                        <a:rPr lang="en-US" sz="1600" b="1" dirty="0">
                          <a:solidFill>
                            <a:srgbClr val="0070C0"/>
                          </a:solidFill>
                          <a:effectLst/>
                          <a:latin typeface="Arial" panose="020B0604020202020204" pitchFamily="34" charset="0"/>
                          <a:ea typeface="+mn-ea"/>
                          <a:cs typeface="Times New Roman" panose="02020603050405020304" pitchFamily="18" charset="0"/>
                        </a:rPr>
                        <a:t>: Electrical Isolation of Connection Elements Between the vessel or Barge and the Terminal</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61640">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In areas with potentially explosive atmospheres, electrical insulation is provided on all the connecting elements between the vessel or barge and the terminal, including arms, hoses, gangways and access walkways, fendering systems and mooring lines in order to avoid any risk of electric arcs.</a:t>
                      </a:r>
                      <a:endParaRPr lang="fr-FR" sz="1400" dirty="0">
                        <a:solidFill>
                          <a:schemeClr val="dk1"/>
                        </a:solidFill>
                        <a:effectLst/>
                        <a:latin typeface="Arial" panose="020B0604020202020204" pitchFamily="34" charset="0"/>
                        <a:ea typeface="+mn-ea"/>
                        <a:cs typeface="Arial" panose="020B0604020202020204" pitchFamily="34" charset="0"/>
                      </a:endParaRPr>
                    </a:p>
                    <a:p>
                      <a:pPr fontAlgn="base"/>
                      <a:r>
                        <a:rPr lang="en-US" sz="1400" dirty="0">
                          <a:solidFill>
                            <a:schemeClr val="dk1"/>
                          </a:solidFill>
                          <a:effectLst/>
                          <a:latin typeface="Arial" panose="020B0604020202020204" pitchFamily="34" charset="0"/>
                          <a:ea typeface="+mn-ea"/>
                          <a:cs typeface="Arial" panose="020B0604020202020204" pitchFamily="34" charset="0"/>
                        </a:rPr>
                        <a:t>The effectiveness of this insulation is checked on a regular basis.</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473995" y="3093753"/>
            <a:ext cx="4191629" cy="523220"/>
          </a:xfrm>
          <a:prstGeom prst="rect">
            <a:avLst/>
          </a:prstGeom>
        </p:spPr>
        <p:txBody>
          <a:bodyPr wrap="square">
            <a:spAutoFit/>
          </a:bodyPr>
          <a:lstStyle/>
          <a:p>
            <a:pPr marL="0" indent="0" algn="l">
              <a:spcBef>
                <a:spcPts val="600"/>
              </a:spcBef>
              <a:spcAft>
                <a:spcPts val="600"/>
              </a:spcAft>
            </a:pPr>
            <a:r>
              <a:rPr lang="en-US" sz="1400" b="0" dirty="0">
                <a:solidFill>
                  <a:srgbClr val="FF0000"/>
                </a:solidFill>
              </a:rPr>
              <a:t>New requirement for all branches based on a specific study and recommended by O&amp;G industry</a:t>
            </a:r>
          </a:p>
        </p:txBody>
      </p:sp>
      <p:sp>
        <p:nvSpPr>
          <p:cNvPr id="15" name="Rectangle 1">
            <a:extLst>
              <a:ext uri="{FF2B5EF4-FFF2-40B4-BE49-F238E27FC236}">
                <a16:creationId xmlns:a16="http://schemas.microsoft.com/office/drawing/2014/main" id="{B0F4A11B-7D55-4C99-B6D6-1C701A03F388}"/>
              </a:ext>
            </a:extLst>
          </p:cNvPr>
          <p:cNvSpPr>
            <a:spLocks noChangeArrowheads="1"/>
          </p:cNvSpPr>
          <p:nvPr/>
        </p:nvSpPr>
        <p:spPr bwMode="auto">
          <a:xfrm>
            <a:off x="5717504" y="3048232"/>
            <a:ext cx="55630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latin typeface="Arial" panose="020B0604020202020204" pitchFamily="34" charset="0"/>
                <a:cs typeface="Arial" panose="020B0604020202020204" pitchFamily="34" charset="0"/>
              </a:rPr>
              <a:t>Electrical insolation of the arms </a:t>
            </a:r>
            <a:r>
              <a:rPr lang="fr-FR" altLang="fr-FR" sz="1400" dirty="0">
                <a:solidFill>
                  <a:srgbClr val="000000"/>
                </a:solidFill>
                <a:latin typeface="Arial" panose="020B0604020202020204" pitchFamily="34" charset="0"/>
                <a:cs typeface="Arial" panose="020B0604020202020204" pitchFamily="34" charset="0"/>
              </a:rPr>
              <a:t>=&gt; </a:t>
            </a:r>
            <a:r>
              <a:rPr lang="en-US" sz="1400" b="1" dirty="0">
                <a:solidFill>
                  <a:srgbClr val="000000"/>
                </a:solidFill>
                <a:latin typeface="Arial" panose="020B0604020202020204" pitchFamily="34" charset="0"/>
                <a:cs typeface="Arial" panose="020B0604020202020204" pitchFamily="34" charset="0"/>
              </a:rPr>
              <a:t>insulation flange</a:t>
            </a:r>
            <a:r>
              <a:rPr lang="fr-FR" altLang="fr-FR" sz="1400" dirty="0">
                <a:solidFill>
                  <a:srgbClr val="000000"/>
                </a:solidFill>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latin typeface="Arial" panose="020B0604020202020204" pitchFamily="34" charset="0"/>
                <a:cs typeface="Arial" panose="020B0604020202020204" pitchFamily="34" charset="0"/>
              </a:rPr>
              <a:t>Electrical insolation of hoses </a:t>
            </a:r>
            <a:r>
              <a:rPr lang="fr-FR" altLang="fr-FR" sz="1400" dirty="0">
                <a:solidFill>
                  <a:srgbClr val="000000"/>
                </a:solidFill>
                <a:latin typeface="Arial" panose="020B0604020202020204" pitchFamily="34" charset="0"/>
                <a:cs typeface="Arial" panose="020B0604020202020204" pitchFamily="34" charset="0"/>
              </a:rPr>
              <a:t>=&gt; </a:t>
            </a:r>
            <a:r>
              <a:rPr lang="en-US" sz="1400" b="1" dirty="0">
                <a:solidFill>
                  <a:srgbClr val="000000"/>
                </a:solidFill>
                <a:latin typeface="Arial" panose="020B0604020202020204" pitchFamily="34" charset="0"/>
                <a:cs typeface="Arial" panose="020B0604020202020204" pitchFamily="34" charset="0"/>
              </a:rPr>
              <a:t>insulation flange or an electrically discontinuous hose string</a:t>
            </a:r>
            <a:r>
              <a:rPr lang="fr-FR" altLang="fr-FR" sz="1400" dirty="0">
                <a:solidFill>
                  <a:srgbClr val="000000"/>
                </a:solidFill>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lang="en-US" sz="1400" dirty="0">
                <a:solidFill>
                  <a:srgbClr val="000000"/>
                </a:solidFill>
                <a:latin typeface="Arial" panose="020B0604020202020204" pitchFamily="34" charset="0"/>
                <a:cs typeface="Arial" panose="020B0604020202020204" pitchFamily="34" charset="0"/>
              </a:rPr>
              <a:t>Bonding cables are not an effective means of dissipating potential differences between the vessel or barge and the terminal. They are used only when required by local regulations.</a:t>
            </a:r>
            <a:endParaRPr lang="fr-FR" altLang="fr-FR" sz="1400" dirty="0">
              <a:solidFill>
                <a:srgbClr val="000000"/>
              </a:solidFill>
              <a:latin typeface="Arial" panose="020B0604020202020204" pitchFamily="34" charset="0"/>
              <a:cs typeface="Arial" panose="020B0604020202020204" pitchFamily="34" charset="0"/>
            </a:endParaRPr>
          </a:p>
        </p:txBody>
      </p:sp>
      <p:grpSp>
        <p:nvGrpSpPr>
          <p:cNvPr id="16" name="Groupe 31">
            <a:extLst>
              <a:ext uri="{FF2B5EF4-FFF2-40B4-BE49-F238E27FC236}">
                <a16:creationId xmlns:a16="http://schemas.microsoft.com/office/drawing/2014/main" id="{1B35BF73-4CA3-4F5A-A3A1-6AC2458629F5}"/>
              </a:ext>
            </a:extLst>
          </p:cNvPr>
          <p:cNvGrpSpPr>
            <a:grpSpLocks noChangeAspect="1"/>
          </p:cNvGrpSpPr>
          <p:nvPr/>
        </p:nvGrpSpPr>
        <p:grpSpPr>
          <a:xfrm>
            <a:off x="4975085" y="2751553"/>
            <a:ext cx="576000" cy="699848"/>
            <a:chOff x="2063028" y="3125268"/>
            <a:chExt cx="2394583" cy="2886892"/>
          </a:xfrm>
        </p:grpSpPr>
        <p:cxnSp>
          <p:nvCxnSpPr>
            <p:cNvPr id="17" name="Connecteur droit 45">
              <a:extLst>
                <a:ext uri="{FF2B5EF4-FFF2-40B4-BE49-F238E27FC236}">
                  <a16:creationId xmlns:a16="http://schemas.microsoft.com/office/drawing/2014/main" id="{9B1810C6-7AED-4CED-A734-8795B60336E5}"/>
                </a:ext>
              </a:extLst>
            </p:cNvPr>
            <p:cNvCxnSpPr>
              <a:endCxn id="81" idx="3"/>
            </p:cNvCxnSpPr>
            <p:nvPr/>
          </p:nvCxnSpPr>
          <p:spPr>
            <a:xfrm>
              <a:off x="2794654" y="3536717"/>
              <a:ext cx="1134931" cy="19817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E845825-9F96-47E2-8422-4A251A718E0B}"/>
                </a:ext>
              </a:extLst>
            </p:cNvPr>
            <p:cNvSpPr/>
            <p:nvPr/>
          </p:nvSpPr>
          <p:spPr>
            <a:xfrm rot="14414989">
              <a:off x="2973904" y="4474535"/>
              <a:ext cx="1339379" cy="1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riangle isocèle 54">
              <a:extLst>
                <a:ext uri="{FF2B5EF4-FFF2-40B4-BE49-F238E27FC236}">
                  <a16:creationId xmlns:a16="http://schemas.microsoft.com/office/drawing/2014/main" id="{9782E8A4-98EE-457A-AA8F-5E95E0D31EB5}"/>
                </a:ext>
              </a:extLst>
            </p:cNvPr>
            <p:cNvSpPr/>
            <p:nvPr/>
          </p:nvSpPr>
          <p:spPr>
            <a:xfrm>
              <a:off x="3504600" y="5650568"/>
              <a:ext cx="360000" cy="360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Ellipse 55">
              <a:extLst>
                <a:ext uri="{FF2B5EF4-FFF2-40B4-BE49-F238E27FC236}">
                  <a16:creationId xmlns:a16="http://schemas.microsoft.com/office/drawing/2014/main" id="{676CF2F0-77D3-4C09-939F-A3E528BF450B}"/>
                </a:ext>
              </a:extLst>
            </p:cNvPr>
            <p:cNvSpPr/>
            <p:nvPr/>
          </p:nvSpPr>
          <p:spPr>
            <a:xfrm>
              <a:off x="2722060" y="3125268"/>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Ellipse 56">
              <a:extLst>
                <a:ext uri="{FF2B5EF4-FFF2-40B4-BE49-F238E27FC236}">
                  <a16:creationId xmlns:a16="http://schemas.microsoft.com/office/drawing/2014/main" id="{836AA47C-8BEE-4E92-A9A0-C125328D0DAE}"/>
                </a:ext>
              </a:extLst>
            </p:cNvPr>
            <p:cNvSpPr/>
            <p:nvPr/>
          </p:nvSpPr>
          <p:spPr>
            <a:xfrm>
              <a:off x="2758060" y="3150317"/>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Ellipse 57">
              <a:extLst>
                <a:ext uri="{FF2B5EF4-FFF2-40B4-BE49-F238E27FC236}">
                  <a16:creationId xmlns:a16="http://schemas.microsoft.com/office/drawing/2014/main" id="{7BB8B45B-EB5C-498F-AFB4-9DAB393F12EF}"/>
                </a:ext>
              </a:extLst>
            </p:cNvPr>
            <p:cNvSpPr/>
            <p:nvPr/>
          </p:nvSpPr>
          <p:spPr>
            <a:xfrm>
              <a:off x="2902060" y="329431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082A5E81-FC1F-414A-900D-AB7D263FCEE8}"/>
                </a:ext>
              </a:extLst>
            </p:cNvPr>
            <p:cNvSpPr/>
            <p:nvPr/>
          </p:nvSpPr>
          <p:spPr>
            <a:xfrm>
              <a:off x="2969200" y="3150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BED28A78-AE33-42FA-8A33-DDCBF84EA099}"/>
                </a:ext>
              </a:extLst>
            </p:cNvPr>
            <p:cNvSpPr/>
            <p:nvPr/>
          </p:nvSpPr>
          <p:spPr>
            <a:xfrm>
              <a:off x="2969200" y="3474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58B307F5-0046-4778-81A0-2BFE9A6894A9}"/>
                </a:ext>
              </a:extLst>
            </p:cNvPr>
            <p:cNvSpPr/>
            <p:nvPr/>
          </p:nvSpPr>
          <p:spPr>
            <a:xfrm rot="5400000">
              <a:off x="3131200"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14F13EC1-8326-410E-9CCB-AF39BAC389C8}"/>
                </a:ext>
              </a:extLst>
            </p:cNvPr>
            <p:cNvSpPr/>
            <p:nvPr/>
          </p:nvSpPr>
          <p:spPr>
            <a:xfrm rot="5400000">
              <a:off x="2813098"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35897AEA-6235-4E2E-9EE0-C20B332A3349}"/>
                </a:ext>
              </a:extLst>
            </p:cNvPr>
            <p:cNvSpPr/>
            <p:nvPr/>
          </p:nvSpPr>
          <p:spPr>
            <a:xfrm rot="7980000">
              <a:off x="2850268" y="3210864"/>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406A4DD6-AC66-46EC-B149-4273219F5A7B}"/>
                </a:ext>
              </a:extLst>
            </p:cNvPr>
            <p:cNvSpPr/>
            <p:nvPr/>
          </p:nvSpPr>
          <p:spPr>
            <a:xfrm rot="7980000">
              <a:off x="3082060" y="3430398"/>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C56DB244-DFB1-4833-B50F-4B2EE81D1066}"/>
                </a:ext>
              </a:extLst>
            </p:cNvPr>
            <p:cNvSpPr/>
            <p:nvPr/>
          </p:nvSpPr>
          <p:spPr>
            <a:xfrm rot="2640000">
              <a:off x="3091155" y="3200592"/>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53163D19-519E-426F-8334-B7DBB39C9DEF}"/>
                </a:ext>
              </a:extLst>
            </p:cNvPr>
            <p:cNvSpPr/>
            <p:nvPr/>
          </p:nvSpPr>
          <p:spPr>
            <a:xfrm rot="2640000">
              <a:off x="2871228" y="3435401"/>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 name="Groupe 66">
              <a:extLst>
                <a:ext uri="{FF2B5EF4-FFF2-40B4-BE49-F238E27FC236}">
                  <a16:creationId xmlns:a16="http://schemas.microsoft.com/office/drawing/2014/main" id="{A8ECDC20-6C82-4517-96EF-B211AC2D0374}"/>
                </a:ext>
              </a:extLst>
            </p:cNvPr>
            <p:cNvGrpSpPr/>
            <p:nvPr/>
          </p:nvGrpSpPr>
          <p:grpSpPr>
            <a:xfrm>
              <a:off x="3825048" y="5094000"/>
              <a:ext cx="540000" cy="522000"/>
              <a:chOff x="3825048" y="5123015"/>
              <a:chExt cx="540000" cy="522000"/>
            </a:xfrm>
          </p:grpSpPr>
          <p:sp>
            <p:nvSpPr>
              <p:cNvPr id="80" name="Ellipse 117">
                <a:extLst>
                  <a:ext uri="{FF2B5EF4-FFF2-40B4-BE49-F238E27FC236}">
                    <a16:creationId xmlns:a16="http://schemas.microsoft.com/office/drawing/2014/main" id="{242EE26C-EC31-4AF9-88E8-62387015C617}"/>
                  </a:ext>
                </a:extLst>
              </p:cNvPr>
              <p:cNvSpPr/>
              <p:nvPr/>
            </p:nvSpPr>
            <p:spPr>
              <a:xfrm>
                <a:off x="3825048" y="5123015"/>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Ellipse 118">
                <a:extLst>
                  <a:ext uri="{FF2B5EF4-FFF2-40B4-BE49-F238E27FC236}">
                    <a16:creationId xmlns:a16="http://schemas.microsoft.com/office/drawing/2014/main" id="{FAC61707-D2C8-4862-81AA-2678FC1EDEBB}"/>
                  </a:ext>
                </a:extLst>
              </p:cNvPr>
              <p:cNvSpPr/>
              <p:nvPr/>
            </p:nvSpPr>
            <p:spPr>
              <a:xfrm>
                <a:off x="3861048" y="5148064"/>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 name="Ellipse 67">
              <a:extLst>
                <a:ext uri="{FF2B5EF4-FFF2-40B4-BE49-F238E27FC236}">
                  <a16:creationId xmlns:a16="http://schemas.microsoft.com/office/drawing/2014/main" id="{50AE448E-FBCA-45CB-9528-72B6B07249DB}"/>
                </a:ext>
              </a:extLst>
            </p:cNvPr>
            <p:cNvSpPr/>
            <p:nvPr/>
          </p:nvSpPr>
          <p:spPr>
            <a:xfrm>
              <a:off x="3600000" y="4536000"/>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Ellipse 68">
              <a:extLst>
                <a:ext uri="{FF2B5EF4-FFF2-40B4-BE49-F238E27FC236}">
                  <a16:creationId xmlns:a16="http://schemas.microsoft.com/office/drawing/2014/main" id="{45523A7D-CC7A-4B75-B5A8-E9C167FED9FD}"/>
                </a:ext>
              </a:extLst>
            </p:cNvPr>
            <p:cNvSpPr/>
            <p:nvPr/>
          </p:nvSpPr>
          <p:spPr>
            <a:xfrm>
              <a:off x="2289737" y="4939049"/>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rganigramme : Délai 72">
              <a:extLst>
                <a:ext uri="{FF2B5EF4-FFF2-40B4-BE49-F238E27FC236}">
                  <a16:creationId xmlns:a16="http://schemas.microsoft.com/office/drawing/2014/main" id="{DAC07F66-2D4F-42AC-BAA9-A2EB79268302}"/>
                </a:ext>
              </a:extLst>
            </p:cNvPr>
            <p:cNvSpPr/>
            <p:nvPr/>
          </p:nvSpPr>
          <p:spPr>
            <a:xfrm rot="6512284">
              <a:off x="2307737" y="4946783"/>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2DE10189-FF2D-426D-AA14-BAF670909C12}"/>
                </a:ext>
              </a:extLst>
            </p:cNvPr>
            <p:cNvSpPr/>
            <p:nvPr/>
          </p:nvSpPr>
          <p:spPr>
            <a:xfrm rot="14414989">
              <a:off x="2608633" y="3964366"/>
              <a:ext cx="1461269"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rganigramme : Délai 74">
              <a:extLst>
                <a:ext uri="{FF2B5EF4-FFF2-40B4-BE49-F238E27FC236}">
                  <a16:creationId xmlns:a16="http://schemas.microsoft.com/office/drawing/2014/main" id="{725F5D12-C5C3-4C42-ADB6-1CC06E7A7A17}"/>
                </a:ext>
              </a:extLst>
            </p:cNvPr>
            <p:cNvSpPr/>
            <p:nvPr/>
          </p:nvSpPr>
          <p:spPr>
            <a:xfrm rot="16200000">
              <a:off x="3615647" y="4615369"/>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F929275E-420B-4A60-814A-D2859F93E511}"/>
                </a:ext>
              </a:extLst>
            </p:cNvPr>
            <p:cNvSpPr/>
            <p:nvPr/>
          </p:nvSpPr>
          <p:spPr>
            <a:xfrm>
              <a:off x="3600000" y="4741369"/>
              <a:ext cx="169200" cy="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10E1FFAF-7800-4825-840E-4587AB6815B9}"/>
                </a:ext>
              </a:extLst>
            </p:cNvPr>
            <p:cNvSpPr/>
            <p:nvPr/>
          </p:nvSpPr>
          <p:spPr>
            <a:xfrm>
              <a:off x="3621800" y="4817250"/>
              <a:ext cx="133200" cy="1194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A90481C2-CF81-4AC6-BDE1-C2FE4F0CEE89}"/>
                </a:ext>
              </a:extLst>
            </p:cNvPr>
            <p:cNvSpPr/>
            <p:nvPr/>
          </p:nvSpPr>
          <p:spPr>
            <a:xfrm rot="1200000">
              <a:off x="4203917" y="4603184"/>
              <a:ext cx="97200" cy="702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F43AD5AE-0C01-46FC-B7D9-1718C62D65DA}"/>
                </a:ext>
              </a:extLst>
            </p:cNvPr>
            <p:cNvSpPr/>
            <p:nvPr/>
          </p:nvSpPr>
          <p:spPr>
            <a:xfrm rot="1200000">
              <a:off x="4004357" y="5279970"/>
              <a:ext cx="191398" cy="1787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Ellipse 79">
              <a:extLst>
                <a:ext uri="{FF2B5EF4-FFF2-40B4-BE49-F238E27FC236}">
                  <a16:creationId xmlns:a16="http://schemas.microsoft.com/office/drawing/2014/main" id="{753789AD-B136-4E09-8FF0-67957CF986FE}"/>
                </a:ext>
              </a:extLst>
            </p:cNvPr>
            <p:cNvSpPr/>
            <p:nvPr/>
          </p:nvSpPr>
          <p:spPr>
            <a:xfrm>
              <a:off x="4086661" y="5339724"/>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795A78A4-07AD-4F00-B453-F65A19F0AD96}"/>
                </a:ext>
              </a:extLst>
            </p:cNvPr>
            <p:cNvSpPr/>
            <p:nvPr/>
          </p:nvSpPr>
          <p:spPr>
            <a:xfrm rot="1200000">
              <a:off x="4151505" y="4641919"/>
              <a:ext cx="306106"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5F35DD4C-1E73-4B0D-8774-ECA80EFB367E}"/>
                </a:ext>
              </a:extLst>
            </p:cNvPr>
            <p:cNvSpPr/>
            <p:nvPr/>
          </p:nvSpPr>
          <p:spPr>
            <a:xfrm rot="1200000">
              <a:off x="4183576" y="4649086"/>
              <a:ext cx="246938"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6B69397C-2012-4A43-A9B3-9D1CCF6EECA4}"/>
                </a:ext>
              </a:extLst>
            </p:cNvPr>
            <p:cNvSpPr/>
            <p:nvPr/>
          </p:nvSpPr>
          <p:spPr>
            <a:xfrm rot="1200000">
              <a:off x="4216886" y="4649964"/>
              <a:ext cx="180000"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CEF6F950-D017-487C-86D8-E15CE25CCFF1}"/>
                </a:ext>
              </a:extLst>
            </p:cNvPr>
            <p:cNvSpPr/>
            <p:nvPr/>
          </p:nvSpPr>
          <p:spPr>
            <a:xfrm rot="19794872">
              <a:off x="4167991" y="5570507"/>
              <a:ext cx="169200" cy="107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7" name="Connecteur droit 84">
              <a:extLst>
                <a:ext uri="{FF2B5EF4-FFF2-40B4-BE49-F238E27FC236}">
                  <a16:creationId xmlns:a16="http://schemas.microsoft.com/office/drawing/2014/main" id="{68AC09A8-FA7D-4271-B43D-9B84DB3D8805}"/>
                </a:ext>
              </a:extLst>
            </p:cNvPr>
            <p:cNvCxnSpPr>
              <a:stCxn id="21" idx="6"/>
              <a:endCxn id="81" idx="7"/>
            </p:cNvCxnSpPr>
            <p:nvPr/>
          </p:nvCxnSpPr>
          <p:spPr>
            <a:xfrm>
              <a:off x="3226060" y="3384317"/>
              <a:ext cx="1034451" cy="1803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4A5AA3E7-31EE-4479-A2E0-D34F81556264}"/>
                </a:ext>
              </a:extLst>
            </p:cNvPr>
            <p:cNvSpPr/>
            <p:nvPr/>
          </p:nvSpPr>
          <p:spPr>
            <a:xfrm>
              <a:off x="2323086" y="5109915"/>
              <a:ext cx="108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BC5578B4-34B0-4530-941D-904DAEDFE5B1}"/>
                </a:ext>
              </a:extLst>
            </p:cNvPr>
            <p:cNvSpPr/>
            <p:nvPr/>
          </p:nvSpPr>
          <p:spPr>
            <a:xfrm>
              <a:off x="2313852" y="51459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Arc plein 87">
              <a:extLst>
                <a:ext uri="{FF2B5EF4-FFF2-40B4-BE49-F238E27FC236}">
                  <a16:creationId xmlns:a16="http://schemas.microsoft.com/office/drawing/2014/main" id="{5E77D5E4-984D-411F-857A-A5029B6E98B6}"/>
                </a:ext>
              </a:extLst>
            </p:cNvPr>
            <p:cNvSpPr/>
            <p:nvPr/>
          </p:nvSpPr>
          <p:spPr>
            <a:xfrm rot="3520811">
              <a:off x="1999660" y="5007341"/>
              <a:ext cx="487226" cy="360489"/>
            </a:xfrm>
            <a:prstGeom prst="blockArc">
              <a:avLst>
                <a:gd name="adj1" fmla="val 18033523"/>
                <a:gd name="adj2" fmla="val 1742320"/>
                <a:gd name="adj3" fmla="val 2931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1" name="Rectangle 50">
              <a:extLst>
                <a:ext uri="{FF2B5EF4-FFF2-40B4-BE49-F238E27FC236}">
                  <a16:creationId xmlns:a16="http://schemas.microsoft.com/office/drawing/2014/main" id="{4A2B8953-7BB3-4FDF-9083-8082ECF777FE}"/>
                </a:ext>
              </a:extLst>
            </p:cNvPr>
            <p:cNvSpPr/>
            <p:nvPr/>
          </p:nvSpPr>
          <p:spPr>
            <a:xfrm rot="16200000">
              <a:off x="2162273" y="53350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F19546AC-10AD-4A70-AF85-B85927823637}"/>
                </a:ext>
              </a:extLst>
            </p:cNvPr>
            <p:cNvSpPr/>
            <p:nvPr/>
          </p:nvSpPr>
          <p:spPr>
            <a:xfrm rot="16200000">
              <a:off x="2131476" y="5335048"/>
              <a:ext cx="115001"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Connecteur droit 90">
              <a:extLst>
                <a:ext uri="{FF2B5EF4-FFF2-40B4-BE49-F238E27FC236}">
                  <a16:creationId xmlns:a16="http://schemas.microsoft.com/office/drawing/2014/main" id="{2C5F9E43-FDD5-43BC-80E1-230B65B2F0A9}"/>
                </a:ext>
              </a:extLst>
            </p:cNvPr>
            <p:cNvCxnSpPr/>
            <p:nvPr/>
          </p:nvCxnSpPr>
          <p:spPr>
            <a:xfrm>
              <a:off x="2170976" y="5269703"/>
              <a:ext cx="0" cy="18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Ellipse 91">
              <a:extLst>
                <a:ext uri="{FF2B5EF4-FFF2-40B4-BE49-F238E27FC236}">
                  <a16:creationId xmlns:a16="http://schemas.microsoft.com/office/drawing/2014/main" id="{B560626F-9E02-4DD0-8B24-E18FD9DD7CBE}"/>
                </a:ext>
              </a:extLst>
            </p:cNvPr>
            <p:cNvSpPr/>
            <p:nvPr/>
          </p:nvSpPr>
          <p:spPr>
            <a:xfrm>
              <a:off x="2942476"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Ellipse 92">
              <a:extLst>
                <a:ext uri="{FF2B5EF4-FFF2-40B4-BE49-F238E27FC236}">
                  <a16:creationId xmlns:a16="http://schemas.microsoft.com/office/drawing/2014/main" id="{5E93AC09-C748-42F3-97B0-25D1594CDCDD}"/>
                </a:ext>
              </a:extLst>
            </p:cNvPr>
            <p:cNvSpPr/>
            <p:nvPr/>
          </p:nvSpPr>
          <p:spPr>
            <a:xfrm>
              <a:off x="2982917"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Ellipse 93">
              <a:extLst>
                <a:ext uri="{FF2B5EF4-FFF2-40B4-BE49-F238E27FC236}">
                  <a16:creationId xmlns:a16="http://schemas.microsoft.com/office/drawing/2014/main" id="{C6D47DBC-716C-4D36-9BAA-AB38F35E87FA}"/>
                </a:ext>
              </a:extLst>
            </p:cNvPr>
            <p:cNvSpPr/>
            <p:nvPr/>
          </p:nvSpPr>
          <p:spPr>
            <a:xfrm>
              <a:off x="3017126" y="331823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lipse 94">
              <a:extLst>
                <a:ext uri="{FF2B5EF4-FFF2-40B4-BE49-F238E27FC236}">
                  <a16:creationId xmlns:a16="http://schemas.microsoft.com/office/drawing/2014/main" id="{8ED4AD1D-06E8-4738-B120-C429786D3874}"/>
                </a:ext>
              </a:extLst>
            </p:cNvPr>
            <p:cNvSpPr/>
            <p:nvPr/>
          </p:nvSpPr>
          <p:spPr>
            <a:xfrm>
              <a:off x="3038250" y="334411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lipse 95">
              <a:extLst>
                <a:ext uri="{FF2B5EF4-FFF2-40B4-BE49-F238E27FC236}">
                  <a16:creationId xmlns:a16="http://schemas.microsoft.com/office/drawing/2014/main" id="{FD72ECDB-A538-455B-8D0D-4B5566273321}"/>
                </a:ext>
              </a:extLst>
            </p:cNvPr>
            <p:cNvSpPr/>
            <p:nvPr/>
          </p:nvSpPr>
          <p:spPr>
            <a:xfrm>
              <a:off x="2916248" y="3332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lipse 96">
              <a:extLst>
                <a:ext uri="{FF2B5EF4-FFF2-40B4-BE49-F238E27FC236}">
                  <a16:creationId xmlns:a16="http://schemas.microsoft.com/office/drawing/2014/main" id="{0678021F-A14F-40B7-A17F-3728AA5C95E8}"/>
                </a:ext>
              </a:extLst>
            </p:cNvPr>
            <p:cNvSpPr/>
            <p:nvPr/>
          </p:nvSpPr>
          <p:spPr>
            <a:xfrm>
              <a:off x="2897200" y="3368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lipse 97">
              <a:extLst>
                <a:ext uri="{FF2B5EF4-FFF2-40B4-BE49-F238E27FC236}">
                  <a16:creationId xmlns:a16="http://schemas.microsoft.com/office/drawing/2014/main" id="{4C7AF7C1-4F2A-48D7-9DA9-8F48CE794A5A}"/>
                </a:ext>
              </a:extLst>
            </p:cNvPr>
            <p:cNvSpPr/>
            <p:nvPr/>
          </p:nvSpPr>
          <p:spPr>
            <a:xfrm>
              <a:off x="3040162" y="337686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lipse 98">
              <a:extLst>
                <a:ext uri="{FF2B5EF4-FFF2-40B4-BE49-F238E27FC236}">
                  <a16:creationId xmlns:a16="http://schemas.microsoft.com/office/drawing/2014/main" id="{E09753A7-D694-40A7-9D03-639445617982}"/>
                </a:ext>
              </a:extLst>
            </p:cNvPr>
            <p:cNvSpPr/>
            <p:nvPr/>
          </p:nvSpPr>
          <p:spPr>
            <a:xfrm>
              <a:off x="2430401" y="4993049"/>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Ellipse 99">
              <a:extLst>
                <a:ext uri="{FF2B5EF4-FFF2-40B4-BE49-F238E27FC236}">
                  <a16:creationId xmlns:a16="http://schemas.microsoft.com/office/drawing/2014/main" id="{F42C5D22-7D72-45F7-8B87-D311557AD3D7}"/>
                </a:ext>
              </a:extLst>
            </p:cNvPr>
            <p:cNvSpPr/>
            <p:nvPr/>
          </p:nvSpPr>
          <p:spPr>
            <a:xfrm>
              <a:off x="2421852" y="502488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Ellipse 100">
              <a:extLst>
                <a:ext uri="{FF2B5EF4-FFF2-40B4-BE49-F238E27FC236}">
                  <a16:creationId xmlns:a16="http://schemas.microsoft.com/office/drawing/2014/main" id="{B4B85A9A-578A-4230-AC70-25D671704B40}"/>
                </a:ext>
              </a:extLst>
            </p:cNvPr>
            <p:cNvSpPr/>
            <p:nvPr/>
          </p:nvSpPr>
          <p:spPr>
            <a:xfrm>
              <a:off x="2401840" y="5060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Ellipse 101">
              <a:extLst>
                <a:ext uri="{FF2B5EF4-FFF2-40B4-BE49-F238E27FC236}">
                  <a16:creationId xmlns:a16="http://schemas.microsoft.com/office/drawing/2014/main" id="{EA07C8E3-09B2-4A6A-BE60-E68A3CA37101}"/>
                </a:ext>
              </a:extLst>
            </p:cNvPr>
            <p:cNvSpPr/>
            <p:nvPr/>
          </p:nvSpPr>
          <p:spPr>
            <a:xfrm>
              <a:off x="2364226" y="507184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Ellipse 102">
              <a:extLst>
                <a:ext uri="{FF2B5EF4-FFF2-40B4-BE49-F238E27FC236}">
                  <a16:creationId xmlns:a16="http://schemas.microsoft.com/office/drawing/2014/main" id="{61E7A30A-78A3-47F8-85FD-D1305D28F4DF}"/>
                </a:ext>
              </a:extLst>
            </p:cNvPr>
            <p:cNvSpPr/>
            <p:nvPr/>
          </p:nvSpPr>
          <p:spPr>
            <a:xfrm>
              <a:off x="2324201" y="507053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Ellipse 103">
              <a:extLst>
                <a:ext uri="{FF2B5EF4-FFF2-40B4-BE49-F238E27FC236}">
                  <a16:creationId xmlns:a16="http://schemas.microsoft.com/office/drawing/2014/main" id="{2AD15F5A-7A5C-4838-9012-E0EF9DCE1729}"/>
                </a:ext>
              </a:extLst>
            </p:cNvPr>
            <p:cNvSpPr/>
            <p:nvPr/>
          </p:nvSpPr>
          <p:spPr>
            <a:xfrm>
              <a:off x="2300220" y="5042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Ellipse 104">
              <a:extLst>
                <a:ext uri="{FF2B5EF4-FFF2-40B4-BE49-F238E27FC236}">
                  <a16:creationId xmlns:a16="http://schemas.microsoft.com/office/drawing/2014/main" id="{7E582A84-4CB7-434C-9795-715CF54617C2}"/>
                </a:ext>
              </a:extLst>
            </p:cNvPr>
            <p:cNvSpPr/>
            <p:nvPr/>
          </p:nvSpPr>
          <p:spPr>
            <a:xfrm>
              <a:off x="2288415" y="500444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lipse 105">
              <a:extLst>
                <a:ext uri="{FF2B5EF4-FFF2-40B4-BE49-F238E27FC236}">
                  <a16:creationId xmlns:a16="http://schemas.microsoft.com/office/drawing/2014/main" id="{645C8590-08AF-4C6D-8C05-9A9D10692C1E}"/>
                </a:ext>
              </a:extLst>
            </p:cNvPr>
            <p:cNvSpPr/>
            <p:nvPr/>
          </p:nvSpPr>
          <p:spPr>
            <a:xfrm>
              <a:off x="3602327" y="46258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lipse 106">
              <a:extLst>
                <a:ext uri="{FF2B5EF4-FFF2-40B4-BE49-F238E27FC236}">
                  <a16:creationId xmlns:a16="http://schemas.microsoft.com/office/drawing/2014/main" id="{50F5A5EE-BE70-45FB-9C83-62EF8ADCDB31}"/>
                </a:ext>
              </a:extLst>
            </p:cNvPr>
            <p:cNvSpPr/>
            <p:nvPr/>
          </p:nvSpPr>
          <p:spPr>
            <a:xfrm>
              <a:off x="3608252" y="4587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lipse 107">
              <a:extLst>
                <a:ext uri="{FF2B5EF4-FFF2-40B4-BE49-F238E27FC236}">
                  <a16:creationId xmlns:a16="http://schemas.microsoft.com/office/drawing/2014/main" id="{ED263922-C92E-4CBA-8F99-116ED7635910}"/>
                </a:ext>
              </a:extLst>
            </p:cNvPr>
            <p:cNvSpPr/>
            <p:nvPr/>
          </p:nvSpPr>
          <p:spPr>
            <a:xfrm>
              <a:off x="3627428" y="45586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lipse 108">
              <a:extLst>
                <a:ext uri="{FF2B5EF4-FFF2-40B4-BE49-F238E27FC236}">
                  <a16:creationId xmlns:a16="http://schemas.microsoft.com/office/drawing/2014/main" id="{4C5B0CA2-295D-4A8D-A2AF-6A7E98F022F6}"/>
                </a:ext>
              </a:extLst>
            </p:cNvPr>
            <p:cNvSpPr/>
            <p:nvPr/>
          </p:nvSpPr>
          <p:spPr>
            <a:xfrm>
              <a:off x="3660380" y="4549912"/>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lipse 109">
              <a:extLst>
                <a:ext uri="{FF2B5EF4-FFF2-40B4-BE49-F238E27FC236}">
                  <a16:creationId xmlns:a16="http://schemas.microsoft.com/office/drawing/2014/main" id="{13987E76-B9FF-4F64-8F34-3C42E32FF813}"/>
                </a:ext>
              </a:extLst>
            </p:cNvPr>
            <p:cNvSpPr/>
            <p:nvPr/>
          </p:nvSpPr>
          <p:spPr>
            <a:xfrm>
              <a:off x="3696380" y="456202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Ellipse 110">
              <a:extLst>
                <a:ext uri="{FF2B5EF4-FFF2-40B4-BE49-F238E27FC236}">
                  <a16:creationId xmlns:a16="http://schemas.microsoft.com/office/drawing/2014/main" id="{8C6C6193-CE4C-475A-BEF7-4E6E06DA37E0}"/>
                </a:ext>
              </a:extLst>
            </p:cNvPr>
            <p:cNvSpPr/>
            <p:nvPr/>
          </p:nvSpPr>
          <p:spPr>
            <a:xfrm>
              <a:off x="3727602" y="4582410"/>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Ellipse 111">
              <a:extLst>
                <a:ext uri="{FF2B5EF4-FFF2-40B4-BE49-F238E27FC236}">
                  <a16:creationId xmlns:a16="http://schemas.microsoft.com/office/drawing/2014/main" id="{C6556CFF-F0C1-46F2-B074-3DF0638BD988}"/>
                </a:ext>
              </a:extLst>
            </p:cNvPr>
            <p:cNvSpPr/>
            <p:nvPr/>
          </p:nvSpPr>
          <p:spPr>
            <a:xfrm>
              <a:off x="3737000" y="4623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4BE71BB6-E439-4A78-B24E-6975B9C0AAC8}"/>
                </a:ext>
              </a:extLst>
            </p:cNvPr>
            <p:cNvSpPr/>
            <p:nvPr/>
          </p:nvSpPr>
          <p:spPr>
            <a:xfrm rot="16200000">
              <a:off x="3718967" y="5826308"/>
              <a:ext cx="122974" cy="487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310BCEE1-AB47-4F3A-B91B-633BD8E52468}"/>
                </a:ext>
              </a:extLst>
            </p:cNvPr>
            <p:cNvSpPr/>
            <p:nvPr/>
          </p:nvSpPr>
          <p:spPr>
            <a:xfrm rot="16200000">
              <a:off x="3763287" y="5828293"/>
              <a:ext cx="108000" cy="457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7" name="Connecteur droit 114">
              <a:extLst>
                <a:ext uri="{FF2B5EF4-FFF2-40B4-BE49-F238E27FC236}">
                  <a16:creationId xmlns:a16="http://schemas.microsoft.com/office/drawing/2014/main" id="{A633402C-9E77-480C-82A3-54BE5F20200B}"/>
                </a:ext>
              </a:extLst>
            </p:cNvPr>
            <p:cNvCxnSpPr/>
            <p:nvPr/>
          </p:nvCxnSpPr>
          <p:spPr>
            <a:xfrm flipH="1">
              <a:off x="3840148" y="5755099"/>
              <a:ext cx="0" cy="1921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rganigramme : Délai 115">
              <a:extLst>
                <a:ext uri="{FF2B5EF4-FFF2-40B4-BE49-F238E27FC236}">
                  <a16:creationId xmlns:a16="http://schemas.microsoft.com/office/drawing/2014/main" id="{EEE6B85B-D22E-45E9-B31D-A1CA479183E8}"/>
                </a:ext>
              </a:extLst>
            </p:cNvPr>
            <p:cNvSpPr/>
            <p:nvPr/>
          </p:nvSpPr>
          <p:spPr>
            <a:xfrm rot="17460000">
              <a:off x="2917696" y="3361460"/>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78">
              <a:extLst>
                <a:ext uri="{FF2B5EF4-FFF2-40B4-BE49-F238E27FC236}">
                  <a16:creationId xmlns:a16="http://schemas.microsoft.com/office/drawing/2014/main" id="{684EE1FC-16BC-4CEF-805D-D25A7FDA1D12}"/>
                </a:ext>
              </a:extLst>
            </p:cNvPr>
            <p:cNvSpPr/>
            <p:nvPr/>
          </p:nvSpPr>
          <p:spPr>
            <a:xfrm rot="17460000">
              <a:off x="1908718" y="4151298"/>
              <a:ext cx="1548000"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2" name="Groupe 119">
            <a:extLst>
              <a:ext uri="{FF2B5EF4-FFF2-40B4-BE49-F238E27FC236}">
                <a16:creationId xmlns:a16="http://schemas.microsoft.com/office/drawing/2014/main" id="{33FBD29C-5BC2-4647-A9DA-AA0585E7EA8D}"/>
              </a:ext>
            </a:extLst>
          </p:cNvPr>
          <p:cNvGrpSpPr>
            <a:grpSpLocks noChangeAspect="1"/>
          </p:cNvGrpSpPr>
          <p:nvPr/>
        </p:nvGrpSpPr>
        <p:grpSpPr>
          <a:xfrm>
            <a:off x="4837924" y="3665551"/>
            <a:ext cx="777600" cy="116585"/>
            <a:chOff x="2575604" y="5776804"/>
            <a:chExt cx="1450063" cy="215898"/>
          </a:xfrm>
        </p:grpSpPr>
        <p:sp>
          <p:nvSpPr>
            <p:cNvPr id="83" name="Forme libre : forme 120">
              <a:extLst>
                <a:ext uri="{FF2B5EF4-FFF2-40B4-BE49-F238E27FC236}">
                  <a16:creationId xmlns:a16="http://schemas.microsoft.com/office/drawing/2014/main" id="{1C6434A3-F9F5-43CB-A20F-FA55CB2BBE40}"/>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4" name="Rectangle 83">
              <a:extLst>
                <a:ext uri="{FF2B5EF4-FFF2-40B4-BE49-F238E27FC236}">
                  <a16:creationId xmlns:a16="http://schemas.microsoft.com/office/drawing/2014/main" id="{53FBACF7-E87B-40AC-A537-DCE3559CFF67}"/>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5" name="Rectangle 84">
              <a:extLst>
                <a:ext uri="{FF2B5EF4-FFF2-40B4-BE49-F238E27FC236}">
                  <a16:creationId xmlns:a16="http://schemas.microsoft.com/office/drawing/2014/main" id="{3A14A390-EE99-4007-99F7-35AB8757FBE3}"/>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6" name="Rectangle 85">
              <a:extLst>
                <a:ext uri="{FF2B5EF4-FFF2-40B4-BE49-F238E27FC236}">
                  <a16:creationId xmlns:a16="http://schemas.microsoft.com/office/drawing/2014/main" id="{F67FCE7F-6234-42D9-9DD5-7623958B9FAB}"/>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sp>
        <p:nvSpPr>
          <p:cNvPr id="87" name="Freeform 19">
            <a:extLst>
              <a:ext uri="{FF2B5EF4-FFF2-40B4-BE49-F238E27FC236}">
                <a16:creationId xmlns:a16="http://schemas.microsoft.com/office/drawing/2014/main" id="{718B7165-FBAF-46CE-A930-C503F3E700B1}"/>
              </a:ext>
            </a:extLst>
          </p:cNvPr>
          <p:cNvSpPr>
            <a:spLocks noChangeAspect="1" noEditPoints="1"/>
          </p:cNvSpPr>
          <p:nvPr/>
        </p:nvSpPr>
        <p:spPr bwMode="auto">
          <a:xfrm>
            <a:off x="4966355" y="4190586"/>
            <a:ext cx="540000" cy="489521"/>
          </a:xfrm>
          <a:custGeom>
            <a:avLst/>
            <a:gdLst>
              <a:gd name="T0" fmla="*/ 223 w 230"/>
              <a:gd name="T1" fmla="*/ 156 h 208"/>
              <a:gd name="T2" fmla="*/ 191 w 230"/>
              <a:gd name="T3" fmla="*/ 100 h 208"/>
              <a:gd name="T4" fmla="*/ 187 w 230"/>
              <a:gd name="T5" fmla="*/ 93 h 208"/>
              <a:gd name="T6" fmla="*/ 177 w 230"/>
              <a:gd name="T7" fmla="*/ 75 h 208"/>
              <a:gd name="T8" fmla="*/ 145 w 230"/>
              <a:gd name="T9" fmla="*/ 19 h 208"/>
              <a:gd name="T10" fmla="*/ 115 w 230"/>
              <a:gd name="T11" fmla="*/ 0 h 208"/>
              <a:gd name="T12" fmla="*/ 85 w 230"/>
              <a:gd name="T13" fmla="*/ 19 h 208"/>
              <a:gd name="T14" fmla="*/ 53 w 230"/>
              <a:gd name="T15" fmla="*/ 75 h 208"/>
              <a:gd name="T16" fmla="*/ 39 w 230"/>
              <a:gd name="T17" fmla="*/ 99 h 208"/>
              <a:gd name="T18" fmla="*/ 7 w 230"/>
              <a:gd name="T19" fmla="*/ 156 h 208"/>
              <a:gd name="T20" fmla="*/ 6 w 230"/>
              <a:gd name="T21" fmla="*/ 191 h 208"/>
              <a:gd name="T22" fmla="*/ 37 w 230"/>
              <a:gd name="T23" fmla="*/ 208 h 208"/>
              <a:gd name="T24" fmla="*/ 193 w 230"/>
              <a:gd name="T25" fmla="*/ 208 h 208"/>
              <a:gd name="T26" fmla="*/ 224 w 230"/>
              <a:gd name="T27" fmla="*/ 191 h 208"/>
              <a:gd name="T28" fmla="*/ 223 w 230"/>
              <a:gd name="T29" fmla="*/ 156 h 208"/>
              <a:gd name="T30" fmla="*/ 209 w 230"/>
              <a:gd name="T31" fmla="*/ 182 h 208"/>
              <a:gd name="T32" fmla="*/ 193 w 230"/>
              <a:gd name="T33" fmla="*/ 191 h 208"/>
              <a:gd name="T34" fmla="*/ 37 w 230"/>
              <a:gd name="T35" fmla="*/ 191 h 208"/>
              <a:gd name="T36" fmla="*/ 21 w 230"/>
              <a:gd name="T37" fmla="*/ 182 h 208"/>
              <a:gd name="T38" fmla="*/ 22 w 230"/>
              <a:gd name="T39" fmla="*/ 165 h 208"/>
              <a:gd name="T40" fmla="*/ 54 w 230"/>
              <a:gd name="T41" fmla="*/ 108 h 208"/>
              <a:gd name="T42" fmla="*/ 68 w 230"/>
              <a:gd name="T43" fmla="*/ 83 h 208"/>
              <a:gd name="T44" fmla="*/ 100 w 230"/>
              <a:gd name="T45" fmla="*/ 27 h 208"/>
              <a:gd name="T46" fmla="*/ 115 w 230"/>
              <a:gd name="T47" fmla="*/ 18 h 208"/>
              <a:gd name="T48" fmla="*/ 130 w 230"/>
              <a:gd name="T49" fmla="*/ 27 h 208"/>
              <a:gd name="T50" fmla="*/ 162 w 230"/>
              <a:gd name="T51" fmla="*/ 84 h 208"/>
              <a:gd name="T52" fmla="*/ 172 w 230"/>
              <a:gd name="T53" fmla="*/ 101 h 208"/>
              <a:gd name="T54" fmla="*/ 176 w 230"/>
              <a:gd name="T55" fmla="*/ 108 h 208"/>
              <a:gd name="T56" fmla="*/ 208 w 230"/>
              <a:gd name="T57" fmla="*/ 165 h 208"/>
              <a:gd name="T58" fmla="*/ 209 w 230"/>
              <a:gd name="T59" fmla="*/ 182 h 208"/>
              <a:gd name="T60" fmla="*/ 168 w 230"/>
              <a:gd name="T61" fmla="*/ 113 h 208"/>
              <a:gd name="T62" fmla="*/ 154 w 230"/>
              <a:gd name="T63" fmla="*/ 88 h 208"/>
              <a:gd name="T64" fmla="*/ 122 w 230"/>
              <a:gd name="T65" fmla="*/ 32 h 208"/>
              <a:gd name="T66" fmla="*/ 115 w 230"/>
              <a:gd name="T67" fmla="*/ 27 h 208"/>
              <a:gd name="T68" fmla="*/ 108 w 230"/>
              <a:gd name="T69" fmla="*/ 32 h 208"/>
              <a:gd name="T70" fmla="*/ 76 w 230"/>
              <a:gd name="T71" fmla="*/ 88 h 208"/>
              <a:gd name="T72" fmla="*/ 62 w 230"/>
              <a:gd name="T73" fmla="*/ 113 h 208"/>
              <a:gd name="T74" fmla="*/ 30 w 230"/>
              <a:gd name="T75" fmla="*/ 169 h 208"/>
              <a:gd name="T76" fmla="*/ 37 w 230"/>
              <a:gd name="T77" fmla="*/ 182 h 208"/>
              <a:gd name="T78" fmla="*/ 193 w 230"/>
              <a:gd name="T79" fmla="*/ 182 h 208"/>
              <a:gd name="T80" fmla="*/ 200 w 230"/>
              <a:gd name="T81" fmla="*/ 169 h 208"/>
              <a:gd name="T82" fmla="*/ 168 w 230"/>
              <a:gd name="T83" fmla="*/ 113 h 208"/>
              <a:gd name="T84" fmla="*/ 115 w 230"/>
              <a:gd name="T85" fmla="*/ 172 h 208"/>
              <a:gd name="T86" fmla="*/ 101 w 230"/>
              <a:gd name="T87" fmla="*/ 158 h 208"/>
              <a:gd name="T88" fmla="*/ 115 w 230"/>
              <a:gd name="T89" fmla="*/ 144 h 208"/>
              <a:gd name="T90" fmla="*/ 129 w 230"/>
              <a:gd name="T91" fmla="*/ 158 h 208"/>
              <a:gd name="T92" fmla="*/ 115 w 230"/>
              <a:gd name="T93" fmla="*/ 172 h 208"/>
              <a:gd name="T94" fmla="*/ 129 w 230"/>
              <a:gd name="T95" fmla="*/ 118 h 208"/>
              <a:gd name="T96" fmla="*/ 115 w 230"/>
              <a:gd name="T97" fmla="*/ 132 h 208"/>
              <a:gd name="T98" fmla="*/ 101 w 230"/>
              <a:gd name="T99" fmla="*/ 118 h 208"/>
              <a:gd name="T100" fmla="*/ 101 w 230"/>
              <a:gd name="T101" fmla="*/ 75 h 208"/>
              <a:gd name="T102" fmla="*/ 115 w 230"/>
              <a:gd name="T103" fmla="*/ 61 h 208"/>
              <a:gd name="T104" fmla="*/ 129 w 230"/>
              <a:gd name="T105" fmla="*/ 75 h 208"/>
              <a:gd name="T106" fmla="*/ 129 w 230"/>
              <a:gd name="T107" fmla="*/ 1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0" h="208">
                <a:moveTo>
                  <a:pt x="223" y="156"/>
                </a:moveTo>
                <a:cubicBezTo>
                  <a:pt x="191" y="100"/>
                  <a:pt x="191" y="100"/>
                  <a:pt x="191" y="100"/>
                </a:cubicBezTo>
                <a:cubicBezTo>
                  <a:pt x="187" y="93"/>
                  <a:pt x="187" y="93"/>
                  <a:pt x="187" y="93"/>
                </a:cubicBezTo>
                <a:cubicBezTo>
                  <a:pt x="177" y="75"/>
                  <a:pt x="177" y="75"/>
                  <a:pt x="177" y="75"/>
                </a:cubicBezTo>
                <a:cubicBezTo>
                  <a:pt x="145" y="19"/>
                  <a:pt x="145" y="19"/>
                  <a:pt x="145" y="19"/>
                </a:cubicBezTo>
                <a:cubicBezTo>
                  <a:pt x="138" y="7"/>
                  <a:pt x="127" y="0"/>
                  <a:pt x="115" y="0"/>
                </a:cubicBezTo>
                <a:cubicBezTo>
                  <a:pt x="103" y="0"/>
                  <a:pt x="92" y="7"/>
                  <a:pt x="85" y="19"/>
                </a:cubicBezTo>
                <a:cubicBezTo>
                  <a:pt x="53" y="75"/>
                  <a:pt x="53" y="75"/>
                  <a:pt x="53" y="75"/>
                </a:cubicBezTo>
                <a:cubicBezTo>
                  <a:pt x="49" y="81"/>
                  <a:pt x="43" y="93"/>
                  <a:pt x="39" y="99"/>
                </a:cubicBezTo>
                <a:cubicBezTo>
                  <a:pt x="7" y="156"/>
                  <a:pt x="7" y="156"/>
                  <a:pt x="7" y="156"/>
                </a:cubicBezTo>
                <a:cubicBezTo>
                  <a:pt x="0" y="167"/>
                  <a:pt x="0" y="181"/>
                  <a:pt x="6" y="191"/>
                </a:cubicBezTo>
                <a:cubicBezTo>
                  <a:pt x="12" y="202"/>
                  <a:pt x="24" y="208"/>
                  <a:pt x="37" y="208"/>
                </a:cubicBezTo>
                <a:cubicBezTo>
                  <a:pt x="193" y="208"/>
                  <a:pt x="193" y="208"/>
                  <a:pt x="193" y="208"/>
                </a:cubicBezTo>
                <a:cubicBezTo>
                  <a:pt x="206" y="208"/>
                  <a:pt x="218" y="202"/>
                  <a:pt x="224" y="191"/>
                </a:cubicBezTo>
                <a:cubicBezTo>
                  <a:pt x="230" y="181"/>
                  <a:pt x="230" y="168"/>
                  <a:pt x="223" y="156"/>
                </a:cubicBezTo>
                <a:close/>
                <a:moveTo>
                  <a:pt x="209" y="182"/>
                </a:moveTo>
                <a:cubicBezTo>
                  <a:pt x="206" y="188"/>
                  <a:pt x="200" y="191"/>
                  <a:pt x="193" y="191"/>
                </a:cubicBezTo>
                <a:cubicBezTo>
                  <a:pt x="37" y="191"/>
                  <a:pt x="37" y="191"/>
                  <a:pt x="37" y="191"/>
                </a:cubicBezTo>
                <a:cubicBezTo>
                  <a:pt x="30" y="191"/>
                  <a:pt x="24" y="188"/>
                  <a:pt x="21" y="182"/>
                </a:cubicBezTo>
                <a:cubicBezTo>
                  <a:pt x="18" y="177"/>
                  <a:pt x="19" y="171"/>
                  <a:pt x="22" y="165"/>
                </a:cubicBezTo>
                <a:cubicBezTo>
                  <a:pt x="54" y="108"/>
                  <a:pt x="54" y="108"/>
                  <a:pt x="54" y="108"/>
                </a:cubicBezTo>
                <a:cubicBezTo>
                  <a:pt x="58" y="101"/>
                  <a:pt x="64" y="90"/>
                  <a:pt x="68" y="83"/>
                </a:cubicBezTo>
                <a:cubicBezTo>
                  <a:pt x="100" y="27"/>
                  <a:pt x="100" y="27"/>
                  <a:pt x="100" y="27"/>
                </a:cubicBezTo>
                <a:cubicBezTo>
                  <a:pt x="104" y="21"/>
                  <a:pt x="109" y="18"/>
                  <a:pt x="115" y="18"/>
                </a:cubicBezTo>
                <a:cubicBezTo>
                  <a:pt x="121" y="18"/>
                  <a:pt x="126" y="21"/>
                  <a:pt x="130" y="27"/>
                </a:cubicBezTo>
                <a:cubicBezTo>
                  <a:pt x="162" y="84"/>
                  <a:pt x="162" y="84"/>
                  <a:pt x="162" y="84"/>
                </a:cubicBezTo>
                <a:cubicBezTo>
                  <a:pt x="172" y="101"/>
                  <a:pt x="172" y="101"/>
                  <a:pt x="172" y="101"/>
                </a:cubicBezTo>
                <a:cubicBezTo>
                  <a:pt x="176" y="108"/>
                  <a:pt x="176" y="108"/>
                  <a:pt x="176" y="108"/>
                </a:cubicBezTo>
                <a:cubicBezTo>
                  <a:pt x="208" y="165"/>
                  <a:pt x="208" y="165"/>
                  <a:pt x="208" y="165"/>
                </a:cubicBezTo>
                <a:cubicBezTo>
                  <a:pt x="212" y="171"/>
                  <a:pt x="212" y="177"/>
                  <a:pt x="209" y="182"/>
                </a:cubicBezTo>
                <a:close/>
                <a:moveTo>
                  <a:pt x="168" y="113"/>
                </a:moveTo>
                <a:cubicBezTo>
                  <a:pt x="164" y="106"/>
                  <a:pt x="158" y="95"/>
                  <a:pt x="154" y="88"/>
                </a:cubicBezTo>
                <a:cubicBezTo>
                  <a:pt x="122" y="32"/>
                  <a:pt x="122" y="32"/>
                  <a:pt x="122" y="32"/>
                </a:cubicBezTo>
                <a:cubicBezTo>
                  <a:pt x="120" y="28"/>
                  <a:pt x="118" y="27"/>
                  <a:pt x="115" y="27"/>
                </a:cubicBezTo>
                <a:cubicBezTo>
                  <a:pt x="113" y="27"/>
                  <a:pt x="110" y="28"/>
                  <a:pt x="108" y="32"/>
                </a:cubicBezTo>
                <a:cubicBezTo>
                  <a:pt x="76" y="88"/>
                  <a:pt x="76" y="88"/>
                  <a:pt x="76" y="88"/>
                </a:cubicBezTo>
                <a:cubicBezTo>
                  <a:pt x="72" y="95"/>
                  <a:pt x="66" y="106"/>
                  <a:pt x="62" y="113"/>
                </a:cubicBezTo>
                <a:cubicBezTo>
                  <a:pt x="30" y="169"/>
                  <a:pt x="30" y="169"/>
                  <a:pt x="30" y="169"/>
                </a:cubicBezTo>
                <a:cubicBezTo>
                  <a:pt x="26" y="176"/>
                  <a:pt x="29" y="182"/>
                  <a:pt x="37" y="182"/>
                </a:cubicBezTo>
                <a:cubicBezTo>
                  <a:pt x="193" y="182"/>
                  <a:pt x="193" y="182"/>
                  <a:pt x="193" y="182"/>
                </a:cubicBezTo>
                <a:cubicBezTo>
                  <a:pt x="201" y="182"/>
                  <a:pt x="204" y="176"/>
                  <a:pt x="200" y="169"/>
                </a:cubicBezTo>
                <a:lnTo>
                  <a:pt x="168" y="113"/>
                </a:lnTo>
                <a:close/>
                <a:moveTo>
                  <a:pt x="115" y="172"/>
                </a:moveTo>
                <a:cubicBezTo>
                  <a:pt x="107" y="172"/>
                  <a:pt x="101" y="166"/>
                  <a:pt x="101" y="158"/>
                </a:cubicBezTo>
                <a:cubicBezTo>
                  <a:pt x="101" y="151"/>
                  <a:pt x="107" y="144"/>
                  <a:pt x="115" y="144"/>
                </a:cubicBezTo>
                <a:cubicBezTo>
                  <a:pt x="122" y="144"/>
                  <a:pt x="129" y="151"/>
                  <a:pt x="129" y="158"/>
                </a:cubicBezTo>
                <a:cubicBezTo>
                  <a:pt x="129" y="166"/>
                  <a:pt x="122" y="172"/>
                  <a:pt x="115" y="172"/>
                </a:cubicBezTo>
                <a:close/>
                <a:moveTo>
                  <a:pt x="129" y="118"/>
                </a:moveTo>
                <a:cubicBezTo>
                  <a:pt x="129" y="126"/>
                  <a:pt x="122" y="132"/>
                  <a:pt x="115" y="132"/>
                </a:cubicBezTo>
                <a:cubicBezTo>
                  <a:pt x="107" y="132"/>
                  <a:pt x="101" y="126"/>
                  <a:pt x="101" y="118"/>
                </a:cubicBezTo>
                <a:cubicBezTo>
                  <a:pt x="101" y="75"/>
                  <a:pt x="101" y="75"/>
                  <a:pt x="101" y="75"/>
                </a:cubicBezTo>
                <a:cubicBezTo>
                  <a:pt x="101" y="68"/>
                  <a:pt x="107" y="61"/>
                  <a:pt x="115" y="61"/>
                </a:cubicBezTo>
                <a:cubicBezTo>
                  <a:pt x="122" y="61"/>
                  <a:pt x="129" y="68"/>
                  <a:pt x="129" y="75"/>
                </a:cubicBezTo>
                <a:lnTo>
                  <a:pt x="129" y="118"/>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88" name="ZoneTexte 125">
            <a:extLst>
              <a:ext uri="{FF2B5EF4-FFF2-40B4-BE49-F238E27FC236}">
                <a16:creationId xmlns:a16="http://schemas.microsoft.com/office/drawing/2014/main" id="{35D43C2A-69A3-4DCC-B937-3770BC6F29C5}"/>
              </a:ext>
            </a:extLst>
          </p:cNvPr>
          <p:cNvSpPr txBox="1"/>
          <p:nvPr/>
        </p:nvSpPr>
        <p:spPr>
          <a:xfrm>
            <a:off x="454513" y="4040866"/>
            <a:ext cx="4236438" cy="646331"/>
          </a:xfrm>
          <a:prstGeom prst="rect">
            <a:avLst/>
          </a:prstGeom>
          <a:noFill/>
        </p:spPr>
        <p:txBody>
          <a:bodyPr wrap="square" rtlCol="0">
            <a:spAutoFit/>
          </a:bodyPr>
          <a:lstStyle/>
          <a:p>
            <a:r>
              <a:rPr lang="fr-FR" sz="1200" i="1" u="sng" dirty="0" err="1"/>
              <a:t>Specific</a:t>
            </a:r>
            <a:r>
              <a:rPr lang="fr-FR" sz="1200" i="1" u="sng" dirty="0"/>
              <a:t> </a:t>
            </a:r>
            <a:r>
              <a:rPr lang="fr-FR" sz="1200" i="1" u="sng" dirty="0" err="1"/>
              <a:t>study</a:t>
            </a:r>
            <a:r>
              <a:rPr lang="fr-FR" sz="1200" i="1" u="sng" dirty="0"/>
              <a:t> </a:t>
            </a:r>
            <a:r>
              <a:rPr lang="fr-FR" sz="1200" i="1" dirty="0"/>
              <a:t>: A justification </a:t>
            </a:r>
            <a:r>
              <a:rPr lang="fr-FR" sz="1200" i="1" dirty="0" err="1"/>
              <a:t>into</a:t>
            </a:r>
            <a:r>
              <a:rPr lang="fr-FR" sz="1200" i="1" dirty="0"/>
              <a:t> the use of </a:t>
            </a:r>
            <a:r>
              <a:rPr lang="fr-FR" sz="1200" i="1" dirty="0" err="1"/>
              <a:t>insulating</a:t>
            </a:r>
            <a:r>
              <a:rPr lang="fr-FR" sz="1200" i="1" dirty="0"/>
              <a:t> </a:t>
            </a:r>
            <a:r>
              <a:rPr lang="fr-FR" sz="1200" i="1" dirty="0" err="1"/>
              <a:t>flanges</a:t>
            </a:r>
            <a:r>
              <a:rPr lang="fr-FR" sz="1200" i="1" dirty="0"/>
              <a:t> (and </a:t>
            </a:r>
            <a:r>
              <a:rPr lang="fr-FR" sz="1200" i="1" dirty="0" err="1"/>
              <a:t>electrically</a:t>
            </a:r>
            <a:r>
              <a:rPr lang="fr-FR" sz="1200" i="1" dirty="0"/>
              <a:t> </a:t>
            </a:r>
            <a:r>
              <a:rPr lang="fr-FR" sz="1200" i="1" dirty="0" err="1"/>
              <a:t>discontinuous</a:t>
            </a:r>
            <a:r>
              <a:rPr lang="fr-FR" sz="1200" i="1" dirty="0"/>
              <a:t> hoses) at the </a:t>
            </a:r>
            <a:r>
              <a:rPr lang="fr-FR" sz="1200" i="1" dirty="0" err="1"/>
              <a:t>ship</a:t>
            </a:r>
            <a:r>
              <a:rPr lang="fr-FR" sz="1200" i="1" dirty="0"/>
              <a:t>/shore or </a:t>
            </a:r>
            <a:r>
              <a:rPr lang="fr-FR" sz="1200" i="1" dirty="0" err="1"/>
              <a:t>shoip</a:t>
            </a:r>
            <a:r>
              <a:rPr lang="fr-FR" sz="1200" i="1" dirty="0"/>
              <a:t>/</a:t>
            </a:r>
            <a:r>
              <a:rPr lang="fr-FR" sz="1200" i="1" dirty="0" err="1"/>
              <a:t>ship</a:t>
            </a:r>
            <a:r>
              <a:rPr lang="fr-FR" sz="1200" i="1" dirty="0"/>
              <a:t> interface (SIGTTO)</a:t>
            </a:r>
          </a:p>
        </p:txBody>
      </p:sp>
      <p:sp>
        <p:nvSpPr>
          <p:cNvPr id="90" name="Espace réservé du texte 16">
            <a:extLst>
              <a:ext uri="{FF2B5EF4-FFF2-40B4-BE49-F238E27FC236}">
                <a16:creationId xmlns:a16="http://schemas.microsoft.com/office/drawing/2014/main" id="{E3BE5D0E-A62D-48CF-B886-86BAB8E589ED}"/>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FIRE AND EXPLOSION RISKS</a:t>
            </a:r>
          </a:p>
        </p:txBody>
      </p:sp>
    </p:spTree>
    <p:extLst>
      <p:ext uri="{BB962C8B-B14F-4D97-AF65-F5344CB8AC3E}">
        <p14:creationId xmlns:p14="http://schemas.microsoft.com/office/powerpoint/2010/main" val="412156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769103843"/>
              </p:ext>
            </p:extLst>
          </p:nvPr>
        </p:nvGraphicFramePr>
        <p:xfrm>
          <a:off x="1343472" y="812640"/>
          <a:ext cx="10297144" cy="117875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656798">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3.2.3 : Protection Against the Risks Related to Static Electricity During the Loading Phases of Non-</a:t>
                      </a:r>
                      <a:r>
                        <a:rPr lang="en-US" sz="1600" b="1" dirty="0" err="1">
                          <a:solidFill>
                            <a:srgbClr val="0070C0"/>
                          </a:solidFill>
                          <a:effectLst/>
                          <a:latin typeface="Arial" panose="020B0604020202020204" pitchFamily="34" charset="0"/>
                          <a:ea typeface="+mn-ea"/>
                          <a:cs typeface="Times New Roman" panose="02020603050405020304" pitchFamily="18" charset="0"/>
                        </a:rPr>
                        <a:t>inerted</a:t>
                      </a:r>
                      <a:r>
                        <a:rPr lang="en-US" sz="1600" b="1" dirty="0">
                          <a:solidFill>
                            <a:srgbClr val="0070C0"/>
                          </a:solidFill>
                          <a:effectLst/>
                          <a:latin typeface="Arial" panose="020B0604020202020204" pitchFamily="34" charset="0"/>
                          <a:ea typeface="+mn-ea"/>
                          <a:cs typeface="Times New Roman" panose="02020603050405020304" pitchFamily="18" charset="0"/>
                        </a:rPr>
                        <a:t> Tanks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21958">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The initial and maximum transfer flowrates of products that accumulate static electricity in non-</a:t>
                      </a:r>
                      <a:r>
                        <a:rPr lang="en-US" sz="1400" dirty="0" err="1">
                          <a:solidFill>
                            <a:schemeClr val="dk1"/>
                          </a:solidFill>
                          <a:effectLst/>
                          <a:latin typeface="Arial" panose="020B0604020202020204" pitchFamily="34" charset="0"/>
                          <a:ea typeface="+mn-ea"/>
                          <a:cs typeface="Arial" panose="020B0604020202020204" pitchFamily="34" charset="0"/>
                        </a:rPr>
                        <a:t>inerted</a:t>
                      </a:r>
                      <a:r>
                        <a:rPr lang="en-US" sz="1400" dirty="0">
                          <a:solidFill>
                            <a:schemeClr val="dk1"/>
                          </a:solidFill>
                          <a:effectLst/>
                          <a:latin typeface="Arial" panose="020B0604020202020204" pitchFamily="34" charset="0"/>
                          <a:ea typeface="+mn-ea"/>
                          <a:cs typeface="Arial" panose="020B0604020202020204" pitchFamily="34" charset="0"/>
                        </a:rPr>
                        <a:t> tanks of a vessel or barge are determined, and this information is exchanged before the transfer between the vessel or barge and the terminal.</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329235" y="2829005"/>
            <a:ext cx="1976823" cy="1077218"/>
          </a:xfrm>
          <a:prstGeom prst="rect">
            <a:avLst/>
          </a:prstGeom>
        </p:spPr>
        <p:txBody>
          <a:bodyPr wrap="none">
            <a:spAutoFit/>
          </a:bodyPr>
          <a:lstStyle/>
          <a:p>
            <a:pPr marL="0" indent="0" algn="l">
              <a:spcBef>
                <a:spcPts val="600"/>
              </a:spcBef>
              <a:spcAft>
                <a:spcPts val="600"/>
              </a:spcAft>
            </a:pPr>
            <a:r>
              <a:rPr lang="en-US" sz="1600" b="1" dirty="0">
                <a:solidFill>
                  <a:schemeClr val="accent6">
                    <a:lumMod val="75000"/>
                  </a:schemeClr>
                </a:solidFill>
                <a:sym typeface="Wingdings" panose="05000000000000000000" pitchFamily="2" charset="2"/>
              </a:rPr>
              <a:t> </a:t>
            </a:r>
            <a:r>
              <a:rPr lang="en-US" sz="1600" b="1" dirty="0">
                <a:solidFill>
                  <a:schemeClr val="accent6">
                    <a:lumMod val="75000"/>
                  </a:schemeClr>
                </a:solidFill>
              </a:rPr>
              <a:t>Clarification</a:t>
            </a:r>
          </a:p>
          <a:p>
            <a:pPr marL="0" indent="0" algn="l">
              <a:spcBef>
                <a:spcPts val="600"/>
              </a:spcBef>
              <a:spcAft>
                <a:spcPts val="600"/>
              </a:spcAft>
            </a:pPr>
            <a:r>
              <a:rPr lang="en-US" sz="1400" b="0" u="sng" dirty="0">
                <a:solidFill>
                  <a:srgbClr val="FF0000"/>
                </a:solidFill>
              </a:rPr>
              <a:t>No significant change</a:t>
            </a:r>
          </a:p>
          <a:p>
            <a:pPr marL="0" indent="0" algn="l">
              <a:spcBef>
                <a:spcPts val="600"/>
              </a:spcBef>
              <a:spcAft>
                <a:spcPts val="600"/>
              </a:spcAft>
            </a:pPr>
            <a:r>
              <a:rPr lang="en-US" sz="1400" dirty="0">
                <a:solidFill>
                  <a:schemeClr val="accent6">
                    <a:lumMod val="75000"/>
                  </a:schemeClr>
                </a:solidFill>
              </a:rPr>
              <a:t>Applied in all terminals</a:t>
            </a:r>
            <a:endParaRPr lang="en-US" sz="1400" b="0" dirty="0">
              <a:solidFill>
                <a:schemeClr val="accent6">
                  <a:lumMod val="75000"/>
                </a:schemeClr>
              </a:solidFill>
            </a:endParaRPr>
          </a:p>
        </p:txBody>
      </p:sp>
      <p:sp>
        <p:nvSpPr>
          <p:cNvPr id="90" name="Rectangle 1">
            <a:extLst>
              <a:ext uri="{FF2B5EF4-FFF2-40B4-BE49-F238E27FC236}">
                <a16:creationId xmlns:a16="http://schemas.microsoft.com/office/drawing/2014/main" id="{61A8CF64-858E-4530-B164-B5355753E078}"/>
              </a:ext>
            </a:extLst>
          </p:cNvPr>
          <p:cNvSpPr>
            <a:spLocks noChangeArrowheads="1"/>
          </p:cNvSpPr>
          <p:nvPr/>
        </p:nvSpPr>
        <p:spPr bwMode="auto">
          <a:xfrm>
            <a:off x="6023992" y="2521059"/>
            <a:ext cx="475252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pPr lvl="0"/>
            <a:r>
              <a:rPr lang="en-US" sz="1400" dirty="0">
                <a:cs typeface="Arial" panose="020B0604020202020204" pitchFamily="34" charset="0"/>
              </a:rPr>
              <a:t>linear transfer velocity is limited to a maximum of 1 m/s at the individual tank inlets during the initial phase of loading</a:t>
            </a:r>
          </a:p>
          <a:p>
            <a:pPr lvl="0"/>
            <a:endParaRPr lang="fr-FR" sz="1400" dirty="0">
              <a:cs typeface="Arial" panose="020B0604020202020204" pitchFamily="34" charset="0"/>
            </a:endParaRPr>
          </a:p>
          <a:p>
            <a:r>
              <a:rPr lang="en-US" sz="1400" dirty="0">
                <a:cs typeface="Arial" panose="020B0604020202020204" pitchFamily="34" charset="0"/>
              </a:rPr>
              <a:t>then limited to maximum 7 m/s. </a:t>
            </a:r>
          </a:p>
          <a:p>
            <a:endParaRPr lang="en-US" sz="1400" dirty="0">
              <a:cs typeface="Arial" panose="020B0604020202020204" pitchFamily="34" charset="0"/>
            </a:endParaRPr>
          </a:p>
          <a:p>
            <a:endParaRPr lang="en-US" sz="1400" dirty="0">
              <a:cs typeface="Arial" panose="020B0604020202020204" pitchFamily="34" charset="0"/>
            </a:endParaRPr>
          </a:p>
          <a:p>
            <a:r>
              <a:rPr lang="en-US" sz="1400" dirty="0">
                <a:cs typeface="Arial" panose="020B0604020202020204" pitchFamily="34" charset="0"/>
              </a:rPr>
              <a:t>Not applicable to the loading of liquefied gas on vessels or barges gassed-up tanks.</a:t>
            </a:r>
          </a:p>
        </p:txBody>
      </p:sp>
      <p:pic>
        <p:nvPicPr>
          <p:cNvPr id="91" name="Image 33">
            <a:extLst>
              <a:ext uri="{FF2B5EF4-FFF2-40B4-BE49-F238E27FC236}">
                <a16:creationId xmlns:a16="http://schemas.microsoft.com/office/drawing/2014/main" id="{72D68D7D-26B7-4F50-B9D6-D9AF40797E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7583" y="2622881"/>
            <a:ext cx="720000" cy="720026"/>
          </a:xfrm>
          <a:prstGeom prst="rect">
            <a:avLst/>
          </a:prstGeom>
        </p:spPr>
      </p:pic>
      <p:cxnSp>
        <p:nvCxnSpPr>
          <p:cNvPr id="92" name="Connecteur droit avec flèche 6">
            <a:extLst>
              <a:ext uri="{FF2B5EF4-FFF2-40B4-BE49-F238E27FC236}">
                <a16:creationId xmlns:a16="http://schemas.microsoft.com/office/drawing/2014/main" id="{068447A4-E0C8-49A7-BBBD-3FB890A5A6A9}"/>
              </a:ext>
            </a:extLst>
          </p:cNvPr>
          <p:cNvCxnSpPr>
            <a:cxnSpLocks/>
          </p:cNvCxnSpPr>
          <p:nvPr/>
        </p:nvCxnSpPr>
        <p:spPr>
          <a:xfrm>
            <a:off x="5127956" y="3051520"/>
            <a:ext cx="46800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93" name="Image 54">
            <a:extLst>
              <a:ext uri="{FF2B5EF4-FFF2-40B4-BE49-F238E27FC236}">
                <a16:creationId xmlns:a16="http://schemas.microsoft.com/office/drawing/2014/main" id="{E8A03D95-16F6-46A5-BBB2-8FF126F3C4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1955" y="3808508"/>
            <a:ext cx="539982" cy="540000"/>
          </a:xfrm>
          <a:prstGeom prst="rect">
            <a:avLst/>
          </a:prstGeom>
        </p:spPr>
      </p:pic>
      <p:pic>
        <p:nvPicPr>
          <p:cNvPr id="94" name="Image 55">
            <a:extLst>
              <a:ext uri="{FF2B5EF4-FFF2-40B4-BE49-F238E27FC236}">
                <a16:creationId xmlns:a16="http://schemas.microsoft.com/office/drawing/2014/main" id="{556B1CFE-7A48-470D-A686-08453D98C7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1511" y="3807785"/>
            <a:ext cx="539982" cy="540000"/>
          </a:xfrm>
          <a:prstGeom prst="rect">
            <a:avLst/>
          </a:prstGeom>
        </p:spPr>
      </p:pic>
      <p:sp>
        <p:nvSpPr>
          <p:cNvPr id="95" name="ZoneTexte 4">
            <a:extLst>
              <a:ext uri="{FF2B5EF4-FFF2-40B4-BE49-F238E27FC236}">
                <a16:creationId xmlns:a16="http://schemas.microsoft.com/office/drawing/2014/main" id="{07749973-1B06-4A8F-A77E-5AAE53556B14}"/>
              </a:ext>
            </a:extLst>
          </p:cNvPr>
          <p:cNvSpPr txBox="1"/>
          <p:nvPr/>
        </p:nvSpPr>
        <p:spPr>
          <a:xfrm>
            <a:off x="5373644" y="4029795"/>
            <a:ext cx="510076" cy="276999"/>
          </a:xfrm>
          <a:prstGeom prst="rect">
            <a:avLst/>
          </a:prstGeom>
          <a:noFill/>
        </p:spPr>
        <p:txBody>
          <a:bodyPr wrap="none" rtlCol="0">
            <a:spAutoFit/>
          </a:bodyPr>
          <a:lstStyle/>
          <a:p>
            <a:r>
              <a:rPr lang="en-GB" sz="1200" b="1" dirty="0">
                <a:solidFill>
                  <a:schemeClr val="bg1"/>
                </a:solidFill>
              </a:rPr>
              <a:t>GNL</a:t>
            </a:r>
          </a:p>
        </p:txBody>
      </p:sp>
      <p:sp>
        <p:nvSpPr>
          <p:cNvPr id="96" name="ZoneTexte 56">
            <a:extLst>
              <a:ext uri="{FF2B5EF4-FFF2-40B4-BE49-F238E27FC236}">
                <a16:creationId xmlns:a16="http://schemas.microsoft.com/office/drawing/2014/main" id="{65D95AFC-0FA0-4564-9110-3245AA44B07C}"/>
              </a:ext>
            </a:extLst>
          </p:cNvPr>
          <p:cNvSpPr txBox="1"/>
          <p:nvPr/>
        </p:nvSpPr>
        <p:spPr>
          <a:xfrm>
            <a:off x="4784398" y="4022740"/>
            <a:ext cx="502061" cy="276999"/>
          </a:xfrm>
          <a:prstGeom prst="rect">
            <a:avLst/>
          </a:prstGeom>
          <a:noFill/>
        </p:spPr>
        <p:txBody>
          <a:bodyPr wrap="none" rtlCol="0">
            <a:spAutoFit/>
          </a:bodyPr>
          <a:lstStyle/>
          <a:p>
            <a:r>
              <a:rPr lang="en-GB" sz="1200" b="1" dirty="0">
                <a:solidFill>
                  <a:schemeClr val="bg1"/>
                </a:solidFill>
              </a:rPr>
              <a:t>GPL</a:t>
            </a:r>
          </a:p>
        </p:txBody>
      </p:sp>
      <p:cxnSp>
        <p:nvCxnSpPr>
          <p:cNvPr id="97" name="Connecteur droit 7">
            <a:extLst>
              <a:ext uri="{FF2B5EF4-FFF2-40B4-BE49-F238E27FC236}">
                <a16:creationId xmlns:a16="http://schemas.microsoft.com/office/drawing/2014/main" id="{6F33723C-5A94-45E5-8C5F-711090DB6266}"/>
              </a:ext>
            </a:extLst>
          </p:cNvPr>
          <p:cNvCxnSpPr>
            <a:cxnSpLocks/>
          </p:cNvCxnSpPr>
          <p:nvPr/>
        </p:nvCxnSpPr>
        <p:spPr>
          <a:xfrm flipH="1">
            <a:off x="4761511" y="3844408"/>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Connecteur droit 57">
            <a:extLst>
              <a:ext uri="{FF2B5EF4-FFF2-40B4-BE49-F238E27FC236}">
                <a16:creationId xmlns:a16="http://schemas.microsoft.com/office/drawing/2014/main" id="{3C587170-3BD6-4937-98D1-44773DDC5B48}"/>
              </a:ext>
            </a:extLst>
          </p:cNvPr>
          <p:cNvCxnSpPr>
            <a:cxnSpLocks/>
          </p:cNvCxnSpPr>
          <p:nvPr/>
        </p:nvCxnSpPr>
        <p:spPr>
          <a:xfrm flipH="1">
            <a:off x="5373464" y="3826043"/>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Espace réservé du texte 16">
            <a:extLst>
              <a:ext uri="{FF2B5EF4-FFF2-40B4-BE49-F238E27FC236}">
                <a16:creationId xmlns:a16="http://schemas.microsoft.com/office/drawing/2014/main" id="{E5EA4A8F-814A-429F-A027-BB493AFE1D72}"/>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FIRE AND EXPLOSION RISKS</a:t>
            </a:r>
          </a:p>
        </p:txBody>
      </p:sp>
    </p:spTree>
    <p:extLst>
      <p:ext uri="{BB962C8B-B14F-4D97-AF65-F5344CB8AC3E}">
        <p14:creationId xmlns:p14="http://schemas.microsoft.com/office/powerpoint/2010/main" val="220568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519232861"/>
              </p:ext>
            </p:extLst>
          </p:nvPr>
        </p:nvGraphicFramePr>
        <p:xfrm>
          <a:off x="1163452" y="785608"/>
          <a:ext cx="10297144" cy="1563271"/>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220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US" sz="1600" b="1" noProof="0" dirty="0">
                          <a:solidFill>
                            <a:srgbClr val="0070C0"/>
                          </a:solidFill>
                          <a:effectLst/>
                          <a:latin typeface="Arial" panose="020B0604020202020204" pitchFamily="34" charset="0"/>
                          <a:ea typeface="+mn-ea"/>
                          <a:cs typeface="Times New Roman" panose="02020603050405020304" pitchFamily="18" charset="0"/>
                        </a:rPr>
                        <a:t>Requirement </a:t>
                      </a:r>
                      <a:r>
                        <a:rPr lang="en-US" sz="1600" b="1" dirty="0">
                          <a:solidFill>
                            <a:srgbClr val="0070C0"/>
                          </a:solidFill>
                          <a:effectLst/>
                          <a:latin typeface="Arial" panose="020B0604020202020204" pitchFamily="34" charset="0"/>
                          <a:ea typeface="+mn-ea"/>
                          <a:cs typeface="Times New Roman" panose="02020603050405020304" pitchFamily="18" charset="0"/>
                        </a:rPr>
                        <a:t>3.3.1 : Mooring of the Vessel or Barge</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81067">
                <a:tc>
                  <a:txBody>
                    <a:bodyPr/>
                    <a:lstStyle/>
                    <a:p>
                      <a:pPr fontAlgn="base"/>
                      <a:r>
                        <a:rPr lang="en-US" sz="1400" dirty="0">
                          <a:solidFill>
                            <a:schemeClr val="dk1"/>
                          </a:solidFill>
                          <a:effectLst/>
                          <a:latin typeface="Arial" panose="020B0604020202020204" pitchFamily="34" charset="0"/>
                          <a:ea typeface="+mn-ea"/>
                          <a:cs typeface="Arial" panose="020B0604020202020204" pitchFamily="34" charset="0"/>
                        </a:rPr>
                        <a:t>Taking into account the </a:t>
                      </a:r>
                      <a:r>
                        <a:rPr lang="en-US" sz="1400" dirty="0" err="1">
                          <a:solidFill>
                            <a:schemeClr val="dk1"/>
                          </a:solidFill>
                          <a:effectLst/>
                          <a:latin typeface="Arial" panose="020B0604020202020204" pitchFamily="34" charset="0"/>
                          <a:ea typeface="+mn-ea"/>
                          <a:cs typeface="Arial" panose="020B0604020202020204" pitchFamily="34" charset="0"/>
                        </a:rPr>
                        <a:t>metocean</a:t>
                      </a:r>
                      <a:r>
                        <a:rPr lang="en-US" sz="1400" dirty="0">
                          <a:solidFill>
                            <a:schemeClr val="dk1"/>
                          </a:solidFill>
                          <a:effectLst/>
                          <a:latin typeface="Arial" panose="020B0604020202020204" pitchFamily="34" charset="0"/>
                          <a:ea typeface="+mn-ea"/>
                          <a:cs typeface="Arial" panose="020B0604020202020204" pitchFamily="34" charset="0"/>
                        </a:rPr>
                        <a:t> conditions and physical phenomena associated with maritime or inland waterway traffic passing nearby, the terminal ensures that for each berth and for different sizes of moored vessel or barge the following is defined:</a:t>
                      </a:r>
                      <a:endParaRPr lang="fr-FR" sz="14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Minimum under-keel clearance (UKC);</a:t>
                      </a:r>
                      <a:endParaRPr lang="fr-FR" sz="14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Minimum mooring requirements and performance criteria;</a:t>
                      </a:r>
                      <a:endParaRPr lang="fr-FR" sz="14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
                      </a:pPr>
                      <a:r>
                        <a:rPr lang="en-US" sz="1400" dirty="0">
                          <a:solidFill>
                            <a:schemeClr val="dk1"/>
                          </a:solidFill>
                          <a:effectLst/>
                          <a:latin typeface="Arial" panose="020B0604020202020204" pitchFamily="34" charset="0"/>
                          <a:ea typeface="+mn-ea"/>
                          <a:cs typeface="Arial" panose="020B0604020202020204" pitchFamily="34" charset="0"/>
                        </a:rPr>
                        <a:t>Additional measures to control the risk of mooring failure and the associated potential consequences, where appropriate.</a:t>
                      </a:r>
                      <a:endParaRPr lang="fr-FR" sz="14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695400" y="3068960"/>
            <a:ext cx="2988332" cy="1508105"/>
          </a:xfrm>
          <a:prstGeom prst="rect">
            <a:avLst/>
          </a:prstGeom>
        </p:spPr>
        <p:txBody>
          <a:bodyPr wrap="square">
            <a:spAutoFit/>
          </a:bodyPr>
          <a:lstStyle/>
          <a:p>
            <a:pPr marL="0" indent="0" algn="l">
              <a:spcBef>
                <a:spcPts val="600"/>
              </a:spcBef>
              <a:spcAft>
                <a:spcPts val="600"/>
              </a:spcAft>
            </a:pPr>
            <a:r>
              <a:rPr lang="en-US" sz="1600" b="1" dirty="0">
                <a:solidFill>
                  <a:schemeClr val="accent6">
                    <a:lumMod val="75000"/>
                  </a:schemeClr>
                </a:solidFill>
                <a:sym typeface="Wingdings" panose="05000000000000000000" pitchFamily="2" charset="2"/>
              </a:rPr>
              <a:t> Clarification</a:t>
            </a:r>
            <a:endParaRPr lang="en-US" sz="1600" b="1" dirty="0">
              <a:solidFill>
                <a:schemeClr val="accent6">
                  <a:lumMod val="75000"/>
                </a:schemeClr>
              </a:solidFill>
            </a:endParaRPr>
          </a:p>
          <a:p>
            <a:pPr marL="285750" indent="-285750" algn="l">
              <a:spcBef>
                <a:spcPts val="600"/>
              </a:spcBef>
              <a:spcAft>
                <a:spcPts val="600"/>
              </a:spcAft>
              <a:buFont typeface="Arial" panose="020B0604020202020204" pitchFamily="34" charset="0"/>
              <a:buChar char="•"/>
            </a:pPr>
            <a:r>
              <a:rPr lang="en-US" sz="1400" dirty="0">
                <a:solidFill>
                  <a:schemeClr val="accent6">
                    <a:lumMod val="75000"/>
                  </a:schemeClr>
                </a:solidFill>
              </a:rPr>
              <a:t>Applied in all terminals</a:t>
            </a:r>
          </a:p>
          <a:p>
            <a:pPr marL="285750" indent="-285750" algn="l">
              <a:spcBef>
                <a:spcPts val="600"/>
              </a:spcBef>
              <a:spcAft>
                <a:spcPts val="600"/>
              </a:spcAft>
              <a:buFont typeface="Arial" panose="020B0604020202020204" pitchFamily="34" charset="0"/>
              <a:buChar char="•"/>
            </a:pPr>
            <a:r>
              <a:rPr lang="en-US" sz="1400" dirty="0">
                <a:solidFill>
                  <a:schemeClr val="accent6">
                    <a:lumMod val="75000"/>
                  </a:schemeClr>
                </a:solidFill>
              </a:rPr>
              <a:t>Access to maritime and inland waterway expertise already in place</a:t>
            </a:r>
          </a:p>
        </p:txBody>
      </p:sp>
      <p:sp>
        <p:nvSpPr>
          <p:cNvPr id="16" name="Rectangle 4">
            <a:extLst>
              <a:ext uri="{FF2B5EF4-FFF2-40B4-BE49-F238E27FC236}">
                <a16:creationId xmlns:a16="http://schemas.microsoft.com/office/drawing/2014/main" id="{6833162D-1116-4503-8836-C7776BBFA508}"/>
              </a:ext>
            </a:extLst>
          </p:cNvPr>
          <p:cNvSpPr>
            <a:spLocks noChangeArrowheads="1"/>
          </p:cNvSpPr>
          <p:nvPr/>
        </p:nvSpPr>
        <p:spPr bwMode="auto">
          <a:xfrm>
            <a:off x="4079776" y="2472757"/>
            <a:ext cx="763284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ts val="600"/>
              </a:spcBef>
            </a:pPr>
            <a:r>
              <a:rPr lang="en-US" sz="1400" dirty="0">
                <a:solidFill>
                  <a:schemeClr val="tx1"/>
                </a:solidFill>
                <a:latin typeface="Arial" panose="020B0604020202020204" pitchFamily="34" charset="0"/>
                <a:cs typeface="Arial" panose="020B0604020202020204" pitchFamily="34" charset="0"/>
              </a:rPr>
              <a:t>In order to do so:</a:t>
            </a:r>
            <a:endParaRPr lang="fr-FR" sz="1400" dirty="0">
              <a:solidFill>
                <a:schemeClr val="tx1"/>
              </a:solidFill>
              <a:latin typeface="Arial" panose="020B0604020202020204" pitchFamily="34" charset="0"/>
              <a:cs typeface="Arial" panose="020B0604020202020204" pitchFamily="34" charset="0"/>
            </a:endParaRPr>
          </a:p>
          <a:p>
            <a:pPr marL="542925" lvl="2" indent="-285750" fontAlgn="base">
              <a:spcBef>
                <a:spcPts val="600"/>
              </a:spcBef>
              <a:buFont typeface="Arial" panose="020B0604020202020204" pitchFamily="34" charset="0"/>
              <a:buChar char="•"/>
            </a:pPr>
            <a:r>
              <a:rPr lang="en-US" sz="1400" dirty="0" err="1">
                <a:solidFill>
                  <a:schemeClr val="tx1"/>
                </a:solidFill>
                <a:latin typeface="Arial" panose="020B0604020202020204" pitchFamily="34" charset="0"/>
                <a:cs typeface="Arial" panose="020B0604020202020204" pitchFamily="34" charset="0"/>
              </a:rPr>
              <a:t>Metocean</a:t>
            </a:r>
            <a:r>
              <a:rPr lang="en-US" sz="1400" dirty="0">
                <a:solidFill>
                  <a:schemeClr val="tx1"/>
                </a:solidFill>
                <a:latin typeface="Arial" panose="020B0604020202020204" pitchFamily="34" charset="0"/>
                <a:cs typeface="Arial" panose="020B0604020202020204" pitchFamily="34" charset="0"/>
              </a:rPr>
              <a:t> limits are defined;</a:t>
            </a:r>
            <a:endParaRPr lang="fr-FR" sz="1400" dirty="0">
              <a:solidFill>
                <a:schemeClr val="tx1"/>
              </a:solidFill>
              <a:latin typeface="Arial" panose="020B0604020202020204" pitchFamily="34" charset="0"/>
              <a:cs typeface="Arial" panose="020B0604020202020204" pitchFamily="34" charset="0"/>
            </a:endParaRPr>
          </a:p>
          <a:p>
            <a:pPr marL="542925" lvl="2" indent="-285750" fontAlgn="base">
              <a:spcBef>
                <a:spcPts val="600"/>
              </a:spcBef>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 specific study is carried out with the help of the port authority or other maritime or river expertise for each berth.</a:t>
            </a:r>
            <a:endParaRPr lang="fr-FR" sz="1400" dirty="0">
              <a:solidFill>
                <a:schemeClr val="tx1"/>
              </a:solidFill>
              <a:latin typeface="Arial" panose="020B0604020202020204" pitchFamily="34" charset="0"/>
              <a:cs typeface="Arial" panose="020B0604020202020204" pitchFamily="34" charset="0"/>
            </a:endParaRPr>
          </a:p>
          <a:p>
            <a:pPr fontAlgn="base">
              <a:spcBef>
                <a:spcPts val="600"/>
              </a:spcBef>
            </a:pPr>
            <a:r>
              <a:rPr lang="en-US" sz="1400" dirty="0">
                <a:solidFill>
                  <a:schemeClr val="tx1"/>
                </a:solidFill>
                <a:latin typeface="Arial" panose="020B0604020202020204" pitchFamily="34" charset="0"/>
                <a:cs typeface="Arial" panose="020B0604020202020204" pitchFamily="34" charset="0"/>
              </a:rPr>
              <a:t>Additional measures to control the risk of mooring failure and the associated potential consequences may be, for example:</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The reinforcement of the mooring;</a:t>
            </a: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The assistance of tug(s);</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fr-FR" sz="1400" dirty="0" err="1">
                <a:solidFill>
                  <a:schemeClr val="tx1"/>
                </a:solidFill>
                <a:latin typeface="Arial" panose="020B0604020202020204" pitchFamily="34" charset="0"/>
                <a:cs typeface="Arial" panose="020B0604020202020204" pitchFamily="34" charset="0"/>
              </a:rPr>
              <a:t>Stopping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transfer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operations</a:t>
            </a:r>
            <a:r>
              <a:rPr lang="fr-FR" sz="1400" dirty="0">
                <a:solidFill>
                  <a:schemeClr val="tx1"/>
                </a:solidFill>
                <a:latin typeface="Arial" panose="020B0604020202020204" pitchFamily="34" charset="0"/>
                <a:cs typeface="Arial" panose="020B0604020202020204" pitchFamily="34" charset="0"/>
              </a:rPr>
              <a:t>;</a:t>
            </a: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Disconnecting hoses or loading/unloading arms;</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A safety distance or navigational restriction zone for  ships or barges passing nearby;</a:t>
            </a:r>
            <a:endParaRPr lang="fr-FR" sz="1400" dirty="0">
              <a:solidFill>
                <a:schemeClr val="tx1"/>
              </a:solidFill>
              <a:latin typeface="Arial" panose="020B0604020202020204" pitchFamily="34" charset="0"/>
              <a:cs typeface="Arial" panose="020B0604020202020204" pitchFamily="34" charset="0"/>
            </a:endParaRPr>
          </a:p>
          <a:p>
            <a:pPr marL="542925" lvl="0" indent="-276225" fontAlgn="base">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breakaway coupling for the hoses or a PERC (Powered Emergency Release Coupling) for the loading/unloading arms;</a:t>
            </a:r>
            <a:endParaRPr lang="fr-FR" sz="1400" dirty="0">
              <a:solidFill>
                <a:schemeClr val="tx1"/>
              </a:solidFill>
              <a:latin typeface="Arial" panose="020B0604020202020204" pitchFamily="34" charset="0"/>
              <a:cs typeface="Arial" panose="020B0604020202020204" pitchFamily="34" charset="0"/>
            </a:endParaRPr>
          </a:p>
          <a:p>
            <a:pPr marL="542925" indent="-276225">
              <a:spcBef>
                <a:spcPts val="600"/>
              </a:spcBef>
              <a:buFont typeface="Arial" panose="020B0604020202020204" pitchFamily="34" charset="0"/>
              <a:buChar char="•"/>
              <a:tabLst>
                <a:tab pos="2867025" algn="l"/>
              </a:tabLst>
            </a:pPr>
            <a:r>
              <a:rPr lang="en-US" sz="1400" dirty="0">
                <a:solidFill>
                  <a:schemeClr val="tx1"/>
                </a:solidFill>
                <a:latin typeface="Arial" panose="020B0604020202020204" pitchFamily="34" charset="0"/>
                <a:cs typeface="Arial" panose="020B0604020202020204" pitchFamily="34" charset="0"/>
              </a:rPr>
              <a:t>the installation of a non-return valve when the transfer line is dedicated to unloading. </a:t>
            </a:r>
          </a:p>
        </p:txBody>
      </p:sp>
      <p:sp>
        <p:nvSpPr>
          <p:cNvPr id="12" name="Espace réservé du texte 16">
            <a:extLst>
              <a:ext uri="{FF2B5EF4-FFF2-40B4-BE49-F238E27FC236}">
                <a16:creationId xmlns:a16="http://schemas.microsoft.com/office/drawing/2014/main" id="{7D057A21-8E3F-485B-ABF3-1447947C420A}"/>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MOORING FAILURE</a:t>
            </a:r>
          </a:p>
        </p:txBody>
      </p:sp>
    </p:spTree>
    <p:extLst>
      <p:ext uri="{BB962C8B-B14F-4D97-AF65-F5344CB8AC3E}">
        <p14:creationId xmlns:p14="http://schemas.microsoft.com/office/powerpoint/2010/main" val="411554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8814122"/>
              </p:ext>
            </p:extLst>
          </p:nvPr>
        </p:nvGraphicFramePr>
        <p:xfrm>
          <a:off x="1055440" y="908719"/>
          <a:ext cx="10297144" cy="181371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522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en-GB" sz="1600" b="1" noProof="0">
                          <a:solidFill>
                            <a:srgbClr val="0070C0"/>
                          </a:solidFill>
                          <a:effectLst/>
                          <a:latin typeface="Arial" panose="020B0604020202020204" pitchFamily="34" charset="0"/>
                          <a:ea typeface="+mn-ea"/>
                          <a:cs typeface="Times New Roman" panose="02020603050405020304" pitchFamily="18" charset="0"/>
                        </a:rPr>
                        <a:t>Requirement </a:t>
                      </a:r>
                      <a:r>
                        <a:rPr lang="en-GB" sz="1600" b="1">
                          <a:solidFill>
                            <a:srgbClr val="0070C0"/>
                          </a:solidFill>
                          <a:effectLst/>
                          <a:latin typeface="Arial" panose="020B0604020202020204" pitchFamily="34" charset="0"/>
                          <a:ea typeface="+mn-ea"/>
                          <a:cs typeface="Times New Roman" panose="02020603050405020304" pitchFamily="18" charset="0"/>
                        </a:rPr>
                        <a:t>3.4.1 : Loss of Containment Detection</a:t>
                      </a:r>
                      <a:endParaRPr lang="en-GB"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428487">
                <a:tc>
                  <a:txBody>
                    <a:bodyPr/>
                    <a:lstStyle/>
                    <a:p>
                      <a:pPr fontAlgn="base"/>
                      <a:r>
                        <a:rPr lang="en-GB" sz="1400" dirty="0">
                          <a:solidFill>
                            <a:schemeClr val="dk1"/>
                          </a:solidFill>
                          <a:effectLst/>
                          <a:latin typeface="Arial" panose="020B0604020202020204" pitchFamily="34" charset="0"/>
                          <a:ea typeface="+mn-ea"/>
                          <a:cs typeface="Arial" panose="020B0604020202020204" pitchFamily="34" charset="0"/>
                        </a:rPr>
                        <a:t>Depending on the nature of the products, appropriate means are implemented to detect any loss of containment of flammable or toxic liquid, gas and other vapours during transfer operations.</a:t>
                      </a:r>
                    </a:p>
                    <a:p>
                      <a:pPr fontAlgn="base"/>
                      <a:r>
                        <a:rPr lang="en-GB" sz="1400" dirty="0">
                          <a:solidFill>
                            <a:schemeClr val="dk1"/>
                          </a:solidFill>
                          <a:effectLst/>
                          <a:latin typeface="Arial" panose="020B0604020202020204" pitchFamily="34" charset="0"/>
                          <a:ea typeface="+mn-ea"/>
                          <a:cs typeface="Arial" panose="020B0604020202020204" pitchFamily="34" charset="0"/>
                        </a:rPr>
                        <a:t>In particular:</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Pipelines running over or close to bodies of water, as well as the arms and hoses, are visually inspected at an adequate frequency;</a:t>
                      </a:r>
                    </a:p>
                    <a:p>
                      <a:pPr marL="541338" lvl="0" indent="-276225" fontAlgn="base">
                        <a:buFont typeface="Wingdings" panose="05000000000000000000" pitchFamily="2" charset="2"/>
                        <a:buChar char="§"/>
                      </a:pPr>
                      <a:r>
                        <a:rPr lang="en-GB" sz="1400" dirty="0">
                          <a:solidFill>
                            <a:schemeClr val="dk1"/>
                          </a:solidFill>
                          <a:effectLst/>
                          <a:latin typeface="Arial" panose="020B0604020202020204" pitchFamily="34" charset="0"/>
                          <a:ea typeface="+mn-ea"/>
                          <a:cs typeface="Arial" panose="020B0604020202020204" pitchFamily="34" charset="0"/>
                        </a:rPr>
                        <a:t>The deviation of the quantities transferred between the terminal and the vessel or barge is checked at least once per hour.</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5AD8B174-CB5A-41B5-8B5D-7A51B9F9F85E}"/>
              </a:ext>
            </a:extLst>
          </p:cNvPr>
          <p:cNvSpPr/>
          <p:nvPr/>
        </p:nvSpPr>
        <p:spPr>
          <a:xfrm>
            <a:off x="1055440" y="3362294"/>
            <a:ext cx="1976823" cy="707886"/>
          </a:xfrm>
          <a:prstGeom prst="rect">
            <a:avLst/>
          </a:prstGeom>
        </p:spPr>
        <p:txBody>
          <a:bodyPr wrap="none">
            <a:spAutoFit/>
          </a:bodyPr>
          <a:lstStyle/>
          <a:p>
            <a:pPr marL="0" indent="0" algn="l">
              <a:spcBef>
                <a:spcPts val="600"/>
              </a:spcBef>
              <a:spcAft>
                <a:spcPts val="600"/>
              </a:spcAft>
            </a:pPr>
            <a:r>
              <a:rPr lang="en-US" sz="1600" b="1" dirty="0">
                <a:solidFill>
                  <a:schemeClr val="accent6">
                    <a:lumMod val="75000"/>
                  </a:schemeClr>
                </a:solidFill>
                <a:sym typeface="Wingdings" panose="05000000000000000000" pitchFamily="2" charset="2"/>
              </a:rPr>
              <a:t> </a:t>
            </a:r>
            <a:r>
              <a:rPr lang="en-US" sz="1600" b="1" dirty="0">
                <a:solidFill>
                  <a:schemeClr val="accent6">
                    <a:lumMod val="75000"/>
                  </a:schemeClr>
                </a:solidFill>
              </a:rPr>
              <a:t>Clarifications</a:t>
            </a:r>
          </a:p>
          <a:p>
            <a:pPr algn="l">
              <a:spcBef>
                <a:spcPts val="600"/>
              </a:spcBef>
              <a:spcAft>
                <a:spcPts val="600"/>
              </a:spcAft>
            </a:pPr>
            <a:r>
              <a:rPr lang="en-US" sz="1400" dirty="0">
                <a:solidFill>
                  <a:schemeClr val="accent6">
                    <a:lumMod val="75000"/>
                  </a:schemeClr>
                </a:solidFill>
              </a:rPr>
              <a:t>Applied in all terminals</a:t>
            </a:r>
            <a:endParaRPr lang="en-US" sz="1400" b="0" dirty="0">
              <a:solidFill>
                <a:schemeClr val="accent6">
                  <a:lumMod val="75000"/>
                </a:schemeClr>
              </a:solidFill>
            </a:endParaRPr>
          </a:p>
        </p:txBody>
      </p:sp>
      <p:sp>
        <p:nvSpPr>
          <p:cNvPr id="12" name="Rectangle 11">
            <a:extLst>
              <a:ext uri="{FF2B5EF4-FFF2-40B4-BE49-F238E27FC236}">
                <a16:creationId xmlns:a16="http://schemas.microsoft.com/office/drawing/2014/main" id="{55C73913-0974-4DB7-AD39-088D1D612726}"/>
              </a:ext>
            </a:extLst>
          </p:cNvPr>
          <p:cNvSpPr/>
          <p:nvPr/>
        </p:nvSpPr>
        <p:spPr>
          <a:xfrm>
            <a:off x="5737166" y="3354920"/>
            <a:ext cx="5728675" cy="2444195"/>
          </a:xfrm>
          <a:prstGeom prst="rect">
            <a:avLst/>
          </a:prstGeom>
        </p:spPr>
        <p:txBody>
          <a:bodyPr wrap="square">
            <a:spAutoFit/>
          </a:bodyPr>
          <a:lstStyle/>
          <a:p>
            <a:pPr fontAlgn="base"/>
            <a:r>
              <a:rPr lang="en-GB" sz="1400" dirty="0">
                <a:solidFill>
                  <a:srgbClr val="000000"/>
                </a:solidFill>
                <a:latin typeface="Arial" panose="020B0604020202020204" pitchFamily="34" charset="0"/>
                <a:cs typeface="Arial" panose="020B0604020202020204" pitchFamily="34" charset="0"/>
              </a:rPr>
              <a:t>The pipelines, arms and hoses undergo preventive maintenance at a justified frequency. The follow-up of this maintenance is documented.</a:t>
            </a:r>
          </a:p>
          <a:p>
            <a:pPr fontAlgn="base"/>
            <a:endParaRPr lang="en-GB" sz="1400" dirty="0">
              <a:solidFill>
                <a:srgbClr val="000000"/>
              </a:solidFill>
              <a:latin typeface="Arial" panose="020B0604020202020204" pitchFamily="34" charset="0"/>
              <a:cs typeface="Arial" panose="020B0604020202020204" pitchFamily="34" charset="0"/>
            </a:endParaRPr>
          </a:p>
          <a:p>
            <a:pPr fontAlgn="base"/>
            <a:endParaRPr lang="en-GB" sz="1400" dirty="0">
              <a:solidFill>
                <a:srgbClr val="000000"/>
              </a:solidFill>
              <a:latin typeface="Arial" panose="020B0604020202020204" pitchFamily="34" charset="0"/>
              <a:cs typeface="Arial" panose="020B0604020202020204" pitchFamily="34" charset="0"/>
            </a:endParaRPr>
          </a:p>
          <a:p>
            <a:pPr fontAlgn="base"/>
            <a:r>
              <a:rPr lang="en-GB" sz="1400" dirty="0">
                <a:solidFill>
                  <a:srgbClr val="000000"/>
                </a:solidFill>
                <a:latin typeface="Arial" panose="020B0604020202020204" pitchFamily="34" charset="0"/>
                <a:cs typeface="Arial" panose="020B0604020202020204" pitchFamily="34" charset="0"/>
              </a:rPr>
              <a:t>When cameras and/or other means of detection are used, they are:</a:t>
            </a:r>
          </a:p>
          <a:p>
            <a:pPr marL="285750" lvl="0" indent="-285750" fontAlgn="base">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Sufficient in number;</a:t>
            </a:r>
          </a:p>
          <a:p>
            <a:pPr marL="285750" lvl="0" indent="-285750" fontAlgn="base">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Regularly checked and controlled;</a:t>
            </a:r>
          </a:p>
          <a:p>
            <a:pPr marL="285750" lvl="0" indent="-285750" fontAlgn="base">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Started up upon arrival and until departure of the  vessel or barge.</a:t>
            </a:r>
          </a:p>
          <a:p>
            <a:pPr marR="57785" lvl="0" algn="just">
              <a:lnSpc>
                <a:spcPct val="115000"/>
              </a:lnSpc>
              <a:spcAft>
                <a:spcPts val="1200"/>
              </a:spcAft>
              <a:tabLst>
                <a:tab pos="357188" algn="l"/>
              </a:tabLst>
            </a:pPr>
            <a:endParaRPr lang="en-GB" sz="1400" dirty="0">
              <a:solidFill>
                <a:srgbClr val="000000"/>
              </a:solidFill>
              <a:latin typeface="Arial" panose="020B0604020202020204" pitchFamily="34" charset="0"/>
              <a:cs typeface="Arial" panose="020B0604020202020204" pitchFamily="34" charset="0"/>
            </a:endParaRPr>
          </a:p>
          <a:p>
            <a:pPr marR="57785" lvl="0" algn="just">
              <a:lnSpc>
                <a:spcPct val="115000"/>
              </a:lnSpc>
              <a:spcAft>
                <a:spcPts val="1200"/>
              </a:spcAft>
              <a:tabLst>
                <a:tab pos="357188" algn="l"/>
              </a:tabLst>
            </a:pPr>
            <a:r>
              <a:rPr lang="en-GB" sz="1400" dirty="0">
                <a:solidFill>
                  <a:srgbClr val="000000"/>
                </a:solidFill>
                <a:latin typeface="Arial" panose="020B0604020202020204" pitchFamily="34" charset="0"/>
                <a:cs typeface="Arial" panose="020B0604020202020204" pitchFamily="34" charset="0"/>
              </a:rPr>
              <a:t>The installation of cargo containment is recommended </a:t>
            </a:r>
          </a:p>
        </p:txBody>
      </p:sp>
      <p:pic>
        <p:nvPicPr>
          <p:cNvPr id="13" name="Image 55">
            <a:extLst>
              <a:ext uri="{FF2B5EF4-FFF2-40B4-BE49-F238E27FC236}">
                <a16:creationId xmlns:a16="http://schemas.microsoft.com/office/drawing/2014/main" id="{292B9C3A-62EE-42CB-90A9-E303C006B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5840" y="3245573"/>
            <a:ext cx="720000" cy="719906"/>
          </a:xfrm>
          <a:prstGeom prst="rect">
            <a:avLst/>
          </a:prstGeom>
        </p:spPr>
      </p:pic>
      <p:sp>
        <p:nvSpPr>
          <p:cNvPr id="14" name="Freeform 34">
            <a:extLst>
              <a:ext uri="{FF2B5EF4-FFF2-40B4-BE49-F238E27FC236}">
                <a16:creationId xmlns:a16="http://schemas.microsoft.com/office/drawing/2014/main" id="{45490005-B2F1-4D6B-9E84-75E81E791391}"/>
              </a:ext>
            </a:extLst>
          </p:cNvPr>
          <p:cNvSpPr>
            <a:spLocks noChangeAspect="1" noEditPoints="1"/>
          </p:cNvSpPr>
          <p:nvPr/>
        </p:nvSpPr>
        <p:spPr bwMode="auto">
          <a:xfrm>
            <a:off x="4699792" y="4298414"/>
            <a:ext cx="644525" cy="720725"/>
          </a:xfrm>
          <a:custGeom>
            <a:avLst/>
            <a:gdLst>
              <a:gd name="T0" fmla="*/ 125 w 203"/>
              <a:gd name="T1" fmla="*/ 73 h 227"/>
              <a:gd name="T2" fmla="*/ 78 w 203"/>
              <a:gd name="T3" fmla="*/ 73 h 227"/>
              <a:gd name="T4" fmla="*/ 100 w 203"/>
              <a:gd name="T5" fmla="*/ 56 h 227"/>
              <a:gd name="T6" fmla="*/ 100 w 203"/>
              <a:gd name="T7" fmla="*/ 62 h 227"/>
              <a:gd name="T8" fmla="*/ 89 w 203"/>
              <a:gd name="T9" fmla="*/ 73 h 227"/>
              <a:gd name="T10" fmla="*/ 100 w 203"/>
              <a:gd name="T11" fmla="*/ 56 h 227"/>
              <a:gd name="T12" fmla="*/ 171 w 203"/>
              <a:gd name="T13" fmla="*/ 2 h 227"/>
              <a:gd name="T14" fmla="*/ 192 w 203"/>
              <a:gd name="T15" fmla="*/ 73 h 227"/>
              <a:gd name="T16" fmla="*/ 171 w 203"/>
              <a:gd name="T17" fmla="*/ 134 h 227"/>
              <a:gd name="T18" fmla="*/ 171 w 203"/>
              <a:gd name="T19" fmla="*/ 143 h 227"/>
              <a:gd name="T20" fmla="*/ 179 w 203"/>
              <a:gd name="T21" fmla="*/ 143 h 227"/>
              <a:gd name="T22" fmla="*/ 179 w 203"/>
              <a:gd name="T23" fmla="*/ 2 h 227"/>
              <a:gd name="T24" fmla="*/ 135 w 203"/>
              <a:gd name="T25" fmla="*/ 102 h 227"/>
              <a:gd name="T26" fmla="*/ 143 w 203"/>
              <a:gd name="T27" fmla="*/ 103 h 227"/>
              <a:gd name="T28" fmla="*/ 143 w 203"/>
              <a:gd name="T29" fmla="*/ 103 h 227"/>
              <a:gd name="T30" fmla="*/ 143 w 203"/>
              <a:gd name="T31" fmla="*/ 43 h 227"/>
              <a:gd name="T32" fmla="*/ 135 w 203"/>
              <a:gd name="T33" fmla="*/ 53 h 227"/>
              <a:gd name="T34" fmla="*/ 135 w 203"/>
              <a:gd name="T35" fmla="*/ 93 h 227"/>
              <a:gd name="T36" fmla="*/ 168 w 203"/>
              <a:gd name="T37" fmla="*/ 73 h 227"/>
              <a:gd name="T38" fmla="*/ 152 w 203"/>
              <a:gd name="T39" fmla="*/ 118 h 227"/>
              <a:gd name="T40" fmla="*/ 162 w 203"/>
              <a:gd name="T41" fmla="*/ 123 h 227"/>
              <a:gd name="T42" fmla="*/ 162 w 203"/>
              <a:gd name="T43" fmla="*/ 123 h 227"/>
              <a:gd name="T44" fmla="*/ 179 w 203"/>
              <a:gd name="T45" fmla="*/ 73 h 227"/>
              <a:gd name="T46" fmla="*/ 154 w 203"/>
              <a:gd name="T47" fmla="*/ 23 h 227"/>
              <a:gd name="T48" fmla="*/ 168 w 203"/>
              <a:gd name="T49" fmla="*/ 73 h 227"/>
              <a:gd name="T50" fmla="*/ 12 w 203"/>
              <a:gd name="T51" fmla="*/ 73 h 227"/>
              <a:gd name="T52" fmla="*/ 33 w 203"/>
              <a:gd name="T53" fmla="*/ 2 h 227"/>
              <a:gd name="T54" fmla="*/ 0 w 203"/>
              <a:gd name="T55" fmla="*/ 73 h 227"/>
              <a:gd name="T56" fmla="*/ 25 w 203"/>
              <a:gd name="T57" fmla="*/ 143 h 227"/>
              <a:gd name="T58" fmla="*/ 34 w 203"/>
              <a:gd name="T59" fmla="*/ 138 h 227"/>
              <a:gd name="T60" fmla="*/ 102 w 203"/>
              <a:gd name="T61" fmla="*/ 108 h 227"/>
              <a:gd name="T62" fmla="*/ 38 w 203"/>
              <a:gd name="T63" fmla="*/ 227 h 227"/>
              <a:gd name="T64" fmla="*/ 102 w 203"/>
              <a:gd name="T65" fmla="*/ 204 h 227"/>
              <a:gd name="T66" fmla="*/ 165 w 203"/>
              <a:gd name="T67" fmla="*/ 227 h 227"/>
              <a:gd name="T68" fmla="*/ 102 w 203"/>
              <a:gd name="T69" fmla="*/ 108 h 227"/>
              <a:gd name="T70" fmla="*/ 82 w 203"/>
              <a:gd name="T71" fmla="*/ 163 h 227"/>
              <a:gd name="T72" fmla="*/ 122 w 203"/>
              <a:gd name="T73" fmla="*/ 163 h 227"/>
              <a:gd name="T74" fmla="*/ 42 w 203"/>
              <a:gd name="T75" fmla="*/ 123 h 227"/>
              <a:gd name="T76" fmla="*/ 42 w 203"/>
              <a:gd name="T77" fmla="*/ 123 h 227"/>
              <a:gd name="T78" fmla="*/ 50 w 203"/>
              <a:gd name="T79" fmla="*/ 123 h 227"/>
              <a:gd name="T80" fmla="*/ 50 w 203"/>
              <a:gd name="T81" fmla="*/ 113 h 227"/>
              <a:gd name="T82" fmla="*/ 50 w 203"/>
              <a:gd name="T83" fmla="*/ 32 h 227"/>
              <a:gd name="T84" fmla="*/ 42 w 203"/>
              <a:gd name="T85" fmla="*/ 23 h 227"/>
              <a:gd name="T86" fmla="*/ 42 w 203"/>
              <a:gd name="T87" fmla="*/ 123 h 227"/>
              <a:gd name="T88" fmla="*/ 60 w 203"/>
              <a:gd name="T89" fmla="*/ 103 h 227"/>
              <a:gd name="T90" fmla="*/ 61 w 203"/>
              <a:gd name="T91" fmla="*/ 103 h 227"/>
              <a:gd name="T92" fmla="*/ 70 w 203"/>
              <a:gd name="T93" fmla="*/ 98 h 227"/>
              <a:gd name="T94" fmla="*/ 61 w 203"/>
              <a:gd name="T95" fmla="*/ 73 h 227"/>
              <a:gd name="T96" fmla="*/ 68 w 203"/>
              <a:gd name="T97" fmla="*/ 43 h 227"/>
              <a:gd name="T98" fmla="*/ 50 w 203"/>
              <a:gd name="T99" fmla="*/ 7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3" h="227">
                <a:moveTo>
                  <a:pt x="102" y="97"/>
                </a:moveTo>
                <a:cubicBezTo>
                  <a:pt x="115" y="97"/>
                  <a:pt x="125" y="86"/>
                  <a:pt x="125" y="73"/>
                </a:cubicBezTo>
                <a:cubicBezTo>
                  <a:pt x="125" y="60"/>
                  <a:pt x="115" y="49"/>
                  <a:pt x="102" y="49"/>
                </a:cubicBezTo>
                <a:cubicBezTo>
                  <a:pt x="88" y="49"/>
                  <a:pt x="78" y="60"/>
                  <a:pt x="78" y="73"/>
                </a:cubicBezTo>
                <a:cubicBezTo>
                  <a:pt x="78" y="86"/>
                  <a:pt x="88" y="97"/>
                  <a:pt x="102" y="97"/>
                </a:cubicBezTo>
                <a:close/>
                <a:moveTo>
                  <a:pt x="100" y="56"/>
                </a:moveTo>
                <a:cubicBezTo>
                  <a:pt x="101" y="56"/>
                  <a:pt x="103" y="57"/>
                  <a:pt x="103" y="59"/>
                </a:cubicBezTo>
                <a:cubicBezTo>
                  <a:pt x="103" y="61"/>
                  <a:pt x="101" y="62"/>
                  <a:pt x="100" y="62"/>
                </a:cubicBezTo>
                <a:cubicBezTo>
                  <a:pt x="95" y="62"/>
                  <a:pt x="92" y="65"/>
                  <a:pt x="92" y="70"/>
                </a:cubicBezTo>
                <a:cubicBezTo>
                  <a:pt x="92" y="71"/>
                  <a:pt x="90" y="73"/>
                  <a:pt x="89" y="73"/>
                </a:cubicBezTo>
                <a:cubicBezTo>
                  <a:pt x="87" y="73"/>
                  <a:pt x="86" y="71"/>
                  <a:pt x="86" y="70"/>
                </a:cubicBezTo>
                <a:cubicBezTo>
                  <a:pt x="86" y="62"/>
                  <a:pt x="92" y="56"/>
                  <a:pt x="100" y="56"/>
                </a:cubicBezTo>
                <a:close/>
                <a:moveTo>
                  <a:pt x="179" y="2"/>
                </a:moveTo>
                <a:cubicBezTo>
                  <a:pt x="177" y="0"/>
                  <a:pt x="173" y="0"/>
                  <a:pt x="171" y="2"/>
                </a:cubicBezTo>
                <a:cubicBezTo>
                  <a:pt x="169" y="5"/>
                  <a:pt x="169" y="9"/>
                  <a:pt x="171" y="12"/>
                </a:cubicBezTo>
                <a:cubicBezTo>
                  <a:pt x="185" y="29"/>
                  <a:pt x="192" y="51"/>
                  <a:pt x="192" y="73"/>
                </a:cubicBezTo>
                <a:cubicBezTo>
                  <a:pt x="192" y="95"/>
                  <a:pt x="185" y="117"/>
                  <a:pt x="171" y="134"/>
                </a:cubicBezTo>
                <a:cubicBezTo>
                  <a:pt x="171" y="134"/>
                  <a:pt x="171" y="134"/>
                  <a:pt x="171" y="134"/>
                </a:cubicBezTo>
                <a:cubicBezTo>
                  <a:pt x="170" y="135"/>
                  <a:pt x="169" y="137"/>
                  <a:pt x="169" y="138"/>
                </a:cubicBezTo>
                <a:cubicBezTo>
                  <a:pt x="169" y="140"/>
                  <a:pt x="170" y="142"/>
                  <a:pt x="171" y="143"/>
                </a:cubicBezTo>
                <a:cubicBezTo>
                  <a:pt x="173" y="146"/>
                  <a:pt x="177" y="146"/>
                  <a:pt x="179" y="143"/>
                </a:cubicBezTo>
                <a:cubicBezTo>
                  <a:pt x="179" y="143"/>
                  <a:pt x="179" y="143"/>
                  <a:pt x="179" y="143"/>
                </a:cubicBezTo>
                <a:cubicBezTo>
                  <a:pt x="195" y="124"/>
                  <a:pt x="203" y="98"/>
                  <a:pt x="203" y="73"/>
                </a:cubicBezTo>
                <a:cubicBezTo>
                  <a:pt x="203" y="47"/>
                  <a:pt x="195" y="22"/>
                  <a:pt x="179" y="2"/>
                </a:cubicBezTo>
                <a:close/>
                <a:moveTo>
                  <a:pt x="134" y="98"/>
                </a:moveTo>
                <a:cubicBezTo>
                  <a:pt x="134" y="99"/>
                  <a:pt x="134" y="101"/>
                  <a:pt x="135" y="102"/>
                </a:cubicBezTo>
                <a:cubicBezTo>
                  <a:pt x="137" y="105"/>
                  <a:pt x="141" y="105"/>
                  <a:pt x="143" y="103"/>
                </a:cubicBezTo>
                <a:cubicBezTo>
                  <a:pt x="143" y="103"/>
                  <a:pt x="143" y="103"/>
                  <a:pt x="143" y="103"/>
                </a:cubicBezTo>
                <a:cubicBezTo>
                  <a:pt x="143" y="103"/>
                  <a:pt x="143" y="103"/>
                  <a:pt x="143" y="103"/>
                </a:cubicBezTo>
                <a:cubicBezTo>
                  <a:pt x="143" y="103"/>
                  <a:pt x="143" y="103"/>
                  <a:pt x="143" y="103"/>
                </a:cubicBezTo>
                <a:cubicBezTo>
                  <a:pt x="150" y="94"/>
                  <a:pt x="154" y="84"/>
                  <a:pt x="154" y="73"/>
                </a:cubicBezTo>
                <a:cubicBezTo>
                  <a:pt x="154" y="62"/>
                  <a:pt x="150" y="51"/>
                  <a:pt x="143" y="43"/>
                </a:cubicBezTo>
                <a:cubicBezTo>
                  <a:pt x="141" y="40"/>
                  <a:pt x="138" y="40"/>
                  <a:pt x="135" y="43"/>
                </a:cubicBezTo>
                <a:cubicBezTo>
                  <a:pt x="133" y="46"/>
                  <a:pt x="133" y="50"/>
                  <a:pt x="135" y="53"/>
                </a:cubicBezTo>
                <a:cubicBezTo>
                  <a:pt x="140" y="58"/>
                  <a:pt x="142" y="65"/>
                  <a:pt x="142" y="73"/>
                </a:cubicBezTo>
                <a:cubicBezTo>
                  <a:pt x="142" y="80"/>
                  <a:pt x="140" y="87"/>
                  <a:pt x="135" y="93"/>
                </a:cubicBezTo>
                <a:cubicBezTo>
                  <a:pt x="134" y="94"/>
                  <a:pt x="134" y="96"/>
                  <a:pt x="134" y="98"/>
                </a:cubicBezTo>
                <a:close/>
                <a:moveTo>
                  <a:pt x="168" y="73"/>
                </a:moveTo>
                <a:cubicBezTo>
                  <a:pt x="168" y="87"/>
                  <a:pt x="163" y="102"/>
                  <a:pt x="154" y="113"/>
                </a:cubicBezTo>
                <a:cubicBezTo>
                  <a:pt x="153" y="115"/>
                  <a:pt x="152" y="116"/>
                  <a:pt x="152" y="118"/>
                </a:cubicBezTo>
                <a:cubicBezTo>
                  <a:pt x="152" y="120"/>
                  <a:pt x="153" y="122"/>
                  <a:pt x="154" y="123"/>
                </a:cubicBezTo>
                <a:cubicBezTo>
                  <a:pt x="156" y="126"/>
                  <a:pt x="159" y="126"/>
                  <a:pt x="162" y="123"/>
                </a:cubicBezTo>
                <a:cubicBezTo>
                  <a:pt x="162" y="123"/>
                  <a:pt x="162" y="123"/>
                  <a:pt x="162" y="123"/>
                </a:cubicBezTo>
                <a:cubicBezTo>
                  <a:pt x="162" y="123"/>
                  <a:pt x="162" y="123"/>
                  <a:pt x="162" y="123"/>
                </a:cubicBezTo>
                <a:cubicBezTo>
                  <a:pt x="162" y="123"/>
                  <a:pt x="162" y="123"/>
                  <a:pt x="162" y="123"/>
                </a:cubicBezTo>
                <a:cubicBezTo>
                  <a:pt x="174" y="109"/>
                  <a:pt x="179" y="91"/>
                  <a:pt x="179" y="73"/>
                </a:cubicBezTo>
                <a:cubicBezTo>
                  <a:pt x="179" y="55"/>
                  <a:pt x="174" y="36"/>
                  <a:pt x="162" y="23"/>
                </a:cubicBezTo>
                <a:cubicBezTo>
                  <a:pt x="160" y="20"/>
                  <a:pt x="156" y="20"/>
                  <a:pt x="154" y="23"/>
                </a:cubicBezTo>
                <a:cubicBezTo>
                  <a:pt x="152" y="25"/>
                  <a:pt x="152" y="30"/>
                  <a:pt x="154" y="32"/>
                </a:cubicBezTo>
                <a:cubicBezTo>
                  <a:pt x="163" y="43"/>
                  <a:pt x="168" y="58"/>
                  <a:pt x="168" y="73"/>
                </a:cubicBezTo>
                <a:close/>
                <a:moveTo>
                  <a:pt x="33" y="134"/>
                </a:moveTo>
                <a:cubicBezTo>
                  <a:pt x="19" y="117"/>
                  <a:pt x="12" y="95"/>
                  <a:pt x="12" y="73"/>
                </a:cubicBezTo>
                <a:cubicBezTo>
                  <a:pt x="12" y="51"/>
                  <a:pt x="19" y="29"/>
                  <a:pt x="33" y="12"/>
                </a:cubicBezTo>
                <a:cubicBezTo>
                  <a:pt x="35" y="9"/>
                  <a:pt x="35" y="5"/>
                  <a:pt x="33" y="2"/>
                </a:cubicBezTo>
                <a:cubicBezTo>
                  <a:pt x="30" y="0"/>
                  <a:pt x="27" y="0"/>
                  <a:pt x="25" y="2"/>
                </a:cubicBezTo>
                <a:cubicBezTo>
                  <a:pt x="8" y="22"/>
                  <a:pt x="0" y="47"/>
                  <a:pt x="0" y="73"/>
                </a:cubicBezTo>
                <a:cubicBezTo>
                  <a:pt x="0" y="98"/>
                  <a:pt x="8" y="124"/>
                  <a:pt x="25" y="143"/>
                </a:cubicBezTo>
                <a:cubicBezTo>
                  <a:pt x="25" y="143"/>
                  <a:pt x="25" y="143"/>
                  <a:pt x="25" y="143"/>
                </a:cubicBezTo>
                <a:cubicBezTo>
                  <a:pt x="27" y="146"/>
                  <a:pt x="31" y="146"/>
                  <a:pt x="33" y="143"/>
                </a:cubicBezTo>
                <a:cubicBezTo>
                  <a:pt x="34" y="142"/>
                  <a:pt x="34" y="140"/>
                  <a:pt x="34" y="138"/>
                </a:cubicBezTo>
                <a:cubicBezTo>
                  <a:pt x="34" y="137"/>
                  <a:pt x="34" y="135"/>
                  <a:pt x="33" y="134"/>
                </a:cubicBezTo>
                <a:close/>
                <a:moveTo>
                  <a:pt x="102" y="108"/>
                </a:moveTo>
                <a:cubicBezTo>
                  <a:pt x="96" y="108"/>
                  <a:pt x="91" y="107"/>
                  <a:pt x="87" y="105"/>
                </a:cubicBezTo>
                <a:cubicBezTo>
                  <a:pt x="38" y="227"/>
                  <a:pt x="38" y="227"/>
                  <a:pt x="38" y="227"/>
                </a:cubicBezTo>
                <a:cubicBezTo>
                  <a:pt x="54" y="227"/>
                  <a:pt x="54" y="227"/>
                  <a:pt x="54" y="227"/>
                </a:cubicBezTo>
                <a:cubicBezTo>
                  <a:pt x="65" y="213"/>
                  <a:pt x="82" y="204"/>
                  <a:pt x="102" y="204"/>
                </a:cubicBezTo>
                <a:cubicBezTo>
                  <a:pt x="121" y="204"/>
                  <a:pt x="138" y="213"/>
                  <a:pt x="149" y="227"/>
                </a:cubicBezTo>
                <a:cubicBezTo>
                  <a:pt x="165" y="227"/>
                  <a:pt x="165" y="227"/>
                  <a:pt x="165" y="227"/>
                </a:cubicBezTo>
                <a:cubicBezTo>
                  <a:pt x="116" y="105"/>
                  <a:pt x="116" y="105"/>
                  <a:pt x="116" y="105"/>
                </a:cubicBezTo>
                <a:cubicBezTo>
                  <a:pt x="111" y="107"/>
                  <a:pt x="107" y="108"/>
                  <a:pt x="102" y="108"/>
                </a:cubicBezTo>
                <a:close/>
                <a:moveTo>
                  <a:pt x="102" y="181"/>
                </a:moveTo>
                <a:cubicBezTo>
                  <a:pt x="91" y="181"/>
                  <a:pt x="82" y="173"/>
                  <a:pt x="82" y="163"/>
                </a:cubicBezTo>
                <a:cubicBezTo>
                  <a:pt x="82" y="153"/>
                  <a:pt x="91" y="144"/>
                  <a:pt x="102" y="144"/>
                </a:cubicBezTo>
                <a:cubicBezTo>
                  <a:pt x="113" y="144"/>
                  <a:pt x="122" y="153"/>
                  <a:pt x="122" y="163"/>
                </a:cubicBezTo>
                <a:cubicBezTo>
                  <a:pt x="122" y="173"/>
                  <a:pt x="113" y="181"/>
                  <a:pt x="102" y="181"/>
                </a:cubicBezTo>
                <a:close/>
                <a:moveTo>
                  <a:pt x="42" y="123"/>
                </a:moveTo>
                <a:cubicBezTo>
                  <a:pt x="42" y="123"/>
                  <a:pt x="42" y="123"/>
                  <a:pt x="42" y="123"/>
                </a:cubicBezTo>
                <a:cubicBezTo>
                  <a:pt x="42" y="123"/>
                  <a:pt x="42" y="123"/>
                  <a:pt x="42" y="123"/>
                </a:cubicBezTo>
                <a:cubicBezTo>
                  <a:pt x="42" y="123"/>
                  <a:pt x="42" y="123"/>
                  <a:pt x="42" y="123"/>
                </a:cubicBezTo>
                <a:cubicBezTo>
                  <a:pt x="44" y="126"/>
                  <a:pt x="48" y="126"/>
                  <a:pt x="50" y="123"/>
                </a:cubicBezTo>
                <a:cubicBezTo>
                  <a:pt x="51" y="122"/>
                  <a:pt x="52" y="120"/>
                  <a:pt x="52" y="118"/>
                </a:cubicBezTo>
                <a:cubicBezTo>
                  <a:pt x="52" y="116"/>
                  <a:pt x="51" y="115"/>
                  <a:pt x="50" y="113"/>
                </a:cubicBezTo>
                <a:cubicBezTo>
                  <a:pt x="40" y="102"/>
                  <a:pt x="36" y="87"/>
                  <a:pt x="36" y="73"/>
                </a:cubicBezTo>
                <a:cubicBezTo>
                  <a:pt x="36" y="58"/>
                  <a:pt x="40" y="43"/>
                  <a:pt x="50" y="32"/>
                </a:cubicBezTo>
                <a:cubicBezTo>
                  <a:pt x="52" y="30"/>
                  <a:pt x="52" y="25"/>
                  <a:pt x="50" y="23"/>
                </a:cubicBezTo>
                <a:cubicBezTo>
                  <a:pt x="48" y="20"/>
                  <a:pt x="44" y="20"/>
                  <a:pt x="42" y="23"/>
                </a:cubicBezTo>
                <a:cubicBezTo>
                  <a:pt x="30" y="36"/>
                  <a:pt x="24" y="55"/>
                  <a:pt x="24" y="73"/>
                </a:cubicBezTo>
                <a:cubicBezTo>
                  <a:pt x="24" y="91"/>
                  <a:pt x="30" y="109"/>
                  <a:pt x="42" y="123"/>
                </a:cubicBezTo>
                <a:close/>
                <a:moveTo>
                  <a:pt x="60" y="103"/>
                </a:moveTo>
                <a:cubicBezTo>
                  <a:pt x="60" y="103"/>
                  <a:pt x="60" y="103"/>
                  <a:pt x="60" y="103"/>
                </a:cubicBezTo>
                <a:cubicBezTo>
                  <a:pt x="61" y="103"/>
                  <a:pt x="61" y="103"/>
                  <a:pt x="61" y="103"/>
                </a:cubicBezTo>
                <a:cubicBezTo>
                  <a:pt x="61" y="103"/>
                  <a:pt x="61" y="103"/>
                  <a:pt x="61" y="103"/>
                </a:cubicBezTo>
                <a:cubicBezTo>
                  <a:pt x="63" y="105"/>
                  <a:pt x="67" y="105"/>
                  <a:pt x="69" y="102"/>
                </a:cubicBezTo>
                <a:cubicBezTo>
                  <a:pt x="70" y="101"/>
                  <a:pt x="70" y="99"/>
                  <a:pt x="70" y="98"/>
                </a:cubicBezTo>
                <a:cubicBezTo>
                  <a:pt x="70" y="96"/>
                  <a:pt x="69" y="94"/>
                  <a:pt x="68" y="93"/>
                </a:cubicBezTo>
                <a:cubicBezTo>
                  <a:pt x="64" y="87"/>
                  <a:pt x="61" y="80"/>
                  <a:pt x="61" y="73"/>
                </a:cubicBezTo>
                <a:cubicBezTo>
                  <a:pt x="61" y="65"/>
                  <a:pt x="64" y="58"/>
                  <a:pt x="68" y="53"/>
                </a:cubicBezTo>
                <a:cubicBezTo>
                  <a:pt x="70" y="50"/>
                  <a:pt x="70" y="46"/>
                  <a:pt x="68" y="43"/>
                </a:cubicBezTo>
                <a:cubicBezTo>
                  <a:pt x="66" y="40"/>
                  <a:pt x="62" y="40"/>
                  <a:pt x="60" y="43"/>
                </a:cubicBezTo>
                <a:cubicBezTo>
                  <a:pt x="53" y="51"/>
                  <a:pt x="50" y="62"/>
                  <a:pt x="50" y="73"/>
                </a:cubicBezTo>
                <a:cubicBezTo>
                  <a:pt x="50" y="84"/>
                  <a:pt x="53" y="94"/>
                  <a:pt x="60" y="103"/>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15" name="Image 46">
            <a:extLst>
              <a:ext uri="{FF2B5EF4-FFF2-40B4-BE49-F238E27FC236}">
                <a16:creationId xmlns:a16="http://schemas.microsoft.com/office/drawing/2014/main" id="{D376AE70-0A82-46E9-A8DE-CC97BE0622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6368" y="5409272"/>
            <a:ext cx="467987" cy="468000"/>
          </a:xfrm>
          <a:prstGeom prst="rect">
            <a:avLst/>
          </a:prstGeom>
        </p:spPr>
      </p:pic>
      <p:sp>
        <p:nvSpPr>
          <p:cNvPr id="10" name="Espace réservé du texte 16">
            <a:extLst>
              <a:ext uri="{FF2B5EF4-FFF2-40B4-BE49-F238E27FC236}">
                <a16:creationId xmlns:a16="http://schemas.microsoft.com/office/drawing/2014/main" id="{F573C68C-651B-4C53-8937-1797C2FD649F}"/>
              </a:ext>
            </a:extLst>
          </p:cNvPr>
          <p:cNvSpPr txBox="1">
            <a:spLocks noEditPoints="1"/>
          </p:cNvSpPr>
          <p:nvPr/>
        </p:nvSpPr>
        <p:spPr>
          <a:xfrm>
            <a:off x="5267848" y="0"/>
            <a:ext cx="691368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MEASURES TO CONTROL THE RISK OF LOSS OF CONTAINMENT</a:t>
            </a:r>
          </a:p>
        </p:txBody>
      </p:sp>
    </p:spTree>
    <p:extLst>
      <p:ext uri="{BB962C8B-B14F-4D97-AF65-F5344CB8AC3E}">
        <p14:creationId xmlns:p14="http://schemas.microsoft.com/office/powerpoint/2010/main" val="6796035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dcc3e0929488b17fab6f82ec7088fdae">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c9d0e380f815efdcca993c8130bcef12"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wingCount xmlns="34675de5-4563-4f28-8d82-4e698848548e" xsi:nil="true"/>
    <RelevantLanguage xmlns="34675de5-4563-4f28-8d82-4e698848548e">1036;3082;1043;1031;2070</RelevantLanguage>
    <VariationGroupID xmlns="34675de5-4563-4f28-8d82-4e698848548e">eef4c1f2-9d2d-4f4a-86f8-dd6a1323423f</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ab67098b-b471-4c9a-a6d5-d4dbcc2776a3</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2020-10-12T09:01:34+00:00</PublishingStartDate>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1BFF05C5-52D1-49C0-952F-5B3D8FEAF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3.xml><?xml version="1.0" encoding="utf-8"?>
<ds:datastoreItem xmlns:ds="http://schemas.openxmlformats.org/officeDocument/2006/customXml" ds:itemID="{E99F6862-519E-4D3B-959E-8B8E74B90771}">
  <ds:schemaRefs>
    <ds:schemaRef ds:uri="34675de5-4563-4f28-8d82-4e698848548e"/>
    <ds:schemaRef ds:uri="http://schemas.microsoft.com/office/2006/documentManagement/types"/>
    <ds:schemaRef ds:uri="http://purl.org/dc/terms/"/>
    <ds:schemaRef ds:uri="http://www.w3.org/XML/1998/namespace"/>
    <ds:schemaRef ds:uri="http://schemas.microsoft.com/sharepoint/v3"/>
    <ds:schemaRef ds:uri="http://schemas.openxmlformats.org/package/2006/metadata/core-properties"/>
    <ds:schemaRef ds:uri="http://purl.org/dc/dcmitype/"/>
    <ds:schemaRef ds:uri="http://purl.org/dc/elements/1.1/"/>
    <ds:schemaRef ds:uri="http://schemas.microsoft.com/office/infopath/2007/PartnerControls"/>
    <ds:schemaRef ds:uri="6976bd83-f208-4589-bff3-a75963e94f6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2187</TotalTime>
  <Words>3078</Words>
  <Application>Microsoft Office PowerPoint</Application>
  <PresentationFormat>Grand écran</PresentationFormat>
  <Paragraphs>342</Paragraphs>
  <Slides>20</Slides>
  <Notes>20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Courier New</vt:lpstr>
      <vt:lpstr>Wingdings</vt:lpstr>
      <vt:lpstr/>
      <vt:lpstr>Safety of Maritime and Inland Waterway Terminals HSE GROUP RULE (CR-GR-HSE-422)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Aurelie SALA</cp:lastModifiedBy>
  <cp:revision>333</cp:revision>
  <cp:lastPrinted>2019-06-19T14:48:18Z</cp:lastPrinted>
  <dcterms:modified xsi:type="dcterms:W3CDTF">2020-11-03T14:37:33Z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2b30ed1b-e95f-40b5-af89-828263f287a7_Enabled">
    <vt:lpwstr>True</vt:lpwstr>
  </property>
  <property fmtid="{D5CDD505-2E9C-101B-9397-08002B2CF9AE}" pid="14" name="MSIP_Label_2b30ed1b-e95f-40b5-af89-828263f287a7_SiteId">
    <vt:lpwstr>329e91b0-e21f-48fb-a071-456717ecc28e</vt:lpwstr>
  </property>
  <property fmtid="{D5CDD505-2E9C-101B-9397-08002B2CF9AE}" pid="15" name="MSIP_Label_2b30ed1b-e95f-40b5-af89-828263f287a7_Owner">
    <vt:lpwstr>cyril.champigny@total.com</vt:lpwstr>
  </property>
  <property fmtid="{D5CDD505-2E9C-101B-9397-08002B2CF9AE}" pid="16" name="MSIP_Label_2b30ed1b-e95f-40b5-af89-828263f287a7_SetDate">
    <vt:lpwstr>2020-08-13T07:04:57.6376559Z</vt:lpwstr>
  </property>
  <property fmtid="{D5CDD505-2E9C-101B-9397-08002B2CF9AE}" pid="17" name="MSIP_Label_2b30ed1b-e95f-40b5-af89-828263f287a7_Name">
    <vt:lpwstr>Restricted</vt:lpwstr>
  </property>
  <property fmtid="{D5CDD505-2E9C-101B-9397-08002B2CF9AE}" pid="18" name="MSIP_Label_2b30ed1b-e95f-40b5-af89-828263f287a7_Application">
    <vt:lpwstr>Microsoft Azure Information Protection</vt:lpwstr>
  </property>
  <property fmtid="{D5CDD505-2E9C-101B-9397-08002B2CF9AE}" pid="19" name="MSIP_Label_2b30ed1b-e95f-40b5-af89-828263f287a7_ActionId">
    <vt:lpwstr>35303b52-8e64-4998-a99a-23097ea0ef73</vt:lpwstr>
  </property>
  <property fmtid="{D5CDD505-2E9C-101B-9397-08002B2CF9AE}" pid="20" name="MSIP_Label_2b30ed1b-e95f-40b5-af89-828263f287a7_Extended_MSFT_Method">
    <vt:lpwstr>Automatic</vt:lpwstr>
  </property>
  <property fmtid="{D5CDD505-2E9C-101B-9397-08002B2CF9AE}" pid="21" name="Sensitivity">
    <vt:lpwstr>Restricted</vt:lpwstr>
  </property>
</Properties>
</file>