
<file path=[Content_Types].xml><?xml version="1.0" encoding="utf-8"?>
<Types xmlns="http://schemas.openxmlformats.org/package/2006/content-types">
  <Default Extension="emf" ContentType="image/x-emf"/>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notesMasterIdLst>
    <p:notesMasterId r:id="rId25"/>
  </p:notesMasterIdLst>
  <p:handoutMasterIdLst>
    <p:handoutMasterId r:id="rId26"/>
  </p:handoutMasterIdLst>
  <p:sldIdLst>
    <p:sldId id="256" r:id="rId5"/>
    <p:sldId id="314" r:id="rId6"/>
    <p:sldId id="322" r:id="rId7"/>
    <p:sldId id="337" r:id="rId8"/>
    <p:sldId id="323" r:id="rId9"/>
    <p:sldId id="324" r:id="rId10"/>
    <p:sldId id="325" r:id="rId11"/>
    <p:sldId id="326" r:id="rId12"/>
    <p:sldId id="327" r:id="rId13"/>
    <p:sldId id="328" r:id="rId14"/>
    <p:sldId id="329" r:id="rId15"/>
    <p:sldId id="330" r:id="rId16"/>
    <p:sldId id="331" r:id="rId17"/>
    <p:sldId id="338" r:id="rId18"/>
    <p:sldId id="332" r:id="rId19"/>
    <p:sldId id="333" r:id="rId20"/>
    <p:sldId id="334" r:id="rId21"/>
    <p:sldId id="335" r:id="rId22"/>
    <p:sldId id="336" r:id="rId23"/>
    <p:sldId id="339" r:id="rId24"/>
  </p:sldIdLst>
  <p:sldSz cx="12192000" cy="6858000"/>
  <p:notesSz cx="6797675" cy="9926638"/>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ebastien MUNERET" initials="SM" lastIdx="5" clrIdx="0">
    <p:extLst>
      <p:ext uri="{19B8F6BF-5375-455C-9EA6-DF929625EA0E}">
        <p15:presenceInfo xmlns:p15="http://schemas.microsoft.com/office/powerpoint/2012/main" userId="S-1-5-21-1688137703-1013256711-2629252250-32346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76092"/>
    <a:srgbClr val="E9E2CE"/>
    <a:srgbClr val="FFFF99"/>
    <a:srgbClr val="A90025"/>
    <a:srgbClr val="FF9900"/>
    <a:srgbClr val="AC8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8AEB599-DD37-4661-94AC-A64DBADC792A}" v="195" dt="2020-09-03T15:39:29.377"/>
  </p1510:revLst>
</p1510:revInfo>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BC89EF96-8CEA-46FF-86C4-4CE0E7609802}" styleName="Style léger 3 - Accentuation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3C2FFA5D-87B4-456A-9821-1D502468CF0F}" styleName="Style à thème 1 - Accentuation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Style à thème 1 - Accentuation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147" autoAdjust="0"/>
    <p:restoredTop sz="91513" autoAdjust="0"/>
  </p:normalViewPr>
  <p:slideViewPr>
    <p:cSldViewPr>
      <p:cViewPr varScale="1">
        <p:scale>
          <a:sx n="62" d="100"/>
          <a:sy n="62" d="100"/>
        </p:scale>
        <p:origin x="1050" y="72"/>
      </p:cViewPr>
      <p:guideLst>
        <p:guide orient="horz" pos="2160"/>
        <p:guide pos="3840"/>
      </p:guideLst>
    </p:cSldViewPr>
  </p:slideViewPr>
  <p:outlineViewPr>
    <p:cViewPr>
      <p:scale>
        <a:sx n="33" d="100"/>
        <a:sy n="33" d="100"/>
      </p:scale>
      <p:origin x="0" y="-3811"/>
    </p:cViewPr>
  </p:outlineViewPr>
  <p:notesTextViewPr>
    <p:cViewPr>
      <p:scale>
        <a:sx n="75" d="100"/>
        <a:sy n="75" d="100"/>
      </p:scale>
      <p:origin x="0" y="0"/>
    </p:cViewPr>
  </p:notesTextViewPr>
  <p:sorterViewPr>
    <p:cViewPr>
      <p:scale>
        <a:sx n="178" d="100"/>
        <a:sy n="178" d="100"/>
      </p:scale>
      <p:origin x="0" y="-17755"/>
    </p:cViewPr>
  </p:sorterViewPr>
  <p:notesViewPr>
    <p:cSldViewPr>
      <p:cViewPr varScale="1">
        <p:scale>
          <a:sx n="79" d="100"/>
          <a:sy n="79" d="100"/>
        </p:scale>
        <p:origin x="3318" y="96"/>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commentAuthors" Target="commentAuthors.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US"/>
          </a:p>
        </p:txBody>
      </p:sp>
      <p:sp>
        <p:nvSpPr>
          <p:cNvPr id="3" name="Espace réservé de la date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AA8F9218-3AC4-4588-AD15-C8B9615A4193}" type="datetimeFigureOut">
              <a:rPr lang="en-US" smtClean="0"/>
              <a:pPr/>
              <a:t>11/3/2020</a:t>
            </a:fld>
            <a:endParaRPr lang="en-US"/>
          </a:p>
        </p:txBody>
      </p:sp>
      <p:sp>
        <p:nvSpPr>
          <p:cNvPr id="4" name="Espace réservé du pied de page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en-US"/>
          </a:p>
        </p:txBody>
      </p:sp>
      <p:sp>
        <p:nvSpPr>
          <p:cNvPr id="5" name="Espace réservé du numéro de diapositive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6471A043-F37E-42BC-90A9-BA46E9EBA480}" type="slidenum">
              <a:rPr lang="en-US" smtClean="0"/>
              <a:pPr/>
              <a:t>‹N°›</a:t>
            </a:fld>
            <a:endParaRPr lang="en-US"/>
          </a:p>
        </p:txBody>
      </p:sp>
    </p:spTree>
    <p:extLst>
      <p:ext uri="{BB962C8B-B14F-4D97-AF65-F5344CB8AC3E}">
        <p14:creationId xmlns:p14="http://schemas.microsoft.com/office/powerpoint/2010/main" val="324404703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US"/>
          </a:p>
        </p:txBody>
      </p:sp>
      <p:sp>
        <p:nvSpPr>
          <p:cNvPr id="3" name="Espace réservé de la date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BBCB1C22-5F7F-45DB-B066-C38515A5A04C}" type="datetimeFigureOut">
              <a:rPr lang="en-US" smtClean="0"/>
              <a:pPr/>
              <a:t>11/3/2020</a:t>
            </a:fld>
            <a:endParaRPr lang="en-US"/>
          </a:p>
        </p:txBody>
      </p:sp>
      <p:sp>
        <p:nvSpPr>
          <p:cNvPr id="4" name="Espace réservé de l'image des diapositives 3"/>
          <p:cNvSpPr>
            <a:spLocks noGrp="1" noRot="1" noChangeAspect="1"/>
          </p:cNvSpPr>
          <p:nvPr>
            <p:ph type="sldImg" idx="2"/>
          </p:nvPr>
        </p:nvSpPr>
        <p:spPr>
          <a:xfrm>
            <a:off x="90488" y="744538"/>
            <a:ext cx="6616700" cy="3722687"/>
          </a:xfrm>
          <a:prstGeom prst="rect">
            <a:avLst/>
          </a:prstGeom>
          <a:noFill/>
          <a:ln w="12700">
            <a:solidFill>
              <a:prstClr val="black"/>
            </a:solidFill>
          </a:ln>
        </p:spPr>
        <p:txBody>
          <a:bodyPr vert="horz" lIns="91440" tIns="45720" rIns="91440" bIns="45720" rtlCol="0" anchor="ctr"/>
          <a:lstStyle/>
          <a:p>
            <a:endParaRPr lang="en-US"/>
          </a:p>
        </p:txBody>
      </p:sp>
      <p:sp>
        <p:nvSpPr>
          <p:cNvPr id="5" name="Espace réservé des commentaires 4"/>
          <p:cNvSpPr>
            <a:spLocks noGrp="1"/>
          </p:cNvSpPr>
          <p:nvPr>
            <p:ph type="body" sz="quarter" idx="3"/>
          </p:nvPr>
        </p:nvSpPr>
        <p:spPr>
          <a:xfrm>
            <a:off x="679768" y="4715153"/>
            <a:ext cx="5438140" cy="4466987"/>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6" name="Espace réservé du pied de page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US"/>
          </a:p>
        </p:txBody>
      </p:sp>
      <p:sp>
        <p:nvSpPr>
          <p:cNvPr id="7" name="Espace réservé du numéro de diapositive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B19BD1F9-669C-4CA0-8FBF-032659BF0921}" type="slidenum">
              <a:rPr lang="en-US" smtClean="0"/>
              <a:pPr/>
              <a:t>‹N°›</a:t>
            </a:fld>
            <a:endParaRPr lang="en-US"/>
          </a:p>
        </p:txBody>
      </p:sp>
    </p:spTree>
    <p:extLst>
      <p:ext uri="{BB962C8B-B14F-4D97-AF65-F5344CB8AC3E}">
        <p14:creationId xmlns:p14="http://schemas.microsoft.com/office/powerpoint/2010/main" val="39829357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en-US"/>
          </a:p>
        </p:txBody>
      </p:sp>
      <p:sp>
        <p:nvSpPr>
          <p:cNvPr id="4" name="Espace réservé du numéro de diapositive 3"/>
          <p:cNvSpPr>
            <a:spLocks noGrp="1"/>
          </p:cNvSpPr>
          <p:nvPr>
            <p:ph type="sldNum" sz="quarter" idx="10"/>
          </p:nvPr>
        </p:nvSpPr>
        <p:spPr/>
        <p:txBody>
          <a:bodyPr/>
          <a:lstStyle/>
          <a:p>
            <a:fld id="{B19BD1F9-669C-4CA0-8FBF-032659BF0921}" type="slidenum">
              <a:rPr lang="en-US" smtClean="0"/>
              <a:pPr/>
              <a:t>1</a:t>
            </a:fld>
            <a:endParaRPr lang="en-US"/>
          </a:p>
        </p:txBody>
      </p:sp>
    </p:spTree>
    <p:extLst>
      <p:ext uri="{BB962C8B-B14F-4D97-AF65-F5344CB8AC3E}">
        <p14:creationId xmlns:p14="http://schemas.microsoft.com/office/powerpoint/2010/main" val="206883049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dirty="0"/>
          </a:p>
        </p:txBody>
      </p:sp>
      <p:sp>
        <p:nvSpPr>
          <p:cNvPr id="4" name="Espace réservé du numéro de diapositive 6"/>
          <p:cNvSpPr>
            <a:spLocks noGrp="1" noEditPoints="1"/>
          </p:cNvSpPr>
          <p:nvPr>
            <p:ph type="sldNum" sz="quarter" idx="5"/>
          </p:nvPr>
        </p:nvSpPr>
        <p:spPr/>
        <p:txBody>
          <a:bodyPr/>
          <a:lstStyle/>
          <a:p>
            <a:fld id="{88686BF0-97CE-4AF3-9423-3886F07A0A52}" type="slidenum">
              <a:rPr lang="en-US" smtClean="0"/>
              <a:pPr/>
              <a:t>10</a:t>
            </a:fld>
            <a:endParaRPr lang="en-US"/>
          </a:p>
        </p:txBody>
      </p:sp>
    </p:spTree>
    <p:extLst>
      <p:ext uri="{BB962C8B-B14F-4D97-AF65-F5344CB8AC3E}">
        <p14:creationId xmlns:p14="http://schemas.microsoft.com/office/powerpoint/2010/main" val="108371418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dirty="0"/>
          </a:p>
        </p:txBody>
      </p:sp>
      <p:sp>
        <p:nvSpPr>
          <p:cNvPr id="4" name="Espace réservé du numéro de diapositive 6"/>
          <p:cNvSpPr>
            <a:spLocks noGrp="1" noEditPoints="1"/>
          </p:cNvSpPr>
          <p:nvPr>
            <p:ph type="sldNum" sz="quarter" idx="5"/>
          </p:nvPr>
        </p:nvSpPr>
        <p:spPr/>
        <p:txBody>
          <a:bodyPr/>
          <a:lstStyle/>
          <a:p>
            <a:fld id="{88686BF0-97CE-4AF3-9423-3886F07A0A52}" type="slidenum">
              <a:rPr lang="en-US" smtClean="0"/>
              <a:pPr/>
              <a:t>11</a:t>
            </a:fld>
            <a:endParaRPr lang="en-US"/>
          </a:p>
        </p:txBody>
      </p:sp>
    </p:spTree>
    <p:extLst>
      <p:ext uri="{BB962C8B-B14F-4D97-AF65-F5344CB8AC3E}">
        <p14:creationId xmlns:p14="http://schemas.microsoft.com/office/powerpoint/2010/main" val="274342905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dirty="0"/>
          </a:p>
        </p:txBody>
      </p:sp>
      <p:sp>
        <p:nvSpPr>
          <p:cNvPr id="4" name="Espace réservé du numéro de diapositive 6"/>
          <p:cNvSpPr>
            <a:spLocks noGrp="1" noEditPoints="1"/>
          </p:cNvSpPr>
          <p:nvPr>
            <p:ph type="sldNum" sz="quarter" idx="5"/>
          </p:nvPr>
        </p:nvSpPr>
        <p:spPr/>
        <p:txBody>
          <a:bodyPr/>
          <a:lstStyle/>
          <a:p>
            <a:fld id="{88686BF0-97CE-4AF3-9423-3886F07A0A52}" type="slidenum">
              <a:rPr lang="en-US" smtClean="0"/>
              <a:pPr/>
              <a:t>12</a:t>
            </a:fld>
            <a:endParaRPr lang="en-US"/>
          </a:p>
        </p:txBody>
      </p:sp>
    </p:spTree>
    <p:extLst>
      <p:ext uri="{BB962C8B-B14F-4D97-AF65-F5344CB8AC3E}">
        <p14:creationId xmlns:p14="http://schemas.microsoft.com/office/powerpoint/2010/main" val="76483825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dirty="0"/>
          </a:p>
        </p:txBody>
      </p:sp>
      <p:sp>
        <p:nvSpPr>
          <p:cNvPr id="4" name="Espace réservé du numéro de diapositive 6"/>
          <p:cNvSpPr>
            <a:spLocks noGrp="1" noEditPoints="1"/>
          </p:cNvSpPr>
          <p:nvPr>
            <p:ph type="sldNum" sz="quarter" idx="5"/>
          </p:nvPr>
        </p:nvSpPr>
        <p:spPr/>
        <p:txBody>
          <a:bodyPr/>
          <a:lstStyle/>
          <a:p>
            <a:fld id="{88686BF0-97CE-4AF3-9423-3886F07A0A52}" type="slidenum">
              <a:rPr lang="en-US" smtClean="0"/>
              <a:pPr/>
              <a:t>13</a:t>
            </a:fld>
            <a:endParaRPr lang="en-US"/>
          </a:p>
        </p:txBody>
      </p:sp>
    </p:spTree>
    <p:extLst>
      <p:ext uri="{BB962C8B-B14F-4D97-AF65-F5344CB8AC3E}">
        <p14:creationId xmlns:p14="http://schemas.microsoft.com/office/powerpoint/2010/main" val="302779894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dirty="0"/>
          </a:p>
        </p:txBody>
      </p:sp>
      <p:sp>
        <p:nvSpPr>
          <p:cNvPr id="4" name="Espace réservé du numéro de diapositive 6"/>
          <p:cNvSpPr>
            <a:spLocks noGrp="1" noEditPoints="1"/>
          </p:cNvSpPr>
          <p:nvPr>
            <p:ph type="sldNum" sz="quarter" idx="5"/>
          </p:nvPr>
        </p:nvSpPr>
        <p:spPr/>
        <p:txBody>
          <a:bodyPr/>
          <a:lstStyle/>
          <a:p>
            <a:fld id="{88686BF0-97CE-4AF3-9423-3886F07A0A52}" type="slidenum">
              <a:rPr lang="en-US" smtClean="0"/>
              <a:pPr/>
              <a:t>14</a:t>
            </a:fld>
            <a:endParaRPr lang="en-US"/>
          </a:p>
        </p:txBody>
      </p:sp>
    </p:spTree>
    <p:extLst>
      <p:ext uri="{BB962C8B-B14F-4D97-AF65-F5344CB8AC3E}">
        <p14:creationId xmlns:p14="http://schemas.microsoft.com/office/powerpoint/2010/main" val="193761953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dirty="0"/>
          </a:p>
        </p:txBody>
      </p:sp>
      <p:sp>
        <p:nvSpPr>
          <p:cNvPr id="4" name="Espace réservé du numéro de diapositive 6"/>
          <p:cNvSpPr>
            <a:spLocks noGrp="1" noEditPoints="1"/>
          </p:cNvSpPr>
          <p:nvPr>
            <p:ph type="sldNum" sz="quarter" idx="5"/>
          </p:nvPr>
        </p:nvSpPr>
        <p:spPr/>
        <p:txBody>
          <a:bodyPr/>
          <a:lstStyle/>
          <a:p>
            <a:fld id="{88686BF0-97CE-4AF3-9423-3886F07A0A52}" type="slidenum">
              <a:rPr lang="en-US" smtClean="0"/>
              <a:pPr/>
              <a:t>15</a:t>
            </a:fld>
            <a:endParaRPr lang="en-US"/>
          </a:p>
        </p:txBody>
      </p:sp>
    </p:spTree>
    <p:extLst>
      <p:ext uri="{BB962C8B-B14F-4D97-AF65-F5344CB8AC3E}">
        <p14:creationId xmlns:p14="http://schemas.microsoft.com/office/powerpoint/2010/main" val="116722637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dirty="0"/>
          </a:p>
        </p:txBody>
      </p:sp>
      <p:sp>
        <p:nvSpPr>
          <p:cNvPr id="4" name="Espace réservé du numéro de diapositive 6"/>
          <p:cNvSpPr>
            <a:spLocks noGrp="1" noEditPoints="1"/>
          </p:cNvSpPr>
          <p:nvPr>
            <p:ph type="sldNum" sz="quarter" idx="5"/>
          </p:nvPr>
        </p:nvSpPr>
        <p:spPr/>
        <p:txBody>
          <a:bodyPr/>
          <a:lstStyle/>
          <a:p>
            <a:fld id="{88686BF0-97CE-4AF3-9423-3886F07A0A52}" type="slidenum">
              <a:rPr lang="en-US" smtClean="0"/>
              <a:pPr/>
              <a:t>16</a:t>
            </a:fld>
            <a:endParaRPr lang="en-US"/>
          </a:p>
        </p:txBody>
      </p:sp>
    </p:spTree>
    <p:extLst>
      <p:ext uri="{BB962C8B-B14F-4D97-AF65-F5344CB8AC3E}">
        <p14:creationId xmlns:p14="http://schemas.microsoft.com/office/powerpoint/2010/main" val="236417171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dirty="0"/>
          </a:p>
        </p:txBody>
      </p:sp>
      <p:sp>
        <p:nvSpPr>
          <p:cNvPr id="4" name="Espace réservé du numéro de diapositive 6"/>
          <p:cNvSpPr>
            <a:spLocks noGrp="1" noEditPoints="1"/>
          </p:cNvSpPr>
          <p:nvPr>
            <p:ph type="sldNum" sz="quarter" idx="5"/>
          </p:nvPr>
        </p:nvSpPr>
        <p:spPr/>
        <p:txBody>
          <a:bodyPr/>
          <a:lstStyle/>
          <a:p>
            <a:fld id="{88686BF0-97CE-4AF3-9423-3886F07A0A52}" type="slidenum">
              <a:rPr lang="en-US" smtClean="0"/>
              <a:pPr/>
              <a:t>17</a:t>
            </a:fld>
            <a:endParaRPr lang="en-US"/>
          </a:p>
        </p:txBody>
      </p:sp>
    </p:spTree>
    <p:extLst>
      <p:ext uri="{BB962C8B-B14F-4D97-AF65-F5344CB8AC3E}">
        <p14:creationId xmlns:p14="http://schemas.microsoft.com/office/powerpoint/2010/main" val="283782030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dirty="0"/>
          </a:p>
        </p:txBody>
      </p:sp>
      <p:sp>
        <p:nvSpPr>
          <p:cNvPr id="4" name="Espace réservé du numéro de diapositive 6"/>
          <p:cNvSpPr>
            <a:spLocks noGrp="1" noEditPoints="1"/>
          </p:cNvSpPr>
          <p:nvPr>
            <p:ph type="sldNum" sz="quarter" idx="5"/>
          </p:nvPr>
        </p:nvSpPr>
        <p:spPr/>
        <p:txBody>
          <a:bodyPr/>
          <a:lstStyle/>
          <a:p>
            <a:fld id="{88686BF0-97CE-4AF3-9423-3886F07A0A52}" type="slidenum">
              <a:rPr lang="en-US" smtClean="0"/>
              <a:pPr/>
              <a:t>18</a:t>
            </a:fld>
            <a:endParaRPr lang="en-US"/>
          </a:p>
        </p:txBody>
      </p:sp>
    </p:spTree>
    <p:extLst>
      <p:ext uri="{BB962C8B-B14F-4D97-AF65-F5344CB8AC3E}">
        <p14:creationId xmlns:p14="http://schemas.microsoft.com/office/powerpoint/2010/main" val="193160972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dirty="0"/>
          </a:p>
        </p:txBody>
      </p:sp>
      <p:sp>
        <p:nvSpPr>
          <p:cNvPr id="4" name="Espace réservé du numéro de diapositive 6"/>
          <p:cNvSpPr>
            <a:spLocks noGrp="1" noEditPoints="1"/>
          </p:cNvSpPr>
          <p:nvPr>
            <p:ph type="sldNum" sz="quarter" idx="5"/>
          </p:nvPr>
        </p:nvSpPr>
        <p:spPr/>
        <p:txBody>
          <a:bodyPr/>
          <a:lstStyle/>
          <a:p>
            <a:fld id="{88686BF0-97CE-4AF3-9423-3886F07A0A52}" type="slidenum">
              <a:rPr lang="en-US" smtClean="0"/>
              <a:pPr/>
              <a:t>19</a:t>
            </a:fld>
            <a:endParaRPr lang="en-US"/>
          </a:p>
        </p:txBody>
      </p:sp>
    </p:spTree>
    <p:extLst>
      <p:ext uri="{BB962C8B-B14F-4D97-AF65-F5344CB8AC3E}">
        <p14:creationId xmlns:p14="http://schemas.microsoft.com/office/powerpoint/2010/main" val="12368985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US" dirty="0"/>
          </a:p>
        </p:txBody>
      </p:sp>
      <p:sp>
        <p:nvSpPr>
          <p:cNvPr id="4" name="Espace réservé du numéro de diapositive 3"/>
          <p:cNvSpPr>
            <a:spLocks noGrp="1"/>
          </p:cNvSpPr>
          <p:nvPr>
            <p:ph type="sldNum" sz="quarter" idx="10"/>
          </p:nvPr>
        </p:nvSpPr>
        <p:spPr/>
        <p:txBody>
          <a:bodyPr/>
          <a:lstStyle/>
          <a:p>
            <a:fld id="{B19BD1F9-669C-4CA0-8FBF-032659BF0921}" type="slidenum">
              <a:rPr lang="en-US" smtClean="0"/>
              <a:pPr/>
              <a:t>2</a:t>
            </a:fld>
            <a:endParaRPr lang="en-US" dirty="0"/>
          </a:p>
        </p:txBody>
      </p:sp>
    </p:spTree>
    <p:extLst>
      <p:ext uri="{BB962C8B-B14F-4D97-AF65-F5344CB8AC3E}">
        <p14:creationId xmlns:p14="http://schemas.microsoft.com/office/powerpoint/2010/main" val="233181326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dirty="0"/>
          </a:p>
        </p:txBody>
      </p:sp>
      <p:sp>
        <p:nvSpPr>
          <p:cNvPr id="4" name="Espace réservé du numéro de diapositive 6"/>
          <p:cNvSpPr>
            <a:spLocks noGrp="1" noEditPoints="1"/>
          </p:cNvSpPr>
          <p:nvPr>
            <p:ph type="sldNum" sz="quarter" idx="5"/>
          </p:nvPr>
        </p:nvSpPr>
        <p:spPr/>
        <p:txBody>
          <a:bodyPr/>
          <a:lstStyle/>
          <a:p>
            <a:fld id="{88686BF0-97CE-4AF3-9423-3886F07A0A52}" type="slidenum">
              <a:rPr lang="en-US" smtClean="0"/>
              <a:pPr/>
              <a:t>20</a:t>
            </a:fld>
            <a:endParaRPr lang="en-US"/>
          </a:p>
        </p:txBody>
      </p:sp>
    </p:spTree>
    <p:extLst>
      <p:ext uri="{BB962C8B-B14F-4D97-AF65-F5344CB8AC3E}">
        <p14:creationId xmlns:p14="http://schemas.microsoft.com/office/powerpoint/2010/main" val="25032034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dirty="0"/>
          </a:p>
        </p:txBody>
      </p:sp>
      <p:sp>
        <p:nvSpPr>
          <p:cNvPr id="4" name="Espace réservé du numéro de diapositive 6"/>
          <p:cNvSpPr>
            <a:spLocks noGrp="1" noEditPoints="1"/>
          </p:cNvSpPr>
          <p:nvPr>
            <p:ph type="sldNum" sz="quarter" idx="5"/>
          </p:nvPr>
        </p:nvSpPr>
        <p:spPr/>
        <p:txBody>
          <a:bodyPr/>
          <a:lstStyle/>
          <a:p>
            <a:fld id="{88686BF0-97CE-4AF3-9423-3886F07A0A52}" type="slidenum">
              <a:rPr lang="en-US" smtClean="0"/>
              <a:pPr/>
              <a:t>3</a:t>
            </a:fld>
            <a:endParaRPr lang="en-US"/>
          </a:p>
        </p:txBody>
      </p:sp>
    </p:spTree>
    <p:extLst>
      <p:ext uri="{BB962C8B-B14F-4D97-AF65-F5344CB8AC3E}">
        <p14:creationId xmlns:p14="http://schemas.microsoft.com/office/powerpoint/2010/main" val="27601912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dirty="0"/>
          </a:p>
        </p:txBody>
      </p:sp>
      <p:sp>
        <p:nvSpPr>
          <p:cNvPr id="4" name="Espace réservé du numéro de diapositive 6"/>
          <p:cNvSpPr>
            <a:spLocks noGrp="1" noEditPoints="1"/>
          </p:cNvSpPr>
          <p:nvPr>
            <p:ph type="sldNum" sz="quarter" idx="5"/>
          </p:nvPr>
        </p:nvSpPr>
        <p:spPr/>
        <p:txBody>
          <a:bodyPr/>
          <a:lstStyle/>
          <a:p>
            <a:fld id="{88686BF0-97CE-4AF3-9423-3886F07A0A52}" type="slidenum">
              <a:rPr lang="en-US" smtClean="0"/>
              <a:pPr/>
              <a:t>4</a:t>
            </a:fld>
            <a:endParaRPr lang="en-US"/>
          </a:p>
        </p:txBody>
      </p:sp>
    </p:spTree>
    <p:extLst>
      <p:ext uri="{BB962C8B-B14F-4D97-AF65-F5344CB8AC3E}">
        <p14:creationId xmlns:p14="http://schemas.microsoft.com/office/powerpoint/2010/main" val="27068173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dirty="0"/>
          </a:p>
        </p:txBody>
      </p:sp>
      <p:sp>
        <p:nvSpPr>
          <p:cNvPr id="4" name="Espace réservé du numéro de diapositive 6"/>
          <p:cNvSpPr>
            <a:spLocks noGrp="1" noEditPoints="1"/>
          </p:cNvSpPr>
          <p:nvPr>
            <p:ph type="sldNum" sz="quarter" idx="5"/>
          </p:nvPr>
        </p:nvSpPr>
        <p:spPr/>
        <p:txBody>
          <a:bodyPr/>
          <a:lstStyle/>
          <a:p>
            <a:fld id="{88686BF0-97CE-4AF3-9423-3886F07A0A52}" type="slidenum">
              <a:rPr lang="en-US" smtClean="0"/>
              <a:pPr/>
              <a:t>5</a:t>
            </a:fld>
            <a:endParaRPr lang="en-US"/>
          </a:p>
        </p:txBody>
      </p:sp>
    </p:spTree>
    <p:extLst>
      <p:ext uri="{BB962C8B-B14F-4D97-AF65-F5344CB8AC3E}">
        <p14:creationId xmlns:p14="http://schemas.microsoft.com/office/powerpoint/2010/main" val="22097283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dirty="0"/>
          </a:p>
        </p:txBody>
      </p:sp>
      <p:sp>
        <p:nvSpPr>
          <p:cNvPr id="4" name="Espace réservé du numéro de diapositive 6"/>
          <p:cNvSpPr>
            <a:spLocks noGrp="1" noEditPoints="1"/>
          </p:cNvSpPr>
          <p:nvPr>
            <p:ph type="sldNum" sz="quarter" idx="5"/>
          </p:nvPr>
        </p:nvSpPr>
        <p:spPr/>
        <p:txBody>
          <a:bodyPr/>
          <a:lstStyle/>
          <a:p>
            <a:fld id="{88686BF0-97CE-4AF3-9423-3886F07A0A52}" type="slidenum">
              <a:rPr lang="en-US" smtClean="0"/>
              <a:pPr/>
              <a:t>6</a:t>
            </a:fld>
            <a:endParaRPr lang="en-US"/>
          </a:p>
        </p:txBody>
      </p:sp>
    </p:spTree>
    <p:extLst>
      <p:ext uri="{BB962C8B-B14F-4D97-AF65-F5344CB8AC3E}">
        <p14:creationId xmlns:p14="http://schemas.microsoft.com/office/powerpoint/2010/main" val="37762946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dirty="0"/>
          </a:p>
        </p:txBody>
      </p:sp>
      <p:sp>
        <p:nvSpPr>
          <p:cNvPr id="4" name="Espace réservé du numéro de diapositive 6"/>
          <p:cNvSpPr>
            <a:spLocks noGrp="1" noEditPoints="1"/>
          </p:cNvSpPr>
          <p:nvPr>
            <p:ph type="sldNum" sz="quarter" idx="5"/>
          </p:nvPr>
        </p:nvSpPr>
        <p:spPr/>
        <p:txBody>
          <a:bodyPr/>
          <a:lstStyle/>
          <a:p>
            <a:fld id="{88686BF0-97CE-4AF3-9423-3886F07A0A52}" type="slidenum">
              <a:rPr lang="en-US" smtClean="0"/>
              <a:pPr/>
              <a:t>7</a:t>
            </a:fld>
            <a:endParaRPr lang="en-US"/>
          </a:p>
        </p:txBody>
      </p:sp>
    </p:spTree>
    <p:extLst>
      <p:ext uri="{BB962C8B-B14F-4D97-AF65-F5344CB8AC3E}">
        <p14:creationId xmlns:p14="http://schemas.microsoft.com/office/powerpoint/2010/main" val="132105348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dirty="0"/>
          </a:p>
        </p:txBody>
      </p:sp>
      <p:sp>
        <p:nvSpPr>
          <p:cNvPr id="4" name="Espace réservé du numéro de diapositive 6"/>
          <p:cNvSpPr>
            <a:spLocks noGrp="1" noEditPoints="1"/>
          </p:cNvSpPr>
          <p:nvPr>
            <p:ph type="sldNum" sz="quarter" idx="5"/>
          </p:nvPr>
        </p:nvSpPr>
        <p:spPr/>
        <p:txBody>
          <a:bodyPr/>
          <a:lstStyle/>
          <a:p>
            <a:fld id="{88686BF0-97CE-4AF3-9423-3886F07A0A52}" type="slidenum">
              <a:rPr lang="en-US" smtClean="0"/>
              <a:pPr/>
              <a:t>8</a:t>
            </a:fld>
            <a:endParaRPr lang="en-US"/>
          </a:p>
        </p:txBody>
      </p:sp>
    </p:spTree>
    <p:extLst>
      <p:ext uri="{BB962C8B-B14F-4D97-AF65-F5344CB8AC3E}">
        <p14:creationId xmlns:p14="http://schemas.microsoft.com/office/powerpoint/2010/main" val="49305710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dirty="0"/>
          </a:p>
        </p:txBody>
      </p:sp>
      <p:sp>
        <p:nvSpPr>
          <p:cNvPr id="4" name="Espace réservé du numéro de diapositive 6"/>
          <p:cNvSpPr>
            <a:spLocks noGrp="1" noEditPoints="1"/>
          </p:cNvSpPr>
          <p:nvPr>
            <p:ph type="sldNum" sz="quarter" idx="5"/>
          </p:nvPr>
        </p:nvSpPr>
        <p:spPr/>
        <p:txBody>
          <a:bodyPr/>
          <a:lstStyle/>
          <a:p>
            <a:fld id="{88686BF0-97CE-4AF3-9423-3886F07A0A52}" type="slidenum">
              <a:rPr lang="en-US" smtClean="0"/>
              <a:pPr/>
              <a:t>9</a:t>
            </a:fld>
            <a:endParaRPr lang="en-US"/>
          </a:p>
        </p:txBody>
      </p:sp>
    </p:spTree>
    <p:extLst>
      <p:ext uri="{BB962C8B-B14F-4D97-AF65-F5344CB8AC3E}">
        <p14:creationId xmlns:p14="http://schemas.microsoft.com/office/powerpoint/2010/main" val="74681445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Master" Target="../slideMasters/slideMaster1.xml"/><Relationship Id="rId1" Type="http://schemas.openxmlformats.org/officeDocument/2006/relationships/tags" Target="../tags/tag10.xml"/><Relationship Id="rId4" Type="http://schemas.openxmlformats.org/officeDocument/2006/relationships/image" Target="../media/image2.png"/></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tags" Target="../tags/tag13.xml"/><Relationship Id="rId7" Type="http://schemas.openxmlformats.org/officeDocument/2006/relationships/image" Target="../media/image4.png"/><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slideMaster" Target="../slideMasters/slideMaster1.xml"/><Relationship Id="rId5" Type="http://schemas.openxmlformats.org/officeDocument/2006/relationships/tags" Target="../tags/tag15.xml"/><Relationship Id="rId4" Type="http://schemas.openxmlformats.org/officeDocument/2006/relationships/tags" Target="../tags/tag14.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tags" Target="../tags/tag3.xml"/><Relationship Id="rId7" Type="http://schemas.openxmlformats.org/officeDocument/2006/relationships/image" Target="../media/image4.png"/><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slideMaster" Target="../slideMasters/slideMaster1.xml"/><Relationship Id="rId5" Type="http://schemas.openxmlformats.org/officeDocument/2006/relationships/tags" Target="../tags/tag5.xml"/><Relationship Id="rId4" Type="http://schemas.openxmlformats.org/officeDocument/2006/relationships/tags" Target="../tags/tag4.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Master" Target="../slideMasters/slideMaster1.xml"/><Relationship Id="rId1" Type="http://schemas.openxmlformats.org/officeDocument/2006/relationships/tags" Target="../tags/tag6.xml"/><Relationship Id="rId4" Type="http://schemas.openxmlformats.org/officeDocument/2006/relationships/image" Target="../media/image2.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Master" Target="../slideMasters/slideMaster1.xml"/><Relationship Id="rId1" Type="http://schemas.openxmlformats.org/officeDocument/2006/relationships/tags" Target="../tags/tag7.xml"/><Relationship Id="rId4" Type="http://schemas.openxmlformats.org/officeDocument/2006/relationships/image" Target="../media/image2.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Master" Target="../slideMasters/slideMaster1.xml"/><Relationship Id="rId1" Type="http://schemas.openxmlformats.org/officeDocument/2006/relationships/tags" Target="../tags/tag8.xml"/><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Master" Target="../slideMasters/slideMaster1.xml"/><Relationship Id="rId1" Type="http://schemas.openxmlformats.org/officeDocument/2006/relationships/tags" Target="../tags/tag9.xml"/><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
    <p:bg>
      <p:bgPr>
        <a:solidFill>
          <a:srgbClr val="A90025"/>
        </a:solidFill>
        <a:effectLst/>
      </p:bgPr>
    </p:bg>
    <p:spTree>
      <p:nvGrpSpPr>
        <p:cNvPr id="1" name=""/>
        <p:cNvGrpSpPr/>
        <p:nvPr/>
      </p:nvGrpSpPr>
      <p:grpSpPr>
        <a:xfrm>
          <a:off x="0" y="0"/>
          <a:ext cx="0" cy="0"/>
          <a:chOff x="0" y="0"/>
          <a:chExt cx="0" cy="0"/>
        </a:xfrm>
      </p:grpSpPr>
      <p:pic>
        <p:nvPicPr>
          <p:cNvPr id="10" name="Image 9" descr="TOTAL_LOGO_bandeau_01_haut_T_RGB.png"/>
          <p:cNvPicPr>
            <a:picLocks noChangeAspect="1"/>
          </p:cNvPicPr>
          <p:nvPr userDrawn="1"/>
        </p:nvPicPr>
        <p:blipFill>
          <a:blip r:embed="rId2" cstate="print"/>
          <a:stretch>
            <a:fillRect/>
          </a:stretch>
        </p:blipFill>
        <p:spPr>
          <a:xfrm>
            <a:off x="1" y="363225"/>
            <a:ext cx="6084167" cy="860932"/>
          </a:xfrm>
          <a:prstGeom prst="rect">
            <a:avLst/>
          </a:prstGeom>
        </p:spPr>
      </p:pic>
      <p:sp>
        <p:nvSpPr>
          <p:cNvPr id="14" name="Titre 4"/>
          <p:cNvSpPr>
            <a:spLocks noGrp="1"/>
          </p:cNvSpPr>
          <p:nvPr>
            <p:ph type="title" hasCustomPrompt="1"/>
          </p:nvPr>
        </p:nvSpPr>
        <p:spPr>
          <a:xfrm>
            <a:off x="1188000" y="1845592"/>
            <a:ext cx="9372496" cy="1487487"/>
          </a:xfrm>
          <a:prstGeom prst="rect">
            <a:avLst/>
          </a:prstGeom>
        </p:spPr>
        <p:txBody>
          <a:bodyPr lIns="0" rIns="0" anchor="b">
            <a:noAutofit/>
          </a:bodyPr>
          <a:lstStyle>
            <a:lvl1pPr>
              <a:defRPr sz="3200" baseline="0">
                <a:solidFill>
                  <a:schemeClr val="bg1"/>
                </a:solidFill>
                <a:latin typeface="+mn-lt"/>
              </a:defRPr>
            </a:lvl1pPr>
          </a:lstStyle>
          <a:p>
            <a:r>
              <a:rPr lang="fr-FR" noProof="0" dirty="0"/>
              <a:t>COMPANY RULE TITLE</a:t>
            </a:r>
          </a:p>
        </p:txBody>
      </p:sp>
      <p:sp>
        <p:nvSpPr>
          <p:cNvPr id="15" name="Espace réservé du texte 15"/>
          <p:cNvSpPr>
            <a:spLocks noGrp="1"/>
          </p:cNvSpPr>
          <p:nvPr>
            <p:ph type="body" sz="quarter" idx="10" hasCustomPrompt="1"/>
          </p:nvPr>
        </p:nvSpPr>
        <p:spPr>
          <a:xfrm>
            <a:off x="1188000" y="4077072"/>
            <a:ext cx="9372496" cy="2232248"/>
          </a:xfrm>
          <a:prstGeom prst="rect">
            <a:avLst/>
          </a:prstGeom>
        </p:spPr>
        <p:txBody>
          <a:bodyPr lIns="0" rIns="0">
            <a:noAutofit/>
          </a:bodyPr>
          <a:lstStyle>
            <a:lvl1pPr marL="0" indent="0">
              <a:spcAft>
                <a:spcPts val="600"/>
              </a:spcAft>
              <a:buNone/>
              <a:defRPr sz="1600">
                <a:solidFill>
                  <a:schemeClr val="bg1"/>
                </a:solidFill>
                <a:latin typeface="+mn-lt"/>
              </a:defRPr>
            </a:lvl1pPr>
          </a:lstStyle>
          <a:p>
            <a:pPr lvl="0"/>
            <a:r>
              <a:rPr lang="fr-FR" noProof="0" dirty="0" err="1"/>
              <a:t>Executive</a:t>
            </a:r>
            <a:r>
              <a:rPr lang="fr-FR" noProof="0" dirty="0"/>
              <a:t> </a:t>
            </a:r>
            <a:r>
              <a:rPr lang="fr-FR" noProof="0" dirty="0" err="1"/>
              <a:t>summary</a:t>
            </a:r>
            <a:endParaRPr lang="fr-FR" noProof="0" dirty="0"/>
          </a:p>
        </p:txBody>
      </p:sp>
      <p:sp>
        <p:nvSpPr>
          <p:cNvPr id="6" name="Rectangle 5"/>
          <p:cNvSpPr/>
          <p:nvPr userDrawn="1"/>
        </p:nvSpPr>
        <p:spPr>
          <a:xfrm>
            <a:off x="0" y="6525344"/>
            <a:ext cx="12192000" cy="33265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2"/>
          <p:cNvPicPr>
            <a:picLocks noChangeAspect="1" noChangeArrowheads="1"/>
          </p:cNvPicPr>
          <p:nvPr userDrawn="1"/>
        </p:nvPicPr>
        <p:blipFill>
          <a:blip r:embed="rId3" cstate="print"/>
          <a:srcRect/>
          <a:stretch>
            <a:fillRect/>
          </a:stretch>
        </p:blipFill>
        <p:spPr bwMode="auto">
          <a:xfrm>
            <a:off x="5366919" y="6631430"/>
            <a:ext cx="1458162" cy="162371"/>
          </a:xfrm>
          <a:prstGeom prst="rect">
            <a:avLst/>
          </a:prstGeom>
          <a:noFill/>
          <a:ln w="9525">
            <a:noFill/>
            <a:miter lim="800000"/>
            <a:headEnd/>
            <a:tailEnd/>
          </a:ln>
          <a:effectLst/>
        </p:spPr>
      </p:pic>
      <p:pic>
        <p:nvPicPr>
          <p:cNvPr id="14338" name="Picture 2"/>
          <p:cNvPicPr>
            <a:picLocks noChangeAspect="1" noChangeArrowheads="1"/>
          </p:cNvPicPr>
          <p:nvPr userDrawn="1"/>
        </p:nvPicPr>
        <p:blipFill>
          <a:blip r:embed="rId4" cstate="print"/>
          <a:srcRect/>
          <a:stretch>
            <a:fillRect/>
          </a:stretch>
        </p:blipFill>
        <p:spPr bwMode="auto">
          <a:xfrm>
            <a:off x="1037083" y="3672830"/>
            <a:ext cx="9523413" cy="476250"/>
          </a:xfrm>
          <a:prstGeom prst="rect">
            <a:avLst/>
          </a:prstGeom>
          <a:noFill/>
          <a:ln w="9525">
            <a:noFill/>
            <a:miter lim="800000"/>
            <a:headEnd/>
            <a:tailEnd/>
          </a:ln>
          <a:effec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3_1_">
    <p:spTree>
      <p:nvGrpSpPr>
        <p:cNvPr id="1" name=""/>
        <p:cNvGrpSpPr/>
        <p:nvPr/>
      </p:nvGrpSpPr>
      <p:grpSpPr>
        <a:xfrm>
          <a:off x="0" y="0"/>
          <a:ext cx="0" cy="0"/>
          <a:chOff x="0" y="0"/>
          <a:chExt cx="0" cy="0"/>
        </a:xfrm>
      </p:grpSpPr>
      <p:cxnSp>
        <p:nvCxnSpPr>
          <p:cNvPr id="5" name="Connecteur droit 4"/>
          <p:cNvCxnSpPr/>
          <p:nvPr userDrawn="1"/>
        </p:nvCxnSpPr>
        <p:spPr>
          <a:xfrm>
            <a:off x="457200" y="6453336"/>
            <a:ext cx="11734800" cy="0"/>
          </a:xfrm>
          <a:prstGeom prst="line">
            <a:avLst/>
          </a:prstGeom>
          <a:ln w="9525" cap="flat" cmpd="sng" algn="ctr">
            <a:solidFill>
              <a:srgbClr val="37609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7" name="Image 6" descr="TOTAL_ADM.pn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1136560" y="6497366"/>
            <a:ext cx="792088" cy="316010"/>
          </a:xfrm>
          <a:prstGeom prst="rect">
            <a:avLst/>
          </a:prstGeom>
        </p:spPr>
      </p:pic>
      <p:sp>
        <p:nvSpPr>
          <p:cNvPr id="11" name="ZoneTexte 10"/>
          <p:cNvSpPr txBox="1"/>
          <p:nvPr userDrawn="1"/>
        </p:nvSpPr>
        <p:spPr>
          <a:xfrm>
            <a:off x="407368" y="6525344"/>
            <a:ext cx="648072" cy="246221"/>
          </a:xfrm>
          <a:prstGeom prst="rect">
            <a:avLst/>
          </a:prstGeom>
          <a:noFill/>
        </p:spPr>
        <p:txBody>
          <a:bodyPr wrap="square" rtlCol="0">
            <a:spAutoFit/>
          </a:bodyPr>
          <a:lstStyle/>
          <a:p>
            <a:fld id="{97EE1926-FF4E-457F-A2D1-6C00F261D3E8}" type="slidenum">
              <a:rPr lang="en-US" sz="1000" smtClean="0">
                <a:latin typeface="+mj-lt"/>
              </a:rPr>
              <a:pPr/>
              <a:t>‹N°›</a:t>
            </a:fld>
            <a:endParaRPr lang="en-US" sz="1000" dirty="0">
              <a:latin typeface="+mj-lt"/>
            </a:endParaRPr>
          </a:p>
        </p:txBody>
      </p:sp>
      <p:pic>
        <p:nvPicPr>
          <p:cNvPr id="12" name="Picture 2"/>
          <p:cNvPicPr>
            <a:picLocks noChangeAspect="1" noChangeArrowheads="1"/>
          </p:cNvPicPr>
          <p:nvPr userDrawn="1"/>
        </p:nvPicPr>
        <p:blipFill>
          <a:blip r:embed="rId4" cstate="print"/>
          <a:srcRect/>
          <a:stretch>
            <a:fillRect/>
          </a:stretch>
        </p:blipFill>
        <p:spPr bwMode="auto">
          <a:xfrm>
            <a:off x="5447928" y="6604556"/>
            <a:ext cx="1228637" cy="136812"/>
          </a:xfrm>
          <a:prstGeom prst="rect">
            <a:avLst/>
          </a:prstGeom>
          <a:noFill/>
          <a:ln w="9525">
            <a:noFill/>
            <a:miter lim="800000"/>
            <a:headEnd/>
            <a:tailEnd/>
          </a:ln>
          <a:effectLst/>
        </p:spPr>
      </p:pic>
      <p:sp>
        <p:nvSpPr>
          <p:cNvPr id="24" name="Rectangle 23"/>
          <p:cNvSpPr/>
          <p:nvPr userDrawn="1"/>
        </p:nvSpPr>
        <p:spPr>
          <a:xfrm>
            <a:off x="0" y="0"/>
            <a:ext cx="12192000" cy="404664"/>
          </a:xfrm>
          <a:prstGeom prst="rect">
            <a:avLst/>
          </a:prstGeom>
          <a:solidFill>
            <a:srgbClr val="3760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Espace réservé du texte 16"/>
          <p:cNvSpPr>
            <a:spLocks noGrp="1"/>
          </p:cNvSpPr>
          <p:nvPr>
            <p:ph type="body" sz="quarter" idx="11" hasCustomPrompt="1"/>
          </p:nvPr>
        </p:nvSpPr>
        <p:spPr>
          <a:xfrm>
            <a:off x="407368" y="0"/>
            <a:ext cx="4968552"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lvl="0"/>
            <a:r>
              <a:rPr lang="fr-FR" dirty="0"/>
              <a:t>GAP ANALYSIS: GRP</a:t>
            </a:r>
            <a:endParaRPr lang="en-US" dirty="0"/>
          </a:p>
        </p:txBody>
      </p:sp>
      <p:grpSp>
        <p:nvGrpSpPr>
          <p:cNvPr id="8" name="Group 47"/>
          <p:cNvGrpSpPr/>
          <p:nvPr userDrawn="1"/>
        </p:nvGrpSpPr>
        <p:grpSpPr>
          <a:xfrm>
            <a:off x="11371622" y="548681"/>
            <a:ext cx="468802" cy="171450"/>
            <a:chOff x="9963489" y="2555193"/>
            <a:chExt cx="468802" cy="171450"/>
          </a:xfrm>
        </p:grpSpPr>
        <p:sp>
          <p:nvSpPr>
            <p:cNvPr id="33" name="RectangleLegend4"/>
            <p:cNvSpPr>
              <a:spLocks noChangeArrowheads="1"/>
            </p:cNvSpPr>
            <p:nvPr/>
          </p:nvSpPr>
          <p:spPr bwMode="gray">
            <a:xfrm>
              <a:off x="9963489" y="2566305"/>
              <a:ext cx="165100" cy="160338"/>
            </a:xfrm>
            <a:prstGeom prst="rect">
              <a:avLst/>
            </a:prstGeom>
            <a:solidFill>
              <a:srgbClr val="92D050"/>
            </a:solidFill>
            <a:ln w="9525">
              <a:noFill/>
              <a:miter lim="800000"/>
              <a:headEnd/>
              <a:tailEnd/>
            </a:ln>
            <a:effectLst/>
          </p:spPr>
          <p:txBody>
            <a:bodyPr wrap="none" anchor="ctr"/>
            <a:lstStyle/>
            <a:p>
              <a:endParaRPr lang="en-US" sz="1000" baseline="0" dirty="0">
                <a:latin typeface="+mn-lt"/>
                <a:ea typeface="+mn-ea"/>
              </a:endParaRPr>
            </a:p>
          </p:txBody>
        </p:sp>
        <p:sp>
          <p:nvSpPr>
            <p:cNvPr id="34" name="Legend4"/>
            <p:cNvSpPr>
              <a:spLocks noChangeArrowheads="1"/>
            </p:cNvSpPr>
            <p:nvPr>
              <p:custDataLst>
                <p:tags r:id="rId1"/>
              </p:custDataLst>
            </p:nvPr>
          </p:nvSpPr>
          <p:spPr bwMode="gray">
            <a:xfrm>
              <a:off x="10217489" y="2555193"/>
              <a:ext cx="214802"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000" baseline="0" dirty="0">
                  <a:latin typeface="+mn-lt"/>
                  <a:ea typeface="+mn-ea"/>
                </a:rPr>
                <a:t>GRP</a:t>
              </a:r>
            </a:p>
          </p:txBody>
        </p:sp>
      </p:grpSp>
    </p:spTree>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2_1_">
    <p:spTree>
      <p:nvGrpSpPr>
        <p:cNvPr id="1" name=""/>
        <p:cNvGrpSpPr/>
        <p:nvPr/>
      </p:nvGrpSpPr>
      <p:grpSpPr>
        <a:xfrm>
          <a:off x="0" y="0"/>
          <a:ext cx="0" cy="0"/>
          <a:chOff x="0" y="0"/>
          <a:chExt cx="0" cy="0"/>
        </a:xfrm>
      </p:grpSpPr>
      <p:cxnSp>
        <p:nvCxnSpPr>
          <p:cNvPr id="5" name="Connecteur droit 4"/>
          <p:cNvCxnSpPr/>
          <p:nvPr userDrawn="1"/>
        </p:nvCxnSpPr>
        <p:spPr>
          <a:xfrm>
            <a:off x="457200" y="6453336"/>
            <a:ext cx="11734800" cy="0"/>
          </a:xfrm>
          <a:prstGeom prst="line">
            <a:avLst/>
          </a:prstGeom>
          <a:ln w="9525" cap="flat" cmpd="sng" algn="ctr">
            <a:solidFill>
              <a:srgbClr val="37609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7" name="Image 6" descr="TOTAL_ADM.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36560" y="6497366"/>
            <a:ext cx="792088" cy="316010"/>
          </a:xfrm>
          <a:prstGeom prst="rect">
            <a:avLst/>
          </a:prstGeom>
        </p:spPr>
      </p:pic>
      <p:sp>
        <p:nvSpPr>
          <p:cNvPr id="11" name="ZoneTexte 10"/>
          <p:cNvSpPr txBox="1"/>
          <p:nvPr userDrawn="1"/>
        </p:nvSpPr>
        <p:spPr>
          <a:xfrm>
            <a:off x="407368" y="6525344"/>
            <a:ext cx="648072" cy="246221"/>
          </a:xfrm>
          <a:prstGeom prst="rect">
            <a:avLst/>
          </a:prstGeom>
          <a:noFill/>
        </p:spPr>
        <p:txBody>
          <a:bodyPr wrap="square" rtlCol="0">
            <a:spAutoFit/>
          </a:bodyPr>
          <a:lstStyle/>
          <a:p>
            <a:fld id="{97EE1926-FF4E-457F-A2D1-6C00F261D3E8}" type="slidenum">
              <a:rPr lang="en-US" sz="1000" smtClean="0">
                <a:latin typeface="+mj-lt"/>
              </a:rPr>
              <a:pPr/>
              <a:t>‹N°›</a:t>
            </a:fld>
            <a:endParaRPr lang="en-US" sz="1000" dirty="0">
              <a:latin typeface="+mj-lt"/>
            </a:endParaRPr>
          </a:p>
        </p:txBody>
      </p:sp>
      <p:pic>
        <p:nvPicPr>
          <p:cNvPr id="12" name="Picture 2"/>
          <p:cNvPicPr>
            <a:picLocks noChangeAspect="1" noChangeArrowheads="1"/>
          </p:cNvPicPr>
          <p:nvPr userDrawn="1"/>
        </p:nvPicPr>
        <p:blipFill>
          <a:blip r:embed="rId3" cstate="print"/>
          <a:srcRect/>
          <a:stretch>
            <a:fillRect/>
          </a:stretch>
        </p:blipFill>
        <p:spPr bwMode="auto">
          <a:xfrm>
            <a:off x="5447928" y="6604556"/>
            <a:ext cx="1228637" cy="136812"/>
          </a:xfrm>
          <a:prstGeom prst="rect">
            <a:avLst/>
          </a:prstGeom>
          <a:noFill/>
          <a:ln w="9525">
            <a:noFill/>
            <a:miter lim="800000"/>
            <a:headEnd/>
            <a:tailEnd/>
          </a:ln>
          <a:effectLst/>
        </p:spPr>
      </p:pic>
      <p:sp>
        <p:nvSpPr>
          <p:cNvPr id="24" name="Rectangle 23"/>
          <p:cNvSpPr/>
          <p:nvPr userDrawn="1"/>
        </p:nvSpPr>
        <p:spPr>
          <a:xfrm>
            <a:off x="0" y="0"/>
            <a:ext cx="12192000" cy="404664"/>
          </a:xfrm>
          <a:prstGeom prst="rect">
            <a:avLst/>
          </a:prstGeom>
          <a:solidFill>
            <a:srgbClr val="3760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Espace réservé du texte 16"/>
          <p:cNvSpPr>
            <a:spLocks noGrp="1"/>
          </p:cNvSpPr>
          <p:nvPr>
            <p:ph type="body" sz="quarter" idx="11" hasCustomPrompt="1"/>
          </p:nvPr>
        </p:nvSpPr>
        <p:spPr>
          <a:xfrm>
            <a:off x="407368" y="0"/>
            <a:ext cx="4968552"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lvl="0"/>
            <a:r>
              <a:rPr lang="fr-FR" dirty="0"/>
              <a:t>IMPLEMENTATION</a:t>
            </a:r>
            <a:endParaRPr lang="en-US" dirty="0"/>
          </a:p>
        </p:txBody>
      </p:sp>
    </p:spTree>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25_1_">
    <p:spTree>
      <p:nvGrpSpPr>
        <p:cNvPr id="1" name=""/>
        <p:cNvGrpSpPr/>
        <p:nvPr/>
      </p:nvGrpSpPr>
      <p:grpSpPr>
        <a:xfrm>
          <a:off x="0" y="0"/>
          <a:ext cx="0" cy="0"/>
          <a:chOff x="0" y="0"/>
          <a:chExt cx="0" cy="0"/>
        </a:xfrm>
      </p:grpSpPr>
      <p:cxnSp>
        <p:nvCxnSpPr>
          <p:cNvPr id="5" name="Connecteur droit 4"/>
          <p:cNvCxnSpPr/>
          <p:nvPr userDrawn="1"/>
        </p:nvCxnSpPr>
        <p:spPr>
          <a:xfrm>
            <a:off x="457200" y="6453336"/>
            <a:ext cx="11734800" cy="0"/>
          </a:xfrm>
          <a:prstGeom prst="line">
            <a:avLst/>
          </a:prstGeom>
          <a:ln w="9525" cap="flat" cmpd="sng" algn="ctr">
            <a:solidFill>
              <a:srgbClr val="37609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7" name="Image 6" descr="TOTAL_ADM.png"/>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11136560" y="6497366"/>
            <a:ext cx="792088" cy="316010"/>
          </a:xfrm>
          <a:prstGeom prst="rect">
            <a:avLst/>
          </a:prstGeom>
        </p:spPr>
      </p:pic>
      <p:sp>
        <p:nvSpPr>
          <p:cNvPr id="11" name="ZoneTexte 10"/>
          <p:cNvSpPr txBox="1"/>
          <p:nvPr userDrawn="1"/>
        </p:nvSpPr>
        <p:spPr>
          <a:xfrm>
            <a:off x="407368" y="6525344"/>
            <a:ext cx="648072" cy="246221"/>
          </a:xfrm>
          <a:prstGeom prst="rect">
            <a:avLst/>
          </a:prstGeom>
          <a:noFill/>
        </p:spPr>
        <p:txBody>
          <a:bodyPr wrap="square" rtlCol="0">
            <a:spAutoFit/>
          </a:bodyPr>
          <a:lstStyle/>
          <a:p>
            <a:fld id="{97EE1926-FF4E-457F-A2D1-6C00F261D3E8}" type="slidenum">
              <a:rPr lang="en-US" sz="1000" smtClean="0">
                <a:latin typeface="+mj-lt"/>
              </a:rPr>
              <a:pPr/>
              <a:t>‹N°›</a:t>
            </a:fld>
            <a:endParaRPr lang="en-US" sz="1000" dirty="0">
              <a:latin typeface="+mj-lt"/>
            </a:endParaRPr>
          </a:p>
        </p:txBody>
      </p:sp>
      <p:pic>
        <p:nvPicPr>
          <p:cNvPr id="12" name="Picture 2"/>
          <p:cNvPicPr>
            <a:picLocks noChangeAspect="1" noChangeArrowheads="1"/>
          </p:cNvPicPr>
          <p:nvPr userDrawn="1"/>
        </p:nvPicPr>
        <p:blipFill>
          <a:blip r:embed="rId8" cstate="print"/>
          <a:srcRect/>
          <a:stretch>
            <a:fillRect/>
          </a:stretch>
        </p:blipFill>
        <p:spPr bwMode="auto">
          <a:xfrm>
            <a:off x="5447928" y="6604556"/>
            <a:ext cx="1228637" cy="136812"/>
          </a:xfrm>
          <a:prstGeom prst="rect">
            <a:avLst/>
          </a:prstGeom>
          <a:noFill/>
          <a:ln w="9525">
            <a:noFill/>
            <a:miter lim="800000"/>
            <a:headEnd/>
            <a:tailEnd/>
          </a:ln>
          <a:effectLst/>
        </p:spPr>
      </p:pic>
      <p:sp>
        <p:nvSpPr>
          <p:cNvPr id="24" name="Rectangle 23"/>
          <p:cNvSpPr/>
          <p:nvPr userDrawn="1"/>
        </p:nvSpPr>
        <p:spPr>
          <a:xfrm>
            <a:off x="0" y="0"/>
            <a:ext cx="12192000" cy="404664"/>
          </a:xfrm>
          <a:prstGeom prst="rect">
            <a:avLst/>
          </a:prstGeom>
          <a:solidFill>
            <a:srgbClr val="3760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Espace réservé du texte 16"/>
          <p:cNvSpPr>
            <a:spLocks noGrp="1"/>
          </p:cNvSpPr>
          <p:nvPr>
            <p:ph type="body" sz="quarter" idx="11" hasCustomPrompt="1"/>
          </p:nvPr>
        </p:nvSpPr>
        <p:spPr>
          <a:xfrm>
            <a:off x="407368" y="0"/>
            <a:ext cx="4968552"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lvl="0"/>
            <a:r>
              <a:rPr lang="fr-FR" dirty="0"/>
              <a:t>DOCUMENTS USED FOR THE GAP ANALYSIS</a:t>
            </a:r>
            <a:endParaRPr lang="en-US" dirty="0"/>
          </a:p>
        </p:txBody>
      </p:sp>
      <p:grpSp>
        <p:nvGrpSpPr>
          <p:cNvPr id="2" name="Group 43"/>
          <p:cNvGrpSpPr/>
          <p:nvPr userDrawn="1"/>
        </p:nvGrpSpPr>
        <p:grpSpPr>
          <a:xfrm>
            <a:off x="8760296" y="548680"/>
            <a:ext cx="581013" cy="171451"/>
            <a:chOff x="9219943" y="2346534"/>
            <a:chExt cx="581013" cy="171451"/>
          </a:xfrm>
        </p:grpSpPr>
        <p:sp>
          <p:nvSpPr>
            <p:cNvPr id="15" name="RectangleLegend1"/>
            <p:cNvSpPr>
              <a:spLocks noChangeArrowheads="1"/>
            </p:cNvSpPr>
            <p:nvPr/>
          </p:nvSpPr>
          <p:spPr bwMode="gray">
            <a:xfrm>
              <a:off x="9219943" y="2357647"/>
              <a:ext cx="165100" cy="160338"/>
            </a:xfrm>
            <a:prstGeom prst="rect">
              <a:avLst/>
            </a:prstGeom>
            <a:solidFill>
              <a:schemeClr val="bg1">
                <a:lumMod val="65000"/>
              </a:schemeClr>
            </a:solidFill>
            <a:ln w="9525">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000" baseline="0" dirty="0">
                <a:latin typeface="+mn-lt"/>
                <a:ea typeface="+mn-ea"/>
              </a:endParaRPr>
            </a:p>
          </p:txBody>
        </p:sp>
        <p:sp>
          <p:nvSpPr>
            <p:cNvPr id="16" name="Legend1"/>
            <p:cNvSpPr>
              <a:spLocks noChangeArrowheads="1"/>
            </p:cNvSpPr>
            <p:nvPr>
              <p:custDataLst>
                <p:tags r:id="rId5"/>
              </p:custDataLst>
            </p:nvPr>
          </p:nvSpPr>
          <p:spPr bwMode="gray">
            <a:xfrm>
              <a:off x="9473943" y="2346534"/>
              <a:ext cx="327013"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000" baseline="0" dirty="0">
                  <a:latin typeface="+mn-lt"/>
                  <a:ea typeface="+mn-ea"/>
                </a:rPr>
                <a:t>Group</a:t>
              </a:r>
            </a:p>
          </p:txBody>
        </p:sp>
      </p:grpSp>
      <p:grpSp>
        <p:nvGrpSpPr>
          <p:cNvPr id="3" name="Group 44"/>
          <p:cNvGrpSpPr/>
          <p:nvPr userDrawn="1"/>
        </p:nvGrpSpPr>
        <p:grpSpPr>
          <a:xfrm>
            <a:off x="9500438" y="548680"/>
            <a:ext cx="470406" cy="171451"/>
            <a:chOff x="9219943" y="2553779"/>
            <a:chExt cx="470406" cy="171451"/>
          </a:xfrm>
        </p:grpSpPr>
        <p:sp>
          <p:nvSpPr>
            <p:cNvPr id="18" name="RectangleLegend2"/>
            <p:cNvSpPr>
              <a:spLocks noChangeArrowheads="1"/>
            </p:cNvSpPr>
            <p:nvPr/>
          </p:nvSpPr>
          <p:spPr bwMode="gray">
            <a:xfrm>
              <a:off x="9219943" y="2564892"/>
              <a:ext cx="165100" cy="160338"/>
            </a:xfrm>
            <a:prstGeom prst="rect">
              <a:avLst/>
            </a:prstGeom>
            <a:solidFill>
              <a:srgbClr val="FF9900"/>
            </a:solidFill>
            <a:ln w="9525">
              <a:noFill/>
              <a:miter lim="800000"/>
              <a:headEnd/>
              <a:tailEnd/>
            </a:ln>
            <a:effectLst/>
          </p:spPr>
          <p:txBody>
            <a:bodyPr wrap="none" anchor="ctr"/>
            <a:lstStyle/>
            <a:p>
              <a:endParaRPr lang="en-US" sz="1000" baseline="0" dirty="0">
                <a:latin typeface="+mn-lt"/>
                <a:ea typeface="+mn-ea"/>
              </a:endParaRPr>
            </a:p>
          </p:txBody>
        </p:sp>
        <p:sp>
          <p:nvSpPr>
            <p:cNvPr id="20" name="Legend2"/>
            <p:cNvSpPr>
              <a:spLocks noChangeArrowheads="1"/>
            </p:cNvSpPr>
            <p:nvPr>
              <p:custDataLst>
                <p:tags r:id="rId4"/>
              </p:custDataLst>
            </p:nvPr>
          </p:nvSpPr>
          <p:spPr bwMode="gray">
            <a:xfrm>
              <a:off x="9473943" y="2553779"/>
              <a:ext cx="216406"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000" baseline="0" dirty="0">
                  <a:latin typeface="+mn-lt"/>
                  <a:ea typeface="+mn-ea"/>
                </a:rPr>
                <a:t>E&amp;P</a:t>
              </a:r>
            </a:p>
          </p:txBody>
        </p:sp>
      </p:grpSp>
      <p:grpSp>
        <p:nvGrpSpPr>
          <p:cNvPr id="4" name="Group 45"/>
          <p:cNvGrpSpPr/>
          <p:nvPr userDrawn="1"/>
        </p:nvGrpSpPr>
        <p:grpSpPr>
          <a:xfrm>
            <a:off x="10073290" y="548680"/>
            <a:ext cx="510480" cy="171451"/>
            <a:chOff x="9219943" y="2756349"/>
            <a:chExt cx="510480" cy="171451"/>
          </a:xfrm>
        </p:grpSpPr>
        <p:sp>
          <p:nvSpPr>
            <p:cNvPr id="22" name="RectangleLegend3"/>
            <p:cNvSpPr>
              <a:spLocks noChangeArrowheads="1"/>
            </p:cNvSpPr>
            <p:nvPr/>
          </p:nvSpPr>
          <p:spPr bwMode="gray">
            <a:xfrm>
              <a:off x="9219943" y="2767462"/>
              <a:ext cx="165100" cy="160338"/>
            </a:xfrm>
            <a:prstGeom prst="rect">
              <a:avLst/>
            </a:prstGeom>
            <a:solidFill>
              <a:srgbClr val="376092"/>
            </a:solidFill>
            <a:ln w="9525">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000" baseline="0" dirty="0">
                <a:latin typeface="+mn-lt"/>
                <a:ea typeface="+mn-ea"/>
              </a:endParaRPr>
            </a:p>
          </p:txBody>
        </p:sp>
        <p:sp>
          <p:nvSpPr>
            <p:cNvPr id="23" name="Legend3"/>
            <p:cNvSpPr>
              <a:spLocks noChangeArrowheads="1"/>
            </p:cNvSpPr>
            <p:nvPr>
              <p:custDataLst>
                <p:tags r:id="rId3"/>
              </p:custDataLst>
            </p:nvPr>
          </p:nvSpPr>
          <p:spPr bwMode="gray">
            <a:xfrm>
              <a:off x="9473943" y="2756349"/>
              <a:ext cx="256480"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000" baseline="0" dirty="0">
                  <a:latin typeface="+mn-lt"/>
                  <a:ea typeface="+mn-ea"/>
                </a:rPr>
                <a:t>M&amp;S</a:t>
              </a:r>
            </a:p>
          </p:txBody>
        </p:sp>
      </p:grpSp>
      <p:grpSp>
        <p:nvGrpSpPr>
          <p:cNvPr id="6" name="Group 46"/>
          <p:cNvGrpSpPr/>
          <p:nvPr userDrawn="1"/>
        </p:nvGrpSpPr>
        <p:grpSpPr>
          <a:xfrm>
            <a:off x="10724348" y="548681"/>
            <a:ext cx="480024" cy="171450"/>
            <a:chOff x="9963489" y="2348072"/>
            <a:chExt cx="480024" cy="171450"/>
          </a:xfrm>
        </p:grpSpPr>
        <p:sp>
          <p:nvSpPr>
            <p:cNvPr id="30" name="RectangleLegend4"/>
            <p:cNvSpPr>
              <a:spLocks noChangeArrowheads="1"/>
            </p:cNvSpPr>
            <p:nvPr/>
          </p:nvSpPr>
          <p:spPr bwMode="gray">
            <a:xfrm>
              <a:off x="9963489" y="2359184"/>
              <a:ext cx="165100" cy="160338"/>
            </a:xfrm>
            <a:prstGeom prst="rect">
              <a:avLst/>
            </a:prstGeom>
            <a:solidFill>
              <a:srgbClr val="7030A0"/>
            </a:solidFill>
            <a:ln w="9525">
              <a:noFill/>
              <a:miter lim="800000"/>
              <a:headEnd/>
              <a:tailEnd/>
            </a:ln>
            <a:effectLst/>
          </p:spPr>
          <p:txBody>
            <a:bodyPr wrap="none" anchor="ctr"/>
            <a:lstStyle/>
            <a:p>
              <a:endParaRPr lang="en-US" sz="1000" baseline="0" dirty="0">
                <a:latin typeface="+mn-lt"/>
                <a:ea typeface="+mn-ea"/>
              </a:endParaRPr>
            </a:p>
          </p:txBody>
        </p:sp>
        <p:sp>
          <p:nvSpPr>
            <p:cNvPr id="31" name="Legend4"/>
            <p:cNvSpPr>
              <a:spLocks noChangeArrowheads="1"/>
            </p:cNvSpPr>
            <p:nvPr>
              <p:custDataLst>
                <p:tags r:id="rId2"/>
              </p:custDataLst>
            </p:nvPr>
          </p:nvSpPr>
          <p:spPr bwMode="gray">
            <a:xfrm>
              <a:off x="10217489" y="2348072"/>
              <a:ext cx="226024"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000" baseline="0" dirty="0">
                  <a:latin typeface="+mn-lt"/>
                  <a:ea typeface="+mn-ea"/>
                </a:rPr>
                <a:t>R&amp;C</a:t>
              </a:r>
            </a:p>
          </p:txBody>
        </p:sp>
      </p:grpSp>
      <p:grpSp>
        <p:nvGrpSpPr>
          <p:cNvPr id="8" name="Group 47"/>
          <p:cNvGrpSpPr/>
          <p:nvPr userDrawn="1"/>
        </p:nvGrpSpPr>
        <p:grpSpPr>
          <a:xfrm>
            <a:off x="11371622" y="548681"/>
            <a:ext cx="468802" cy="171450"/>
            <a:chOff x="9963489" y="2555193"/>
            <a:chExt cx="468802" cy="171450"/>
          </a:xfrm>
        </p:grpSpPr>
        <p:sp>
          <p:nvSpPr>
            <p:cNvPr id="33" name="RectangleLegend4"/>
            <p:cNvSpPr>
              <a:spLocks noChangeArrowheads="1"/>
            </p:cNvSpPr>
            <p:nvPr/>
          </p:nvSpPr>
          <p:spPr bwMode="gray">
            <a:xfrm>
              <a:off x="9963489" y="2566305"/>
              <a:ext cx="165100" cy="160338"/>
            </a:xfrm>
            <a:prstGeom prst="rect">
              <a:avLst/>
            </a:prstGeom>
            <a:solidFill>
              <a:srgbClr val="92D050"/>
            </a:solidFill>
            <a:ln w="9525">
              <a:noFill/>
              <a:miter lim="800000"/>
              <a:headEnd/>
              <a:tailEnd/>
            </a:ln>
            <a:effectLst/>
          </p:spPr>
          <p:txBody>
            <a:bodyPr wrap="none" anchor="ctr"/>
            <a:lstStyle/>
            <a:p>
              <a:endParaRPr lang="en-US" sz="1000" baseline="0" dirty="0">
                <a:latin typeface="+mn-lt"/>
                <a:ea typeface="+mn-ea"/>
              </a:endParaRPr>
            </a:p>
          </p:txBody>
        </p:sp>
        <p:sp>
          <p:nvSpPr>
            <p:cNvPr id="34" name="Legend4"/>
            <p:cNvSpPr>
              <a:spLocks noChangeArrowheads="1"/>
            </p:cNvSpPr>
            <p:nvPr>
              <p:custDataLst>
                <p:tags r:id="rId1"/>
              </p:custDataLst>
            </p:nvPr>
          </p:nvSpPr>
          <p:spPr bwMode="gray">
            <a:xfrm>
              <a:off x="10217489" y="2555193"/>
              <a:ext cx="214802"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000" baseline="0" dirty="0">
                  <a:latin typeface="+mn-lt"/>
                  <a:ea typeface="+mn-ea"/>
                </a:rPr>
                <a:t>GRP</a:t>
              </a:r>
            </a:p>
          </p:txBody>
        </p:sp>
      </p:grpSp>
    </p:spTree>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7_1_">
    <p:spTree>
      <p:nvGrpSpPr>
        <p:cNvPr id="1" name=""/>
        <p:cNvGrpSpPr/>
        <p:nvPr/>
      </p:nvGrpSpPr>
      <p:grpSpPr>
        <a:xfrm>
          <a:off x="0" y="0"/>
          <a:ext cx="0" cy="0"/>
          <a:chOff x="0" y="0"/>
          <a:chExt cx="0" cy="0"/>
        </a:xfrm>
      </p:grpSpPr>
      <p:pic>
        <p:nvPicPr>
          <p:cNvPr id="7" name="Image 6" descr="Une image contenant personne, extérieur, homme, portant&#10;&#10;Description générée automatiquement">
            <a:extLst>
              <a:ext uri="{FF2B5EF4-FFF2-40B4-BE49-F238E27FC236}">
                <a16:creationId xmlns:a16="http://schemas.microsoft.com/office/drawing/2014/main" id="{43507F2B-10CE-4D6F-8086-7DC0D70B6404}"/>
              </a:ext>
            </a:extLst>
          </p:cNvPr>
          <p:cNvPicPr>
            <a:picLocks noChangeAspect="1"/>
          </p:cNvPicPr>
          <p:nvPr userDrawn="1"/>
        </p:nvPicPr>
        <p:blipFill rotWithShape="1">
          <a:blip r:embed="rId2">
            <a:alphaModFix amt="70000"/>
            <a:extLst>
              <a:ext uri="{28A0092B-C50C-407E-A947-70E740481C1C}">
                <a14:useLocalDpi xmlns:a14="http://schemas.microsoft.com/office/drawing/2010/main" val="0"/>
              </a:ext>
            </a:extLst>
          </a:blip>
          <a:srcRect t="6279"/>
          <a:stretch/>
        </p:blipFill>
        <p:spPr>
          <a:xfrm>
            <a:off x="0" y="0"/>
            <a:ext cx="12192000" cy="6858000"/>
          </a:xfrm>
          <a:prstGeom prst="rect">
            <a:avLst/>
          </a:prstGeom>
        </p:spPr>
      </p:pic>
      <p:pic>
        <p:nvPicPr>
          <p:cNvPr id="9" name="Picture 2">
            <a:extLst>
              <a:ext uri="{FF2B5EF4-FFF2-40B4-BE49-F238E27FC236}">
                <a16:creationId xmlns:a16="http://schemas.microsoft.com/office/drawing/2014/main" id="{1A9476AF-AD9C-4AA1-81C0-E05C0DC6F44B}"/>
              </a:ext>
            </a:extLst>
          </p:cNvPr>
          <p:cNvPicPr>
            <a:picLocks noChangeAspect="1" noChangeArrowheads="1"/>
          </p:cNvPicPr>
          <p:nvPr userDrawn="1"/>
        </p:nvPicPr>
        <p:blipFill>
          <a:blip r:embed="rId3" cstate="print"/>
          <a:srcRect/>
          <a:stretch>
            <a:fillRect/>
          </a:stretch>
        </p:blipFill>
        <p:spPr bwMode="auto">
          <a:xfrm>
            <a:off x="9538665" y="404664"/>
            <a:ext cx="2461991" cy="792088"/>
          </a:xfrm>
          <a:prstGeom prst="rect">
            <a:avLst/>
          </a:prstGeom>
          <a:noFill/>
          <a:ln w="9525">
            <a:noFill/>
            <a:miter lim="800000"/>
          </a:ln>
          <a:effectLst/>
        </p:spPr>
      </p:pic>
      <p:sp>
        <p:nvSpPr>
          <p:cNvPr id="5" name="Espace réservé du texte 16"/>
          <p:cNvSpPr>
            <a:spLocks noGrp="1" noEditPoints="1"/>
          </p:cNvSpPr>
          <p:nvPr>
            <p:ph type="body" sz="quarter" idx="11" hasCustomPrompt="1"/>
          </p:nvPr>
        </p:nvSpPr>
        <p:spPr>
          <a:xfrm>
            <a:off x="191343" y="404664"/>
            <a:ext cx="5616625" cy="5616624"/>
          </a:xfrm>
          <a:prstGeom prst="rect">
            <a:avLst/>
          </a:prstGeom>
          <a:solidFill>
            <a:schemeClr val="bg1">
              <a:alpha val="20000"/>
            </a:schemeClr>
          </a:solidFill>
        </p:spPr>
        <p:txBody>
          <a:bodyPr/>
          <a:lstStyle>
            <a:lvl1pPr marL="342900" indent="-342900">
              <a:buFont typeface="Wingdings" pitchFamily="2" charset="2"/>
              <a:buChar char="q"/>
              <a:defRPr sz="1600" b="0" baseline="0">
                <a:latin typeface="+mj-lt"/>
              </a:defRPr>
            </a:lvl1pPr>
            <a:lvl2pPr>
              <a:buFont typeface="Wingdings" pitchFamily="2" charset="2"/>
              <a:buChar char="q"/>
              <a:defRPr sz="1600"/>
            </a:lvl2pPr>
          </a:lstStyle>
          <a:p>
            <a:pPr lvl="0"/>
            <a:r>
              <a:rPr lang="fr-FR" dirty="0"/>
              <a:t>List </a:t>
            </a:r>
            <a:r>
              <a:rPr lang="fr-FR" dirty="0" err="1"/>
              <a:t>highlights</a:t>
            </a:r>
            <a:endParaRPr lang="fr-FR" dirty="0"/>
          </a:p>
          <a:p>
            <a:pPr lvl="0"/>
            <a:endParaRPr lang="fr-FR" dirty="0"/>
          </a:p>
          <a:p>
            <a:pPr lvl="1"/>
            <a:endParaRPr lang="en-US" dirty="0"/>
          </a:p>
        </p:txBody>
      </p:sp>
    </p:spTree>
    <p:extLst>
      <p:ext uri="{BB962C8B-B14F-4D97-AF65-F5344CB8AC3E}">
        <p14:creationId xmlns:p14="http://schemas.microsoft.com/office/powerpoint/2010/main" val="16984470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6_1_">
    <p:bg>
      <p:bgPr>
        <a:solidFill>
          <a:srgbClr val="376092"/>
        </a:solidFill>
        <a:effectLst/>
      </p:bgPr>
    </p:bg>
    <p:spTree>
      <p:nvGrpSpPr>
        <p:cNvPr id="1" name=""/>
        <p:cNvGrpSpPr/>
        <p:nvPr/>
      </p:nvGrpSpPr>
      <p:grpSpPr>
        <a:xfrm>
          <a:off x="0" y="0"/>
          <a:ext cx="0" cy="0"/>
          <a:chOff x="0" y="0"/>
          <a:chExt cx="0" cy="0"/>
        </a:xfrm>
      </p:grpSpPr>
      <p:pic>
        <p:nvPicPr>
          <p:cNvPr id="10" name="Image 9" descr="TOTAL_LOGO_bandeau_01_haut_T_RGB.png"/>
          <p:cNvPicPr>
            <a:picLocks noChangeAspect="1"/>
          </p:cNvPicPr>
          <p:nvPr userDrawn="1"/>
        </p:nvPicPr>
        <p:blipFill>
          <a:blip r:embed="rId2" cstate="print"/>
          <a:stretch>
            <a:fillRect/>
          </a:stretch>
        </p:blipFill>
        <p:spPr>
          <a:xfrm>
            <a:off x="1" y="363225"/>
            <a:ext cx="6084167" cy="860932"/>
          </a:xfrm>
          <a:prstGeom prst="rect">
            <a:avLst/>
          </a:prstGeom>
        </p:spPr>
      </p:pic>
      <p:sp>
        <p:nvSpPr>
          <p:cNvPr id="14" name="Titre 4"/>
          <p:cNvSpPr>
            <a:spLocks noGrp="1"/>
          </p:cNvSpPr>
          <p:nvPr>
            <p:ph type="title" hasCustomPrompt="1"/>
          </p:nvPr>
        </p:nvSpPr>
        <p:spPr>
          <a:xfrm>
            <a:off x="1188000" y="1845592"/>
            <a:ext cx="9372496" cy="1487487"/>
          </a:xfrm>
          <a:prstGeom prst="rect">
            <a:avLst/>
          </a:prstGeom>
        </p:spPr>
        <p:txBody>
          <a:bodyPr lIns="0" rIns="0" anchor="b">
            <a:noAutofit/>
          </a:bodyPr>
          <a:lstStyle>
            <a:lvl1pPr>
              <a:defRPr sz="3200" baseline="0">
                <a:solidFill>
                  <a:schemeClr val="bg1"/>
                </a:solidFill>
                <a:latin typeface="+mn-lt"/>
              </a:defRPr>
            </a:lvl1pPr>
          </a:lstStyle>
          <a:p>
            <a:r>
              <a:rPr lang="fr-FR" noProof="0" dirty="0"/>
              <a:t>COMPANY RULE TITLE</a:t>
            </a:r>
          </a:p>
        </p:txBody>
      </p:sp>
      <p:sp>
        <p:nvSpPr>
          <p:cNvPr id="6" name="Rectangle 5"/>
          <p:cNvSpPr/>
          <p:nvPr userDrawn="1"/>
        </p:nvSpPr>
        <p:spPr>
          <a:xfrm>
            <a:off x="0" y="6525344"/>
            <a:ext cx="12192000" cy="33265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2"/>
          <p:cNvPicPr>
            <a:picLocks noChangeAspect="1" noChangeArrowheads="1"/>
          </p:cNvPicPr>
          <p:nvPr userDrawn="1"/>
        </p:nvPicPr>
        <p:blipFill>
          <a:blip r:embed="rId3" cstate="print"/>
          <a:srcRect/>
          <a:stretch>
            <a:fillRect/>
          </a:stretch>
        </p:blipFill>
        <p:spPr bwMode="auto">
          <a:xfrm>
            <a:off x="5366919" y="6631430"/>
            <a:ext cx="1458162" cy="162371"/>
          </a:xfrm>
          <a:prstGeom prst="rect">
            <a:avLst/>
          </a:prstGeom>
          <a:noFill/>
          <a:ln w="9525">
            <a:noFill/>
            <a:miter lim="800000"/>
            <a:headEnd/>
            <a:tailEnd/>
          </a:ln>
          <a:effectLst/>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1_">
    <p:spTree>
      <p:nvGrpSpPr>
        <p:cNvPr id="1" name=""/>
        <p:cNvGrpSpPr/>
        <p:nvPr/>
      </p:nvGrpSpPr>
      <p:grpSpPr>
        <a:xfrm>
          <a:off x="0" y="0"/>
          <a:ext cx="0" cy="0"/>
          <a:chOff x="0" y="0"/>
          <a:chExt cx="0" cy="0"/>
        </a:xfrm>
      </p:grpSpPr>
      <p:cxnSp>
        <p:nvCxnSpPr>
          <p:cNvPr id="5" name="Connecteur droit 4"/>
          <p:cNvCxnSpPr/>
          <p:nvPr userDrawn="1"/>
        </p:nvCxnSpPr>
        <p:spPr>
          <a:xfrm>
            <a:off x="457200" y="6453336"/>
            <a:ext cx="11734800" cy="0"/>
          </a:xfrm>
          <a:prstGeom prst="line">
            <a:avLst/>
          </a:prstGeom>
          <a:ln w="9525" cap="flat" cmpd="sng" algn="ctr">
            <a:solidFill>
              <a:srgbClr val="37609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7" name="Image 6" descr="TOTAL_ADM.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36560" y="6497366"/>
            <a:ext cx="792088" cy="316010"/>
          </a:xfrm>
          <a:prstGeom prst="rect">
            <a:avLst/>
          </a:prstGeom>
        </p:spPr>
      </p:pic>
      <p:sp>
        <p:nvSpPr>
          <p:cNvPr id="11" name="ZoneTexte 10"/>
          <p:cNvSpPr txBox="1"/>
          <p:nvPr userDrawn="1"/>
        </p:nvSpPr>
        <p:spPr>
          <a:xfrm>
            <a:off x="407368" y="6525344"/>
            <a:ext cx="648072" cy="246221"/>
          </a:xfrm>
          <a:prstGeom prst="rect">
            <a:avLst/>
          </a:prstGeom>
          <a:noFill/>
        </p:spPr>
        <p:txBody>
          <a:bodyPr wrap="square" rtlCol="0">
            <a:spAutoFit/>
          </a:bodyPr>
          <a:lstStyle/>
          <a:p>
            <a:fld id="{97EE1926-FF4E-457F-A2D1-6C00F261D3E8}" type="slidenum">
              <a:rPr lang="en-US" sz="1000" smtClean="0">
                <a:latin typeface="+mj-lt"/>
              </a:rPr>
              <a:pPr/>
              <a:t>‹N°›</a:t>
            </a:fld>
            <a:endParaRPr lang="en-US" sz="1000" dirty="0">
              <a:latin typeface="+mj-lt"/>
            </a:endParaRPr>
          </a:p>
        </p:txBody>
      </p:sp>
      <p:pic>
        <p:nvPicPr>
          <p:cNvPr id="12" name="Picture 2"/>
          <p:cNvPicPr>
            <a:picLocks noChangeAspect="1" noChangeArrowheads="1"/>
          </p:cNvPicPr>
          <p:nvPr userDrawn="1"/>
        </p:nvPicPr>
        <p:blipFill>
          <a:blip r:embed="rId3" cstate="print"/>
          <a:srcRect/>
          <a:stretch>
            <a:fillRect/>
          </a:stretch>
        </p:blipFill>
        <p:spPr bwMode="auto">
          <a:xfrm>
            <a:off x="5447928" y="6604556"/>
            <a:ext cx="1228637" cy="136812"/>
          </a:xfrm>
          <a:prstGeom prst="rect">
            <a:avLst/>
          </a:prstGeom>
          <a:noFill/>
          <a:ln w="9525">
            <a:noFill/>
            <a:miter lim="800000"/>
            <a:headEnd/>
            <a:tailEnd/>
          </a:ln>
          <a:effectLst/>
        </p:spPr>
      </p:pic>
      <p:sp>
        <p:nvSpPr>
          <p:cNvPr id="24" name="Rectangle 23"/>
          <p:cNvSpPr/>
          <p:nvPr userDrawn="1"/>
        </p:nvSpPr>
        <p:spPr>
          <a:xfrm>
            <a:off x="0" y="0"/>
            <a:ext cx="12192000" cy="404664"/>
          </a:xfrm>
          <a:prstGeom prst="rect">
            <a:avLst/>
          </a:prstGeom>
          <a:solidFill>
            <a:srgbClr val="3760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7_1_">
    <p:spTree>
      <p:nvGrpSpPr>
        <p:cNvPr id="1" name=""/>
        <p:cNvGrpSpPr/>
        <p:nvPr/>
      </p:nvGrpSpPr>
      <p:grpSpPr>
        <a:xfrm>
          <a:off x="0" y="0"/>
          <a:ext cx="0" cy="0"/>
          <a:chOff x="0" y="0"/>
          <a:chExt cx="0" cy="0"/>
        </a:xfrm>
      </p:grpSpPr>
      <p:cxnSp>
        <p:nvCxnSpPr>
          <p:cNvPr id="5" name="Connecteur droit 4"/>
          <p:cNvCxnSpPr/>
          <p:nvPr userDrawn="1"/>
        </p:nvCxnSpPr>
        <p:spPr>
          <a:xfrm>
            <a:off x="457200" y="6453336"/>
            <a:ext cx="11734800" cy="0"/>
          </a:xfrm>
          <a:prstGeom prst="line">
            <a:avLst/>
          </a:prstGeom>
          <a:ln w="9525" cap="flat" cmpd="sng" algn="ctr">
            <a:solidFill>
              <a:srgbClr val="37609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7" name="Image 6" descr="TOTAL_ADM.png"/>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11136560" y="6497366"/>
            <a:ext cx="792088" cy="316010"/>
          </a:xfrm>
          <a:prstGeom prst="rect">
            <a:avLst/>
          </a:prstGeom>
        </p:spPr>
      </p:pic>
      <p:sp>
        <p:nvSpPr>
          <p:cNvPr id="11" name="ZoneTexte 10"/>
          <p:cNvSpPr txBox="1"/>
          <p:nvPr userDrawn="1"/>
        </p:nvSpPr>
        <p:spPr>
          <a:xfrm>
            <a:off x="407368" y="6525344"/>
            <a:ext cx="648072" cy="246221"/>
          </a:xfrm>
          <a:prstGeom prst="rect">
            <a:avLst/>
          </a:prstGeom>
          <a:noFill/>
        </p:spPr>
        <p:txBody>
          <a:bodyPr wrap="square" rtlCol="0">
            <a:spAutoFit/>
          </a:bodyPr>
          <a:lstStyle/>
          <a:p>
            <a:fld id="{97EE1926-FF4E-457F-A2D1-6C00F261D3E8}" type="slidenum">
              <a:rPr lang="en-US" sz="1000" smtClean="0">
                <a:latin typeface="+mj-lt"/>
              </a:rPr>
              <a:pPr/>
              <a:t>‹N°›</a:t>
            </a:fld>
            <a:endParaRPr lang="en-US" sz="1000" dirty="0">
              <a:latin typeface="+mj-lt"/>
            </a:endParaRPr>
          </a:p>
        </p:txBody>
      </p:sp>
      <p:pic>
        <p:nvPicPr>
          <p:cNvPr id="12" name="Picture 2"/>
          <p:cNvPicPr>
            <a:picLocks noChangeAspect="1" noChangeArrowheads="1"/>
          </p:cNvPicPr>
          <p:nvPr userDrawn="1"/>
        </p:nvPicPr>
        <p:blipFill>
          <a:blip r:embed="rId8" cstate="print"/>
          <a:srcRect/>
          <a:stretch>
            <a:fillRect/>
          </a:stretch>
        </p:blipFill>
        <p:spPr bwMode="auto">
          <a:xfrm>
            <a:off x="5447928" y="6604556"/>
            <a:ext cx="1228637" cy="136812"/>
          </a:xfrm>
          <a:prstGeom prst="rect">
            <a:avLst/>
          </a:prstGeom>
          <a:noFill/>
          <a:ln w="9525">
            <a:noFill/>
            <a:miter lim="800000"/>
            <a:headEnd/>
            <a:tailEnd/>
          </a:ln>
          <a:effectLst/>
        </p:spPr>
      </p:pic>
      <p:sp>
        <p:nvSpPr>
          <p:cNvPr id="24" name="Rectangle 23"/>
          <p:cNvSpPr/>
          <p:nvPr userDrawn="1"/>
        </p:nvSpPr>
        <p:spPr>
          <a:xfrm>
            <a:off x="0" y="0"/>
            <a:ext cx="12192000" cy="404664"/>
          </a:xfrm>
          <a:prstGeom prst="rect">
            <a:avLst/>
          </a:prstGeom>
          <a:solidFill>
            <a:srgbClr val="3760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Espace réservé du texte 16"/>
          <p:cNvSpPr>
            <a:spLocks noGrp="1"/>
          </p:cNvSpPr>
          <p:nvPr>
            <p:ph type="body" sz="quarter" idx="11" hasCustomPrompt="1"/>
          </p:nvPr>
        </p:nvSpPr>
        <p:spPr>
          <a:xfrm>
            <a:off x="407368" y="0"/>
            <a:ext cx="4968552"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lvl="0"/>
            <a:r>
              <a:rPr lang="fr-FR" dirty="0"/>
              <a:t>SYNTHESIS OF CHANGES</a:t>
            </a:r>
            <a:endParaRPr lang="en-US" dirty="0"/>
          </a:p>
        </p:txBody>
      </p:sp>
      <p:grpSp>
        <p:nvGrpSpPr>
          <p:cNvPr id="14" name="Group 43"/>
          <p:cNvGrpSpPr/>
          <p:nvPr userDrawn="1"/>
        </p:nvGrpSpPr>
        <p:grpSpPr>
          <a:xfrm>
            <a:off x="8760296" y="548680"/>
            <a:ext cx="581013" cy="171451"/>
            <a:chOff x="9219943" y="2346534"/>
            <a:chExt cx="581013" cy="171451"/>
          </a:xfrm>
        </p:grpSpPr>
        <p:sp>
          <p:nvSpPr>
            <p:cNvPr id="15" name="RectangleLegend1"/>
            <p:cNvSpPr>
              <a:spLocks noChangeArrowheads="1"/>
            </p:cNvSpPr>
            <p:nvPr/>
          </p:nvSpPr>
          <p:spPr bwMode="gray">
            <a:xfrm>
              <a:off x="9219943" y="2357647"/>
              <a:ext cx="165100" cy="160338"/>
            </a:xfrm>
            <a:prstGeom prst="rect">
              <a:avLst/>
            </a:prstGeom>
            <a:solidFill>
              <a:schemeClr val="bg1">
                <a:lumMod val="65000"/>
              </a:schemeClr>
            </a:solidFill>
            <a:ln w="9525">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000" baseline="0" dirty="0">
                <a:latin typeface="+mn-lt"/>
                <a:ea typeface="+mn-ea"/>
              </a:endParaRPr>
            </a:p>
          </p:txBody>
        </p:sp>
        <p:sp>
          <p:nvSpPr>
            <p:cNvPr id="16" name="Legend1"/>
            <p:cNvSpPr>
              <a:spLocks noChangeArrowheads="1"/>
            </p:cNvSpPr>
            <p:nvPr>
              <p:custDataLst>
                <p:tags r:id="rId5"/>
              </p:custDataLst>
            </p:nvPr>
          </p:nvSpPr>
          <p:spPr bwMode="gray">
            <a:xfrm>
              <a:off x="9473943" y="2346534"/>
              <a:ext cx="327013"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000" baseline="0" dirty="0">
                  <a:latin typeface="+mn-lt"/>
                  <a:ea typeface="+mn-ea"/>
                </a:rPr>
                <a:t>Group</a:t>
              </a:r>
            </a:p>
          </p:txBody>
        </p:sp>
      </p:grpSp>
      <p:grpSp>
        <p:nvGrpSpPr>
          <p:cNvPr id="17" name="Group 44"/>
          <p:cNvGrpSpPr/>
          <p:nvPr userDrawn="1"/>
        </p:nvGrpSpPr>
        <p:grpSpPr>
          <a:xfrm>
            <a:off x="9500438" y="548680"/>
            <a:ext cx="470406" cy="171451"/>
            <a:chOff x="9219943" y="2553779"/>
            <a:chExt cx="470406" cy="171451"/>
          </a:xfrm>
        </p:grpSpPr>
        <p:sp>
          <p:nvSpPr>
            <p:cNvPr id="18" name="RectangleLegend2"/>
            <p:cNvSpPr>
              <a:spLocks noChangeArrowheads="1"/>
            </p:cNvSpPr>
            <p:nvPr/>
          </p:nvSpPr>
          <p:spPr bwMode="gray">
            <a:xfrm>
              <a:off x="9219943" y="2564892"/>
              <a:ext cx="165100" cy="160338"/>
            </a:xfrm>
            <a:prstGeom prst="rect">
              <a:avLst/>
            </a:prstGeom>
            <a:solidFill>
              <a:srgbClr val="FF9900"/>
            </a:solidFill>
            <a:ln w="9525">
              <a:noFill/>
              <a:miter lim="800000"/>
              <a:headEnd/>
              <a:tailEnd/>
            </a:ln>
            <a:effectLst/>
          </p:spPr>
          <p:txBody>
            <a:bodyPr wrap="none" anchor="ctr"/>
            <a:lstStyle/>
            <a:p>
              <a:endParaRPr lang="en-US" sz="1000" baseline="0" dirty="0">
                <a:latin typeface="+mn-lt"/>
                <a:ea typeface="+mn-ea"/>
              </a:endParaRPr>
            </a:p>
          </p:txBody>
        </p:sp>
        <p:sp>
          <p:nvSpPr>
            <p:cNvPr id="20" name="Legend2"/>
            <p:cNvSpPr>
              <a:spLocks noChangeArrowheads="1"/>
            </p:cNvSpPr>
            <p:nvPr>
              <p:custDataLst>
                <p:tags r:id="rId4"/>
              </p:custDataLst>
            </p:nvPr>
          </p:nvSpPr>
          <p:spPr bwMode="gray">
            <a:xfrm>
              <a:off x="9473943" y="2553779"/>
              <a:ext cx="216406"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000" baseline="0" dirty="0">
                  <a:latin typeface="+mn-lt"/>
                  <a:ea typeface="+mn-ea"/>
                </a:rPr>
                <a:t>E&amp;P</a:t>
              </a:r>
            </a:p>
          </p:txBody>
        </p:sp>
      </p:grpSp>
      <p:grpSp>
        <p:nvGrpSpPr>
          <p:cNvPr id="21" name="Group 45"/>
          <p:cNvGrpSpPr/>
          <p:nvPr userDrawn="1"/>
        </p:nvGrpSpPr>
        <p:grpSpPr>
          <a:xfrm>
            <a:off x="10073290" y="548680"/>
            <a:ext cx="510480" cy="171451"/>
            <a:chOff x="9219943" y="2756349"/>
            <a:chExt cx="510480" cy="171451"/>
          </a:xfrm>
        </p:grpSpPr>
        <p:sp>
          <p:nvSpPr>
            <p:cNvPr id="22" name="RectangleLegend3"/>
            <p:cNvSpPr>
              <a:spLocks noChangeArrowheads="1"/>
            </p:cNvSpPr>
            <p:nvPr/>
          </p:nvSpPr>
          <p:spPr bwMode="gray">
            <a:xfrm>
              <a:off x="9219943" y="2767462"/>
              <a:ext cx="165100" cy="160338"/>
            </a:xfrm>
            <a:prstGeom prst="rect">
              <a:avLst/>
            </a:prstGeom>
            <a:solidFill>
              <a:srgbClr val="376092"/>
            </a:solidFill>
            <a:ln w="9525">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000" baseline="0" dirty="0">
                <a:latin typeface="+mn-lt"/>
                <a:ea typeface="+mn-ea"/>
              </a:endParaRPr>
            </a:p>
          </p:txBody>
        </p:sp>
        <p:sp>
          <p:nvSpPr>
            <p:cNvPr id="23" name="Legend3"/>
            <p:cNvSpPr>
              <a:spLocks noChangeArrowheads="1"/>
            </p:cNvSpPr>
            <p:nvPr>
              <p:custDataLst>
                <p:tags r:id="rId3"/>
              </p:custDataLst>
            </p:nvPr>
          </p:nvSpPr>
          <p:spPr bwMode="gray">
            <a:xfrm>
              <a:off x="9473943" y="2756349"/>
              <a:ext cx="256480"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000" baseline="0" dirty="0">
                  <a:latin typeface="+mn-lt"/>
                  <a:ea typeface="+mn-ea"/>
                </a:rPr>
                <a:t>M&amp;S</a:t>
              </a:r>
            </a:p>
          </p:txBody>
        </p:sp>
      </p:grpSp>
      <p:grpSp>
        <p:nvGrpSpPr>
          <p:cNvPr id="25" name="Group 46"/>
          <p:cNvGrpSpPr/>
          <p:nvPr userDrawn="1"/>
        </p:nvGrpSpPr>
        <p:grpSpPr>
          <a:xfrm>
            <a:off x="10724348" y="548681"/>
            <a:ext cx="480024" cy="171450"/>
            <a:chOff x="9963489" y="2348072"/>
            <a:chExt cx="480024" cy="171450"/>
          </a:xfrm>
        </p:grpSpPr>
        <p:sp>
          <p:nvSpPr>
            <p:cNvPr id="30" name="RectangleLegend4"/>
            <p:cNvSpPr>
              <a:spLocks noChangeArrowheads="1"/>
            </p:cNvSpPr>
            <p:nvPr/>
          </p:nvSpPr>
          <p:spPr bwMode="gray">
            <a:xfrm>
              <a:off x="9963489" y="2359184"/>
              <a:ext cx="165100" cy="160338"/>
            </a:xfrm>
            <a:prstGeom prst="rect">
              <a:avLst/>
            </a:prstGeom>
            <a:solidFill>
              <a:srgbClr val="7030A0"/>
            </a:solidFill>
            <a:ln w="9525">
              <a:noFill/>
              <a:miter lim="800000"/>
              <a:headEnd/>
              <a:tailEnd/>
            </a:ln>
            <a:effectLst/>
          </p:spPr>
          <p:txBody>
            <a:bodyPr wrap="none" anchor="ctr"/>
            <a:lstStyle/>
            <a:p>
              <a:endParaRPr lang="en-US" sz="1000" baseline="0" dirty="0">
                <a:latin typeface="+mn-lt"/>
                <a:ea typeface="+mn-ea"/>
              </a:endParaRPr>
            </a:p>
          </p:txBody>
        </p:sp>
        <p:sp>
          <p:nvSpPr>
            <p:cNvPr id="31" name="Legend4"/>
            <p:cNvSpPr>
              <a:spLocks noChangeArrowheads="1"/>
            </p:cNvSpPr>
            <p:nvPr>
              <p:custDataLst>
                <p:tags r:id="rId2"/>
              </p:custDataLst>
            </p:nvPr>
          </p:nvSpPr>
          <p:spPr bwMode="gray">
            <a:xfrm>
              <a:off x="10217489" y="2348072"/>
              <a:ext cx="226024"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000" baseline="0" dirty="0">
                  <a:latin typeface="+mn-lt"/>
                  <a:ea typeface="+mn-ea"/>
                </a:rPr>
                <a:t>R&amp;C</a:t>
              </a:r>
            </a:p>
          </p:txBody>
        </p:sp>
      </p:grpSp>
      <p:grpSp>
        <p:nvGrpSpPr>
          <p:cNvPr id="32" name="Group 47"/>
          <p:cNvGrpSpPr/>
          <p:nvPr userDrawn="1"/>
        </p:nvGrpSpPr>
        <p:grpSpPr>
          <a:xfrm>
            <a:off x="11371622" y="548681"/>
            <a:ext cx="468802" cy="171450"/>
            <a:chOff x="9963489" y="2555193"/>
            <a:chExt cx="468802" cy="171450"/>
          </a:xfrm>
        </p:grpSpPr>
        <p:sp>
          <p:nvSpPr>
            <p:cNvPr id="33" name="RectangleLegend4"/>
            <p:cNvSpPr>
              <a:spLocks noChangeArrowheads="1"/>
            </p:cNvSpPr>
            <p:nvPr/>
          </p:nvSpPr>
          <p:spPr bwMode="gray">
            <a:xfrm>
              <a:off x="9963489" y="2566305"/>
              <a:ext cx="165100" cy="160338"/>
            </a:xfrm>
            <a:prstGeom prst="rect">
              <a:avLst/>
            </a:prstGeom>
            <a:solidFill>
              <a:srgbClr val="92D050"/>
            </a:solidFill>
            <a:ln w="9525">
              <a:noFill/>
              <a:miter lim="800000"/>
              <a:headEnd/>
              <a:tailEnd/>
            </a:ln>
            <a:effectLst/>
          </p:spPr>
          <p:txBody>
            <a:bodyPr wrap="none" anchor="ctr"/>
            <a:lstStyle/>
            <a:p>
              <a:endParaRPr lang="en-US" sz="1000" baseline="0" dirty="0">
                <a:latin typeface="+mn-lt"/>
                <a:ea typeface="+mn-ea"/>
              </a:endParaRPr>
            </a:p>
          </p:txBody>
        </p:sp>
        <p:sp>
          <p:nvSpPr>
            <p:cNvPr id="34" name="Legend4"/>
            <p:cNvSpPr>
              <a:spLocks noChangeArrowheads="1"/>
            </p:cNvSpPr>
            <p:nvPr>
              <p:custDataLst>
                <p:tags r:id="rId1"/>
              </p:custDataLst>
            </p:nvPr>
          </p:nvSpPr>
          <p:spPr bwMode="gray">
            <a:xfrm>
              <a:off x="10217489" y="2555193"/>
              <a:ext cx="214802"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000" baseline="0" dirty="0">
                  <a:latin typeface="+mn-lt"/>
                  <a:ea typeface="+mn-ea"/>
                </a:rPr>
                <a:t>GRP</a:t>
              </a:r>
            </a:p>
          </p:txBody>
        </p:sp>
      </p:grpSp>
    </p:spTree>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8_1_">
    <p:spTree>
      <p:nvGrpSpPr>
        <p:cNvPr id="1" name=""/>
        <p:cNvGrpSpPr/>
        <p:nvPr/>
      </p:nvGrpSpPr>
      <p:grpSpPr>
        <a:xfrm>
          <a:off x="0" y="0"/>
          <a:ext cx="0" cy="0"/>
          <a:chOff x="0" y="0"/>
          <a:chExt cx="0" cy="0"/>
        </a:xfrm>
      </p:grpSpPr>
      <p:cxnSp>
        <p:nvCxnSpPr>
          <p:cNvPr id="5" name="Connecteur droit 4"/>
          <p:cNvCxnSpPr/>
          <p:nvPr userDrawn="1"/>
        </p:nvCxnSpPr>
        <p:spPr>
          <a:xfrm>
            <a:off x="457200" y="6453336"/>
            <a:ext cx="11734800" cy="0"/>
          </a:xfrm>
          <a:prstGeom prst="line">
            <a:avLst/>
          </a:prstGeom>
          <a:ln w="9525" cap="flat" cmpd="sng" algn="ctr">
            <a:solidFill>
              <a:srgbClr val="37609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7" name="Image 6" descr="TOTAL_ADM.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36560" y="6497366"/>
            <a:ext cx="792088" cy="316010"/>
          </a:xfrm>
          <a:prstGeom prst="rect">
            <a:avLst/>
          </a:prstGeom>
        </p:spPr>
      </p:pic>
      <p:sp>
        <p:nvSpPr>
          <p:cNvPr id="11" name="ZoneTexte 10"/>
          <p:cNvSpPr txBox="1"/>
          <p:nvPr userDrawn="1"/>
        </p:nvSpPr>
        <p:spPr>
          <a:xfrm>
            <a:off x="407368" y="6525344"/>
            <a:ext cx="648072" cy="246221"/>
          </a:xfrm>
          <a:prstGeom prst="rect">
            <a:avLst/>
          </a:prstGeom>
          <a:noFill/>
        </p:spPr>
        <p:txBody>
          <a:bodyPr wrap="square" rtlCol="0">
            <a:spAutoFit/>
          </a:bodyPr>
          <a:lstStyle/>
          <a:p>
            <a:fld id="{97EE1926-FF4E-457F-A2D1-6C00F261D3E8}" type="slidenum">
              <a:rPr lang="en-US" sz="1000" smtClean="0">
                <a:latin typeface="+mj-lt"/>
              </a:rPr>
              <a:pPr/>
              <a:t>‹N°›</a:t>
            </a:fld>
            <a:endParaRPr lang="en-US" sz="1000" dirty="0">
              <a:latin typeface="+mj-lt"/>
            </a:endParaRPr>
          </a:p>
        </p:txBody>
      </p:sp>
      <p:pic>
        <p:nvPicPr>
          <p:cNvPr id="12" name="Picture 2"/>
          <p:cNvPicPr>
            <a:picLocks noChangeAspect="1" noChangeArrowheads="1"/>
          </p:cNvPicPr>
          <p:nvPr userDrawn="1"/>
        </p:nvPicPr>
        <p:blipFill>
          <a:blip r:embed="rId3" cstate="print"/>
          <a:srcRect/>
          <a:stretch>
            <a:fillRect/>
          </a:stretch>
        </p:blipFill>
        <p:spPr bwMode="auto">
          <a:xfrm>
            <a:off x="5447928" y="6604556"/>
            <a:ext cx="1228637" cy="136812"/>
          </a:xfrm>
          <a:prstGeom prst="rect">
            <a:avLst/>
          </a:prstGeom>
          <a:noFill/>
          <a:ln w="9525">
            <a:noFill/>
            <a:miter lim="800000"/>
            <a:headEnd/>
            <a:tailEnd/>
          </a:ln>
          <a:effectLst/>
        </p:spPr>
      </p:pic>
      <p:sp>
        <p:nvSpPr>
          <p:cNvPr id="24" name="Rectangle 23"/>
          <p:cNvSpPr/>
          <p:nvPr userDrawn="1"/>
        </p:nvSpPr>
        <p:spPr>
          <a:xfrm>
            <a:off x="0" y="0"/>
            <a:ext cx="12192000" cy="404664"/>
          </a:xfrm>
          <a:prstGeom prst="rect">
            <a:avLst/>
          </a:prstGeom>
          <a:solidFill>
            <a:srgbClr val="3760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Espace réservé du texte 16"/>
          <p:cNvSpPr>
            <a:spLocks noGrp="1"/>
          </p:cNvSpPr>
          <p:nvPr>
            <p:ph type="body" sz="quarter" idx="11" hasCustomPrompt="1"/>
          </p:nvPr>
        </p:nvSpPr>
        <p:spPr>
          <a:xfrm>
            <a:off x="407368" y="0"/>
            <a:ext cx="4968552"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lvl="0"/>
            <a:r>
              <a:rPr lang="fr-FR" dirty="0"/>
              <a:t>REQUIREMENTS REMOVED IN NEW RULE</a:t>
            </a:r>
            <a:endParaRPr lang="en-US" dirty="0"/>
          </a:p>
        </p:txBody>
      </p:sp>
    </p:spTree>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9_1_">
    <p:spTree>
      <p:nvGrpSpPr>
        <p:cNvPr id="1" name=""/>
        <p:cNvGrpSpPr/>
        <p:nvPr/>
      </p:nvGrpSpPr>
      <p:grpSpPr>
        <a:xfrm>
          <a:off x="0" y="0"/>
          <a:ext cx="0" cy="0"/>
          <a:chOff x="0" y="0"/>
          <a:chExt cx="0" cy="0"/>
        </a:xfrm>
      </p:grpSpPr>
      <p:cxnSp>
        <p:nvCxnSpPr>
          <p:cNvPr id="5" name="Connecteur droit 4"/>
          <p:cNvCxnSpPr/>
          <p:nvPr userDrawn="1"/>
        </p:nvCxnSpPr>
        <p:spPr>
          <a:xfrm>
            <a:off x="457200" y="6453336"/>
            <a:ext cx="11734800" cy="0"/>
          </a:xfrm>
          <a:prstGeom prst="line">
            <a:avLst/>
          </a:prstGeom>
          <a:ln w="9525" cap="flat" cmpd="sng" algn="ctr">
            <a:solidFill>
              <a:srgbClr val="37609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7" name="Image 6" descr="TOTAL_ADM.pn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1136560" y="6497366"/>
            <a:ext cx="792088" cy="316010"/>
          </a:xfrm>
          <a:prstGeom prst="rect">
            <a:avLst/>
          </a:prstGeom>
        </p:spPr>
      </p:pic>
      <p:sp>
        <p:nvSpPr>
          <p:cNvPr id="11" name="ZoneTexte 10"/>
          <p:cNvSpPr txBox="1"/>
          <p:nvPr userDrawn="1"/>
        </p:nvSpPr>
        <p:spPr>
          <a:xfrm>
            <a:off x="407368" y="6525344"/>
            <a:ext cx="648072" cy="246221"/>
          </a:xfrm>
          <a:prstGeom prst="rect">
            <a:avLst/>
          </a:prstGeom>
          <a:noFill/>
        </p:spPr>
        <p:txBody>
          <a:bodyPr wrap="square" rtlCol="0">
            <a:spAutoFit/>
          </a:bodyPr>
          <a:lstStyle/>
          <a:p>
            <a:fld id="{97EE1926-FF4E-457F-A2D1-6C00F261D3E8}" type="slidenum">
              <a:rPr lang="en-US" sz="1000" smtClean="0">
                <a:latin typeface="+mj-lt"/>
              </a:rPr>
              <a:pPr/>
              <a:t>‹N°›</a:t>
            </a:fld>
            <a:endParaRPr lang="en-US" sz="1000" dirty="0">
              <a:latin typeface="+mj-lt"/>
            </a:endParaRPr>
          </a:p>
        </p:txBody>
      </p:sp>
      <p:pic>
        <p:nvPicPr>
          <p:cNvPr id="12" name="Picture 2"/>
          <p:cNvPicPr>
            <a:picLocks noChangeAspect="1" noChangeArrowheads="1"/>
          </p:cNvPicPr>
          <p:nvPr userDrawn="1"/>
        </p:nvPicPr>
        <p:blipFill>
          <a:blip r:embed="rId4" cstate="print"/>
          <a:srcRect/>
          <a:stretch>
            <a:fillRect/>
          </a:stretch>
        </p:blipFill>
        <p:spPr bwMode="auto">
          <a:xfrm>
            <a:off x="5447928" y="6604556"/>
            <a:ext cx="1228637" cy="136812"/>
          </a:xfrm>
          <a:prstGeom prst="rect">
            <a:avLst/>
          </a:prstGeom>
          <a:noFill/>
          <a:ln w="9525">
            <a:noFill/>
            <a:miter lim="800000"/>
            <a:headEnd/>
            <a:tailEnd/>
          </a:ln>
          <a:effectLst/>
        </p:spPr>
      </p:pic>
      <p:sp>
        <p:nvSpPr>
          <p:cNvPr id="24" name="Rectangle 23"/>
          <p:cNvSpPr/>
          <p:nvPr userDrawn="1"/>
        </p:nvSpPr>
        <p:spPr>
          <a:xfrm>
            <a:off x="0" y="0"/>
            <a:ext cx="12192000" cy="404664"/>
          </a:xfrm>
          <a:prstGeom prst="rect">
            <a:avLst/>
          </a:prstGeom>
          <a:solidFill>
            <a:srgbClr val="3760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Espace réservé du texte 16"/>
          <p:cNvSpPr>
            <a:spLocks noGrp="1"/>
          </p:cNvSpPr>
          <p:nvPr>
            <p:ph type="body" sz="quarter" idx="11" hasCustomPrompt="1"/>
          </p:nvPr>
        </p:nvSpPr>
        <p:spPr>
          <a:xfrm>
            <a:off x="407368" y="0"/>
            <a:ext cx="4968552"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lvl="0"/>
            <a:r>
              <a:rPr lang="fr-FR" dirty="0"/>
              <a:t>GAP ANALYSIS: GROUP</a:t>
            </a:r>
            <a:endParaRPr lang="en-US" dirty="0"/>
          </a:p>
        </p:txBody>
      </p:sp>
      <p:grpSp>
        <p:nvGrpSpPr>
          <p:cNvPr id="2" name="Group 43"/>
          <p:cNvGrpSpPr/>
          <p:nvPr userDrawn="1"/>
        </p:nvGrpSpPr>
        <p:grpSpPr>
          <a:xfrm>
            <a:off x="8760296" y="548680"/>
            <a:ext cx="581013" cy="171451"/>
            <a:chOff x="9219943" y="2346534"/>
            <a:chExt cx="581013" cy="171451"/>
          </a:xfrm>
        </p:grpSpPr>
        <p:sp>
          <p:nvSpPr>
            <p:cNvPr id="15" name="RectangleLegend1"/>
            <p:cNvSpPr>
              <a:spLocks noChangeArrowheads="1"/>
            </p:cNvSpPr>
            <p:nvPr/>
          </p:nvSpPr>
          <p:spPr bwMode="gray">
            <a:xfrm>
              <a:off x="9219943" y="2357647"/>
              <a:ext cx="165100" cy="160338"/>
            </a:xfrm>
            <a:prstGeom prst="rect">
              <a:avLst/>
            </a:prstGeom>
            <a:solidFill>
              <a:schemeClr val="bg1">
                <a:lumMod val="65000"/>
              </a:schemeClr>
            </a:solidFill>
            <a:ln w="9525">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000" baseline="0" dirty="0">
                <a:latin typeface="+mn-lt"/>
                <a:ea typeface="+mn-ea"/>
              </a:endParaRPr>
            </a:p>
          </p:txBody>
        </p:sp>
        <p:sp>
          <p:nvSpPr>
            <p:cNvPr id="16" name="Legend1"/>
            <p:cNvSpPr>
              <a:spLocks noChangeArrowheads="1"/>
            </p:cNvSpPr>
            <p:nvPr>
              <p:custDataLst>
                <p:tags r:id="rId1"/>
              </p:custDataLst>
            </p:nvPr>
          </p:nvSpPr>
          <p:spPr bwMode="gray">
            <a:xfrm>
              <a:off x="9473943" y="2346534"/>
              <a:ext cx="327013"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000" baseline="0" dirty="0">
                  <a:latin typeface="+mn-lt"/>
                  <a:ea typeface="+mn-ea"/>
                </a:rPr>
                <a:t>Group</a:t>
              </a:r>
            </a:p>
          </p:txBody>
        </p:sp>
      </p:grpSp>
    </p:spTree>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0_1_">
    <p:spTree>
      <p:nvGrpSpPr>
        <p:cNvPr id="1" name=""/>
        <p:cNvGrpSpPr/>
        <p:nvPr/>
      </p:nvGrpSpPr>
      <p:grpSpPr>
        <a:xfrm>
          <a:off x="0" y="0"/>
          <a:ext cx="0" cy="0"/>
          <a:chOff x="0" y="0"/>
          <a:chExt cx="0" cy="0"/>
        </a:xfrm>
      </p:grpSpPr>
      <p:cxnSp>
        <p:nvCxnSpPr>
          <p:cNvPr id="5" name="Connecteur droit 4"/>
          <p:cNvCxnSpPr/>
          <p:nvPr userDrawn="1"/>
        </p:nvCxnSpPr>
        <p:spPr>
          <a:xfrm>
            <a:off x="457200" y="6525344"/>
            <a:ext cx="11734800" cy="0"/>
          </a:xfrm>
          <a:prstGeom prst="line">
            <a:avLst/>
          </a:prstGeom>
          <a:ln w="9525" cap="flat" cmpd="sng" algn="ctr">
            <a:solidFill>
              <a:srgbClr val="37609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7" name="Image 6" descr="TOTAL_ADM.pn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1136560" y="6497366"/>
            <a:ext cx="792088" cy="316010"/>
          </a:xfrm>
          <a:prstGeom prst="rect">
            <a:avLst/>
          </a:prstGeom>
        </p:spPr>
      </p:pic>
      <p:sp>
        <p:nvSpPr>
          <p:cNvPr id="11" name="ZoneTexte 10"/>
          <p:cNvSpPr txBox="1"/>
          <p:nvPr userDrawn="1"/>
        </p:nvSpPr>
        <p:spPr>
          <a:xfrm>
            <a:off x="407368" y="6525344"/>
            <a:ext cx="648072" cy="246221"/>
          </a:xfrm>
          <a:prstGeom prst="rect">
            <a:avLst/>
          </a:prstGeom>
          <a:noFill/>
        </p:spPr>
        <p:txBody>
          <a:bodyPr wrap="square" rtlCol="0">
            <a:spAutoFit/>
          </a:bodyPr>
          <a:lstStyle/>
          <a:p>
            <a:fld id="{97EE1926-FF4E-457F-A2D1-6C00F261D3E8}" type="slidenum">
              <a:rPr lang="en-US" sz="1000" smtClean="0">
                <a:latin typeface="+mj-lt"/>
              </a:rPr>
              <a:pPr/>
              <a:t>‹N°›</a:t>
            </a:fld>
            <a:endParaRPr lang="en-US" sz="1000" dirty="0">
              <a:latin typeface="+mj-lt"/>
            </a:endParaRPr>
          </a:p>
        </p:txBody>
      </p:sp>
      <p:pic>
        <p:nvPicPr>
          <p:cNvPr id="12" name="Picture 2"/>
          <p:cNvPicPr>
            <a:picLocks noChangeAspect="1" noChangeArrowheads="1"/>
          </p:cNvPicPr>
          <p:nvPr userDrawn="1"/>
        </p:nvPicPr>
        <p:blipFill>
          <a:blip r:embed="rId4" cstate="print"/>
          <a:srcRect/>
          <a:stretch>
            <a:fillRect/>
          </a:stretch>
        </p:blipFill>
        <p:spPr bwMode="auto">
          <a:xfrm>
            <a:off x="5447928" y="6604556"/>
            <a:ext cx="1228637" cy="136812"/>
          </a:xfrm>
          <a:prstGeom prst="rect">
            <a:avLst/>
          </a:prstGeom>
          <a:noFill/>
          <a:ln w="9525">
            <a:noFill/>
            <a:miter lim="800000"/>
            <a:headEnd/>
            <a:tailEnd/>
          </a:ln>
          <a:effectLst/>
        </p:spPr>
      </p:pic>
      <p:sp>
        <p:nvSpPr>
          <p:cNvPr id="24" name="Rectangle 23"/>
          <p:cNvSpPr/>
          <p:nvPr userDrawn="1"/>
        </p:nvSpPr>
        <p:spPr>
          <a:xfrm>
            <a:off x="0" y="0"/>
            <a:ext cx="12192000" cy="404664"/>
          </a:xfrm>
          <a:prstGeom prst="rect">
            <a:avLst/>
          </a:prstGeom>
          <a:solidFill>
            <a:srgbClr val="3760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Espace réservé du texte 16"/>
          <p:cNvSpPr>
            <a:spLocks noGrp="1"/>
          </p:cNvSpPr>
          <p:nvPr>
            <p:ph type="body" sz="quarter" idx="11" hasCustomPrompt="1"/>
          </p:nvPr>
        </p:nvSpPr>
        <p:spPr>
          <a:xfrm>
            <a:off x="407368" y="0"/>
            <a:ext cx="4968552"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lvl="0"/>
            <a:r>
              <a:rPr lang="fr-FR" dirty="0"/>
              <a:t>GAP ANALYSIS: E&amp;P</a:t>
            </a:r>
            <a:endParaRPr lang="en-US" dirty="0"/>
          </a:p>
        </p:txBody>
      </p:sp>
      <p:grpSp>
        <p:nvGrpSpPr>
          <p:cNvPr id="3" name="Group 44"/>
          <p:cNvGrpSpPr/>
          <p:nvPr userDrawn="1"/>
        </p:nvGrpSpPr>
        <p:grpSpPr>
          <a:xfrm>
            <a:off x="9500438" y="548680"/>
            <a:ext cx="470406" cy="171451"/>
            <a:chOff x="9219943" y="2553779"/>
            <a:chExt cx="470406" cy="171451"/>
          </a:xfrm>
        </p:grpSpPr>
        <p:sp>
          <p:nvSpPr>
            <p:cNvPr id="18" name="RectangleLegend2"/>
            <p:cNvSpPr>
              <a:spLocks noChangeArrowheads="1"/>
            </p:cNvSpPr>
            <p:nvPr/>
          </p:nvSpPr>
          <p:spPr bwMode="gray">
            <a:xfrm>
              <a:off x="9219943" y="2564892"/>
              <a:ext cx="165100" cy="160338"/>
            </a:xfrm>
            <a:prstGeom prst="rect">
              <a:avLst/>
            </a:prstGeom>
            <a:solidFill>
              <a:srgbClr val="FF9900"/>
            </a:solidFill>
            <a:ln w="9525">
              <a:noFill/>
              <a:miter lim="800000"/>
              <a:headEnd/>
              <a:tailEnd/>
            </a:ln>
            <a:effectLst/>
          </p:spPr>
          <p:txBody>
            <a:bodyPr wrap="none" anchor="ctr"/>
            <a:lstStyle/>
            <a:p>
              <a:endParaRPr lang="en-US" sz="1000" baseline="0" dirty="0">
                <a:latin typeface="+mn-lt"/>
                <a:ea typeface="+mn-ea"/>
              </a:endParaRPr>
            </a:p>
          </p:txBody>
        </p:sp>
        <p:sp>
          <p:nvSpPr>
            <p:cNvPr id="20" name="Legend2"/>
            <p:cNvSpPr>
              <a:spLocks noChangeArrowheads="1"/>
            </p:cNvSpPr>
            <p:nvPr>
              <p:custDataLst>
                <p:tags r:id="rId1"/>
              </p:custDataLst>
            </p:nvPr>
          </p:nvSpPr>
          <p:spPr bwMode="gray">
            <a:xfrm>
              <a:off x="9473943" y="2553779"/>
              <a:ext cx="216406"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000" baseline="0" dirty="0">
                  <a:latin typeface="+mn-lt"/>
                  <a:ea typeface="+mn-ea"/>
                </a:rPr>
                <a:t>E&amp;P</a:t>
              </a:r>
            </a:p>
          </p:txBody>
        </p:sp>
      </p:grpSp>
    </p:spTree>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1_1_">
    <p:spTree>
      <p:nvGrpSpPr>
        <p:cNvPr id="1" name=""/>
        <p:cNvGrpSpPr/>
        <p:nvPr/>
      </p:nvGrpSpPr>
      <p:grpSpPr>
        <a:xfrm>
          <a:off x="0" y="0"/>
          <a:ext cx="0" cy="0"/>
          <a:chOff x="0" y="0"/>
          <a:chExt cx="0" cy="0"/>
        </a:xfrm>
      </p:grpSpPr>
      <p:cxnSp>
        <p:nvCxnSpPr>
          <p:cNvPr id="5" name="Connecteur droit 4"/>
          <p:cNvCxnSpPr/>
          <p:nvPr userDrawn="1"/>
        </p:nvCxnSpPr>
        <p:spPr>
          <a:xfrm>
            <a:off x="457200" y="6453336"/>
            <a:ext cx="11734800" cy="0"/>
          </a:xfrm>
          <a:prstGeom prst="line">
            <a:avLst/>
          </a:prstGeom>
          <a:ln w="9525" cap="flat" cmpd="sng" algn="ctr">
            <a:solidFill>
              <a:srgbClr val="37609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7" name="Image 6" descr="TOTAL_ADM.pn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1136560" y="6497366"/>
            <a:ext cx="792088" cy="316010"/>
          </a:xfrm>
          <a:prstGeom prst="rect">
            <a:avLst/>
          </a:prstGeom>
        </p:spPr>
      </p:pic>
      <p:sp>
        <p:nvSpPr>
          <p:cNvPr id="11" name="ZoneTexte 10"/>
          <p:cNvSpPr txBox="1"/>
          <p:nvPr userDrawn="1"/>
        </p:nvSpPr>
        <p:spPr>
          <a:xfrm>
            <a:off x="407368" y="6525344"/>
            <a:ext cx="648072" cy="246221"/>
          </a:xfrm>
          <a:prstGeom prst="rect">
            <a:avLst/>
          </a:prstGeom>
          <a:noFill/>
        </p:spPr>
        <p:txBody>
          <a:bodyPr wrap="square" rtlCol="0">
            <a:spAutoFit/>
          </a:bodyPr>
          <a:lstStyle/>
          <a:p>
            <a:fld id="{97EE1926-FF4E-457F-A2D1-6C00F261D3E8}" type="slidenum">
              <a:rPr lang="en-US" sz="1000" smtClean="0">
                <a:latin typeface="+mj-lt"/>
              </a:rPr>
              <a:pPr/>
              <a:t>‹N°›</a:t>
            </a:fld>
            <a:endParaRPr lang="en-US" sz="1000" dirty="0">
              <a:latin typeface="+mj-lt"/>
            </a:endParaRPr>
          </a:p>
        </p:txBody>
      </p:sp>
      <p:pic>
        <p:nvPicPr>
          <p:cNvPr id="12" name="Picture 2"/>
          <p:cNvPicPr>
            <a:picLocks noChangeAspect="1" noChangeArrowheads="1"/>
          </p:cNvPicPr>
          <p:nvPr userDrawn="1"/>
        </p:nvPicPr>
        <p:blipFill>
          <a:blip r:embed="rId4" cstate="print"/>
          <a:srcRect/>
          <a:stretch>
            <a:fillRect/>
          </a:stretch>
        </p:blipFill>
        <p:spPr bwMode="auto">
          <a:xfrm>
            <a:off x="5447928" y="6604556"/>
            <a:ext cx="1228637" cy="136812"/>
          </a:xfrm>
          <a:prstGeom prst="rect">
            <a:avLst/>
          </a:prstGeom>
          <a:noFill/>
          <a:ln w="9525">
            <a:noFill/>
            <a:miter lim="800000"/>
            <a:headEnd/>
            <a:tailEnd/>
          </a:ln>
          <a:effectLst/>
        </p:spPr>
      </p:pic>
      <p:sp>
        <p:nvSpPr>
          <p:cNvPr id="24" name="Rectangle 23"/>
          <p:cNvSpPr/>
          <p:nvPr userDrawn="1"/>
        </p:nvSpPr>
        <p:spPr>
          <a:xfrm>
            <a:off x="0" y="0"/>
            <a:ext cx="12192000" cy="404664"/>
          </a:xfrm>
          <a:prstGeom prst="rect">
            <a:avLst/>
          </a:prstGeom>
          <a:solidFill>
            <a:srgbClr val="3760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Espace réservé du texte 16"/>
          <p:cNvSpPr>
            <a:spLocks noGrp="1"/>
          </p:cNvSpPr>
          <p:nvPr>
            <p:ph type="body" sz="quarter" idx="11" hasCustomPrompt="1"/>
          </p:nvPr>
        </p:nvSpPr>
        <p:spPr>
          <a:xfrm>
            <a:off x="407368" y="0"/>
            <a:ext cx="4968552"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lvl="0"/>
            <a:r>
              <a:rPr lang="fr-FR" dirty="0"/>
              <a:t>GAP ANALYSIS: M&amp;S</a:t>
            </a:r>
            <a:endParaRPr lang="en-US" dirty="0"/>
          </a:p>
        </p:txBody>
      </p:sp>
      <p:grpSp>
        <p:nvGrpSpPr>
          <p:cNvPr id="4" name="Group 45"/>
          <p:cNvGrpSpPr/>
          <p:nvPr userDrawn="1"/>
        </p:nvGrpSpPr>
        <p:grpSpPr>
          <a:xfrm>
            <a:off x="10073290" y="548680"/>
            <a:ext cx="510480" cy="171451"/>
            <a:chOff x="9219943" y="2756349"/>
            <a:chExt cx="510480" cy="171451"/>
          </a:xfrm>
        </p:grpSpPr>
        <p:sp>
          <p:nvSpPr>
            <p:cNvPr id="22" name="RectangleLegend3"/>
            <p:cNvSpPr>
              <a:spLocks noChangeArrowheads="1"/>
            </p:cNvSpPr>
            <p:nvPr/>
          </p:nvSpPr>
          <p:spPr bwMode="gray">
            <a:xfrm>
              <a:off x="9219943" y="2767462"/>
              <a:ext cx="165100" cy="160338"/>
            </a:xfrm>
            <a:prstGeom prst="rect">
              <a:avLst/>
            </a:prstGeom>
            <a:solidFill>
              <a:srgbClr val="376092"/>
            </a:solidFill>
            <a:ln w="9525">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000" baseline="0" dirty="0">
                <a:latin typeface="+mn-lt"/>
                <a:ea typeface="+mn-ea"/>
              </a:endParaRPr>
            </a:p>
          </p:txBody>
        </p:sp>
        <p:sp>
          <p:nvSpPr>
            <p:cNvPr id="23" name="Legend3"/>
            <p:cNvSpPr>
              <a:spLocks noChangeArrowheads="1"/>
            </p:cNvSpPr>
            <p:nvPr>
              <p:custDataLst>
                <p:tags r:id="rId1"/>
              </p:custDataLst>
            </p:nvPr>
          </p:nvSpPr>
          <p:spPr bwMode="gray">
            <a:xfrm>
              <a:off x="9473943" y="2756349"/>
              <a:ext cx="256480"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000" baseline="0" dirty="0">
                  <a:latin typeface="+mn-lt"/>
                  <a:ea typeface="+mn-ea"/>
                </a:rPr>
                <a:t>M&amp;S</a:t>
              </a:r>
            </a:p>
          </p:txBody>
        </p:sp>
      </p:grpSp>
    </p:spTree>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2_1_">
    <p:spTree>
      <p:nvGrpSpPr>
        <p:cNvPr id="1" name=""/>
        <p:cNvGrpSpPr/>
        <p:nvPr/>
      </p:nvGrpSpPr>
      <p:grpSpPr>
        <a:xfrm>
          <a:off x="0" y="0"/>
          <a:ext cx="0" cy="0"/>
          <a:chOff x="0" y="0"/>
          <a:chExt cx="0" cy="0"/>
        </a:xfrm>
      </p:grpSpPr>
      <p:cxnSp>
        <p:nvCxnSpPr>
          <p:cNvPr id="5" name="Connecteur droit 4"/>
          <p:cNvCxnSpPr/>
          <p:nvPr userDrawn="1"/>
        </p:nvCxnSpPr>
        <p:spPr>
          <a:xfrm>
            <a:off x="457200" y="6453336"/>
            <a:ext cx="11734800" cy="0"/>
          </a:xfrm>
          <a:prstGeom prst="line">
            <a:avLst/>
          </a:prstGeom>
          <a:ln w="9525" cap="flat" cmpd="sng" algn="ctr">
            <a:solidFill>
              <a:srgbClr val="37609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7" name="Image 6" descr="TOTAL_ADM.pn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1136560" y="6497366"/>
            <a:ext cx="792088" cy="316010"/>
          </a:xfrm>
          <a:prstGeom prst="rect">
            <a:avLst/>
          </a:prstGeom>
        </p:spPr>
      </p:pic>
      <p:sp>
        <p:nvSpPr>
          <p:cNvPr id="11" name="ZoneTexte 10"/>
          <p:cNvSpPr txBox="1"/>
          <p:nvPr userDrawn="1"/>
        </p:nvSpPr>
        <p:spPr>
          <a:xfrm>
            <a:off x="407368" y="6525344"/>
            <a:ext cx="648072" cy="246221"/>
          </a:xfrm>
          <a:prstGeom prst="rect">
            <a:avLst/>
          </a:prstGeom>
          <a:noFill/>
        </p:spPr>
        <p:txBody>
          <a:bodyPr wrap="square" rtlCol="0">
            <a:spAutoFit/>
          </a:bodyPr>
          <a:lstStyle/>
          <a:p>
            <a:fld id="{97EE1926-FF4E-457F-A2D1-6C00F261D3E8}" type="slidenum">
              <a:rPr lang="en-US" sz="1000" smtClean="0">
                <a:latin typeface="+mj-lt"/>
              </a:rPr>
              <a:pPr/>
              <a:t>‹N°›</a:t>
            </a:fld>
            <a:endParaRPr lang="en-US" sz="1000" dirty="0">
              <a:latin typeface="+mj-lt"/>
            </a:endParaRPr>
          </a:p>
        </p:txBody>
      </p:sp>
      <p:pic>
        <p:nvPicPr>
          <p:cNvPr id="12" name="Picture 2"/>
          <p:cNvPicPr>
            <a:picLocks noChangeAspect="1" noChangeArrowheads="1"/>
          </p:cNvPicPr>
          <p:nvPr userDrawn="1"/>
        </p:nvPicPr>
        <p:blipFill>
          <a:blip r:embed="rId4" cstate="print"/>
          <a:srcRect/>
          <a:stretch>
            <a:fillRect/>
          </a:stretch>
        </p:blipFill>
        <p:spPr bwMode="auto">
          <a:xfrm>
            <a:off x="5447928" y="6604556"/>
            <a:ext cx="1228637" cy="136812"/>
          </a:xfrm>
          <a:prstGeom prst="rect">
            <a:avLst/>
          </a:prstGeom>
          <a:noFill/>
          <a:ln w="9525">
            <a:noFill/>
            <a:miter lim="800000"/>
            <a:headEnd/>
            <a:tailEnd/>
          </a:ln>
          <a:effectLst/>
        </p:spPr>
      </p:pic>
      <p:sp>
        <p:nvSpPr>
          <p:cNvPr id="24" name="Rectangle 23"/>
          <p:cNvSpPr/>
          <p:nvPr userDrawn="1"/>
        </p:nvSpPr>
        <p:spPr>
          <a:xfrm>
            <a:off x="0" y="0"/>
            <a:ext cx="12192000" cy="404664"/>
          </a:xfrm>
          <a:prstGeom prst="rect">
            <a:avLst/>
          </a:prstGeom>
          <a:solidFill>
            <a:srgbClr val="3760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Espace réservé du texte 16"/>
          <p:cNvSpPr>
            <a:spLocks noGrp="1"/>
          </p:cNvSpPr>
          <p:nvPr>
            <p:ph type="body" sz="quarter" idx="11" hasCustomPrompt="1"/>
          </p:nvPr>
        </p:nvSpPr>
        <p:spPr>
          <a:xfrm>
            <a:off x="407368" y="0"/>
            <a:ext cx="4968552"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lvl="0"/>
            <a:r>
              <a:rPr lang="fr-FR" dirty="0"/>
              <a:t>GAP ANALYSIS: R&amp;C</a:t>
            </a:r>
            <a:endParaRPr lang="en-US" dirty="0"/>
          </a:p>
        </p:txBody>
      </p:sp>
      <p:grpSp>
        <p:nvGrpSpPr>
          <p:cNvPr id="6" name="Group 46"/>
          <p:cNvGrpSpPr/>
          <p:nvPr userDrawn="1"/>
        </p:nvGrpSpPr>
        <p:grpSpPr>
          <a:xfrm>
            <a:off x="10724348" y="548681"/>
            <a:ext cx="480024" cy="171450"/>
            <a:chOff x="9963489" y="2348072"/>
            <a:chExt cx="480024" cy="171450"/>
          </a:xfrm>
        </p:grpSpPr>
        <p:sp>
          <p:nvSpPr>
            <p:cNvPr id="30" name="RectangleLegend4"/>
            <p:cNvSpPr>
              <a:spLocks noChangeArrowheads="1"/>
            </p:cNvSpPr>
            <p:nvPr/>
          </p:nvSpPr>
          <p:spPr bwMode="gray">
            <a:xfrm>
              <a:off x="9963489" y="2359184"/>
              <a:ext cx="165100" cy="160338"/>
            </a:xfrm>
            <a:prstGeom prst="rect">
              <a:avLst/>
            </a:prstGeom>
            <a:solidFill>
              <a:srgbClr val="7030A0"/>
            </a:solidFill>
            <a:ln w="9525">
              <a:noFill/>
              <a:miter lim="800000"/>
              <a:headEnd/>
              <a:tailEnd/>
            </a:ln>
            <a:effectLst/>
          </p:spPr>
          <p:txBody>
            <a:bodyPr wrap="none" anchor="ctr"/>
            <a:lstStyle/>
            <a:p>
              <a:endParaRPr lang="en-US" sz="1000" baseline="0" dirty="0">
                <a:latin typeface="+mn-lt"/>
                <a:ea typeface="+mn-ea"/>
              </a:endParaRPr>
            </a:p>
          </p:txBody>
        </p:sp>
        <p:sp>
          <p:nvSpPr>
            <p:cNvPr id="31" name="Legend4"/>
            <p:cNvSpPr>
              <a:spLocks noChangeArrowheads="1"/>
            </p:cNvSpPr>
            <p:nvPr>
              <p:custDataLst>
                <p:tags r:id="rId1"/>
              </p:custDataLst>
            </p:nvPr>
          </p:nvSpPr>
          <p:spPr bwMode="gray">
            <a:xfrm>
              <a:off x="10217489" y="2348072"/>
              <a:ext cx="226024"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000" baseline="0" dirty="0">
                  <a:latin typeface="+mn-lt"/>
                  <a:ea typeface="+mn-ea"/>
                </a:rPr>
                <a:t>R&amp;C</a:t>
              </a:r>
            </a:p>
          </p:txBody>
        </p:sp>
      </p:grpSp>
    </p:spTree>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75000"/>
            <a:alpha val="0"/>
          </a:schemeClr>
        </a:solidFill>
        <a:effectLst/>
      </p:bgPr>
    </p:bg>
    <p:spTree>
      <p:nvGrpSpPr>
        <p:cNvPr id="1" name=""/>
        <p:cNvGrpSpPr/>
        <p:nvPr/>
      </p:nvGrpSpPr>
      <p:grpSpPr>
        <a:xfrm>
          <a:off x="0" y="0"/>
          <a:ext cx="0" cy="0"/>
          <a:chOff x="0" y="0"/>
          <a:chExt cx="0" cy="0"/>
        </a:xfrm>
      </p:grpSpPr>
      <p:sp>
        <p:nvSpPr>
          <p:cNvPr id="2" name="MSIPCMContentMarking" descr="{&quot;HashCode&quot;:-234220969,&quot;Placement&quot;:&quot;Footer&quot;}">
            <a:extLst>
              <a:ext uri="{FF2B5EF4-FFF2-40B4-BE49-F238E27FC236}">
                <a16:creationId xmlns:a16="http://schemas.microsoft.com/office/drawing/2014/main" id="{B59EB4E6-0770-4358-A6EB-A161345A5E3F}"/>
              </a:ext>
            </a:extLst>
          </p:cNvPr>
          <p:cNvSpPr txBox="1"/>
          <p:nvPr userDrawn="1"/>
        </p:nvSpPr>
        <p:spPr>
          <a:xfrm>
            <a:off x="0" y="6440626"/>
            <a:ext cx="2564033" cy="417374"/>
          </a:xfrm>
          <a:prstGeom prst="rect">
            <a:avLst/>
          </a:prstGeom>
          <a:noFill/>
        </p:spPr>
        <p:txBody>
          <a:bodyPr vert="horz" wrap="square" lIns="0" tIns="0" rIns="0" bIns="0" rtlCol="0" anchor="ctr" anchorCtr="1">
            <a:spAutoFit/>
          </a:bodyPr>
          <a:lstStyle/>
          <a:p>
            <a:pPr algn="l">
              <a:spcBef>
                <a:spcPts val="0"/>
              </a:spcBef>
              <a:spcAft>
                <a:spcPts val="0"/>
              </a:spcAft>
            </a:pPr>
            <a:r>
              <a:rPr lang="en-US" sz="1000">
                <a:solidFill>
                  <a:srgbClr val="000000"/>
                </a:solidFill>
                <a:latin typeface="Calibri" panose="020F0502020204030204" pitchFamily="34" charset="0"/>
              </a:rPr>
              <a:t>TOTAL Classification: Restricted Distribution
TOTAL - All rights reserved</a:t>
            </a:r>
            <a:endParaRPr lang="fr-FR" sz="1000">
              <a:solidFill>
                <a:srgbClr val="000000"/>
              </a:solidFill>
              <a:latin typeface="Calibri" panose="020F0502020204030204" pitchFamily="34" charset="0"/>
            </a:endParaRPr>
          </a:p>
        </p:txBody>
      </p:sp>
    </p:spTree>
  </p:cSld>
  <p:clrMap bg1="lt1" tx1="dk1" bg2="lt2" tx2="dk2" accent1="accent1" accent2="accent2" accent3="accent3" accent4="accent4" accent5="accent5" accent6="accent6" hlink="hlink" folHlink="folHlink"/>
  <p:sldLayoutIdLst>
    <p:sldLayoutId id="2147483666" r:id="rId1"/>
    <p:sldLayoutId id="2147483694" r:id="rId2"/>
    <p:sldLayoutId id="2147483667" r:id="rId3"/>
    <p:sldLayoutId id="2147483683" r:id="rId4"/>
    <p:sldLayoutId id="2147483684" r:id="rId5"/>
    <p:sldLayoutId id="2147483685" r:id="rId6"/>
    <p:sldLayoutId id="2147483686" r:id="rId7"/>
    <p:sldLayoutId id="2147483687" r:id="rId8"/>
    <p:sldLayoutId id="2147483688" r:id="rId9"/>
    <p:sldLayoutId id="2147483689" r:id="rId10"/>
    <p:sldLayoutId id="2147483693" r:id="rId11"/>
    <p:sldLayoutId id="2147483692" r:id="rId12"/>
    <p:sldLayoutId id="2147483695" r:id="rId13"/>
  </p:sldLayoutIdLst>
  <p:txStyles>
    <p:titleStyle/>
    <p:bodyStyle/>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notesSlide" Target="../notesSlides/notesSlide10.xml"/><Relationship Id="rId1" Type="http://schemas.openxmlformats.org/officeDocument/2006/relationships/slideLayout" Target="../slideLayouts/slideLayout5.xml"/><Relationship Id="rId4" Type="http://schemas.openxmlformats.org/officeDocument/2006/relationships/image" Target="../media/image15.emf"/></Relationships>
</file>

<file path=ppt/slides/_rels/slide11.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2.xml"/><Relationship Id="rId1" Type="http://schemas.openxmlformats.org/officeDocument/2006/relationships/slideLayout" Target="../slideLayouts/slideLayout5.xml"/><Relationship Id="rId4" Type="http://schemas.openxmlformats.org/officeDocument/2006/relationships/image" Target="../media/image18.pn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3" Type="http://schemas.openxmlformats.org/officeDocument/2006/relationships/image" Target="../media/image19.emf"/><Relationship Id="rId2" Type="http://schemas.openxmlformats.org/officeDocument/2006/relationships/notesSlide" Target="../notesSlides/notesSlide15.xml"/><Relationship Id="rId1" Type="http://schemas.openxmlformats.org/officeDocument/2006/relationships/slideLayout" Target="../slideLayouts/slideLayout5.xml"/><Relationship Id="rId4" Type="http://schemas.openxmlformats.org/officeDocument/2006/relationships/image" Target="../media/image20.png"/></Relationships>
</file>

<file path=ppt/slides/_rels/slide16.xml.rels><?xml version="1.0" encoding="UTF-8" standalone="yes"?>
<Relationships xmlns="http://schemas.openxmlformats.org/package/2006/relationships"><Relationship Id="rId3" Type="http://schemas.openxmlformats.org/officeDocument/2006/relationships/image" Target="../media/image21.emf"/><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3" Type="http://schemas.openxmlformats.org/officeDocument/2006/relationships/image" Target="../media/image22.jpg"/><Relationship Id="rId2" Type="http://schemas.openxmlformats.org/officeDocument/2006/relationships/notesSlide" Target="../notesSlides/notesSlide20.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5.xml"/><Relationship Id="rId1" Type="http://schemas.openxmlformats.org/officeDocument/2006/relationships/slideLayout" Target="../slideLayouts/slideLayout5.xml"/><Relationship Id="rId5" Type="http://schemas.openxmlformats.org/officeDocument/2006/relationships/image" Target="../media/image9.emf"/><Relationship Id="rId4" Type="http://schemas.openxmlformats.org/officeDocument/2006/relationships/image" Target="../media/image8.jp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7.xml"/><Relationship Id="rId1" Type="http://schemas.openxmlformats.org/officeDocument/2006/relationships/slideLayout" Target="../slideLayouts/slideLayout5.xml"/><Relationship Id="rId4" Type="http://schemas.openxmlformats.org/officeDocument/2006/relationships/image" Target="../media/image11.emf"/></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notesSlide" Target="../notesSlides/notesSlide9.xml"/><Relationship Id="rId1" Type="http://schemas.openxmlformats.org/officeDocument/2006/relationships/slideLayout" Target="../slideLayouts/slideLayout5.xml"/><Relationship Id="rId4" Type="http://schemas.openxmlformats.org/officeDocument/2006/relationships/image" Target="../media/image13.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p:cNvSpPr>
            <a:spLocks noGrp="1"/>
          </p:cNvSpPr>
          <p:nvPr>
            <p:ph type="title"/>
          </p:nvPr>
        </p:nvSpPr>
        <p:spPr>
          <a:xfrm>
            <a:off x="1188000" y="1844825"/>
            <a:ext cx="9732536" cy="1368152"/>
          </a:xfrm>
        </p:spPr>
        <p:txBody>
          <a:bodyPr/>
          <a:lstStyle/>
          <a:p>
            <a:r>
              <a:rPr lang="en-US"/>
              <a:t>Safety of Maritime and Inland Waterway Terminals</a:t>
            </a:r>
            <a:br>
              <a:rPr lang="en-US"/>
            </a:br>
            <a:r>
              <a:rPr lang="en-US" sz="2000"/>
              <a:t>HSE GROUP RULE (CR-GR-HSE-422)</a:t>
            </a:r>
            <a:br>
              <a:rPr lang="en-US"/>
            </a:br>
            <a:endParaRPr lang="en-US"/>
          </a:p>
        </p:txBody>
      </p:sp>
      <p:sp>
        <p:nvSpPr>
          <p:cNvPr id="7" name="Espace réservé du texte 2"/>
          <p:cNvSpPr txBox="1">
            <a:spLocks/>
          </p:cNvSpPr>
          <p:nvPr/>
        </p:nvSpPr>
        <p:spPr>
          <a:xfrm>
            <a:off x="1115992" y="3212976"/>
            <a:ext cx="10380608" cy="3029760"/>
          </a:xfrm>
          <a:prstGeom prst="rect">
            <a:avLst/>
          </a:prstGeom>
        </p:spPr>
        <p:txBody>
          <a:bodyPr/>
          <a:lstStyle/>
          <a:p>
            <a:endParaRPr lang="en-US" dirty="0">
              <a:solidFill>
                <a:schemeClr val="bg1"/>
              </a:solidFill>
            </a:endParaRPr>
          </a:p>
          <a:p>
            <a:r>
              <a:rPr lang="en-GB" b="1" i="1" dirty="0">
                <a:solidFill>
                  <a:schemeClr val="bg1"/>
                </a:solidFill>
                <a:latin typeface="+mn-lt"/>
              </a:rPr>
              <a:t>SUMMARY</a:t>
            </a:r>
          </a:p>
          <a:p>
            <a:pPr algn="just"/>
            <a:endParaRPr lang="en-GB" b="1" i="1" dirty="0">
              <a:solidFill>
                <a:schemeClr val="bg1"/>
              </a:solidFill>
              <a:latin typeface="+mn-lt"/>
            </a:endParaRPr>
          </a:p>
          <a:p>
            <a:pPr algn="just"/>
            <a:r>
              <a:rPr lang="en-US" sz="1600" dirty="0">
                <a:solidFill>
                  <a:schemeClr val="bg1"/>
                </a:solidFill>
                <a:latin typeface="+mn-lt"/>
              </a:rPr>
              <a:t>This rule defines the minimum HSE requirements for the management of risks associated with the loading, unloading and bunkering of vessels and barges with dangerous liquid bulk cargoes at maritime or inland waterway terminals</a:t>
            </a:r>
            <a:endParaRPr lang="en-US" dirty="0">
              <a:solidFill>
                <a:schemeClr val="bg1"/>
              </a:solidFill>
            </a:endParaRPr>
          </a:p>
          <a:p>
            <a:endParaRPr lang="en-US" dirty="0">
              <a:solidFill>
                <a:schemeClr val="bg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6"/>
          <p:cNvSpPr>
            <a:spLocks noGrp="1" noEditPoints="1"/>
          </p:cNvSpPr>
          <p:nvPr>
            <p:ph type="body" sz="quarter" idx="11"/>
          </p:nvPr>
        </p:nvSpPr>
        <p:spPr>
          <a:xfrm>
            <a:off x="0" y="0"/>
            <a:ext cx="6312024" cy="404664"/>
          </a:xfrm>
        </p:spPr>
        <p:txBody>
          <a:bodyPr/>
          <a:lstStyle/>
          <a:p>
            <a:r>
              <a:rPr lang="fr-FR" dirty="0"/>
              <a:t>REQUIREMENTS</a:t>
            </a:r>
          </a:p>
        </p:txBody>
      </p:sp>
      <p:sp>
        <p:nvSpPr>
          <p:cNvPr id="11" name="ZoneTexte 21">
            <a:extLst>
              <a:ext uri="{FF2B5EF4-FFF2-40B4-BE49-F238E27FC236}">
                <a16:creationId xmlns:a16="http://schemas.microsoft.com/office/drawing/2014/main" id="{17E9DFC9-C60F-4457-B3A2-CB22731FE3B8}"/>
              </a:ext>
            </a:extLst>
          </p:cNvPr>
          <p:cNvSpPr txBox="1"/>
          <p:nvPr/>
        </p:nvSpPr>
        <p:spPr>
          <a:xfrm rot="19448902">
            <a:off x="152187" y="1985140"/>
            <a:ext cx="604653" cy="307777"/>
          </a:xfrm>
          <a:prstGeom prst="rect">
            <a:avLst/>
          </a:prstGeom>
          <a:noFill/>
        </p:spPr>
        <p:txBody>
          <a:bodyPr wrap="none" rtlCol="0">
            <a:spAutoFit/>
          </a:bodyPr>
          <a:lstStyle/>
          <a:p>
            <a:r>
              <a:rPr lang="fr-FR" sz="1400" b="1" dirty="0">
                <a:solidFill>
                  <a:srgbClr val="00B050"/>
                </a:solidFill>
              </a:rPr>
              <a:t>NEW</a:t>
            </a:r>
          </a:p>
        </p:txBody>
      </p:sp>
      <p:graphicFrame>
        <p:nvGraphicFramePr>
          <p:cNvPr id="33" name="Tableau 9">
            <a:extLst>
              <a:ext uri="{FF2B5EF4-FFF2-40B4-BE49-F238E27FC236}">
                <a16:creationId xmlns:a16="http://schemas.microsoft.com/office/drawing/2014/main" id="{C139084F-D53F-429F-943D-AB4104CC6B8E}"/>
              </a:ext>
            </a:extLst>
          </p:cNvPr>
          <p:cNvGraphicFramePr>
            <a:graphicFrameLocks noGrp="1"/>
          </p:cNvGraphicFramePr>
          <p:nvPr>
            <p:extLst>
              <p:ext uri="{D42A27DB-BD31-4B8C-83A1-F6EECF244321}">
                <p14:modId xmlns:p14="http://schemas.microsoft.com/office/powerpoint/2010/main" val="1974463102"/>
              </p:ext>
            </p:extLst>
          </p:nvPr>
        </p:nvGraphicFramePr>
        <p:xfrm>
          <a:off x="947428" y="496625"/>
          <a:ext cx="10297144" cy="3005807"/>
        </p:xfrm>
        <a:graphic>
          <a:graphicData uri="http://schemas.openxmlformats.org/drawingml/2006/table">
            <a:tbl>
              <a:tblPr firstRow="1" firstCol="1" bandRow="1"/>
              <a:tblGrid>
                <a:gridCol w="10297144">
                  <a:extLst>
                    <a:ext uri="{9D8B030D-6E8A-4147-A177-3AD203B41FA5}">
                      <a16:colId xmlns:a16="http://schemas.microsoft.com/office/drawing/2014/main" val="2553427521"/>
                    </a:ext>
                  </a:extLst>
                </a:gridCol>
              </a:tblGrid>
              <a:tr h="371334">
                <a:tc>
                  <a:txBody>
                    <a:bodyPr/>
                    <a:lstStyle/>
                    <a:p>
                      <a:pPr marL="0" marR="58420" lvl="0" indent="0" algn="just" defTabSz="914400" eaLnBrk="1" fontAlgn="auto" latinLnBrk="0" hangingPunct="1">
                        <a:lnSpc>
                          <a:spcPct val="115000"/>
                        </a:lnSpc>
                        <a:spcBef>
                          <a:spcPts val="600"/>
                        </a:spcBef>
                        <a:spcAft>
                          <a:spcPts val="300"/>
                        </a:spcAft>
                        <a:buClrTx/>
                        <a:buSzTx/>
                        <a:buFontTx/>
                        <a:buNone/>
                        <a:tabLst/>
                        <a:defRPr/>
                      </a:pPr>
                      <a:r>
                        <a:rPr lang="en-GB" sz="1600" b="1" noProof="0">
                          <a:solidFill>
                            <a:srgbClr val="0070C0"/>
                          </a:solidFill>
                          <a:effectLst/>
                          <a:latin typeface="Arial" panose="020B0604020202020204" pitchFamily="34" charset="0"/>
                          <a:ea typeface="+mn-ea"/>
                          <a:cs typeface="Times New Roman" panose="02020603050405020304" pitchFamily="18" charset="0"/>
                        </a:rPr>
                        <a:t>Requirement </a:t>
                      </a:r>
                      <a:r>
                        <a:rPr lang="en-GB" sz="1600" b="1">
                          <a:solidFill>
                            <a:srgbClr val="0070C0"/>
                          </a:solidFill>
                          <a:effectLst/>
                          <a:latin typeface="Arial" panose="020B0604020202020204" pitchFamily="34" charset="0"/>
                          <a:ea typeface="+mn-ea"/>
                          <a:cs typeface="Times New Roman" panose="02020603050405020304" pitchFamily="18" charset="0"/>
                        </a:rPr>
                        <a:t>3.4.2 : Hose integrity</a:t>
                      </a:r>
                      <a:endParaRPr lang="en-GB" sz="1600" b="1" noProof="0" dirty="0">
                        <a:solidFill>
                          <a:srgbClr val="0070C0"/>
                        </a:solidFill>
                        <a:effectLst/>
                        <a:latin typeface="Arial" panose="020B0604020202020204" pitchFamily="34" charset="0"/>
                        <a:ea typeface="+mn-ea"/>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94484040"/>
                  </a:ext>
                </a:extLst>
              </a:tr>
              <a:tr h="2634473">
                <a:tc>
                  <a:txBody>
                    <a:bodyPr/>
                    <a:lstStyle/>
                    <a:p>
                      <a:pPr fontAlgn="base">
                        <a:spcBef>
                          <a:spcPts val="600"/>
                        </a:spcBef>
                      </a:pPr>
                      <a:r>
                        <a:rPr lang="en-GB" sz="1400" dirty="0">
                          <a:solidFill>
                            <a:schemeClr val="dk1"/>
                          </a:solidFill>
                          <a:effectLst/>
                          <a:latin typeface="Arial" panose="020B0604020202020204" pitchFamily="34" charset="0"/>
                          <a:ea typeface="+mn-ea"/>
                          <a:cs typeface="Arial" panose="020B0604020202020204" pitchFamily="34" charset="0"/>
                        </a:rPr>
                        <a:t>Taking into account the regulatory obligations and manufacturer’s recommendations, hoses used for transfer operations are:</a:t>
                      </a:r>
                    </a:p>
                    <a:p>
                      <a:pPr marL="542925" lvl="0" indent="-285750" fontAlgn="base">
                        <a:spcBef>
                          <a:spcPts val="600"/>
                        </a:spcBef>
                        <a:buFont typeface="Wingdings" panose="05000000000000000000" pitchFamily="2" charset="2"/>
                        <a:buChar char="§"/>
                      </a:pPr>
                      <a:r>
                        <a:rPr lang="en-GB" sz="1400" dirty="0">
                          <a:solidFill>
                            <a:schemeClr val="dk1"/>
                          </a:solidFill>
                          <a:effectLst/>
                          <a:latin typeface="Arial" panose="020B0604020202020204" pitchFamily="34" charset="0"/>
                          <a:ea typeface="+mn-ea"/>
                          <a:cs typeface="Arial" panose="020B0604020202020204" pitchFamily="34" charset="0"/>
                        </a:rPr>
                        <a:t>Appropriate for the nature of the products transferred;</a:t>
                      </a:r>
                    </a:p>
                    <a:p>
                      <a:pPr marL="542925" lvl="0" indent="-285750" fontAlgn="base">
                        <a:spcBef>
                          <a:spcPts val="600"/>
                        </a:spcBef>
                        <a:buFont typeface="Wingdings" panose="05000000000000000000" pitchFamily="2" charset="2"/>
                        <a:buChar char="§"/>
                      </a:pPr>
                      <a:r>
                        <a:rPr lang="en-GB" sz="1400" dirty="0">
                          <a:solidFill>
                            <a:schemeClr val="dk1"/>
                          </a:solidFill>
                          <a:effectLst/>
                          <a:latin typeface="Arial" panose="020B0604020202020204" pitchFamily="34" charset="0"/>
                          <a:ea typeface="+mn-ea"/>
                          <a:cs typeface="Arial" panose="020B0604020202020204" pitchFamily="34" charset="0"/>
                        </a:rPr>
                        <a:t>Identified;</a:t>
                      </a:r>
                    </a:p>
                    <a:p>
                      <a:pPr marL="542925" lvl="0" indent="-285750" fontAlgn="base">
                        <a:spcBef>
                          <a:spcPts val="600"/>
                        </a:spcBef>
                        <a:buFont typeface="Wingdings" panose="05000000000000000000" pitchFamily="2" charset="2"/>
                        <a:buChar char="§"/>
                      </a:pPr>
                      <a:r>
                        <a:rPr lang="en-GB" sz="1400" dirty="0">
                          <a:solidFill>
                            <a:schemeClr val="dk1"/>
                          </a:solidFill>
                          <a:effectLst/>
                          <a:latin typeface="Arial" panose="020B0604020202020204" pitchFamily="34" charset="0"/>
                          <a:ea typeface="+mn-ea"/>
                          <a:cs typeface="Arial" panose="020B0604020202020204" pitchFamily="34" charset="0"/>
                        </a:rPr>
                        <a:t>Visually inspected before each operation;</a:t>
                      </a:r>
                    </a:p>
                    <a:p>
                      <a:pPr marL="542925" lvl="0" indent="-285750" fontAlgn="base">
                        <a:spcBef>
                          <a:spcPts val="600"/>
                        </a:spcBef>
                        <a:buFont typeface="Wingdings" panose="05000000000000000000" pitchFamily="2" charset="2"/>
                        <a:buChar char="§"/>
                      </a:pPr>
                      <a:r>
                        <a:rPr lang="en-GB" sz="1400" dirty="0">
                          <a:solidFill>
                            <a:schemeClr val="dk1"/>
                          </a:solidFill>
                          <a:effectLst/>
                          <a:latin typeface="Arial" panose="020B0604020202020204" pitchFamily="34" charset="0"/>
                          <a:ea typeface="+mn-ea"/>
                          <a:cs typeface="Arial" panose="020B0604020202020204" pitchFamily="34" charset="0"/>
                        </a:rPr>
                        <a:t>Pressure-tested at a suitable frequency not exceeding:</a:t>
                      </a:r>
                    </a:p>
                    <a:p>
                      <a:pPr marL="542925" lvl="0" indent="263525" fontAlgn="base">
                        <a:spcBef>
                          <a:spcPts val="600"/>
                        </a:spcBef>
                        <a:buFont typeface="Courier New" panose="02070309020205020404" pitchFamily="49" charset="0"/>
                        <a:buChar char="o"/>
                      </a:pPr>
                      <a:r>
                        <a:rPr lang="en-GB" sz="1400" dirty="0">
                          <a:solidFill>
                            <a:srgbClr val="FF0000"/>
                          </a:solidFill>
                          <a:effectLst/>
                          <a:latin typeface="Arial" panose="020B0604020202020204" pitchFamily="34" charset="0"/>
                          <a:ea typeface="+mn-ea"/>
                          <a:cs typeface="Arial" panose="020B0604020202020204" pitchFamily="34" charset="0"/>
                        </a:rPr>
                        <a:t>1 year for onshore hoses;</a:t>
                      </a:r>
                    </a:p>
                    <a:p>
                      <a:pPr marL="542925" lvl="0" indent="263525" fontAlgn="base">
                        <a:spcBef>
                          <a:spcPts val="600"/>
                        </a:spcBef>
                        <a:buFont typeface="Courier New" panose="02070309020205020404" pitchFamily="49" charset="0"/>
                        <a:buChar char="o"/>
                      </a:pPr>
                      <a:r>
                        <a:rPr lang="en-GB" sz="1400" dirty="0">
                          <a:solidFill>
                            <a:srgbClr val="FF0000"/>
                          </a:solidFill>
                          <a:effectLst/>
                          <a:latin typeface="Arial" panose="020B0604020202020204" pitchFamily="34" charset="0"/>
                          <a:ea typeface="+mn-ea"/>
                          <a:cs typeface="Arial" panose="020B0604020202020204" pitchFamily="34" charset="0"/>
                        </a:rPr>
                        <a:t>3 years for offshore hoses;</a:t>
                      </a:r>
                    </a:p>
                    <a:p>
                      <a:pPr marL="542925" lvl="0" indent="-285750" fontAlgn="base">
                        <a:spcBef>
                          <a:spcPts val="600"/>
                        </a:spcBef>
                        <a:buFont typeface="Wingdings" panose="05000000000000000000" pitchFamily="2" charset="2"/>
                        <a:buChar char="§"/>
                      </a:pPr>
                      <a:r>
                        <a:rPr lang="en-GB" sz="1400" dirty="0">
                          <a:solidFill>
                            <a:schemeClr val="dk1"/>
                          </a:solidFill>
                          <a:effectLst/>
                          <a:latin typeface="Arial" panose="020B0604020202020204" pitchFamily="34" charset="0"/>
                          <a:ea typeface="+mn-ea"/>
                          <a:cs typeface="Arial" panose="020B0604020202020204" pitchFamily="34" charset="0"/>
                        </a:rPr>
                        <a:t>Withdrawn from service in the event of an anomaly or on a specified date. </a:t>
                      </a:r>
                    </a:p>
                    <a:p>
                      <a:pPr lvl="0" fontAlgn="base">
                        <a:spcBef>
                          <a:spcPts val="600"/>
                        </a:spcBef>
                      </a:pPr>
                      <a:r>
                        <a:rPr lang="en-GB" sz="1400" dirty="0">
                          <a:solidFill>
                            <a:schemeClr val="dk1"/>
                          </a:solidFill>
                          <a:effectLst/>
                          <a:latin typeface="Arial" panose="020B0604020202020204" pitchFamily="34" charset="0"/>
                          <a:ea typeface="+mn-ea"/>
                          <a:cs typeface="Arial" panose="020B0604020202020204" pitchFamily="34" charset="0"/>
                        </a:rPr>
                        <a:t>All hose integrity monitoring data (including those stored in the warehouse) are documented.</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77681309"/>
                  </a:ext>
                </a:extLst>
              </a:tr>
            </a:tbl>
          </a:graphicData>
        </a:graphic>
      </p:graphicFrame>
      <p:sp>
        <p:nvSpPr>
          <p:cNvPr id="7" name="Rectangle 6">
            <a:extLst>
              <a:ext uri="{FF2B5EF4-FFF2-40B4-BE49-F238E27FC236}">
                <a16:creationId xmlns:a16="http://schemas.microsoft.com/office/drawing/2014/main" id="{5AD8B174-CB5A-41B5-8B5D-7A51B9F9F85E}"/>
              </a:ext>
            </a:extLst>
          </p:cNvPr>
          <p:cNvSpPr/>
          <p:nvPr/>
        </p:nvSpPr>
        <p:spPr>
          <a:xfrm>
            <a:off x="636745" y="3914744"/>
            <a:ext cx="3749916" cy="1508105"/>
          </a:xfrm>
          <a:prstGeom prst="rect">
            <a:avLst/>
          </a:prstGeom>
        </p:spPr>
        <p:txBody>
          <a:bodyPr wrap="square">
            <a:spAutoFit/>
          </a:bodyPr>
          <a:lstStyle/>
          <a:p>
            <a:pPr algn="l">
              <a:spcBef>
                <a:spcPts val="600"/>
              </a:spcBef>
              <a:spcAft>
                <a:spcPts val="600"/>
              </a:spcAft>
            </a:pPr>
            <a:r>
              <a:rPr lang="en-US" sz="1600" dirty="0">
                <a:solidFill>
                  <a:schemeClr val="accent6">
                    <a:lumMod val="75000"/>
                  </a:schemeClr>
                </a:solidFill>
                <a:sym typeface="Wingdings" panose="05000000000000000000" pitchFamily="2" charset="2"/>
              </a:rPr>
              <a:t> </a:t>
            </a:r>
            <a:r>
              <a:rPr lang="en-US" sz="1600" b="1" dirty="0">
                <a:solidFill>
                  <a:schemeClr val="accent6">
                    <a:lumMod val="75000"/>
                  </a:schemeClr>
                </a:solidFill>
                <a:sym typeface="Wingdings" panose="05000000000000000000" pitchFamily="2" charset="2"/>
              </a:rPr>
              <a:t>Clarifications</a:t>
            </a:r>
            <a:endParaRPr lang="en-US" sz="1600" b="1" dirty="0">
              <a:solidFill>
                <a:schemeClr val="accent6">
                  <a:lumMod val="75000"/>
                </a:schemeClr>
              </a:solidFill>
            </a:endParaRPr>
          </a:p>
          <a:p>
            <a:pPr marL="285750" indent="-285750" algn="l">
              <a:spcBef>
                <a:spcPts val="600"/>
              </a:spcBef>
              <a:spcAft>
                <a:spcPts val="600"/>
              </a:spcAft>
              <a:buFont typeface="Arial" panose="020B0604020202020204" pitchFamily="34" charset="0"/>
              <a:buChar char="•"/>
            </a:pPr>
            <a:r>
              <a:rPr lang="en-US" sz="1400" dirty="0">
                <a:solidFill>
                  <a:schemeClr val="accent6">
                    <a:lumMod val="75000"/>
                  </a:schemeClr>
                </a:solidFill>
              </a:rPr>
              <a:t>Applied in all terminals through inspection and maintenance plans</a:t>
            </a:r>
          </a:p>
          <a:p>
            <a:pPr marL="285750" indent="-285750" algn="l">
              <a:spcBef>
                <a:spcPts val="600"/>
              </a:spcBef>
              <a:spcAft>
                <a:spcPts val="600"/>
              </a:spcAft>
              <a:buFont typeface="Arial" panose="020B0604020202020204" pitchFamily="34" charset="0"/>
              <a:buChar char="•"/>
            </a:pPr>
            <a:r>
              <a:rPr lang="en-US" sz="1400" b="0" dirty="0">
                <a:solidFill>
                  <a:srgbClr val="FF0000"/>
                </a:solidFill>
              </a:rPr>
              <a:t>New requirement for all branches on the frequency of pressure tests</a:t>
            </a:r>
          </a:p>
        </p:txBody>
      </p:sp>
      <p:sp>
        <p:nvSpPr>
          <p:cNvPr id="10" name="Rectangle 1">
            <a:extLst>
              <a:ext uri="{FF2B5EF4-FFF2-40B4-BE49-F238E27FC236}">
                <a16:creationId xmlns:a16="http://schemas.microsoft.com/office/drawing/2014/main" id="{E4434BB2-79B1-4E97-984A-A881A315D744}"/>
              </a:ext>
            </a:extLst>
          </p:cNvPr>
          <p:cNvSpPr>
            <a:spLocks noChangeArrowheads="1"/>
          </p:cNvSpPr>
          <p:nvPr/>
        </p:nvSpPr>
        <p:spPr bwMode="auto">
          <a:xfrm>
            <a:off x="5540400" y="3632245"/>
            <a:ext cx="6472203" cy="2893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fontAlgn="base"/>
            <a:r>
              <a:rPr lang="en-US" sz="1400" dirty="0">
                <a:solidFill>
                  <a:schemeClr val="tx1"/>
                </a:solidFill>
                <a:latin typeface="Arial" panose="020B0604020202020204" pitchFamily="34" charset="0"/>
                <a:cs typeface="Arial" panose="020B0604020202020204" pitchFamily="34" charset="0"/>
              </a:rPr>
              <a:t>Tests are conducted at a pressure equal to 1.5 times the Rated Working Pressure (RWP) of the hose and shall be supplemented, if necessary, by tensile tests at pressure and electrical continuity.</a:t>
            </a:r>
          </a:p>
          <a:p>
            <a:pPr fontAlgn="base"/>
            <a:endParaRPr lang="en-US" sz="1400" dirty="0">
              <a:solidFill>
                <a:schemeClr val="tx1"/>
              </a:solidFill>
              <a:latin typeface="Arial" panose="020B0604020202020204" pitchFamily="34" charset="0"/>
              <a:cs typeface="Arial" panose="020B0604020202020204" pitchFamily="34" charset="0"/>
            </a:endParaRPr>
          </a:p>
          <a:p>
            <a:pPr fontAlgn="base"/>
            <a:r>
              <a:rPr lang="en-US" sz="1400" dirty="0">
                <a:solidFill>
                  <a:schemeClr val="tx1"/>
                </a:solidFill>
                <a:latin typeface="Arial" panose="020B0604020202020204" pitchFamily="34" charset="0"/>
                <a:cs typeface="Arial" panose="020B0604020202020204" pitchFamily="34" charset="0"/>
              </a:rPr>
              <a:t>The specified disposal date can be imposed by regulations or defined according to the manufacturer’s instructions and/or the equipment criticality.</a:t>
            </a:r>
          </a:p>
          <a:p>
            <a:endParaRPr lang="en-US" sz="1400" dirty="0">
              <a:solidFill>
                <a:schemeClr val="tx1"/>
              </a:solidFill>
              <a:latin typeface="Arial" panose="020B0604020202020204" pitchFamily="34" charset="0"/>
              <a:cs typeface="Arial" panose="020B0604020202020204" pitchFamily="34" charset="0"/>
            </a:endParaRPr>
          </a:p>
          <a:p>
            <a:r>
              <a:rPr lang="en-US" sz="1400" dirty="0">
                <a:solidFill>
                  <a:schemeClr val="tx1"/>
                </a:solidFill>
                <a:latin typeface="Arial" panose="020B0604020202020204" pitchFamily="34" charset="0"/>
                <a:cs typeface="Arial" panose="020B0604020202020204" pitchFamily="34" charset="0"/>
              </a:rPr>
              <a:t>During the transfer operation, the bend radii are respected and, where necessary, the hoses are supported in order to avoid an overhang likely to affect the integrity of the manifolds.</a:t>
            </a:r>
          </a:p>
          <a:p>
            <a:endParaRPr lang="en-US" altLang="fr-FR" sz="1400" dirty="0">
              <a:solidFill>
                <a:schemeClr val="tx1"/>
              </a:solidFill>
              <a:latin typeface="Arial" panose="020B0604020202020204" pitchFamily="34" charset="0"/>
              <a:cs typeface="Arial" panose="020B0604020202020204" pitchFamily="34" charset="0"/>
            </a:endParaRPr>
          </a:p>
          <a:p>
            <a:r>
              <a:rPr lang="en-US" altLang="fr-FR" sz="1400" dirty="0">
                <a:solidFill>
                  <a:schemeClr val="tx1"/>
                </a:solidFill>
                <a:latin typeface="Arial" panose="020B0604020202020204" pitchFamily="34" charset="0"/>
                <a:cs typeface="Arial" panose="020B0604020202020204" pitchFamily="34" charset="0"/>
              </a:rPr>
              <a:t>The storage conditions of the hoses take into account the manufacturer’s recommendations</a:t>
            </a:r>
          </a:p>
        </p:txBody>
      </p:sp>
      <p:grpSp>
        <p:nvGrpSpPr>
          <p:cNvPr id="16" name="Groupe 52">
            <a:extLst>
              <a:ext uri="{FF2B5EF4-FFF2-40B4-BE49-F238E27FC236}">
                <a16:creationId xmlns:a16="http://schemas.microsoft.com/office/drawing/2014/main" id="{B85D1981-6613-4E4D-8581-D23931DDCE2B}"/>
              </a:ext>
            </a:extLst>
          </p:cNvPr>
          <p:cNvGrpSpPr>
            <a:grpSpLocks noChangeAspect="1"/>
          </p:cNvGrpSpPr>
          <p:nvPr/>
        </p:nvGrpSpPr>
        <p:grpSpPr>
          <a:xfrm rot="20612732">
            <a:off x="4618340" y="5511498"/>
            <a:ext cx="972000" cy="145729"/>
            <a:chOff x="2575604" y="5776804"/>
            <a:chExt cx="1450063" cy="215898"/>
          </a:xfrm>
        </p:grpSpPr>
        <p:sp>
          <p:nvSpPr>
            <p:cNvPr id="17" name="Forme libre : forme 54">
              <a:extLst>
                <a:ext uri="{FF2B5EF4-FFF2-40B4-BE49-F238E27FC236}">
                  <a16:creationId xmlns:a16="http://schemas.microsoft.com/office/drawing/2014/main" id="{AD36C8B6-E579-469C-9793-2FF9E4BB43D7}"/>
                </a:ext>
              </a:extLst>
            </p:cNvPr>
            <p:cNvSpPr/>
            <p:nvPr/>
          </p:nvSpPr>
          <p:spPr>
            <a:xfrm>
              <a:off x="2580238" y="5797236"/>
              <a:ext cx="1427429" cy="168998"/>
            </a:xfrm>
            <a:custGeom>
              <a:avLst/>
              <a:gdLst>
                <a:gd name="connsiteX0" fmla="*/ 0 w 1427429"/>
                <a:gd name="connsiteY0" fmla="*/ 54320 h 168998"/>
                <a:gd name="connsiteX1" fmla="*/ 199176 w 1427429"/>
                <a:gd name="connsiteY1" fmla="*/ 36214 h 168998"/>
                <a:gd name="connsiteX2" fmla="*/ 383263 w 1427429"/>
                <a:gd name="connsiteY2" fmla="*/ 9053 h 168998"/>
                <a:gd name="connsiteX3" fmla="*/ 618653 w 1427429"/>
                <a:gd name="connsiteY3" fmla="*/ 0 h 168998"/>
                <a:gd name="connsiteX4" fmla="*/ 820847 w 1427429"/>
                <a:gd name="connsiteY4" fmla="*/ 6035 h 168998"/>
                <a:gd name="connsiteX5" fmla="*/ 1020023 w 1427429"/>
                <a:gd name="connsiteY5" fmla="*/ 21124 h 168998"/>
                <a:gd name="connsiteX6" fmla="*/ 1152808 w 1427429"/>
                <a:gd name="connsiteY6" fmla="*/ 36214 h 168998"/>
                <a:gd name="connsiteX7" fmla="*/ 1288610 w 1427429"/>
                <a:gd name="connsiteY7" fmla="*/ 63374 h 168998"/>
                <a:gd name="connsiteX8" fmla="*/ 1427429 w 1427429"/>
                <a:gd name="connsiteY8" fmla="*/ 84499 h 168998"/>
                <a:gd name="connsiteX9" fmla="*/ 1409322 w 1427429"/>
                <a:gd name="connsiteY9" fmla="*/ 168998 h 168998"/>
                <a:gd name="connsiteX10" fmla="*/ 1270503 w 1427429"/>
                <a:gd name="connsiteY10" fmla="*/ 147873 h 168998"/>
                <a:gd name="connsiteX11" fmla="*/ 1131683 w 1427429"/>
                <a:gd name="connsiteY11" fmla="*/ 126748 h 168998"/>
                <a:gd name="connsiteX12" fmla="*/ 995881 w 1427429"/>
                <a:gd name="connsiteY12" fmla="*/ 111659 h 168998"/>
                <a:gd name="connsiteX13" fmla="*/ 790669 w 1427429"/>
                <a:gd name="connsiteY13" fmla="*/ 99588 h 168998"/>
                <a:gd name="connsiteX14" fmla="*/ 651849 w 1427429"/>
                <a:gd name="connsiteY14" fmla="*/ 99588 h 168998"/>
                <a:gd name="connsiteX15" fmla="*/ 506994 w 1427429"/>
                <a:gd name="connsiteY15" fmla="*/ 105623 h 168998"/>
                <a:gd name="connsiteX16" fmla="*/ 347049 w 1427429"/>
                <a:gd name="connsiteY16" fmla="*/ 123730 h 168998"/>
                <a:gd name="connsiteX17" fmla="*/ 147873 w 1427429"/>
                <a:gd name="connsiteY17" fmla="*/ 141837 h 168998"/>
                <a:gd name="connsiteX18" fmla="*/ 36213 w 1427429"/>
                <a:gd name="connsiteY18" fmla="*/ 147873 h 168998"/>
                <a:gd name="connsiteX19" fmla="*/ 15089 w 1427429"/>
                <a:gd name="connsiteY19" fmla="*/ 156926 h 168998"/>
                <a:gd name="connsiteX20" fmla="*/ 0 w 1427429"/>
                <a:gd name="connsiteY20" fmla="*/ 54320 h 1689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427429" h="168998">
                  <a:moveTo>
                    <a:pt x="0" y="54320"/>
                  </a:moveTo>
                  <a:lnTo>
                    <a:pt x="199176" y="36214"/>
                  </a:lnTo>
                  <a:lnTo>
                    <a:pt x="383263" y="9053"/>
                  </a:lnTo>
                  <a:lnTo>
                    <a:pt x="618653" y="0"/>
                  </a:lnTo>
                  <a:lnTo>
                    <a:pt x="820847" y="6035"/>
                  </a:lnTo>
                  <a:lnTo>
                    <a:pt x="1020023" y="21124"/>
                  </a:lnTo>
                  <a:lnTo>
                    <a:pt x="1152808" y="36214"/>
                  </a:lnTo>
                  <a:lnTo>
                    <a:pt x="1288610" y="63374"/>
                  </a:lnTo>
                  <a:lnTo>
                    <a:pt x="1427429" y="84499"/>
                  </a:lnTo>
                  <a:lnTo>
                    <a:pt x="1409322" y="168998"/>
                  </a:lnTo>
                  <a:lnTo>
                    <a:pt x="1270503" y="147873"/>
                  </a:lnTo>
                  <a:lnTo>
                    <a:pt x="1131683" y="126748"/>
                  </a:lnTo>
                  <a:lnTo>
                    <a:pt x="995881" y="111659"/>
                  </a:lnTo>
                  <a:lnTo>
                    <a:pt x="790669" y="99588"/>
                  </a:lnTo>
                  <a:lnTo>
                    <a:pt x="651849" y="99588"/>
                  </a:lnTo>
                  <a:lnTo>
                    <a:pt x="506994" y="105623"/>
                  </a:lnTo>
                  <a:lnTo>
                    <a:pt x="347049" y="123730"/>
                  </a:lnTo>
                  <a:lnTo>
                    <a:pt x="147873" y="141837"/>
                  </a:lnTo>
                  <a:lnTo>
                    <a:pt x="36213" y="147873"/>
                  </a:lnTo>
                  <a:lnTo>
                    <a:pt x="15089" y="156926"/>
                  </a:lnTo>
                  <a:lnTo>
                    <a:pt x="0" y="54320"/>
                  </a:lnTo>
                  <a:close/>
                </a:path>
              </a:pathLst>
            </a:custGeom>
            <a:noFill/>
            <a:ln w="19050">
              <a:solidFill>
                <a:schemeClr val="tx1"/>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a:p>
          </p:txBody>
        </p:sp>
        <p:sp>
          <p:nvSpPr>
            <p:cNvPr id="18" name="Rectangle 17">
              <a:extLst>
                <a:ext uri="{FF2B5EF4-FFF2-40B4-BE49-F238E27FC236}">
                  <a16:creationId xmlns:a16="http://schemas.microsoft.com/office/drawing/2014/main" id="{0FE2B623-6687-4B73-A3FB-DFAC540FC9D1}"/>
                </a:ext>
              </a:extLst>
            </p:cNvPr>
            <p:cNvSpPr/>
            <p:nvPr/>
          </p:nvSpPr>
          <p:spPr>
            <a:xfrm>
              <a:off x="3217381" y="5776804"/>
              <a:ext cx="36000" cy="144000"/>
            </a:xfrm>
            <a:prstGeom prst="rect">
              <a:avLst/>
            </a:prstGeom>
            <a:solidFill>
              <a:schemeClr val="bg1"/>
            </a:solidFill>
            <a:ln w="12700">
              <a:solidFill>
                <a:schemeClr val="tx1"/>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a:p>
          </p:txBody>
        </p:sp>
        <p:sp>
          <p:nvSpPr>
            <p:cNvPr id="19" name="Rectangle 18">
              <a:extLst>
                <a:ext uri="{FF2B5EF4-FFF2-40B4-BE49-F238E27FC236}">
                  <a16:creationId xmlns:a16="http://schemas.microsoft.com/office/drawing/2014/main" id="{333481F9-0B83-420F-B397-08164C091459}"/>
                </a:ext>
              </a:extLst>
            </p:cNvPr>
            <p:cNvSpPr/>
            <p:nvPr/>
          </p:nvSpPr>
          <p:spPr>
            <a:xfrm>
              <a:off x="3989667" y="5848702"/>
              <a:ext cx="36000" cy="144000"/>
            </a:xfrm>
            <a:prstGeom prst="rect">
              <a:avLst/>
            </a:prstGeom>
            <a:solidFill>
              <a:schemeClr val="bg1"/>
            </a:solidFill>
            <a:ln w="12700">
              <a:solidFill>
                <a:schemeClr val="tx1"/>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a:p>
          </p:txBody>
        </p:sp>
        <p:sp>
          <p:nvSpPr>
            <p:cNvPr id="20" name="Rectangle 19">
              <a:extLst>
                <a:ext uri="{FF2B5EF4-FFF2-40B4-BE49-F238E27FC236}">
                  <a16:creationId xmlns:a16="http://schemas.microsoft.com/office/drawing/2014/main" id="{708414E3-DA7E-480A-9BC8-774F480E7502}"/>
                </a:ext>
              </a:extLst>
            </p:cNvPr>
            <p:cNvSpPr/>
            <p:nvPr/>
          </p:nvSpPr>
          <p:spPr>
            <a:xfrm>
              <a:off x="2575604" y="5822723"/>
              <a:ext cx="36000" cy="144000"/>
            </a:xfrm>
            <a:prstGeom prst="rect">
              <a:avLst/>
            </a:prstGeom>
            <a:solidFill>
              <a:schemeClr val="bg1"/>
            </a:solidFill>
            <a:ln w="12700">
              <a:solidFill>
                <a:schemeClr val="tx1"/>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a:p>
          </p:txBody>
        </p:sp>
      </p:grpSp>
      <p:pic>
        <p:nvPicPr>
          <p:cNvPr id="21" name="Image 58">
            <a:extLst>
              <a:ext uri="{FF2B5EF4-FFF2-40B4-BE49-F238E27FC236}">
                <a16:creationId xmlns:a16="http://schemas.microsoft.com/office/drawing/2014/main" id="{DE2DAC35-587D-45FF-9982-4567FBF6356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853868" y="3670098"/>
            <a:ext cx="576000" cy="576022"/>
          </a:xfrm>
          <a:prstGeom prst="rect">
            <a:avLst/>
          </a:prstGeom>
        </p:spPr>
      </p:pic>
      <p:sp>
        <p:nvSpPr>
          <p:cNvPr id="22" name="Freeform 10">
            <a:extLst>
              <a:ext uri="{FF2B5EF4-FFF2-40B4-BE49-F238E27FC236}">
                <a16:creationId xmlns:a16="http://schemas.microsoft.com/office/drawing/2014/main" id="{C2EB0C28-82A2-48F6-8E43-881A6690419B}"/>
              </a:ext>
            </a:extLst>
          </p:cNvPr>
          <p:cNvSpPr>
            <a:spLocks noChangeAspect="1" noEditPoints="1"/>
          </p:cNvSpPr>
          <p:nvPr/>
        </p:nvSpPr>
        <p:spPr bwMode="auto">
          <a:xfrm>
            <a:off x="4798313" y="4428174"/>
            <a:ext cx="576000" cy="559508"/>
          </a:xfrm>
          <a:custGeom>
            <a:avLst/>
            <a:gdLst>
              <a:gd name="T0" fmla="*/ 62 w 227"/>
              <a:gd name="T1" fmla="*/ 50 h 220"/>
              <a:gd name="T2" fmla="*/ 53 w 227"/>
              <a:gd name="T3" fmla="*/ 0 h 220"/>
              <a:gd name="T4" fmla="*/ 43 w 227"/>
              <a:gd name="T5" fmla="*/ 50 h 220"/>
              <a:gd name="T6" fmla="*/ 174 w 227"/>
              <a:gd name="T7" fmla="*/ 59 h 220"/>
              <a:gd name="T8" fmla="*/ 183 w 227"/>
              <a:gd name="T9" fmla="*/ 9 h 220"/>
              <a:gd name="T10" fmla="*/ 164 w 227"/>
              <a:gd name="T11" fmla="*/ 9 h 220"/>
              <a:gd name="T12" fmla="*/ 174 w 227"/>
              <a:gd name="T13" fmla="*/ 59 h 220"/>
              <a:gd name="T14" fmla="*/ 5 w 227"/>
              <a:gd name="T15" fmla="*/ 220 h 220"/>
              <a:gd name="T16" fmla="*/ 186 w 227"/>
              <a:gd name="T17" fmla="*/ 188 h 220"/>
              <a:gd name="T18" fmla="*/ 227 w 227"/>
              <a:gd name="T19" fmla="*/ 184 h 220"/>
              <a:gd name="T20" fmla="*/ 0 w 227"/>
              <a:gd name="T21" fmla="*/ 95 h 220"/>
              <a:gd name="T22" fmla="*/ 176 w 227"/>
              <a:gd name="T23" fmla="*/ 116 h 220"/>
              <a:gd name="T24" fmla="*/ 201 w 227"/>
              <a:gd name="T25" fmla="*/ 141 h 220"/>
              <a:gd name="T26" fmla="*/ 176 w 227"/>
              <a:gd name="T27" fmla="*/ 116 h 220"/>
              <a:gd name="T28" fmla="*/ 201 w 227"/>
              <a:gd name="T29" fmla="*/ 146 h 220"/>
              <a:gd name="T30" fmla="*/ 176 w 227"/>
              <a:gd name="T31" fmla="*/ 171 h 220"/>
              <a:gd name="T32" fmla="*/ 146 w 227"/>
              <a:gd name="T33" fmla="*/ 116 h 220"/>
              <a:gd name="T34" fmla="*/ 171 w 227"/>
              <a:gd name="T35" fmla="*/ 141 h 220"/>
              <a:gd name="T36" fmla="*/ 146 w 227"/>
              <a:gd name="T37" fmla="*/ 116 h 220"/>
              <a:gd name="T38" fmla="*/ 171 w 227"/>
              <a:gd name="T39" fmla="*/ 146 h 220"/>
              <a:gd name="T40" fmla="*/ 146 w 227"/>
              <a:gd name="T41" fmla="*/ 171 h 220"/>
              <a:gd name="T42" fmla="*/ 116 w 227"/>
              <a:gd name="T43" fmla="*/ 116 h 220"/>
              <a:gd name="T44" fmla="*/ 141 w 227"/>
              <a:gd name="T45" fmla="*/ 141 h 220"/>
              <a:gd name="T46" fmla="*/ 116 w 227"/>
              <a:gd name="T47" fmla="*/ 116 h 220"/>
              <a:gd name="T48" fmla="*/ 141 w 227"/>
              <a:gd name="T49" fmla="*/ 146 h 220"/>
              <a:gd name="T50" fmla="*/ 116 w 227"/>
              <a:gd name="T51" fmla="*/ 171 h 220"/>
              <a:gd name="T52" fmla="*/ 116 w 227"/>
              <a:gd name="T53" fmla="*/ 177 h 220"/>
              <a:gd name="T54" fmla="*/ 141 w 227"/>
              <a:gd name="T55" fmla="*/ 202 h 220"/>
              <a:gd name="T56" fmla="*/ 116 w 227"/>
              <a:gd name="T57" fmla="*/ 177 h 220"/>
              <a:gd name="T58" fmla="*/ 110 w 227"/>
              <a:gd name="T59" fmla="*/ 116 h 220"/>
              <a:gd name="T60" fmla="*/ 85 w 227"/>
              <a:gd name="T61" fmla="*/ 141 h 220"/>
              <a:gd name="T62" fmla="*/ 85 w 227"/>
              <a:gd name="T63" fmla="*/ 177 h 220"/>
              <a:gd name="T64" fmla="*/ 110 w 227"/>
              <a:gd name="T65" fmla="*/ 202 h 220"/>
              <a:gd name="T66" fmla="*/ 85 w 227"/>
              <a:gd name="T67" fmla="*/ 177 h 220"/>
              <a:gd name="T68" fmla="*/ 80 w 227"/>
              <a:gd name="T69" fmla="*/ 116 h 220"/>
              <a:gd name="T70" fmla="*/ 55 w 227"/>
              <a:gd name="T71" fmla="*/ 141 h 220"/>
              <a:gd name="T72" fmla="*/ 55 w 227"/>
              <a:gd name="T73" fmla="*/ 146 h 220"/>
              <a:gd name="T74" fmla="*/ 80 w 227"/>
              <a:gd name="T75" fmla="*/ 171 h 220"/>
              <a:gd name="T76" fmla="*/ 55 w 227"/>
              <a:gd name="T77" fmla="*/ 146 h 220"/>
              <a:gd name="T78" fmla="*/ 80 w 227"/>
              <a:gd name="T79" fmla="*/ 177 h 220"/>
              <a:gd name="T80" fmla="*/ 55 w 227"/>
              <a:gd name="T81" fmla="*/ 202 h 220"/>
              <a:gd name="T82" fmla="*/ 25 w 227"/>
              <a:gd name="T83" fmla="*/ 146 h 220"/>
              <a:gd name="T84" fmla="*/ 50 w 227"/>
              <a:gd name="T85" fmla="*/ 171 h 220"/>
              <a:gd name="T86" fmla="*/ 25 w 227"/>
              <a:gd name="T87" fmla="*/ 146 h 220"/>
              <a:gd name="T88" fmla="*/ 50 w 227"/>
              <a:gd name="T89" fmla="*/ 177 h 220"/>
              <a:gd name="T90" fmla="*/ 25 w 227"/>
              <a:gd name="T91" fmla="*/ 202 h 220"/>
              <a:gd name="T92" fmla="*/ 221 w 227"/>
              <a:gd name="T93" fmla="*/ 32 h 220"/>
              <a:gd name="T94" fmla="*/ 196 w 227"/>
              <a:gd name="T95" fmla="*/ 50 h 220"/>
              <a:gd name="T96" fmla="*/ 152 w 227"/>
              <a:gd name="T97" fmla="*/ 50 h 220"/>
              <a:gd name="T98" fmla="*/ 74 w 227"/>
              <a:gd name="T99" fmla="*/ 32 h 220"/>
              <a:gd name="T100" fmla="*/ 53 w 227"/>
              <a:gd name="T101" fmla="*/ 71 h 220"/>
              <a:gd name="T102" fmla="*/ 31 w 227"/>
              <a:gd name="T103" fmla="*/ 32 h 220"/>
              <a:gd name="T104" fmla="*/ 0 w 227"/>
              <a:gd name="T105" fmla="*/ 37 h 220"/>
              <a:gd name="T106" fmla="*/ 227 w 227"/>
              <a:gd name="T107" fmla="*/ 82 h 220"/>
              <a:gd name="T108" fmla="*/ 221 w 227"/>
              <a:gd name="T109" fmla="*/ 32 h 220"/>
              <a:gd name="T110" fmla="*/ 227 w 227"/>
              <a:gd name="T111" fmla="*/ 194 h 220"/>
              <a:gd name="T112" fmla="*/ 196 w 227"/>
              <a:gd name="T113" fmla="*/ 220 h 2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227" h="220">
                <a:moveTo>
                  <a:pt x="53" y="59"/>
                </a:moveTo>
                <a:cubicBezTo>
                  <a:pt x="58" y="59"/>
                  <a:pt x="62" y="55"/>
                  <a:pt x="62" y="50"/>
                </a:cubicBezTo>
                <a:cubicBezTo>
                  <a:pt x="62" y="9"/>
                  <a:pt x="62" y="9"/>
                  <a:pt x="62" y="9"/>
                </a:cubicBezTo>
                <a:cubicBezTo>
                  <a:pt x="62" y="4"/>
                  <a:pt x="58" y="0"/>
                  <a:pt x="53" y="0"/>
                </a:cubicBezTo>
                <a:cubicBezTo>
                  <a:pt x="47" y="0"/>
                  <a:pt x="43" y="4"/>
                  <a:pt x="43" y="9"/>
                </a:cubicBezTo>
                <a:cubicBezTo>
                  <a:pt x="43" y="50"/>
                  <a:pt x="43" y="50"/>
                  <a:pt x="43" y="50"/>
                </a:cubicBezTo>
                <a:cubicBezTo>
                  <a:pt x="43" y="55"/>
                  <a:pt x="47" y="59"/>
                  <a:pt x="53" y="59"/>
                </a:cubicBezTo>
                <a:close/>
                <a:moveTo>
                  <a:pt x="174" y="59"/>
                </a:moveTo>
                <a:cubicBezTo>
                  <a:pt x="179" y="59"/>
                  <a:pt x="183" y="55"/>
                  <a:pt x="183" y="50"/>
                </a:cubicBezTo>
                <a:cubicBezTo>
                  <a:pt x="183" y="9"/>
                  <a:pt x="183" y="9"/>
                  <a:pt x="183" y="9"/>
                </a:cubicBezTo>
                <a:cubicBezTo>
                  <a:pt x="183" y="4"/>
                  <a:pt x="179" y="0"/>
                  <a:pt x="174" y="0"/>
                </a:cubicBezTo>
                <a:cubicBezTo>
                  <a:pt x="169" y="0"/>
                  <a:pt x="164" y="4"/>
                  <a:pt x="164" y="9"/>
                </a:cubicBezTo>
                <a:cubicBezTo>
                  <a:pt x="164" y="50"/>
                  <a:pt x="164" y="50"/>
                  <a:pt x="164" y="50"/>
                </a:cubicBezTo>
                <a:cubicBezTo>
                  <a:pt x="164" y="55"/>
                  <a:pt x="169" y="59"/>
                  <a:pt x="174" y="59"/>
                </a:cubicBezTo>
                <a:close/>
                <a:moveTo>
                  <a:pt x="0" y="216"/>
                </a:moveTo>
                <a:cubicBezTo>
                  <a:pt x="0" y="217"/>
                  <a:pt x="2" y="220"/>
                  <a:pt x="5" y="220"/>
                </a:cubicBezTo>
                <a:cubicBezTo>
                  <a:pt x="186" y="220"/>
                  <a:pt x="186" y="220"/>
                  <a:pt x="186" y="220"/>
                </a:cubicBezTo>
                <a:cubicBezTo>
                  <a:pt x="186" y="188"/>
                  <a:pt x="186" y="188"/>
                  <a:pt x="186" y="188"/>
                </a:cubicBezTo>
                <a:cubicBezTo>
                  <a:pt x="186" y="186"/>
                  <a:pt x="188" y="184"/>
                  <a:pt x="190" y="184"/>
                </a:cubicBezTo>
                <a:cubicBezTo>
                  <a:pt x="227" y="184"/>
                  <a:pt x="227" y="184"/>
                  <a:pt x="227" y="184"/>
                </a:cubicBezTo>
                <a:cubicBezTo>
                  <a:pt x="227" y="95"/>
                  <a:pt x="227" y="95"/>
                  <a:pt x="227" y="95"/>
                </a:cubicBezTo>
                <a:cubicBezTo>
                  <a:pt x="0" y="95"/>
                  <a:pt x="0" y="95"/>
                  <a:pt x="0" y="95"/>
                </a:cubicBezTo>
                <a:lnTo>
                  <a:pt x="0" y="216"/>
                </a:lnTo>
                <a:close/>
                <a:moveTo>
                  <a:pt x="176" y="116"/>
                </a:moveTo>
                <a:cubicBezTo>
                  <a:pt x="201" y="116"/>
                  <a:pt x="201" y="116"/>
                  <a:pt x="201" y="116"/>
                </a:cubicBezTo>
                <a:cubicBezTo>
                  <a:pt x="201" y="141"/>
                  <a:pt x="201" y="141"/>
                  <a:pt x="201" y="141"/>
                </a:cubicBezTo>
                <a:cubicBezTo>
                  <a:pt x="176" y="141"/>
                  <a:pt x="176" y="141"/>
                  <a:pt x="176" y="141"/>
                </a:cubicBezTo>
                <a:lnTo>
                  <a:pt x="176" y="116"/>
                </a:lnTo>
                <a:close/>
                <a:moveTo>
                  <a:pt x="176" y="146"/>
                </a:moveTo>
                <a:cubicBezTo>
                  <a:pt x="201" y="146"/>
                  <a:pt x="201" y="146"/>
                  <a:pt x="201" y="146"/>
                </a:cubicBezTo>
                <a:cubicBezTo>
                  <a:pt x="201" y="171"/>
                  <a:pt x="201" y="171"/>
                  <a:pt x="201" y="171"/>
                </a:cubicBezTo>
                <a:cubicBezTo>
                  <a:pt x="176" y="171"/>
                  <a:pt x="176" y="171"/>
                  <a:pt x="176" y="171"/>
                </a:cubicBezTo>
                <a:lnTo>
                  <a:pt x="176" y="146"/>
                </a:lnTo>
                <a:close/>
                <a:moveTo>
                  <a:pt x="146" y="116"/>
                </a:moveTo>
                <a:cubicBezTo>
                  <a:pt x="171" y="116"/>
                  <a:pt x="171" y="116"/>
                  <a:pt x="171" y="116"/>
                </a:cubicBezTo>
                <a:cubicBezTo>
                  <a:pt x="171" y="141"/>
                  <a:pt x="171" y="141"/>
                  <a:pt x="171" y="141"/>
                </a:cubicBezTo>
                <a:cubicBezTo>
                  <a:pt x="146" y="141"/>
                  <a:pt x="146" y="141"/>
                  <a:pt x="146" y="141"/>
                </a:cubicBezTo>
                <a:lnTo>
                  <a:pt x="146" y="116"/>
                </a:lnTo>
                <a:close/>
                <a:moveTo>
                  <a:pt x="146" y="146"/>
                </a:moveTo>
                <a:cubicBezTo>
                  <a:pt x="171" y="146"/>
                  <a:pt x="171" y="146"/>
                  <a:pt x="171" y="146"/>
                </a:cubicBezTo>
                <a:cubicBezTo>
                  <a:pt x="171" y="171"/>
                  <a:pt x="171" y="171"/>
                  <a:pt x="171" y="171"/>
                </a:cubicBezTo>
                <a:cubicBezTo>
                  <a:pt x="146" y="171"/>
                  <a:pt x="146" y="171"/>
                  <a:pt x="146" y="171"/>
                </a:cubicBezTo>
                <a:lnTo>
                  <a:pt x="146" y="146"/>
                </a:lnTo>
                <a:close/>
                <a:moveTo>
                  <a:pt x="116" y="116"/>
                </a:moveTo>
                <a:cubicBezTo>
                  <a:pt x="141" y="116"/>
                  <a:pt x="141" y="116"/>
                  <a:pt x="141" y="116"/>
                </a:cubicBezTo>
                <a:cubicBezTo>
                  <a:pt x="141" y="141"/>
                  <a:pt x="141" y="141"/>
                  <a:pt x="141" y="141"/>
                </a:cubicBezTo>
                <a:cubicBezTo>
                  <a:pt x="116" y="141"/>
                  <a:pt x="116" y="141"/>
                  <a:pt x="116" y="141"/>
                </a:cubicBezTo>
                <a:lnTo>
                  <a:pt x="116" y="116"/>
                </a:lnTo>
                <a:close/>
                <a:moveTo>
                  <a:pt x="116" y="146"/>
                </a:moveTo>
                <a:cubicBezTo>
                  <a:pt x="141" y="146"/>
                  <a:pt x="141" y="146"/>
                  <a:pt x="141" y="146"/>
                </a:cubicBezTo>
                <a:cubicBezTo>
                  <a:pt x="141" y="171"/>
                  <a:pt x="141" y="171"/>
                  <a:pt x="141" y="171"/>
                </a:cubicBezTo>
                <a:cubicBezTo>
                  <a:pt x="116" y="171"/>
                  <a:pt x="116" y="171"/>
                  <a:pt x="116" y="171"/>
                </a:cubicBezTo>
                <a:lnTo>
                  <a:pt x="116" y="146"/>
                </a:lnTo>
                <a:close/>
                <a:moveTo>
                  <a:pt x="116" y="177"/>
                </a:moveTo>
                <a:cubicBezTo>
                  <a:pt x="141" y="177"/>
                  <a:pt x="141" y="177"/>
                  <a:pt x="141" y="177"/>
                </a:cubicBezTo>
                <a:cubicBezTo>
                  <a:pt x="141" y="202"/>
                  <a:pt x="141" y="202"/>
                  <a:pt x="141" y="202"/>
                </a:cubicBezTo>
                <a:cubicBezTo>
                  <a:pt x="116" y="202"/>
                  <a:pt x="116" y="202"/>
                  <a:pt x="116" y="202"/>
                </a:cubicBezTo>
                <a:lnTo>
                  <a:pt x="116" y="177"/>
                </a:lnTo>
                <a:close/>
                <a:moveTo>
                  <a:pt x="85" y="116"/>
                </a:moveTo>
                <a:cubicBezTo>
                  <a:pt x="110" y="116"/>
                  <a:pt x="110" y="116"/>
                  <a:pt x="110" y="116"/>
                </a:cubicBezTo>
                <a:cubicBezTo>
                  <a:pt x="110" y="141"/>
                  <a:pt x="110" y="141"/>
                  <a:pt x="110" y="141"/>
                </a:cubicBezTo>
                <a:cubicBezTo>
                  <a:pt x="85" y="141"/>
                  <a:pt x="85" y="141"/>
                  <a:pt x="85" y="141"/>
                </a:cubicBezTo>
                <a:lnTo>
                  <a:pt x="85" y="116"/>
                </a:lnTo>
                <a:close/>
                <a:moveTo>
                  <a:pt x="85" y="177"/>
                </a:moveTo>
                <a:cubicBezTo>
                  <a:pt x="110" y="177"/>
                  <a:pt x="110" y="177"/>
                  <a:pt x="110" y="177"/>
                </a:cubicBezTo>
                <a:cubicBezTo>
                  <a:pt x="110" y="202"/>
                  <a:pt x="110" y="202"/>
                  <a:pt x="110" y="202"/>
                </a:cubicBezTo>
                <a:cubicBezTo>
                  <a:pt x="85" y="202"/>
                  <a:pt x="85" y="202"/>
                  <a:pt x="85" y="202"/>
                </a:cubicBezTo>
                <a:lnTo>
                  <a:pt x="85" y="177"/>
                </a:lnTo>
                <a:close/>
                <a:moveTo>
                  <a:pt x="55" y="116"/>
                </a:moveTo>
                <a:cubicBezTo>
                  <a:pt x="80" y="116"/>
                  <a:pt x="80" y="116"/>
                  <a:pt x="80" y="116"/>
                </a:cubicBezTo>
                <a:cubicBezTo>
                  <a:pt x="80" y="141"/>
                  <a:pt x="80" y="141"/>
                  <a:pt x="80" y="141"/>
                </a:cubicBezTo>
                <a:cubicBezTo>
                  <a:pt x="55" y="141"/>
                  <a:pt x="55" y="141"/>
                  <a:pt x="55" y="141"/>
                </a:cubicBezTo>
                <a:lnTo>
                  <a:pt x="55" y="116"/>
                </a:lnTo>
                <a:close/>
                <a:moveTo>
                  <a:pt x="55" y="146"/>
                </a:moveTo>
                <a:cubicBezTo>
                  <a:pt x="80" y="146"/>
                  <a:pt x="80" y="146"/>
                  <a:pt x="80" y="146"/>
                </a:cubicBezTo>
                <a:cubicBezTo>
                  <a:pt x="80" y="171"/>
                  <a:pt x="80" y="171"/>
                  <a:pt x="80" y="171"/>
                </a:cubicBezTo>
                <a:cubicBezTo>
                  <a:pt x="55" y="171"/>
                  <a:pt x="55" y="171"/>
                  <a:pt x="55" y="171"/>
                </a:cubicBezTo>
                <a:lnTo>
                  <a:pt x="55" y="146"/>
                </a:lnTo>
                <a:close/>
                <a:moveTo>
                  <a:pt x="55" y="177"/>
                </a:moveTo>
                <a:cubicBezTo>
                  <a:pt x="80" y="177"/>
                  <a:pt x="80" y="177"/>
                  <a:pt x="80" y="177"/>
                </a:cubicBezTo>
                <a:cubicBezTo>
                  <a:pt x="80" y="202"/>
                  <a:pt x="80" y="202"/>
                  <a:pt x="80" y="202"/>
                </a:cubicBezTo>
                <a:cubicBezTo>
                  <a:pt x="55" y="202"/>
                  <a:pt x="55" y="202"/>
                  <a:pt x="55" y="202"/>
                </a:cubicBezTo>
                <a:lnTo>
                  <a:pt x="55" y="177"/>
                </a:lnTo>
                <a:close/>
                <a:moveTo>
                  <a:pt x="25" y="146"/>
                </a:moveTo>
                <a:cubicBezTo>
                  <a:pt x="50" y="146"/>
                  <a:pt x="50" y="146"/>
                  <a:pt x="50" y="146"/>
                </a:cubicBezTo>
                <a:cubicBezTo>
                  <a:pt x="50" y="171"/>
                  <a:pt x="50" y="171"/>
                  <a:pt x="50" y="171"/>
                </a:cubicBezTo>
                <a:cubicBezTo>
                  <a:pt x="25" y="171"/>
                  <a:pt x="25" y="171"/>
                  <a:pt x="25" y="171"/>
                </a:cubicBezTo>
                <a:lnTo>
                  <a:pt x="25" y="146"/>
                </a:lnTo>
                <a:close/>
                <a:moveTo>
                  <a:pt x="25" y="177"/>
                </a:moveTo>
                <a:cubicBezTo>
                  <a:pt x="50" y="177"/>
                  <a:pt x="50" y="177"/>
                  <a:pt x="50" y="177"/>
                </a:cubicBezTo>
                <a:cubicBezTo>
                  <a:pt x="50" y="202"/>
                  <a:pt x="50" y="202"/>
                  <a:pt x="50" y="202"/>
                </a:cubicBezTo>
                <a:cubicBezTo>
                  <a:pt x="25" y="202"/>
                  <a:pt x="25" y="202"/>
                  <a:pt x="25" y="202"/>
                </a:cubicBezTo>
                <a:lnTo>
                  <a:pt x="25" y="177"/>
                </a:lnTo>
                <a:close/>
                <a:moveTo>
                  <a:pt x="221" y="32"/>
                </a:moveTo>
                <a:cubicBezTo>
                  <a:pt x="196" y="32"/>
                  <a:pt x="196" y="32"/>
                  <a:pt x="196" y="32"/>
                </a:cubicBezTo>
                <a:cubicBezTo>
                  <a:pt x="196" y="50"/>
                  <a:pt x="196" y="50"/>
                  <a:pt x="196" y="50"/>
                </a:cubicBezTo>
                <a:cubicBezTo>
                  <a:pt x="196" y="62"/>
                  <a:pt x="186" y="71"/>
                  <a:pt x="174" y="71"/>
                </a:cubicBezTo>
                <a:cubicBezTo>
                  <a:pt x="162" y="71"/>
                  <a:pt x="152" y="62"/>
                  <a:pt x="152" y="50"/>
                </a:cubicBezTo>
                <a:cubicBezTo>
                  <a:pt x="152" y="32"/>
                  <a:pt x="152" y="32"/>
                  <a:pt x="152" y="32"/>
                </a:cubicBezTo>
                <a:cubicBezTo>
                  <a:pt x="74" y="32"/>
                  <a:pt x="74" y="32"/>
                  <a:pt x="74" y="32"/>
                </a:cubicBezTo>
                <a:cubicBezTo>
                  <a:pt x="74" y="50"/>
                  <a:pt x="74" y="50"/>
                  <a:pt x="74" y="50"/>
                </a:cubicBezTo>
                <a:cubicBezTo>
                  <a:pt x="74" y="62"/>
                  <a:pt x="65" y="71"/>
                  <a:pt x="53" y="71"/>
                </a:cubicBezTo>
                <a:cubicBezTo>
                  <a:pt x="41" y="71"/>
                  <a:pt x="31" y="62"/>
                  <a:pt x="31" y="50"/>
                </a:cubicBezTo>
                <a:cubicBezTo>
                  <a:pt x="31" y="32"/>
                  <a:pt x="31" y="32"/>
                  <a:pt x="31" y="32"/>
                </a:cubicBezTo>
                <a:cubicBezTo>
                  <a:pt x="5" y="32"/>
                  <a:pt x="5" y="32"/>
                  <a:pt x="5" y="32"/>
                </a:cubicBezTo>
                <a:cubicBezTo>
                  <a:pt x="2" y="32"/>
                  <a:pt x="0" y="34"/>
                  <a:pt x="0" y="37"/>
                </a:cubicBezTo>
                <a:cubicBezTo>
                  <a:pt x="0" y="82"/>
                  <a:pt x="0" y="82"/>
                  <a:pt x="0" y="82"/>
                </a:cubicBezTo>
                <a:cubicBezTo>
                  <a:pt x="227" y="82"/>
                  <a:pt x="227" y="82"/>
                  <a:pt x="227" y="82"/>
                </a:cubicBezTo>
                <a:cubicBezTo>
                  <a:pt x="227" y="37"/>
                  <a:pt x="227" y="37"/>
                  <a:pt x="227" y="37"/>
                </a:cubicBezTo>
                <a:cubicBezTo>
                  <a:pt x="227" y="34"/>
                  <a:pt x="224" y="32"/>
                  <a:pt x="221" y="32"/>
                </a:cubicBezTo>
                <a:close/>
                <a:moveTo>
                  <a:pt x="196" y="220"/>
                </a:moveTo>
                <a:cubicBezTo>
                  <a:pt x="227" y="194"/>
                  <a:pt x="227" y="194"/>
                  <a:pt x="227" y="194"/>
                </a:cubicBezTo>
                <a:cubicBezTo>
                  <a:pt x="196" y="194"/>
                  <a:pt x="196" y="194"/>
                  <a:pt x="196" y="194"/>
                </a:cubicBezTo>
                <a:lnTo>
                  <a:pt x="196" y="220"/>
                </a:lnTo>
                <a:close/>
              </a:path>
            </a:pathLst>
          </a:custGeom>
          <a:solidFill>
            <a:srgbClr val="333333"/>
          </a:solidFill>
          <a:ln>
            <a:noFill/>
          </a:ln>
        </p:spPr>
        <p:txBody>
          <a:bodyPr vert="horz" wrap="square" lIns="91440" tIns="45720" rIns="91440" bIns="45720" numCol="1" anchor="t" anchorCtr="0" compatLnSpc="1">
            <a:prstTxWarp prst="textNoShape">
              <a:avLst/>
            </a:prstTxWarp>
          </a:bodyPr>
          <a:lstStyle/>
          <a:p>
            <a:endParaRPr lang="fr-FR"/>
          </a:p>
        </p:txBody>
      </p:sp>
      <p:sp>
        <p:nvSpPr>
          <p:cNvPr id="14" name="Espace réservé du texte 16">
            <a:extLst>
              <a:ext uri="{FF2B5EF4-FFF2-40B4-BE49-F238E27FC236}">
                <a16:creationId xmlns:a16="http://schemas.microsoft.com/office/drawing/2014/main" id="{D5CD00B0-F0CA-4564-8BD0-0E7CBAF39F1D}"/>
              </a:ext>
            </a:extLst>
          </p:cNvPr>
          <p:cNvSpPr txBox="1">
            <a:spLocks noEditPoints="1"/>
          </p:cNvSpPr>
          <p:nvPr/>
        </p:nvSpPr>
        <p:spPr>
          <a:xfrm>
            <a:off x="5267848" y="0"/>
            <a:ext cx="6913689"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algn="r"/>
            <a:r>
              <a:rPr lang="fr-FR" i="1" dirty="0"/>
              <a:t>MEASURES TO CONTROL THE RISK OF LOSS OF CONTAINMENT</a:t>
            </a:r>
          </a:p>
        </p:txBody>
      </p:sp>
      <p:pic>
        <p:nvPicPr>
          <p:cNvPr id="15" name="Image 131">
            <a:extLst>
              <a:ext uri="{FF2B5EF4-FFF2-40B4-BE49-F238E27FC236}">
                <a16:creationId xmlns:a16="http://schemas.microsoft.com/office/drawing/2014/main" id="{E0790C5A-AE8A-4D00-8BE9-550F3D17700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853868" y="5753498"/>
            <a:ext cx="576000" cy="576019"/>
          </a:xfrm>
          <a:prstGeom prst="rect">
            <a:avLst/>
          </a:prstGeom>
        </p:spPr>
      </p:pic>
      <p:sp>
        <p:nvSpPr>
          <p:cNvPr id="24" name="Freeform: Shape 23">
            <a:extLst>
              <a:ext uri="{FF2B5EF4-FFF2-40B4-BE49-F238E27FC236}">
                <a16:creationId xmlns:a16="http://schemas.microsoft.com/office/drawing/2014/main" id="{5BE1B5FD-3F97-4F37-9C49-6ACF681B41C3}"/>
              </a:ext>
            </a:extLst>
          </p:cNvPr>
          <p:cNvSpPr/>
          <p:nvPr/>
        </p:nvSpPr>
        <p:spPr>
          <a:xfrm>
            <a:off x="470658" y="2615746"/>
            <a:ext cx="1105264" cy="2371936"/>
          </a:xfrm>
          <a:custGeom>
            <a:avLst/>
            <a:gdLst>
              <a:gd name="connsiteX0" fmla="*/ 1456586 w 1456586"/>
              <a:gd name="connsiteY0" fmla="*/ 0 h 2791838"/>
              <a:gd name="connsiteX1" fmla="*/ 143352 w 1456586"/>
              <a:gd name="connsiteY1" fmla="*/ 1196502 h 2791838"/>
              <a:gd name="connsiteX2" fmla="*/ 94714 w 1456586"/>
              <a:gd name="connsiteY2" fmla="*/ 2791838 h 2791838"/>
            </a:gdLst>
            <a:ahLst/>
            <a:cxnLst>
              <a:cxn ang="0">
                <a:pos x="connsiteX0" y="connsiteY0"/>
              </a:cxn>
              <a:cxn ang="0">
                <a:pos x="connsiteX1" y="connsiteY1"/>
              </a:cxn>
              <a:cxn ang="0">
                <a:pos x="connsiteX2" y="connsiteY2"/>
              </a:cxn>
            </a:cxnLst>
            <a:rect l="l" t="t" r="r" b="b"/>
            <a:pathLst>
              <a:path w="1456586" h="2791838">
                <a:moveTo>
                  <a:pt x="1456586" y="0"/>
                </a:moveTo>
                <a:cubicBezTo>
                  <a:pt x="913458" y="365598"/>
                  <a:pt x="370331" y="731196"/>
                  <a:pt x="143352" y="1196502"/>
                </a:cubicBezTo>
                <a:cubicBezTo>
                  <a:pt x="-83627" y="1661808"/>
                  <a:pt x="5543" y="2226823"/>
                  <a:pt x="94714" y="2791838"/>
                </a:cubicBezTo>
              </a:path>
            </a:pathLst>
          </a:custGeom>
          <a:noFill/>
          <a:ln>
            <a:solidFill>
              <a:srgbClr val="FF0000"/>
            </a:solidFill>
            <a:prstDash val="dash"/>
            <a:headEnd type="triangl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5669002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6"/>
          <p:cNvSpPr>
            <a:spLocks noGrp="1" noEditPoints="1"/>
          </p:cNvSpPr>
          <p:nvPr>
            <p:ph type="body" sz="quarter" idx="11"/>
          </p:nvPr>
        </p:nvSpPr>
        <p:spPr>
          <a:xfrm>
            <a:off x="0" y="0"/>
            <a:ext cx="6312024" cy="404664"/>
          </a:xfrm>
        </p:spPr>
        <p:txBody>
          <a:bodyPr/>
          <a:lstStyle/>
          <a:p>
            <a:r>
              <a:rPr lang="fr-FR" dirty="0"/>
              <a:t>REQUIREMENTS</a:t>
            </a:r>
          </a:p>
        </p:txBody>
      </p:sp>
      <p:graphicFrame>
        <p:nvGraphicFramePr>
          <p:cNvPr id="33" name="Tableau 9">
            <a:extLst>
              <a:ext uri="{FF2B5EF4-FFF2-40B4-BE49-F238E27FC236}">
                <a16:creationId xmlns:a16="http://schemas.microsoft.com/office/drawing/2014/main" id="{C139084F-D53F-429F-943D-AB4104CC6B8E}"/>
              </a:ext>
            </a:extLst>
          </p:cNvPr>
          <p:cNvGraphicFramePr>
            <a:graphicFrameLocks noGrp="1"/>
          </p:cNvGraphicFramePr>
          <p:nvPr>
            <p:extLst>
              <p:ext uri="{D42A27DB-BD31-4B8C-83A1-F6EECF244321}">
                <p14:modId xmlns:p14="http://schemas.microsoft.com/office/powerpoint/2010/main" val="1242905111"/>
              </p:ext>
            </p:extLst>
          </p:nvPr>
        </p:nvGraphicFramePr>
        <p:xfrm>
          <a:off x="947428" y="702276"/>
          <a:ext cx="10297144" cy="1061506"/>
        </p:xfrm>
        <a:graphic>
          <a:graphicData uri="http://schemas.openxmlformats.org/drawingml/2006/table">
            <a:tbl>
              <a:tblPr firstRow="1" firstCol="1" bandRow="1"/>
              <a:tblGrid>
                <a:gridCol w="10297144">
                  <a:extLst>
                    <a:ext uri="{9D8B030D-6E8A-4147-A177-3AD203B41FA5}">
                      <a16:colId xmlns:a16="http://schemas.microsoft.com/office/drawing/2014/main" val="2553427521"/>
                    </a:ext>
                  </a:extLst>
                </a:gridCol>
              </a:tblGrid>
              <a:tr h="345226">
                <a:tc>
                  <a:txBody>
                    <a:bodyPr/>
                    <a:lstStyle/>
                    <a:p>
                      <a:pPr marL="0" marR="58420" lvl="0" indent="0" algn="just" defTabSz="914400" eaLnBrk="1" fontAlgn="auto" latinLnBrk="0" hangingPunct="1">
                        <a:lnSpc>
                          <a:spcPct val="115000"/>
                        </a:lnSpc>
                        <a:spcBef>
                          <a:spcPts val="600"/>
                        </a:spcBef>
                        <a:spcAft>
                          <a:spcPts val="300"/>
                        </a:spcAft>
                        <a:buClrTx/>
                        <a:buSzTx/>
                        <a:buFontTx/>
                        <a:buNone/>
                        <a:tabLst/>
                        <a:defRPr/>
                      </a:pPr>
                      <a:r>
                        <a:rPr lang="en-US" sz="1600" b="1" noProof="0" dirty="0">
                          <a:solidFill>
                            <a:srgbClr val="0070C0"/>
                          </a:solidFill>
                          <a:effectLst/>
                          <a:latin typeface="Arial" panose="020B0604020202020204" pitchFamily="34" charset="0"/>
                          <a:ea typeface="+mn-ea"/>
                          <a:cs typeface="Times New Roman" panose="02020603050405020304" pitchFamily="18" charset="0"/>
                        </a:rPr>
                        <a:t>Requirement </a:t>
                      </a:r>
                      <a:r>
                        <a:rPr lang="en-US" sz="1600" b="1" dirty="0">
                          <a:solidFill>
                            <a:srgbClr val="0070C0"/>
                          </a:solidFill>
                          <a:effectLst/>
                          <a:latin typeface="Arial" panose="020B0604020202020204" pitchFamily="34" charset="0"/>
                          <a:ea typeface="+mn-ea"/>
                          <a:cs typeface="Times New Roman" panose="02020603050405020304" pitchFamily="18" charset="0"/>
                        </a:rPr>
                        <a:t>3.4.3 : Control of Isolating Valves</a:t>
                      </a:r>
                      <a:endParaRPr lang="fr-FR" sz="1600" b="1" noProof="0" dirty="0">
                        <a:solidFill>
                          <a:srgbClr val="0070C0"/>
                        </a:solidFill>
                        <a:effectLst/>
                        <a:latin typeface="Arial" panose="020B0604020202020204" pitchFamily="34" charset="0"/>
                        <a:ea typeface="+mn-ea"/>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94484040"/>
                  </a:ext>
                </a:extLst>
              </a:tr>
              <a:tr h="169291">
                <a:tc>
                  <a:txBody>
                    <a:bodyPr/>
                    <a:lstStyle/>
                    <a:p>
                      <a:pPr fontAlgn="base">
                        <a:spcBef>
                          <a:spcPts val="600"/>
                        </a:spcBef>
                      </a:pPr>
                      <a:r>
                        <a:rPr lang="en-US" sz="1400" dirty="0">
                          <a:solidFill>
                            <a:schemeClr val="dk1"/>
                          </a:solidFill>
                          <a:effectLst/>
                          <a:latin typeface="Arial" panose="020B0604020202020204" pitchFamily="34" charset="0"/>
                          <a:ea typeface="+mn-ea"/>
                          <a:cs typeface="Arial" panose="020B0604020202020204" pitchFamily="34" charset="0"/>
                        </a:rPr>
                        <a:t>A check of the tightness and closing time of the transfer line isolating valves, generally located at the base of the arm (or the base of the hose) on the terminal side, is conducted at an adequate frequency, not exceeding 1 year.</a:t>
                      </a:r>
                      <a:endParaRPr lang="fr-FR" sz="1400" dirty="0">
                        <a:solidFill>
                          <a:schemeClr val="dk1"/>
                        </a:solidFill>
                        <a:effectLst/>
                        <a:latin typeface="Arial" panose="020B0604020202020204" pitchFamily="34" charset="0"/>
                        <a:ea typeface="+mn-ea"/>
                        <a:cs typeface="Arial" panose="020B0604020202020204" pitchFamily="34" charset="0"/>
                      </a:endParaRPr>
                    </a:p>
                    <a:p>
                      <a:pPr fontAlgn="base">
                        <a:spcBef>
                          <a:spcPts val="600"/>
                        </a:spcBef>
                      </a:pPr>
                      <a:r>
                        <a:rPr lang="en-US" sz="1400" dirty="0">
                          <a:solidFill>
                            <a:schemeClr val="dk1"/>
                          </a:solidFill>
                          <a:effectLst/>
                          <a:latin typeface="Arial" panose="020B0604020202020204" pitchFamily="34" charset="0"/>
                          <a:ea typeface="+mn-ea"/>
                          <a:cs typeface="Arial" panose="020B0604020202020204" pitchFamily="34" charset="0"/>
                        </a:rPr>
                        <a:t>The follow-up of this inspection is documented.</a:t>
                      </a:r>
                      <a:endParaRPr lang="fr-FR" sz="1400" dirty="0">
                        <a:solidFill>
                          <a:schemeClr val="dk1"/>
                        </a:solidFill>
                        <a:effectLst/>
                        <a:latin typeface="Arial" panose="020B0604020202020204" pitchFamily="34" charset="0"/>
                        <a:ea typeface="+mn-ea"/>
                        <a:cs typeface="Arial" panose="020B0604020202020204" pitchFamily="34"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77681309"/>
                  </a:ext>
                </a:extLst>
              </a:tr>
            </a:tbl>
          </a:graphicData>
        </a:graphic>
      </p:graphicFrame>
      <p:sp>
        <p:nvSpPr>
          <p:cNvPr id="7" name="Rectangle 6">
            <a:extLst>
              <a:ext uri="{FF2B5EF4-FFF2-40B4-BE49-F238E27FC236}">
                <a16:creationId xmlns:a16="http://schemas.microsoft.com/office/drawing/2014/main" id="{5AD8B174-CB5A-41B5-8B5D-7A51B9F9F85E}"/>
              </a:ext>
            </a:extLst>
          </p:cNvPr>
          <p:cNvSpPr/>
          <p:nvPr/>
        </p:nvSpPr>
        <p:spPr>
          <a:xfrm>
            <a:off x="1055441" y="2930504"/>
            <a:ext cx="4320480" cy="1292662"/>
          </a:xfrm>
          <a:prstGeom prst="rect">
            <a:avLst/>
          </a:prstGeom>
        </p:spPr>
        <p:txBody>
          <a:bodyPr wrap="square">
            <a:spAutoFit/>
          </a:bodyPr>
          <a:lstStyle/>
          <a:p>
            <a:pPr marL="0" indent="0" algn="l">
              <a:spcBef>
                <a:spcPts val="600"/>
              </a:spcBef>
              <a:spcAft>
                <a:spcPts val="600"/>
              </a:spcAft>
            </a:pPr>
            <a:r>
              <a:rPr lang="en-US" sz="1600" b="1" u="sng" dirty="0">
                <a:solidFill>
                  <a:schemeClr val="accent6">
                    <a:lumMod val="75000"/>
                  </a:schemeClr>
                </a:solidFill>
                <a:sym typeface="Wingdings" panose="05000000000000000000" pitchFamily="2" charset="2"/>
              </a:rPr>
              <a:t> Clarifications</a:t>
            </a:r>
            <a:endParaRPr lang="en-US" sz="1600" b="1" u="sng" dirty="0">
              <a:solidFill>
                <a:schemeClr val="accent6">
                  <a:lumMod val="75000"/>
                </a:schemeClr>
              </a:solidFill>
            </a:endParaRPr>
          </a:p>
          <a:p>
            <a:pPr algn="l">
              <a:spcBef>
                <a:spcPts val="600"/>
              </a:spcBef>
              <a:spcAft>
                <a:spcPts val="600"/>
              </a:spcAft>
            </a:pPr>
            <a:r>
              <a:rPr lang="en-US" sz="1400" dirty="0">
                <a:solidFill>
                  <a:schemeClr val="accent6">
                    <a:lumMod val="75000"/>
                  </a:schemeClr>
                </a:solidFill>
              </a:rPr>
              <a:t>Applied in all terminals through inspection and maintenance plans</a:t>
            </a:r>
          </a:p>
          <a:p>
            <a:pPr algn="l">
              <a:spcBef>
                <a:spcPts val="600"/>
              </a:spcBef>
              <a:spcAft>
                <a:spcPts val="600"/>
              </a:spcAft>
            </a:pPr>
            <a:endParaRPr lang="en-US" sz="1400" dirty="0">
              <a:solidFill>
                <a:srgbClr val="FF0000"/>
              </a:solidFill>
            </a:endParaRPr>
          </a:p>
        </p:txBody>
      </p:sp>
      <p:sp>
        <p:nvSpPr>
          <p:cNvPr id="14" name="Rectangle 13">
            <a:extLst>
              <a:ext uri="{FF2B5EF4-FFF2-40B4-BE49-F238E27FC236}">
                <a16:creationId xmlns:a16="http://schemas.microsoft.com/office/drawing/2014/main" id="{E979BA1B-0291-4D9D-8A20-EE2208D1A701}"/>
              </a:ext>
            </a:extLst>
          </p:cNvPr>
          <p:cNvSpPr/>
          <p:nvPr/>
        </p:nvSpPr>
        <p:spPr>
          <a:xfrm>
            <a:off x="7087536" y="2996952"/>
            <a:ext cx="3809622" cy="566758"/>
          </a:xfrm>
          <a:prstGeom prst="rect">
            <a:avLst/>
          </a:prstGeom>
        </p:spPr>
        <p:txBody>
          <a:bodyPr wrap="square">
            <a:spAutoFit/>
          </a:bodyPr>
          <a:lstStyle/>
          <a:p>
            <a:pPr marR="54610" algn="just">
              <a:lnSpc>
                <a:spcPct val="115000"/>
              </a:lnSpc>
              <a:spcBef>
                <a:spcPts val="600"/>
              </a:spcBef>
              <a:spcAft>
                <a:spcPts val="600"/>
              </a:spcAft>
            </a:pPr>
            <a:r>
              <a:rPr lang="en-US" sz="1400" dirty="0">
                <a:solidFill>
                  <a:schemeClr val="dk1"/>
                </a:solidFill>
                <a:latin typeface="Arial" panose="020B0604020202020204" pitchFamily="34" charset="0"/>
                <a:ea typeface="+mn-ea"/>
                <a:cs typeface="Arial" panose="020B0604020202020204" pitchFamily="34" charset="0"/>
              </a:rPr>
              <a:t>The valve closure time is adapted to avoid any risk of surge pressure. </a:t>
            </a:r>
            <a:endParaRPr lang="fr-FR" sz="1400" dirty="0">
              <a:solidFill>
                <a:schemeClr val="dk1"/>
              </a:solidFill>
              <a:latin typeface="Arial" panose="020B0604020202020204" pitchFamily="34" charset="0"/>
              <a:ea typeface="+mn-ea"/>
              <a:cs typeface="Arial" panose="020B0604020202020204" pitchFamily="34" charset="0"/>
            </a:endParaRPr>
          </a:p>
        </p:txBody>
      </p:sp>
      <p:pic>
        <p:nvPicPr>
          <p:cNvPr id="15" name="Image 52">
            <a:extLst>
              <a:ext uri="{FF2B5EF4-FFF2-40B4-BE49-F238E27FC236}">
                <a16:creationId xmlns:a16="http://schemas.microsoft.com/office/drawing/2014/main" id="{51856CBF-0968-4290-8BD0-1AB7ABDD4CE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69147" y="2962459"/>
            <a:ext cx="720000" cy="720023"/>
          </a:xfrm>
          <a:prstGeom prst="rect">
            <a:avLst/>
          </a:prstGeom>
        </p:spPr>
      </p:pic>
      <p:sp>
        <p:nvSpPr>
          <p:cNvPr id="8" name="Espace réservé du texte 16">
            <a:extLst>
              <a:ext uri="{FF2B5EF4-FFF2-40B4-BE49-F238E27FC236}">
                <a16:creationId xmlns:a16="http://schemas.microsoft.com/office/drawing/2014/main" id="{71340814-6D7C-4087-8CFE-B66F2B8B83EF}"/>
              </a:ext>
            </a:extLst>
          </p:cNvPr>
          <p:cNvSpPr txBox="1">
            <a:spLocks noEditPoints="1"/>
          </p:cNvSpPr>
          <p:nvPr/>
        </p:nvSpPr>
        <p:spPr>
          <a:xfrm>
            <a:off x="5267848" y="0"/>
            <a:ext cx="6913689"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algn="r"/>
            <a:r>
              <a:rPr lang="fr-FR" i="1" dirty="0"/>
              <a:t>MEASURES TO CONTROL THE RISK OF LOSS OF CONTAINMENT</a:t>
            </a:r>
          </a:p>
        </p:txBody>
      </p:sp>
    </p:spTree>
    <p:extLst>
      <p:ext uri="{BB962C8B-B14F-4D97-AF65-F5344CB8AC3E}">
        <p14:creationId xmlns:p14="http://schemas.microsoft.com/office/powerpoint/2010/main" val="7364579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6"/>
          <p:cNvSpPr>
            <a:spLocks noGrp="1" noEditPoints="1"/>
          </p:cNvSpPr>
          <p:nvPr>
            <p:ph type="body" sz="quarter" idx="11"/>
          </p:nvPr>
        </p:nvSpPr>
        <p:spPr>
          <a:xfrm>
            <a:off x="0" y="0"/>
            <a:ext cx="6312024" cy="404664"/>
          </a:xfrm>
        </p:spPr>
        <p:txBody>
          <a:bodyPr/>
          <a:lstStyle/>
          <a:p>
            <a:r>
              <a:rPr lang="fr-FR" dirty="0"/>
              <a:t>REQUIREMENTS</a:t>
            </a:r>
          </a:p>
        </p:txBody>
      </p:sp>
      <p:graphicFrame>
        <p:nvGraphicFramePr>
          <p:cNvPr id="33" name="Tableau 9">
            <a:extLst>
              <a:ext uri="{FF2B5EF4-FFF2-40B4-BE49-F238E27FC236}">
                <a16:creationId xmlns:a16="http://schemas.microsoft.com/office/drawing/2014/main" id="{C139084F-D53F-429F-943D-AB4104CC6B8E}"/>
              </a:ext>
            </a:extLst>
          </p:cNvPr>
          <p:cNvGraphicFramePr>
            <a:graphicFrameLocks noGrp="1"/>
          </p:cNvGraphicFramePr>
          <p:nvPr>
            <p:extLst>
              <p:ext uri="{D42A27DB-BD31-4B8C-83A1-F6EECF244321}">
                <p14:modId xmlns:p14="http://schemas.microsoft.com/office/powerpoint/2010/main" val="1215774754"/>
              </p:ext>
            </p:extLst>
          </p:nvPr>
        </p:nvGraphicFramePr>
        <p:xfrm>
          <a:off x="947428" y="702275"/>
          <a:ext cx="10297144" cy="1617027"/>
        </p:xfrm>
        <a:graphic>
          <a:graphicData uri="http://schemas.openxmlformats.org/drawingml/2006/table">
            <a:tbl>
              <a:tblPr firstRow="1" firstCol="1" bandRow="1"/>
              <a:tblGrid>
                <a:gridCol w="10297144">
                  <a:extLst>
                    <a:ext uri="{9D8B030D-6E8A-4147-A177-3AD203B41FA5}">
                      <a16:colId xmlns:a16="http://schemas.microsoft.com/office/drawing/2014/main" val="2553427521"/>
                    </a:ext>
                  </a:extLst>
                </a:gridCol>
              </a:tblGrid>
              <a:tr h="391125">
                <a:tc>
                  <a:txBody>
                    <a:bodyPr/>
                    <a:lstStyle/>
                    <a:p>
                      <a:pPr marL="0" marR="58420" lvl="0" indent="0" algn="just" defTabSz="914400" eaLnBrk="1" fontAlgn="auto" latinLnBrk="0" hangingPunct="1">
                        <a:lnSpc>
                          <a:spcPct val="115000"/>
                        </a:lnSpc>
                        <a:spcBef>
                          <a:spcPts val="600"/>
                        </a:spcBef>
                        <a:spcAft>
                          <a:spcPts val="300"/>
                        </a:spcAft>
                        <a:buClrTx/>
                        <a:buSzTx/>
                        <a:buFontTx/>
                        <a:buNone/>
                        <a:tabLst/>
                        <a:defRPr/>
                      </a:pPr>
                      <a:r>
                        <a:rPr lang="en-US" sz="1600" b="1" noProof="0" dirty="0">
                          <a:solidFill>
                            <a:srgbClr val="0070C0"/>
                          </a:solidFill>
                          <a:effectLst/>
                          <a:latin typeface="Arial" panose="020B0604020202020204" pitchFamily="34" charset="0"/>
                          <a:ea typeface="+mn-ea"/>
                          <a:cs typeface="Times New Roman" panose="02020603050405020304" pitchFamily="18" charset="0"/>
                        </a:rPr>
                        <a:t>Requirement </a:t>
                      </a:r>
                      <a:r>
                        <a:rPr lang="en-US" sz="1600" b="1" dirty="0">
                          <a:solidFill>
                            <a:srgbClr val="0070C0"/>
                          </a:solidFill>
                          <a:effectLst/>
                          <a:latin typeface="Arial" panose="020B0604020202020204" pitchFamily="34" charset="0"/>
                          <a:ea typeface="+mn-ea"/>
                          <a:cs typeface="Times New Roman" panose="02020603050405020304" pitchFamily="18" charset="0"/>
                        </a:rPr>
                        <a:t>3.5.1 : Wearing a Lifejacket</a:t>
                      </a:r>
                      <a:endParaRPr lang="fr-FR" sz="1600" b="1" noProof="0" dirty="0">
                        <a:solidFill>
                          <a:srgbClr val="0070C0"/>
                        </a:solidFill>
                        <a:effectLst/>
                        <a:latin typeface="Arial" panose="020B0604020202020204" pitchFamily="34" charset="0"/>
                        <a:ea typeface="+mn-ea"/>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94484040"/>
                  </a:ext>
                </a:extLst>
              </a:tr>
              <a:tr h="1225902">
                <a:tc>
                  <a:txBody>
                    <a:bodyPr/>
                    <a:lstStyle/>
                    <a:p>
                      <a:pPr fontAlgn="base">
                        <a:spcBef>
                          <a:spcPts val="600"/>
                        </a:spcBef>
                      </a:pPr>
                      <a:r>
                        <a:rPr lang="en-GB" sz="1400" noProof="0" dirty="0">
                          <a:solidFill>
                            <a:schemeClr val="dk1"/>
                          </a:solidFill>
                          <a:effectLst/>
                          <a:latin typeface="Arial" panose="020B0604020202020204" pitchFamily="34" charset="0"/>
                          <a:ea typeface="+mn-ea"/>
                          <a:cs typeface="Arial" panose="020B0604020202020204" pitchFamily="34" charset="0"/>
                        </a:rPr>
                        <a:t>In areas overhanging or bordering bodies of water:</a:t>
                      </a:r>
                    </a:p>
                    <a:p>
                      <a:pPr marL="541338" lvl="0" indent="-285750" fontAlgn="base">
                        <a:spcBef>
                          <a:spcPts val="600"/>
                        </a:spcBef>
                        <a:buFont typeface="Wingdings" panose="05000000000000000000" pitchFamily="2" charset="2"/>
                        <a:buChar char="§"/>
                      </a:pPr>
                      <a:r>
                        <a:rPr lang="en-GB" sz="1400" noProof="0" dirty="0">
                          <a:solidFill>
                            <a:schemeClr val="dk1"/>
                          </a:solidFill>
                          <a:effectLst/>
                          <a:latin typeface="Arial" panose="020B0604020202020204" pitchFamily="34" charset="0"/>
                          <a:ea typeface="+mn-ea"/>
                          <a:cs typeface="Arial" panose="020B0604020202020204" pitchFamily="34" charset="0"/>
                        </a:rPr>
                        <a:t>The wearing of life jackets is mandatory;</a:t>
                      </a:r>
                    </a:p>
                    <a:p>
                      <a:pPr marL="541338" indent="-285750">
                        <a:spcBef>
                          <a:spcPts val="600"/>
                        </a:spcBef>
                        <a:buFont typeface="Wingdings" panose="05000000000000000000" pitchFamily="2" charset="2"/>
                        <a:buChar char="§"/>
                      </a:pPr>
                      <a:r>
                        <a:rPr lang="en-GB" sz="1400" noProof="0" dirty="0">
                          <a:solidFill>
                            <a:schemeClr val="dk1"/>
                          </a:solidFill>
                          <a:effectLst/>
                          <a:latin typeface="Arial" panose="020B0604020202020204" pitchFamily="34" charset="0"/>
                          <a:ea typeface="+mn-ea"/>
                          <a:cs typeface="Arial" panose="020B0604020202020204" pitchFamily="34" charset="0"/>
                        </a:rPr>
                        <a:t>Access is restricted to authorised personnel;</a:t>
                      </a:r>
                    </a:p>
                    <a:p>
                      <a:pPr marL="541338" indent="-285750">
                        <a:spcBef>
                          <a:spcPts val="600"/>
                        </a:spcBef>
                        <a:buFont typeface="Wingdings" panose="05000000000000000000" pitchFamily="2" charset="2"/>
                        <a:buChar char="§"/>
                      </a:pPr>
                      <a:r>
                        <a:rPr lang="en-GB" sz="1400" noProof="0" dirty="0">
                          <a:solidFill>
                            <a:schemeClr val="dk1"/>
                          </a:solidFill>
                          <a:effectLst/>
                          <a:latin typeface="Arial" panose="020B0604020202020204" pitchFamily="34" charset="0"/>
                          <a:ea typeface="+mn-ea"/>
                          <a:cs typeface="Arial" panose="020B0604020202020204" pitchFamily="34" charset="0"/>
                        </a:rPr>
                        <a:t>Appropriate signage is visible nearby.</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77681309"/>
                  </a:ext>
                </a:extLst>
              </a:tr>
            </a:tbl>
          </a:graphicData>
        </a:graphic>
      </p:graphicFrame>
      <p:sp>
        <p:nvSpPr>
          <p:cNvPr id="7" name="Rectangle 6">
            <a:extLst>
              <a:ext uri="{FF2B5EF4-FFF2-40B4-BE49-F238E27FC236}">
                <a16:creationId xmlns:a16="http://schemas.microsoft.com/office/drawing/2014/main" id="{5AD8B174-CB5A-41B5-8B5D-7A51B9F9F85E}"/>
              </a:ext>
            </a:extLst>
          </p:cNvPr>
          <p:cNvSpPr/>
          <p:nvPr/>
        </p:nvSpPr>
        <p:spPr>
          <a:xfrm>
            <a:off x="885551" y="2925585"/>
            <a:ext cx="1976823" cy="707886"/>
          </a:xfrm>
          <a:prstGeom prst="rect">
            <a:avLst/>
          </a:prstGeom>
        </p:spPr>
        <p:txBody>
          <a:bodyPr wrap="none">
            <a:spAutoFit/>
          </a:bodyPr>
          <a:lstStyle/>
          <a:p>
            <a:pPr marL="0" indent="0" algn="l">
              <a:spcBef>
                <a:spcPts val="600"/>
              </a:spcBef>
              <a:spcAft>
                <a:spcPts val="600"/>
              </a:spcAft>
            </a:pPr>
            <a:r>
              <a:rPr lang="en-US" sz="1600" b="1" u="sng" dirty="0">
                <a:solidFill>
                  <a:schemeClr val="accent6">
                    <a:lumMod val="75000"/>
                  </a:schemeClr>
                </a:solidFill>
                <a:sym typeface="Wingdings" panose="05000000000000000000" pitchFamily="2" charset="2"/>
              </a:rPr>
              <a:t> Clarifications</a:t>
            </a:r>
            <a:endParaRPr lang="en-US" sz="1600" b="1" u="sng" dirty="0">
              <a:solidFill>
                <a:schemeClr val="accent6">
                  <a:lumMod val="75000"/>
                </a:schemeClr>
              </a:solidFill>
            </a:endParaRPr>
          </a:p>
          <a:p>
            <a:pPr algn="l">
              <a:spcBef>
                <a:spcPts val="600"/>
              </a:spcBef>
              <a:spcAft>
                <a:spcPts val="600"/>
              </a:spcAft>
            </a:pPr>
            <a:r>
              <a:rPr lang="en-US" sz="1400" dirty="0">
                <a:solidFill>
                  <a:schemeClr val="accent6">
                    <a:lumMod val="75000"/>
                  </a:schemeClr>
                </a:solidFill>
              </a:rPr>
              <a:t>Applied in all terminals</a:t>
            </a:r>
            <a:endParaRPr lang="en-US" sz="1400" b="0" u="sng" dirty="0">
              <a:solidFill>
                <a:srgbClr val="FF0000"/>
              </a:solidFill>
            </a:endParaRPr>
          </a:p>
        </p:txBody>
      </p:sp>
      <p:sp>
        <p:nvSpPr>
          <p:cNvPr id="8" name="Rectangle 7">
            <a:extLst>
              <a:ext uri="{FF2B5EF4-FFF2-40B4-BE49-F238E27FC236}">
                <a16:creationId xmlns:a16="http://schemas.microsoft.com/office/drawing/2014/main" id="{AC6118CA-E1E0-4248-B973-DEEA788DC65A}"/>
              </a:ext>
            </a:extLst>
          </p:cNvPr>
          <p:cNvSpPr/>
          <p:nvPr/>
        </p:nvSpPr>
        <p:spPr>
          <a:xfrm>
            <a:off x="6948381" y="2825400"/>
            <a:ext cx="4736398" cy="2031325"/>
          </a:xfrm>
          <a:prstGeom prst="rect">
            <a:avLst/>
          </a:prstGeom>
        </p:spPr>
        <p:txBody>
          <a:bodyPr wrap="square">
            <a:spAutoFit/>
          </a:bodyPr>
          <a:lstStyle/>
          <a:p>
            <a:pPr fontAlgn="base"/>
            <a:endParaRPr lang="fr-FR" sz="1400" dirty="0">
              <a:latin typeface="Arial" panose="020B0604020202020204" pitchFamily="34" charset="0"/>
              <a:cs typeface="Arial" panose="020B0604020202020204" pitchFamily="34" charset="0"/>
            </a:endParaRPr>
          </a:p>
          <a:p>
            <a:pPr fontAlgn="base"/>
            <a:r>
              <a:rPr lang="en-US" sz="1400" dirty="0">
                <a:latin typeface="Arial" panose="020B0604020202020204" pitchFamily="34" charset="0"/>
                <a:cs typeface="Arial" panose="020B0604020202020204" pitchFamily="34" charset="0"/>
              </a:rPr>
              <a:t>Lifejackets comply with standard EN ISO 12402-3 or SOLAS standards and are maintained in accordance with t</a:t>
            </a:r>
            <a:r>
              <a:rPr lang="en-US" sz="1400" b="1" dirty="0">
                <a:latin typeface="Arial" panose="020B0604020202020204" pitchFamily="34" charset="0"/>
                <a:cs typeface="Arial" panose="020B0604020202020204" pitchFamily="34" charset="0"/>
              </a:rPr>
              <a:t>he manufacturer’s recommendations.</a:t>
            </a:r>
          </a:p>
          <a:p>
            <a:pPr fontAlgn="base"/>
            <a:endParaRPr lang="fr-FR" sz="1400" dirty="0">
              <a:latin typeface="Arial" panose="020B0604020202020204" pitchFamily="34" charset="0"/>
              <a:cs typeface="Arial" panose="020B0604020202020204" pitchFamily="34" charset="0"/>
            </a:endParaRPr>
          </a:p>
          <a:p>
            <a:r>
              <a:rPr lang="en-US" sz="1400" dirty="0">
                <a:latin typeface="Arial" panose="020B0604020202020204" pitchFamily="34" charset="0"/>
                <a:cs typeface="Arial" panose="020B0604020202020204" pitchFamily="34" charset="0"/>
              </a:rPr>
              <a:t>In addition, these areas are illuminated in case of night-time operations, and are equipped with lifebuoys with a flashing light and lifeline, complying with the SOLAS standard</a:t>
            </a:r>
            <a:endParaRPr lang="fr-FR"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p:txBody>
      </p:sp>
      <p:pic>
        <p:nvPicPr>
          <p:cNvPr id="9" name="Image 54">
            <a:extLst>
              <a:ext uri="{FF2B5EF4-FFF2-40B4-BE49-F238E27FC236}">
                <a16:creationId xmlns:a16="http://schemas.microsoft.com/office/drawing/2014/main" id="{A514B197-BD16-40CC-8A98-25889513D400}"/>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6096903" y="3072819"/>
            <a:ext cx="636742" cy="632460"/>
          </a:xfrm>
          <a:prstGeom prst="rect">
            <a:avLst/>
          </a:prstGeom>
          <a:solidFill>
            <a:schemeClr val="tx1"/>
          </a:solidFill>
        </p:spPr>
      </p:pic>
      <p:pic>
        <p:nvPicPr>
          <p:cNvPr id="10" name="Image 4">
            <a:extLst>
              <a:ext uri="{FF2B5EF4-FFF2-40B4-BE49-F238E27FC236}">
                <a16:creationId xmlns:a16="http://schemas.microsoft.com/office/drawing/2014/main" id="{7D16CF84-EF70-4973-B870-70DCE78633BD}"/>
              </a:ext>
            </a:extLst>
          </p:cNvPr>
          <p:cNvPicPr>
            <a:picLocks noChangeAspect="1"/>
          </p:cNvPicPr>
          <p:nvPr/>
        </p:nvPicPr>
        <p:blipFill>
          <a:blip r:embed="rId4"/>
          <a:stretch>
            <a:fillRect/>
          </a:stretch>
        </p:blipFill>
        <p:spPr>
          <a:xfrm>
            <a:off x="6085922" y="4137692"/>
            <a:ext cx="691559" cy="684000"/>
          </a:xfrm>
          <a:prstGeom prst="rect">
            <a:avLst/>
          </a:prstGeom>
        </p:spPr>
      </p:pic>
      <p:sp>
        <p:nvSpPr>
          <p:cNvPr id="14" name="Espace réservé du texte 16">
            <a:extLst>
              <a:ext uri="{FF2B5EF4-FFF2-40B4-BE49-F238E27FC236}">
                <a16:creationId xmlns:a16="http://schemas.microsoft.com/office/drawing/2014/main" id="{1C31DBF7-F616-47A7-97AA-731ADE9C2901}"/>
              </a:ext>
            </a:extLst>
          </p:cNvPr>
          <p:cNvSpPr txBox="1">
            <a:spLocks noEditPoints="1"/>
          </p:cNvSpPr>
          <p:nvPr/>
        </p:nvSpPr>
        <p:spPr>
          <a:xfrm>
            <a:off x="5267848" y="0"/>
            <a:ext cx="6913689"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algn="r"/>
            <a:r>
              <a:rPr lang="fr-FR" i="1" dirty="0"/>
              <a:t>MEASURES TO CONTROL THE RISK OF DOWNING</a:t>
            </a:r>
          </a:p>
        </p:txBody>
      </p:sp>
    </p:spTree>
    <p:extLst>
      <p:ext uri="{BB962C8B-B14F-4D97-AF65-F5344CB8AC3E}">
        <p14:creationId xmlns:p14="http://schemas.microsoft.com/office/powerpoint/2010/main" val="12232545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6"/>
          <p:cNvSpPr>
            <a:spLocks noGrp="1" noEditPoints="1"/>
          </p:cNvSpPr>
          <p:nvPr>
            <p:ph type="body" sz="quarter" idx="11"/>
          </p:nvPr>
        </p:nvSpPr>
        <p:spPr>
          <a:xfrm>
            <a:off x="0" y="0"/>
            <a:ext cx="6312024" cy="404664"/>
          </a:xfrm>
        </p:spPr>
        <p:txBody>
          <a:bodyPr/>
          <a:lstStyle/>
          <a:p>
            <a:r>
              <a:rPr lang="fr-FR" dirty="0"/>
              <a:t>REQUIREMENTS</a:t>
            </a:r>
          </a:p>
        </p:txBody>
      </p:sp>
      <p:graphicFrame>
        <p:nvGraphicFramePr>
          <p:cNvPr id="33" name="Tableau 9">
            <a:extLst>
              <a:ext uri="{FF2B5EF4-FFF2-40B4-BE49-F238E27FC236}">
                <a16:creationId xmlns:a16="http://schemas.microsoft.com/office/drawing/2014/main" id="{C139084F-D53F-429F-943D-AB4104CC6B8E}"/>
              </a:ext>
            </a:extLst>
          </p:cNvPr>
          <p:cNvGraphicFramePr>
            <a:graphicFrameLocks noGrp="1"/>
          </p:cNvGraphicFramePr>
          <p:nvPr>
            <p:extLst>
              <p:ext uri="{D42A27DB-BD31-4B8C-83A1-F6EECF244321}">
                <p14:modId xmlns:p14="http://schemas.microsoft.com/office/powerpoint/2010/main" val="3844528196"/>
              </p:ext>
            </p:extLst>
          </p:nvPr>
        </p:nvGraphicFramePr>
        <p:xfrm>
          <a:off x="947428" y="702276"/>
          <a:ext cx="10297144" cy="1934636"/>
        </p:xfrm>
        <a:graphic>
          <a:graphicData uri="http://schemas.openxmlformats.org/drawingml/2006/table">
            <a:tbl>
              <a:tblPr firstRow="1" firstCol="1" bandRow="1"/>
              <a:tblGrid>
                <a:gridCol w="10297144">
                  <a:extLst>
                    <a:ext uri="{9D8B030D-6E8A-4147-A177-3AD203B41FA5}">
                      <a16:colId xmlns:a16="http://schemas.microsoft.com/office/drawing/2014/main" val="2553427521"/>
                    </a:ext>
                  </a:extLst>
                </a:gridCol>
              </a:tblGrid>
              <a:tr h="423998">
                <a:tc>
                  <a:txBody>
                    <a:bodyPr/>
                    <a:lstStyle/>
                    <a:p>
                      <a:pPr marL="0" marR="58420" lvl="0" indent="0" algn="just" defTabSz="914400" eaLnBrk="1" fontAlgn="auto" latinLnBrk="0" hangingPunct="1">
                        <a:lnSpc>
                          <a:spcPct val="115000"/>
                        </a:lnSpc>
                        <a:spcBef>
                          <a:spcPts val="600"/>
                        </a:spcBef>
                        <a:spcAft>
                          <a:spcPts val="300"/>
                        </a:spcAft>
                        <a:buClrTx/>
                        <a:buSzTx/>
                        <a:buFontTx/>
                        <a:buNone/>
                        <a:tabLst/>
                        <a:defRPr/>
                      </a:pPr>
                      <a:r>
                        <a:rPr lang="en-US" sz="1600" b="1" noProof="0" dirty="0">
                          <a:solidFill>
                            <a:srgbClr val="0070C0"/>
                          </a:solidFill>
                          <a:effectLst/>
                          <a:latin typeface="Arial" panose="020B0604020202020204" pitchFamily="34" charset="0"/>
                          <a:ea typeface="+mn-ea"/>
                          <a:cs typeface="Times New Roman" panose="02020603050405020304" pitchFamily="18" charset="0"/>
                        </a:rPr>
                        <a:t>Requirement </a:t>
                      </a:r>
                      <a:r>
                        <a:rPr lang="en-US" sz="1600" b="1" dirty="0">
                          <a:solidFill>
                            <a:srgbClr val="0070C0"/>
                          </a:solidFill>
                          <a:effectLst/>
                          <a:latin typeface="Arial" panose="020B0604020202020204" pitchFamily="34" charset="0"/>
                          <a:ea typeface="+mn-ea"/>
                          <a:cs typeface="Times New Roman" panose="02020603050405020304" pitchFamily="18" charset="0"/>
                        </a:rPr>
                        <a:t>3.6.1 : Approving the Vessel or Barge and Exchanging Information Before the Call</a:t>
                      </a:r>
                      <a:endParaRPr lang="fr-FR" sz="1600" b="1" noProof="0" dirty="0">
                        <a:solidFill>
                          <a:srgbClr val="0070C0"/>
                        </a:solidFill>
                        <a:effectLst/>
                        <a:latin typeface="Arial" panose="020B0604020202020204" pitchFamily="34" charset="0"/>
                        <a:ea typeface="+mn-ea"/>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94484040"/>
                  </a:ext>
                </a:extLst>
              </a:tr>
              <a:tr h="1510638">
                <a:tc>
                  <a:txBody>
                    <a:bodyPr/>
                    <a:lstStyle/>
                    <a:p>
                      <a:pPr fontAlgn="base">
                        <a:spcBef>
                          <a:spcPts val="600"/>
                        </a:spcBef>
                      </a:pPr>
                      <a:r>
                        <a:rPr lang="en-US" sz="1400" dirty="0">
                          <a:solidFill>
                            <a:schemeClr val="dk1"/>
                          </a:solidFill>
                          <a:effectLst/>
                          <a:latin typeface="Arial" panose="020B0604020202020204" pitchFamily="34" charset="0"/>
                          <a:ea typeface="+mn-ea"/>
                          <a:cs typeface="Arial" panose="020B0604020202020204" pitchFamily="34" charset="0"/>
                        </a:rPr>
                        <a:t>Before the call, the terminal:</a:t>
                      </a:r>
                      <a:endParaRPr lang="fr-FR" sz="1400" dirty="0">
                        <a:solidFill>
                          <a:schemeClr val="dk1"/>
                        </a:solidFill>
                        <a:effectLst/>
                        <a:latin typeface="Arial" panose="020B0604020202020204" pitchFamily="34" charset="0"/>
                        <a:ea typeface="+mn-ea"/>
                        <a:cs typeface="Arial" panose="020B0604020202020204" pitchFamily="34" charset="0"/>
                      </a:endParaRPr>
                    </a:p>
                    <a:p>
                      <a:pPr marL="542925" lvl="0" indent="-361950" fontAlgn="base">
                        <a:spcBef>
                          <a:spcPts val="600"/>
                        </a:spcBef>
                        <a:buFont typeface="Wingdings" panose="05000000000000000000" pitchFamily="2" charset="2"/>
                        <a:buChar char="§"/>
                      </a:pPr>
                      <a:r>
                        <a:rPr lang="en-US" sz="1400" dirty="0">
                          <a:solidFill>
                            <a:schemeClr val="dk1"/>
                          </a:solidFill>
                          <a:effectLst/>
                          <a:latin typeface="Arial" panose="020B0604020202020204" pitchFamily="34" charset="0"/>
                          <a:ea typeface="+mn-ea"/>
                          <a:cs typeface="Arial" panose="020B0604020202020204" pitchFamily="34" charset="0"/>
                        </a:rPr>
                        <a:t>Makes sure that the vessel or barge is:</a:t>
                      </a:r>
                      <a:endParaRPr lang="fr-FR" sz="1400" dirty="0">
                        <a:solidFill>
                          <a:schemeClr val="dk1"/>
                        </a:solidFill>
                        <a:effectLst/>
                        <a:latin typeface="Arial" panose="020B0604020202020204" pitchFamily="34" charset="0"/>
                        <a:ea typeface="+mn-ea"/>
                        <a:cs typeface="Arial" panose="020B0604020202020204" pitchFamily="34" charset="0"/>
                      </a:endParaRPr>
                    </a:p>
                    <a:p>
                      <a:pPr marL="895350" indent="-361950" fontAlgn="base">
                        <a:spcBef>
                          <a:spcPts val="600"/>
                        </a:spcBef>
                      </a:pPr>
                      <a:r>
                        <a:rPr lang="en-US" sz="1400" dirty="0">
                          <a:solidFill>
                            <a:schemeClr val="dk1"/>
                          </a:solidFill>
                          <a:effectLst/>
                          <a:latin typeface="Arial" panose="020B0604020202020204" pitchFamily="34" charset="0"/>
                          <a:ea typeface="+mn-ea"/>
                          <a:cs typeface="Arial" panose="020B0604020202020204" pitchFamily="34" charset="0"/>
                        </a:rPr>
                        <a:t>      - Physically compatible with the berth;</a:t>
                      </a:r>
                      <a:endParaRPr lang="fr-FR" sz="1400" dirty="0">
                        <a:solidFill>
                          <a:schemeClr val="dk1"/>
                        </a:solidFill>
                        <a:effectLst/>
                        <a:latin typeface="Arial" panose="020B0604020202020204" pitchFamily="34" charset="0"/>
                        <a:ea typeface="+mn-ea"/>
                        <a:cs typeface="Arial" panose="020B0604020202020204" pitchFamily="34" charset="0"/>
                      </a:endParaRPr>
                    </a:p>
                    <a:p>
                      <a:pPr marL="895350" indent="-361950" fontAlgn="base">
                        <a:spcBef>
                          <a:spcPts val="600"/>
                        </a:spcBef>
                      </a:pPr>
                      <a:r>
                        <a:rPr lang="en-US" sz="1400" dirty="0">
                          <a:solidFill>
                            <a:schemeClr val="dk1"/>
                          </a:solidFill>
                          <a:effectLst/>
                          <a:latin typeface="Arial" panose="020B0604020202020204" pitchFamily="34" charset="0"/>
                          <a:ea typeface="+mn-ea"/>
                          <a:cs typeface="Arial" panose="020B0604020202020204" pitchFamily="34" charset="0"/>
                        </a:rPr>
                        <a:t>      - Approved by the Maritime and Inland Waterways Transport Vetting department in compliance with the applicable rule;</a:t>
                      </a:r>
                      <a:endParaRPr lang="fr-FR" sz="1400" dirty="0">
                        <a:solidFill>
                          <a:schemeClr val="dk1"/>
                        </a:solidFill>
                        <a:effectLst/>
                        <a:latin typeface="Arial" panose="020B0604020202020204" pitchFamily="34" charset="0"/>
                        <a:ea typeface="+mn-ea"/>
                        <a:cs typeface="Arial" panose="020B0604020202020204" pitchFamily="34" charset="0"/>
                      </a:endParaRPr>
                    </a:p>
                    <a:p>
                      <a:pPr marL="542925" indent="-361950">
                        <a:spcBef>
                          <a:spcPts val="600"/>
                        </a:spcBef>
                        <a:buFont typeface="Wingdings" panose="05000000000000000000" pitchFamily="2" charset="2"/>
                        <a:buChar char="§"/>
                      </a:pPr>
                      <a:r>
                        <a:rPr lang="en-US" sz="1400" dirty="0">
                          <a:solidFill>
                            <a:schemeClr val="dk1"/>
                          </a:solidFill>
                          <a:effectLst/>
                          <a:latin typeface="Arial" panose="020B0604020202020204" pitchFamily="34" charset="0"/>
                          <a:ea typeface="+mn-ea"/>
                          <a:cs typeface="Arial" panose="020B0604020202020204" pitchFamily="34" charset="0"/>
                        </a:rPr>
                        <a:t>Communicates the terminal’s information booklet to the vessel or barge within sufficient  time.</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77681309"/>
                  </a:ext>
                </a:extLst>
              </a:tr>
            </a:tbl>
          </a:graphicData>
        </a:graphic>
      </p:graphicFrame>
      <p:sp>
        <p:nvSpPr>
          <p:cNvPr id="7" name="Rectangle 6">
            <a:extLst>
              <a:ext uri="{FF2B5EF4-FFF2-40B4-BE49-F238E27FC236}">
                <a16:creationId xmlns:a16="http://schemas.microsoft.com/office/drawing/2014/main" id="{5AD8B174-CB5A-41B5-8B5D-7A51B9F9F85E}"/>
              </a:ext>
            </a:extLst>
          </p:cNvPr>
          <p:cNvSpPr/>
          <p:nvPr/>
        </p:nvSpPr>
        <p:spPr>
          <a:xfrm>
            <a:off x="551384" y="3328537"/>
            <a:ext cx="4341253" cy="707886"/>
          </a:xfrm>
          <a:prstGeom prst="rect">
            <a:avLst/>
          </a:prstGeom>
        </p:spPr>
        <p:txBody>
          <a:bodyPr wrap="none">
            <a:spAutoFit/>
          </a:bodyPr>
          <a:lstStyle/>
          <a:p>
            <a:pPr marL="0" indent="0" algn="l">
              <a:spcBef>
                <a:spcPts val="600"/>
              </a:spcBef>
              <a:spcAft>
                <a:spcPts val="600"/>
              </a:spcAft>
            </a:pPr>
            <a:r>
              <a:rPr lang="en-US" sz="1600" b="1" dirty="0">
                <a:solidFill>
                  <a:schemeClr val="accent6">
                    <a:lumMod val="75000"/>
                  </a:schemeClr>
                </a:solidFill>
                <a:sym typeface="Wingdings" panose="05000000000000000000" pitchFamily="2" charset="2"/>
              </a:rPr>
              <a:t> Clarifications</a:t>
            </a:r>
            <a:endParaRPr lang="en-US" sz="1600" b="1" dirty="0">
              <a:solidFill>
                <a:schemeClr val="accent6">
                  <a:lumMod val="75000"/>
                </a:schemeClr>
              </a:solidFill>
            </a:endParaRPr>
          </a:p>
          <a:p>
            <a:pPr algn="l">
              <a:spcBef>
                <a:spcPts val="600"/>
              </a:spcBef>
              <a:spcAft>
                <a:spcPts val="600"/>
              </a:spcAft>
            </a:pPr>
            <a:r>
              <a:rPr lang="en-US" sz="1400" b="0" u="sng" dirty="0">
                <a:solidFill>
                  <a:schemeClr val="accent6">
                    <a:lumMod val="75000"/>
                  </a:schemeClr>
                </a:solidFill>
              </a:rPr>
              <a:t>(</a:t>
            </a:r>
            <a:r>
              <a:rPr lang="en-US" sz="1400" b="0" dirty="0">
                <a:solidFill>
                  <a:schemeClr val="accent6">
                    <a:lumMod val="75000"/>
                  </a:schemeClr>
                </a:solidFill>
              </a:rPr>
              <a:t>Communication on information booklet and c</a:t>
            </a:r>
            <a:r>
              <a:rPr lang="en-US" sz="1400" dirty="0">
                <a:solidFill>
                  <a:schemeClr val="accent6">
                    <a:lumMod val="75000"/>
                  </a:schemeClr>
                </a:solidFill>
              </a:rPr>
              <a:t>ontent</a:t>
            </a:r>
            <a:r>
              <a:rPr lang="en-US" sz="1400" u="sng" dirty="0">
                <a:solidFill>
                  <a:schemeClr val="accent6">
                    <a:lumMod val="75000"/>
                  </a:schemeClr>
                </a:solidFill>
              </a:rPr>
              <a:t>)</a:t>
            </a:r>
            <a:endParaRPr lang="en-US" sz="1400" b="0" u="sng" dirty="0">
              <a:solidFill>
                <a:srgbClr val="FF0000"/>
              </a:solidFill>
            </a:endParaRPr>
          </a:p>
        </p:txBody>
      </p:sp>
      <p:sp>
        <p:nvSpPr>
          <p:cNvPr id="14" name="Rectangle 1">
            <a:extLst>
              <a:ext uri="{FF2B5EF4-FFF2-40B4-BE49-F238E27FC236}">
                <a16:creationId xmlns:a16="http://schemas.microsoft.com/office/drawing/2014/main" id="{2154805C-E223-455A-8430-4EA8BB41B6A6}"/>
              </a:ext>
            </a:extLst>
          </p:cNvPr>
          <p:cNvSpPr>
            <a:spLocks noChangeArrowheads="1"/>
          </p:cNvSpPr>
          <p:nvPr/>
        </p:nvSpPr>
        <p:spPr bwMode="auto">
          <a:xfrm>
            <a:off x="4943872" y="2965316"/>
            <a:ext cx="6300700" cy="28623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fontAlgn="base"/>
            <a:r>
              <a:rPr lang="en-GB" sz="1400" dirty="0"/>
              <a:t>The criteria for evaluating the physical compatibility of the vessel or barge with the berth are detailed in Appendix 2. </a:t>
            </a:r>
          </a:p>
          <a:p>
            <a:pPr fontAlgn="base"/>
            <a:endParaRPr lang="en-GB" sz="600" dirty="0"/>
          </a:p>
          <a:p>
            <a:pPr fontAlgn="base"/>
            <a:r>
              <a:rPr lang="en-GB" sz="1400" dirty="0"/>
              <a:t>The terminal</a:t>
            </a:r>
            <a:r>
              <a:rPr lang="en-GB" sz="1400" b="1" dirty="0"/>
              <a:t>’s information booklet </a:t>
            </a:r>
            <a:r>
              <a:rPr lang="en-GB" sz="1400" dirty="0"/>
              <a:t>contains:</a:t>
            </a:r>
          </a:p>
          <a:p>
            <a:pPr marL="541338" lvl="0" indent="-285750" fontAlgn="base">
              <a:buFont typeface="Wingdings" panose="05000000000000000000" pitchFamily="2" charset="2"/>
              <a:buChar char="§"/>
            </a:pPr>
            <a:r>
              <a:rPr lang="en-GB" sz="1400" dirty="0"/>
              <a:t>Local regulations;</a:t>
            </a:r>
          </a:p>
          <a:p>
            <a:pPr marL="541338" lvl="0" indent="-285750" fontAlgn="base">
              <a:buFont typeface="Wingdings" panose="05000000000000000000" pitchFamily="2" charset="2"/>
              <a:buChar char="§"/>
            </a:pPr>
            <a:r>
              <a:rPr lang="en-GB" sz="1400" dirty="0"/>
              <a:t>Nautical </a:t>
            </a:r>
            <a:r>
              <a:rPr lang="en-GB" sz="1400" dirty="0">
                <a:latin typeface="Arial" panose="020B0604020202020204" pitchFamily="34" charset="0"/>
                <a:cs typeface="Arial" panose="020B0604020202020204" pitchFamily="34" charset="0"/>
              </a:rPr>
              <a:t>access</a:t>
            </a:r>
            <a:r>
              <a:rPr lang="en-GB" sz="1400" dirty="0"/>
              <a:t> constraints (if applicable);</a:t>
            </a:r>
          </a:p>
          <a:p>
            <a:pPr marL="541338" lvl="0" indent="-285750" fontAlgn="base">
              <a:buFont typeface="Wingdings" panose="05000000000000000000" pitchFamily="2" charset="2"/>
              <a:buChar char="§"/>
            </a:pPr>
            <a:r>
              <a:rPr lang="en-GB" sz="1400" dirty="0"/>
              <a:t>Berthing and/or mooring constraints;</a:t>
            </a:r>
          </a:p>
          <a:p>
            <a:pPr marL="541338" lvl="0" indent="-285750" fontAlgn="base">
              <a:buFont typeface="Wingdings" panose="05000000000000000000" pitchFamily="2" charset="2"/>
              <a:buChar char="§"/>
            </a:pPr>
            <a:r>
              <a:rPr lang="en-GB" sz="1400" dirty="0"/>
              <a:t>Physical and operational constraints at the berth;</a:t>
            </a:r>
          </a:p>
          <a:p>
            <a:pPr marL="541338" lvl="0" indent="-285750" fontAlgn="base">
              <a:buFont typeface="Wingdings" panose="05000000000000000000" pitchFamily="2" charset="2"/>
              <a:buChar char="§"/>
            </a:pPr>
            <a:r>
              <a:rPr lang="en-GB" sz="1400" dirty="0"/>
              <a:t>General health, safety and security instructions and the action to be taken in the event of an incident or emergency.</a:t>
            </a:r>
          </a:p>
          <a:p>
            <a:pPr fontAlgn="base"/>
            <a:endParaRPr lang="en-GB" sz="600" dirty="0"/>
          </a:p>
          <a:p>
            <a:pPr fontAlgn="base"/>
            <a:r>
              <a:rPr lang="en-GB" sz="1400" dirty="0"/>
              <a:t>It is recommended that the information booklet be written in English and/or in the working language of the terminal, if the vessel or barge operating personnel understand that language.</a:t>
            </a:r>
          </a:p>
        </p:txBody>
      </p:sp>
      <p:sp>
        <p:nvSpPr>
          <p:cNvPr id="8" name="Espace réservé du texte 16">
            <a:extLst>
              <a:ext uri="{FF2B5EF4-FFF2-40B4-BE49-F238E27FC236}">
                <a16:creationId xmlns:a16="http://schemas.microsoft.com/office/drawing/2014/main" id="{3878418C-4B84-4BCD-8ACC-909A1C2CE27C}"/>
              </a:ext>
            </a:extLst>
          </p:cNvPr>
          <p:cNvSpPr txBox="1">
            <a:spLocks noEditPoints="1"/>
          </p:cNvSpPr>
          <p:nvPr/>
        </p:nvSpPr>
        <p:spPr>
          <a:xfrm>
            <a:off x="5267848" y="0"/>
            <a:ext cx="6913689"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algn="r"/>
            <a:r>
              <a:rPr lang="fr-FR" i="1" dirty="0"/>
              <a:t>VESSEL OR BARGE APPROVAL AND INFORMATION EXCHANGE</a:t>
            </a:r>
          </a:p>
        </p:txBody>
      </p:sp>
    </p:spTree>
    <p:extLst>
      <p:ext uri="{BB962C8B-B14F-4D97-AF65-F5344CB8AC3E}">
        <p14:creationId xmlns:p14="http://schemas.microsoft.com/office/powerpoint/2010/main" val="40927836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6"/>
          <p:cNvSpPr>
            <a:spLocks noGrp="1" noEditPoints="1"/>
          </p:cNvSpPr>
          <p:nvPr>
            <p:ph type="body" sz="quarter" idx="11"/>
          </p:nvPr>
        </p:nvSpPr>
        <p:spPr>
          <a:xfrm>
            <a:off x="0" y="0"/>
            <a:ext cx="6312024" cy="404664"/>
          </a:xfrm>
        </p:spPr>
        <p:txBody>
          <a:bodyPr/>
          <a:lstStyle/>
          <a:p>
            <a:r>
              <a:rPr lang="fr-FR" dirty="0"/>
              <a:t>REQUIREMENTS</a:t>
            </a:r>
          </a:p>
        </p:txBody>
      </p:sp>
      <p:sp>
        <p:nvSpPr>
          <p:cNvPr id="8" name="Rectangle 7">
            <a:extLst>
              <a:ext uri="{FF2B5EF4-FFF2-40B4-BE49-F238E27FC236}">
                <a16:creationId xmlns:a16="http://schemas.microsoft.com/office/drawing/2014/main" id="{6D37DDD7-6649-4185-A4B5-D628D5A38260}"/>
              </a:ext>
            </a:extLst>
          </p:cNvPr>
          <p:cNvSpPr/>
          <p:nvPr/>
        </p:nvSpPr>
        <p:spPr>
          <a:xfrm>
            <a:off x="185097" y="404664"/>
            <a:ext cx="12006903" cy="6325321"/>
          </a:xfrm>
          <a:prstGeom prst="rect">
            <a:avLst/>
          </a:prstGeom>
        </p:spPr>
        <p:txBody>
          <a:bodyPr wrap="square">
            <a:spAutoFit/>
          </a:bodyPr>
          <a:lstStyle/>
          <a:p>
            <a:pPr>
              <a:lnSpc>
                <a:spcPct val="150000"/>
              </a:lnSpc>
            </a:pPr>
            <a:r>
              <a:rPr lang="en-US" sz="1600" dirty="0">
                <a:latin typeface="Arial" panose="020B0604020202020204" pitchFamily="34" charset="0"/>
                <a:cs typeface="Arial" panose="020B0604020202020204" pitchFamily="34" charset="0"/>
              </a:rPr>
              <a:t>The criteria to assess the physical compatibility of a vessel or barge with a berth includes at minimum: </a:t>
            </a:r>
          </a:p>
          <a:p>
            <a:pPr marL="642937" indent="-285750">
              <a:lnSpc>
                <a:spcPct val="150000"/>
              </a:lnSpc>
              <a:buFont typeface="Wingdings" panose="05000000000000000000" pitchFamily="2" charset="2"/>
              <a:buChar char="§"/>
            </a:pPr>
            <a:r>
              <a:rPr lang="en-US" sz="1600" dirty="0">
                <a:latin typeface="Arial" panose="020B0604020202020204" pitchFamily="34" charset="0"/>
                <a:cs typeface="Arial" panose="020B0604020202020204" pitchFamily="34" charset="0"/>
              </a:rPr>
              <a:t>The water depth available allow the vessel or barge to remain afloat at all the tide levels expected during the call, taking into account a minimum under-keel clearance; </a:t>
            </a:r>
          </a:p>
          <a:p>
            <a:pPr marL="642937" indent="-285750">
              <a:lnSpc>
                <a:spcPct val="150000"/>
              </a:lnSpc>
              <a:buFont typeface="Wingdings" panose="05000000000000000000" pitchFamily="2" charset="2"/>
              <a:buChar char="§"/>
            </a:pPr>
            <a:r>
              <a:rPr lang="en-US" sz="1600" dirty="0">
                <a:latin typeface="Arial" panose="020B0604020202020204" pitchFamily="34" charset="0"/>
                <a:cs typeface="Arial" panose="020B0604020202020204" pitchFamily="34" charset="0"/>
              </a:rPr>
              <a:t>The mooring equipment and fendering systems (where applicable) are able to withstand the maximum specified loads without damaging the vessel (or barge) or the terminal’s equipment; </a:t>
            </a:r>
          </a:p>
          <a:p>
            <a:pPr marL="642937" indent="-285750">
              <a:lnSpc>
                <a:spcPct val="150000"/>
              </a:lnSpc>
              <a:buFont typeface="Wingdings" panose="05000000000000000000" pitchFamily="2" charset="2"/>
              <a:buChar char="§"/>
            </a:pPr>
            <a:r>
              <a:rPr lang="en-US" sz="1600" dirty="0">
                <a:latin typeface="Arial" panose="020B0604020202020204" pitchFamily="34" charset="0"/>
                <a:cs typeface="Arial" panose="020B0604020202020204" pitchFamily="34" charset="0"/>
              </a:rPr>
              <a:t>The fendering systems are positioned so that the vessel or barge can rest on the parallel body length and remain stable at all freeboards and all expected tide levels; </a:t>
            </a:r>
          </a:p>
          <a:p>
            <a:pPr marL="642937" indent="-285750">
              <a:lnSpc>
                <a:spcPct val="150000"/>
              </a:lnSpc>
              <a:buFont typeface="Wingdings" panose="05000000000000000000" pitchFamily="2" charset="2"/>
              <a:buChar char="§"/>
            </a:pPr>
            <a:r>
              <a:rPr lang="en-US" sz="1600" dirty="0">
                <a:latin typeface="Arial" panose="020B0604020202020204" pitchFamily="34" charset="0"/>
                <a:cs typeface="Arial" panose="020B0604020202020204" pitchFamily="34" charset="0"/>
              </a:rPr>
              <a:t>The safe working load (SWL) of the lifting equipment is sufficient to hoist the hoses on board the vessel (or barge); </a:t>
            </a:r>
          </a:p>
          <a:p>
            <a:pPr marL="642937" indent="-285750">
              <a:lnSpc>
                <a:spcPct val="150000"/>
              </a:lnSpc>
              <a:buFont typeface="Wingdings" panose="05000000000000000000" pitchFamily="2" charset="2"/>
              <a:buChar char="§"/>
            </a:pPr>
            <a:r>
              <a:rPr lang="en-US" sz="1600" dirty="0">
                <a:latin typeface="Arial" panose="020B0604020202020204" pitchFamily="34" charset="0"/>
                <a:cs typeface="Arial" panose="020B0604020202020204" pitchFamily="34" charset="0"/>
              </a:rPr>
              <a:t>The equipment used to board the vessel or barge complies with the tilt angle and weight (number of people) set by the manufacturer; </a:t>
            </a:r>
          </a:p>
          <a:p>
            <a:pPr marL="642937" indent="-285750">
              <a:lnSpc>
                <a:spcPct val="150000"/>
              </a:lnSpc>
              <a:buFont typeface="Wingdings" panose="05000000000000000000" pitchFamily="2" charset="2"/>
              <a:buChar char="§"/>
            </a:pPr>
            <a:r>
              <a:rPr lang="en-US" sz="1600" dirty="0">
                <a:latin typeface="Arial" panose="020B0604020202020204" pitchFamily="34" charset="0"/>
                <a:cs typeface="Arial" panose="020B0604020202020204" pitchFamily="34" charset="0"/>
              </a:rPr>
              <a:t>When connected, the (un)loading arms and hoses can move within a three-dimensional operating envelope, which factors in at least the following elements: </a:t>
            </a:r>
          </a:p>
          <a:p>
            <a:pPr marL="1079500" indent="-365125">
              <a:lnSpc>
                <a:spcPct val="150000"/>
              </a:lnSpc>
            </a:pPr>
            <a:r>
              <a:rPr lang="en-US" sz="1600" dirty="0">
                <a:latin typeface="Arial" panose="020B0604020202020204" pitchFamily="34" charset="0"/>
                <a:cs typeface="Arial" panose="020B0604020202020204" pitchFamily="34" charset="0"/>
              </a:rPr>
              <a:t>- The expected tide levels; </a:t>
            </a:r>
          </a:p>
          <a:p>
            <a:pPr marL="1079500" indent="-365125">
              <a:lnSpc>
                <a:spcPct val="150000"/>
              </a:lnSpc>
            </a:pPr>
            <a:r>
              <a:rPr lang="en-US" sz="1600" dirty="0">
                <a:latin typeface="Arial" panose="020B0604020202020204" pitchFamily="34" charset="0"/>
                <a:cs typeface="Arial" panose="020B0604020202020204" pitchFamily="34" charset="0"/>
              </a:rPr>
              <a:t>- The maximum and minimum freeboard of the vessel or barge; </a:t>
            </a:r>
          </a:p>
          <a:p>
            <a:pPr marL="1079500" indent="-365125">
              <a:lnSpc>
                <a:spcPct val="150000"/>
              </a:lnSpc>
            </a:pPr>
            <a:r>
              <a:rPr lang="en-US" sz="1600" dirty="0">
                <a:latin typeface="Arial" panose="020B0604020202020204" pitchFamily="34" charset="0"/>
                <a:cs typeface="Arial" panose="020B0604020202020204" pitchFamily="34" charset="0"/>
              </a:rPr>
              <a:t>- The acceptable differences in the horizontal alignment of manifolds; </a:t>
            </a:r>
          </a:p>
          <a:p>
            <a:pPr marL="1079500" indent="-365125">
              <a:lnSpc>
                <a:spcPct val="150000"/>
              </a:lnSpc>
            </a:pPr>
            <a:r>
              <a:rPr lang="en-US" sz="1600" dirty="0">
                <a:latin typeface="Arial" panose="020B0604020202020204" pitchFamily="34" charset="0"/>
                <a:cs typeface="Arial" panose="020B0604020202020204" pitchFamily="34" charset="0"/>
              </a:rPr>
              <a:t>- The distance of the manifolds from the side shell plating; </a:t>
            </a:r>
          </a:p>
          <a:p>
            <a:pPr>
              <a:lnSpc>
                <a:spcPct val="150000"/>
              </a:lnSpc>
            </a:pPr>
            <a:endParaRPr lang="fr-FR" sz="1600" dirty="0">
              <a:latin typeface="Arial" panose="020B0604020202020204" pitchFamily="34" charset="0"/>
              <a:cs typeface="Arial" panose="020B0604020202020204" pitchFamily="34" charset="0"/>
            </a:endParaRPr>
          </a:p>
        </p:txBody>
      </p:sp>
      <p:sp>
        <p:nvSpPr>
          <p:cNvPr id="4" name="Espace réservé du texte 16">
            <a:extLst>
              <a:ext uri="{FF2B5EF4-FFF2-40B4-BE49-F238E27FC236}">
                <a16:creationId xmlns:a16="http://schemas.microsoft.com/office/drawing/2014/main" id="{3DA375DD-3BB8-4197-8DFC-7EED5CE133E1}"/>
              </a:ext>
            </a:extLst>
          </p:cNvPr>
          <p:cNvSpPr txBox="1">
            <a:spLocks noEditPoints="1"/>
          </p:cNvSpPr>
          <p:nvPr/>
        </p:nvSpPr>
        <p:spPr>
          <a:xfrm>
            <a:off x="5267848" y="0"/>
            <a:ext cx="6913689"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algn="r"/>
            <a:r>
              <a:rPr lang="fr-FR" i="1" dirty="0"/>
              <a:t>APPENDIX 2</a:t>
            </a:r>
          </a:p>
        </p:txBody>
      </p:sp>
    </p:spTree>
    <p:extLst>
      <p:ext uri="{BB962C8B-B14F-4D97-AF65-F5344CB8AC3E}">
        <p14:creationId xmlns:p14="http://schemas.microsoft.com/office/powerpoint/2010/main" val="41794422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6"/>
          <p:cNvSpPr>
            <a:spLocks noGrp="1" noEditPoints="1"/>
          </p:cNvSpPr>
          <p:nvPr>
            <p:ph type="body" sz="quarter" idx="11"/>
          </p:nvPr>
        </p:nvSpPr>
        <p:spPr>
          <a:xfrm>
            <a:off x="0" y="0"/>
            <a:ext cx="6312024" cy="404664"/>
          </a:xfrm>
        </p:spPr>
        <p:txBody>
          <a:bodyPr/>
          <a:lstStyle/>
          <a:p>
            <a:r>
              <a:rPr lang="fr-FR" dirty="0"/>
              <a:t>REQUIREMENTS</a:t>
            </a:r>
          </a:p>
        </p:txBody>
      </p:sp>
      <p:graphicFrame>
        <p:nvGraphicFramePr>
          <p:cNvPr id="33" name="Tableau 9">
            <a:extLst>
              <a:ext uri="{FF2B5EF4-FFF2-40B4-BE49-F238E27FC236}">
                <a16:creationId xmlns:a16="http://schemas.microsoft.com/office/drawing/2014/main" id="{C139084F-D53F-429F-943D-AB4104CC6B8E}"/>
              </a:ext>
            </a:extLst>
          </p:cNvPr>
          <p:cNvGraphicFramePr>
            <a:graphicFrameLocks noGrp="1"/>
          </p:cNvGraphicFramePr>
          <p:nvPr>
            <p:extLst>
              <p:ext uri="{D42A27DB-BD31-4B8C-83A1-F6EECF244321}">
                <p14:modId xmlns:p14="http://schemas.microsoft.com/office/powerpoint/2010/main" val="528257106"/>
              </p:ext>
            </p:extLst>
          </p:nvPr>
        </p:nvGraphicFramePr>
        <p:xfrm>
          <a:off x="947428" y="702276"/>
          <a:ext cx="10297144" cy="2697360"/>
        </p:xfrm>
        <a:graphic>
          <a:graphicData uri="http://schemas.openxmlformats.org/drawingml/2006/table">
            <a:tbl>
              <a:tblPr firstRow="1" firstCol="1" bandRow="1"/>
              <a:tblGrid>
                <a:gridCol w="10297144">
                  <a:extLst>
                    <a:ext uri="{9D8B030D-6E8A-4147-A177-3AD203B41FA5}">
                      <a16:colId xmlns:a16="http://schemas.microsoft.com/office/drawing/2014/main" val="2553427521"/>
                    </a:ext>
                  </a:extLst>
                </a:gridCol>
              </a:tblGrid>
              <a:tr h="367748">
                <a:tc>
                  <a:txBody>
                    <a:bodyPr/>
                    <a:lstStyle/>
                    <a:p>
                      <a:pPr marL="0" marR="58420" lvl="0" indent="0" algn="just" defTabSz="914400" eaLnBrk="1" fontAlgn="auto" latinLnBrk="0" hangingPunct="1">
                        <a:lnSpc>
                          <a:spcPct val="115000"/>
                        </a:lnSpc>
                        <a:spcBef>
                          <a:spcPts val="300"/>
                        </a:spcBef>
                        <a:spcAft>
                          <a:spcPts val="300"/>
                        </a:spcAft>
                        <a:buClrTx/>
                        <a:buSzTx/>
                        <a:buFontTx/>
                        <a:buNone/>
                        <a:tabLst/>
                        <a:defRPr/>
                      </a:pPr>
                      <a:r>
                        <a:rPr lang="en-US" sz="1600" b="1" noProof="0" dirty="0">
                          <a:solidFill>
                            <a:srgbClr val="0070C0"/>
                          </a:solidFill>
                          <a:effectLst/>
                          <a:latin typeface="Arial" panose="020B0604020202020204" pitchFamily="34" charset="0"/>
                          <a:ea typeface="+mn-ea"/>
                          <a:cs typeface="Times New Roman" panose="02020603050405020304" pitchFamily="18" charset="0"/>
                        </a:rPr>
                        <a:t>Requirement </a:t>
                      </a:r>
                      <a:r>
                        <a:rPr lang="en-US" sz="1600" b="1" dirty="0">
                          <a:solidFill>
                            <a:srgbClr val="0070C0"/>
                          </a:solidFill>
                          <a:effectLst/>
                          <a:latin typeface="Arial" panose="020B0604020202020204" pitchFamily="34" charset="0"/>
                          <a:ea typeface="+mn-ea"/>
                          <a:cs typeface="Times New Roman" panose="02020603050405020304" pitchFamily="18" charset="0"/>
                        </a:rPr>
                        <a:t>3.6.2 : Information Exchange and Validation Before Starting the Transfer</a:t>
                      </a:r>
                      <a:endParaRPr lang="fr-FR" sz="1600" b="1" dirty="0">
                        <a:solidFill>
                          <a:srgbClr val="0070C0"/>
                        </a:solidFill>
                        <a:effectLst/>
                        <a:latin typeface="Arial" panose="020B0604020202020204" pitchFamily="34" charset="0"/>
                        <a:ea typeface="+mn-ea"/>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94484040"/>
                  </a:ext>
                </a:extLst>
              </a:tr>
              <a:tr h="2329612">
                <a:tc>
                  <a:txBody>
                    <a:bodyPr/>
                    <a:lstStyle/>
                    <a:p>
                      <a:pPr fontAlgn="base">
                        <a:spcBef>
                          <a:spcPts val="300"/>
                        </a:spcBef>
                      </a:pPr>
                      <a:r>
                        <a:rPr lang="en-US" sz="1400" dirty="0">
                          <a:solidFill>
                            <a:schemeClr val="dk1"/>
                          </a:solidFill>
                          <a:effectLst/>
                          <a:latin typeface="Arial" panose="020B0604020202020204" pitchFamily="34" charset="0"/>
                          <a:ea typeface="+mn-ea"/>
                          <a:cs typeface="Arial" panose="020B0604020202020204" pitchFamily="34" charset="0"/>
                        </a:rPr>
                        <a:t>Before starting the transfer, the terminal and the vessel or barge exchange the following information:</a:t>
                      </a:r>
                      <a:endParaRPr lang="fr-FR" sz="1400" dirty="0">
                        <a:solidFill>
                          <a:schemeClr val="dk1"/>
                        </a:solidFill>
                        <a:effectLst/>
                        <a:latin typeface="Arial" panose="020B0604020202020204" pitchFamily="34" charset="0"/>
                        <a:ea typeface="+mn-ea"/>
                        <a:cs typeface="Arial" panose="020B0604020202020204" pitchFamily="34" charset="0"/>
                      </a:endParaRPr>
                    </a:p>
                    <a:p>
                      <a:pPr marL="541338" lvl="0" indent="-276225" fontAlgn="base">
                        <a:spcBef>
                          <a:spcPts val="300"/>
                        </a:spcBef>
                        <a:buFont typeface="Wingdings" panose="05000000000000000000" pitchFamily="2" charset="2"/>
                        <a:buChar char="§"/>
                      </a:pPr>
                      <a:r>
                        <a:rPr lang="en-US" sz="1400" dirty="0">
                          <a:solidFill>
                            <a:schemeClr val="dk1"/>
                          </a:solidFill>
                          <a:effectLst/>
                          <a:latin typeface="Arial" panose="020B0604020202020204" pitchFamily="34" charset="0"/>
                          <a:ea typeface="+mn-ea"/>
                          <a:cs typeface="Arial" panose="020B0604020202020204" pitchFamily="34" charset="0"/>
                        </a:rPr>
                        <a:t>The material safety data sheets (MSDS) of all products to be transferred;</a:t>
                      </a:r>
                      <a:endParaRPr lang="fr-FR" sz="1400" dirty="0">
                        <a:solidFill>
                          <a:schemeClr val="dk1"/>
                        </a:solidFill>
                        <a:effectLst/>
                        <a:latin typeface="Arial" panose="020B0604020202020204" pitchFamily="34" charset="0"/>
                        <a:ea typeface="+mn-ea"/>
                        <a:cs typeface="Arial" panose="020B0604020202020204" pitchFamily="34" charset="0"/>
                      </a:endParaRPr>
                    </a:p>
                    <a:p>
                      <a:pPr marL="541338" lvl="0" indent="-276225" fontAlgn="base">
                        <a:spcBef>
                          <a:spcPts val="300"/>
                        </a:spcBef>
                        <a:buFont typeface="Wingdings" panose="05000000000000000000" pitchFamily="2" charset="2"/>
                        <a:buChar char="§"/>
                      </a:pPr>
                      <a:r>
                        <a:rPr lang="en-US" sz="1400" dirty="0">
                          <a:solidFill>
                            <a:schemeClr val="dk1"/>
                          </a:solidFill>
                          <a:effectLst/>
                          <a:latin typeface="Arial" panose="020B0604020202020204" pitchFamily="34" charset="0"/>
                          <a:ea typeface="+mn-ea"/>
                          <a:cs typeface="Arial" panose="020B0604020202020204" pitchFamily="34" charset="0"/>
                        </a:rPr>
                        <a:t>The list of co-activities planned during the transfer (onboard and/or in the terminal);</a:t>
                      </a:r>
                      <a:endParaRPr lang="fr-FR" sz="1400" dirty="0">
                        <a:solidFill>
                          <a:schemeClr val="dk1"/>
                        </a:solidFill>
                        <a:effectLst/>
                        <a:latin typeface="Arial" panose="020B0604020202020204" pitchFamily="34" charset="0"/>
                        <a:ea typeface="+mn-ea"/>
                        <a:cs typeface="Arial" panose="020B0604020202020204" pitchFamily="34" charset="0"/>
                      </a:endParaRPr>
                    </a:p>
                    <a:p>
                      <a:pPr marL="541338" lvl="0" indent="-276225" fontAlgn="base">
                        <a:spcBef>
                          <a:spcPts val="300"/>
                        </a:spcBef>
                        <a:buFont typeface="Wingdings" panose="05000000000000000000" pitchFamily="2" charset="2"/>
                        <a:buChar char="§"/>
                      </a:pPr>
                      <a:r>
                        <a:rPr lang="en-US" sz="1400" dirty="0">
                          <a:solidFill>
                            <a:schemeClr val="dk1"/>
                          </a:solidFill>
                          <a:effectLst/>
                          <a:latin typeface="Arial" panose="020B0604020202020204" pitchFamily="34" charset="0"/>
                          <a:ea typeface="+mn-ea"/>
                          <a:cs typeface="Arial" panose="020B0604020202020204" pitchFamily="34" charset="0"/>
                        </a:rPr>
                        <a:t>The communication means to be used;</a:t>
                      </a:r>
                      <a:endParaRPr lang="fr-FR" sz="1400" dirty="0">
                        <a:solidFill>
                          <a:schemeClr val="dk1"/>
                        </a:solidFill>
                        <a:effectLst/>
                        <a:latin typeface="Arial" panose="020B0604020202020204" pitchFamily="34" charset="0"/>
                        <a:ea typeface="+mn-ea"/>
                        <a:cs typeface="Arial" panose="020B0604020202020204" pitchFamily="34" charset="0"/>
                      </a:endParaRPr>
                    </a:p>
                    <a:p>
                      <a:pPr marL="541338" lvl="0" indent="-276225" fontAlgn="base">
                        <a:spcBef>
                          <a:spcPts val="300"/>
                        </a:spcBef>
                        <a:buFont typeface="Wingdings" panose="05000000000000000000" pitchFamily="2" charset="2"/>
                        <a:buChar char="§"/>
                      </a:pPr>
                      <a:r>
                        <a:rPr lang="en-US" sz="1400" dirty="0">
                          <a:solidFill>
                            <a:schemeClr val="dk1"/>
                          </a:solidFill>
                          <a:effectLst/>
                          <a:latin typeface="Arial" panose="020B0604020202020204" pitchFamily="34" charset="0"/>
                          <a:ea typeface="+mn-ea"/>
                          <a:cs typeface="Arial" panose="020B0604020202020204" pitchFamily="34" charset="0"/>
                        </a:rPr>
                        <a:t>The operating parameters (including at least the quantity, flowrate, pressure and temperature where applicable);</a:t>
                      </a:r>
                      <a:endParaRPr lang="fr-FR" sz="1400" dirty="0">
                        <a:solidFill>
                          <a:schemeClr val="dk1"/>
                        </a:solidFill>
                        <a:effectLst/>
                        <a:latin typeface="Arial" panose="020B0604020202020204" pitchFamily="34" charset="0"/>
                        <a:ea typeface="+mn-ea"/>
                        <a:cs typeface="Arial" panose="020B0604020202020204" pitchFamily="34" charset="0"/>
                      </a:endParaRPr>
                    </a:p>
                    <a:p>
                      <a:pPr marL="541338" lvl="0" indent="-276225" fontAlgn="base">
                        <a:spcBef>
                          <a:spcPts val="300"/>
                        </a:spcBef>
                        <a:buFont typeface="Wingdings" panose="05000000000000000000" pitchFamily="2" charset="2"/>
                        <a:buChar char="§"/>
                      </a:pPr>
                      <a:r>
                        <a:rPr lang="en-US" sz="1400" dirty="0">
                          <a:solidFill>
                            <a:schemeClr val="dk1"/>
                          </a:solidFill>
                          <a:effectLst/>
                          <a:latin typeface="Arial" panose="020B0604020202020204" pitchFamily="34" charset="0"/>
                          <a:ea typeface="+mn-ea"/>
                          <a:cs typeface="Arial" panose="020B0604020202020204" pitchFamily="34" charset="0"/>
                        </a:rPr>
                        <a:t>Verification of the safety conditions;</a:t>
                      </a:r>
                      <a:endParaRPr lang="fr-FR" sz="1400" dirty="0">
                        <a:solidFill>
                          <a:schemeClr val="dk1"/>
                        </a:solidFill>
                        <a:effectLst/>
                        <a:latin typeface="Arial" panose="020B0604020202020204" pitchFamily="34" charset="0"/>
                        <a:ea typeface="+mn-ea"/>
                        <a:cs typeface="Arial" panose="020B0604020202020204" pitchFamily="34" charset="0"/>
                      </a:endParaRPr>
                    </a:p>
                    <a:p>
                      <a:pPr marL="541338" lvl="0" indent="-276225" fontAlgn="base">
                        <a:spcBef>
                          <a:spcPts val="300"/>
                        </a:spcBef>
                        <a:buFont typeface="Wingdings" panose="05000000000000000000" pitchFamily="2" charset="2"/>
                        <a:buChar char="§"/>
                      </a:pPr>
                      <a:r>
                        <a:rPr lang="en-US" sz="1400" dirty="0">
                          <a:solidFill>
                            <a:schemeClr val="dk1"/>
                          </a:solidFill>
                          <a:effectLst/>
                          <a:latin typeface="Arial" panose="020B0604020202020204" pitchFamily="34" charset="0"/>
                          <a:ea typeface="+mn-ea"/>
                          <a:cs typeface="Arial" panose="020B0604020202020204" pitchFamily="34" charset="0"/>
                        </a:rPr>
                        <a:t>The measures to take in the event of an incident, an emergency situation or risk of lightning.</a:t>
                      </a:r>
                      <a:endParaRPr lang="fr-FR" sz="1400" dirty="0">
                        <a:solidFill>
                          <a:schemeClr val="dk1"/>
                        </a:solidFill>
                        <a:effectLst/>
                        <a:latin typeface="Arial" panose="020B0604020202020204" pitchFamily="34" charset="0"/>
                        <a:ea typeface="+mn-ea"/>
                        <a:cs typeface="Arial" panose="020B0604020202020204" pitchFamily="34" charset="0"/>
                      </a:endParaRPr>
                    </a:p>
                    <a:p>
                      <a:pPr>
                        <a:spcBef>
                          <a:spcPts val="300"/>
                        </a:spcBef>
                      </a:pPr>
                      <a:r>
                        <a:rPr lang="en-US" sz="1400" dirty="0">
                          <a:solidFill>
                            <a:schemeClr val="dk1"/>
                          </a:solidFill>
                          <a:effectLst/>
                          <a:latin typeface="Arial" panose="020B0604020202020204" pitchFamily="34" charset="0"/>
                          <a:ea typeface="+mn-ea"/>
                          <a:cs typeface="Arial" panose="020B0604020202020204" pitchFamily="34" charset="0"/>
                        </a:rPr>
                        <a:t>The operating parameters and the safety conditions are verified and approved by the parties concerned and recorded in a dedicated document</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77681309"/>
                  </a:ext>
                </a:extLst>
              </a:tr>
            </a:tbl>
          </a:graphicData>
        </a:graphic>
      </p:graphicFrame>
      <p:sp>
        <p:nvSpPr>
          <p:cNvPr id="7" name="Rectangle 6">
            <a:extLst>
              <a:ext uri="{FF2B5EF4-FFF2-40B4-BE49-F238E27FC236}">
                <a16:creationId xmlns:a16="http://schemas.microsoft.com/office/drawing/2014/main" id="{5AD8B174-CB5A-41B5-8B5D-7A51B9F9F85E}"/>
              </a:ext>
            </a:extLst>
          </p:cNvPr>
          <p:cNvSpPr/>
          <p:nvPr/>
        </p:nvSpPr>
        <p:spPr>
          <a:xfrm>
            <a:off x="342784" y="3898244"/>
            <a:ext cx="5117106" cy="1077218"/>
          </a:xfrm>
          <a:prstGeom prst="rect">
            <a:avLst/>
          </a:prstGeom>
        </p:spPr>
        <p:txBody>
          <a:bodyPr wrap="none">
            <a:spAutoFit/>
          </a:bodyPr>
          <a:lstStyle/>
          <a:p>
            <a:pPr marL="285750" indent="-285750" algn="l">
              <a:spcBef>
                <a:spcPts val="600"/>
              </a:spcBef>
              <a:spcAft>
                <a:spcPts val="600"/>
              </a:spcAft>
              <a:buFont typeface="Wingdings" panose="05000000000000000000" pitchFamily="2" charset="2"/>
              <a:buChar char="à"/>
            </a:pPr>
            <a:r>
              <a:rPr lang="en-US" sz="1600" b="1" dirty="0">
                <a:solidFill>
                  <a:schemeClr val="accent6">
                    <a:lumMod val="75000"/>
                  </a:schemeClr>
                </a:solidFill>
                <a:sym typeface="Wingdings" panose="05000000000000000000" pitchFamily="2" charset="2"/>
              </a:rPr>
              <a:t>Clarifications</a:t>
            </a:r>
          </a:p>
          <a:p>
            <a:pPr marL="285750" indent="-285750" algn="l">
              <a:spcBef>
                <a:spcPts val="600"/>
              </a:spcBef>
              <a:spcAft>
                <a:spcPts val="600"/>
              </a:spcAft>
              <a:buFont typeface="Arial" panose="020B0604020202020204" pitchFamily="34" charset="0"/>
              <a:buChar char="•"/>
            </a:pPr>
            <a:r>
              <a:rPr lang="en-US" sz="1400" dirty="0">
                <a:solidFill>
                  <a:schemeClr val="accent6">
                    <a:lumMod val="75000"/>
                  </a:schemeClr>
                </a:solidFill>
                <a:sym typeface="Wingdings" panose="05000000000000000000" pitchFamily="2" charset="2"/>
              </a:rPr>
              <a:t>Information exchanged between terminal and vessel/barge</a:t>
            </a:r>
            <a:endParaRPr lang="en-US" sz="1400" dirty="0">
              <a:solidFill>
                <a:schemeClr val="accent6">
                  <a:lumMod val="75000"/>
                </a:schemeClr>
              </a:solidFill>
            </a:endParaRPr>
          </a:p>
          <a:p>
            <a:pPr marL="285750" indent="-285750" algn="l">
              <a:spcBef>
                <a:spcPts val="600"/>
              </a:spcBef>
              <a:spcAft>
                <a:spcPts val="600"/>
              </a:spcAft>
              <a:buFont typeface="Arial" panose="020B0604020202020204" pitchFamily="34" charset="0"/>
              <a:buChar char="•"/>
            </a:pPr>
            <a:r>
              <a:rPr lang="en-US" sz="1400" dirty="0">
                <a:solidFill>
                  <a:schemeClr val="accent6">
                    <a:lumMod val="75000"/>
                  </a:schemeClr>
                </a:solidFill>
              </a:rPr>
              <a:t>Applied in all terminals</a:t>
            </a:r>
            <a:endParaRPr lang="en-US" sz="1400" u="sng" dirty="0">
              <a:solidFill>
                <a:srgbClr val="FF0000"/>
              </a:solidFill>
            </a:endParaRPr>
          </a:p>
        </p:txBody>
      </p:sp>
      <p:sp>
        <p:nvSpPr>
          <p:cNvPr id="8" name="Rectangle 1">
            <a:extLst>
              <a:ext uri="{FF2B5EF4-FFF2-40B4-BE49-F238E27FC236}">
                <a16:creationId xmlns:a16="http://schemas.microsoft.com/office/drawing/2014/main" id="{7AB9CF25-B42D-4FFD-B346-A41CF6F62CB2}"/>
              </a:ext>
            </a:extLst>
          </p:cNvPr>
          <p:cNvSpPr>
            <a:spLocks noChangeArrowheads="1"/>
          </p:cNvSpPr>
          <p:nvPr/>
        </p:nvSpPr>
        <p:spPr bwMode="auto">
          <a:xfrm>
            <a:off x="6312024" y="3645024"/>
            <a:ext cx="5068008" cy="22467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fontAlgn="base"/>
            <a:r>
              <a:rPr lang="en-GB" sz="1400" dirty="0">
                <a:solidFill>
                  <a:schemeClr val="tx1"/>
                </a:solidFill>
                <a:latin typeface="Arial" panose="020B0604020202020204" pitchFamily="34" charset="0"/>
                <a:cs typeface="Arial" panose="020B0604020202020204" pitchFamily="34" charset="0"/>
              </a:rPr>
              <a:t>It is recommended:</a:t>
            </a:r>
          </a:p>
          <a:p>
            <a:pPr marL="285750" lvl="0" indent="-285750" fontAlgn="base">
              <a:buFont typeface="Wingdings" panose="05000000000000000000" pitchFamily="2" charset="2"/>
              <a:buChar char="§"/>
            </a:pPr>
            <a:r>
              <a:rPr lang="en-GB" sz="1400" dirty="0">
                <a:solidFill>
                  <a:schemeClr val="tx1"/>
                </a:solidFill>
                <a:latin typeface="Arial" panose="020B0604020202020204" pitchFamily="34" charset="0"/>
                <a:cs typeface="Arial" panose="020B0604020202020204" pitchFamily="34" charset="0"/>
              </a:rPr>
              <a:t>To use the checklists recommended by industry</a:t>
            </a:r>
          </a:p>
          <a:p>
            <a:pPr lvl="0" fontAlgn="base"/>
            <a:r>
              <a:rPr lang="en-GB" sz="1400" dirty="0">
                <a:solidFill>
                  <a:schemeClr val="tx1"/>
                </a:solidFill>
                <a:latin typeface="Arial" panose="020B0604020202020204" pitchFamily="34" charset="0"/>
                <a:cs typeface="Arial" panose="020B0604020202020204" pitchFamily="34" charset="0"/>
              </a:rPr>
              <a:t> (ISGINTT =&gt;  barges, ISGOTT or the Ship To Ship Transfer Guide =&gt; Vessels);</a:t>
            </a:r>
          </a:p>
          <a:p>
            <a:pPr marL="285750" lvl="0" indent="-285750" fontAlgn="base">
              <a:buFont typeface="Wingdings" panose="05000000000000000000" pitchFamily="2" charset="2"/>
              <a:buChar char="§"/>
            </a:pPr>
            <a:r>
              <a:rPr lang="en-GB" sz="1400" dirty="0">
                <a:solidFill>
                  <a:schemeClr val="tx1"/>
                </a:solidFill>
                <a:latin typeface="Arial" panose="020B0604020202020204" pitchFamily="34" charset="0"/>
                <a:cs typeface="Arial" panose="020B0604020202020204" pitchFamily="34" charset="0"/>
              </a:rPr>
              <a:t>Periodically check the safety conditions every 4 hours</a:t>
            </a:r>
          </a:p>
          <a:p>
            <a:pPr lvl="0" fontAlgn="base"/>
            <a:endParaRPr lang="en-GB" sz="1400" dirty="0">
              <a:solidFill>
                <a:schemeClr val="tx1"/>
              </a:solidFill>
              <a:latin typeface="Arial" panose="020B0604020202020204" pitchFamily="34" charset="0"/>
              <a:cs typeface="Arial" panose="020B0604020202020204" pitchFamily="34" charset="0"/>
            </a:endParaRPr>
          </a:p>
          <a:p>
            <a:pPr fontAlgn="base"/>
            <a:r>
              <a:rPr lang="en-GB" sz="1400" dirty="0">
                <a:solidFill>
                  <a:schemeClr val="tx1"/>
                </a:solidFill>
                <a:latin typeface="Arial" panose="020B0604020202020204" pitchFamily="34" charset="0"/>
                <a:cs typeface="Arial" panose="020B0604020202020204" pitchFamily="34" charset="0"/>
              </a:rPr>
              <a:t>The co-activities planned may be the subject of a formal acceptance request by the vessel or barge and/or the  terminal and/or the port authority.</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altLang="fr-FR" sz="1400" b="0" i="0"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pic>
        <p:nvPicPr>
          <p:cNvPr id="9" name="Image 52">
            <a:extLst>
              <a:ext uri="{FF2B5EF4-FFF2-40B4-BE49-F238E27FC236}">
                <a16:creationId xmlns:a16="http://schemas.microsoft.com/office/drawing/2014/main" id="{E906E126-2176-44F7-BA46-A3FD54B96CC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487482" y="3903734"/>
            <a:ext cx="684000" cy="684022"/>
          </a:xfrm>
          <a:prstGeom prst="rect">
            <a:avLst/>
          </a:prstGeom>
        </p:spPr>
      </p:pic>
      <p:pic>
        <p:nvPicPr>
          <p:cNvPr id="10" name="Image 54">
            <a:extLst>
              <a:ext uri="{FF2B5EF4-FFF2-40B4-BE49-F238E27FC236}">
                <a16:creationId xmlns:a16="http://schemas.microsoft.com/office/drawing/2014/main" id="{6CB16C6E-AB6C-484B-BB00-94BAAA646BF0}"/>
              </a:ext>
            </a:extLst>
          </p:cNvPr>
          <p:cNvPicPr>
            <a:picLocks noChangeAspect="1"/>
          </p:cNvPicPr>
          <p:nvPr/>
        </p:nvPicPr>
        <p:blipFill>
          <a:blip r:embed="rId4"/>
          <a:stretch>
            <a:fillRect/>
          </a:stretch>
        </p:blipFill>
        <p:spPr>
          <a:xfrm>
            <a:off x="5530161" y="4975462"/>
            <a:ext cx="540000" cy="576000"/>
          </a:xfrm>
          <a:prstGeom prst="rect">
            <a:avLst/>
          </a:prstGeom>
        </p:spPr>
      </p:pic>
      <p:sp>
        <p:nvSpPr>
          <p:cNvPr id="12" name="Espace réservé du texte 16">
            <a:extLst>
              <a:ext uri="{FF2B5EF4-FFF2-40B4-BE49-F238E27FC236}">
                <a16:creationId xmlns:a16="http://schemas.microsoft.com/office/drawing/2014/main" id="{77A5DF13-767D-40AC-9FD5-709304BF6FAE}"/>
              </a:ext>
            </a:extLst>
          </p:cNvPr>
          <p:cNvSpPr txBox="1">
            <a:spLocks noEditPoints="1"/>
          </p:cNvSpPr>
          <p:nvPr/>
        </p:nvSpPr>
        <p:spPr>
          <a:xfrm>
            <a:off x="5267848" y="0"/>
            <a:ext cx="6913689"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algn="r"/>
            <a:r>
              <a:rPr lang="fr-FR" i="1" dirty="0"/>
              <a:t>VESSEL OR BARGE APPROVAL AND INFORMATION EXCHANGE</a:t>
            </a:r>
          </a:p>
        </p:txBody>
      </p:sp>
    </p:spTree>
    <p:extLst>
      <p:ext uri="{BB962C8B-B14F-4D97-AF65-F5344CB8AC3E}">
        <p14:creationId xmlns:p14="http://schemas.microsoft.com/office/powerpoint/2010/main" val="1712109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6"/>
          <p:cNvSpPr>
            <a:spLocks noGrp="1" noEditPoints="1"/>
          </p:cNvSpPr>
          <p:nvPr>
            <p:ph type="body" sz="quarter" idx="11"/>
          </p:nvPr>
        </p:nvSpPr>
        <p:spPr>
          <a:xfrm>
            <a:off x="0" y="0"/>
            <a:ext cx="6312024" cy="404664"/>
          </a:xfrm>
        </p:spPr>
        <p:txBody>
          <a:bodyPr/>
          <a:lstStyle/>
          <a:p>
            <a:r>
              <a:rPr lang="fr-FR" dirty="0"/>
              <a:t>REQUIREMENTS</a:t>
            </a:r>
          </a:p>
        </p:txBody>
      </p:sp>
      <p:sp>
        <p:nvSpPr>
          <p:cNvPr id="11" name="ZoneTexte 21">
            <a:extLst>
              <a:ext uri="{FF2B5EF4-FFF2-40B4-BE49-F238E27FC236}">
                <a16:creationId xmlns:a16="http://schemas.microsoft.com/office/drawing/2014/main" id="{17E9DFC9-C60F-4457-B3A2-CB22731FE3B8}"/>
              </a:ext>
            </a:extLst>
          </p:cNvPr>
          <p:cNvSpPr txBox="1"/>
          <p:nvPr/>
        </p:nvSpPr>
        <p:spPr>
          <a:xfrm rot="19448902">
            <a:off x="152187" y="1488681"/>
            <a:ext cx="604653" cy="307777"/>
          </a:xfrm>
          <a:prstGeom prst="rect">
            <a:avLst/>
          </a:prstGeom>
          <a:noFill/>
        </p:spPr>
        <p:txBody>
          <a:bodyPr wrap="none" rtlCol="0">
            <a:spAutoFit/>
          </a:bodyPr>
          <a:lstStyle/>
          <a:p>
            <a:r>
              <a:rPr lang="fr-FR" sz="1400" b="1" dirty="0">
                <a:solidFill>
                  <a:srgbClr val="00B050"/>
                </a:solidFill>
              </a:rPr>
              <a:t>NEW</a:t>
            </a:r>
          </a:p>
        </p:txBody>
      </p:sp>
      <p:graphicFrame>
        <p:nvGraphicFramePr>
          <p:cNvPr id="33" name="Tableau 9">
            <a:extLst>
              <a:ext uri="{FF2B5EF4-FFF2-40B4-BE49-F238E27FC236}">
                <a16:creationId xmlns:a16="http://schemas.microsoft.com/office/drawing/2014/main" id="{C139084F-D53F-429F-943D-AB4104CC6B8E}"/>
              </a:ext>
            </a:extLst>
          </p:cNvPr>
          <p:cNvGraphicFramePr>
            <a:graphicFrameLocks noGrp="1"/>
          </p:cNvGraphicFramePr>
          <p:nvPr>
            <p:extLst>
              <p:ext uri="{D42A27DB-BD31-4B8C-83A1-F6EECF244321}">
                <p14:modId xmlns:p14="http://schemas.microsoft.com/office/powerpoint/2010/main" val="1304953398"/>
              </p:ext>
            </p:extLst>
          </p:nvPr>
        </p:nvGraphicFramePr>
        <p:xfrm>
          <a:off x="947428" y="702276"/>
          <a:ext cx="10297144" cy="1574596"/>
        </p:xfrm>
        <a:graphic>
          <a:graphicData uri="http://schemas.openxmlformats.org/drawingml/2006/table">
            <a:tbl>
              <a:tblPr firstRow="1" firstCol="1" bandRow="1"/>
              <a:tblGrid>
                <a:gridCol w="10297144">
                  <a:extLst>
                    <a:ext uri="{9D8B030D-6E8A-4147-A177-3AD203B41FA5}">
                      <a16:colId xmlns:a16="http://schemas.microsoft.com/office/drawing/2014/main" val="2553427521"/>
                    </a:ext>
                  </a:extLst>
                </a:gridCol>
              </a:tblGrid>
              <a:tr h="384973">
                <a:tc>
                  <a:txBody>
                    <a:bodyPr/>
                    <a:lstStyle/>
                    <a:p>
                      <a:pPr marL="0" marR="58420" lvl="0" indent="0" algn="just" defTabSz="914400" eaLnBrk="1" fontAlgn="auto" latinLnBrk="0" hangingPunct="1">
                        <a:lnSpc>
                          <a:spcPct val="115000"/>
                        </a:lnSpc>
                        <a:spcBef>
                          <a:spcPts val="600"/>
                        </a:spcBef>
                        <a:spcAft>
                          <a:spcPts val="300"/>
                        </a:spcAft>
                        <a:buClrTx/>
                        <a:buSzTx/>
                        <a:buFontTx/>
                        <a:buNone/>
                        <a:tabLst/>
                        <a:defRPr/>
                      </a:pPr>
                      <a:r>
                        <a:rPr lang="en-US" sz="1600" b="1" noProof="0" dirty="0">
                          <a:solidFill>
                            <a:srgbClr val="0070C0"/>
                          </a:solidFill>
                          <a:effectLst/>
                          <a:latin typeface="Arial" panose="020B0604020202020204" pitchFamily="34" charset="0"/>
                          <a:ea typeface="+mn-ea"/>
                          <a:cs typeface="Times New Roman" panose="02020603050405020304" pitchFamily="18" charset="0"/>
                        </a:rPr>
                        <a:t>Requirement </a:t>
                      </a:r>
                      <a:r>
                        <a:rPr lang="en-US" sz="1600" b="1" dirty="0">
                          <a:solidFill>
                            <a:srgbClr val="0070C0"/>
                          </a:solidFill>
                          <a:effectLst/>
                          <a:latin typeface="Arial" panose="020B0604020202020204" pitchFamily="34" charset="0"/>
                          <a:ea typeface="+mn-ea"/>
                          <a:cs typeface="Times New Roman" panose="02020603050405020304" pitchFamily="18" charset="0"/>
                        </a:rPr>
                        <a:t>3.7.1 : Training of Personnel</a:t>
                      </a:r>
                      <a:endParaRPr lang="fr-FR" sz="1600" b="1" noProof="0" dirty="0">
                        <a:solidFill>
                          <a:srgbClr val="0070C0"/>
                        </a:solidFill>
                        <a:effectLst/>
                        <a:latin typeface="Arial" panose="020B0604020202020204" pitchFamily="34" charset="0"/>
                        <a:ea typeface="+mn-ea"/>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94484040"/>
                  </a:ext>
                </a:extLst>
              </a:tr>
              <a:tr h="1189623">
                <a:tc>
                  <a:txBody>
                    <a:bodyPr/>
                    <a:lstStyle/>
                    <a:p>
                      <a:pPr fontAlgn="base"/>
                      <a:r>
                        <a:rPr lang="en-US" sz="1400" dirty="0">
                          <a:solidFill>
                            <a:schemeClr val="dk1"/>
                          </a:solidFill>
                          <a:effectLst/>
                          <a:latin typeface="Arial" panose="020B0604020202020204" pitchFamily="34" charset="0"/>
                          <a:ea typeface="+mn-ea"/>
                          <a:cs typeface="Arial" panose="020B0604020202020204" pitchFamily="34" charset="0"/>
                        </a:rPr>
                        <a:t>The terminal manager, and any other person in charge of checking and approving safety conditions, have completed the online training course “Ship/Shore Safety Check-List” and obtained the certificate of achievement. Refresher courses are provided at regular intervals, not exceeding 5 years.</a:t>
                      </a:r>
                      <a:endParaRPr lang="fr-FR" sz="1400" dirty="0">
                        <a:solidFill>
                          <a:schemeClr val="dk1"/>
                        </a:solidFill>
                        <a:effectLst/>
                        <a:latin typeface="Arial" panose="020B0604020202020204" pitchFamily="34" charset="0"/>
                        <a:ea typeface="+mn-ea"/>
                        <a:cs typeface="Arial" panose="020B0604020202020204" pitchFamily="34" charset="0"/>
                      </a:endParaRPr>
                    </a:p>
                    <a:p>
                      <a:pPr fontAlgn="base"/>
                      <a:r>
                        <a:rPr lang="en-US" sz="1400" dirty="0">
                          <a:solidFill>
                            <a:schemeClr val="dk1"/>
                          </a:solidFill>
                          <a:effectLst/>
                          <a:latin typeface="Arial" panose="020B0604020202020204" pitchFamily="34" charset="0"/>
                          <a:ea typeface="+mn-ea"/>
                          <a:cs typeface="Arial" panose="020B0604020202020204" pitchFamily="34" charset="0"/>
                        </a:rPr>
                        <a:t>Personnel involved in loading, unloading and bunkering operations are trained for the tasks under their responsibility.</a:t>
                      </a:r>
                      <a:endParaRPr lang="fr-FR" sz="1400" dirty="0">
                        <a:solidFill>
                          <a:schemeClr val="dk1"/>
                        </a:solidFill>
                        <a:effectLst/>
                        <a:latin typeface="Arial" panose="020B0604020202020204" pitchFamily="34" charset="0"/>
                        <a:ea typeface="+mn-ea"/>
                        <a:cs typeface="Arial" panose="020B0604020202020204" pitchFamily="34" charset="0"/>
                      </a:endParaRPr>
                    </a:p>
                    <a:p>
                      <a:r>
                        <a:rPr lang="en-US" sz="1400" dirty="0">
                          <a:solidFill>
                            <a:schemeClr val="dk1"/>
                          </a:solidFill>
                          <a:effectLst/>
                          <a:latin typeface="Arial" panose="020B0604020202020204" pitchFamily="34" charset="0"/>
                          <a:ea typeface="+mn-ea"/>
                          <a:cs typeface="Arial" panose="020B0604020202020204" pitchFamily="34" charset="0"/>
                        </a:rPr>
                        <a:t>These training courses are recorded. </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77681309"/>
                  </a:ext>
                </a:extLst>
              </a:tr>
            </a:tbl>
          </a:graphicData>
        </a:graphic>
      </p:graphicFrame>
      <p:sp>
        <p:nvSpPr>
          <p:cNvPr id="7" name="Rectangle 6">
            <a:extLst>
              <a:ext uri="{FF2B5EF4-FFF2-40B4-BE49-F238E27FC236}">
                <a16:creationId xmlns:a16="http://schemas.microsoft.com/office/drawing/2014/main" id="{5AD8B174-CB5A-41B5-8B5D-7A51B9F9F85E}"/>
              </a:ext>
            </a:extLst>
          </p:cNvPr>
          <p:cNvSpPr/>
          <p:nvPr/>
        </p:nvSpPr>
        <p:spPr>
          <a:xfrm>
            <a:off x="789691" y="2880475"/>
            <a:ext cx="3794141" cy="2092881"/>
          </a:xfrm>
          <a:prstGeom prst="rect">
            <a:avLst/>
          </a:prstGeom>
        </p:spPr>
        <p:txBody>
          <a:bodyPr wrap="square">
            <a:spAutoFit/>
          </a:bodyPr>
          <a:lstStyle/>
          <a:p>
            <a:pPr marL="0" indent="0" algn="l">
              <a:spcBef>
                <a:spcPts val="600"/>
              </a:spcBef>
              <a:spcAft>
                <a:spcPts val="600"/>
              </a:spcAft>
            </a:pPr>
            <a:r>
              <a:rPr lang="en-GB" sz="1600" b="1" dirty="0">
                <a:solidFill>
                  <a:srgbClr val="FF0000"/>
                </a:solidFill>
                <a:sym typeface="Wingdings" panose="05000000000000000000" pitchFamily="2" charset="2"/>
              </a:rPr>
              <a:t> </a:t>
            </a:r>
            <a:r>
              <a:rPr lang="en-GB" sz="1600" b="1" dirty="0">
                <a:solidFill>
                  <a:srgbClr val="FF0000"/>
                </a:solidFill>
              </a:rPr>
              <a:t>New requirement for all branches:</a:t>
            </a:r>
          </a:p>
          <a:p>
            <a:pPr marL="285750" indent="-285750" algn="l">
              <a:spcBef>
                <a:spcPts val="600"/>
              </a:spcBef>
              <a:spcAft>
                <a:spcPts val="600"/>
              </a:spcAft>
              <a:buFont typeface="Arial" panose="020B0604020202020204" pitchFamily="34" charset="0"/>
              <a:buChar char="•"/>
            </a:pPr>
            <a:r>
              <a:rPr lang="en-GB" sz="1400" dirty="0">
                <a:solidFill>
                  <a:srgbClr val="FF0000"/>
                </a:solidFill>
              </a:rPr>
              <a:t>E-learning required for all terminal manager and all </a:t>
            </a:r>
            <a:r>
              <a:rPr lang="en-GB" sz="1400" dirty="0" err="1">
                <a:solidFill>
                  <a:srgbClr val="FF0000"/>
                </a:solidFill>
              </a:rPr>
              <a:t>personel</a:t>
            </a:r>
            <a:r>
              <a:rPr lang="en-GB" sz="1400" dirty="0">
                <a:solidFill>
                  <a:srgbClr val="FF0000"/>
                </a:solidFill>
              </a:rPr>
              <a:t> in charge of checking and approving ship/shore safety conditions.</a:t>
            </a:r>
          </a:p>
          <a:p>
            <a:pPr marL="285750" indent="-285750" algn="l">
              <a:spcBef>
                <a:spcPts val="600"/>
              </a:spcBef>
              <a:spcAft>
                <a:spcPts val="600"/>
              </a:spcAft>
              <a:buFont typeface="Arial" panose="020B0604020202020204" pitchFamily="34" charset="0"/>
              <a:buChar char="•"/>
            </a:pPr>
            <a:r>
              <a:rPr lang="en-GB" sz="1400" dirty="0">
                <a:solidFill>
                  <a:srgbClr val="FF0000"/>
                </a:solidFill>
              </a:rPr>
              <a:t>Training course available on LIZZY</a:t>
            </a:r>
          </a:p>
          <a:p>
            <a:pPr marL="285750" indent="-285750" algn="l">
              <a:spcBef>
                <a:spcPts val="600"/>
              </a:spcBef>
              <a:spcAft>
                <a:spcPts val="600"/>
              </a:spcAft>
              <a:buFont typeface="Arial" panose="020B0604020202020204" pitchFamily="34" charset="0"/>
              <a:buChar char="•"/>
            </a:pPr>
            <a:r>
              <a:rPr lang="en-GB" sz="1400" b="0" dirty="0">
                <a:solidFill>
                  <a:srgbClr val="FF0000"/>
                </a:solidFill>
              </a:rPr>
              <a:t>Duration : 45 </a:t>
            </a:r>
            <a:r>
              <a:rPr lang="en-GB" sz="1400" b="0" dirty="0" err="1">
                <a:solidFill>
                  <a:srgbClr val="FF0000"/>
                </a:solidFill>
              </a:rPr>
              <a:t>mn</a:t>
            </a:r>
            <a:endParaRPr lang="en-GB" sz="1400" b="0" dirty="0">
              <a:solidFill>
                <a:srgbClr val="FF0000"/>
              </a:solidFill>
            </a:endParaRPr>
          </a:p>
        </p:txBody>
      </p:sp>
      <p:sp>
        <p:nvSpPr>
          <p:cNvPr id="12" name="Rectangle 11">
            <a:extLst>
              <a:ext uri="{FF2B5EF4-FFF2-40B4-BE49-F238E27FC236}">
                <a16:creationId xmlns:a16="http://schemas.microsoft.com/office/drawing/2014/main" id="{F14E9344-E195-4101-9FC5-A27B51295DEE}"/>
              </a:ext>
            </a:extLst>
          </p:cNvPr>
          <p:cNvSpPr/>
          <p:nvPr/>
        </p:nvSpPr>
        <p:spPr>
          <a:xfrm>
            <a:off x="5699956" y="2708920"/>
            <a:ext cx="5544616" cy="3046988"/>
          </a:xfrm>
          <a:prstGeom prst="rect">
            <a:avLst/>
          </a:prstGeom>
        </p:spPr>
        <p:txBody>
          <a:bodyPr wrap="square">
            <a:spAutoFit/>
          </a:bodyPr>
          <a:lstStyle/>
          <a:p>
            <a:pPr fontAlgn="base">
              <a:spcBef>
                <a:spcPts val="300"/>
              </a:spcBef>
            </a:pPr>
            <a:r>
              <a:rPr lang="en-US" sz="1400" dirty="0"/>
              <a:t>The training courses include for example:</a:t>
            </a:r>
            <a:endParaRPr lang="fr-FR" sz="1400" dirty="0"/>
          </a:p>
          <a:p>
            <a:pPr marL="285750" lvl="0" indent="-285750" fontAlgn="base">
              <a:spcBef>
                <a:spcPts val="300"/>
              </a:spcBef>
              <a:buFont typeface="Wingdings" panose="05000000000000000000" pitchFamily="2" charset="2"/>
              <a:buChar char="§"/>
            </a:pPr>
            <a:r>
              <a:rPr lang="en-US" sz="1400" dirty="0"/>
              <a:t>Awareness of the risks related to the interface between the vessel</a:t>
            </a:r>
            <a:r>
              <a:rPr lang="en-US" sz="1400" u="sng" dirty="0"/>
              <a:t> or barge</a:t>
            </a:r>
            <a:r>
              <a:rPr lang="en-US" sz="1400" dirty="0"/>
              <a:t> and the </a:t>
            </a:r>
            <a:r>
              <a:rPr lang="en-US" sz="1400" u="sng" dirty="0"/>
              <a:t>terminal </a:t>
            </a:r>
            <a:r>
              <a:rPr lang="en-US" sz="1400" dirty="0"/>
              <a:t> (including the risks linked to broken mooring lines), the risks of the operations and products to be transferred, and the implementation of the applicable procedures;</a:t>
            </a:r>
            <a:endParaRPr lang="fr-FR" sz="1400" dirty="0"/>
          </a:p>
          <a:p>
            <a:pPr marL="285750" lvl="0" indent="-285750" fontAlgn="base">
              <a:spcBef>
                <a:spcPts val="300"/>
              </a:spcBef>
              <a:buFont typeface="Wingdings" panose="05000000000000000000" pitchFamily="2" charset="2"/>
              <a:buChar char="§"/>
            </a:pPr>
            <a:r>
              <a:rPr lang="en-US" sz="1400" dirty="0"/>
              <a:t>What to do in the event of an </a:t>
            </a:r>
            <a:r>
              <a:rPr lang="en-US" sz="1400" u="sng" dirty="0"/>
              <a:t>incident</a:t>
            </a:r>
            <a:r>
              <a:rPr lang="en-US" sz="1400" dirty="0"/>
              <a:t> or emergency situation (e.g. communication, evacuation, mustering point, use of safety and firefighting equipment and of accidental water surface pollution);</a:t>
            </a:r>
            <a:endParaRPr lang="fr-FR" sz="1400" dirty="0"/>
          </a:p>
          <a:p>
            <a:pPr marL="285750" lvl="0" indent="-285750" fontAlgn="base">
              <a:spcBef>
                <a:spcPts val="300"/>
              </a:spcBef>
              <a:buFont typeface="Wingdings" panose="05000000000000000000" pitchFamily="2" charset="2"/>
              <a:buChar char="§"/>
            </a:pPr>
            <a:r>
              <a:rPr lang="en-US" sz="1400" dirty="0"/>
              <a:t>English courses for </a:t>
            </a:r>
            <a:r>
              <a:rPr lang="en-US" sz="1400" u="sng" dirty="0"/>
              <a:t> terminals </a:t>
            </a:r>
            <a:r>
              <a:rPr lang="en-US" sz="1400" dirty="0"/>
              <a:t> involved with international traffic;</a:t>
            </a:r>
            <a:endParaRPr lang="fr-FR" sz="1400" dirty="0"/>
          </a:p>
          <a:p>
            <a:pPr marL="285750" lvl="0" indent="-285750" fontAlgn="base">
              <a:spcBef>
                <a:spcPts val="300"/>
              </a:spcBef>
              <a:buFont typeface="Wingdings" panose="05000000000000000000" pitchFamily="2" charset="2"/>
              <a:buChar char="§"/>
            </a:pPr>
            <a:r>
              <a:rPr lang="en-US" sz="1400" dirty="0"/>
              <a:t>Verification of the physical compatibility between the </a:t>
            </a:r>
            <a:r>
              <a:rPr lang="en-US" sz="1400" u="sng" dirty="0"/>
              <a:t>vessel or barge</a:t>
            </a:r>
            <a:r>
              <a:rPr lang="en-US" sz="1400" dirty="0"/>
              <a:t> and the </a:t>
            </a:r>
            <a:r>
              <a:rPr lang="en-US" sz="1400" u="sng" dirty="0"/>
              <a:t> terminal.</a:t>
            </a:r>
            <a:r>
              <a:rPr lang="en-US" sz="1400" dirty="0"/>
              <a:t> </a:t>
            </a:r>
            <a:endParaRPr lang="fr-FR" sz="1400" dirty="0"/>
          </a:p>
        </p:txBody>
      </p:sp>
      <p:pic>
        <p:nvPicPr>
          <p:cNvPr id="13" name="Image 50">
            <a:extLst>
              <a:ext uri="{FF2B5EF4-FFF2-40B4-BE49-F238E27FC236}">
                <a16:creationId xmlns:a16="http://schemas.microsoft.com/office/drawing/2014/main" id="{D50525E6-19B1-41E2-B965-9BBB1566B11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871864" y="3778003"/>
            <a:ext cx="720000" cy="720024"/>
          </a:xfrm>
          <a:prstGeom prst="rect">
            <a:avLst/>
          </a:prstGeom>
        </p:spPr>
      </p:pic>
      <p:sp>
        <p:nvSpPr>
          <p:cNvPr id="8" name="Espace réservé du texte 16">
            <a:extLst>
              <a:ext uri="{FF2B5EF4-FFF2-40B4-BE49-F238E27FC236}">
                <a16:creationId xmlns:a16="http://schemas.microsoft.com/office/drawing/2014/main" id="{27B1519C-B34C-4E7C-BF3E-13B50E495018}"/>
              </a:ext>
            </a:extLst>
          </p:cNvPr>
          <p:cNvSpPr txBox="1">
            <a:spLocks noEditPoints="1"/>
          </p:cNvSpPr>
          <p:nvPr/>
        </p:nvSpPr>
        <p:spPr>
          <a:xfrm>
            <a:off x="5267848" y="0"/>
            <a:ext cx="6913689"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algn="r"/>
            <a:r>
              <a:rPr lang="fr-FR" i="1" dirty="0"/>
              <a:t>TRAINING</a:t>
            </a:r>
          </a:p>
        </p:txBody>
      </p:sp>
    </p:spTree>
    <p:extLst>
      <p:ext uri="{BB962C8B-B14F-4D97-AF65-F5344CB8AC3E}">
        <p14:creationId xmlns:p14="http://schemas.microsoft.com/office/powerpoint/2010/main" val="13576844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6"/>
          <p:cNvSpPr>
            <a:spLocks noGrp="1" noEditPoints="1"/>
          </p:cNvSpPr>
          <p:nvPr>
            <p:ph type="body" sz="quarter" idx="11"/>
          </p:nvPr>
        </p:nvSpPr>
        <p:spPr>
          <a:xfrm>
            <a:off x="0" y="0"/>
            <a:ext cx="6312024" cy="404664"/>
          </a:xfrm>
        </p:spPr>
        <p:txBody>
          <a:bodyPr/>
          <a:lstStyle/>
          <a:p>
            <a:r>
              <a:rPr lang="fr-FR" dirty="0"/>
              <a:t>REQUIREMENTS</a:t>
            </a:r>
          </a:p>
        </p:txBody>
      </p:sp>
      <p:graphicFrame>
        <p:nvGraphicFramePr>
          <p:cNvPr id="33" name="Tableau 9">
            <a:extLst>
              <a:ext uri="{FF2B5EF4-FFF2-40B4-BE49-F238E27FC236}">
                <a16:creationId xmlns:a16="http://schemas.microsoft.com/office/drawing/2014/main" id="{C139084F-D53F-429F-943D-AB4104CC6B8E}"/>
              </a:ext>
            </a:extLst>
          </p:cNvPr>
          <p:cNvGraphicFramePr>
            <a:graphicFrameLocks noGrp="1"/>
          </p:cNvGraphicFramePr>
          <p:nvPr>
            <p:extLst>
              <p:ext uri="{D42A27DB-BD31-4B8C-83A1-F6EECF244321}">
                <p14:modId xmlns:p14="http://schemas.microsoft.com/office/powerpoint/2010/main" val="1167877978"/>
              </p:ext>
            </p:extLst>
          </p:nvPr>
        </p:nvGraphicFramePr>
        <p:xfrm>
          <a:off x="947428" y="702276"/>
          <a:ext cx="10297144" cy="1738554"/>
        </p:xfrm>
        <a:graphic>
          <a:graphicData uri="http://schemas.openxmlformats.org/drawingml/2006/table">
            <a:tbl>
              <a:tblPr firstRow="1" firstCol="1" bandRow="1"/>
              <a:tblGrid>
                <a:gridCol w="10297144">
                  <a:extLst>
                    <a:ext uri="{9D8B030D-6E8A-4147-A177-3AD203B41FA5}">
                      <a16:colId xmlns:a16="http://schemas.microsoft.com/office/drawing/2014/main" val="2553427521"/>
                    </a:ext>
                  </a:extLst>
                </a:gridCol>
              </a:tblGrid>
              <a:tr h="425059">
                <a:tc>
                  <a:txBody>
                    <a:bodyPr/>
                    <a:lstStyle/>
                    <a:p>
                      <a:pPr marL="0" marR="58420" lvl="0" indent="0" algn="just" defTabSz="914400" eaLnBrk="1" fontAlgn="auto" latinLnBrk="0" hangingPunct="1">
                        <a:lnSpc>
                          <a:spcPct val="115000"/>
                        </a:lnSpc>
                        <a:spcBef>
                          <a:spcPts val="600"/>
                        </a:spcBef>
                        <a:spcAft>
                          <a:spcPts val="300"/>
                        </a:spcAft>
                        <a:buClrTx/>
                        <a:buSzTx/>
                        <a:buFontTx/>
                        <a:buNone/>
                        <a:tabLst/>
                        <a:defRPr/>
                      </a:pPr>
                      <a:r>
                        <a:rPr lang="en-US" sz="1600" b="1" noProof="0" dirty="0">
                          <a:solidFill>
                            <a:srgbClr val="0070C0"/>
                          </a:solidFill>
                          <a:effectLst/>
                          <a:latin typeface="Arial" panose="020B0604020202020204" pitchFamily="34" charset="0"/>
                          <a:ea typeface="+mn-ea"/>
                          <a:cs typeface="Times New Roman" panose="02020603050405020304" pitchFamily="18" charset="0"/>
                        </a:rPr>
                        <a:t>Requirement </a:t>
                      </a:r>
                      <a:r>
                        <a:rPr lang="en-US" sz="1600" b="1" dirty="0">
                          <a:solidFill>
                            <a:srgbClr val="0070C0"/>
                          </a:solidFill>
                          <a:effectLst/>
                          <a:latin typeface="Arial" panose="020B0604020202020204" pitchFamily="34" charset="0"/>
                          <a:ea typeface="+mn-ea"/>
                          <a:cs typeface="Times New Roman" panose="02020603050405020304" pitchFamily="18" charset="0"/>
                        </a:rPr>
                        <a:t>3.8.1 : Emergency Response Plan</a:t>
                      </a:r>
                      <a:endParaRPr lang="fr-FR" sz="1600" b="1" noProof="0" dirty="0">
                        <a:solidFill>
                          <a:srgbClr val="0070C0"/>
                        </a:solidFill>
                        <a:effectLst/>
                        <a:latin typeface="Arial" panose="020B0604020202020204" pitchFamily="34" charset="0"/>
                        <a:ea typeface="+mn-ea"/>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94484040"/>
                  </a:ext>
                </a:extLst>
              </a:tr>
              <a:tr h="1313495">
                <a:tc>
                  <a:txBody>
                    <a:bodyPr/>
                    <a:lstStyle/>
                    <a:p>
                      <a:pPr fontAlgn="base">
                        <a:spcBef>
                          <a:spcPts val="300"/>
                        </a:spcBef>
                      </a:pPr>
                      <a:r>
                        <a:rPr lang="en-US" sz="1400" dirty="0">
                          <a:solidFill>
                            <a:schemeClr val="dk1"/>
                          </a:solidFill>
                          <a:effectLst/>
                          <a:latin typeface="Arial" panose="020B0604020202020204" pitchFamily="34" charset="0"/>
                          <a:ea typeface="+mn-ea"/>
                          <a:cs typeface="Arial" panose="020B0604020202020204" pitchFamily="34" charset="0"/>
                        </a:rPr>
                        <a:t>The emergency response plan includes at least the following scenarios:</a:t>
                      </a:r>
                      <a:endParaRPr lang="fr-FR" sz="1400" dirty="0">
                        <a:solidFill>
                          <a:schemeClr val="dk1"/>
                        </a:solidFill>
                        <a:effectLst/>
                        <a:latin typeface="Arial" panose="020B0604020202020204" pitchFamily="34" charset="0"/>
                        <a:ea typeface="+mn-ea"/>
                        <a:cs typeface="Arial" panose="020B0604020202020204" pitchFamily="34" charset="0"/>
                      </a:endParaRPr>
                    </a:p>
                    <a:p>
                      <a:pPr marL="541338" lvl="0" indent="-276225" fontAlgn="base">
                        <a:spcBef>
                          <a:spcPts val="300"/>
                        </a:spcBef>
                        <a:buFont typeface="Wingdings" panose="05000000000000000000" pitchFamily="2" charset="2"/>
                        <a:buChar char="§"/>
                      </a:pPr>
                      <a:r>
                        <a:rPr lang="en-US" sz="1400" dirty="0">
                          <a:solidFill>
                            <a:schemeClr val="dk1"/>
                          </a:solidFill>
                          <a:effectLst/>
                          <a:latin typeface="Arial" panose="020B0604020202020204" pitchFamily="34" charset="0"/>
                          <a:ea typeface="+mn-ea"/>
                          <a:cs typeface="Arial" panose="020B0604020202020204" pitchFamily="34" charset="0"/>
                        </a:rPr>
                        <a:t>Fire in the areas of the manifolds and product transfer equipment on board the vessel or barge or at the terminal;</a:t>
                      </a:r>
                      <a:endParaRPr lang="fr-FR" sz="1400" dirty="0">
                        <a:solidFill>
                          <a:schemeClr val="dk1"/>
                        </a:solidFill>
                        <a:effectLst/>
                        <a:latin typeface="Arial" panose="020B0604020202020204" pitchFamily="34" charset="0"/>
                        <a:ea typeface="+mn-ea"/>
                        <a:cs typeface="Arial" panose="020B0604020202020204" pitchFamily="34" charset="0"/>
                      </a:endParaRPr>
                    </a:p>
                    <a:p>
                      <a:pPr marL="541338" lvl="0" indent="-276225" fontAlgn="base">
                        <a:spcBef>
                          <a:spcPts val="300"/>
                        </a:spcBef>
                        <a:buFont typeface="Wingdings" panose="05000000000000000000" pitchFamily="2" charset="2"/>
                        <a:buChar char="§"/>
                      </a:pPr>
                      <a:r>
                        <a:rPr lang="en-US" sz="1400" dirty="0">
                          <a:solidFill>
                            <a:schemeClr val="dk1"/>
                          </a:solidFill>
                          <a:effectLst/>
                          <a:latin typeface="Arial" panose="020B0604020202020204" pitchFamily="34" charset="0"/>
                          <a:ea typeface="+mn-ea"/>
                          <a:cs typeface="Arial" panose="020B0604020202020204" pitchFamily="34" charset="0"/>
                        </a:rPr>
                        <a:t>Spills affecting  surface water with a severity of ≥ 3, according to the Group Evaluation Matrix of Actual or Potential severity levels of HSE events;</a:t>
                      </a:r>
                      <a:endParaRPr lang="fr-FR" sz="1400" dirty="0">
                        <a:solidFill>
                          <a:schemeClr val="dk1"/>
                        </a:solidFill>
                        <a:effectLst/>
                        <a:latin typeface="Arial" panose="020B0604020202020204" pitchFamily="34" charset="0"/>
                        <a:ea typeface="+mn-ea"/>
                        <a:cs typeface="Arial" panose="020B0604020202020204" pitchFamily="34" charset="0"/>
                      </a:endParaRPr>
                    </a:p>
                    <a:p>
                      <a:pPr marL="541338" indent="-276225">
                        <a:spcBef>
                          <a:spcPts val="300"/>
                        </a:spcBef>
                        <a:buFont typeface="Wingdings" panose="05000000000000000000" pitchFamily="2" charset="2"/>
                        <a:buChar char="§"/>
                      </a:pPr>
                      <a:r>
                        <a:rPr lang="en-US" sz="1400" dirty="0">
                          <a:solidFill>
                            <a:schemeClr val="dk1"/>
                          </a:solidFill>
                          <a:effectLst/>
                          <a:latin typeface="Arial" panose="020B0604020202020204" pitchFamily="34" charset="0"/>
                          <a:ea typeface="+mn-ea"/>
                          <a:cs typeface="Arial" panose="020B0604020202020204" pitchFamily="34" charset="0"/>
                        </a:rPr>
                        <a:t>Rescue of a person who has fallen into the water. </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77681309"/>
                  </a:ext>
                </a:extLst>
              </a:tr>
            </a:tbl>
          </a:graphicData>
        </a:graphic>
      </p:graphicFrame>
      <p:sp>
        <p:nvSpPr>
          <p:cNvPr id="7" name="Rectangle 6">
            <a:extLst>
              <a:ext uri="{FF2B5EF4-FFF2-40B4-BE49-F238E27FC236}">
                <a16:creationId xmlns:a16="http://schemas.microsoft.com/office/drawing/2014/main" id="{5AD8B174-CB5A-41B5-8B5D-7A51B9F9F85E}"/>
              </a:ext>
            </a:extLst>
          </p:cNvPr>
          <p:cNvSpPr/>
          <p:nvPr/>
        </p:nvSpPr>
        <p:spPr>
          <a:xfrm>
            <a:off x="947428" y="3406877"/>
            <a:ext cx="3986989" cy="707886"/>
          </a:xfrm>
          <a:prstGeom prst="rect">
            <a:avLst/>
          </a:prstGeom>
        </p:spPr>
        <p:txBody>
          <a:bodyPr wrap="none">
            <a:spAutoFit/>
          </a:bodyPr>
          <a:lstStyle/>
          <a:p>
            <a:pPr marL="285750" indent="-285750" algn="l">
              <a:spcBef>
                <a:spcPts val="600"/>
              </a:spcBef>
              <a:spcAft>
                <a:spcPts val="600"/>
              </a:spcAft>
              <a:buFont typeface="Wingdings" panose="05000000000000000000" pitchFamily="2" charset="2"/>
              <a:buChar char="à"/>
            </a:pPr>
            <a:r>
              <a:rPr lang="en-US" sz="1600" b="1" dirty="0">
                <a:solidFill>
                  <a:schemeClr val="accent6">
                    <a:lumMod val="75000"/>
                  </a:schemeClr>
                </a:solidFill>
                <a:sym typeface="Wingdings" panose="05000000000000000000" pitchFamily="2" charset="2"/>
              </a:rPr>
              <a:t>Clarifications</a:t>
            </a:r>
          </a:p>
          <a:p>
            <a:pPr algn="l">
              <a:spcBef>
                <a:spcPts val="600"/>
              </a:spcBef>
              <a:spcAft>
                <a:spcPts val="600"/>
              </a:spcAft>
            </a:pPr>
            <a:r>
              <a:rPr lang="en-US" sz="1400" dirty="0">
                <a:solidFill>
                  <a:schemeClr val="accent6">
                    <a:lumMod val="75000"/>
                  </a:schemeClr>
                </a:solidFill>
                <a:sym typeface="Wingdings" panose="05000000000000000000" pitchFamily="2" charset="2"/>
              </a:rPr>
              <a:t>Scenarios to be taken into account into the ERP</a:t>
            </a:r>
            <a:endParaRPr lang="en-US" sz="1400" dirty="0">
              <a:solidFill>
                <a:schemeClr val="accent6">
                  <a:lumMod val="75000"/>
                </a:schemeClr>
              </a:solidFill>
            </a:endParaRPr>
          </a:p>
        </p:txBody>
      </p:sp>
      <p:sp>
        <p:nvSpPr>
          <p:cNvPr id="6" name="Espace réservé du texte 16">
            <a:extLst>
              <a:ext uri="{FF2B5EF4-FFF2-40B4-BE49-F238E27FC236}">
                <a16:creationId xmlns:a16="http://schemas.microsoft.com/office/drawing/2014/main" id="{5F682653-E9CE-44E1-AFBD-DD1FC20CC6A6}"/>
              </a:ext>
            </a:extLst>
          </p:cNvPr>
          <p:cNvSpPr txBox="1">
            <a:spLocks noEditPoints="1"/>
          </p:cNvSpPr>
          <p:nvPr/>
        </p:nvSpPr>
        <p:spPr>
          <a:xfrm>
            <a:off x="5267848" y="0"/>
            <a:ext cx="6913689"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algn="r"/>
            <a:r>
              <a:rPr lang="fr-FR" i="1" dirty="0"/>
              <a:t>EMERGENCY RESPONSE PLAN</a:t>
            </a:r>
          </a:p>
        </p:txBody>
      </p:sp>
      <p:sp>
        <p:nvSpPr>
          <p:cNvPr id="3" name="TextBox 2">
            <a:extLst>
              <a:ext uri="{FF2B5EF4-FFF2-40B4-BE49-F238E27FC236}">
                <a16:creationId xmlns:a16="http://schemas.microsoft.com/office/drawing/2014/main" id="{9454C3B8-26F7-4436-9938-CF1E92C22014}"/>
              </a:ext>
            </a:extLst>
          </p:cNvPr>
          <p:cNvSpPr txBox="1"/>
          <p:nvPr/>
        </p:nvSpPr>
        <p:spPr>
          <a:xfrm>
            <a:off x="5806039" y="3321278"/>
            <a:ext cx="5436604" cy="523220"/>
          </a:xfrm>
          <a:prstGeom prst="rect">
            <a:avLst/>
          </a:prstGeom>
          <a:noFill/>
        </p:spPr>
        <p:txBody>
          <a:bodyPr wrap="square" rtlCol="0">
            <a:spAutoFit/>
          </a:bodyPr>
          <a:lstStyle/>
          <a:p>
            <a:r>
              <a:rPr lang="en-GB" sz="1400" dirty="0">
                <a:latin typeface="Arial" panose="020B0604020202020204" pitchFamily="34" charset="0"/>
                <a:cs typeface="Arial" panose="020B0604020202020204" pitchFamily="34" charset="0"/>
              </a:rPr>
              <a:t>Internal and external intervention and rescue means are regularly tested during exercises, the reports of which are recorded</a:t>
            </a:r>
          </a:p>
        </p:txBody>
      </p:sp>
    </p:spTree>
    <p:extLst>
      <p:ext uri="{BB962C8B-B14F-4D97-AF65-F5344CB8AC3E}">
        <p14:creationId xmlns:p14="http://schemas.microsoft.com/office/powerpoint/2010/main" val="29358954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6"/>
          <p:cNvSpPr>
            <a:spLocks noGrp="1" noEditPoints="1"/>
          </p:cNvSpPr>
          <p:nvPr>
            <p:ph type="body" sz="quarter" idx="11"/>
          </p:nvPr>
        </p:nvSpPr>
        <p:spPr>
          <a:xfrm>
            <a:off x="0" y="0"/>
            <a:ext cx="6312024" cy="404664"/>
          </a:xfrm>
        </p:spPr>
        <p:txBody>
          <a:bodyPr/>
          <a:lstStyle/>
          <a:p>
            <a:r>
              <a:rPr lang="fr-FR" dirty="0"/>
              <a:t>REQUIREMENTS</a:t>
            </a:r>
          </a:p>
        </p:txBody>
      </p:sp>
      <p:graphicFrame>
        <p:nvGraphicFramePr>
          <p:cNvPr id="33" name="Tableau 9">
            <a:extLst>
              <a:ext uri="{FF2B5EF4-FFF2-40B4-BE49-F238E27FC236}">
                <a16:creationId xmlns:a16="http://schemas.microsoft.com/office/drawing/2014/main" id="{C139084F-D53F-429F-943D-AB4104CC6B8E}"/>
              </a:ext>
            </a:extLst>
          </p:cNvPr>
          <p:cNvGraphicFramePr>
            <a:graphicFrameLocks noGrp="1"/>
          </p:cNvGraphicFramePr>
          <p:nvPr>
            <p:extLst>
              <p:ext uri="{D42A27DB-BD31-4B8C-83A1-F6EECF244321}">
                <p14:modId xmlns:p14="http://schemas.microsoft.com/office/powerpoint/2010/main" val="1951593203"/>
              </p:ext>
            </p:extLst>
          </p:nvPr>
        </p:nvGraphicFramePr>
        <p:xfrm>
          <a:off x="947428" y="702276"/>
          <a:ext cx="10297144" cy="926524"/>
        </p:xfrm>
        <a:graphic>
          <a:graphicData uri="http://schemas.openxmlformats.org/drawingml/2006/table">
            <a:tbl>
              <a:tblPr firstRow="1" firstCol="1" bandRow="1"/>
              <a:tblGrid>
                <a:gridCol w="10297144">
                  <a:extLst>
                    <a:ext uri="{9D8B030D-6E8A-4147-A177-3AD203B41FA5}">
                      <a16:colId xmlns:a16="http://schemas.microsoft.com/office/drawing/2014/main" val="2553427521"/>
                    </a:ext>
                  </a:extLst>
                </a:gridCol>
              </a:tblGrid>
              <a:tr h="414356">
                <a:tc>
                  <a:txBody>
                    <a:bodyPr/>
                    <a:lstStyle/>
                    <a:p>
                      <a:pPr marL="0" marR="58420" lvl="0" indent="0" algn="just" defTabSz="914400" eaLnBrk="1" fontAlgn="auto" latinLnBrk="0" hangingPunct="1">
                        <a:lnSpc>
                          <a:spcPct val="115000"/>
                        </a:lnSpc>
                        <a:spcBef>
                          <a:spcPts val="600"/>
                        </a:spcBef>
                        <a:spcAft>
                          <a:spcPts val="300"/>
                        </a:spcAft>
                        <a:buClrTx/>
                        <a:buSzTx/>
                        <a:buFontTx/>
                        <a:buNone/>
                        <a:tabLst/>
                        <a:defRPr/>
                      </a:pPr>
                      <a:r>
                        <a:rPr lang="en-US" sz="1600" b="1" noProof="0" dirty="0">
                          <a:solidFill>
                            <a:srgbClr val="0070C0"/>
                          </a:solidFill>
                          <a:effectLst/>
                          <a:latin typeface="Arial" panose="020B0604020202020204" pitchFamily="34" charset="0"/>
                          <a:ea typeface="+mn-ea"/>
                          <a:cs typeface="Times New Roman" panose="02020603050405020304" pitchFamily="18" charset="0"/>
                        </a:rPr>
                        <a:t>Requirement </a:t>
                      </a:r>
                      <a:r>
                        <a:rPr lang="en-US" sz="1600" b="1" dirty="0">
                          <a:solidFill>
                            <a:srgbClr val="0070C0"/>
                          </a:solidFill>
                          <a:effectLst/>
                          <a:latin typeface="Arial" panose="020B0604020202020204" pitchFamily="34" charset="0"/>
                          <a:ea typeface="+mn-ea"/>
                          <a:cs typeface="Times New Roman" panose="02020603050405020304" pitchFamily="18" charset="0"/>
                        </a:rPr>
                        <a:t>3.9.1 : Communicating Brief Call Reports</a:t>
                      </a:r>
                      <a:endParaRPr lang="fr-FR" sz="1600" b="1" dirty="0">
                        <a:solidFill>
                          <a:srgbClr val="0070C0"/>
                        </a:solidFill>
                        <a:effectLst/>
                        <a:latin typeface="Arial" panose="020B0604020202020204" pitchFamily="34" charset="0"/>
                        <a:ea typeface="+mn-ea"/>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94484040"/>
                  </a:ext>
                </a:extLst>
              </a:tr>
              <a:tr h="512168">
                <a:tc>
                  <a:txBody>
                    <a:bodyPr/>
                    <a:lstStyle/>
                    <a:p>
                      <a:pPr fontAlgn="base"/>
                      <a:r>
                        <a:rPr lang="en-US" sz="1400" dirty="0">
                          <a:solidFill>
                            <a:schemeClr val="dk1"/>
                          </a:solidFill>
                          <a:effectLst/>
                          <a:latin typeface="Arial" panose="020B0604020202020204" pitchFamily="34" charset="0"/>
                          <a:ea typeface="+mn-ea"/>
                          <a:cs typeface="Arial" panose="020B0604020202020204" pitchFamily="34" charset="0"/>
                        </a:rPr>
                        <a:t>If an  HSE event  involving a vessel or barge occurs during the call, the Brief Call Report is immediately communicated by the  terminal to the Maritime and Inland Waterways Transport Vetting department.</a:t>
                      </a:r>
                      <a:endParaRPr lang="fr-FR" sz="1400" dirty="0">
                        <a:solidFill>
                          <a:schemeClr val="dk1"/>
                        </a:solidFill>
                        <a:effectLst/>
                        <a:latin typeface="Arial" panose="020B0604020202020204" pitchFamily="34" charset="0"/>
                        <a:ea typeface="+mn-ea"/>
                        <a:cs typeface="Arial" panose="020B0604020202020204" pitchFamily="34"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77681309"/>
                  </a:ext>
                </a:extLst>
              </a:tr>
            </a:tbl>
          </a:graphicData>
        </a:graphic>
      </p:graphicFrame>
      <p:sp>
        <p:nvSpPr>
          <p:cNvPr id="7" name="Rectangle 6">
            <a:extLst>
              <a:ext uri="{FF2B5EF4-FFF2-40B4-BE49-F238E27FC236}">
                <a16:creationId xmlns:a16="http://schemas.microsoft.com/office/drawing/2014/main" id="{5AD8B174-CB5A-41B5-8B5D-7A51B9F9F85E}"/>
              </a:ext>
            </a:extLst>
          </p:cNvPr>
          <p:cNvSpPr/>
          <p:nvPr/>
        </p:nvSpPr>
        <p:spPr>
          <a:xfrm>
            <a:off x="767408" y="2515676"/>
            <a:ext cx="3530134" cy="846386"/>
          </a:xfrm>
          <a:prstGeom prst="rect">
            <a:avLst/>
          </a:prstGeom>
        </p:spPr>
        <p:txBody>
          <a:bodyPr wrap="none">
            <a:spAutoFit/>
          </a:bodyPr>
          <a:lstStyle/>
          <a:p>
            <a:pPr marL="0" indent="0" algn="l">
              <a:spcBef>
                <a:spcPts val="600"/>
              </a:spcBef>
              <a:spcAft>
                <a:spcPts val="600"/>
              </a:spcAft>
            </a:pPr>
            <a:r>
              <a:rPr lang="en-US" sz="1600" b="1" u="sng" dirty="0">
                <a:solidFill>
                  <a:schemeClr val="accent6">
                    <a:lumMod val="75000"/>
                  </a:schemeClr>
                </a:solidFill>
                <a:sym typeface="Wingdings" panose="05000000000000000000" pitchFamily="2" charset="2"/>
              </a:rPr>
              <a:t> Clarifications</a:t>
            </a:r>
            <a:endParaRPr lang="en-US" sz="1600" b="1" u="sng" dirty="0">
              <a:solidFill>
                <a:schemeClr val="accent6">
                  <a:lumMod val="75000"/>
                </a:schemeClr>
              </a:solidFill>
            </a:endParaRPr>
          </a:p>
          <a:p>
            <a:pPr algn="l"/>
            <a:r>
              <a:rPr lang="en-US" sz="1400" b="0" dirty="0">
                <a:solidFill>
                  <a:schemeClr val="accent6">
                    <a:lumMod val="75000"/>
                  </a:schemeClr>
                </a:solidFill>
              </a:rPr>
              <a:t>Transmission of brief call report ASAP</a:t>
            </a:r>
          </a:p>
          <a:p>
            <a:pPr algn="l"/>
            <a:r>
              <a:rPr lang="en-US" sz="1400" b="0" dirty="0">
                <a:solidFill>
                  <a:schemeClr val="accent6">
                    <a:lumMod val="75000"/>
                  </a:schemeClr>
                </a:solidFill>
              </a:rPr>
              <a:t>to vetting VS immediately into the new CR</a:t>
            </a:r>
            <a:endParaRPr lang="en-US" sz="1400" b="0" dirty="0">
              <a:solidFill>
                <a:srgbClr val="FF0000"/>
              </a:solidFill>
            </a:endParaRPr>
          </a:p>
        </p:txBody>
      </p:sp>
      <p:sp>
        <p:nvSpPr>
          <p:cNvPr id="3" name="Rectangle 2">
            <a:extLst>
              <a:ext uri="{FF2B5EF4-FFF2-40B4-BE49-F238E27FC236}">
                <a16:creationId xmlns:a16="http://schemas.microsoft.com/office/drawing/2014/main" id="{267AAD5C-0DE5-4D7E-9C2E-0DB4F5589E5D}"/>
              </a:ext>
            </a:extLst>
          </p:cNvPr>
          <p:cNvSpPr/>
          <p:nvPr/>
        </p:nvSpPr>
        <p:spPr>
          <a:xfrm>
            <a:off x="4439816" y="2536448"/>
            <a:ext cx="6096000" cy="738664"/>
          </a:xfrm>
          <a:prstGeom prst="rect">
            <a:avLst/>
          </a:prstGeom>
        </p:spPr>
        <p:txBody>
          <a:bodyPr>
            <a:spAutoFit/>
          </a:bodyPr>
          <a:lstStyle/>
          <a:p>
            <a:pPr fontAlgn="base"/>
            <a:r>
              <a:rPr lang="en-US" sz="1400" dirty="0">
                <a:latin typeface="Arial" panose="020B0604020202020204" pitchFamily="34" charset="0"/>
                <a:cs typeface="Arial" panose="020B0604020202020204" pitchFamily="34" charset="0"/>
              </a:rPr>
              <a:t>The Brief Call Report enable the transmission of information on incidents, near-misses and anomalies involving a</a:t>
            </a:r>
            <a:r>
              <a:rPr lang="en-US" sz="1400" u="sng" dirty="0">
                <a:latin typeface="Arial" panose="020B0604020202020204" pitchFamily="34" charset="0"/>
                <a:cs typeface="Arial" panose="020B0604020202020204" pitchFamily="34" charset="0"/>
              </a:rPr>
              <a:t> vessel or barge</a:t>
            </a:r>
            <a:r>
              <a:rPr lang="en-US" sz="1400" dirty="0">
                <a:latin typeface="Arial" panose="020B0604020202020204" pitchFamily="34" charset="0"/>
                <a:cs typeface="Arial" panose="020B0604020202020204" pitchFamily="34" charset="0"/>
              </a:rPr>
              <a:t> during the call</a:t>
            </a:r>
            <a:r>
              <a:rPr lang="en-US" sz="1400" b="1" dirty="0">
                <a:latin typeface="Arial" panose="020B0604020202020204" pitchFamily="34" charset="0"/>
                <a:cs typeface="Arial" panose="020B0604020202020204" pitchFamily="34" charset="0"/>
              </a:rPr>
              <a:t>. </a:t>
            </a:r>
          </a:p>
          <a:p>
            <a:pPr fontAlgn="base"/>
            <a:r>
              <a:rPr lang="en-US" sz="1400" dirty="0">
                <a:latin typeface="Arial" panose="020B0604020202020204" pitchFamily="34" charset="0"/>
                <a:cs typeface="Arial" panose="020B0604020202020204" pitchFamily="34" charset="0"/>
              </a:rPr>
              <a:t>It is available on the Group’s intranet.</a:t>
            </a:r>
            <a:endParaRPr lang="fr-FR" sz="1400" dirty="0">
              <a:latin typeface="Arial" panose="020B0604020202020204" pitchFamily="34" charset="0"/>
              <a:cs typeface="Arial" panose="020B0604020202020204" pitchFamily="34" charset="0"/>
            </a:endParaRPr>
          </a:p>
        </p:txBody>
      </p:sp>
      <p:sp>
        <p:nvSpPr>
          <p:cNvPr id="8" name="Espace réservé du texte 16">
            <a:extLst>
              <a:ext uri="{FF2B5EF4-FFF2-40B4-BE49-F238E27FC236}">
                <a16:creationId xmlns:a16="http://schemas.microsoft.com/office/drawing/2014/main" id="{35CD3195-856E-4957-9A82-ACAD732D81D3}"/>
              </a:ext>
            </a:extLst>
          </p:cNvPr>
          <p:cNvSpPr txBox="1">
            <a:spLocks noEditPoints="1"/>
          </p:cNvSpPr>
          <p:nvPr/>
        </p:nvSpPr>
        <p:spPr>
          <a:xfrm>
            <a:off x="5267848" y="0"/>
            <a:ext cx="6913689"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algn="r"/>
            <a:r>
              <a:rPr lang="fr-FR" i="1" dirty="0"/>
              <a:t>DECLARATION OF HSE EVENTS</a:t>
            </a:r>
          </a:p>
        </p:txBody>
      </p:sp>
    </p:spTree>
    <p:extLst>
      <p:ext uri="{BB962C8B-B14F-4D97-AF65-F5344CB8AC3E}">
        <p14:creationId xmlns:p14="http://schemas.microsoft.com/office/powerpoint/2010/main" val="34759616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6"/>
          <p:cNvSpPr>
            <a:spLocks noGrp="1" noEditPoints="1"/>
          </p:cNvSpPr>
          <p:nvPr>
            <p:ph type="body" sz="quarter" idx="11"/>
          </p:nvPr>
        </p:nvSpPr>
        <p:spPr>
          <a:xfrm>
            <a:off x="0" y="0"/>
            <a:ext cx="6312024" cy="404664"/>
          </a:xfrm>
        </p:spPr>
        <p:txBody>
          <a:bodyPr/>
          <a:lstStyle/>
          <a:p>
            <a:r>
              <a:rPr lang="fr-FR" dirty="0"/>
              <a:t>REQUIREMENTS</a:t>
            </a:r>
          </a:p>
        </p:txBody>
      </p:sp>
      <p:sp>
        <p:nvSpPr>
          <p:cNvPr id="11" name="ZoneTexte 21">
            <a:extLst>
              <a:ext uri="{FF2B5EF4-FFF2-40B4-BE49-F238E27FC236}">
                <a16:creationId xmlns:a16="http://schemas.microsoft.com/office/drawing/2014/main" id="{17E9DFC9-C60F-4457-B3A2-CB22731FE3B8}"/>
              </a:ext>
            </a:extLst>
          </p:cNvPr>
          <p:cNvSpPr txBox="1"/>
          <p:nvPr/>
        </p:nvSpPr>
        <p:spPr>
          <a:xfrm rot="19448902">
            <a:off x="152187" y="1985140"/>
            <a:ext cx="604653" cy="307777"/>
          </a:xfrm>
          <a:prstGeom prst="rect">
            <a:avLst/>
          </a:prstGeom>
          <a:noFill/>
        </p:spPr>
        <p:txBody>
          <a:bodyPr wrap="none" rtlCol="0">
            <a:spAutoFit/>
          </a:bodyPr>
          <a:lstStyle/>
          <a:p>
            <a:r>
              <a:rPr lang="fr-FR" sz="1400" b="1" dirty="0">
                <a:solidFill>
                  <a:srgbClr val="00B050"/>
                </a:solidFill>
              </a:rPr>
              <a:t>NEW</a:t>
            </a:r>
          </a:p>
        </p:txBody>
      </p:sp>
      <p:graphicFrame>
        <p:nvGraphicFramePr>
          <p:cNvPr id="33" name="Tableau 9">
            <a:extLst>
              <a:ext uri="{FF2B5EF4-FFF2-40B4-BE49-F238E27FC236}">
                <a16:creationId xmlns:a16="http://schemas.microsoft.com/office/drawing/2014/main" id="{C139084F-D53F-429F-943D-AB4104CC6B8E}"/>
              </a:ext>
            </a:extLst>
          </p:cNvPr>
          <p:cNvGraphicFramePr>
            <a:graphicFrameLocks noGrp="1"/>
          </p:cNvGraphicFramePr>
          <p:nvPr>
            <p:extLst>
              <p:ext uri="{D42A27DB-BD31-4B8C-83A1-F6EECF244321}">
                <p14:modId xmlns:p14="http://schemas.microsoft.com/office/powerpoint/2010/main" val="1641528931"/>
              </p:ext>
            </p:extLst>
          </p:nvPr>
        </p:nvGraphicFramePr>
        <p:xfrm>
          <a:off x="947428" y="702276"/>
          <a:ext cx="10297144" cy="2222668"/>
        </p:xfrm>
        <a:graphic>
          <a:graphicData uri="http://schemas.openxmlformats.org/drawingml/2006/table">
            <a:tbl>
              <a:tblPr firstRow="1" firstCol="1" bandRow="1"/>
              <a:tblGrid>
                <a:gridCol w="10297144">
                  <a:extLst>
                    <a:ext uri="{9D8B030D-6E8A-4147-A177-3AD203B41FA5}">
                      <a16:colId xmlns:a16="http://schemas.microsoft.com/office/drawing/2014/main" val="2553427521"/>
                    </a:ext>
                  </a:extLst>
                </a:gridCol>
              </a:tblGrid>
              <a:tr h="373920">
                <a:tc>
                  <a:txBody>
                    <a:bodyPr/>
                    <a:lstStyle/>
                    <a:p>
                      <a:pPr marL="0" marR="58420" lvl="0" indent="0" algn="just" defTabSz="914400" eaLnBrk="1" fontAlgn="auto" latinLnBrk="0" hangingPunct="1">
                        <a:lnSpc>
                          <a:spcPct val="115000"/>
                        </a:lnSpc>
                        <a:spcBef>
                          <a:spcPts val="600"/>
                        </a:spcBef>
                        <a:spcAft>
                          <a:spcPts val="300"/>
                        </a:spcAft>
                        <a:buClrTx/>
                        <a:buSzTx/>
                        <a:buFontTx/>
                        <a:buNone/>
                        <a:tabLst/>
                        <a:defRPr/>
                      </a:pPr>
                      <a:r>
                        <a:rPr lang="en-US" sz="1600" b="1" noProof="0" dirty="0">
                          <a:solidFill>
                            <a:srgbClr val="0070C0"/>
                          </a:solidFill>
                          <a:effectLst/>
                          <a:latin typeface="Arial" panose="020B0604020202020204" pitchFamily="34" charset="0"/>
                          <a:ea typeface="+mn-ea"/>
                          <a:cs typeface="Times New Roman" panose="02020603050405020304" pitchFamily="18" charset="0"/>
                        </a:rPr>
                        <a:t>Requirement </a:t>
                      </a:r>
                      <a:r>
                        <a:rPr lang="en-US" sz="1600" b="1" dirty="0">
                          <a:solidFill>
                            <a:srgbClr val="0070C0"/>
                          </a:solidFill>
                          <a:effectLst/>
                          <a:latin typeface="Arial" panose="020B0604020202020204" pitchFamily="34" charset="0"/>
                          <a:ea typeface="+mn-ea"/>
                          <a:cs typeface="Times New Roman" panose="02020603050405020304" pitchFamily="18" charset="0"/>
                        </a:rPr>
                        <a:t>3.10.1 : HSE Self-assessment</a:t>
                      </a:r>
                      <a:endParaRPr lang="fr-FR" sz="1600" b="1" noProof="0" dirty="0">
                        <a:solidFill>
                          <a:srgbClr val="0070C0"/>
                        </a:solidFill>
                        <a:effectLst/>
                        <a:latin typeface="Arial" panose="020B0604020202020204" pitchFamily="34" charset="0"/>
                        <a:ea typeface="+mn-ea"/>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94484040"/>
                  </a:ext>
                </a:extLst>
              </a:tr>
              <a:tr h="1848748">
                <a:tc>
                  <a:txBody>
                    <a:bodyPr/>
                    <a:lstStyle/>
                    <a:p>
                      <a:pPr fontAlgn="base"/>
                      <a:r>
                        <a:rPr lang="en-US" sz="1400" dirty="0">
                          <a:solidFill>
                            <a:schemeClr val="dk1"/>
                          </a:solidFill>
                          <a:effectLst/>
                          <a:latin typeface="Arial" panose="020B0604020202020204" pitchFamily="34" charset="0"/>
                          <a:ea typeface="+mn-ea"/>
                          <a:cs typeface="Arial" panose="020B0604020202020204" pitchFamily="34" charset="0"/>
                        </a:rPr>
                        <a:t>The terminal’s HSE self-assessment protocol includes the chapters of the MTMSA (Marine Terminal Management and Self-Assessment) that address the following points:</a:t>
                      </a:r>
                      <a:endParaRPr lang="fr-FR" sz="1400" dirty="0">
                        <a:solidFill>
                          <a:schemeClr val="dk1"/>
                        </a:solidFill>
                        <a:effectLst/>
                        <a:latin typeface="Arial" panose="020B0604020202020204" pitchFamily="34" charset="0"/>
                        <a:ea typeface="+mn-ea"/>
                        <a:cs typeface="Arial" panose="020B0604020202020204" pitchFamily="34" charset="0"/>
                      </a:endParaRPr>
                    </a:p>
                    <a:p>
                      <a:pPr marL="541338" lvl="0" indent="-276225" fontAlgn="base">
                        <a:buFont typeface="Wingdings" panose="05000000000000000000" pitchFamily="2" charset="2"/>
                        <a:buChar char="§"/>
                      </a:pPr>
                      <a:r>
                        <a:rPr lang="fr-FR" sz="1400" dirty="0">
                          <a:solidFill>
                            <a:schemeClr val="dk1"/>
                          </a:solidFill>
                          <a:effectLst/>
                          <a:latin typeface="Arial" panose="020B0604020202020204" pitchFamily="34" charset="0"/>
                          <a:ea typeface="+mn-ea"/>
                          <a:cs typeface="Arial" panose="020B0604020202020204" pitchFamily="34" charset="0"/>
                        </a:rPr>
                        <a:t>Port </a:t>
                      </a:r>
                      <a:r>
                        <a:rPr lang="fr-FR" sz="1400" dirty="0" err="1">
                          <a:solidFill>
                            <a:schemeClr val="dk1"/>
                          </a:solidFill>
                          <a:effectLst/>
                          <a:latin typeface="Arial" panose="020B0604020202020204" pitchFamily="34" charset="0"/>
                          <a:ea typeface="+mn-ea"/>
                          <a:cs typeface="Arial" panose="020B0604020202020204" pitchFamily="34" charset="0"/>
                        </a:rPr>
                        <a:t>operations</a:t>
                      </a:r>
                      <a:r>
                        <a:rPr lang="fr-FR" sz="1400" dirty="0">
                          <a:solidFill>
                            <a:schemeClr val="dk1"/>
                          </a:solidFill>
                          <a:effectLst/>
                          <a:latin typeface="Arial" panose="020B0604020202020204" pitchFamily="34" charset="0"/>
                          <a:ea typeface="+mn-ea"/>
                          <a:cs typeface="Arial" panose="020B0604020202020204" pitchFamily="34" charset="0"/>
                        </a:rPr>
                        <a:t>;</a:t>
                      </a:r>
                    </a:p>
                    <a:p>
                      <a:pPr marL="541338" lvl="0" indent="-276225" fontAlgn="base">
                        <a:buFont typeface="Wingdings" panose="05000000000000000000" pitchFamily="2" charset="2"/>
                        <a:buChar char="§"/>
                      </a:pPr>
                      <a:r>
                        <a:rPr lang="fr-FR" sz="1400" dirty="0">
                          <a:solidFill>
                            <a:schemeClr val="dk1"/>
                          </a:solidFill>
                          <a:effectLst/>
                          <a:latin typeface="Arial" panose="020B0604020202020204" pitchFamily="34" charset="0"/>
                          <a:ea typeface="+mn-ea"/>
                          <a:cs typeface="Arial" panose="020B0604020202020204" pitchFamily="34" charset="0"/>
                        </a:rPr>
                        <a:t>Terminal </a:t>
                      </a:r>
                      <a:r>
                        <a:rPr lang="fr-FR" sz="1400" dirty="0" err="1">
                          <a:solidFill>
                            <a:schemeClr val="dk1"/>
                          </a:solidFill>
                          <a:effectLst/>
                          <a:latin typeface="Arial" panose="020B0604020202020204" pitchFamily="34" charset="0"/>
                          <a:ea typeface="+mn-ea"/>
                          <a:cs typeface="Arial" panose="020B0604020202020204" pitchFamily="34" charset="0"/>
                        </a:rPr>
                        <a:t>layout</a:t>
                      </a:r>
                      <a:r>
                        <a:rPr lang="fr-FR" sz="1400" dirty="0">
                          <a:solidFill>
                            <a:schemeClr val="dk1"/>
                          </a:solidFill>
                          <a:effectLst/>
                          <a:latin typeface="Arial" panose="020B0604020202020204" pitchFamily="34" charset="0"/>
                          <a:ea typeface="+mn-ea"/>
                          <a:cs typeface="Arial" panose="020B0604020202020204" pitchFamily="34" charset="0"/>
                        </a:rPr>
                        <a:t>;</a:t>
                      </a:r>
                    </a:p>
                    <a:p>
                      <a:pPr marL="541338" lvl="0" indent="-276225" fontAlgn="base">
                        <a:buFont typeface="Wingdings" panose="05000000000000000000" pitchFamily="2" charset="2"/>
                        <a:buChar char="§"/>
                      </a:pPr>
                      <a:r>
                        <a:rPr lang="en-US" sz="1400" dirty="0">
                          <a:solidFill>
                            <a:schemeClr val="dk1"/>
                          </a:solidFill>
                          <a:effectLst/>
                          <a:latin typeface="Arial" panose="020B0604020202020204" pitchFamily="34" charset="0"/>
                          <a:ea typeface="+mn-ea"/>
                          <a:cs typeface="Arial" panose="020B0604020202020204" pitchFamily="34" charset="0"/>
                        </a:rPr>
                        <a:t>Vessel or barge / terminal interface;</a:t>
                      </a:r>
                      <a:endParaRPr lang="fr-FR" sz="1400" dirty="0">
                        <a:solidFill>
                          <a:schemeClr val="dk1"/>
                        </a:solidFill>
                        <a:effectLst/>
                        <a:latin typeface="Arial" panose="020B0604020202020204" pitchFamily="34" charset="0"/>
                        <a:ea typeface="+mn-ea"/>
                        <a:cs typeface="Arial" panose="020B0604020202020204" pitchFamily="34" charset="0"/>
                      </a:endParaRPr>
                    </a:p>
                    <a:p>
                      <a:pPr marL="541338" lvl="0" indent="-276225" fontAlgn="base">
                        <a:buFont typeface="Wingdings" panose="05000000000000000000" pitchFamily="2" charset="2"/>
                        <a:buChar char="§"/>
                      </a:pPr>
                      <a:r>
                        <a:rPr lang="fr-FR" sz="1400" dirty="0">
                          <a:solidFill>
                            <a:schemeClr val="dk1"/>
                          </a:solidFill>
                          <a:effectLst/>
                          <a:latin typeface="Arial" panose="020B0604020202020204" pitchFamily="34" charset="0"/>
                          <a:ea typeface="+mn-ea"/>
                          <a:cs typeface="Arial" panose="020B0604020202020204" pitchFamily="34" charset="0"/>
                        </a:rPr>
                        <a:t>Transfer </a:t>
                      </a:r>
                      <a:r>
                        <a:rPr lang="fr-FR" sz="1400" dirty="0" err="1">
                          <a:solidFill>
                            <a:schemeClr val="dk1"/>
                          </a:solidFill>
                          <a:effectLst/>
                          <a:latin typeface="Arial" panose="020B0604020202020204" pitchFamily="34" charset="0"/>
                          <a:ea typeface="+mn-ea"/>
                          <a:cs typeface="Arial" panose="020B0604020202020204" pitchFamily="34" charset="0"/>
                        </a:rPr>
                        <a:t>operations</a:t>
                      </a:r>
                      <a:r>
                        <a:rPr lang="fr-FR" sz="1400" dirty="0">
                          <a:solidFill>
                            <a:schemeClr val="dk1"/>
                          </a:solidFill>
                          <a:effectLst/>
                          <a:latin typeface="Arial" panose="020B0604020202020204" pitchFamily="34" charset="0"/>
                          <a:ea typeface="+mn-ea"/>
                          <a:cs typeface="Arial" panose="020B0604020202020204" pitchFamily="34" charset="0"/>
                        </a:rPr>
                        <a:t>;</a:t>
                      </a:r>
                    </a:p>
                    <a:p>
                      <a:pPr marL="541338" lvl="0" indent="-276225" fontAlgn="base">
                        <a:buFont typeface="Wingdings" panose="05000000000000000000" pitchFamily="2" charset="2"/>
                        <a:buChar char="§"/>
                      </a:pPr>
                      <a:r>
                        <a:rPr lang="en-US" sz="1400" dirty="0">
                          <a:solidFill>
                            <a:schemeClr val="dk1"/>
                          </a:solidFill>
                          <a:effectLst/>
                          <a:latin typeface="Arial" panose="020B0604020202020204" pitchFamily="34" charset="0"/>
                          <a:ea typeface="+mn-ea"/>
                          <a:cs typeface="Arial" panose="020B0604020202020204" pitchFamily="34" charset="0"/>
                        </a:rPr>
                        <a:t>Operations at buoy moorings (where applicable);</a:t>
                      </a:r>
                      <a:endParaRPr lang="fr-FR" sz="1400" dirty="0">
                        <a:solidFill>
                          <a:schemeClr val="dk1"/>
                        </a:solidFill>
                        <a:effectLst/>
                        <a:latin typeface="Arial" panose="020B0604020202020204" pitchFamily="34" charset="0"/>
                        <a:ea typeface="+mn-ea"/>
                        <a:cs typeface="Arial" panose="020B0604020202020204" pitchFamily="34" charset="0"/>
                      </a:endParaRPr>
                    </a:p>
                    <a:p>
                      <a:pPr marL="541338" lvl="0" indent="-276225" fontAlgn="base">
                        <a:buFont typeface="Wingdings" panose="05000000000000000000" pitchFamily="2" charset="2"/>
                        <a:buChar char="§"/>
                      </a:pPr>
                      <a:r>
                        <a:rPr lang="en-US" sz="1400" dirty="0">
                          <a:solidFill>
                            <a:schemeClr val="dk1"/>
                          </a:solidFill>
                          <a:effectLst/>
                          <a:latin typeface="Arial" panose="020B0604020202020204" pitchFamily="34" charset="0"/>
                          <a:ea typeface="+mn-ea"/>
                          <a:cs typeface="Arial" panose="020B0604020202020204" pitchFamily="34" charset="0"/>
                        </a:rPr>
                        <a:t>Terminals impacted by frost, ice or severe sub-zero air temperatures (where applicable).</a:t>
                      </a:r>
                      <a:endParaRPr lang="fr-FR" sz="1400" dirty="0">
                        <a:solidFill>
                          <a:schemeClr val="dk1"/>
                        </a:solidFill>
                        <a:effectLst/>
                        <a:latin typeface="Arial" panose="020B0604020202020204" pitchFamily="34" charset="0"/>
                        <a:ea typeface="+mn-ea"/>
                        <a:cs typeface="Arial" panose="020B0604020202020204" pitchFamily="34"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77681309"/>
                  </a:ext>
                </a:extLst>
              </a:tr>
            </a:tbl>
          </a:graphicData>
        </a:graphic>
      </p:graphicFrame>
      <p:sp>
        <p:nvSpPr>
          <p:cNvPr id="7" name="Rectangle 6">
            <a:extLst>
              <a:ext uri="{FF2B5EF4-FFF2-40B4-BE49-F238E27FC236}">
                <a16:creationId xmlns:a16="http://schemas.microsoft.com/office/drawing/2014/main" id="{5AD8B174-CB5A-41B5-8B5D-7A51B9F9F85E}"/>
              </a:ext>
            </a:extLst>
          </p:cNvPr>
          <p:cNvSpPr/>
          <p:nvPr/>
        </p:nvSpPr>
        <p:spPr>
          <a:xfrm>
            <a:off x="923645" y="3429000"/>
            <a:ext cx="3695242" cy="707886"/>
          </a:xfrm>
          <a:prstGeom prst="rect">
            <a:avLst/>
          </a:prstGeom>
        </p:spPr>
        <p:txBody>
          <a:bodyPr wrap="none">
            <a:spAutoFit/>
          </a:bodyPr>
          <a:lstStyle/>
          <a:p>
            <a:pPr marL="0" indent="0" algn="l">
              <a:spcBef>
                <a:spcPts val="600"/>
              </a:spcBef>
              <a:spcAft>
                <a:spcPts val="600"/>
              </a:spcAft>
            </a:pPr>
            <a:r>
              <a:rPr lang="en-US" sz="1600" b="1" dirty="0">
                <a:solidFill>
                  <a:srgbClr val="FF0000"/>
                </a:solidFill>
                <a:sym typeface="Wingdings" panose="05000000000000000000" pitchFamily="2" charset="2"/>
              </a:rPr>
              <a:t> </a:t>
            </a:r>
            <a:r>
              <a:rPr lang="en-US" sz="1600" b="1" dirty="0">
                <a:solidFill>
                  <a:srgbClr val="FF0000"/>
                </a:solidFill>
              </a:rPr>
              <a:t>New requirement for all branches</a:t>
            </a:r>
          </a:p>
          <a:p>
            <a:pPr marL="0" indent="0" algn="l">
              <a:spcBef>
                <a:spcPts val="600"/>
              </a:spcBef>
              <a:spcAft>
                <a:spcPts val="600"/>
              </a:spcAft>
            </a:pPr>
            <a:r>
              <a:rPr lang="en-US" sz="1400" dirty="0">
                <a:solidFill>
                  <a:srgbClr val="FF0000"/>
                </a:solidFill>
              </a:rPr>
              <a:t>(See next slide)</a:t>
            </a:r>
            <a:endParaRPr lang="en-US" sz="1400" b="0" dirty="0">
              <a:solidFill>
                <a:srgbClr val="FF0000"/>
              </a:solidFill>
            </a:endParaRPr>
          </a:p>
        </p:txBody>
      </p:sp>
      <p:sp>
        <p:nvSpPr>
          <p:cNvPr id="8" name="Rectangle 7">
            <a:extLst>
              <a:ext uri="{FF2B5EF4-FFF2-40B4-BE49-F238E27FC236}">
                <a16:creationId xmlns:a16="http://schemas.microsoft.com/office/drawing/2014/main" id="{AEADC071-4CE7-4BFB-8780-0A344227ABBC}"/>
              </a:ext>
            </a:extLst>
          </p:cNvPr>
          <p:cNvSpPr/>
          <p:nvPr/>
        </p:nvSpPr>
        <p:spPr>
          <a:xfrm>
            <a:off x="5041342" y="3429000"/>
            <a:ext cx="6615251" cy="307777"/>
          </a:xfrm>
          <a:prstGeom prst="rect">
            <a:avLst/>
          </a:prstGeom>
        </p:spPr>
        <p:txBody>
          <a:bodyPr wrap="square">
            <a:spAutoFit/>
          </a:bodyPr>
          <a:lstStyle/>
          <a:p>
            <a:pPr fontAlgn="base"/>
            <a:r>
              <a:rPr lang="en-US" sz="1400" dirty="0">
                <a:latin typeface="Arial" panose="020B0604020202020204" pitchFamily="34" charset="0"/>
                <a:cs typeface="Arial" panose="020B0604020202020204" pitchFamily="34" charset="0"/>
              </a:rPr>
              <a:t>CR-GR-HSE-902 describes the HSE self-assessment requirements.</a:t>
            </a:r>
            <a:endParaRPr lang="fr-FR" sz="1400" dirty="0">
              <a:latin typeface="Arial" panose="020B0604020202020204" pitchFamily="34" charset="0"/>
              <a:cs typeface="Arial" panose="020B0604020202020204" pitchFamily="34" charset="0"/>
            </a:endParaRPr>
          </a:p>
        </p:txBody>
      </p:sp>
      <p:sp>
        <p:nvSpPr>
          <p:cNvPr id="9" name="Espace réservé du texte 16">
            <a:extLst>
              <a:ext uri="{FF2B5EF4-FFF2-40B4-BE49-F238E27FC236}">
                <a16:creationId xmlns:a16="http://schemas.microsoft.com/office/drawing/2014/main" id="{4CF8B008-ED23-4EA9-924B-E8444DB78669}"/>
              </a:ext>
            </a:extLst>
          </p:cNvPr>
          <p:cNvSpPr txBox="1">
            <a:spLocks noEditPoints="1"/>
          </p:cNvSpPr>
          <p:nvPr/>
        </p:nvSpPr>
        <p:spPr>
          <a:xfrm>
            <a:off x="5267848" y="0"/>
            <a:ext cx="6913689"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algn="r"/>
            <a:r>
              <a:rPr lang="fr-FR" i="1" dirty="0"/>
              <a:t>HSE SELF-ASSESSMENT</a:t>
            </a:r>
          </a:p>
        </p:txBody>
      </p:sp>
    </p:spTree>
    <p:extLst>
      <p:ext uri="{BB962C8B-B14F-4D97-AF65-F5344CB8AC3E}">
        <p14:creationId xmlns:p14="http://schemas.microsoft.com/office/powerpoint/2010/main" val="15928383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1"/>
          </p:nvPr>
        </p:nvSpPr>
        <p:spPr>
          <a:xfrm>
            <a:off x="191342" y="584684"/>
            <a:ext cx="5760639" cy="5688632"/>
          </a:xfrm>
          <a:solidFill>
            <a:schemeClr val="bg1">
              <a:alpha val="35000"/>
            </a:schemeClr>
          </a:solidFill>
        </p:spPr>
        <p:txBody>
          <a:bodyPr/>
          <a:lstStyle/>
          <a:p>
            <a:pPr>
              <a:spcBef>
                <a:spcPts val="1200"/>
              </a:spcBef>
            </a:pPr>
            <a:r>
              <a:rPr lang="en-US" b="1" dirty="0"/>
              <a:t>Context:</a:t>
            </a:r>
          </a:p>
          <a:p>
            <a:pPr marL="355600" lvl="2" algn="just" eaLnBrk="0" fontAlgn="base" hangingPunct="0">
              <a:spcBef>
                <a:spcPts val="300"/>
              </a:spcBef>
            </a:pPr>
            <a:r>
              <a:rPr lang="en-US" sz="1400" dirty="0">
                <a:latin typeface="+mj-lt"/>
              </a:rPr>
              <a:t>Activity in Total’s Oil &amp; Gas terminals</a:t>
            </a:r>
          </a:p>
          <a:p>
            <a:pPr marL="719138" lvl="2" indent="-363538" algn="just" eaLnBrk="0" fontAlgn="base" hangingPunct="0">
              <a:spcBef>
                <a:spcPts val="300"/>
              </a:spcBef>
              <a:buFont typeface="Wingdings" panose="05000000000000000000" pitchFamily="2" charset="2"/>
              <a:buChar char="ü"/>
            </a:pPr>
            <a:r>
              <a:rPr lang="en-US" sz="1400" dirty="0">
                <a:latin typeface="+mj-lt"/>
              </a:rPr>
              <a:t>Maritime : 49 terminals - 70 Mt/y – 1800 calls/y</a:t>
            </a:r>
          </a:p>
          <a:p>
            <a:pPr marL="719138" lvl="2" indent="-363538" algn="just" eaLnBrk="0" fontAlgn="base" hangingPunct="0">
              <a:spcBef>
                <a:spcPts val="300"/>
              </a:spcBef>
              <a:buFont typeface="Wingdings" panose="05000000000000000000" pitchFamily="2" charset="2"/>
              <a:buChar char="ü"/>
            </a:pPr>
            <a:r>
              <a:rPr lang="en-US" sz="1400" dirty="0">
                <a:latin typeface="+mj-lt"/>
              </a:rPr>
              <a:t>Inland Waterways : 27 terminals - 13 Mt/y – 5500 calls/y</a:t>
            </a:r>
          </a:p>
          <a:p>
            <a:pPr>
              <a:spcBef>
                <a:spcPts val="1200"/>
              </a:spcBef>
            </a:pPr>
            <a:r>
              <a:rPr lang="en-US" b="1" dirty="0"/>
              <a:t>Scope</a:t>
            </a:r>
            <a:r>
              <a:rPr lang="en-US" dirty="0"/>
              <a:t>: all entities of the operated domain</a:t>
            </a:r>
          </a:p>
          <a:p>
            <a:pPr>
              <a:spcBef>
                <a:spcPts val="1200"/>
              </a:spcBef>
            </a:pPr>
            <a:r>
              <a:rPr lang="en-US" dirty="0"/>
              <a:t>Defines 15 requirements, grouped into 3 themes:</a:t>
            </a:r>
          </a:p>
          <a:p>
            <a:pPr marL="719138" lvl="2" indent="-363538">
              <a:spcBef>
                <a:spcPts val="300"/>
              </a:spcBef>
              <a:buFont typeface="Wingdings" panose="05000000000000000000" pitchFamily="2" charset="2"/>
              <a:buChar char="ü"/>
            </a:pPr>
            <a:r>
              <a:rPr lang="en-US" sz="1400" dirty="0">
                <a:latin typeface="+mj-lt"/>
              </a:rPr>
              <a:t>Identification of Risks</a:t>
            </a:r>
          </a:p>
          <a:p>
            <a:pPr marL="719138" lvl="2" indent="-363538">
              <a:spcBef>
                <a:spcPts val="300"/>
              </a:spcBef>
              <a:buFont typeface="Wingdings" panose="05000000000000000000" pitchFamily="2" charset="2"/>
              <a:buChar char="ü"/>
            </a:pPr>
            <a:r>
              <a:rPr lang="en-US" sz="1400" dirty="0">
                <a:latin typeface="+mj-lt"/>
              </a:rPr>
              <a:t>Risk Control Measures of fire / Explosion, mooring failure, loss of containment, drowning</a:t>
            </a:r>
          </a:p>
          <a:p>
            <a:pPr marL="719138" lvl="2" indent="-363538">
              <a:spcBef>
                <a:spcPts val="300"/>
              </a:spcBef>
              <a:buFont typeface="Wingdings" panose="05000000000000000000" pitchFamily="2" charset="2"/>
              <a:buChar char="ü"/>
            </a:pPr>
            <a:r>
              <a:rPr lang="en-US" sz="1400" dirty="0">
                <a:latin typeface="+mj-lt"/>
              </a:rPr>
              <a:t>Training, Emergency Response Plan, HSE Event Reporting, Self Assessment</a:t>
            </a:r>
          </a:p>
          <a:p>
            <a:pPr>
              <a:spcBef>
                <a:spcPts val="1200"/>
              </a:spcBef>
            </a:pPr>
            <a:r>
              <a:rPr lang="en-US" dirty="0" err="1"/>
              <a:t>Remplacing</a:t>
            </a:r>
            <a:r>
              <a:rPr lang="en-US" dirty="0"/>
              <a:t> branch document :</a:t>
            </a:r>
          </a:p>
          <a:p>
            <a:pPr marL="719138" lvl="2" indent="-363538">
              <a:spcBef>
                <a:spcPts val="300"/>
              </a:spcBef>
              <a:buFont typeface="Wingdings" panose="05000000000000000000" pitchFamily="2" charset="2"/>
              <a:buChar char="ü"/>
            </a:pPr>
            <a:r>
              <a:rPr lang="en-US" sz="1400" dirty="0">
                <a:latin typeface="+mj-lt"/>
              </a:rPr>
              <a:t>CR MS HSE 640  Marine and Inland Waterway Terminal Safety</a:t>
            </a:r>
          </a:p>
          <a:p>
            <a:pPr algn="l">
              <a:spcBef>
                <a:spcPts val="1200"/>
              </a:spcBef>
            </a:pPr>
            <a:r>
              <a:rPr lang="en-US" b="1" dirty="0"/>
              <a:t>Date of publication in REFLEX: </a:t>
            </a:r>
            <a:r>
              <a:rPr lang="en-US" dirty="0"/>
              <a:t>30/09/2020</a:t>
            </a:r>
          </a:p>
          <a:p>
            <a:pPr algn="l">
              <a:spcBef>
                <a:spcPts val="1200"/>
              </a:spcBef>
            </a:pPr>
            <a:r>
              <a:rPr lang="en-US" b="1" dirty="0"/>
              <a:t>Effective date: </a:t>
            </a:r>
            <a:r>
              <a:rPr lang="en-US" dirty="0"/>
              <a:t>31/12/2020</a:t>
            </a:r>
          </a:p>
        </p:txBody>
      </p:sp>
      <p:sp>
        <p:nvSpPr>
          <p:cNvPr id="4" name="ZoneTexte 3"/>
          <p:cNvSpPr txBox="1"/>
          <p:nvPr/>
        </p:nvSpPr>
        <p:spPr>
          <a:xfrm>
            <a:off x="191342" y="188640"/>
            <a:ext cx="5760641" cy="338554"/>
          </a:xfrm>
          <a:prstGeom prst="rect">
            <a:avLst/>
          </a:prstGeom>
          <a:solidFill>
            <a:schemeClr val="bg1">
              <a:alpha val="35000"/>
            </a:schemeClr>
          </a:solidFill>
        </p:spPr>
        <p:txBody>
          <a:bodyPr/>
          <a:lstStyle>
            <a:lvl1pPr marL="342900" indent="-342900">
              <a:spcBef>
                <a:spcPts val="1200"/>
              </a:spcBef>
              <a:buFont typeface="Wingdings" pitchFamily="2" charset="2"/>
              <a:buChar char="q"/>
              <a:defRPr sz="1600" b="0" baseline="0">
                <a:latin typeface="+mj-lt"/>
              </a:defRPr>
            </a:lvl1pPr>
            <a:lvl2pPr>
              <a:buFont typeface="Wingdings" pitchFamily="2" charset="2"/>
              <a:buChar char="q"/>
              <a:defRPr sz="1600"/>
            </a:lvl2pPr>
            <a:lvl3pPr marL="719138" lvl="2" indent="-363538">
              <a:spcBef>
                <a:spcPts val="300"/>
              </a:spcBef>
              <a:buFont typeface="Wingdings" panose="05000000000000000000" pitchFamily="2" charset="2"/>
              <a:buChar char="ü"/>
              <a:defRPr sz="1400">
                <a:latin typeface="+mj-lt"/>
              </a:defRPr>
            </a:lvl3pPr>
          </a:lstStyle>
          <a:p>
            <a:pPr marL="0" indent="0" algn="ctr">
              <a:buNone/>
            </a:pPr>
            <a:r>
              <a:rPr lang="fr-FR" sz="1800" b="1" dirty="0">
                <a:solidFill>
                  <a:schemeClr val="tx1"/>
                </a:solidFill>
              </a:rPr>
              <a:t>CR-GR-HSE-422</a:t>
            </a:r>
          </a:p>
        </p:txBody>
      </p:sp>
    </p:spTree>
    <p:extLst>
      <p:ext uri="{BB962C8B-B14F-4D97-AF65-F5344CB8AC3E}">
        <p14:creationId xmlns:p14="http://schemas.microsoft.com/office/powerpoint/2010/main" val="398463606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6"/>
          <p:cNvSpPr>
            <a:spLocks noGrp="1" noEditPoints="1"/>
          </p:cNvSpPr>
          <p:nvPr>
            <p:ph type="body" sz="quarter" idx="11"/>
          </p:nvPr>
        </p:nvSpPr>
        <p:spPr>
          <a:xfrm>
            <a:off x="0" y="0"/>
            <a:ext cx="6312024" cy="404664"/>
          </a:xfrm>
        </p:spPr>
        <p:txBody>
          <a:bodyPr/>
          <a:lstStyle/>
          <a:p>
            <a:r>
              <a:rPr lang="fr-FR" dirty="0"/>
              <a:t>REQUIREMENTS</a:t>
            </a:r>
          </a:p>
        </p:txBody>
      </p:sp>
      <p:graphicFrame>
        <p:nvGraphicFramePr>
          <p:cNvPr id="11" name="Tableau 4">
            <a:extLst>
              <a:ext uri="{FF2B5EF4-FFF2-40B4-BE49-F238E27FC236}">
                <a16:creationId xmlns:a16="http://schemas.microsoft.com/office/drawing/2014/main" id="{21EFC9EA-A316-473F-A637-C3A26F700683}"/>
              </a:ext>
            </a:extLst>
          </p:cNvPr>
          <p:cNvGraphicFramePr>
            <a:graphicFrameLocks noGrp="1"/>
          </p:cNvGraphicFramePr>
          <p:nvPr>
            <p:extLst>
              <p:ext uri="{D42A27DB-BD31-4B8C-83A1-F6EECF244321}">
                <p14:modId xmlns:p14="http://schemas.microsoft.com/office/powerpoint/2010/main" val="871984438"/>
              </p:ext>
            </p:extLst>
          </p:nvPr>
        </p:nvGraphicFramePr>
        <p:xfrm>
          <a:off x="4377349" y="826399"/>
          <a:ext cx="6975234" cy="4777130"/>
        </p:xfrm>
        <a:graphic>
          <a:graphicData uri="http://schemas.openxmlformats.org/drawingml/2006/table">
            <a:tbl>
              <a:tblPr firstRow="1" bandRow="1">
                <a:tableStyleId>{5C22544A-7EE6-4342-B048-85BDC9FD1C3A}</a:tableStyleId>
              </a:tblPr>
              <a:tblGrid>
                <a:gridCol w="943336">
                  <a:extLst>
                    <a:ext uri="{9D8B030D-6E8A-4147-A177-3AD203B41FA5}">
                      <a16:colId xmlns:a16="http://schemas.microsoft.com/office/drawing/2014/main" val="1392004008"/>
                    </a:ext>
                  </a:extLst>
                </a:gridCol>
                <a:gridCol w="943336">
                  <a:extLst>
                    <a:ext uri="{9D8B030D-6E8A-4147-A177-3AD203B41FA5}">
                      <a16:colId xmlns:a16="http://schemas.microsoft.com/office/drawing/2014/main" val="1141013780"/>
                    </a:ext>
                  </a:extLst>
                </a:gridCol>
                <a:gridCol w="4042485">
                  <a:extLst>
                    <a:ext uri="{9D8B030D-6E8A-4147-A177-3AD203B41FA5}">
                      <a16:colId xmlns:a16="http://schemas.microsoft.com/office/drawing/2014/main" val="4152086286"/>
                    </a:ext>
                  </a:extLst>
                </a:gridCol>
                <a:gridCol w="1046077">
                  <a:extLst>
                    <a:ext uri="{9D8B030D-6E8A-4147-A177-3AD203B41FA5}">
                      <a16:colId xmlns:a16="http://schemas.microsoft.com/office/drawing/2014/main" val="1197604495"/>
                    </a:ext>
                  </a:extLst>
                </a:gridCol>
              </a:tblGrid>
              <a:tr h="187776">
                <a:tc>
                  <a:txBody>
                    <a:bodyPr/>
                    <a:lstStyle/>
                    <a:p>
                      <a:pPr algn="ctr"/>
                      <a:endParaRPr lang="en-GB" sz="1050" b="1" dirty="0">
                        <a:solidFill>
                          <a:schemeClr val="bg1"/>
                        </a:solidFill>
                        <a:latin typeface="Calibri" panose="020F0502020204030204" pitchFamily="34" charset="0"/>
                        <a:cs typeface="Calibri" panose="020F0502020204030204" pitchFamily="34" charset="0"/>
                      </a:endParaRPr>
                    </a:p>
                  </a:txBody>
                  <a:tcPr marL="0" marR="0" marT="0" marB="0" anchor="ctr">
                    <a:solidFill>
                      <a:schemeClr val="bg1"/>
                    </a:solidFill>
                  </a:tcPr>
                </a:tc>
                <a:tc>
                  <a:txBody>
                    <a:bodyPr/>
                    <a:lstStyle/>
                    <a:p>
                      <a:pPr algn="ctr"/>
                      <a:endParaRPr lang="en-GB" sz="1050" b="1" dirty="0">
                        <a:solidFill>
                          <a:schemeClr val="bg1"/>
                        </a:solidFill>
                        <a:latin typeface="Calibri" panose="020F0502020204030204" pitchFamily="34" charset="0"/>
                        <a:cs typeface="Calibri" panose="020F0502020204030204" pitchFamily="34" charset="0"/>
                      </a:endParaRPr>
                    </a:p>
                  </a:txBody>
                  <a:tcPr marL="0" marR="0" marT="0" marB="0" anchor="ctr">
                    <a:solidFill>
                      <a:schemeClr val="bg1"/>
                    </a:solidFill>
                  </a:tcPr>
                </a:tc>
                <a:tc>
                  <a:txBody>
                    <a:bodyPr/>
                    <a:lstStyle/>
                    <a:p>
                      <a:pPr algn="ctr"/>
                      <a:endParaRPr lang="en-GB" sz="1050" b="1" dirty="0">
                        <a:solidFill>
                          <a:schemeClr val="bg1"/>
                        </a:solidFill>
                        <a:latin typeface="Calibri" panose="020F0502020204030204" pitchFamily="34" charset="0"/>
                        <a:cs typeface="Calibri" panose="020F0502020204030204" pitchFamily="34" charset="0"/>
                      </a:endParaRPr>
                    </a:p>
                  </a:txBody>
                  <a:tcPr marL="0" marR="0" marT="0" marB="0" anchor="ctr">
                    <a:solidFill>
                      <a:schemeClr val="bg1"/>
                    </a:solidFill>
                  </a:tcPr>
                </a:tc>
                <a:tc>
                  <a:txBody>
                    <a:bodyPr/>
                    <a:lstStyle/>
                    <a:p>
                      <a:pPr algn="ctr"/>
                      <a:r>
                        <a:rPr lang="en-GB" sz="1050" dirty="0"/>
                        <a:t>Questions</a:t>
                      </a:r>
                      <a:endParaRPr lang="en-GB" sz="1050" b="1" dirty="0">
                        <a:solidFill>
                          <a:schemeClr val="bg1"/>
                        </a:solidFill>
                        <a:latin typeface="Calibri" panose="020F0502020204030204" pitchFamily="34" charset="0"/>
                        <a:cs typeface="Calibri" panose="020F0502020204030204" pitchFamily="34" charset="0"/>
                      </a:endParaRPr>
                    </a:p>
                  </a:txBody>
                  <a:tcPr marL="0" marR="0" marT="0" marB="0" anchor="ctr"/>
                </a:tc>
                <a:extLst>
                  <a:ext uri="{0D108BD9-81ED-4DB2-BD59-A6C34878D82A}">
                    <a16:rowId xmlns:a16="http://schemas.microsoft.com/office/drawing/2014/main" val="1411653612"/>
                  </a:ext>
                </a:extLst>
              </a:tr>
              <a:tr h="249067">
                <a:tc rowSpan="17">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GB" sz="1050" dirty="0"/>
                        <a:t>Common part</a:t>
                      </a:r>
                      <a:endParaRPr lang="en-GB" sz="1050" dirty="0">
                        <a:latin typeface="Calibri" panose="020F0502020204030204" pitchFamily="34" charset="0"/>
                        <a:cs typeface="Calibri" panose="020F0502020204030204" pitchFamily="34" charset="0"/>
                      </a:endParaRPr>
                    </a:p>
                  </a:txBody>
                  <a:tcPr marL="0" marR="0" marT="0" marB="0" anchor="ctr"/>
                </a:tc>
                <a:tc rowSpan="2">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GB" sz="1050" dirty="0"/>
                        <a:t>Element 1</a:t>
                      </a:r>
                      <a:endParaRPr lang="en-GB" sz="1050" dirty="0">
                        <a:latin typeface="Calibri" panose="020F0502020204030204" pitchFamily="34" charset="0"/>
                        <a:cs typeface="Calibri" panose="020F0502020204030204" pitchFamily="34" charset="0"/>
                      </a:endParaRPr>
                    </a:p>
                  </a:txBody>
                  <a:tcPr marL="0" marR="0" marT="0" marB="0"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050" kern="1200" dirty="0"/>
                        <a:t>MANAGEMENT, LEADERSHIP AND ACCOUNTABILITY</a:t>
                      </a:r>
                      <a:endParaRPr lang="en-GB" sz="1050" kern="1200" dirty="0">
                        <a:solidFill>
                          <a:schemeClr val="dk1"/>
                        </a:solidFill>
                        <a:latin typeface="Calibri" panose="020F0502020204030204" pitchFamily="34" charset="0"/>
                        <a:ea typeface="+mn-ea"/>
                        <a:cs typeface="Calibri" panose="020F0502020204030204" pitchFamily="34" charset="0"/>
                      </a:endParaRPr>
                    </a:p>
                  </a:txBody>
                  <a:tcPr marL="0" marR="0" marT="0" marB="0" anchor="ctr"/>
                </a:tc>
                <a:tc>
                  <a:txBody>
                    <a:bodyPr/>
                    <a:lstStyle/>
                    <a:p>
                      <a:pPr algn="ctr" fontAlgn="t"/>
                      <a:endParaRPr lang="en-US" sz="1050" kern="1200" dirty="0">
                        <a:solidFill>
                          <a:schemeClr val="dk1"/>
                        </a:solidFill>
                        <a:latin typeface="Calibri" panose="020F0502020204030204" pitchFamily="34" charset="0"/>
                        <a:ea typeface="+mn-ea"/>
                        <a:cs typeface="Calibri" panose="020F0502020204030204" pitchFamily="34" charset="0"/>
                      </a:endParaRPr>
                    </a:p>
                  </a:txBody>
                  <a:tcPr marL="9525" marR="9525" marT="9525" marB="0" anchor="ctr"/>
                </a:tc>
                <a:extLst>
                  <a:ext uri="{0D108BD9-81ED-4DB2-BD59-A6C34878D82A}">
                    <a16:rowId xmlns:a16="http://schemas.microsoft.com/office/drawing/2014/main" val="2299773614"/>
                  </a:ext>
                </a:extLst>
              </a:tr>
              <a:tr h="249067">
                <a:tc vMerge="1">
                  <a:txBody>
                    <a:bodyPr/>
                    <a:lstStyle/>
                    <a:p>
                      <a:endParaRPr lang="en-GB"/>
                    </a:p>
                  </a:txBody>
                  <a:tcPr/>
                </a:tc>
                <a:tc vMerge="1">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lang="en-GB" sz="1050" dirty="0">
                        <a:latin typeface="Calibri" panose="020F0502020204030204" pitchFamily="34" charset="0"/>
                        <a:cs typeface="Calibri" panose="020F0502020204030204" pitchFamily="34" charset="0"/>
                      </a:endParaRPr>
                    </a:p>
                  </a:txBody>
                  <a:tcPr marL="0" marR="0" marT="0" marB="0"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050" kern="1200" dirty="0"/>
                        <a:t>MANAGEMENT, LEADERSHIP AND ACCOUNTABILITY : POLICIES AND PROCEDURES</a:t>
                      </a:r>
                      <a:endParaRPr lang="en-GB" sz="1050" kern="1200" dirty="0">
                        <a:solidFill>
                          <a:schemeClr val="dk1"/>
                        </a:solidFill>
                        <a:latin typeface="Calibri" panose="020F0502020204030204" pitchFamily="34" charset="0"/>
                        <a:ea typeface="+mn-ea"/>
                        <a:cs typeface="Calibri" panose="020F0502020204030204" pitchFamily="34" charset="0"/>
                      </a:endParaRPr>
                    </a:p>
                  </a:txBody>
                  <a:tcPr marL="0" marR="0" marT="0" marB="0" anchor="ctr"/>
                </a:tc>
                <a:tc>
                  <a:txBody>
                    <a:bodyPr/>
                    <a:lstStyle/>
                    <a:p>
                      <a:pPr algn="ctr" fontAlgn="t"/>
                      <a:endParaRPr lang="en-US" sz="1050" kern="1200" dirty="0">
                        <a:solidFill>
                          <a:schemeClr val="dk1"/>
                        </a:solidFill>
                        <a:latin typeface="Calibri" panose="020F0502020204030204" pitchFamily="34" charset="0"/>
                        <a:ea typeface="+mn-ea"/>
                        <a:cs typeface="Calibri" panose="020F0502020204030204" pitchFamily="34" charset="0"/>
                      </a:endParaRPr>
                    </a:p>
                  </a:txBody>
                  <a:tcPr marL="9525" marR="9525" marT="9525" marB="0" anchor="ctr"/>
                </a:tc>
                <a:extLst>
                  <a:ext uri="{0D108BD9-81ED-4DB2-BD59-A6C34878D82A}">
                    <a16:rowId xmlns:a16="http://schemas.microsoft.com/office/drawing/2014/main" val="3977599832"/>
                  </a:ext>
                </a:extLst>
              </a:tr>
              <a:tr h="232344">
                <a:tc vMerge="1">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lang="en-GB" sz="1050" dirty="0">
                        <a:latin typeface="Calibri" panose="020F0502020204030204" pitchFamily="34" charset="0"/>
                        <a:cs typeface="Calibri" panose="020F0502020204030204" pitchFamily="34" charset="0"/>
                      </a:endParaRPr>
                    </a:p>
                  </a:txBody>
                  <a:tcPr marL="0" marR="0" marT="0" marB="0" anchor="ctr"/>
                </a:tc>
                <a:tc rowSpan="2">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GB" sz="1050" dirty="0"/>
                        <a:t>Element 2</a:t>
                      </a:r>
                      <a:endParaRPr lang="en-GB" sz="1050" dirty="0">
                        <a:latin typeface="Calibri" panose="020F0502020204030204" pitchFamily="34" charset="0"/>
                        <a:cs typeface="Calibri" panose="020F0502020204030204" pitchFamily="34" charset="0"/>
                      </a:endParaRPr>
                    </a:p>
                  </a:txBody>
                  <a:tcPr marL="0" marR="0" marT="0" marB="0"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050" kern="1200" dirty="0"/>
                        <a:t>MANAGEMENT OF PERSONNEL</a:t>
                      </a:r>
                      <a:endParaRPr lang="en-GB" sz="1050" kern="1200" dirty="0">
                        <a:solidFill>
                          <a:schemeClr val="dk1"/>
                        </a:solidFill>
                        <a:latin typeface="Calibri" panose="020F0502020204030204" pitchFamily="34" charset="0"/>
                        <a:ea typeface="+mn-ea"/>
                        <a:cs typeface="Calibri" panose="020F0502020204030204" pitchFamily="34" charset="0"/>
                      </a:endParaRPr>
                    </a:p>
                  </a:txBody>
                  <a:tcPr marL="0" marR="0" marT="0" marB="0" anchor="ctr"/>
                </a:tc>
                <a:tc>
                  <a:txBody>
                    <a:bodyPr/>
                    <a:lstStyle/>
                    <a:p>
                      <a:pPr algn="ctr" fontAlgn="t"/>
                      <a:endParaRPr lang="en-US" sz="1050" kern="1200" dirty="0">
                        <a:solidFill>
                          <a:schemeClr val="dk1"/>
                        </a:solidFill>
                        <a:latin typeface="Calibri" panose="020F0502020204030204" pitchFamily="34" charset="0"/>
                        <a:ea typeface="+mn-ea"/>
                        <a:cs typeface="Calibri" panose="020F0502020204030204" pitchFamily="34" charset="0"/>
                      </a:endParaRPr>
                    </a:p>
                  </a:txBody>
                  <a:tcPr marL="9525" marR="9525" marT="9525" marB="0" anchor="ctr"/>
                </a:tc>
                <a:extLst>
                  <a:ext uri="{0D108BD9-81ED-4DB2-BD59-A6C34878D82A}">
                    <a16:rowId xmlns:a16="http://schemas.microsoft.com/office/drawing/2014/main" val="3221701418"/>
                  </a:ext>
                </a:extLst>
              </a:tr>
              <a:tr h="232344">
                <a:tc vMerge="1">
                  <a:txBody>
                    <a:bodyPr/>
                    <a:lstStyle/>
                    <a:p>
                      <a:endParaRPr lang="en-GB"/>
                    </a:p>
                  </a:txBody>
                  <a:tcPr/>
                </a:tc>
                <a:tc vMerge="1">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lang="en-GB" sz="1050" dirty="0">
                        <a:latin typeface="Calibri" panose="020F0502020204030204" pitchFamily="34" charset="0"/>
                        <a:cs typeface="Calibri" panose="020F0502020204030204" pitchFamily="34" charset="0"/>
                      </a:endParaRPr>
                    </a:p>
                  </a:txBody>
                  <a:tcPr marL="0" marR="0" marT="0" marB="0"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050" kern="1200" dirty="0"/>
                        <a:t>MANAGEMENT OF CONTRACTORS</a:t>
                      </a:r>
                      <a:endParaRPr lang="en-GB" sz="1050" kern="1200" dirty="0">
                        <a:solidFill>
                          <a:schemeClr val="dk1"/>
                        </a:solidFill>
                        <a:latin typeface="Calibri" panose="020F0502020204030204" pitchFamily="34" charset="0"/>
                        <a:ea typeface="+mn-ea"/>
                        <a:cs typeface="Calibri" panose="020F0502020204030204" pitchFamily="34" charset="0"/>
                      </a:endParaRPr>
                    </a:p>
                  </a:txBody>
                  <a:tcPr marL="0" marR="0" marT="0" marB="0" anchor="ctr"/>
                </a:tc>
                <a:tc>
                  <a:txBody>
                    <a:bodyPr/>
                    <a:lstStyle/>
                    <a:p>
                      <a:pPr algn="ctr" fontAlgn="t"/>
                      <a:endParaRPr lang="en-US" sz="1050" kern="1200" dirty="0">
                        <a:solidFill>
                          <a:schemeClr val="dk1"/>
                        </a:solidFill>
                        <a:latin typeface="Calibri" panose="020F0502020204030204" pitchFamily="34" charset="0"/>
                        <a:ea typeface="+mn-ea"/>
                        <a:cs typeface="Calibri" panose="020F0502020204030204" pitchFamily="34" charset="0"/>
                      </a:endParaRPr>
                    </a:p>
                  </a:txBody>
                  <a:tcPr marL="9525" marR="9525" marT="9525" marB="0" anchor="ctr"/>
                </a:tc>
                <a:extLst>
                  <a:ext uri="{0D108BD9-81ED-4DB2-BD59-A6C34878D82A}">
                    <a16:rowId xmlns:a16="http://schemas.microsoft.com/office/drawing/2014/main" val="2155338140"/>
                  </a:ext>
                </a:extLst>
              </a:tr>
              <a:tr h="244352">
                <a:tc vMerge="1">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lang="en-GB" sz="1050" dirty="0">
                        <a:latin typeface="Calibri" panose="020F0502020204030204" pitchFamily="34" charset="0"/>
                        <a:cs typeface="Calibri" panose="020F0502020204030204" pitchFamily="34" charset="0"/>
                      </a:endParaRPr>
                    </a:p>
                  </a:txBody>
                  <a:tcPr marL="0" marR="0" marT="0" marB="0"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GB" sz="1050" dirty="0"/>
                        <a:t>Element 3</a:t>
                      </a:r>
                      <a:endParaRPr lang="en-GB" sz="1050" dirty="0">
                        <a:latin typeface="Calibri" panose="020F0502020204030204" pitchFamily="34" charset="0"/>
                        <a:cs typeface="Calibri" panose="020F0502020204030204" pitchFamily="34" charset="0"/>
                      </a:endParaRPr>
                    </a:p>
                  </a:txBody>
                  <a:tcPr marL="0" marR="0" marT="0" marB="0"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050" kern="1200" dirty="0"/>
                        <a:t>PORT AND HARBOUR OPERATIONS</a:t>
                      </a:r>
                      <a:endParaRPr lang="en-GB" sz="1050" kern="1200" dirty="0">
                        <a:solidFill>
                          <a:schemeClr val="dk1"/>
                        </a:solidFill>
                        <a:latin typeface="Calibri" panose="020F0502020204030204" pitchFamily="34" charset="0"/>
                        <a:ea typeface="+mn-ea"/>
                        <a:cs typeface="Calibri" panose="020F0502020204030204" pitchFamily="34" charset="0"/>
                      </a:endParaRPr>
                    </a:p>
                  </a:txBody>
                  <a:tcPr marL="0" marR="0" marT="0" marB="0" anchor="ctr"/>
                </a:tc>
                <a:tc rowSpan="5">
                  <a:txBody>
                    <a:bodyPr/>
                    <a:lstStyle/>
                    <a:p>
                      <a:pPr algn="ctr"/>
                      <a:r>
                        <a:rPr lang="en-GB" sz="1800" kern="1200" dirty="0"/>
                        <a:t>67</a:t>
                      </a:r>
                      <a:endParaRPr lang="en-GB" sz="1800" b="1" kern="1200" dirty="0">
                        <a:solidFill>
                          <a:srgbClr val="FF0000"/>
                        </a:solidFill>
                        <a:latin typeface="Calibri" panose="020F0502020204030204" pitchFamily="34" charset="0"/>
                        <a:ea typeface="+mn-ea"/>
                        <a:cs typeface="Calibri" panose="020F0502020204030204" pitchFamily="34" charset="0"/>
                      </a:endParaRPr>
                    </a:p>
                  </a:txBody>
                  <a:tcPr marL="0" marR="0" marT="0" marB="0" anchor="ctr"/>
                </a:tc>
                <a:extLst>
                  <a:ext uri="{0D108BD9-81ED-4DB2-BD59-A6C34878D82A}">
                    <a16:rowId xmlns:a16="http://schemas.microsoft.com/office/drawing/2014/main" val="2169971736"/>
                  </a:ext>
                </a:extLst>
              </a:tr>
              <a:tr h="244352">
                <a:tc vMerge="1">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lang="en-GB" sz="1050" dirty="0">
                        <a:latin typeface="Calibri" panose="020F0502020204030204" pitchFamily="34" charset="0"/>
                        <a:cs typeface="Calibri" panose="020F0502020204030204" pitchFamily="34" charset="0"/>
                      </a:endParaRPr>
                    </a:p>
                  </a:txBody>
                  <a:tcPr marL="0" marR="0" marT="0" marB="0" anchor="ctr"/>
                </a:tc>
                <a:tc rowSpan="2">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GB" sz="1050" dirty="0"/>
                        <a:t>Element 4</a:t>
                      </a:r>
                      <a:endParaRPr lang="en-GB" sz="1050" dirty="0">
                        <a:latin typeface="Calibri" panose="020F0502020204030204" pitchFamily="34" charset="0"/>
                        <a:cs typeface="Calibri" panose="020F0502020204030204" pitchFamily="34" charset="0"/>
                      </a:endParaRPr>
                    </a:p>
                  </a:txBody>
                  <a:tcPr marL="0" marR="0" marT="0" marB="0"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050" kern="1200" dirty="0"/>
                        <a:t>TERMINAL LAYOUT - GENERAL</a:t>
                      </a:r>
                      <a:endParaRPr lang="en-GB" sz="1050" kern="1200" dirty="0">
                        <a:solidFill>
                          <a:schemeClr val="dk1"/>
                        </a:solidFill>
                        <a:latin typeface="Calibri" panose="020F0502020204030204" pitchFamily="34" charset="0"/>
                        <a:ea typeface="+mn-ea"/>
                        <a:cs typeface="Calibri" panose="020F0502020204030204" pitchFamily="34" charset="0"/>
                      </a:endParaRPr>
                    </a:p>
                  </a:txBody>
                  <a:tcPr marL="0" marR="0" marT="0" marB="0" anchor="ctr"/>
                </a:tc>
                <a:tc vMerge="1">
                  <a:txBody>
                    <a:bodyPr/>
                    <a:lstStyle/>
                    <a:p>
                      <a:pPr algn="ctr" fontAlgn="t"/>
                      <a:endParaRPr lang="en-US" sz="1050" kern="1200" dirty="0">
                        <a:solidFill>
                          <a:schemeClr val="dk1"/>
                        </a:solidFill>
                        <a:latin typeface="Calibri" panose="020F0502020204030204" pitchFamily="34" charset="0"/>
                        <a:ea typeface="+mn-ea"/>
                        <a:cs typeface="Calibri" panose="020F0502020204030204" pitchFamily="34" charset="0"/>
                      </a:endParaRPr>
                    </a:p>
                  </a:txBody>
                  <a:tcPr marL="9525" marR="9525" marT="9525" marB="0" anchor="ctr"/>
                </a:tc>
                <a:extLst>
                  <a:ext uri="{0D108BD9-81ED-4DB2-BD59-A6C34878D82A}">
                    <a16:rowId xmlns:a16="http://schemas.microsoft.com/office/drawing/2014/main" val="1144714350"/>
                  </a:ext>
                </a:extLst>
              </a:tr>
              <a:tr h="244352">
                <a:tc vMerge="1">
                  <a:txBody>
                    <a:bodyPr/>
                    <a:lstStyle/>
                    <a:p>
                      <a:endParaRPr lang="en-GB"/>
                    </a:p>
                  </a:txBody>
                  <a:tcPr/>
                </a:tc>
                <a:tc vMerge="1">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lang="en-GB" sz="1050" dirty="0">
                        <a:latin typeface="Calibri" panose="020F0502020204030204" pitchFamily="34" charset="0"/>
                        <a:cs typeface="Calibri" panose="020F0502020204030204" pitchFamily="34" charset="0"/>
                      </a:endParaRPr>
                    </a:p>
                  </a:txBody>
                  <a:tcPr marL="0" marR="0" marT="0" marB="0"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050" kern="1200" dirty="0"/>
                        <a:t>TERMINAL LAYOUT – TRANSFER EQUIPMENT</a:t>
                      </a:r>
                      <a:endParaRPr lang="en-GB" sz="1050" kern="1200" dirty="0">
                        <a:solidFill>
                          <a:schemeClr val="dk1"/>
                        </a:solidFill>
                        <a:latin typeface="Calibri" panose="020F0502020204030204" pitchFamily="34" charset="0"/>
                        <a:ea typeface="+mn-ea"/>
                        <a:cs typeface="Calibri" panose="020F0502020204030204" pitchFamily="34" charset="0"/>
                      </a:endParaRPr>
                    </a:p>
                  </a:txBody>
                  <a:tcPr marL="0" marR="0" marT="0" marB="0" anchor="ctr"/>
                </a:tc>
                <a:tc vMerge="1">
                  <a:txBody>
                    <a:bodyPr/>
                    <a:lstStyle/>
                    <a:p>
                      <a:pPr algn="ctr" fontAlgn="t"/>
                      <a:endParaRPr lang="en-US" sz="1050" kern="1200" dirty="0">
                        <a:solidFill>
                          <a:schemeClr val="dk1"/>
                        </a:solidFill>
                        <a:latin typeface="Calibri" panose="020F0502020204030204" pitchFamily="34" charset="0"/>
                        <a:ea typeface="+mn-ea"/>
                        <a:cs typeface="Calibri" panose="020F0502020204030204" pitchFamily="34" charset="0"/>
                      </a:endParaRPr>
                    </a:p>
                  </a:txBody>
                  <a:tcPr marL="9525" marR="9525" marT="9525" marB="0" anchor="ctr"/>
                </a:tc>
                <a:extLst>
                  <a:ext uri="{0D108BD9-81ED-4DB2-BD59-A6C34878D82A}">
                    <a16:rowId xmlns:a16="http://schemas.microsoft.com/office/drawing/2014/main" val="962501219"/>
                  </a:ext>
                </a:extLst>
              </a:tr>
              <a:tr h="232344">
                <a:tc vMerge="1">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lang="en-GB" sz="1050" dirty="0">
                        <a:latin typeface="Calibri" panose="020F0502020204030204" pitchFamily="34" charset="0"/>
                        <a:cs typeface="Calibri" panose="020F0502020204030204" pitchFamily="34" charset="0"/>
                      </a:endParaRPr>
                    </a:p>
                  </a:txBody>
                  <a:tcPr marL="0" marR="0" marT="0" marB="0"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GB" sz="1050" dirty="0"/>
                        <a:t>Element 5</a:t>
                      </a:r>
                      <a:endParaRPr lang="en-GB" sz="1050" dirty="0">
                        <a:latin typeface="Calibri" panose="020F0502020204030204" pitchFamily="34" charset="0"/>
                        <a:cs typeface="Calibri" panose="020F0502020204030204" pitchFamily="34" charset="0"/>
                      </a:endParaRPr>
                    </a:p>
                  </a:txBody>
                  <a:tcPr marL="0" marR="0" marT="0" marB="0"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050" kern="1200" dirty="0"/>
                        <a:t>SHIP/SHORE INTERFACE</a:t>
                      </a:r>
                      <a:endParaRPr lang="en-GB" sz="1050" kern="1200" dirty="0">
                        <a:solidFill>
                          <a:schemeClr val="dk1"/>
                        </a:solidFill>
                        <a:latin typeface="Calibri" panose="020F0502020204030204" pitchFamily="34" charset="0"/>
                        <a:ea typeface="+mn-ea"/>
                        <a:cs typeface="Calibri" panose="020F0502020204030204" pitchFamily="34" charset="0"/>
                      </a:endParaRPr>
                    </a:p>
                  </a:txBody>
                  <a:tcPr marL="0" marR="0" marT="0" marB="0" anchor="ctr"/>
                </a:tc>
                <a:tc vMerge="1">
                  <a:txBody>
                    <a:bodyPr/>
                    <a:lstStyle/>
                    <a:p>
                      <a:pPr algn="ctr"/>
                      <a:endParaRPr lang="en-GB" sz="1050" kern="1200" dirty="0">
                        <a:solidFill>
                          <a:schemeClr val="dk1"/>
                        </a:solidFill>
                        <a:latin typeface="Calibri" panose="020F0502020204030204" pitchFamily="34" charset="0"/>
                        <a:ea typeface="+mn-ea"/>
                        <a:cs typeface="Calibri" panose="020F0502020204030204" pitchFamily="34" charset="0"/>
                      </a:endParaRPr>
                    </a:p>
                  </a:txBody>
                  <a:tcPr marL="0" marR="0" marT="0" marB="0" anchor="ctr"/>
                </a:tc>
                <a:extLst>
                  <a:ext uri="{0D108BD9-81ED-4DB2-BD59-A6C34878D82A}">
                    <a16:rowId xmlns:a16="http://schemas.microsoft.com/office/drawing/2014/main" val="1374153549"/>
                  </a:ext>
                </a:extLst>
              </a:tr>
              <a:tr h="244352">
                <a:tc vMerge="1">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lang="en-GB" sz="1050" dirty="0">
                        <a:latin typeface="Calibri" panose="020F0502020204030204" pitchFamily="34" charset="0"/>
                        <a:cs typeface="Calibri" panose="020F0502020204030204" pitchFamily="34" charset="0"/>
                      </a:endParaRPr>
                    </a:p>
                  </a:txBody>
                  <a:tcPr marL="0" marR="0" marT="0" marB="0"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GB" sz="1050" dirty="0"/>
                        <a:t>Element 6</a:t>
                      </a:r>
                      <a:endParaRPr lang="en-GB" sz="1050" dirty="0">
                        <a:latin typeface="Calibri" panose="020F0502020204030204" pitchFamily="34" charset="0"/>
                        <a:cs typeface="Calibri" panose="020F0502020204030204" pitchFamily="34" charset="0"/>
                      </a:endParaRPr>
                    </a:p>
                  </a:txBody>
                  <a:tcPr marL="0" marR="0" marT="0" marB="0"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050" kern="1200" dirty="0"/>
                        <a:t>TRANSFER OPERATIONS</a:t>
                      </a:r>
                      <a:endParaRPr lang="en-GB" sz="1050" kern="1200" dirty="0">
                        <a:solidFill>
                          <a:schemeClr val="dk1"/>
                        </a:solidFill>
                        <a:latin typeface="Calibri" panose="020F0502020204030204" pitchFamily="34" charset="0"/>
                        <a:ea typeface="+mn-ea"/>
                        <a:cs typeface="Calibri" panose="020F0502020204030204" pitchFamily="34" charset="0"/>
                      </a:endParaRPr>
                    </a:p>
                  </a:txBody>
                  <a:tcPr marL="0" marR="0" marT="0" marB="0" anchor="ctr"/>
                </a:tc>
                <a:tc vMerge="1">
                  <a:txBody>
                    <a:bodyPr/>
                    <a:lstStyle/>
                    <a:p>
                      <a:pPr algn="ctr"/>
                      <a:endParaRPr lang="en-GB" sz="1050" kern="1200" dirty="0">
                        <a:solidFill>
                          <a:schemeClr val="dk1"/>
                        </a:solidFill>
                        <a:latin typeface="Calibri" panose="020F0502020204030204" pitchFamily="34" charset="0"/>
                        <a:ea typeface="+mn-ea"/>
                        <a:cs typeface="Calibri" panose="020F0502020204030204" pitchFamily="34" charset="0"/>
                      </a:endParaRPr>
                    </a:p>
                  </a:txBody>
                  <a:tcPr marL="0" marR="0" marT="0" marB="0" anchor="ctr"/>
                </a:tc>
                <a:extLst>
                  <a:ext uri="{0D108BD9-81ED-4DB2-BD59-A6C34878D82A}">
                    <a16:rowId xmlns:a16="http://schemas.microsoft.com/office/drawing/2014/main" val="2204764497"/>
                  </a:ext>
                </a:extLst>
              </a:tr>
              <a:tr h="232344">
                <a:tc vMerge="1">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lang="en-GB" sz="1050" dirty="0">
                        <a:latin typeface="Calibri" panose="020F0502020204030204" pitchFamily="34" charset="0"/>
                        <a:cs typeface="Calibri" panose="020F0502020204030204" pitchFamily="34" charset="0"/>
                      </a:endParaRPr>
                    </a:p>
                  </a:txBody>
                  <a:tcPr marL="0" marR="0" marT="0" marB="0"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GB" sz="1050" dirty="0"/>
                        <a:t>Element 7</a:t>
                      </a:r>
                      <a:endParaRPr lang="en-GB" sz="1050" dirty="0">
                        <a:latin typeface="Calibri" panose="020F0502020204030204" pitchFamily="34" charset="0"/>
                        <a:cs typeface="Calibri" panose="020F0502020204030204" pitchFamily="34" charset="0"/>
                      </a:endParaRPr>
                    </a:p>
                  </a:txBody>
                  <a:tcPr marL="0" marR="0" marT="0" marB="0"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050" kern="1200" dirty="0"/>
                        <a:t>MAINTENANCE MANAGEMENT</a:t>
                      </a:r>
                      <a:endParaRPr lang="en-GB" sz="1050" kern="1200" dirty="0">
                        <a:solidFill>
                          <a:schemeClr val="dk1"/>
                        </a:solidFill>
                        <a:latin typeface="Calibri" panose="020F0502020204030204" pitchFamily="34" charset="0"/>
                        <a:ea typeface="+mn-ea"/>
                        <a:cs typeface="Calibri" panose="020F0502020204030204" pitchFamily="34" charset="0"/>
                      </a:endParaRPr>
                    </a:p>
                  </a:txBody>
                  <a:tcPr marL="0" marR="0" marT="0" marB="0" anchor="ctr"/>
                </a:tc>
                <a:tc>
                  <a:txBody>
                    <a:bodyPr/>
                    <a:lstStyle/>
                    <a:p>
                      <a:pPr algn="ctr"/>
                      <a:endParaRPr lang="en-GB" sz="1050" kern="1200" dirty="0">
                        <a:solidFill>
                          <a:schemeClr val="dk1"/>
                        </a:solidFill>
                        <a:latin typeface="Calibri" panose="020F0502020204030204" pitchFamily="34" charset="0"/>
                        <a:ea typeface="+mn-ea"/>
                        <a:cs typeface="Calibri" panose="020F0502020204030204" pitchFamily="34" charset="0"/>
                      </a:endParaRPr>
                    </a:p>
                  </a:txBody>
                  <a:tcPr marL="0" marR="0" marT="0" marB="0" anchor="ctr"/>
                </a:tc>
                <a:extLst>
                  <a:ext uri="{0D108BD9-81ED-4DB2-BD59-A6C34878D82A}">
                    <a16:rowId xmlns:a16="http://schemas.microsoft.com/office/drawing/2014/main" val="3898607086"/>
                  </a:ext>
                </a:extLst>
              </a:tr>
              <a:tr h="232344">
                <a:tc vMerge="1">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lang="en-GB" sz="1050" dirty="0">
                        <a:latin typeface="Calibri" panose="020F0502020204030204" pitchFamily="34" charset="0"/>
                        <a:cs typeface="Calibri" panose="020F0502020204030204" pitchFamily="34" charset="0"/>
                      </a:endParaRPr>
                    </a:p>
                  </a:txBody>
                  <a:tcPr marL="0" marR="0" marT="0" marB="0"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GB" sz="1050" dirty="0"/>
                        <a:t>Element 8</a:t>
                      </a:r>
                      <a:endParaRPr lang="en-GB" sz="1050" dirty="0">
                        <a:latin typeface="Calibri" panose="020F0502020204030204" pitchFamily="34" charset="0"/>
                        <a:cs typeface="Calibri" panose="020F0502020204030204" pitchFamily="34" charset="0"/>
                      </a:endParaRPr>
                    </a:p>
                  </a:txBody>
                  <a:tcPr marL="0" marR="0" marT="0" marB="0"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050" kern="1200" dirty="0"/>
                        <a:t>MANAGEMENT OF CHANGE</a:t>
                      </a:r>
                      <a:endParaRPr lang="en-GB" sz="1050" kern="1200" dirty="0">
                        <a:solidFill>
                          <a:schemeClr val="dk1"/>
                        </a:solidFill>
                        <a:latin typeface="Calibri" panose="020F0502020204030204" pitchFamily="34" charset="0"/>
                        <a:ea typeface="+mn-ea"/>
                        <a:cs typeface="Calibri" panose="020F0502020204030204" pitchFamily="34" charset="0"/>
                      </a:endParaRPr>
                    </a:p>
                  </a:txBody>
                  <a:tcPr marL="0" marR="0" marT="0" marB="0" anchor="ctr"/>
                </a:tc>
                <a:tc>
                  <a:txBody>
                    <a:bodyPr/>
                    <a:lstStyle/>
                    <a:p>
                      <a:pPr algn="ctr"/>
                      <a:endParaRPr lang="en-GB" sz="1050" kern="1200" dirty="0">
                        <a:solidFill>
                          <a:schemeClr val="dk1"/>
                        </a:solidFill>
                        <a:latin typeface="Calibri" panose="020F0502020204030204" pitchFamily="34" charset="0"/>
                        <a:ea typeface="+mn-ea"/>
                        <a:cs typeface="Calibri" panose="020F0502020204030204" pitchFamily="34" charset="0"/>
                      </a:endParaRPr>
                    </a:p>
                  </a:txBody>
                  <a:tcPr marL="0" marR="0" marT="0" marB="0" anchor="ctr"/>
                </a:tc>
                <a:extLst>
                  <a:ext uri="{0D108BD9-81ED-4DB2-BD59-A6C34878D82A}">
                    <a16:rowId xmlns:a16="http://schemas.microsoft.com/office/drawing/2014/main" val="790701362"/>
                  </a:ext>
                </a:extLst>
              </a:tr>
              <a:tr h="244352">
                <a:tc vMerge="1">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lang="en-GB" sz="1050" dirty="0">
                        <a:latin typeface="Calibri" panose="020F0502020204030204" pitchFamily="34" charset="0"/>
                        <a:cs typeface="Calibri" panose="020F0502020204030204" pitchFamily="34" charset="0"/>
                      </a:endParaRPr>
                    </a:p>
                  </a:txBody>
                  <a:tcPr marL="0" marR="0" marT="0" marB="0"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GB" sz="1050" dirty="0"/>
                        <a:t>Element 9 </a:t>
                      </a:r>
                      <a:endParaRPr lang="en-GB" sz="1050" dirty="0">
                        <a:latin typeface="Calibri" panose="020F0502020204030204" pitchFamily="34" charset="0"/>
                        <a:cs typeface="Calibri" panose="020F0502020204030204" pitchFamily="34" charset="0"/>
                      </a:endParaRPr>
                    </a:p>
                  </a:txBody>
                  <a:tcPr marL="0" marR="0" marT="0" marB="0"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050" kern="1200" dirty="0"/>
                        <a:t>INCIDENT INVESTIGATION AND ANALYSIS</a:t>
                      </a:r>
                      <a:endParaRPr lang="en-GB" sz="1050" kern="1200" dirty="0">
                        <a:solidFill>
                          <a:schemeClr val="dk1"/>
                        </a:solidFill>
                        <a:latin typeface="Calibri" panose="020F0502020204030204" pitchFamily="34" charset="0"/>
                        <a:ea typeface="+mn-ea"/>
                        <a:cs typeface="Calibri" panose="020F0502020204030204" pitchFamily="34" charset="0"/>
                      </a:endParaRPr>
                    </a:p>
                  </a:txBody>
                  <a:tcPr marL="0" marR="0" marT="0" marB="0" anchor="ctr"/>
                </a:tc>
                <a:tc>
                  <a:txBody>
                    <a:bodyPr/>
                    <a:lstStyle/>
                    <a:p>
                      <a:pPr algn="ctr"/>
                      <a:endParaRPr lang="en-GB" sz="1050" kern="1200" dirty="0">
                        <a:solidFill>
                          <a:schemeClr val="dk1"/>
                        </a:solidFill>
                        <a:latin typeface="Calibri" panose="020F0502020204030204" pitchFamily="34" charset="0"/>
                        <a:ea typeface="+mn-ea"/>
                        <a:cs typeface="Calibri" panose="020F0502020204030204" pitchFamily="34" charset="0"/>
                      </a:endParaRPr>
                    </a:p>
                  </a:txBody>
                  <a:tcPr marL="0" marR="0" marT="0" marB="0" anchor="ctr"/>
                </a:tc>
                <a:extLst>
                  <a:ext uri="{0D108BD9-81ED-4DB2-BD59-A6C34878D82A}">
                    <a16:rowId xmlns:a16="http://schemas.microsoft.com/office/drawing/2014/main" val="4164372215"/>
                  </a:ext>
                </a:extLst>
              </a:tr>
              <a:tr h="232344">
                <a:tc vMerge="1">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lang="en-GB" sz="1050" dirty="0">
                        <a:latin typeface="Calibri" panose="020F0502020204030204" pitchFamily="34" charset="0"/>
                        <a:cs typeface="Calibri" panose="020F0502020204030204" pitchFamily="34" charset="0"/>
                      </a:endParaRPr>
                    </a:p>
                  </a:txBody>
                  <a:tcPr marL="0" marR="0" marT="0" marB="0" anchor="ctr"/>
                </a:tc>
                <a:tc rowSpan="2">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GB" sz="1050" dirty="0"/>
                        <a:t>Element 10</a:t>
                      </a:r>
                      <a:endParaRPr lang="en-GB" sz="1050" dirty="0">
                        <a:latin typeface="Calibri" panose="020F0502020204030204" pitchFamily="34" charset="0"/>
                        <a:cs typeface="Calibri" panose="020F0502020204030204" pitchFamily="34" charset="0"/>
                      </a:endParaRPr>
                    </a:p>
                  </a:txBody>
                  <a:tcPr marL="0" marR="0" marT="0" marB="0"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050" kern="1200" dirty="0"/>
                        <a:t>MANAGEMENT OF SAFETY AND OCCUPATIONAL HEALTH</a:t>
                      </a:r>
                      <a:endParaRPr lang="en-US" sz="1050" kern="1200" dirty="0">
                        <a:solidFill>
                          <a:schemeClr val="dk1"/>
                        </a:solidFill>
                        <a:latin typeface="Calibri" panose="020F0502020204030204" pitchFamily="34" charset="0"/>
                        <a:ea typeface="+mn-ea"/>
                        <a:cs typeface="Calibri" panose="020F0502020204030204" pitchFamily="34" charset="0"/>
                      </a:endParaRPr>
                    </a:p>
                  </a:txBody>
                  <a:tcPr marL="0" marR="0" marT="0" marB="0" anchor="ctr"/>
                </a:tc>
                <a:tc>
                  <a:txBody>
                    <a:bodyPr/>
                    <a:lstStyle/>
                    <a:p>
                      <a:pPr algn="ctr" fontAlgn="t"/>
                      <a:endParaRPr lang="en-US" sz="1050" kern="1200" dirty="0">
                        <a:solidFill>
                          <a:schemeClr val="dk1"/>
                        </a:solidFill>
                        <a:latin typeface="Calibri" panose="020F0502020204030204" pitchFamily="34" charset="0"/>
                        <a:ea typeface="+mn-ea"/>
                        <a:cs typeface="Calibri" panose="020F0502020204030204" pitchFamily="34" charset="0"/>
                      </a:endParaRPr>
                    </a:p>
                  </a:txBody>
                  <a:tcPr marL="9525" marR="9525" marT="9525" marB="0" anchor="ctr"/>
                </a:tc>
                <a:extLst>
                  <a:ext uri="{0D108BD9-81ED-4DB2-BD59-A6C34878D82A}">
                    <a16:rowId xmlns:a16="http://schemas.microsoft.com/office/drawing/2014/main" val="3123973185"/>
                  </a:ext>
                </a:extLst>
              </a:tr>
              <a:tr h="232344">
                <a:tc vMerge="1">
                  <a:txBody>
                    <a:bodyPr/>
                    <a:lstStyle/>
                    <a:p>
                      <a:endParaRPr lang="en-GB"/>
                    </a:p>
                  </a:txBody>
                  <a:tcPr/>
                </a:tc>
                <a:tc vMerge="1">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lang="en-GB" sz="1050" dirty="0">
                        <a:latin typeface="Calibri" panose="020F0502020204030204" pitchFamily="34" charset="0"/>
                        <a:cs typeface="Calibri" panose="020F0502020204030204" pitchFamily="34" charset="0"/>
                      </a:endParaRPr>
                    </a:p>
                  </a:txBody>
                  <a:tcPr marL="0" marR="0" marT="0" marB="0"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050" kern="1200" dirty="0"/>
                        <a:t>SECURITY MANAGEMENT INCLUDING VISITOR CONTROLS</a:t>
                      </a:r>
                      <a:endParaRPr lang="en-US" sz="1050" kern="1200" dirty="0">
                        <a:solidFill>
                          <a:schemeClr val="dk1"/>
                        </a:solidFill>
                        <a:latin typeface="Calibri" panose="020F0502020204030204" pitchFamily="34" charset="0"/>
                        <a:ea typeface="+mn-ea"/>
                        <a:cs typeface="Calibri" panose="020F0502020204030204" pitchFamily="34" charset="0"/>
                      </a:endParaRPr>
                    </a:p>
                  </a:txBody>
                  <a:tcPr marL="0" marR="0" marT="0" marB="0" anchor="ctr"/>
                </a:tc>
                <a:tc>
                  <a:txBody>
                    <a:bodyPr/>
                    <a:lstStyle/>
                    <a:p>
                      <a:pPr algn="ctr" fontAlgn="t"/>
                      <a:endParaRPr lang="en-US" sz="1050" kern="1200" dirty="0">
                        <a:solidFill>
                          <a:schemeClr val="dk1"/>
                        </a:solidFill>
                        <a:latin typeface="Calibri" panose="020F0502020204030204" pitchFamily="34" charset="0"/>
                        <a:ea typeface="+mn-ea"/>
                        <a:cs typeface="Calibri" panose="020F0502020204030204" pitchFamily="34" charset="0"/>
                      </a:endParaRPr>
                    </a:p>
                  </a:txBody>
                  <a:tcPr marL="9525" marR="9525" marT="9525" marB="0" anchor="ctr"/>
                </a:tc>
                <a:extLst>
                  <a:ext uri="{0D108BD9-81ED-4DB2-BD59-A6C34878D82A}">
                    <a16:rowId xmlns:a16="http://schemas.microsoft.com/office/drawing/2014/main" val="94616115"/>
                  </a:ext>
                </a:extLst>
              </a:tr>
              <a:tr h="242703">
                <a:tc vMerge="1">
                  <a:txBody>
                    <a:bodyPr/>
                    <a:lstStyle/>
                    <a:p>
                      <a:pPr algn="ctr"/>
                      <a:endParaRPr lang="en-GB" sz="1050" dirty="0">
                        <a:latin typeface="Calibri" panose="020F0502020204030204" pitchFamily="34" charset="0"/>
                        <a:cs typeface="Calibri" panose="020F0502020204030204" pitchFamily="34" charset="0"/>
                      </a:endParaRPr>
                    </a:p>
                  </a:txBody>
                  <a:tcPr marL="0" marR="0" marT="0" marB="0" anchor="ctr"/>
                </a:tc>
                <a:tc>
                  <a:txBody>
                    <a:bodyPr/>
                    <a:lstStyle/>
                    <a:p>
                      <a:pPr algn="ctr"/>
                      <a:r>
                        <a:rPr lang="en-US" sz="1050" dirty="0"/>
                        <a:t>Element 11</a:t>
                      </a:r>
                      <a:endParaRPr lang="en-GB" sz="1050" dirty="0">
                        <a:latin typeface="Calibri" panose="020F0502020204030204" pitchFamily="34" charset="0"/>
                        <a:cs typeface="Calibri" panose="020F0502020204030204" pitchFamily="34" charset="0"/>
                      </a:endParaRPr>
                    </a:p>
                  </a:txBody>
                  <a:tcPr marL="0" marR="0" marT="0" marB="0"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050" kern="1200" dirty="0"/>
                        <a:t>ENVIRONMENTAL PROTECTION</a:t>
                      </a:r>
                      <a:endParaRPr lang="en-US" sz="1050" kern="1200" dirty="0">
                        <a:solidFill>
                          <a:schemeClr val="dk1"/>
                        </a:solidFill>
                        <a:latin typeface="Calibri" panose="020F0502020204030204" pitchFamily="34" charset="0"/>
                        <a:ea typeface="+mn-ea"/>
                        <a:cs typeface="Calibri" panose="020F0502020204030204" pitchFamily="34" charset="0"/>
                      </a:endParaRPr>
                    </a:p>
                  </a:txBody>
                  <a:tcPr marL="0" marR="0" marT="0" marB="0" anchor="ctr"/>
                </a:tc>
                <a:tc>
                  <a:txBody>
                    <a:bodyPr/>
                    <a:lstStyle/>
                    <a:p>
                      <a:pPr algn="ctr"/>
                      <a:endParaRPr lang="en-GB" sz="1050" kern="1200" dirty="0">
                        <a:solidFill>
                          <a:schemeClr val="dk1"/>
                        </a:solidFill>
                        <a:latin typeface="Calibri" panose="020F0502020204030204" pitchFamily="34" charset="0"/>
                        <a:ea typeface="+mn-ea"/>
                        <a:cs typeface="Calibri" panose="020F0502020204030204" pitchFamily="34" charset="0"/>
                      </a:endParaRPr>
                    </a:p>
                  </a:txBody>
                  <a:tcPr marL="0" marR="0" marT="0" marB="0" anchor="ctr"/>
                </a:tc>
                <a:extLst>
                  <a:ext uri="{0D108BD9-81ED-4DB2-BD59-A6C34878D82A}">
                    <a16:rowId xmlns:a16="http://schemas.microsoft.com/office/drawing/2014/main" val="400320228"/>
                  </a:ext>
                </a:extLst>
              </a:tr>
              <a:tr h="232344">
                <a:tc vMerge="1">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lang="en-GB" sz="1050" dirty="0">
                        <a:latin typeface="Calibri" panose="020F0502020204030204" pitchFamily="34" charset="0"/>
                        <a:cs typeface="Calibri" panose="020F0502020204030204" pitchFamily="34" charset="0"/>
                      </a:endParaRPr>
                    </a:p>
                  </a:txBody>
                  <a:tcPr marL="0" marR="0" marT="0" marB="0"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050" dirty="0"/>
                        <a:t>Element 12</a:t>
                      </a:r>
                      <a:endParaRPr lang="en-GB" sz="1050" dirty="0">
                        <a:latin typeface="Calibri" panose="020F0502020204030204" pitchFamily="34" charset="0"/>
                        <a:cs typeface="Calibri" panose="020F0502020204030204" pitchFamily="34" charset="0"/>
                      </a:endParaRPr>
                    </a:p>
                  </a:txBody>
                  <a:tcPr marL="0" marR="0" marT="0" marB="0"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050" kern="1200" dirty="0"/>
                        <a:t>EMERGENCY PREPAREDNESS</a:t>
                      </a:r>
                      <a:endParaRPr lang="en-US" sz="1050" kern="1200" dirty="0">
                        <a:solidFill>
                          <a:schemeClr val="dk1"/>
                        </a:solidFill>
                        <a:latin typeface="Calibri" panose="020F0502020204030204" pitchFamily="34" charset="0"/>
                        <a:ea typeface="+mn-ea"/>
                        <a:cs typeface="Calibri" panose="020F0502020204030204" pitchFamily="34" charset="0"/>
                      </a:endParaRPr>
                    </a:p>
                  </a:txBody>
                  <a:tcPr marL="0" marR="0" marT="0" marB="0" anchor="ctr"/>
                </a:tc>
                <a:tc>
                  <a:txBody>
                    <a:bodyPr/>
                    <a:lstStyle/>
                    <a:p>
                      <a:pPr algn="ctr"/>
                      <a:endParaRPr lang="en-GB" sz="1050" kern="1200" dirty="0">
                        <a:solidFill>
                          <a:schemeClr val="dk1"/>
                        </a:solidFill>
                        <a:latin typeface="Calibri" panose="020F0502020204030204" pitchFamily="34" charset="0"/>
                        <a:ea typeface="+mn-ea"/>
                        <a:cs typeface="Calibri" panose="020F0502020204030204" pitchFamily="34" charset="0"/>
                      </a:endParaRPr>
                    </a:p>
                  </a:txBody>
                  <a:tcPr marL="0" marR="0" marT="0" marB="0" anchor="ctr"/>
                </a:tc>
                <a:extLst>
                  <a:ext uri="{0D108BD9-81ED-4DB2-BD59-A6C34878D82A}">
                    <a16:rowId xmlns:a16="http://schemas.microsoft.com/office/drawing/2014/main" val="1664150980"/>
                  </a:ext>
                </a:extLst>
              </a:tr>
              <a:tr h="232344">
                <a:tc vMerge="1">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lang="en-GB" sz="1050" dirty="0">
                        <a:latin typeface="Calibri" panose="020F0502020204030204" pitchFamily="34" charset="0"/>
                        <a:cs typeface="Calibri" panose="020F0502020204030204" pitchFamily="34" charset="0"/>
                      </a:endParaRPr>
                    </a:p>
                  </a:txBody>
                  <a:tcPr marL="0" marR="0" marT="0" marB="0"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050" dirty="0"/>
                        <a:t>Element 13</a:t>
                      </a:r>
                      <a:endParaRPr lang="en-GB" sz="1050" dirty="0">
                        <a:latin typeface="Calibri" panose="020F0502020204030204" pitchFamily="34" charset="0"/>
                        <a:cs typeface="Calibri" panose="020F0502020204030204" pitchFamily="34" charset="0"/>
                      </a:endParaRPr>
                    </a:p>
                  </a:txBody>
                  <a:tcPr marL="0" marR="0" marT="0" marB="0"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050" kern="1200" dirty="0"/>
                        <a:t>MANAGEMENT SYSTEM REVIEW</a:t>
                      </a:r>
                      <a:endParaRPr lang="en-US" sz="1050" kern="1200" dirty="0">
                        <a:solidFill>
                          <a:schemeClr val="dk1"/>
                        </a:solidFill>
                        <a:latin typeface="Calibri" panose="020F0502020204030204" pitchFamily="34" charset="0"/>
                        <a:ea typeface="+mn-ea"/>
                        <a:cs typeface="Calibri" panose="020F0502020204030204" pitchFamily="34" charset="0"/>
                      </a:endParaRPr>
                    </a:p>
                  </a:txBody>
                  <a:tcPr marL="0" marR="0" marT="0" marB="0" anchor="ctr"/>
                </a:tc>
                <a:tc>
                  <a:txBody>
                    <a:bodyPr/>
                    <a:lstStyle/>
                    <a:p>
                      <a:pPr algn="ctr"/>
                      <a:endParaRPr lang="en-GB" sz="1050" kern="1200" dirty="0">
                        <a:solidFill>
                          <a:schemeClr val="dk1"/>
                        </a:solidFill>
                        <a:latin typeface="Calibri" panose="020F0502020204030204" pitchFamily="34" charset="0"/>
                        <a:ea typeface="+mn-ea"/>
                        <a:cs typeface="Calibri" panose="020F0502020204030204" pitchFamily="34" charset="0"/>
                      </a:endParaRPr>
                    </a:p>
                  </a:txBody>
                  <a:tcPr marL="0" marR="0" marT="0" marB="0" anchor="ctr"/>
                </a:tc>
                <a:extLst>
                  <a:ext uri="{0D108BD9-81ED-4DB2-BD59-A6C34878D82A}">
                    <a16:rowId xmlns:a16="http://schemas.microsoft.com/office/drawing/2014/main" val="1463406634"/>
                  </a:ext>
                </a:extLst>
              </a:tr>
              <a:tr h="232344">
                <a:tc rowSpan="2">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GB" sz="1050" dirty="0"/>
                        <a:t>Optional</a:t>
                      </a:r>
                      <a:endParaRPr lang="en-GB" sz="1050" dirty="0">
                        <a:latin typeface="Calibri" panose="020F0502020204030204" pitchFamily="34" charset="0"/>
                        <a:cs typeface="Calibri" panose="020F0502020204030204" pitchFamily="34" charset="0"/>
                      </a:endParaRPr>
                    </a:p>
                  </a:txBody>
                  <a:tcPr marL="0" marR="0" marT="0" marB="0"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050" dirty="0"/>
                        <a:t>Element 14</a:t>
                      </a:r>
                      <a:endParaRPr lang="en-GB" sz="1050" dirty="0">
                        <a:latin typeface="Calibri" panose="020F0502020204030204" pitchFamily="34" charset="0"/>
                        <a:cs typeface="Calibri" panose="020F0502020204030204" pitchFamily="34" charset="0"/>
                      </a:endParaRPr>
                    </a:p>
                  </a:txBody>
                  <a:tcPr marL="0" marR="0" marT="0" marB="0"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050" kern="1200" dirty="0"/>
                        <a:t>OPERATIONS AT BUOY MOORINGS</a:t>
                      </a:r>
                      <a:endParaRPr lang="en-US" sz="1050" kern="1200" dirty="0">
                        <a:solidFill>
                          <a:schemeClr val="dk1"/>
                        </a:solidFill>
                        <a:latin typeface="Calibri" panose="020F0502020204030204" pitchFamily="34" charset="0"/>
                        <a:ea typeface="+mn-ea"/>
                        <a:cs typeface="Calibri" panose="020F0502020204030204" pitchFamily="34" charset="0"/>
                      </a:endParaRPr>
                    </a:p>
                  </a:txBody>
                  <a:tcPr marL="0" marR="0" marT="0" marB="0" anchor="ctr"/>
                </a:tc>
                <a:tc>
                  <a:txBody>
                    <a:bodyPr/>
                    <a:lstStyle/>
                    <a:p>
                      <a:pPr algn="ctr"/>
                      <a:r>
                        <a:rPr lang="en-GB" sz="1050" kern="1200" dirty="0"/>
                        <a:t>+ 10</a:t>
                      </a:r>
                      <a:endParaRPr lang="en-GB" sz="1050" b="1" kern="1200" dirty="0">
                        <a:solidFill>
                          <a:srgbClr val="FF0000"/>
                        </a:solidFill>
                        <a:latin typeface="Calibri" panose="020F0502020204030204" pitchFamily="34" charset="0"/>
                        <a:ea typeface="+mn-ea"/>
                        <a:cs typeface="Calibri" panose="020F0502020204030204" pitchFamily="34" charset="0"/>
                      </a:endParaRPr>
                    </a:p>
                  </a:txBody>
                  <a:tcPr marL="0" marR="0" marT="0" marB="0" anchor="ctr"/>
                </a:tc>
                <a:extLst>
                  <a:ext uri="{0D108BD9-81ED-4DB2-BD59-A6C34878D82A}">
                    <a16:rowId xmlns:a16="http://schemas.microsoft.com/office/drawing/2014/main" val="714489821"/>
                  </a:ext>
                </a:extLst>
              </a:tr>
              <a:tr h="232344">
                <a:tc vMerge="1">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lang="en-GB" sz="1050" dirty="0">
                        <a:latin typeface="Calibri" panose="020F0502020204030204" pitchFamily="34" charset="0"/>
                        <a:cs typeface="Calibri" panose="020F0502020204030204" pitchFamily="34" charset="0"/>
                      </a:endParaRPr>
                    </a:p>
                  </a:txBody>
                  <a:tcPr marL="0" marR="0" marT="0" marB="0"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050" dirty="0"/>
                        <a:t>Element 15</a:t>
                      </a:r>
                      <a:endParaRPr lang="en-GB" sz="1050" dirty="0">
                        <a:latin typeface="Calibri" panose="020F0502020204030204" pitchFamily="34" charset="0"/>
                        <a:cs typeface="Calibri" panose="020F0502020204030204" pitchFamily="34" charset="0"/>
                      </a:endParaRPr>
                    </a:p>
                  </a:txBody>
                  <a:tcPr marL="0" marR="0" marT="0" marB="0"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050" kern="1200" dirty="0"/>
                        <a:t>TERMINALS IMPACTED BY ICE OR SEVERE SUB-ZERO AIR TEMPERATURES</a:t>
                      </a:r>
                      <a:endParaRPr lang="en-GB" sz="1050" kern="1200" dirty="0">
                        <a:solidFill>
                          <a:schemeClr val="dk1"/>
                        </a:solidFill>
                        <a:latin typeface="Calibri" panose="020F0502020204030204" pitchFamily="34" charset="0"/>
                        <a:ea typeface="+mn-ea"/>
                        <a:cs typeface="Calibri" panose="020F0502020204030204" pitchFamily="34" charset="0"/>
                      </a:endParaRPr>
                    </a:p>
                  </a:txBody>
                  <a:tcPr marL="0" marR="0" marT="0" marB="0" anchor="ctr"/>
                </a:tc>
                <a:tc>
                  <a:txBody>
                    <a:bodyPr/>
                    <a:lstStyle/>
                    <a:p>
                      <a:pPr algn="ctr"/>
                      <a:r>
                        <a:rPr lang="en-GB" sz="1050" dirty="0"/>
                        <a:t>+ 14</a:t>
                      </a:r>
                      <a:endParaRPr lang="en-GB" sz="1050" b="1" dirty="0">
                        <a:solidFill>
                          <a:srgbClr val="FF0000"/>
                        </a:solidFill>
                        <a:latin typeface="Calibri" panose="020F0502020204030204" pitchFamily="34" charset="0"/>
                        <a:cs typeface="Calibri" panose="020F0502020204030204" pitchFamily="34" charset="0"/>
                      </a:endParaRPr>
                    </a:p>
                  </a:txBody>
                  <a:tcPr marL="0" marR="0" marT="0" marB="0" anchor="ctr"/>
                </a:tc>
                <a:extLst>
                  <a:ext uri="{0D108BD9-81ED-4DB2-BD59-A6C34878D82A}">
                    <a16:rowId xmlns:a16="http://schemas.microsoft.com/office/drawing/2014/main" val="1923441405"/>
                  </a:ext>
                </a:extLst>
              </a:tr>
            </a:tbl>
          </a:graphicData>
        </a:graphic>
      </p:graphicFrame>
      <p:sp>
        <p:nvSpPr>
          <p:cNvPr id="17" name="Rectangle 16">
            <a:extLst>
              <a:ext uri="{FF2B5EF4-FFF2-40B4-BE49-F238E27FC236}">
                <a16:creationId xmlns:a16="http://schemas.microsoft.com/office/drawing/2014/main" id="{1701344B-4A9D-4D0D-8A68-30D05E789C0E}"/>
              </a:ext>
            </a:extLst>
          </p:cNvPr>
          <p:cNvSpPr/>
          <p:nvPr/>
        </p:nvSpPr>
        <p:spPr>
          <a:xfrm>
            <a:off x="5298182" y="2038349"/>
            <a:ext cx="6054402" cy="1190625"/>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8" name="Rectangle 17">
            <a:extLst>
              <a:ext uri="{FF2B5EF4-FFF2-40B4-BE49-F238E27FC236}">
                <a16:creationId xmlns:a16="http://schemas.microsoft.com/office/drawing/2014/main" id="{C9FB6A21-EB4D-449C-B5BA-53E0632C16D8}"/>
              </a:ext>
            </a:extLst>
          </p:cNvPr>
          <p:cNvSpPr/>
          <p:nvPr/>
        </p:nvSpPr>
        <p:spPr>
          <a:xfrm>
            <a:off x="5298180" y="5133974"/>
            <a:ext cx="6054402" cy="469555"/>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9" name="Image 10">
            <a:extLst>
              <a:ext uri="{FF2B5EF4-FFF2-40B4-BE49-F238E27FC236}">
                <a16:creationId xmlns:a16="http://schemas.microsoft.com/office/drawing/2014/main" id="{ECDF4DC6-21F5-4C8F-930C-13BD72085F0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0933" y="1112396"/>
            <a:ext cx="3096000" cy="4410956"/>
          </a:xfrm>
          <a:prstGeom prst="rect">
            <a:avLst/>
          </a:prstGeom>
        </p:spPr>
      </p:pic>
      <p:sp>
        <p:nvSpPr>
          <p:cNvPr id="20" name="Espace réservé du texte 16">
            <a:extLst>
              <a:ext uri="{FF2B5EF4-FFF2-40B4-BE49-F238E27FC236}">
                <a16:creationId xmlns:a16="http://schemas.microsoft.com/office/drawing/2014/main" id="{383F654B-D6DE-4DBF-BECA-0AA722D08738}"/>
              </a:ext>
            </a:extLst>
          </p:cNvPr>
          <p:cNvSpPr txBox="1">
            <a:spLocks noEditPoints="1"/>
          </p:cNvSpPr>
          <p:nvPr/>
        </p:nvSpPr>
        <p:spPr>
          <a:xfrm>
            <a:off x="3647728" y="0"/>
            <a:ext cx="8533809"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algn="r"/>
            <a:r>
              <a:rPr lang="fr-FR" i="1" dirty="0"/>
              <a:t>MTMSA</a:t>
            </a:r>
          </a:p>
        </p:txBody>
      </p:sp>
    </p:spTree>
    <p:extLst>
      <p:ext uri="{BB962C8B-B14F-4D97-AF65-F5344CB8AC3E}">
        <p14:creationId xmlns:p14="http://schemas.microsoft.com/office/powerpoint/2010/main" val="35845518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6"/>
          <p:cNvSpPr>
            <a:spLocks noGrp="1" noEditPoints="1"/>
          </p:cNvSpPr>
          <p:nvPr>
            <p:ph type="body" sz="quarter" idx="11"/>
          </p:nvPr>
        </p:nvSpPr>
        <p:spPr>
          <a:xfrm>
            <a:off x="0" y="0"/>
            <a:ext cx="6312024" cy="404664"/>
          </a:xfrm>
        </p:spPr>
        <p:txBody>
          <a:bodyPr/>
          <a:lstStyle/>
          <a:p>
            <a:r>
              <a:rPr lang="fr-FR" dirty="0"/>
              <a:t>REQUIREMENTS</a:t>
            </a:r>
          </a:p>
        </p:txBody>
      </p:sp>
      <p:graphicFrame>
        <p:nvGraphicFramePr>
          <p:cNvPr id="33" name="Tableau 9">
            <a:extLst>
              <a:ext uri="{FF2B5EF4-FFF2-40B4-BE49-F238E27FC236}">
                <a16:creationId xmlns:a16="http://schemas.microsoft.com/office/drawing/2014/main" id="{C139084F-D53F-429F-943D-AB4104CC6B8E}"/>
              </a:ext>
            </a:extLst>
          </p:cNvPr>
          <p:cNvGraphicFramePr>
            <a:graphicFrameLocks noGrp="1"/>
          </p:cNvGraphicFramePr>
          <p:nvPr>
            <p:extLst>
              <p:ext uri="{D42A27DB-BD31-4B8C-83A1-F6EECF244321}">
                <p14:modId xmlns:p14="http://schemas.microsoft.com/office/powerpoint/2010/main" val="886291679"/>
              </p:ext>
            </p:extLst>
          </p:nvPr>
        </p:nvGraphicFramePr>
        <p:xfrm>
          <a:off x="1271464" y="764704"/>
          <a:ext cx="10297144" cy="1742625"/>
        </p:xfrm>
        <a:graphic>
          <a:graphicData uri="http://schemas.openxmlformats.org/drawingml/2006/table">
            <a:tbl>
              <a:tblPr firstRow="1" firstCol="1" bandRow="1"/>
              <a:tblGrid>
                <a:gridCol w="10297144">
                  <a:extLst>
                    <a:ext uri="{9D8B030D-6E8A-4147-A177-3AD203B41FA5}">
                      <a16:colId xmlns:a16="http://schemas.microsoft.com/office/drawing/2014/main" val="2553427521"/>
                    </a:ext>
                  </a:extLst>
                </a:gridCol>
              </a:tblGrid>
              <a:tr h="370127">
                <a:tc>
                  <a:txBody>
                    <a:bodyPr/>
                    <a:lstStyle/>
                    <a:p>
                      <a:pPr marR="58420" algn="just">
                        <a:lnSpc>
                          <a:spcPct val="115000"/>
                        </a:lnSpc>
                        <a:spcBef>
                          <a:spcPts val="600"/>
                        </a:spcBef>
                        <a:spcAft>
                          <a:spcPts val="300"/>
                        </a:spcAft>
                      </a:pPr>
                      <a:r>
                        <a:rPr lang="en-GB" sz="1600" b="1" noProof="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Requirement </a:t>
                      </a:r>
                      <a:r>
                        <a:rPr lang="en-GB" sz="1600" b="1">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3.1.1 : HSE Risk Identification</a:t>
                      </a:r>
                      <a:endParaRPr lang="en-GB" sz="11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94484040"/>
                  </a:ext>
                </a:extLst>
              </a:tr>
              <a:tr h="1372498">
                <a:tc>
                  <a:txBody>
                    <a:bodyPr/>
                    <a:lstStyle/>
                    <a:p>
                      <a:pPr fontAlgn="base"/>
                      <a:r>
                        <a:rPr lang="en-GB" sz="1400" dirty="0">
                          <a:solidFill>
                            <a:schemeClr val="dk1"/>
                          </a:solidFill>
                          <a:effectLst/>
                          <a:latin typeface="Arial" panose="020B0604020202020204" pitchFamily="34" charset="0"/>
                          <a:ea typeface="+mn-ea"/>
                          <a:cs typeface="Arial" panose="020B0604020202020204" pitchFamily="34" charset="0"/>
                        </a:rPr>
                        <a:t>Operations related to the loading, unloading and bunkering of vessels and barges with dangerous liquid bulk cargoes in terminals undergo an HSE risk identification exercise that factors in at least:</a:t>
                      </a:r>
                    </a:p>
                    <a:p>
                      <a:pPr marL="541338" lvl="0" indent="-276225" fontAlgn="base">
                        <a:buFont typeface="Wingdings" panose="05000000000000000000" pitchFamily="2" charset="2"/>
                        <a:buChar char="§"/>
                      </a:pPr>
                      <a:r>
                        <a:rPr lang="en-GB" sz="1400" dirty="0">
                          <a:solidFill>
                            <a:schemeClr val="dk1"/>
                          </a:solidFill>
                          <a:effectLst/>
                          <a:latin typeface="Arial" panose="020B0604020202020204" pitchFamily="34" charset="0"/>
                          <a:ea typeface="+mn-ea"/>
                          <a:cs typeface="Arial" panose="020B0604020202020204" pitchFamily="34" charset="0"/>
                        </a:rPr>
                        <a:t>The nature of the substances transferred;</a:t>
                      </a:r>
                    </a:p>
                    <a:p>
                      <a:pPr marL="541338" lvl="0" indent="-276225" fontAlgn="base">
                        <a:buFont typeface="Wingdings" panose="05000000000000000000" pitchFamily="2" charset="2"/>
                        <a:buChar char="§"/>
                      </a:pPr>
                      <a:r>
                        <a:rPr lang="en-GB" sz="1400" dirty="0">
                          <a:solidFill>
                            <a:schemeClr val="dk1"/>
                          </a:solidFill>
                          <a:effectLst/>
                          <a:latin typeface="Arial" panose="020B0604020202020204" pitchFamily="34" charset="0"/>
                          <a:ea typeface="+mn-ea"/>
                          <a:cs typeface="Arial" panose="020B0604020202020204" pitchFamily="34" charset="0"/>
                        </a:rPr>
                        <a:t>The </a:t>
                      </a:r>
                      <a:r>
                        <a:rPr lang="en-GB" sz="1400" dirty="0" err="1">
                          <a:solidFill>
                            <a:schemeClr val="dk1"/>
                          </a:solidFill>
                          <a:effectLst/>
                          <a:latin typeface="Arial" panose="020B0604020202020204" pitchFamily="34" charset="0"/>
                          <a:ea typeface="+mn-ea"/>
                          <a:cs typeface="Arial" panose="020B0604020202020204" pitchFamily="34" charset="0"/>
                        </a:rPr>
                        <a:t>metocean</a:t>
                      </a:r>
                      <a:r>
                        <a:rPr lang="en-GB" sz="1400" dirty="0">
                          <a:solidFill>
                            <a:schemeClr val="dk1"/>
                          </a:solidFill>
                          <a:effectLst/>
                          <a:latin typeface="Arial" panose="020B0604020202020204" pitchFamily="34" charset="0"/>
                          <a:ea typeface="+mn-ea"/>
                          <a:cs typeface="Arial" panose="020B0604020202020204" pitchFamily="34" charset="0"/>
                        </a:rPr>
                        <a:t> conditions;</a:t>
                      </a:r>
                    </a:p>
                    <a:p>
                      <a:pPr marL="541338" lvl="0" indent="-276225" fontAlgn="base">
                        <a:buFont typeface="Wingdings" panose="05000000000000000000" pitchFamily="2" charset="2"/>
                        <a:buChar char="§"/>
                      </a:pPr>
                      <a:r>
                        <a:rPr lang="en-GB" sz="1400" dirty="0">
                          <a:solidFill>
                            <a:schemeClr val="dk1"/>
                          </a:solidFill>
                          <a:effectLst/>
                          <a:latin typeface="Arial" panose="020B0604020202020204" pitchFamily="34" charset="0"/>
                          <a:ea typeface="+mn-ea"/>
                          <a:cs typeface="Arial" panose="020B0604020202020204" pitchFamily="34" charset="0"/>
                        </a:rPr>
                        <a:t>The phases of activities listed in Appendix 1;</a:t>
                      </a:r>
                    </a:p>
                    <a:p>
                      <a:pPr marL="541338" lvl="0" indent="-276225" fontAlgn="base">
                        <a:buFont typeface="Wingdings" panose="05000000000000000000" pitchFamily="2" charset="2"/>
                        <a:buChar char="§"/>
                      </a:pPr>
                      <a:r>
                        <a:rPr lang="en-GB" sz="1400" dirty="0">
                          <a:solidFill>
                            <a:schemeClr val="dk1"/>
                          </a:solidFill>
                          <a:effectLst/>
                          <a:latin typeface="Arial" panose="020B0604020202020204" pitchFamily="34" charset="0"/>
                          <a:ea typeface="+mn-ea"/>
                          <a:cs typeface="Arial" panose="020B0604020202020204" pitchFamily="34" charset="0"/>
                        </a:rPr>
                        <a:t>The potential interfaces with co-activities, including nearby maritime or inland waterways traffic.</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77681309"/>
                  </a:ext>
                </a:extLst>
              </a:tr>
            </a:tbl>
          </a:graphicData>
        </a:graphic>
      </p:graphicFrame>
      <p:sp>
        <p:nvSpPr>
          <p:cNvPr id="7" name="Rectangle 6">
            <a:extLst>
              <a:ext uri="{FF2B5EF4-FFF2-40B4-BE49-F238E27FC236}">
                <a16:creationId xmlns:a16="http://schemas.microsoft.com/office/drawing/2014/main" id="{5AD8B174-CB5A-41B5-8B5D-7A51B9F9F85E}"/>
              </a:ext>
            </a:extLst>
          </p:cNvPr>
          <p:cNvSpPr/>
          <p:nvPr/>
        </p:nvSpPr>
        <p:spPr>
          <a:xfrm>
            <a:off x="1271464" y="2874743"/>
            <a:ext cx="2335896" cy="1138773"/>
          </a:xfrm>
          <a:prstGeom prst="rect">
            <a:avLst/>
          </a:prstGeom>
        </p:spPr>
        <p:txBody>
          <a:bodyPr wrap="none">
            <a:spAutoFit/>
          </a:bodyPr>
          <a:lstStyle/>
          <a:p>
            <a:pPr marL="285750" indent="-285750" algn="l">
              <a:spcBef>
                <a:spcPts val="600"/>
              </a:spcBef>
              <a:spcAft>
                <a:spcPts val="600"/>
              </a:spcAft>
              <a:buFont typeface="Wingdings" panose="05000000000000000000" pitchFamily="2" charset="2"/>
              <a:buChar char="à"/>
            </a:pPr>
            <a:r>
              <a:rPr lang="fr-FR" sz="1600" b="1" dirty="0">
                <a:solidFill>
                  <a:schemeClr val="accent6">
                    <a:lumMod val="75000"/>
                  </a:schemeClr>
                </a:solidFill>
                <a:sym typeface="Wingdings" panose="05000000000000000000" pitchFamily="2" charset="2"/>
              </a:rPr>
              <a:t>Clarifications</a:t>
            </a:r>
          </a:p>
          <a:p>
            <a:pPr algn="l"/>
            <a:r>
              <a:rPr lang="fr-FR" sz="1400" dirty="0">
                <a:solidFill>
                  <a:schemeClr val="accent6">
                    <a:lumMod val="75000"/>
                  </a:schemeClr>
                </a:solidFill>
                <a:sym typeface="Wingdings" panose="05000000000000000000" pitchFamily="2" charset="2"/>
              </a:rPr>
              <a:t>(HSE </a:t>
            </a:r>
            <a:r>
              <a:rPr lang="fr-FR" sz="1400" dirty="0" err="1">
                <a:solidFill>
                  <a:schemeClr val="accent6">
                    <a:lumMod val="75000"/>
                  </a:schemeClr>
                </a:solidFill>
                <a:sym typeface="Wingdings" panose="05000000000000000000" pitchFamily="2" charset="2"/>
              </a:rPr>
              <a:t>risks</a:t>
            </a:r>
            <a:r>
              <a:rPr lang="fr-FR" sz="1400" dirty="0">
                <a:solidFill>
                  <a:schemeClr val="accent6">
                    <a:lumMod val="75000"/>
                  </a:schemeClr>
                </a:solidFill>
                <a:sym typeface="Wingdings" panose="05000000000000000000" pitchFamily="2" charset="2"/>
              </a:rPr>
              <a:t> and </a:t>
            </a:r>
            <a:r>
              <a:rPr lang="fr-FR" sz="1400" dirty="0" err="1">
                <a:solidFill>
                  <a:schemeClr val="accent6">
                    <a:lumMod val="75000"/>
                  </a:schemeClr>
                </a:solidFill>
                <a:sym typeface="Wingdings" panose="05000000000000000000" pitchFamily="2" charset="2"/>
              </a:rPr>
              <a:t>associated</a:t>
            </a:r>
            <a:r>
              <a:rPr lang="fr-FR" sz="1400" dirty="0">
                <a:solidFill>
                  <a:schemeClr val="accent6">
                    <a:lumMod val="75000"/>
                  </a:schemeClr>
                </a:solidFill>
                <a:sym typeface="Wingdings" panose="05000000000000000000" pitchFamily="2" charset="2"/>
              </a:rPr>
              <a:t> </a:t>
            </a:r>
          </a:p>
          <a:p>
            <a:pPr algn="l"/>
            <a:r>
              <a:rPr lang="fr-FR" sz="1400" dirty="0">
                <a:solidFill>
                  <a:schemeClr val="accent6">
                    <a:lumMod val="75000"/>
                  </a:schemeClr>
                </a:solidFill>
                <a:sym typeface="Wingdings" panose="05000000000000000000" pitchFamily="2" charset="2"/>
              </a:rPr>
              <a:t>phases of </a:t>
            </a:r>
            <a:r>
              <a:rPr lang="fr-FR" sz="1400" dirty="0" err="1">
                <a:solidFill>
                  <a:schemeClr val="accent6">
                    <a:lumMod val="75000"/>
                  </a:schemeClr>
                </a:solidFill>
                <a:sym typeface="Wingdings" panose="05000000000000000000" pitchFamily="2" charset="2"/>
              </a:rPr>
              <a:t>activity</a:t>
            </a:r>
            <a:r>
              <a:rPr lang="fr-FR" sz="1400" dirty="0">
                <a:solidFill>
                  <a:schemeClr val="accent6">
                    <a:lumMod val="75000"/>
                  </a:schemeClr>
                </a:solidFill>
                <a:sym typeface="Wingdings" panose="05000000000000000000" pitchFamily="2" charset="2"/>
              </a:rPr>
              <a:t>)</a:t>
            </a:r>
            <a:endParaRPr lang="fr-FR" sz="1400" dirty="0">
              <a:solidFill>
                <a:schemeClr val="accent6">
                  <a:lumMod val="75000"/>
                </a:schemeClr>
              </a:solidFill>
            </a:endParaRPr>
          </a:p>
          <a:p>
            <a:pPr marL="0" indent="0" algn="l">
              <a:spcBef>
                <a:spcPts val="600"/>
              </a:spcBef>
              <a:spcAft>
                <a:spcPts val="600"/>
              </a:spcAft>
            </a:pPr>
            <a:endParaRPr lang="fr-FR" sz="1400" b="0" u="sng" dirty="0">
              <a:solidFill>
                <a:srgbClr val="FF0000"/>
              </a:solidFill>
            </a:endParaRPr>
          </a:p>
        </p:txBody>
      </p:sp>
      <p:sp>
        <p:nvSpPr>
          <p:cNvPr id="8" name="Rectangle 1">
            <a:extLst>
              <a:ext uri="{FF2B5EF4-FFF2-40B4-BE49-F238E27FC236}">
                <a16:creationId xmlns:a16="http://schemas.microsoft.com/office/drawing/2014/main" id="{DFB3A3F3-004C-4EB1-A1CC-232E8B15D97C}"/>
              </a:ext>
            </a:extLst>
          </p:cNvPr>
          <p:cNvSpPr>
            <a:spLocks noChangeArrowheads="1"/>
          </p:cNvSpPr>
          <p:nvPr/>
        </p:nvSpPr>
        <p:spPr bwMode="auto">
          <a:xfrm>
            <a:off x="4704178" y="2867369"/>
            <a:ext cx="6800255" cy="2462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algn="l" rtl="0" eaLnBrk="0" fontAlgn="base" hangingPunct="0">
              <a:spcBef>
                <a:spcPct val="0"/>
              </a:spcBef>
              <a:spcAft>
                <a:spcPct val="0"/>
              </a:spcAft>
              <a:defRPr>
                <a:solidFill>
                  <a:schemeClr val="tx1"/>
                </a:solidFill>
                <a:latin typeface="Arial" panose="020B0604020202020204" pitchFamily="34" charset="0"/>
              </a:defRPr>
            </a:lvl1pPr>
            <a:lvl2pPr marL="457200" algn="l" rtl="0" eaLnBrk="0" fontAlgn="base" hangingPunct="0">
              <a:spcBef>
                <a:spcPct val="0"/>
              </a:spcBef>
              <a:spcAft>
                <a:spcPct val="0"/>
              </a:spcAft>
              <a:defRPr>
                <a:solidFill>
                  <a:schemeClr val="tx1"/>
                </a:solidFill>
                <a:latin typeface="Arial" panose="020B0604020202020204" pitchFamily="34" charset="0"/>
              </a:defRPr>
            </a:lvl2pPr>
            <a:lvl3pPr marL="914400" algn="l" rtl="0" eaLnBrk="0" fontAlgn="base" hangingPunct="0">
              <a:spcBef>
                <a:spcPct val="0"/>
              </a:spcBef>
              <a:spcAft>
                <a:spcPct val="0"/>
              </a:spcAft>
              <a:defRPr>
                <a:solidFill>
                  <a:schemeClr val="tx1"/>
                </a:solidFill>
                <a:latin typeface="Arial" panose="020B0604020202020204" pitchFamily="34" charset="0"/>
              </a:defRPr>
            </a:lvl3pPr>
            <a:lvl4pPr marL="1371600" algn="l" rtl="0" eaLnBrk="0" fontAlgn="base" hangingPunct="0">
              <a:spcBef>
                <a:spcPct val="0"/>
              </a:spcBef>
              <a:spcAft>
                <a:spcPct val="0"/>
              </a:spcAft>
              <a:defRPr>
                <a:solidFill>
                  <a:schemeClr val="tx1"/>
                </a:solidFill>
                <a:latin typeface="Arial" panose="020B0604020202020204" pitchFamily="34" charset="0"/>
              </a:defRPr>
            </a:lvl4pPr>
            <a:lvl5pPr marL="1828800" algn="l" rtl="0" eaLnBrk="0" fontAlgn="base" hangingPunct="0">
              <a:spcBef>
                <a:spcPct val="0"/>
              </a:spcBef>
              <a:spcAft>
                <a:spcPct val="0"/>
              </a:spcAft>
              <a:defRPr>
                <a:solidFill>
                  <a:schemeClr val="tx1"/>
                </a:solidFill>
                <a:latin typeface="Arial" panose="020B0604020202020204" pitchFamily="34" charset="0"/>
              </a:defRPr>
            </a:lvl5pPr>
            <a:lvl6pPr marL="2286000" algn="l" rtl="0" eaLnBrk="0" fontAlgn="base" hangingPunct="0">
              <a:spcBef>
                <a:spcPct val="0"/>
              </a:spcBef>
              <a:spcAft>
                <a:spcPct val="0"/>
              </a:spcAft>
              <a:defRPr>
                <a:solidFill>
                  <a:schemeClr val="tx1"/>
                </a:solidFill>
                <a:latin typeface="Arial" panose="020B0604020202020204" pitchFamily="34" charset="0"/>
              </a:defRPr>
            </a:lvl6pPr>
            <a:lvl7pPr marL="2743200" algn="l" rtl="0" eaLnBrk="0" fontAlgn="base" hangingPunct="0">
              <a:spcBef>
                <a:spcPct val="0"/>
              </a:spcBef>
              <a:spcAft>
                <a:spcPct val="0"/>
              </a:spcAft>
              <a:defRPr>
                <a:solidFill>
                  <a:schemeClr val="tx1"/>
                </a:solidFill>
                <a:latin typeface="Arial" panose="020B0604020202020204" pitchFamily="34" charset="0"/>
              </a:defRPr>
            </a:lvl7pPr>
            <a:lvl8pPr marL="3200400" algn="l" rtl="0" eaLnBrk="0" fontAlgn="base" hangingPunct="0">
              <a:spcBef>
                <a:spcPct val="0"/>
              </a:spcBef>
              <a:spcAft>
                <a:spcPct val="0"/>
              </a:spcAft>
              <a:defRPr>
                <a:solidFill>
                  <a:schemeClr val="tx1"/>
                </a:solidFill>
                <a:latin typeface="Arial" panose="020B0604020202020204" pitchFamily="34" charset="0"/>
              </a:defRPr>
            </a:lvl8pPr>
            <a:lvl9pPr marL="3657600" algn="l" rtl="0" eaLnBrk="0" fontAlgn="base" hangingPunct="0">
              <a:spcBef>
                <a:spcPct val="0"/>
              </a:spcBef>
              <a:spcAft>
                <a:spcPct val="0"/>
              </a:spcAft>
              <a:defRPr>
                <a:solidFill>
                  <a:schemeClr val="tx1"/>
                </a:solidFill>
                <a:latin typeface="Arial" panose="020B0604020202020204" pitchFamily="34" charset="0"/>
              </a:defRPr>
            </a:lvl9pPr>
          </a:lstStyle>
          <a:p>
            <a:r>
              <a:rPr lang="en-US" sz="1400" dirty="0"/>
              <a:t>The risks are identified by specific studies carried out during the design stage, supplemented by hazard identification studies (HAZID) and operational hazard identification studies (HAZOP), and updated regularly during the life cycle of the installation.</a:t>
            </a:r>
          </a:p>
          <a:p>
            <a:endParaRPr lang="fr-FR" sz="1400" dirty="0"/>
          </a:p>
          <a:p>
            <a:r>
              <a:rPr lang="en-US" sz="1400" dirty="0"/>
              <a:t>At the end of these studies:</a:t>
            </a:r>
            <a:endParaRPr lang="fr-FR" sz="1400" dirty="0"/>
          </a:p>
          <a:p>
            <a:pPr marL="285750" lvl="0" indent="-285750">
              <a:buFont typeface="Wingdings" panose="05000000000000000000" pitchFamily="2" charset="2"/>
              <a:buChar char="§"/>
            </a:pPr>
            <a:r>
              <a:rPr lang="en-US" sz="1400" dirty="0"/>
              <a:t>The proposed risk controls give priority to the implementation of prevention means, mitigation measures and to the rapid detection of incidents, in order to activate emergency plans as quickly as possible when necessary;</a:t>
            </a:r>
            <a:endParaRPr lang="fr-FR" sz="1400" dirty="0"/>
          </a:p>
          <a:p>
            <a:pPr marL="285750" indent="-285750">
              <a:buFont typeface="Wingdings" panose="05000000000000000000" pitchFamily="2" charset="2"/>
              <a:buChar char="§"/>
            </a:pPr>
            <a:r>
              <a:rPr lang="en-US" sz="1400" dirty="0"/>
              <a:t>The technological risks identified are managed in compliance with CR-GR-HSE-301. </a:t>
            </a:r>
            <a:endParaRPr kumimoji="0" lang="fr-FR" altLang="fr-FR" sz="1100" b="0" i="0" strike="noStrike" cap="none" normalizeH="0" baseline="0" dirty="0">
              <a:ln>
                <a:noFill/>
              </a:ln>
              <a:effectLst/>
              <a:cs typeface="Arial" panose="020B0604020202020204" pitchFamily="34" charset="0"/>
            </a:endParaRPr>
          </a:p>
        </p:txBody>
      </p:sp>
      <p:sp>
        <p:nvSpPr>
          <p:cNvPr id="9" name="Espace réservé du texte 16">
            <a:extLst>
              <a:ext uri="{FF2B5EF4-FFF2-40B4-BE49-F238E27FC236}">
                <a16:creationId xmlns:a16="http://schemas.microsoft.com/office/drawing/2014/main" id="{35F859C8-333E-4940-9A1A-76C438FDCECB}"/>
              </a:ext>
            </a:extLst>
          </p:cNvPr>
          <p:cNvSpPr txBox="1">
            <a:spLocks noEditPoints="1"/>
          </p:cNvSpPr>
          <p:nvPr/>
        </p:nvSpPr>
        <p:spPr>
          <a:xfrm>
            <a:off x="7536160" y="0"/>
            <a:ext cx="4645377"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algn="r"/>
            <a:r>
              <a:rPr lang="fr-FR" i="1" dirty="0"/>
              <a:t>RISK MANAGEMENT</a:t>
            </a:r>
          </a:p>
        </p:txBody>
      </p:sp>
    </p:spTree>
    <p:extLst>
      <p:ext uri="{BB962C8B-B14F-4D97-AF65-F5344CB8AC3E}">
        <p14:creationId xmlns:p14="http://schemas.microsoft.com/office/powerpoint/2010/main" val="33656246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6"/>
          <p:cNvSpPr>
            <a:spLocks noGrp="1" noEditPoints="1"/>
          </p:cNvSpPr>
          <p:nvPr>
            <p:ph type="body" sz="quarter" idx="11"/>
          </p:nvPr>
        </p:nvSpPr>
        <p:spPr>
          <a:xfrm>
            <a:off x="0" y="0"/>
            <a:ext cx="6312024" cy="404664"/>
          </a:xfrm>
        </p:spPr>
        <p:txBody>
          <a:bodyPr/>
          <a:lstStyle/>
          <a:p>
            <a:r>
              <a:rPr lang="fr-FR" dirty="0"/>
              <a:t>REQUIREMENTS</a:t>
            </a:r>
          </a:p>
        </p:txBody>
      </p:sp>
      <p:sp>
        <p:nvSpPr>
          <p:cNvPr id="9" name="Rectangle 8">
            <a:extLst>
              <a:ext uri="{FF2B5EF4-FFF2-40B4-BE49-F238E27FC236}">
                <a16:creationId xmlns:a16="http://schemas.microsoft.com/office/drawing/2014/main" id="{87B43C8E-9142-471F-B3C7-A2BC2FBD38CB}"/>
              </a:ext>
            </a:extLst>
          </p:cNvPr>
          <p:cNvSpPr/>
          <p:nvPr/>
        </p:nvSpPr>
        <p:spPr>
          <a:xfrm>
            <a:off x="911424" y="1412776"/>
            <a:ext cx="9721080" cy="3437929"/>
          </a:xfrm>
          <a:prstGeom prst="rect">
            <a:avLst/>
          </a:prstGeom>
        </p:spPr>
        <p:txBody>
          <a:bodyPr wrap="square">
            <a:spAutoFit/>
          </a:bodyPr>
          <a:lstStyle/>
          <a:p>
            <a:pPr marL="450215" marR="58420" algn="just">
              <a:lnSpc>
                <a:spcPct val="150000"/>
              </a:lnSpc>
              <a:spcAft>
                <a:spcPts val="0"/>
              </a:spcAft>
            </a:pPr>
            <a:r>
              <a:rPr lang="en-GB" sz="1400" b="1" dirty="0">
                <a:latin typeface="Arial" panose="020B0604020202020204" pitchFamily="34" charset="0"/>
                <a:cs typeface="Arial" panose="020B0604020202020204" pitchFamily="34" charset="0"/>
              </a:rPr>
              <a:t>Phases of Activity to be considered in Risk Identification</a:t>
            </a:r>
            <a:r>
              <a:rPr lang="en-GB" sz="1400" b="1" dirty="0">
                <a:solidFill>
                  <a:srgbClr val="000000"/>
                </a:solidFill>
                <a:effectLst/>
                <a:latin typeface="Arial" panose="020B0604020202020204" pitchFamily="34" charset="0"/>
                <a:ea typeface="Calibri" panose="020F0502020204030204" pitchFamily="34" charset="0"/>
                <a:cs typeface="Arial" panose="020B0604020202020204" pitchFamily="34" charset="0"/>
              </a:rPr>
              <a:t>.</a:t>
            </a:r>
            <a:endParaRPr lang="en-GB" sz="14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p>
            <a:pPr marL="450215" marR="58420" algn="just">
              <a:lnSpc>
                <a:spcPct val="150000"/>
              </a:lnSpc>
              <a:spcAft>
                <a:spcPts val="0"/>
              </a:spcAft>
            </a:pPr>
            <a:r>
              <a:rPr lang="en-GB" sz="14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p>
          <a:p>
            <a:pPr marL="735965" marR="58420" indent="-285750" algn="just">
              <a:lnSpc>
                <a:spcPct val="150000"/>
              </a:lnSpc>
              <a:spcAft>
                <a:spcPts val="200"/>
              </a:spcAft>
              <a:buFont typeface="Wingdings" panose="05000000000000000000" pitchFamily="2" charset="2"/>
              <a:buChar char="§"/>
            </a:pPr>
            <a:r>
              <a:rPr lang="en-GB" sz="1400" dirty="0">
                <a:latin typeface="Arial" panose="020B0604020202020204" pitchFamily="34" charset="0"/>
                <a:cs typeface="Arial" panose="020B0604020202020204" pitchFamily="34" charset="0"/>
              </a:rPr>
              <a:t>Nautical access to the terminal (where applicable – usually the responsibility of the port authority);</a:t>
            </a:r>
          </a:p>
          <a:p>
            <a:pPr marL="735965" marR="58420" indent="-285750" algn="just">
              <a:lnSpc>
                <a:spcPct val="150000"/>
              </a:lnSpc>
              <a:spcAft>
                <a:spcPts val="200"/>
              </a:spcAft>
              <a:buFont typeface="Wingdings" panose="05000000000000000000" pitchFamily="2" charset="2"/>
              <a:buChar char="§"/>
            </a:pPr>
            <a:r>
              <a:rPr lang="en-GB" sz="1400" dirty="0">
                <a:latin typeface="Arial" panose="020B0604020202020204" pitchFamily="34" charset="0"/>
                <a:cs typeface="Arial" panose="020B0604020202020204" pitchFamily="34" charset="0"/>
              </a:rPr>
              <a:t>Berthing and/or mooring, including double banking with another vessel or barge;</a:t>
            </a:r>
          </a:p>
          <a:p>
            <a:pPr marL="735965" marR="58420" indent="-285750" algn="just">
              <a:lnSpc>
                <a:spcPct val="150000"/>
              </a:lnSpc>
              <a:spcAft>
                <a:spcPts val="200"/>
              </a:spcAft>
              <a:buFont typeface="Wingdings" panose="05000000000000000000" pitchFamily="2" charset="2"/>
              <a:buChar char="§"/>
            </a:pPr>
            <a:r>
              <a:rPr lang="en-GB" sz="1400" dirty="0">
                <a:latin typeface="Arial" panose="020B0604020202020204" pitchFamily="34" charset="0"/>
                <a:cs typeface="Arial" panose="020B0604020202020204" pitchFamily="34" charset="0"/>
              </a:rPr>
              <a:t>Access routes for personnel on board;</a:t>
            </a:r>
          </a:p>
          <a:p>
            <a:pPr marL="735965" marR="58420" indent="-285750" algn="just">
              <a:lnSpc>
                <a:spcPct val="150000"/>
              </a:lnSpc>
              <a:spcAft>
                <a:spcPts val="200"/>
              </a:spcAft>
              <a:buFont typeface="Wingdings" panose="05000000000000000000" pitchFamily="2" charset="2"/>
              <a:buChar char="§"/>
            </a:pPr>
            <a:r>
              <a:rPr lang="en-GB" sz="1400" dirty="0">
                <a:latin typeface="Arial" panose="020B0604020202020204" pitchFamily="34" charset="0"/>
                <a:cs typeface="Arial" panose="020B0604020202020204" pitchFamily="34" charset="0"/>
              </a:rPr>
              <a:t>Transfer operations, including during transition periods (at the beginning or end of (un)loading, transhipment and/or bunkering operations);</a:t>
            </a:r>
          </a:p>
          <a:p>
            <a:pPr marL="735965" marR="58420" indent="-285750" algn="just">
              <a:lnSpc>
                <a:spcPct val="150000"/>
              </a:lnSpc>
              <a:spcAft>
                <a:spcPts val="200"/>
              </a:spcAft>
              <a:buFont typeface="Wingdings" panose="05000000000000000000" pitchFamily="2" charset="2"/>
              <a:buChar char="§"/>
            </a:pPr>
            <a:r>
              <a:rPr lang="en-GB" sz="1400" dirty="0">
                <a:latin typeface="Arial" panose="020B0604020202020204" pitchFamily="34" charset="0"/>
                <a:cs typeface="Arial" panose="020B0604020202020204" pitchFamily="34" charset="0"/>
              </a:rPr>
              <a:t>Connection and disconnection, purging/draining of cargo transfer and/or vapour return equipment;</a:t>
            </a:r>
          </a:p>
          <a:p>
            <a:pPr marL="735965" marR="58420" indent="-285750" algn="just">
              <a:lnSpc>
                <a:spcPct val="150000"/>
              </a:lnSpc>
              <a:spcAft>
                <a:spcPts val="200"/>
              </a:spcAft>
              <a:buFont typeface="Wingdings" panose="05000000000000000000" pitchFamily="2" charset="2"/>
              <a:buChar char="§"/>
            </a:pPr>
            <a:r>
              <a:rPr lang="en-GB" sz="1400" dirty="0">
                <a:latin typeface="Arial" panose="020B0604020202020204" pitchFamily="34" charset="0"/>
                <a:cs typeface="Arial" panose="020B0604020202020204" pitchFamily="34" charset="0"/>
              </a:rPr>
              <a:t>Gauging and/or sampling;</a:t>
            </a:r>
          </a:p>
          <a:p>
            <a:pPr marL="735965" marR="58420" indent="-285750" algn="just">
              <a:lnSpc>
                <a:spcPct val="150000"/>
              </a:lnSpc>
              <a:spcAft>
                <a:spcPts val="200"/>
              </a:spcAft>
              <a:buFont typeface="Wingdings" panose="05000000000000000000" pitchFamily="2" charset="2"/>
              <a:buChar char="§"/>
            </a:pPr>
            <a:r>
              <a:rPr lang="en-GB" sz="1400" dirty="0">
                <a:latin typeface="Arial" panose="020B0604020202020204" pitchFamily="34" charset="0"/>
                <a:cs typeface="Arial" panose="020B0604020202020204" pitchFamily="34" charset="0"/>
              </a:rPr>
              <a:t>Recovery of vapours from the vessel or barge unit to the terminal (where applicable)</a:t>
            </a:r>
          </a:p>
        </p:txBody>
      </p:sp>
      <p:sp>
        <p:nvSpPr>
          <p:cNvPr id="4" name="Espace réservé du texte 16">
            <a:extLst>
              <a:ext uri="{FF2B5EF4-FFF2-40B4-BE49-F238E27FC236}">
                <a16:creationId xmlns:a16="http://schemas.microsoft.com/office/drawing/2014/main" id="{37F5584E-9236-409A-9AC3-3A4586177DAD}"/>
              </a:ext>
            </a:extLst>
          </p:cNvPr>
          <p:cNvSpPr txBox="1">
            <a:spLocks noEditPoints="1"/>
          </p:cNvSpPr>
          <p:nvPr/>
        </p:nvSpPr>
        <p:spPr>
          <a:xfrm>
            <a:off x="7536160" y="0"/>
            <a:ext cx="4645377"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algn="r"/>
            <a:r>
              <a:rPr lang="fr-FR" i="1" dirty="0"/>
              <a:t>APPENDIX 1</a:t>
            </a:r>
          </a:p>
        </p:txBody>
      </p:sp>
    </p:spTree>
    <p:extLst>
      <p:ext uri="{BB962C8B-B14F-4D97-AF65-F5344CB8AC3E}">
        <p14:creationId xmlns:p14="http://schemas.microsoft.com/office/powerpoint/2010/main" val="4409268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6"/>
          <p:cNvSpPr>
            <a:spLocks noGrp="1" noEditPoints="1"/>
          </p:cNvSpPr>
          <p:nvPr>
            <p:ph type="body" sz="quarter" idx="11"/>
          </p:nvPr>
        </p:nvSpPr>
        <p:spPr>
          <a:xfrm>
            <a:off x="0" y="0"/>
            <a:ext cx="6312024" cy="404664"/>
          </a:xfrm>
        </p:spPr>
        <p:txBody>
          <a:bodyPr/>
          <a:lstStyle/>
          <a:p>
            <a:r>
              <a:rPr lang="fr-FR" dirty="0"/>
              <a:t>REQUIREMENTS</a:t>
            </a:r>
          </a:p>
        </p:txBody>
      </p:sp>
      <p:graphicFrame>
        <p:nvGraphicFramePr>
          <p:cNvPr id="33" name="Tableau 9">
            <a:extLst>
              <a:ext uri="{FF2B5EF4-FFF2-40B4-BE49-F238E27FC236}">
                <a16:creationId xmlns:a16="http://schemas.microsoft.com/office/drawing/2014/main" id="{C139084F-D53F-429F-943D-AB4104CC6B8E}"/>
              </a:ext>
            </a:extLst>
          </p:cNvPr>
          <p:cNvGraphicFramePr>
            <a:graphicFrameLocks noGrp="1"/>
          </p:cNvGraphicFramePr>
          <p:nvPr>
            <p:extLst>
              <p:ext uri="{D42A27DB-BD31-4B8C-83A1-F6EECF244321}">
                <p14:modId xmlns:p14="http://schemas.microsoft.com/office/powerpoint/2010/main" val="3019435758"/>
              </p:ext>
            </p:extLst>
          </p:nvPr>
        </p:nvGraphicFramePr>
        <p:xfrm>
          <a:off x="1271464" y="764704"/>
          <a:ext cx="10297144" cy="985306"/>
        </p:xfrm>
        <a:graphic>
          <a:graphicData uri="http://schemas.openxmlformats.org/drawingml/2006/table">
            <a:tbl>
              <a:tblPr firstRow="1" firstCol="1" bandRow="1"/>
              <a:tblGrid>
                <a:gridCol w="10297144">
                  <a:extLst>
                    <a:ext uri="{9D8B030D-6E8A-4147-A177-3AD203B41FA5}">
                      <a16:colId xmlns:a16="http://schemas.microsoft.com/office/drawing/2014/main" val="2553427521"/>
                    </a:ext>
                  </a:extLst>
                </a:gridCol>
              </a:tblGrid>
              <a:tr h="345226">
                <a:tc>
                  <a:txBody>
                    <a:bodyPr/>
                    <a:lstStyle/>
                    <a:p>
                      <a:pPr marL="0" marR="58420" lvl="0" indent="0" algn="just" defTabSz="914400" eaLnBrk="1" fontAlgn="auto" latinLnBrk="0" hangingPunct="1">
                        <a:lnSpc>
                          <a:spcPct val="115000"/>
                        </a:lnSpc>
                        <a:spcBef>
                          <a:spcPts val="600"/>
                        </a:spcBef>
                        <a:spcAft>
                          <a:spcPts val="300"/>
                        </a:spcAft>
                        <a:buClrTx/>
                        <a:buSzTx/>
                        <a:buFontTx/>
                        <a:buNone/>
                        <a:tabLst/>
                        <a:defRPr/>
                      </a:pPr>
                      <a:r>
                        <a:rPr lang="en-US" sz="1600" b="1" noProof="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Requirement </a:t>
                      </a:r>
                      <a:r>
                        <a:rPr lang="en-US"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3.2.1 : </a:t>
                      </a:r>
                      <a:r>
                        <a:rPr lang="en-US" sz="1600" b="1" dirty="0">
                          <a:solidFill>
                            <a:srgbClr val="0070C0"/>
                          </a:solidFill>
                          <a:effectLst/>
                          <a:latin typeface="Arial" panose="020B0604020202020204" pitchFamily="34" charset="0"/>
                          <a:ea typeface="+mn-ea"/>
                          <a:cs typeface="Times New Roman" panose="02020603050405020304" pitchFamily="18" charset="0"/>
                        </a:rPr>
                        <a:t>Hazardous Area Classification</a:t>
                      </a:r>
                      <a:endParaRPr lang="fr-FR" sz="1600" b="1" dirty="0">
                        <a:solidFill>
                          <a:srgbClr val="0070C0"/>
                        </a:solidFill>
                        <a:effectLst/>
                        <a:latin typeface="Arial" panose="020B0604020202020204" pitchFamily="34" charset="0"/>
                        <a:ea typeface="+mn-ea"/>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94484040"/>
                  </a:ext>
                </a:extLst>
              </a:tr>
              <a:tr h="169291">
                <a:tc>
                  <a:txBody>
                    <a:bodyPr/>
                    <a:lstStyle/>
                    <a:p>
                      <a:pPr fontAlgn="base"/>
                      <a:r>
                        <a:rPr lang="en-US" sz="1400" dirty="0">
                          <a:solidFill>
                            <a:schemeClr val="dk1"/>
                          </a:solidFill>
                          <a:effectLst/>
                          <a:latin typeface="Arial" panose="020B0604020202020204" pitchFamily="34" charset="0"/>
                          <a:ea typeface="+mn-ea"/>
                          <a:cs typeface="Arial" panose="020B0604020202020204" pitchFamily="34" charset="0"/>
                        </a:rPr>
                        <a:t>Areas of the terminal facilities where potentially explosive atmospheres may occur are classified according to local regulations, or failing this, according to the requirements of the European ATEX Directive no.1999/92/EC or of the international standard IEC 60079-10-1.</a:t>
                      </a:r>
                      <a:endParaRPr lang="fr-FR" sz="1400" dirty="0">
                        <a:solidFill>
                          <a:schemeClr val="dk1"/>
                        </a:solidFill>
                        <a:effectLst/>
                        <a:latin typeface="Arial" panose="020B0604020202020204" pitchFamily="34" charset="0"/>
                        <a:ea typeface="+mn-ea"/>
                        <a:cs typeface="Arial" panose="020B0604020202020204" pitchFamily="34"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77681309"/>
                  </a:ext>
                </a:extLst>
              </a:tr>
            </a:tbl>
          </a:graphicData>
        </a:graphic>
      </p:graphicFrame>
      <p:sp>
        <p:nvSpPr>
          <p:cNvPr id="7" name="Rectangle 6">
            <a:extLst>
              <a:ext uri="{FF2B5EF4-FFF2-40B4-BE49-F238E27FC236}">
                <a16:creationId xmlns:a16="http://schemas.microsoft.com/office/drawing/2014/main" id="{5AD8B174-CB5A-41B5-8B5D-7A51B9F9F85E}"/>
              </a:ext>
            </a:extLst>
          </p:cNvPr>
          <p:cNvSpPr/>
          <p:nvPr/>
        </p:nvSpPr>
        <p:spPr>
          <a:xfrm>
            <a:off x="1306103" y="2537425"/>
            <a:ext cx="3239990" cy="1492716"/>
          </a:xfrm>
          <a:prstGeom prst="rect">
            <a:avLst/>
          </a:prstGeom>
        </p:spPr>
        <p:txBody>
          <a:bodyPr wrap="none">
            <a:spAutoFit/>
          </a:bodyPr>
          <a:lstStyle/>
          <a:p>
            <a:pPr marL="285750" lvl="8" indent="-285750" algn="l">
              <a:buFont typeface="Wingdings" panose="05000000000000000000" pitchFamily="2" charset="2"/>
              <a:buChar char="à"/>
            </a:pPr>
            <a:r>
              <a:rPr lang="fr-FR" sz="1600" b="1" dirty="0">
                <a:solidFill>
                  <a:srgbClr val="FF0000"/>
                </a:solidFill>
                <a:sym typeface="Wingdings" panose="05000000000000000000" pitchFamily="2" charset="2"/>
              </a:rPr>
              <a:t>Main modification</a:t>
            </a:r>
          </a:p>
          <a:p>
            <a:pPr lvl="8" algn="l"/>
            <a:r>
              <a:rPr lang="fr-FR" sz="1600" dirty="0">
                <a:solidFill>
                  <a:srgbClr val="FF0000"/>
                </a:solidFill>
                <a:sym typeface="Wingdings" panose="05000000000000000000" pitchFamily="2" charset="2"/>
              </a:rPr>
              <a:t>(no </a:t>
            </a:r>
            <a:r>
              <a:rPr lang="fr-FR" sz="1600" dirty="0" err="1">
                <a:solidFill>
                  <a:srgbClr val="FF0000"/>
                </a:solidFill>
                <a:sym typeface="Wingdings" panose="05000000000000000000" pitchFamily="2" charset="2"/>
              </a:rPr>
              <a:t>hazardous</a:t>
            </a:r>
            <a:r>
              <a:rPr lang="fr-FR" sz="1600" dirty="0">
                <a:solidFill>
                  <a:srgbClr val="FF0000"/>
                </a:solidFill>
                <a:sym typeface="Wingdings" panose="05000000000000000000" pitchFamily="2" charset="2"/>
              </a:rPr>
              <a:t> area classification</a:t>
            </a:r>
          </a:p>
          <a:p>
            <a:pPr lvl="8" algn="l"/>
            <a:r>
              <a:rPr lang="fr-FR" sz="1600" dirty="0" err="1">
                <a:solidFill>
                  <a:srgbClr val="FF0000"/>
                </a:solidFill>
                <a:sym typeface="Wingdings" panose="05000000000000000000" pitchFamily="2" charset="2"/>
              </a:rPr>
              <a:t>mentionned</a:t>
            </a:r>
            <a:r>
              <a:rPr lang="fr-FR" sz="1600" dirty="0">
                <a:solidFill>
                  <a:srgbClr val="FF0000"/>
                </a:solidFill>
                <a:sym typeface="Wingdings" panose="05000000000000000000" pitchFamily="2" charset="2"/>
              </a:rPr>
              <a:t> </a:t>
            </a:r>
            <a:r>
              <a:rPr lang="fr-FR" sz="1600" dirty="0" err="1">
                <a:solidFill>
                  <a:srgbClr val="FF0000"/>
                </a:solidFill>
                <a:sym typeface="Wingdings" panose="05000000000000000000" pitchFamily="2" charset="2"/>
              </a:rPr>
              <a:t>into</a:t>
            </a:r>
            <a:r>
              <a:rPr lang="fr-FR" sz="1600" dirty="0">
                <a:solidFill>
                  <a:srgbClr val="FF0000"/>
                </a:solidFill>
                <a:sym typeface="Wingdings" panose="05000000000000000000" pitchFamily="2" charset="2"/>
              </a:rPr>
              <a:t> the </a:t>
            </a:r>
            <a:r>
              <a:rPr lang="fr-FR" sz="1600" dirty="0" err="1">
                <a:solidFill>
                  <a:srgbClr val="FF0000"/>
                </a:solidFill>
                <a:sym typeface="Wingdings" panose="05000000000000000000" pitchFamily="2" charset="2"/>
              </a:rPr>
              <a:t>previous</a:t>
            </a:r>
            <a:r>
              <a:rPr lang="fr-FR" sz="1600" dirty="0">
                <a:solidFill>
                  <a:srgbClr val="FF0000"/>
                </a:solidFill>
                <a:sym typeface="Wingdings" panose="05000000000000000000" pitchFamily="2" charset="2"/>
              </a:rPr>
              <a:t> CR)</a:t>
            </a:r>
          </a:p>
          <a:p>
            <a:pPr marL="0" indent="0" algn="l">
              <a:spcBef>
                <a:spcPts val="600"/>
              </a:spcBef>
              <a:spcAft>
                <a:spcPts val="600"/>
              </a:spcAft>
            </a:pPr>
            <a:r>
              <a:rPr lang="en-US" sz="1400" dirty="0">
                <a:solidFill>
                  <a:schemeClr val="accent6">
                    <a:lumMod val="75000"/>
                  </a:schemeClr>
                </a:solidFill>
                <a:highlight>
                  <a:srgbClr val="FFFF00"/>
                </a:highlight>
              </a:rPr>
              <a:t>Applied in all terminals?</a:t>
            </a:r>
            <a:endParaRPr lang="en-US" sz="1400" b="0" dirty="0">
              <a:solidFill>
                <a:schemeClr val="accent6">
                  <a:lumMod val="75000"/>
                </a:schemeClr>
              </a:solidFill>
              <a:highlight>
                <a:srgbClr val="FFFF00"/>
              </a:highlight>
            </a:endParaRPr>
          </a:p>
          <a:p>
            <a:pPr marL="0" indent="0" algn="l">
              <a:spcBef>
                <a:spcPts val="600"/>
              </a:spcBef>
              <a:spcAft>
                <a:spcPts val="600"/>
              </a:spcAft>
            </a:pPr>
            <a:endParaRPr lang="en-US" sz="1400" b="0" u="sng" dirty="0">
              <a:solidFill>
                <a:srgbClr val="FF0000"/>
              </a:solidFill>
            </a:endParaRPr>
          </a:p>
        </p:txBody>
      </p:sp>
      <p:sp>
        <p:nvSpPr>
          <p:cNvPr id="9" name="Rectangle 8">
            <a:extLst>
              <a:ext uri="{FF2B5EF4-FFF2-40B4-BE49-F238E27FC236}">
                <a16:creationId xmlns:a16="http://schemas.microsoft.com/office/drawing/2014/main" id="{C987322C-40A5-4A81-84BA-695632AC1E26}"/>
              </a:ext>
            </a:extLst>
          </p:cNvPr>
          <p:cNvSpPr/>
          <p:nvPr/>
        </p:nvSpPr>
        <p:spPr>
          <a:xfrm>
            <a:off x="5291877" y="2276872"/>
            <a:ext cx="6096000" cy="3416320"/>
          </a:xfrm>
          <a:prstGeom prst="rect">
            <a:avLst/>
          </a:prstGeom>
        </p:spPr>
        <p:txBody>
          <a:bodyPr>
            <a:spAutoFit/>
          </a:bodyPr>
          <a:lstStyle/>
          <a:p>
            <a:pPr fontAlgn="base"/>
            <a:r>
              <a:rPr lang="en-GB" sz="1400"/>
              <a:t>In particular:</a:t>
            </a:r>
          </a:p>
          <a:p>
            <a:pPr marL="628650" lvl="3" fontAlgn="base"/>
            <a:endParaRPr lang="en-GB" sz="300"/>
          </a:p>
          <a:p>
            <a:pPr marL="628650" lvl="3" fontAlgn="base"/>
            <a:endParaRPr lang="en-GB" sz="1400"/>
          </a:p>
          <a:p>
            <a:pPr marL="628650" lvl="3" fontAlgn="base"/>
            <a:r>
              <a:rPr lang="en-GB" sz="1400"/>
              <a:t>Diagrams (plan and elevation views) show the hazardous areas;</a:t>
            </a:r>
          </a:p>
          <a:p>
            <a:pPr marL="628650" lvl="3" fontAlgn="base"/>
            <a:endParaRPr lang="en-GB" sz="1400"/>
          </a:p>
          <a:p>
            <a:pPr marL="628650" lvl="3" fontAlgn="base"/>
            <a:endParaRPr lang="en-GB" sz="1400"/>
          </a:p>
          <a:p>
            <a:pPr marL="628650" lvl="3" fontAlgn="base"/>
            <a:r>
              <a:rPr lang="en-GB" sz="1400"/>
              <a:t>Warning signs are placed at the entrances to areas where explosive atmospheres can form;</a:t>
            </a:r>
          </a:p>
          <a:p>
            <a:pPr marL="628650" lvl="3" fontAlgn="base"/>
            <a:endParaRPr lang="en-GB" sz="300"/>
          </a:p>
          <a:p>
            <a:pPr marL="628650" lvl="3" fontAlgn="base"/>
            <a:endParaRPr lang="en-GB" sz="1400"/>
          </a:p>
          <a:p>
            <a:pPr marL="628650" lvl="3" fontAlgn="base"/>
            <a:r>
              <a:rPr lang="en-GB" sz="1400"/>
              <a:t>The electrical, electronic, telephone, and radio equipment (VHF/UHF) used or likely to be used in these areas are certified;</a:t>
            </a:r>
          </a:p>
          <a:p>
            <a:pPr marL="628650" lvl="3" fontAlgn="base"/>
            <a:endParaRPr lang="en-GB" sz="1400"/>
          </a:p>
          <a:p>
            <a:pPr marL="628650" lvl="3" fontAlgn="base"/>
            <a:endParaRPr lang="en-GB" sz="1400"/>
          </a:p>
          <a:p>
            <a:pPr marL="628650" lvl="3" fontAlgn="base"/>
            <a:r>
              <a:rPr lang="en-GB" sz="1400"/>
              <a:t>The hand tools used in these areas are designed and adapted to reduce the risk of sparks, particularly when connecting and disconnecting hoses or arms.</a:t>
            </a:r>
          </a:p>
        </p:txBody>
      </p:sp>
      <p:pic>
        <p:nvPicPr>
          <p:cNvPr id="10" name="Image 30">
            <a:extLst>
              <a:ext uri="{FF2B5EF4-FFF2-40B4-BE49-F238E27FC236}">
                <a16:creationId xmlns:a16="http://schemas.microsoft.com/office/drawing/2014/main" id="{B5A1E154-FF9B-44D9-8C23-46154BBBCC6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92338" y="2691314"/>
            <a:ext cx="432000" cy="432015"/>
          </a:xfrm>
          <a:prstGeom prst="rect">
            <a:avLst/>
          </a:prstGeom>
        </p:spPr>
      </p:pic>
      <p:pic>
        <p:nvPicPr>
          <p:cNvPr id="12" name="Image 32">
            <a:extLst>
              <a:ext uri="{FF2B5EF4-FFF2-40B4-BE49-F238E27FC236}">
                <a16:creationId xmlns:a16="http://schemas.microsoft.com/office/drawing/2014/main" id="{FC78761A-626E-4A41-8134-FED7BBF4422C}"/>
              </a:ext>
            </a:extLst>
          </p:cNvPr>
          <p:cNvPicPr>
            <a:picLocks noChangeAspect="1"/>
          </p:cNvPicPr>
          <p:nvPr/>
        </p:nvPicPr>
        <p:blipFill>
          <a:blip r:embed="rId4">
            <a:clrChange>
              <a:clrFrom>
                <a:srgbClr val="FFFFFF"/>
              </a:clrFrom>
              <a:clrTo>
                <a:srgbClr val="FFFFFF">
                  <a:alpha val="0"/>
                </a:srgbClr>
              </a:clrTo>
            </a:clrChange>
          </a:blip>
          <a:stretch>
            <a:fillRect/>
          </a:stretch>
        </p:blipFill>
        <p:spPr>
          <a:xfrm>
            <a:off x="5327821" y="3320858"/>
            <a:ext cx="540000" cy="492379"/>
          </a:xfrm>
          <a:prstGeom prst="rect">
            <a:avLst/>
          </a:prstGeom>
        </p:spPr>
      </p:pic>
      <p:sp>
        <p:nvSpPr>
          <p:cNvPr id="13" name="Freeform 24">
            <a:extLst>
              <a:ext uri="{FF2B5EF4-FFF2-40B4-BE49-F238E27FC236}">
                <a16:creationId xmlns:a16="http://schemas.microsoft.com/office/drawing/2014/main" id="{961DD86F-7A93-458E-85CD-995E5CA6A4A8}"/>
              </a:ext>
            </a:extLst>
          </p:cNvPr>
          <p:cNvSpPr>
            <a:spLocks noChangeAspect="1" noEditPoints="1"/>
          </p:cNvSpPr>
          <p:nvPr/>
        </p:nvSpPr>
        <p:spPr bwMode="auto">
          <a:xfrm>
            <a:off x="5291877" y="4045531"/>
            <a:ext cx="540000" cy="527033"/>
          </a:xfrm>
          <a:custGeom>
            <a:avLst/>
            <a:gdLst>
              <a:gd name="T0" fmla="*/ 148 w 229"/>
              <a:gd name="T1" fmla="*/ 0 h 223"/>
              <a:gd name="T2" fmla="*/ 148 w 229"/>
              <a:gd name="T3" fmla="*/ 17 h 223"/>
              <a:gd name="T4" fmla="*/ 213 w 229"/>
              <a:gd name="T5" fmla="*/ 81 h 223"/>
              <a:gd name="T6" fmla="*/ 229 w 229"/>
              <a:gd name="T7" fmla="*/ 81 h 223"/>
              <a:gd name="T8" fmla="*/ 39 w 229"/>
              <a:gd name="T9" fmla="*/ 35 h 223"/>
              <a:gd name="T10" fmla="*/ 47 w 229"/>
              <a:gd name="T11" fmla="*/ 10 h 223"/>
              <a:gd name="T12" fmla="*/ 31 w 229"/>
              <a:gd name="T13" fmla="*/ 26 h 223"/>
              <a:gd name="T14" fmla="*/ 88 w 229"/>
              <a:gd name="T15" fmla="*/ 21 h 223"/>
              <a:gd name="T16" fmla="*/ 7 w 229"/>
              <a:gd name="T17" fmla="*/ 77 h 223"/>
              <a:gd name="T18" fmla="*/ 121 w 229"/>
              <a:gd name="T19" fmla="*/ 216 h 223"/>
              <a:gd name="T20" fmla="*/ 202 w 229"/>
              <a:gd name="T21" fmla="*/ 159 h 223"/>
              <a:gd name="T22" fmla="*/ 88 w 229"/>
              <a:gd name="T23" fmla="*/ 21 h 223"/>
              <a:gd name="T24" fmla="*/ 168 w 229"/>
              <a:gd name="T25" fmla="*/ 125 h 223"/>
              <a:gd name="T26" fmla="*/ 159 w 229"/>
              <a:gd name="T27" fmla="*/ 139 h 223"/>
              <a:gd name="T28" fmla="*/ 148 w 229"/>
              <a:gd name="T29" fmla="*/ 134 h 223"/>
              <a:gd name="T30" fmla="*/ 158 w 229"/>
              <a:gd name="T31" fmla="*/ 119 h 223"/>
              <a:gd name="T32" fmla="*/ 126 w 229"/>
              <a:gd name="T33" fmla="*/ 150 h 223"/>
              <a:gd name="T34" fmla="*/ 141 w 229"/>
              <a:gd name="T35" fmla="*/ 141 h 223"/>
              <a:gd name="T36" fmla="*/ 147 w 229"/>
              <a:gd name="T37" fmla="*/ 151 h 223"/>
              <a:gd name="T38" fmla="*/ 132 w 229"/>
              <a:gd name="T39" fmla="*/ 161 h 223"/>
              <a:gd name="T40" fmla="*/ 126 w 229"/>
              <a:gd name="T41" fmla="*/ 150 h 223"/>
              <a:gd name="T42" fmla="*/ 114 w 229"/>
              <a:gd name="T43" fmla="*/ 142 h 223"/>
              <a:gd name="T44" fmla="*/ 108 w 229"/>
              <a:gd name="T45" fmla="*/ 132 h 223"/>
              <a:gd name="T46" fmla="*/ 123 w 229"/>
              <a:gd name="T47" fmla="*/ 122 h 223"/>
              <a:gd name="T48" fmla="*/ 128 w 229"/>
              <a:gd name="T49" fmla="*/ 133 h 223"/>
              <a:gd name="T50" fmla="*/ 144 w 229"/>
              <a:gd name="T51" fmla="*/ 101 h 223"/>
              <a:gd name="T52" fmla="*/ 150 w 229"/>
              <a:gd name="T53" fmla="*/ 111 h 223"/>
              <a:gd name="T54" fmla="*/ 135 w 229"/>
              <a:gd name="T55" fmla="*/ 121 h 223"/>
              <a:gd name="T56" fmla="*/ 130 w 229"/>
              <a:gd name="T57" fmla="*/ 110 h 223"/>
              <a:gd name="T58" fmla="*/ 144 w 229"/>
              <a:gd name="T59" fmla="*/ 101 h 223"/>
              <a:gd name="T60" fmla="*/ 22 w 229"/>
              <a:gd name="T61" fmla="*/ 96 h 223"/>
              <a:gd name="T62" fmla="*/ 76 w 229"/>
              <a:gd name="T63" fmla="*/ 36 h 223"/>
              <a:gd name="T64" fmla="*/ 129 w 229"/>
              <a:gd name="T65" fmla="*/ 83 h 223"/>
              <a:gd name="T66" fmla="*/ 76 w 229"/>
              <a:gd name="T67" fmla="*/ 143 h 223"/>
              <a:gd name="T68" fmla="*/ 92 w 229"/>
              <a:gd name="T69" fmla="*/ 164 h 223"/>
              <a:gd name="T70" fmla="*/ 86 w 229"/>
              <a:gd name="T71" fmla="*/ 154 h 223"/>
              <a:gd name="T72" fmla="*/ 101 w 229"/>
              <a:gd name="T73" fmla="*/ 144 h 223"/>
              <a:gd name="T74" fmla="*/ 107 w 229"/>
              <a:gd name="T75" fmla="*/ 155 h 223"/>
              <a:gd name="T76" fmla="*/ 92 w 229"/>
              <a:gd name="T77" fmla="*/ 164 h 223"/>
              <a:gd name="T78" fmla="*/ 110 w 229"/>
              <a:gd name="T79" fmla="*/ 183 h 223"/>
              <a:gd name="T80" fmla="*/ 105 w 229"/>
              <a:gd name="T81" fmla="*/ 172 h 223"/>
              <a:gd name="T82" fmla="*/ 119 w 229"/>
              <a:gd name="T83" fmla="*/ 163 h 223"/>
              <a:gd name="T84" fmla="*/ 125 w 229"/>
              <a:gd name="T85" fmla="*/ 173 h 223"/>
              <a:gd name="T86" fmla="*/ 143 w 229"/>
              <a:gd name="T87" fmla="*/ 191 h 223"/>
              <a:gd name="T88" fmla="*/ 129 w 229"/>
              <a:gd name="T89" fmla="*/ 201 h 223"/>
              <a:gd name="T90" fmla="*/ 123 w 229"/>
              <a:gd name="T91" fmla="*/ 190 h 223"/>
              <a:gd name="T92" fmla="*/ 138 w 229"/>
              <a:gd name="T93" fmla="*/ 181 h 223"/>
              <a:gd name="T94" fmla="*/ 143 w 229"/>
              <a:gd name="T95" fmla="*/ 191 h 223"/>
              <a:gd name="T96" fmla="*/ 155 w 229"/>
              <a:gd name="T97" fmla="*/ 179 h 223"/>
              <a:gd name="T98" fmla="*/ 145 w 229"/>
              <a:gd name="T99" fmla="*/ 174 h 223"/>
              <a:gd name="T100" fmla="*/ 154 w 229"/>
              <a:gd name="T101" fmla="*/ 159 h 223"/>
              <a:gd name="T102" fmla="*/ 165 w 229"/>
              <a:gd name="T103" fmla="*/ 165 h 223"/>
              <a:gd name="T104" fmla="*/ 187 w 229"/>
              <a:gd name="T105" fmla="*/ 148 h 223"/>
              <a:gd name="T106" fmla="*/ 172 w 229"/>
              <a:gd name="T107" fmla="*/ 158 h 223"/>
              <a:gd name="T108" fmla="*/ 166 w 229"/>
              <a:gd name="T109" fmla="*/ 147 h 223"/>
              <a:gd name="T110" fmla="*/ 181 w 229"/>
              <a:gd name="T111" fmla="*/ 138 h 223"/>
              <a:gd name="T112" fmla="*/ 187 w 229"/>
              <a:gd name="T113" fmla="*/ 148 h 223"/>
              <a:gd name="T114" fmla="*/ 179 w 229"/>
              <a:gd name="T115" fmla="*/ 81 h 223"/>
              <a:gd name="T116" fmla="*/ 196 w 229"/>
              <a:gd name="T117" fmla="*/ 81 h 223"/>
              <a:gd name="T118" fmla="*/ 148 w 229"/>
              <a:gd name="T119" fmla="*/ 33 h 223"/>
              <a:gd name="T120" fmla="*/ 148 w 229"/>
              <a:gd name="T121" fmla="*/ 50 h 2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229" h="223">
                <a:moveTo>
                  <a:pt x="205" y="24"/>
                </a:moveTo>
                <a:cubicBezTo>
                  <a:pt x="191" y="9"/>
                  <a:pt x="171" y="0"/>
                  <a:pt x="148" y="0"/>
                </a:cubicBezTo>
                <a:cubicBezTo>
                  <a:pt x="144" y="0"/>
                  <a:pt x="140" y="4"/>
                  <a:pt x="140" y="9"/>
                </a:cubicBezTo>
                <a:cubicBezTo>
                  <a:pt x="140" y="13"/>
                  <a:pt x="144" y="17"/>
                  <a:pt x="148" y="17"/>
                </a:cubicBezTo>
                <a:cubicBezTo>
                  <a:pt x="166" y="17"/>
                  <a:pt x="182" y="24"/>
                  <a:pt x="194" y="36"/>
                </a:cubicBezTo>
                <a:cubicBezTo>
                  <a:pt x="205" y="47"/>
                  <a:pt x="213" y="63"/>
                  <a:pt x="213" y="81"/>
                </a:cubicBezTo>
                <a:cubicBezTo>
                  <a:pt x="213" y="85"/>
                  <a:pt x="216" y="89"/>
                  <a:pt x="221" y="89"/>
                </a:cubicBezTo>
                <a:cubicBezTo>
                  <a:pt x="225" y="89"/>
                  <a:pt x="229" y="85"/>
                  <a:pt x="229" y="81"/>
                </a:cubicBezTo>
                <a:cubicBezTo>
                  <a:pt x="229" y="59"/>
                  <a:pt x="220" y="38"/>
                  <a:pt x="205" y="24"/>
                </a:cubicBezTo>
                <a:close/>
                <a:moveTo>
                  <a:pt x="39" y="35"/>
                </a:moveTo>
                <a:cubicBezTo>
                  <a:pt x="56" y="18"/>
                  <a:pt x="56" y="18"/>
                  <a:pt x="56" y="18"/>
                </a:cubicBezTo>
                <a:cubicBezTo>
                  <a:pt x="47" y="10"/>
                  <a:pt x="47" y="10"/>
                  <a:pt x="47" y="10"/>
                </a:cubicBezTo>
                <a:cubicBezTo>
                  <a:pt x="42" y="5"/>
                  <a:pt x="35" y="5"/>
                  <a:pt x="31" y="10"/>
                </a:cubicBezTo>
                <a:cubicBezTo>
                  <a:pt x="26" y="14"/>
                  <a:pt x="26" y="21"/>
                  <a:pt x="31" y="26"/>
                </a:cubicBezTo>
                <a:lnTo>
                  <a:pt x="39" y="35"/>
                </a:lnTo>
                <a:close/>
                <a:moveTo>
                  <a:pt x="88" y="21"/>
                </a:moveTo>
                <a:cubicBezTo>
                  <a:pt x="81" y="15"/>
                  <a:pt x="70" y="15"/>
                  <a:pt x="63" y="21"/>
                </a:cubicBezTo>
                <a:cubicBezTo>
                  <a:pt x="7" y="77"/>
                  <a:pt x="7" y="77"/>
                  <a:pt x="7" y="77"/>
                </a:cubicBezTo>
                <a:cubicBezTo>
                  <a:pt x="0" y="84"/>
                  <a:pt x="0" y="96"/>
                  <a:pt x="7" y="103"/>
                </a:cubicBezTo>
                <a:cubicBezTo>
                  <a:pt x="121" y="216"/>
                  <a:pt x="121" y="216"/>
                  <a:pt x="121" y="216"/>
                </a:cubicBezTo>
                <a:cubicBezTo>
                  <a:pt x="128" y="223"/>
                  <a:pt x="139" y="223"/>
                  <a:pt x="146" y="216"/>
                </a:cubicBezTo>
                <a:cubicBezTo>
                  <a:pt x="202" y="159"/>
                  <a:pt x="202" y="159"/>
                  <a:pt x="202" y="159"/>
                </a:cubicBezTo>
                <a:cubicBezTo>
                  <a:pt x="209" y="153"/>
                  <a:pt x="209" y="142"/>
                  <a:pt x="202" y="135"/>
                </a:cubicBezTo>
                <a:lnTo>
                  <a:pt x="88" y="21"/>
                </a:lnTo>
                <a:close/>
                <a:moveTo>
                  <a:pt x="163" y="119"/>
                </a:moveTo>
                <a:cubicBezTo>
                  <a:pt x="168" y="125"/>
                  <a:pt x="168" y="125"/>
                  <a:pt x="168" y="125"/>
                </a:cubicBezTo>
                <a:cubicBezTo>
                  <a:pt x="170" y="126"/>
                  <a:pt x="170" y="128"/>
                  <a:pt x="168" y="130"/>
                </a:cubicBezTo>
                <a:cubicBezTo>
                  <a:pt x="159" y="139"/>
                  <a:pt x="159" y="139"/>
                  <a:pt x="159" y="139"/>
                </a:cubicBezTo>
                <a:cubicBezTo>
                  <a:pt x="157" y="141"/>
                  <a:pt x="155" y="141"/>
                  <a:pt x="154" y="139"/>
                </a:cubicBezTo>
                <a:cubicBezTo>
                  <a:pt x="148" y="134"/>
                  <a:pt x="148" y="134"/>
                  <a:pt x="148" y="134"/>
                </a:cubicBezTo>
                <a:cubicBezTo>
                  <a:pt x="147" y="132"/>
                  <a:pt x="147" y="130"/>
                  <a:pt x="148" y="129"/>
                </a:cubicBezTo>
                <a:cubicBezTo>
                  <a:pt x="158" y="119"/>
                  <a:pt x="158" y="119"/>
                  <a:pt x="158" y="119"/>
                </a:cubicBezTo>
                <a:cubicBezTo>
                  <a:pt x="159" y="118"/>
                  <a:pt x="161" y="118"/>
                  <a:pt x="163" y="119"/>
                </a:cubicBezTo>
                <a:close/>
                <a:moveTo>
                  <a:pt x="126" y="150"/>
                </a:moveTo>
                <a:cubicBezTo>
                  <a:pt x="136" y="141"/>
                  <a:pt x="136" y="141"/>
                  <a:pt x="136" y="141"/>
                </a:cubicBezTo>
                <a:cubicBezTo>
                  <a:pt x="137" y="139"/>
                  <a:pt x="140" y="139"/>
                  <a:pt x="141" y="141"/>
                </a:cubicBezTo>
                <a:cubicBezTo>
                  <a:pt x="147" y="146"/>
                  <a:pt x="147" y="146"/>
                  <a:pt x="147" y="146"/>
                </a:cubicBezTo>
                <a:cubicBezTo>
                  <a:pt x="148" y="148"/>
                  <a:pt x="148" y="150"/>
                  <a:pt x="147" y="151"/>
                </a:cubicBezTo>
                <a:cubicBezTo>
                  <a:pt x="137" y="161"/>
                  <a:pt x="137" y="161"/>
                  <a:pt x="137" y="161"/>
                </a:cubicBezTo>
                <a:cubicBezTo>
                  <a:pt x="136" y="162"/>
                  <a:pt x="133" y="162"/>
                  <a:pt x="132" y="161"/>
                </a:cubicBezTo>
                <a:cubicBezTo>
                  <a:pt x="127" y="155"/>
                  <a:pt x="127" y="155"/>
                  <a:pt x="127" y="155"/>
                </a:cubicBezTo>
                <a:cubicBezTo>
                  <a:pt x="125" y="154"/>
                  <a:pt x="125" y="152"/>
                  <a:pt x="126" y="150"/>
                </a:cubicBezTo>
                <a:close/>
                <a:moveTo>
                  <a:pt x="119" y="143"/>
                </a:moveTo>
                <a:cubicBezTo>
                  <a:pt x="117" y="144"/>
                  <a:pt x="115" y="144"/>
                  <a:pt x="114" y="142"/>
                </a:cubicBezTo>
                <a:cubicBezTo>
                  <a:pt x="108" y="137"/>
                  <a:pt x="108" y="137"/>
                  <a:pt x="108" y="137"/>
                </a:cubicBezTo>
                <a:cubicBezTo>
                  <a:pt x="107" y="136"/>
                  <a:pt x="107" y="133"/>
                  <a:pt x="108" y="132"/>
                </a:cubicBezTo>
                <a:cubicBezTo>
                  <a:pt x="118" y="122"/>
                  <a:pt x="118" y="122"/>
                  <a:pt x="118" y="122"/>
                </a:cubicBezTo>
                <a:cubicBezTo>
                  <a:pt x="119" y="121"/>
                  <a:pt x="121" y="121"/>
                  <a:pt x="123" y="122"/>
                </a:cubicBezTo>
                <a:cubicBezTo>
                  <a:pt x="128" y="128"/>
                  <a:pt x="128" y="128"/>
                  <a:pt x="128" y="128"/>
                </a:cubicBezTo>
                <a:cubicBezTo>
                  <a:pt x="130" y="129"/>
                  <a:pt x="130" y="132"/>
                  <a:pt x="128" y="133"/>
                </a:cubicBezTo>
                <a:lnTo>
                  <a:pt x="119" y="143"/>
                </a:lnTo>
                <a:close/>
                <a:moveTo>
                  <a:pt x="144" y="101"/>
                </a:moveTo>
                <a:cubicBezTo>
                  <a:pt x="150" y="106"/>
                  <a:pt x="150" y="106"/>
                  <a:pt x="150" y="106"/>
                </a:cubicBezTo>
                <a:cubicBezTo>
                  <a:pt x="151" y="108"/>
                  <a:pt x="151" y="110"/>
                  <a:pt x="150" y="111"/>
                </a:cubicBezTo>
                <a:cubicBezTo>
                  <a:pt x="140" y="121"/>
                  <a:pt x="140" y="121"/>
                  <a:pt x="140" y="121"/>
                </a:cubicBezTo>
                <a:cubicBezTo>
                  <a:pt x="139" y="122"/>
                  <a:pt x="137" y="122"/>
                  <a:pt x="135" y="121"/>
                </a:cubicBezTo>
                <a:cubicBezTo>
                  <a:pt x="130" y="115"/>
                  <a:pt x="130" y="115"/>
                  <a:pt x="130" y="115"/>
                </a:cubicBezTo>
                <a:cubicBezTo>
                  <a:pt x="128" y="114"/>
                  <a:pt x="128" y="112"/>
                  <a:pt x="130" y="110"/>
                </a:cubicBezTo>
                <a:cubicBezTo>
                  <a:pt x="139" y="101"/>
                  <a:pt x="139" y="101"/>
                  <a:pt x="139" y="101"/>
                </a:cubicBezTo>
                <a:cubicBezTo>
                  <a:pt x="141" y="99"/>
                  <a:pt x="143" y="99"/>
                  <a:pt x="144" y="101"/>
                </a:cubicBezTo>
                <a:close/>
                <a:moveTo>
                  <a:pt x="69" y="143"/>
                </a:moveTo>
                <a:cubicBezTo>
                  <a:pt x="22" y="96"/>
                  <a:pt x="22" y="96"/>
                  <a:pt x="22" y="96"/>
                </a:cubicBezTo>
                <a:cubicBezTo>
                  <a:pt x="20" y="94"/>
                  <a:pt x="20" y="91"/>
                  <a:pt x="22" y="89"/>
                </a:cubicBezTo>
                <a:cubicBezTo>
                  <a:pt x="76" y="36"/>
                  <a:pt x="76" y="36"/>
                  <a:pt x="76" y="36"/>
                </a:cubicBezTo>
                <a:cubicBezTo>
                  <a:pt x="77" y="34"/>
                  <a:pt x="80" y="34"/>
                  <a:pt x="82" y="36"/>
                </a:cubicBezTo>
                <a:cubicBezTo>
                  <a:pt x="129" y="83"/>
                  <a:pt x="129" y="83"/>
                  <a:pt x="129" y="83"/>
                </a:cubicBezTo>
                <a:cubicBezTo>
                  <a:pt x="131" y="85"/>
                  <a:pt x="131" y="87"/>
                  <a:pt x="129" y="89"/>
                </a:cubicBezTo>
                <a:cubicBezTo>
                  <a:pt x="76" y="143"/>
                  <a:pt x="76" y="143"/>
                  <a:pt x="76" y="143"/>
                </a:cubicBezTo>
                <a:cubicBezTo>
                  <a:pt x="74" y="145"/>
                  <a:pt x="71" y="145"/>
                  <a:pt x="69" y="143"/>
                </a:cubicBezTo>
                <a:close/>
                <a:moveTo>
                  <a:pt x="92" y="164"/>
                </a:moveTo>
                <a:cubicBezTo>
                  <a:pt x="87" y="159"/>
                  <a:pt x="87" y="159"/>
                  <a:pt x="87" y="159"/>
                </a:cubicBezTo>
                <a:cubicBezTo>
                  <a:pt x="85" y="157"/>
                  <a:pt x="85" y="155"/>
                  <a:pt x="86" y="154"/>
                </a:cubicBezTo>
                <a:cubicBezTo>
                  <a:pt x="96" y="144"/>
                  <a:pt x="96" y="144"/>
                  <a:pt x="96" y="144"/>
                </a:cubicBezTo>
                <a:cubicBezTo>
                  <a:pt x="97" y="143"/>
                  <a:pt x="100" y="143"/>
                  <a:pt x="101" y="144"/>
                </a:cubicBezTo>
                <a:cubicBezTo>
                  <a:pt x="107" y="150"/>
                  <a:pt x="107" y="150"/>
                  <a:pt x="107" y="150"/>
                </a:cubicBezTo>
                <a:cubicBezTo>
                  <a:pt x="108" y="151"/>
                  <a:pt x="108" y="153"/>
                  <a:pt x="107" y="155"/>
                </a:cubicBezTo>
                <a:cubicBezTo>
                  <a:pt x="97" y="164"/>
                  <a:pt x="97" y="164"/>
                  <a:pt x="97" y="164"/>
                </a:cubicBezTo>
                <a:cubicBezTo>
                  <a:pt x="96" y="166"/>
                  <a:pt x="93" y="166"/>
                  <a:pt x="92" y="164"/>
                </a:cubicBezTo>
                <a:close/>
                <a:moveTo>
                  <a:pt x="115" y="183"/>
                </a:moveTo>
                <a:cubicBezTo>
                  <a:pt x="114" y="184"/>
                  <a:pt x="112" y="184"/>
                  <a:pt x="110" y="183"/>
                </a:cubicBezTo>
                <a:cubicBezTo>
                  <a:pt x="105" y="177"/>
                  <a:pt x="105" y="177"/>
                  <a:pt x="105" y="177"/>
                </a:cubicBezTo>
                <a:cubicBezTo>
                  <a:pt x="103" y="176"/>
                  <a:pt x="103" y="173"/>
                  <a:pt x="105" y="172"/>
                </a:cubicBezTo>
                <a:cubicBezTo>
                  <a:pt x="114" y="162"/>
                  <a:pt x="114" y="162"/>
                  <a:pt x="114" y="162"/>
                </a:cubicBezTo>
                <a:cubicBezTo>
                  <a:pt x="116" y="161"/>
                  <a:pt x="118" y="161"/>
                  <a:pt x="119" y="163"/>
                </a:cubicBezTo>
                <a:cubicBezTo>
                  <a:pt x="125" y="168"/>
                  <a:pt x="125" y="168"/>
                  <a:pt x="125" y="168"/>
                </a:cubicBezTo>
                <a:cubicBezTo>
                  <a:pt x="126" y="169"/>
                  <a:pt x="126" y="172"/>
                  <a:pt x="125" y="173"/>
                </a:cubicBezTo>
                <a:lnTo>
                  <a:pt x="115" y="183"/>
                </a:lnTo>
                <a:close/>
                <a:moveTo>
                  <a:pt x="143" y="191"/>
                </a:moveTo>
                <a:cubicBezTo>
                  <a:pt x="134" y="201"/>
                  <a:pt x="134" y="201"/>
                  <a:pt x="134" y="201"/>
                </a:cubicBezTo>
                <a:cubicBezTo>
                  <a:pt x="132" y="202"/>
                  <a:pt x="130" y="202"/>
                  <a:pt x="129" y="201"/>
                </a:cubicBezTo>
                <a:cubicBezTo>
                  <a:pt x="123" y="195"/>
                  <a:pt x="123" y="195"/>
                  <a:pt x="123" y="195"/>
                </a:cubicBezTo>
                <a:cubicBezTo>
                  <a:pt x="122" y="194"/>
                  <a:pt x="122" y="192"/>
                  <a:pt x="123" y="190"/>
                </a:cubicBezTo>
                <a:cubicBezTo>
                  <a:pt x="133" y="181"/>
                  <a:pt x="133" y="181"/>
                  <a:pt x="133" y="181"/>
                </a:cubicBezTo>
                <a:cubicBezTo>
                  <a:pt x="134" y="179"/>
                  <a:pt x="136" y="179"/>
                  <a:pt x="138" y="181"/>
                </a:cubicBezTo>
                <a:cubicBezTo>
                  <a:pt x="143" y="186"/>
                  <a:pt x="143" y="186"/>
                  <a:pt x="143" y="186"/>
                </a:cubicBezTo>
                <a:cubicBezTo>
                  <a:pt x="145" y="188"/>
                  <a:pt x="145" y="190"/>
                  <a:pt x="143" y="191"/>
                </a:cubicBezTo>
                <a:close/>
                <a:moveTo>
                  <a:pt x="165" y="170"/>
                </a:moveTo>
                <a:cubicBezTo>
                  <a:pt x="155" y="179"/>
                  <a:pt x="155" y="179"/>
                  <a:pt x="155" y="179"/>
                </a:cubicBezTo>
                <a:cubicBezTo>
                  <a:pt x="154" y="181"/>
                  <a:pt x="152" y="181"/>
                  <a:pt x="150" y="179"/>
                </a:cubicBezTo>
                <a:cubicBezTo>
                  <a:pt x="145" y="174"/>
                  <a:pt x="145" y="174"/>
                  <a:pt x="145" y="174"/>
                </a:cubicBezTo>
                <a:cubicBezTo>
                  <a:pt x="143" y="172"/>
                  <a:pt x="143" y="170"/>
                  <a:pt x="145" y="169"/>
                </a:cubicBezTo>
                <a:cubicBezTo>
                  <a:pt x="154" y="159"/>
                  <a:pt x="154" y="159"/>
                  <a:pt x="154" y="159"/>
                </a:cubicBezTo>
                <a:cubicBezTo>
                  <a:pt x="156" y="158"/>
                  <a:pt x="158" y="158"/>
                  <a:pt x="159" y="159"/>
                </a:cubicBezTo>
                <a:cubicBezTo>
                  <a:pt x="165" y="165"/>
                  <a:pt x="165" y="165"/>
                  <a:pt x="165" y="165"/>
                </a:cubicBezTo>
                <a:cubicBezTo>
                  <a:pt x="166" y="166"/>
                  <a:pt x="166" y="168"/>
                  <a:pt x="165" y="170"/>
                </a:cubicBezTo>
                <a:close/>
                <a:moveTo>
                  <a:pt x="187" y="148"/>
                </a:moveTo>
                <a:cubicBezTo>
                  <a:pt x="177" y="158"/>
                  <a:pt x="177" y="158"/>
                  <a:pt x="177" y="158"/>
                </a:cubicBezTo>
                <a:cubicBezTo>
                  <a:pt x="176" y="159"/>
                  <a:pt x="174" y="159"/>
                  <a:pt x="172" y="158"/>
                </a:cubicBezTo>
                <a:cubicBezTo>
                  <a:pt x="167" y="152"/>
                  <a:pt x="167" y="152"/>
                  <a:pt x="167" y="152"/>
                </a:cubicBezTo>
                <a:cubicBezTo>
                  <a:pt x="165" y="151"/>
                  <a:pt x="165" y="148"/>
                  <a:pt x="166" y="147"/>
                </a:cubicBezTo>
                <a:cubicBezTo>
                  <a:pt x="176" y="137"/>
                  <a:pt x="176" y="137"/>
                  <a:pt x="176" y="137"/>
                </a:cubicBezTo>
                <a:cubicBezTo>
                  <a:pt x="177" y="136"/>
                  <a:pt x="180" y="136"/>
                  <a:pt x="181" y="138"/>
                </a:cubicBezTo>
                <a:cubicBezTo>
                  <a:pt x="187" y="143"/>
                  <a:pt x="187" y="143"/>
                  <a:pt x="187" y="143"/>
                </a:cubicBezTo>
                <a:cubicBezTo>
                  <a:pt x="188" y="145"/>
                  <a:pt x="188" y="147"/>
                  <a:pt x="187" y="148"/>
                </a:cubicBezTo>
                <a:close/>
                <a:moveTo>
                  <a:pt x="170" y="59"/>
                </a:moveTo>
                <a:cubicBezTo>
                  <a:pt x="176" y="65"/>
                  <a:pt x="179" y="72"/>
                  <a:pt x="179" y="81"/>
                </a:cubicBezTo>
                <a:cubicBezTo>
                  <a:pt x="179" y="85"/>
                  <a:pt x="183" y="89"/>
                  <a:pt x="188" y="89"/>
                </a:cubicBezTo>
                <a:cubicBezTo>
                  <a:pt x="192" y="89"/>
                  <a:pt x="196" y="85"/>
                  <a:pt x="196" y="81"/>
                </a:cubicBezTo>
                <a:cubicBezTo>
                  <a:pt x="196" y="68"/>
                  <a:pt x="190" y="56"/>
                  <a:pt x="182" y="47"/>
                </a:cubicBezTo>
                <a:cubicBezTo>
                  <a:pt x="173" y="39"/>
                  <a:pt x="161" y="33"/>
                  <a:pt x="148" y="33"/>
                </a:cubicBezTo>
                <a:cubicBezTo>
                  <a:pt x="144" y="33"/>
                  <a:pt x="140" y="37"/>
                  <a:pt x="140" y="42"/>
                </a:cubicBezTo>
                <a:cubicBezTo>
                  <a:pt x="140" y="46"/>
                  <a:pt x="144" y="50"/>
                  <a:pt x="148" y="50"/>
                </a:cubicBezTo>
                <a:cubicBezTo>
                  <a:pt x="157" y="50"/>
                  <a:pt x="165" y="53"/>
                  <a:pt x="170" y="59"/>
                </a:cubicBezTo>
                <a:close/>
              </a:path>
            </a:pathLst>
          </a:custGeom>
          <a:solidFill>
            <a:srgbClr val="333333"/>
          </a:solidFill>
          <a:ln>
            <a:noFill/>
          </a:ln>
        </p:spPr>
        <p:txBody>
          <a:bodyPr vert="horz" wrap="square" lIns="91440" tIns="45720" rIns="91440" bIns="45720" numCol="1" anchor="t" anchorCtr="0" compatLnSpc="1">
            <a:prstTxWarp prst="textNoShape">
              <a:avLst/>
            </a:prstTxWarp>
          </a:bodyPr>
          <a:lstStyle/>
          <a:p>
            <a:endParaRPr lang="fr-FR"/>
          </a:p>
        </p:txBody>
      </p:sp>
      <p:pic>
        <p:nvPicPr>
          <p:cNvPr id="14" name="Image 57">
            <a:extLst>
              <a:ext uri="{FF2B5EF4-FFF2-40B4-BE49-F238E27FC236}">
                <a16:creationId xmlns:a16="http://schemas.microsoft.com/office/drawing/2014/main" id="{92FAB458-7BB0-4EC8-85B4-5A0164770F57}"/>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327821" y="5063728"/>
            <a:ext cx="431985" cy="432000"/>
          </a:xfrm>
          <a:prstGeom prst="rect">
            <a:avLst/>
          </a:prstGeom>
        </p:spPr>
      </p:pic>
      <p:sp>
        <p:nvSpPr>
          <p:cNvPr id="15" name="Espace réservé du texte 16">
            <a:extLst>
              <a:ext uri="{FF2B5EF4-FFF2-40B4-BE49-F238E27FC236}">
                <a16:creationId xmlns:a16="http://schemas.microsoft.com/office/drawing/2014/main" id="{6ECDF4B6-1E5B-4B71-94D8-DD94C80D59DB}"/>
              </a:ext>
            </a:extLst>
          </p:cNvPr>
          <p:cNvSpPr txBox="1">
            <a:spLocks noEditPoints="1"/>
          </p:cNvSpPr>
          <p:nvPr/>
        </p:nvSpPr>
        <p:spPr>
          <a:xfrm>
            <a:off x="5267848" y="0"/>
            <a:ext cx="6913689"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algn="r"/>
            <a:r>
              <a:rPr lang="fr-FR" i="1" dirty="0"/>
              <a:t>MEASURES TO CONTROL FIRE AND EXPLOSION RISKS</a:t>
            </a:r>
          </a:p>
        </p:txBody>
      </p:sp>
    </p:spTree>
    <p:extLst>
      <p:ext uri="{BB962C8B-B14F-4D97-AF65-F5344CB8AC3E}">
        <p14:creationId xmlns:p14="http://schemas.microsoft.com/office/powerpoint/2010/main" val="7751970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6"/>
          <p:cNvSpPr>
            <a:spLocks noGrp="1" noEditPoints="1"/>
          </p:cNvSpPr>
          <p:nvPr>
            <p:ph type="body" sz="quarter" idx="11"/>
          </p:nvPr>
        </p:nvSpPr>
        <p:spPr>
          <a:xfrm>
            <a:off x="0" y="0"/>
            <a:ext cx="6312024" cy="404664"/>
          </a:xfrm>
        </p:spPr>
        <p:txBody>
          <a:bodyPr/>
          <a:lstStyle/>
          <a:p>
            <a:r>
              <a:rPr lang="fr-FR" dirty="0"/>
              <a:t>REQUIREMENTS</a:t>
            </a:r>
          </a:p>
        </p:txBody>
      </p:sp>
      <p:sp>
        <p:nvSpPr>
          <p:cNvPr id="11" name="ZoneTexte 21">
            <a:extLst>
              <a:ext uri="{FF2B5EF4-FFF2-40B4-BE49-F238E27FC236}">
                <a16:creationId xmlns:a16="http://schemas.microsoft.com/office/drawing/2014/main" id="{17E9DFC9-C60F-4457-B3A2-CB22731FE3B8}"/>
              </a:ext>
            </a:extLst>
          </p:cNvPr>
          <p:cNvSpPr txBox="1"/>
          <p:nvPr/>
        </p:nvSpPr>
        <p:spPr>
          <a:xfrm rot="19448902">
            <a:off x="224194" y="1445151"/>
            <a:ext cx="604653" cy="307777"/>
          </a:xfrm>
          <a:prstGeom prst="rect">
            <a:avLst/>
          </a:prstGeom>
          <a:noFill/>
        </p:spPr>
        <p:txBody>
          <a:bodyPr wrap="none" rtlCol="0">
            <a:spAutoFit/>
          </a:bodyPr>
          <a:lstStyle/>
          <a:p>
            <a:r>
              <a:rPr lang="fr-FR" sz="1400" b="1" dirty="0">
                <a:solidFill>
                  <a:srgbClr val="00B050"/>
                </a:solidFill>
              </a:rPr>
              <a:t>NEW</a:t>
            </a:r>
          </a:p>
        </p:txBody>
      </p:sp>
      <p:graphicFrame>
        <p:nvGraphicFramePr>
          <p:cNvPr id="33" name="Tableau 9">
            <a:extLst>
              <a:ext uri="{FF2B5EF4-FFF2-40B4-BE49-F238E27FC236}">
                <a16:creationId xmlns:a16="http://schemas.microsoft.com/office/drawing/2014/main" id="{C139084F-D53F-429F-943D-AB4104CC6B8E}"/>
              </a:ext>
            </a:extLst>
          </p:cNvPr>
          <p:cNvGraphicFramePr>
            <a:graphicFrameLocks noGrp="1"/>
          </p:cNvGraphicFramePr>
          <p:nvPr>
            <p:extLst>
              <p:ext uri="{D42A27DB-BD31-4B8C-83A1-F6EECF244321}">
                <p14:modId xmlns:p14="http://schemas.microsoft.com/office/powerpoint/2010/main" val="1125367441"/>
              </p:ext>
            </p:extLst>
          </p:nvPr>
        </p:nvGraphicFramePr>
        <p:xfrm>
          <a:off x="1163452" y="720705"/>
          <a:ext cx="10297144" cy="1566672"/>
        </p:xfrm>
        <a:graphic>
          <a:graphicData uri="http://schemas.openxmlformats.org/drawingml/2006/table">
            <a:tbl>
              <a:tblPr firstRow="1" firstCol="1" bandRow="1"/>
              <a:tblGrid>
                <a:gridCol w="10297144">
                  <a:extLst>
                    <a:ext uri="{9D8B030D-6E8A-4147-A177-3AD203B41FA5}">
                      <a16:colId xmlns:a16="http://schemas.microsoft.com/office/drawing/2014/main" val="2553427521"/>
                    </a:ext>
                  </a:extLst>
                </a:gridCol>
              </a:tblGrid>
              <a:tr h="605032">
                <a:tc>
                  <a:txBody>
                    <a:bodyPr/>
                    <a:lstStyle/>
                    <a:p>
                      <a:pPr marL="0" marR="58420" lvl="0" indent="0" algn="just" defTabSz="914400" eaLnBrk="1" fontAlgn="auto" latinLnBrk="0" hangingPunct="1">
                        <a:lnSpc>
                          <a:spcPct val="115000"/>
                        </a:lnSpc>
                        <a:spcBef>
                          <a:spcPts val="600"/>
                        </a:spcBef>
                        <a:spcAft>
                          <a:spcPts val="300"/>
                        </a:spcAft>
                        <a:buClrTx/>
                        <a:buSzTx/>
                        <a:buFontTx/>
                        <a:buNone/>
                        <a:tabLst/>
                        <a:defRPr/>
                      </a:pPr>
                      <a:r>
                        <a:rPr lang="en-US" sz="1600" b="1" noProof="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Requirement </a:t>
                      </a:r>
                      <a:r>
                        <a:rPr lang="en-US"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3.2.2 </a:t>
                      </a:r>
                      <a:r>
                        <a:rPr lang="en-US" sz="1600" b="1" dirty="0">
                          <a:solidFill>
                            <a:srgbClr val="0070C0"/>
                          </a:solidFill>
                          <a:effectLst/>
                          <a:latin typeface="Arial" panose="020B0604020202020204" pitchFamily="34" charset="0"/>
                          <a:ea typeface="+mn-ea"/>
                          <a:cs typeface="Times New Roman" panose="02020603050405020304" pitchFamily="18" charset="0"/>
                        </a:rPr>
                        <a:t>: Electrical Isolation of Connection Elements Between the vessel or Barge and the Terminal</a:t>
                      </a:r>
                      <a:endParaRPr lang="fr-FR" sz="1600" b="1" noProof="0" dirty="0">
                        <a:solidFill>
                          <a:srgbClr val="0070C0"/>
                        </a:solidFill>
                        <a:effectLst/>
                        <a:latin typeface="Arial" panose="020B0604020202020204" pitchFamily="34" charset="0"/>
                        <a:ea typeface="+mn-ea"/>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94484040"/>
                  </a:ext>
                </a:extLst>
              </a:tr>
              <a:tr h="961640">
                <a:tc>
                  <a:txBody>
                    <a:bodyPr/>
                    <a:lstStyle/>
                    <a:p>
                      <a:pPr fontAlgn="base"/>
                      <a:r>
                        <a:rPr lang="en-US" sz="1400" dirty="0">
                          <a:solidFill>
                            <a:schemeClr val="dk1"/>
                          </a:solidFill>
                          <a:effectLst/>
                          <a:latin typeface="Arial" panose="020B0604020202020204" pitchFamily="34" charset="0"/>
                          <a:ea typeface="+mn-ea"/>
                          <a:cs typeface="Arial" panose="020B0604020202020204" pitchFamily="34" charset="0"/>
                        </a:rPr>
                        <a:t>In areas with potentially explosive atmospheres, electrical insulation is provided on all the connecting elements between the vessel or barge and the terminal, including arms, hoses, gangways and access walkways, fendering systems and mooring lines in order to avoid any risk of electric arcs.</a:t>
                      </a:r>
                      <a:endParaRPr lang="fr-FR" sz="1400" dirty="0">
                        <a:solidFill>
                          <a:schemeClr val="dk1"/>
                        </a:solidFill>
                        <a:effectLst/>
                        <a:latin typeface="Arial" panose="020B0604020202020204" pitchFamily="34" charset="0"/>
                        <a:ea typeface="+mn-ea"/>
                        <a:cs typeface="Arial" panose="020B0604020202020204" pitchFamily="34" charset="0"/>
                      </a:endParaRPr>
                    </a:p>
                    <a:p>
                      <a:pPr fontAlgn="base"/>
                      <a:r>
                        <a:rPr lang="en-US" sz="1400" dirty="0">
                          <a:solidFill>
                            <a:schemeClr val="dk1"/>
                          </a:solidFill>
                          <a:effectLst/>
                          <a:latin typeface="Arial" panose="020B0604020202020204" pitchFamily="34" charset="0"/>
                          <a:ea typeface="+mn-ea"/>
                          <a:cs typeface="Arial" panose="020B0604020202020204" pitchFamily="34" charset="0"/>
                        </a:rPr>
                        <a:t>The effectiveness of this insulation is checked on a regular basis.</a:t>
                      </a:r>
                      <a:endParaRPr lang="fr-FR" sz="1400" dirty="0">
                        <a:solidFill>
                          <a:schemeClr val="dk1"/>
                        </a:solidFill>
                        <a:effectLst/>
                        <a:latin typeface="Arial" panose="020B0604020202020204" pitchFamily="34" charset="0"/>
                        <a:ea typeface="+mn-ea"/>
                        <a:cs typeface="Arial" panose="020B0604020202020204" pitchFamily="34"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77681309"/>
                  </a:ext>
                </a:extLst>
              </a:tr>
            </a:tbl>
          </a:graphicData>
        </a:graphic>
      </p:graphicFrame>
      <p:sp>
        <p:nvSpPr>
          <p:cNvPr id="7" name="Rectangle 6">
            <a:extLst>
              <a:ext uri="{FF2B5EF4-FFF2-40B4-BE49-F238E27FC236}">
                <a16:creationId xmlns:a16="http://schemas.microsoft.com/office/drawing/2014/main" id="{5AD8B174-CB5A-41B5-8B5D-7A51B9F9F85E}"/>
              </a:ext>
            </a:extLst>
          </p:cNvPr>
          <p:cNvSpPr/>
          <p:nvPr/>
        </p:nvSpPr>
        <p:spPr>
          <a:xfrm>
            <a:off x="473995" y="3093753"/>
            <a:ext cx="4191629" cy="523220"/>
          </a:xfrm>
          <a:prstGeom prst="rect">
            <a:avLst/>
          </a:prstGeom>
        </p:spPr>
        <p:txBody>
          <a:bodyPr wrap="square">
            <a:spAutoFit/>
          </a:bodyPr>
          <a:lstStyle/>
          <a:p>
            <a:pPr marL="0" indent="0" algn="l">
              <a:spcBef>
                <a:spcPts val="600"/>
              </a:spcBef>
              <a:spcAft>
                <a:spcPts val="600"/>
              </a:spcAft>
            </a:pPr>
            <a:r>
              <a:rPr lang="en-US" sz="1400" b="0" dirty="0">
                <a:solidFill>
                  <a:srgbClr val="FF0000"/>
                </a:solidFill>
              </a:rPr>
              <a:t>New requirement for all branches based on a specific study and recommended by O&amp;G industry</a:t>
            </a:r>
          </a:p>
        </p:txBody>
      </p:sp>
      <p:sp>
        <p:nvSpPr>
          <p:cNvPr id="15" name="Rectangle 1">
            <a:extLst>
              <a:ext uri="{FF2B5EF4-FFF2-40B4-BE49-F238E27FC236}">
                <a16:creationId xmlns:a16="http://schemas.microsoft.com/office/drawing/2014/main" id="{B0F4A11B-7D55-4C99-B6D6-1C701A03F388}"/>
              </a:ext>
            </a:extLst>
          </p:cNvPr>
          <p:cNvSpPr>
            <a:spLocks noChangeArrowheads="1"/>
          </p:cNvSpPr>
          <p:nvPr/>
        </p:nvSpPr>
        <p:spPr bwMode="auto">
          <a:xfrm>
            <a:off x="5717504" y="3048232"/>
            <a:ext cx="5563072" cy="1815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lang="en-US" sz="1400" dirty="0">
                <a:solidFill>
                  <a:srgbClr val="000000"/>
                </a:solidFill>
                <a:latin typeface="Arial" panose="020B0604020202020204" pitchFamily="34" charset="0"/>
                <a:cs typeface="Arial" panose="020B0604020202020204" pitchFamily="34" charset="0"/>
              </a:rPr>
              <a:t>Electrical insolation of the arms </a:t>
            </a:r>
            <a:r>
              <a:rPr lang="fr-FR" altLang="fr-FR" sz="1400" dirty="0">
                <a:solidFill>
                  <a:srgbClr val="000000"/>
                </a:solidFill>
                <a:latin typeface="Arial" panose="020B0604020202020204" pitchFamily="34" charset="0"/>
                <a:cs typeface="Arial" panose="020B0604020202020204" pitchFamily="34" charset="0"/>
              </a:rPr>
              <a:t>=&gt; </a:t>
            </a:r>
            <a:r>
              <a:rPr lang="en-US" sz="1400" b="1" dirty="0">
                <a:solidFill>
                  <a:srgbClr val="000000"/>
                </a:solidFill>
                <a:latin typeface="Arial" panose="020B0604020202020204" pitchFamily="34" charset="0"/>
                <a:cs typeface="Arial" panose="020B0604020202020204" pitchFamily="34" charset="0"/>
              </a:rPr>
              <a:t>insulation flange</a:t>
            </a:r>
            <a:r>
              <a:rPr lang="fr-FR" altLang="fr-FR" sz="1400" dirty="0">
                <a:solidFill>
                  <a:srgbClr val="000000"/>
                </a:solidFill>
                <a:latin typeface="Arial" panose="020B0604020202020204" pitchFamily="34" charset="0"/>
                <a:cs typeface="Arial" panose="020B0604020202020204" pitchFamily="34" charset="0"/>
              </a:rPr>
              <a:t>.</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fr-FR" altLang="fr-FR" sz="1400" b="0" i="0" u="none" strike="noStrike" cap="none" normalizeH="0" baseline="0" dirty="0">
              <a:ln>
                <a:noFill/>
              </a:ln>
              <a:solidFill>
                <a:srgbClr val="000000"/>
              </a:solidFill>
              <a:effectLst/>
              <a:latin typeface="Arial" panose="020B0604020202020204" pitchFamily="34" charset="0"/>
              <a:ea typeface="Calibri" panose="020F0502020204030204" pitchFamily="34" charset="0"/>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lang="en-US" sz="1400" dirty="0">
                <a:solidFill>
                  <a:srgbClr val="000000"/>
                </a:solidFill>
                <a:latin typeface="Arial" panose="020B0604020202020204" pitchFamily="34" charset="0"/>
                <a:cs typeface="Arial" panose="020B0604020202020204" pitchFamily="34" charset="0"/>
              </a:rPr>
              <a:t>Electrical insolation of hoses </a:t>
            </a:r>
            <a:r>
              <a:rPr lang="fr-FR" altLang="fr-FR" sz="1400" dirty="0">
                <a:solidFill>
                  <a:srgbClr val="000000"/>
                </a:solidFill>
                <a:latin typeface="Arial" panose="020B0604020202020204" pitchFamily="34" charset="0"/>
                <a:cs typeface="Arial" panose="020B0604020202020204" pitchFamily="34" charset="0"/>
              </a:rPr>
              <a:t>=&gt; </a:t>
            </a:r>
            <a:r>
              <a:rPr lang="en-US" sz="1400" b="1" dirty="0">
                <a:solidFill>
                  <a:srgbClr val="000000"/>
                </a:solidFill>
                <a:latin typeface="Arial" panose="020B0604020202020204" pitchFamily="34" charset="0"/>
                <a:cs typeface="Arial" panose="020B0604020202020204" pitchFamily="34" charset="0"/>
              </a:rPr>
              <a:t>insulation flange or an electrically discontinuous hose string</a:t>
            </a:r>
            <a:r>
              <a:rPr lang="fr-FR" altLang="fr-FR" sz="1400" dirty="0">
                <a:solidFill>
                  <a:srgbClr val="000000"/>
                </a:solidFill>
                <a:latin typeface="Arial" panose="020B0604020202020204" pitchFamily="34" charset="0"/>
                <a:cs typeface="Arial" panose="020B0604020202020204" pitchFamily="34" charset="0"/>
              </a:rPr>
              <a:t>.</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fr-FR" altLang="fr-FR"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p>
            <a:pPr marR="0" lvl="0" algn="just" defTabSz="914400" rtl="0" eaLnBrk="0" fontAlgn="base" latinLnBrk="0" hangingPunct="0">
              <a:lnSpc>
                <a:spcPct val="100000"/>
              </a:lnSpc>
              <a:spcBef>
                <a:spcPct val="0"/>
              </a:spcBef>
              <a:spcAft>
                <a:spcPct val="0"/>
              </a:spcAft>
              <a:buClrTx/>
              <a:buSzTx/>
              <a:buFontTx/>
              <a:buNone/>
              <a:tabLst/>
            </a:pPr>
            <a:r>
              <a:rPr lang="en-US" sz="1400" dirty="0">
                <a:solidFill>
                  <a:srgbClr val="000000"/>
                </a:solidFill>
                <a:latin typeface="Arial" panose="020B0604020202020204" pitchFamily="34" charset="0"/>
                <a:cs typeface="Arial" panose="020B0604020202020204" pitchFamily="34" charset="0"/>
              </a:rPr>
              <a:t>Bonding cables are not an effective means of dissipating potential differences between the vessel or barge and the terminal. They are used only when required by local regulations.</a:t>
            </a:r>
            <a:endParaRPr lang="fr-FR" altLang="fr-FR" sz="1400" dirty="0">
              <a:solidFill>
                <a:srgbClr val="000000"/>
              </a:solidFill>
              <a:latin typeface="Arial" panose="020B0604020202020204" pitchFamily="34" charset="0"/>
              <a:cs typeface="Arial" panose="020B0604020202020204" pitchFamily="34" charset="0"/>
            </a:endParaRPr>
          </a:p>
        </p:txBody>
      </p:sp>
      <p:grpSp>
        <p:nvGrpSpPr>
          <p:cNvPr id="16" name="Groupe 31">
            <a:extLst>
              <a:ext uri="{FF2B5EF4-FFF2-40B4-BE49-F238E27FC236}">
                <a16:creationId xmlns:a16="http://schemas.microsoft.com/office/drawing/2014/main" id="{1B35BF73-4CA3-4F5A-A3A1-6AC2458629F5}"/>
              </a:ext>
            </a:extLst>
          </p:cNvPr>
          <p:cNvGrpSpPr>
            <a:grpSpLocks noChangeAspect="1"/>
          </p:cNvGrpSpPr>
          <p:nvPr/>
        </p:nvGrpSpPr>
        <p:grpSpPr>
          <a:xfrm>
            <a:off x="4975085" y="2751553"/>
            <a:ext cx="576000" cy="699848"/>
            <a:chOff x="2063028" y="3125268"/>
            <a:chExt cx="2394583" cy="2886892"/>
          </a:xfrm>
        </p:grpSpPr>
        <p:cxnSp>
          <p:nvCxnSpPr>
            <p:cNvPr id="17" name="Connecteur droit 45">
              <a:extLst>
                <a:ext uri="{FF2B5EF4-FFF2-40B4-BE49-F238E27FC236}">
                  <a16:creationId xmlns:a16="http://schemas.microsoft.com/office/drawing/2014/main" id="{9B1810C6-7AED-4CED-A734-8795B60336E5}"/>
                </a:ext>
              </a:extLst>
            </p:cNvPr>
            <p:cNvCxnSpPr>
              <a:endCxn id="81" idx="3"/>
            </p:cNvCxnSpPr>
            <p:nvPr/>
          </p:nvCxnSpPr>
          <p:spPr>
            <a:xfrm>
              <a:off x="2794654" y="3536717"/>
              <a:ext cx="1134931" cy="198179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8" name="Rectangle 17">
              <a:extLst>
                <a:ext uri="{FF2B5EF4-FFF2-40B4-BE49-F238E27FC236}">
                  <a16:creationId xmlns:a16="http://schemas.microsoft.com/office/drawing/2014/main" id="{5E845825-9F96-47E2-8422-4A251A718E0B}"/>
                </a:ext>
              </a:extLst>
            </p:cNvPr>
            <p:cNvSpPr/>
            <p:nvPr/>
          </p:nvSpPr>
          <p:spPr>
            <a:xfrm rot="14414989">
              <a:off x="2973904" y="4474535"/>
              <a:ext cx="1339379" cy="1620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Triangle isocèle 54">
              <a:extLst>
                <a:ext uri="{FF2B5EF4-FFF2-40B4-BE49-F238E27FC236}">
                  <a16:creationId xmlns:a16="http://schemas.microsoft.com/office/drawing/2014/main" id="{9782E8A4-98EE-457A-AA8F-5E95E0D31EB5}"/>
                </a:ext>
              </a:extLst>
            </p:cNvPr>
            <p:cNvSpPr/>
            <p:nvPr/>
          </p:nvSpPr>
          <p:spPr>
            <a:xfrm>
              <a:off x="3504600" y="5650568"/>
              <a:ext cx="360000" cy="360000"/>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Ellipse 55">
              <a:extLst>
                <a:ext uri="{FF2B5EF4-FFF2-40B4-BE49-F238E27FC236}">
                  <a16:creationId xmlns:a16="http://schemas.microsoft.com/office/drawing/2014/main" id="{676CF2F0-77D3-4C09-939F-A3E528BF450B}"/>
                </a:ext>
              </a:extLst>
            </p:cNvPr>
            <p:cNvSpPr/>
            <p:nvPr/>
          </p:nvSpPr>
          <p:spPr>
            <a:xfrm>
              <a:off x="2722060" y="3125268"/>
              <a:ext cx="540000" cy="522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Ellipse 56">
              <a:extLst>
                <a:ext uri="{FF2B5EF4-FFF2-40B4-BE49-F238E27FC236}">
                  <a16:creationId xmlns:a16="http://schemas.microsoft.com/office/drawing/2014/main" id="{836AA47C-8BEE-4E92-A9A0-C125328D0DAE}"/>
                </a:ext>
              </a:extLst>
            </p:cNvPr>
            <p:cNvSpPr/>
            <p:nvPr/>
          </p:nvSpPr>
          <p:spPr>
            <a:xfrm>
              <a:off x="2758060" y="3150317"/>
              <a:ext cx="468000" cy="468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Ellipse 57">
              <a:extLst>
                <a:ext uri="{FF2B5EF4-FFF2-40B4-BE49-F238E27FC236}">
                  <a16:creationId xmlns:a16="http://schemas.microsoft.com/office/drawing/2014/main" id="{7BB8B45B-EB5C-498F-AFB4-9DAB393F12EF}"/>
                </a:ext>
              </a:extLst>
            </p:cNvPr>
            <p:cNvSpPr/>
            <p:nvPr/>
          </p:nvSpPr>
          <p:spPr>
            <a:xfrm>
              <a:off x="2902060" y="3294317"/>
              <a:ext cx="180000" cy="180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Rectangle 22">
              <a:extLst>
                <a:ext uri="{FF2B5EF4-FFF2-40B4-BE49-F238E27FC236}">
                  <a16:creationId xmlns:a16="http://schemas.microsoft.com/office/drawing/2014/main" id="{082A5E81-FC1F-414A-900D-AB7D263FCEE8}"/>
                </a:ext>
              </a:extLst>
            </p:cNvPr>
            <p:cNvSpPr/>
            <p:nvPr/>
          </p:nvSpPr>
          <p:spPr>
            <a:xfrm>
              <a:off x="2969200" y="3150317"/>
              <a:ext cx="36000" cy="144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Rectangle 23">
              <a:extLst>
                <a:ext uri="{FF2B5EF4-FFF2-40B4-BE49-F238E27FC236}">
                  <a16:creationId xmlns:a16="http://schemas.microsoft.com/office/drawing/2014/main" id="{BED28A78-AE33-42FA-8A33-DDCBF84EA099}"/>
                </a:ext>
              </a:extLst>
            </p:cNvPr>
            <p:cNvSpPr/>
            <p:nvPr/>
          </p:nvSpPr>
          <p:spPr>
            <a:xfrm>
              <a:off x="2969200" y="3474317"/>
              <a:ext cx="36000" cy="144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Rectangle 24">
              <a:extLst>
                <a:ext uri="{FF2B5EF4-FFF2-40B4-BE49-F238E27FC236}">
                  <a16:creationId xmlns:a16="http://schemas.microsoft.com/office/drawing/2014/main" id="{58B307F5-0046-4778-81A0-2BFE9A6894A9}"/>
                </a:ext>
              </a:extLst>
            </p:cNvPr>
            <p:cNvSpPr/>
            <p:nvPr/>
          </p:nvSpPr>
          <p:spPr>
            <a:xfrm rot="5400000">
              <a:off x="3131200" y="3325460"/>
              <a:ext cx="36000" cy="144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Rectangle 25">
              <a:extLst>
                <a:ext uri="{FF2B5EF4-FFF2-40B4-BE49-F238E27FC236}">
                  <a16:creationId xmlns:a16="http://schemas.microsoft.com/office/drawing/2014/main" id="{14F13EC1-8326-410E-9CCB-AF39BAC389C8}"/>
                </a:ext>
              </a:extLst>
            </p:cNvPr>
            <p:cNvSpPr/>
            <p:nvPr/>
          </p:nvSpPr>
          <p:spPr>
            <a:xfrm rot="5400000">
              <a:off x="2813098" y="3325460"/>
              <a:ext cx="36000" cy="144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Rectangle 26">
              <a:extLst>
                <a:ext uri="{FF2B5EF4-FFF2-40B4-BE49-F238E27FC236}">
                  <a16:creationId xmlns:a16="http://schemas.microsoft.com/office/drawing/2014/main" id="{35897AEA-6235-4E2E-9EE0-C20B332A3349}"/>
                </a:ext>
              </a:extLst>
            </p:cNvPr>
            <p:cNvSpPr/>
            <p:nvPr/>
          </p:nvSpPr>
          <p:spPr>
            <a:xfrm rot="7980000">
              <a:off x="2850268" y="3210864"/>
              <a:ext cx="36000" cy="144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Rectangle 27">
              <a:extLst>
                <a:ext uri="{FF2B5EF4-FFF2-40B4-BE49-F238E27FC236}">
                  <a16:creationId xmlns:a16="http://schemas.microsoft.com/office/drawing/2014/main" id="{406A4DD6-AC66-46EC-B149-4273219F5A7B}"/>
                </a:ext>
              </a:extLst>
            </p:cNvPr>
            <p:cNvSpPr/>
            <p:nvPr/>
          </p:nvSpPr>
          <p:spPr>
            <a:xfrm rot="7980000">
              <a:off x="3082060" y="3430398"/>
              <a:ext cx="36000" cy="144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Rectangle 28">
              <a:extLst>
                <a:ext uri="{FF2B5EF4-FFF2-40B4-BE49-F238E27FC236}">
                  <a16:creationId xmlns:a16="http://schemas.microsoft.com/office/drawing/2014/main" id="{C56DB244-DFB1-4833-B50F-4B2EE81D1066}"/>
                </a:ext>
              </a:extLst>
            </p:cNvPr>
            <p:cNvSpPr/>
            <p:nvPr/>
          </p:nvSpPr>
          <p:spPr>
            <a:xfrm rot="2640000">
              <a:off x="3091155" y="3200592"/>
              <a:ext cx="36000" cy="144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Rectangle 29">
              <a:extLst>
                <a:ext uri="{FF2B5EF4-FFF2-40B4-BE49-F238E27FC236}">
                  <a16:creationId xmlns:a16="http://schemas.microsoft.com/office/drawing/2014/main" id="{53163D19-519E-426F-8334-B7DBB39C9DEF}"/>
                </a:ext>
              </a:extLst>
            </p:cNvPr>
            <p:cNvSpPr/>
            <p:nvPr/>
          </p:nvSpPr>
          <p:spPr>
            <a:xfrm rot="2640000">
              <a:off x="2871228" y="3435401"/>
              <a:ext cx="36000" cy="144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31" name="Groupe 66">
              <a:extLst>
                <a:ext uri="{FF2B5EF4-FFF2-40B4-BE49-F238E27FC236}">
                  <a16:creationId xmlns:a16="http://schemas.microsoft.com/office/drawing/2014/main" id="{A8ECDC20-6C82-4517-96EF-B211AC2D0374}"/>
                </a:ext>
              </a:extLst>
            </p:cNvPr>
            <p:cNvGrpSpPr/>
            <p:nvPr/>
          </p:nvGrpSpPr>
          <p:grpSpPr>
            <a:xfrm>
              <a:off x="3825048" y="5094000"/>
              <a:ext cx="540000" cy="522000"/>
              <a:chOff x="3825048" y="5123015"/>
              <a:chExt cx="540000" cy="522000"/>
            </a:xfrm>
          </p:grpSpPr>
          <p:sp>
            <p:nvSpPr>
              <p:cNvPr id="80" name="Ellipse 117">
                <a:extLst>
                  <a:ext uri="{FF2B5EF4-FFF2-40B4-BE49-F238E27FC236}">
                    <a16:creationId xmlns:a16="http://schemas.microsoft.com/office/drawing/2014/main" id="{242EE26C-EC31-4AF9-88E8-62387015C617}"/>
                  </a:ext>
                </a:extLst>
              </p:cNvPr>
              <p:cNvSpPr/>
              <p:nvPr/>
            </p:nvSpPr>
            <p:spPr>
              <a:xfrm>
                <a:off x="3825048" y="5123015"/>
                <a:ext cx="540000" cy="522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1" name="Ellipse 118">
                <a:extLst>
                  <a:ext uri="{FF2B5EF4-FFF2-40B4-BE49-F238E27FC236}">
                    <a16:creationId xmlns:a16="http://schemas.microsoft.com/office/drawing/2014/main" id="{FAC61707-D2C8-4862-81AA-2678FC1EDEBB}"/>
                  </a:ext>
                </a:extLst>
              </p:cNvPr>
              <p:cNvSpPr/>
              <p:nvPr/>
            </p:nvSpPr>
            <p:spPr>
              <a:xfrm>
                <a:off x="3861048" y="5148064"/>
                <a:ext cx="468000" cy="468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32" name="Ellipse 67">
              <a:extLst>
                <a:ext uri="{FF2B5EF4-FFF2-40B4-BE49-F238E27FC236}">
                  <a16:creationId xmlns:a16="http://schemas.microsoft.com/office/drawing/2014/main" id="{50AE448E-FBCA-45CB-9528-72B6B07249DB}"/>
                </a:ext>
              </a:extLst>
            </p:cNvPr>
            <p:cNvSpPr/>
            <p:nvPr/>
          </p:nvSpPr>
          <p:spPr>
            <a:xfrm>
              <a:off x="3600000" y="4536000"/>
              <a:ext cx="180000" cy="180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Ellipse 68">
              <a:extLst>
                <a:ext uri="{FF2B5EF4-FFF2-40B4-BE49-F238E27FC236}">
                  <a16:creationId xmlns:a16="http://schemas.microsoft.com/office/drawing/2014/main" id="{45523A7D-CC7A-4B75-B5A8-E9C167FED9FD}"/>
                </a:ext>
              </a:extLst>
            </p:cNvPr>
            <p:cNvSpPr/>
            <p:nvPr/>
          </p:nvSpPr>
          <p:spPr>
            <a:xfrm>
              <a:off x="2289737" y="4939049"/>
              <a:ext cx="180000" cy="180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5" name="Organigramme : Délai 72">
              <a:extLst>
                <a:ext uri="{FF2B5EF4-FFF2-40B4-BE49-F238E27FC236}">
                  <a16:creationId xmlns:a16="http://schemas.microsoft.com/office/drawing/2014/main" id="{DAC07F66-2D4F-42AC-BAA9-A2EB79268302}"/>
                </a:ext>
              </a:extLst>
            </p:cNvPr>
            <p:cNvSpPr/>
            <p:nvPr/>
          </p:nvSpPr>
          <p:spPr>
            <a:xfrm rot="6512284">
              <a:off x="2307737" y="4946783"/>
              <a:ext cx="144000" cy="108000"/>
            </a:xfrm>
            <a:prstGeom prst="flowChartDelay">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6" name="Rectangle 35">
              <a:extLst>
                <a:ext uri="{FF2B5EF4-FFF2-40B4-BE49-F238E27FC236}">
                  <a16:creationId xmlns:a16="http://schemas.microsoft.com/office/drawing/2014/main" id="{2DE10189-FF2D-426D-AA14-BAF670909C12}"/>
                </a:ext>
              </a:extLst>
            </p:cNvPr>
            <p:cNvSpPr/>
            <p:nvPr/>
          </p:nvSpPr>
          <p:spPr>
            <a:xfrm rot="14414989">
              <a:off x="2608633" y="3964366"/>
              <a:ext cx="1461269" cy="1080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7" name="Organigramme : Délai 74">
              <a:extLst>
                <a:ext uri="{FF2B5EF4-FFF2-40B4-BE49-F238E27FC236}">
                  <a16:creationId xmlns:a16="http://schemas.microsoft.com/office/drawing/2014/main" id="{725F5D12-C5C3-4C42-ADB6-1CC06E7A7A17}"/>
                </a:ext>
              </a:extLst>
            </p:cNvPr>
            <p:cNvSpPr/>
            <p:nvPr/>
          </p:nvSpPr>
          <p:spPr>
            <a:xfrm rot="16200000">
              <a:off x="3615647" y="4615369"/>
              <a:ext cx="144000" cy="108000"/>
            </a:xfrm>
            <a:prstGeom prst="flowChartDelay">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8" name="Rectangle 37">
              <a:extLst>
                <a:ext uri="{FF2B5EF4-FFF2-40B4-BE49-F238E27FC236}">
                  <a16:creationId xmlns:a16="http://schemas.microsoft.com/office/drawing/2014/main" id="{F929275E-420B-4A60-814A-D2859F93E511}"/>
                </a:ext>
              </a:extLst>
            </p:cNvPr>
            <p:cNvSpPr/>
            <p:nvPr/>
          </p:nvSpPr>
          <p:spPr>
            <a:xfrm>
              <a:off x="3600000" y="4741369"/>
              <a:ext cx="169200" cy="720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9" name="Rectangle 38">
              <a:extLst>
                <a:ext uri="{FF2B5EF4-FFF2-40B4-BE49-F238E27FC236}">
                  <a16:creationId xmlns:a16="http://schemas.microsoft.com/office/drawing/2014/main" id="{10E1FFAF-7800-4825-840E-4587AB6815B9}"/>
                </a:ext>
              </a:extLst>
            </p:cNvPr>
            <p:cNvSpPr/>
            <p:nvPr/>
          </p:nvSpPr>
          <p:spPr>
            <a:xfrm>
              <a:off x="3621800" y="4817250"/>
              <a:ext cx="133200" cy="119491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0" name="Rectangle 39">
              <a:extLst>
                <a:ext uri="{FF2B5EF4-FFF2-40B4-BE49-F238E27FC236}">
                  <a16:creationId xmlns:a16="http://schemas.microsoft.com/office/drawing/2014/main" id="{A90481C2-CF81-4AC6-BDE1-C2FE4F0CEE89}"/>
                </a:ext>
              </a:extLst>
            </p:cNvPr>
            <p:cNvSpPr/>
            <p:nvPr/>
          </p:nvSpPr>
          <p:spPr>
            <a:xfrm rot="1200000">
              <a:off x="4203917" y="4603184"/>
              <a:ext cx="97200" cy="70280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Rectangle 40">
              <a:extLst>
                <a:ext uri="{FF2B5EF4-FFF2-40B4-BE49-F238E27FC236}">
                  <a16:creationId xmlns:a16="http://schemas.microsoft.com/office/drawing/2014/main" id="{F43AD5AE-0C01-46FC-B7D9-1718C62D65DA}"/>
                </a:ext>
              </a:extLst>
            </p:cNvPr>
            <p:cNvSpPr/>
            <p:nvPr/>
          </p:nvSpPr>
          <p:spPr>
            <a:xfrm rot="1200000">
              <a:off x="4004357" y="5279970"/>
              <a:ext cx="191398" cy="178719"/>
            </a:xfrm>
            <a:prstGeom prst="rect">
              <a:avLst/>
            </a:prstGeom>
            <a:no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2" name="Ellipse 79">
              <a:extLst>
                <a:ext uri="{FF2B5EF4-FFF2-40B4-BE49-F238E27FC236}">
                  <a16:creationId xmlns:a16="http://schemas.microsoft.com/office/drawing/2014/main" id="{753789AD-B136-4E09-8FF0-67957CF986FE}"/>
                </a:ext>
              </a:extLst>
            </p:cNvPr>
            <p:cNvSpPr/>
            <p:nvPr/>
          </p:nvSpPr>
          <p:spPr>
            <a:xfrm>
              <a:off x="4086661" y="5339724"/>
              <a:ext cx="36000" cy="36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3" name="Rectangle 42">
              <a:extLst>
                <a:ext uri="{FF2B5EF4-FFF2-40B4-BE49-F238E27FC236}">
                  <a16:creationId xmlns:a16="http://schemas.microsoft.com/office/drawing/2014/main" id="{795A78A4-07AD-4F00-B453-F65A19F0AD96}"/>
                </a:ext>
              </a:extLst>
            </p:cNvPr>
            <p:cNvSpPr/>
            <p:nvPr/>
          </p:nvSpPr>
          <p:spPr>
            <a:xfrm rot="1200000">
              <a:off x="4151505" y="4641919"/>
              <a:ext cx="306106" cy="35946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4" name="Rectangle 43">
              <a:extLst>
                <a:ext uri="{FF2B5EF4-FFF2-40B4-BE49-F238E27FC236}">
                  <a16:creationId xmlns:a16="http://schemas.microsoft.com/office/drawing/2014/main" id="{5F35DD4C-1E73-4B0D-8774-ECA80EFB367E}"/>
                </a:ext>
              </a:extLst>
            </p:cNvPr>
            <p:cNvSpPr/>
            <p:nvPr/>
          </p:nvSpPr>
          <p:spPr>
            <a:xfrm rot="1200000">
              <a:off x="4183576" y="4649086"/>
              <a:ext cx="246938" cy="35946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5" name="Rectangle 44">
              <a:extLst>
                <a:ext uri="{FF2B5EF4-FFF2-40B4-BE49-F238E27FC236}">
                  <a16:creationId xmlns:a16="http://schemas.microsoft.com/office/drawing/2014/main" id="{6B69397C-2012-4A43-A9B3-9D1CCF6EECA4}"/>
                </a:ext>
              </a:extLst>
            </p:cNvPr>
            <p:cNvSpPr/>
            <p:nvPr/>
          </p:nvSpPr>
          <p:spPr>
            <a:xfrm rot="1200000">
              <a:off x="4216886" y="4649964"/>
              <a:ext cx="180000" cy="35946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6" name="Rectangle 45">
              <a:extLst>
                <a:ext uri="{FF2B5EF4-FFF2-40B4-BE49-F238E27FC236}">
                  <a16:creationId xmlns:a16="http://schemas.microsoft.com/office/drawing/2014/main" id="{CEF6F950-D017-487C-86D8-E15CE25CCFF1}"/>
                </a:ext>
              </a:extLst>
            </p:cNvPr>
            <p:cNvSpPr/>
            <p:nvPr/>
          </p:nvSpPr>
          <p:spPr>
            <a:xfrm rot="19794872">
              <a:off x="4167991" y="5570507"/>
              <a:ext cx="169200" cy="10714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47" name="Connecteur droit 84">
              <a:extLst>
                <a:ext uri="{FF2B5EF4-FFF2-40B4-BE49-F238E27FC236}">
                  <a16:creationId xmlns:a16="http://schemas.microsoft.com/office/drawing/2014/main" id="{68AC09A8-FA7D-4271-B43D-9B84DB3D8805}"/>
                </a:ext>
              </a:extLst>
            </p:cNvPr>
            <p:cNvCxnSpPr>
              <a:stCxn id="21" idx="6"/>
              <a:endCxn id="81" idx="7"/>
            </p:cNvCxnSpPr>
            <p:nvPr/>
          </p:nvCxnSpPr>
          <p:spPr>
            <a:xfrm>
              <a:off x="3226060" y="3384317"/>
              <a:ext cx="1034451" cy="180326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48" name="Rectangle 47">
              <a:extLst>
                <a:ext uri="{FF2B5EF4-FFF2-40B4-BE49-F238E27FC236}">
                  <a16:creationId xmlns:a16="http://schemas.microsoft.com/office/drawing/2014/main" id="{4A5AA3E7-31EE-4479-A2E0-D34F81556264}"/>
                </a:ext>
              </a:extLst>
            </p:cNvPr>
            <p:cNvSpPr/>
            <p:nvPr/>
          </p:nvSpPr>
          <p:spPr>
            <a:xfrm>
              <a:off x="2323086" y="5109915"/>
              <a:ext cx="108000" cy="36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9" name="Rectangle 48">
              <a:extLst>
                <a:ext uri="{FF2B5EF4-FFF2-40B4-BE49-F238E27FC236}">
                  <a16:creationId xmlns:a16="http://schemas.microsoft.com/office/drawing/2014/main" id="{BC5578B4-34B0-4530-941D-904DAEDFE5B1}"/>
                </a:ext>
              </a:extLst>
            </p:cNvPr>
            <p:cNvSpPr/>
            <p:nvPr/>
          </p:nvSpPr>
          <p:spPr>
            <a:xfrm>
              <a:off x="2313852" y="5145949"/>
              <a:ext cx="126000" cy="36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0" name="Arc plein 87">
              <a:extLst>
                <a:ext uri="{FF2B5EF4-FFF2-40B4-BE49-F238E27FC236}">
                  <a16:creationId xmlns:a16="http://schemas.microsoft.com/office/drawing/2014/main" id="{5E77D5E4-984D-411F-857A-A5029B6E98B6}"/>
                </a:ext>
              </a:extLst>
            </p:cNvPr>
            <p:cNvSpPr/>
            <p:nvPr/>
          </p:nvSpPr>
          <p:spPr>
            <a:xfrm rot="3520811">
              <a:off x="1999660" y="5007341"/>
              <a:ext cx="487226" cy="360489"/>
            </a:xfrm>
            <a:prstGeom prst="blockArc">
              <a:avLst>
                <a:gd name="adj1" fmla="val 18033523"/>
                <a:gd name="adj2" fmla="val 1742320"/>
                <a:gd name="adj3" fmla="val 29316"/>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51" name="Rectangle 50">
              <a:extLst>
                <a:ext uri="{FF2B5EF4-FFF2-40B4-BE49-F238E27FC236}">
                  <a16:creationId xmlns:a16="http://schemas.microsoft.com/office/drawing/2014/main" id="{4A2B8953-7BB3-4FDF-9083-8082ECF777FE}"/>
                </a:ext>
              </a:extLst>
            </p:cNvPr>
            <p:cNvSpPr/>
            <p:nvPr/>
          </p:nvSpPr>
          <p:spPr>
            <a:xfrm rot="16200000">
              <a:off x="2162273" y="5335049"/>
              <a:ext cx="126000" cy="36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2" name="Rectangle 51">
              <a:extLst>
                <a:ext uri="{FF2B5EF4-FFF2-40B4-BE49-F238E27FC236}">
                  <a16:creationId xmlns:a16="http://schemas.microsoft.com/office/drawing/2014/main" id="{F19546AC-10AD-4A70-AF85-B85927823637}"/>
                </a:ext>
              </a:extLst>
            </p:cNvPr>
            <p:cNvSpPr/>
            <p:nvPr/>
          </p:nvSpPr>
          <p:spPr>
            <a:xfrm rot="16200000">
              <a:off x="2131476" y="5335048"/>
              <a:ext cx="115001" cy="36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53" name="Connecteur droit 90">
              <a:extLst>
                <a:ext uri="{FF2B5EF4-FFF2-40B4-BE49-F238E27FC236}">
                  <a16:creationId xmlns:a16="http://schemas.microsoft.com/office/drawing/2014/main" id="{2C5F9E43-FDD5-43BC-80E1-230B65B2F0A9}"/>
                </a:ext>
              </a:extLst>
            </p:cNvPr>
            <p:cNvCxnSpPr/>
            <p:nvPr/>
          </p:nvCxnSpPr>
          <p:spPr>
            <a:xfrm>
              <a:off x="2170976" y="5269703"/>
              <a:ext cx="0" cy="180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54" name="Ellipse 91">
              <a:extLst>
                <a:ext uri="{FF2B5EF4-FFF2-40B4-BE49-F238E27FC236}">
                  <a16:creationId xmlns:a16="http://schemas.microsoft.com/office/drawing/2014/main" id="{B560626F-9E02-4DD0-8B24-E18FD9DD7CBE}"/>
                </a:ext>
              </a:extLst>
            </p:cNvPr>
            <p:cNvSpPr/>
            <p:nvPr/>
          </p:nvSpPr>
          <p:spPr>
            <a:xfrm>
              <a:off x="2942476" y="3305001"/>
              <a:ext cx="36000" cy="36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5" name="Ellipse 92">
              <a:extLst>
                <a:ext uri="{FF2B5EF4-FFF2-40B4-BE49-F238E27FC236}">
                  <a16:creationId xmlns:a16="http://schemas.microsoft.com/office/drawing/2014/main" id="{5E93AC09-C748-42F3-97B0-25D1594CDCDD}"/>
                </a:ext>
              </a:extLst>
            </p:cNvPr>
            <p:cNvSpPr/>
            <p:nvPr/>
          </p:nvSpPr>
          <p:spPr>
            <a:xfrm>
              <a:off x="2982917" y="3305001"/>
              <a:ext cx="36000" cy="36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6" name="Ellipse 93">
              <a:extLst>
                <a:ext uri="{FF2B5EF4-FFF2-40B4-BE49-F238E27FC236}">
                  <a16:creationId xmlns:a16="http://schemas.microsoft.com/office/drawing/2014/main" id="{C6D47DBC-716C-4D36-9BAA-AB38F35E87FA}"/>
                </a:ext>
              </a:extLst>
            </p:cNvPr>
            <p:cNvSpPr/>
            <p:nvPr/>
          </p:nvSpPr>
          <p:spPr>
            <a:xfrm>
              <a:off x="3017126" y="3318233"/>
              <a:ext cx="36000" cy="36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7" name="Ellipse 94">
              <a:extLst>
                <a:ext uri="{FF2B5EF4-FFF2-40B4-BE49-F238E27FC236}">
                  <a16:creationId xmlns:a16="http://schemas.microsoft.com/office/drawing/2014/main" id="{8ED4AD1D-06E8-4738-B120-C429786D3874}"/>
                </a:ext>
              </a:extLst>
            </p:cNvPr>
            <p:cNvSpPr/>
            <p:nvPr/>
          </p:nvSpPr>
          <p:spPr>
            <a:xfrm>
              <a:off x="3038250" y="3344117"/>
              <a:ext cx="36000" cy="36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8" name="Ellipse 95">
              <a:extLst>
                <a:ext uri="{FF2B5EF4-FFF2-40B4-BE49-F238E27FC236}">
                  <a16:creationId xmlns:a16="http://schemas.microsoft.com/office/drawing/2014/main" id="{FD72ECDB-A538-455B-8D0D-4B5566273321}"/>
                </a:ext>
              </a:extLst>
            </p:cNvPr>
            <p:cNvSpPr/>
            <p:nvPr/>
          </p:nvSpPr>
          <p:spPr>
            <a:xfrm>
              <a:off x="2916248" y="3332465"/>
              <a:ext cx="36000" cy="36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9" name="Ellipse 96">
              <a:extLst>
                <a:ext uri="{FF2B5EF4-FFF2-40B4-BE49-F238E27FC236}">
                  <a16:creationId xmlns:a16="http://schemas.microsoft.com/office/drawing/2014/main" id="{0678021F-A14F-40B7-A17F-3728AA5C95E8}"/>
                </a:ext>
              </a:extLst>
            </p:cNvPr>
            <p:cNvSpPr/>
            <p:nvPr/>
          </p:nvSpPr>
          <p:spPr>
            <a:xfrm>
              <a:off x="2897200" y="3368465"/>
              <a:ext cx="36000" cy="36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0" name="Ellipse 97">
              <a:extLst>
                <a:ext uri="{FF2B5EF4-FFF2-40B4-BE49-F238E27FC236}">
                  <a16:creationId xmlns:a16="http://schemas.microsoft.com/office/drawing/2014/main" id="{4C7AF7C1-4F2A-48D7-9DA9-8F48CE794A5A}"/>
                </a:ext>
              </a:extLst>
            </p:cNvPr>
            <p:cNvSpPr/>
            <p:nvPr/>
          </p:nvSpPr>
          <p:spPr>
            <a:xfrm>
              <a:off x="3040162" y="3376867"/>
              <a:ext cx="36000" cy="36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1" name="Ellipse 98">
              <a:extLst>
                <a:ext uri="{FF2B5EF4-FFF2-40B4-BE49-F238E27FC236}">
                  <a16:creationId xmlns:a16="http://schemas.microsoft.com/office/drawing/2014/main" id="{E09753A7-D694-40A7-9D03-639445617982}"/>
                </a:ext>
              </a:extLst>
            </p:cNvPr>
            <p:cNvSpPr/>
            <p:nvPr/>
          </p:nvSpPr>
          <p:spPr>
            <a:xfrm>
              <a:off x="2430401" y="4993049"/>
              <a:ext cx="36000" cy="36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2" name="Ellipse 99">
              <a:extLst>
                <a:ext uri="{FF2B5EF4-FFF2-40B4-BE49-F238E27FC236}">
                  <a16:creationId xmlns:a16="http://schemas.microsoft.com/office/drawing/2014/main" id="{F42C5D22-7D72-45F7-8B87-D311557AD3D7}"/>
                </a:ext>
              </a:extLst>
            </p:cNvPr>
            <p:cNvSpPr/>
            <p:nvPr/>
          </p:nvSpPr>
          <p:spPr>
            <a:xfrm>
              <a:off x="2421852" y="5024888"/>
              <a:ext cx="36000" cy="36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3" name="Ellipse 100">
              <a:extLst>
                <a:ext uri="{FF2B5EF4-FFF2-40B4-BE49-F238E27FC236}">
                  <a16:creationId xmlns:a16="http://schemas.microsoft.com/office/drawing/2014/main" id="{B4B85A9A-578A-4230-AC70-25D671704B40}"/>
                </a:ext>
              </a:extLst>
            </p:cNvPr>
            <p:cNvSpPr/>
            <p:nvPr/>
          </p:nvSpPr>
          <p:spPr>
            <a:xfrm>
              <a:off x="2401840" y="5060327"/>
              <a:ext cx="36000" cy="36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4" name="Ellipse 101">
              <a:extLst>
                <a:ext uri="{FF2B5EF4-FFF2-40B4-BE49-F238E27FC236}">
                  <a16:creationId xmlns:a16="http://schemas.microsoft.com/office/drawing/2014/main" id="{EA07C8E3-09B2-4A6A-BE60-E68A3CA37101}"/>
                </a:ext>
              </a:extLst>
            </p:cNvPr>
            <p:cNvSpPr/>
            <p:nvPr/>
          </p:nvSpPr>
          <p:spPr>
            <a:xfrm>
              <a:off x="2364226" y="5071843"/>
              <a:ext cx="36000" cy="36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5" name="Ellipse 102">
              <a:extLst>
                <a:ext uri="{FF2B5EF4-FFF2-40B4-BE49-F238E27FC236}">
                  <a16:creationId xmlns:a16="http://schemas.microsoft.com/office/drawing/2014/main" id="{61E7A30A-78A3-47F8-85FD-D1305D28F4DF}"/>
                </a:ext>
              </a:extLst>
            </p:cNvPr>
            <p:cNvSpPr/>
            <p:nvPr/>
          </p:nvSpPr>
          <p:spPr>
            <a:xfrm>
              <a:off x="2324201" y="5070538"/>
              <a:ext cx="36000" cy="36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6" name="Ellipse 103">
              <a:extLst>
                <a:ext uri="{FF2B5EF4-FFF2-40B4-BE49-F238E27FC236}">
                  <a16:creationId xmlns:a16="http://schemas.microsoft.com/office/drawing/2014/main" id="{2AD15F5A-7A5C-4838-9012-E0EF9DCE1729}"/>
                </a:ext>
              </a:extLst>
            </p:cNvPr>
            <p:cNvSpPr/>
            <p:nvPr/>
          </p:nvSpPr>
          <p:spPr>
            <a:xfrm>
              <a:off x="2300220" y="5042327"/>
              <a:ext cx="36000" cy="36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7" name="Ellipse 104">
              <a:extLst>
                <a:ext uri="{FF2B5EF4-FFF2-40B4-BE49-F238E27FC236}">
                  <a16:creationId xmlns:a16="http://schemas.microsoft.com/office/drawing/2014/main" id="{7E582A84-4CB7-434C-9795-715CF54617C2}"/>
                </a:ext>
              </a:extLst>
            </p:cNvPr>
            <p:cNvSpPr/>
            <p:nvPr/>
          </p:nvSpPr>
          <p:spPr>
            <a:xfrm>
              <a:off x="2288415" y="5004446"/>
              <a:ext cx="36000" cy="36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8" name="Ellipse 105">
              <a:extLst>
                <a:ext uri="{FF2B5EF4-FFF2-40B4-BE49-F238E27FC236}">
                  <a16:creationId xmlns:a16="http://schemas.microsoft.com/office/drawing/2014/main" id="{645C8590-08AF-4C6D-8C05-9A9D10692C1E}"/>
                </a:ext>
              </a:extLst>
            </p:cNvPr>
            <p:cNvSpPr/>
            <p:nvPr/>
          </p:nvSpPr>
          <p:spPr>
            <a:xfrm>
              <a:off x="3602327" y="4625881"/>
              <a:ext cx="36000" cy="36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9" name="Ellipse 106">
              <a:extLst>
                <a:ext uri="{FF2B5EF4-FFF2-40B4-BE49-F238E27FC236}">
                  <a16:creationId xmlns:a16="http://schemas.microsoft.com/office/drawing/2014/main" id="{50F5A5EE-BE70-45FB-9C83-62EF8ADCDB31}"/>
                </a:ext>
              </a:extLst>
            </p:cNvPr>
            <p:cNvSpPr/>
            <p:nvPr/>
          </p:nvSpPr>
          <p:spPr>
            <a:xfrm>
              <a:off x="3608252" y="4587486"/>
              <a:ext cx="36000" cy="36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0" name="Ellipse 107">
              <a:extLst>
                <a:ext uri="{FF2B5EF4-FFF2-40B4-BE49-F238E27FC236}">
                  <a16:creationId xmlns:a16="http://schemas.microsoft.com/office/drawing/2014/main" id="{ED263922-C92E-4CBA-8F99-116ED7635910}"/>
                </a:ext>
              </a:extLst>
            </p:cNvPr>
            <p:cNvSpPr/>
            <p:nvPr/>
          </p:nvSpPr>
          <p:spPr>
            <a:xfrm>
              <a:off x="3627428" y="4558681"/>
              <a:ext cx="36000" cy="36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1" name="Ellipse 108">
              <a:extLst>
                <a:ext uri="{FF2B5EF4-FFF2-40B4-BE49-F238E27FC236}">
                  <a16:creationId xmlns:a16="http://schemas.microsoft.com/office/drawing/2014/main" id="{4C5B0CA2-295D-4A8D-A2AF-6A7E98F022F6}"/>
                </a:ext>
              </a:extLst>
            </p:cNvPr>
            <p:cNvSpPr/>
            <p:nvPr/>
          </p:nvSpPr>
          <p:spPr>
            <a:xfrm>
              <a:off x="3660380" y="4549912"/>
              <a:ext cx="36000" cy="36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2" name="Ellipse 109">
              <a:extLst>
                <a:ext uri="{FF2B5EF4-FFF2-40B4-BE49-F238E27FC236}">
                  <a16:creationId xmlns:a16="http://schemas.microsoft.com/office/drawing/2014/main" id="{13987E76-B9FF-4F64-8F34-3C42E32FF813}"/>
                </a:ext>
              </a:extLst>
            </p:cNvPr>
            <p:cNvSpPr/>
            <p:nvPr/>
          </p:nvSpPr>
          <p:spPr>
            <a:xfrm>
              <a:off x="3696380" y="4562026"/>
              <a:ext cx="36000" cy="36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3" name="Ellipse 110">
              <a:extLst>
                <a:ext uri="{FF2B5EF4-FFF2-40B4-BE49-F238E27FC236}">
                  <a16:creationId xmlns:a16="http://schemas.microsoft.com/office/drawing/2014/main" id="{8C6C6193-CE4C-475A-BEF7-4E6E06DA37E0}"/>
                </a:ext>
              </a:extLst>
            </p:cNvPr>
            <p:cNvSpPr/>
            <p:nvPr/>
          </p:nvSpPr>
          <p:spPr>
            <a:xfrm>
              <a:off x="3727602" y="4582410"/>
              <a:ext cx="36000" cy="36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4" name="Ellipse 111">
              <a:extLst>
                <a:ext uri="{FF2B5EF4-FFF2-40B4-BE49-F238E27FC236}">
                  <a16:creationId xmlns:a16="http://schemas.microsoft.com/office/drawing/2014/main" id="{C6556CFF-F0C1-46F2-B074-3DF0638BD988}"/>
                </a:ext>
              </a:extLst>
            </p:cNvPr>
            <p:cNvSpPr/>
            <p:nvPr/>
          </p:nvSpPr>
          <p:spPr>
            <a:xfrm>
              <a:off x="3737000" y="4623486"/>
              <a:ext cx="36000" cy="36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5" name="Rectangle 74">
              <a:extLst>
                <a:ext uri="{FF2B5EF4-FFF2-40B4-BE49-F238E27FC236}">
                  <a16:creationId xmlns:a16="http://schemas.microsoft.com/office/drawing/2014/main" id="{4BE71BB6-E439-4A78-B24E-6975B9C0AAC8}"/>
                </a:ext>
              </a:extLst>
            </p:cNvPr>
            <p:cNvSpPr/>
            <p:nvPr/>
          </p:nvSpPr>
          <p:spPr>
            <a:xfrm rot="16200000">
              <a:off x="3718967" y="5826308"/>
              <a:ext cx="122974" cy="4871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6" name="Rectangle 75">
              <a:extLst>
                <a:ext uri="{FF2B5EF4-FFF2-40B4-BE49-F238E27FC236}">
                  <a16:creationId xmlns:a16="http://schemas.microsoft.com/office/drawing/2014/main" id="{310BCEE1-AB47-4F3A-B91B-633BD8E52468}"/>
                </a:ext>
              </a:extLst>
            </p:cNvPr>
            <p:cNvSpPr/>
            <p:nvPr/>
          </p:nvSpPr>
          <p:spPr>
            <a:xfrm rot="16200000">
              <a:off x="3763287" y="5828293"/>
              <a:ext cx="108000" cy="45721"/>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77" name="Connecteur droit 114">
              <a:extLst>
                <a:ext uri="{FF2B5EF4-FFF2-40B4-BE49-F238E27FC236}">
                  <a16:creationId xmlns:a16="http://schemas.microsoft.com/office/drawing/2014/main" id="{A633402C-9E77-480C-82A3-54BE5F20200B}"/>
                </a:ext>
              </a:extLst>
            </p:cNvPr>
            <p:cNvCxnSpPr/>
            <p:nvPr/>
          </p:nvCxnSpPr>
          <p:spPr>
            <a:xfrm flipH="1">
              <a:off x="3840148" y="5755099"/>
              <a:ext cx="0" cy="19211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78" name="Organigramme : Délai 115">
              <a:extLst>
                <a:ext uri="{FF2B5EF4-FFF2-40B4-BE49-F238E27FC236}">
                  <a16:creationId xmlns:a16="http://schemas.microsoft.com/office/drawing/2014/main" id="{EEE6B85B-D22E-45E9-B31D-A1CA479183E8}"/>
                </a:ext>
              </a:extLst>
            </p:cNvPr>
            <p:cNvSpPr/>
            <p:nvPr/>
          </p:nvSpPr>
          <p:spPr>
            <a:xfrm rot="17460000">
              <a:off x="2917696" y="3361460"/>
              <a:ext cx="144000" cy="108000"/>
            </a:xfrm>
            <a:prstGeom prst="flowChartDelay">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9" name="Rectangle 78">
              <a:extLst>
                <a:ext uri="{FF2B5EF4-FFF2-40B4-BE49-F238E27FC236}">
                  <a16:creationId xmlns:a16="http://schemas.microsoft.com/office/drawing/2014/main" id="{684EE1FC-16BC-4CEF-805D-D25A7FDA1D12}"/>
                </a:ext>
              </a:extLst>
            </p:cNvPr>
            <p:cNvSpPr/>
            <p:nvPr/>
          </p:nvSpPr>
          <p:spPr>
            <a:xfrm rot="17460000">
              <a:off x="1908718" y="4151298"/>
              <a:ext cx="1548000" cy="1080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82" name="Groupe 119">
            <a:extLst>
              <a:ext uri="{FF2B5EF4-FFF2-40B4-BE49-F238E27FC236}">
                <a16:creationId xmlns:a16="http://schemas.microsoft.com/office/drawing/2014/main" id="{33FBD29C-5BC2-4647-A9DA-AA0585E7EA8D}"/>
              </a:ext>
            </a:extLst>
          </p:cNvPr>
          <p:cNvGrpSpPr>
            <a:grpSpLocks noChangeAspect="1"/>
          </p:cNvGrpSpPr>
          <p:nvPr/>
        </p:nvGrpSpPr>
        <p:grpSpPr>
          <a:xfrm>
            <a:off x="4837924" y="3665551"/>
            <a:ext cx="777600" cy="116585"/>
            <a:chOff x="2575604" y="5776804"/>
            <a:chExt cx="1450063" cy="215898"/>
          </a:xfrm>
        </p:grpSpPr>
        <p:sp>
          <p:nvSpPr>
            <p:cNvPr id="83" name="Forme libre : forme 120">
              <a:extLst>
                <a:ext uri="{FF2B5EF4-FFF2-40B4-BE49-F238E27FC236}">
                  <a16:creationId xmlns:a16="http://schemas.microsoft.com/office/drawing/2014/main" id="{1C6434A3-F9F5-43CB-A20F-FA55CB2BBE40}"/>
                </a:ext>
              </a:extLst>
            </p:cNvPr>
            <p:cNvSpPr/>
            <p:nvPr/>
          </p:nvSpPr>
          <p:spPr>
            <a:xfrm>
              <a:off x="2580238" y="5797236"/>
              <a:ext cx="1427429" cy="168998"/>
            </a:xfrm>
            <a:custGeom>
              <a:avLst/>
              <a:gdLst>
                <a:gd name="connsiteX0" fmla="*/ 0 w 1427429"/>
                <a:gd name="connsiteY0" fmla="*/ 54320 h 168998"/>
                <a:gd name="connsiteX1" fmla="*/ 199176 w 1427429"/>
                <a:gd name="connsiteY1" fmla="*/ 36214 h 168998"/>
                <a:gd name="connsiteX2" fmla="*/ 383263 w 1427429"/>
                <a:gd name="connsiteY2" fmla="*/ 9053 h 168998"/>
                <a:gd name="connsiteX3" fmla="*/ 618653 w 1427429"/>
                <a:gd name="connsiteY3" fmla="*/ 0 h 168998"/>
                <a:gd name="connsiteX4" fmla="*/ 820847 w 1427429"/>
                <a:gd name="connsiteY4" fmla="*/ 6035 h 168998"/>
                <a:gd name="connsiteX5" fmla="*/ 1020023 w 1427429"/>
                <a:gd name="connsiteY5" fmla="*/ 21124 h 168998"/>
                <a:gd name="connsiteX6" fmla="*/ 1152808 w 1427429"/>
                <a:gd name="connsiteY6" fmla="*/ 36214 h 168998"/>
                <a:gd name="connsiteX7" fmla="*/ 1288610 w 1427429"/>
                <a:gd name="connsiteY7" fmla="*/ 63374 h 168998"/>
                <a:gd name="connsiteX8" fmla="*/ 1427429 w 1427429"/>
                <a:gd name="connsiteY8" fmla="*/ 84499 h 168998"/>
                <a:gd name="connsiteX9" fmla="*/ 1409322 w 1427429"/>
                <a:gd name="connsiteY9" fmla="*/ 168998 h 168998"/>
                <a:gd name="connsiteX10" fmla="*/ 1270503 w 1427429"/>
                <a:gd name="connsiteY10" fmla="*/ 147873 h 168998"/>
                <a:gd name="connsiteX11" fmla="*/ 1131683 w 1427429"/>
                <a:gd name="connsiteY11" fmla="*/ 126748 h 168998"/>
                <a:gd name="connsiteX12" fmla="*/ 995881 w 1427429"/>
                <a:gd name="connsiteY12" fmla="*/ 111659 h 168998"/>
                <a:gd name="connsiteX13" fmla="*/ 790669 w 1427429"/>
                <a:gd name="connsiteY13" fmla="*/ 99588 h 168998"/>
                <a:gd name="connsiteX14" fmla="*/ 651849 w 1427429"/>
                <a:gd name="connsiteY14" fmla="*/ 99588 h 168998"/>
                <a:gd name="connsiteX15" fmla="*/ 506994 w 1427429"/>
                <a:gd name="connsiteY15" fmla="*/ 105623 h 168998"/>
                <a:gd name="connsiteX16" fmla="*/ 347049 w 1427429"/>
                <a:gd name="connsiteY16" fmla="*/ 123730 h 168998"/>
                <a:gd name="connsiteX17" fmla="*/ 147873 w 1427429"/>
                <a:gd name="connsiteY17" fmla="*/ 141837 h 168998"/>
                <a:gd name="connsiteX18" fmla="*/ 36213 w 1427429"/>
                <a:gd name="connsiteY18" fmla="*/ 147873 h 168998"/>
                <a:gd name="connsiteX19" fmla="*/ 15089 w 1427429"/>
                <a:gd name="connsiteY19" fmla="*/ 156926 h 168998"/>
                <a:gd name="connsiteX20" fmla="*/ 0 w 1427429"/>
                <a:gd name="connsiteY20" fmla="*/ 54320 h 1689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427429" h="168998">
                  <a:moveTo>
                    <a:pt x="0" y="54320"/>
                  </a:moveTo>
                  <a:lnTo>
                    <a:pt x="199176" y="36214"/>
                  </a:lnTo>
                  <a:lnTo>
                    <a:pt x="383263" y="9053"/>
                  </a:lnTo>
                  <a:lnTo>
                    <a:pt x="618653" y="0"/>
                  </a:lnTo>
                  <a:lnTo>
                    <a:pt x="820847" y="6035"/>
                  </a:lnTo>
                  <a:lnTo>
                    <a:pt x="1020023" y="21124"/>
                  </a:lnTo>
                  <a:lnTo>
                    <a:pt x="1152808" y="36214"/>
                  </a:lnTo>
                  <a:lnTo>
                    <a:pt x="1288610" y="63374"/>
                  </a:lnTo>
                  <a:lnTo>
                    <a:pt x="1427429" y="84499"/>
                  </a:lnTo>
                  <a:lnTo>
                    <a:pt x="1409322" y="168998"/>
                  </a:lnTo>
                  <a:lnTo>
                    <a:pt x="1270503" y="147873"/>
                  </a:lnTo>
                  <a:lnTo>
                    <a:pt x="1131683" y="126748"/>
                  </a:lnTo>
                  <a:lnTo>
                    <a:pt x="995881" y="111659"/>
                  </a:lnTo>
                  <a:lnTo>
                    <a:pt x="790669" y="99588"/>
                  </a:lnTo>
                  <a:lnTo>
                    <a:pt x="651849" y="99588"/>
                  </a:lnTo>
                  <a:lnTo>
                    <a:pt x="506994" y="105623"/>
                  </a:lnTo>
                  <a:lnTo>
                    <a:pt x="347049" y="123730"/>
                  </a:lnTo>
                  <a:lnTo>
                    <a:pt x="147873" y="141837"/>
                  </a:lnTo>
                  <a:lnTo>
                    <a:pt x="36213" y="147873"/>
                  </a:lnTo>
                  <a:lnTo>
                    <a:pt x="15089" y="156926"/>
                  </a:lnTo>
                  <a:lnTo>
                    <a:pt x="0" y="54320"/>
                  </a:lnTo>
                  <a:close/>
                </a:path>
              </a:pathLst>
            </a:custGeom>
            <a:noFill/>
            <a:ln w="19050">
              <a:solidFill>
                <a:schemeClr val="tx1"/>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a:p>
          </p:txBody>
        </p:sp>
        <p:sp>
          <p:nvSpPr>
            <p:cNvPr id="84" name="Rectangle 83">
              <a:extLst>
                <a:ext uri="{FF2B5EF4-FFF2-40B4-BE49-F238E27FC236}">
                  <a16:creationId xmlns:a16="http://schemas.microsoft.com/office/drawing/2014/main" id="{53FBACF7-E87B-40AC-A537-DCE3559CFF67}"/>
                </a:ext>
              </a:extLst>
            </p:cNvPr>
            <p:cNvSpPr/>
            <p:nvPr/>
          </p:nvSpPr>
          <p:spPr>
            <a:xfrm>
              <a:off x="3217381" y="5776804"/>
              <a:ext cx="36000" cy="144000"/>
            </a:xfrm>
            <a:prstGeom prst="rect">
              <a:avLst/>
            </a:prstGeom>
            <a:solidFill>
              <a:schemeClr val="bg1"/>
            </a:solidFill>
            <a:ln w="12700">
              <a:solidFill>
                <a:schemeClr val="tx1"/>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a:p>
          </p:txBody>
        </p:sp>
        <p:sp>
          <p:nvSpPr>
            <p:cNvPr id="85" name="Rectangle 84">
              <a:extLst>
                <a:ext uri="{FF2B5EF4-FFF2-40B4-BE49-F238E27FC236}">
                  <a16:creationId xmlns:a16="http://schemas.microsoft.com/office/drawing/2014/main" id="{3A14A390-EE99-4007-99F7-35AB8757FBE3}"/>
                </a:ext>
              </a:extLst>
            </p:cNvPr>
            <p:cNvSpPr/>
            <p:nvPr/>
          </p:nvSpPr>
          <p:spPr>
            <a:xfrm>
              <a:off x="3989667" y="5848702"/>
              <a:ext cx="36000" cy="144000"/>
            </a:xfrm>
            <a:prstGeom prst="rect">
              <a:avLst/>
            </a:prstGeom>
            <a:solidFill>
              <a:schemeClr val="bg1"/>
            </a:solidFill>
            <a:ln w="12700">
              <a:solidFill>
                <a:schemeClr val="tx1"/>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a:p>
          </p:txBody>
        </p:sp>
        <p:sp>
          <p:nvSpPr>
            <p:cNvPr id="86" name="Rectangle 85">
              <a:extLst>
                <a:ext uri="{FF2B5EF4-FFF2-40B4-BE49-F238E27FC236}">
                  <a16:creationId xmlns:a16="http://schemas.microsoft.com/office/drawing/2014/main" id="{F67FCE7F-6234-42D9-9DD5-7623958B9FAB}"/>
                </a:ext>
              </a:extLst>
            </p:cNvPr>
            <p:cNvSpPr/>
            <p:nvPr/>
          </p:nvSpPr>
          <p:spPr>
            <a:xfrm>
              <a:off x="2575604" y="5822723"/>
              <a:ext cx="36000" cy="144000"/>
            </a:xfrm>
            <a:prstGeom prst="rect">
              <a:avLst/>
            </a:prstGeom>
            <a:solidFill>
              <a:schemeClr val="bg1"/>
            </a:solidFill>
            <a:ln w="12700">
              <a:solidFill>
                <a:schemeClr val="tx1"/>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a:p>
          </p:txBody>
        </p:sp>
      </p:grpSp>
      <p:sp>
        <p:nvSpPr>
          <p:cNvPr id="87" name="Freeform 19">
            <a:extLst>
              <a:ext uri="{FF2B5EF4-FFF2-40B4-BE49-F238E27FC236}">
                <a16:creationId xmlns:a16="http://schemas.microsoft.com/office/drawing/2014/main" id="{718B7165-FBAF-46CE-A930-C503F3E700B1}"/>
              </a:ext>
            </a:extLst>
          </p:cNvPr>
          <p:cNvSpPr>
            <a:spLocks noChangeAspect="1" noEditPoints="1"/>
          </p:cNvSpPr>
          <p:nvPr/>
        </p:nvSpPr>
        <p:spPr bwMode="auto">
          <a:xfrm>
            <a:off x="4966355" y="4190586"/>
            <a:ext cx="540000" cy="489521"/>
          </a:xfrm>
          <a:custGeom>
            <a:avLst/>
            <a:gdLst>
              <a:gd name="T0" fmla="*/ 223 w 230"/>
              <a:gd name="T1" fmla="*/ 156 h 208"/>
              <a:gd name="T2" fmla="*/ 191 w 230"/>
              <a:gd name="T3" fmla="*/ 100 h 208"/>
              <a:gd name="T4" fmla="*/ 187 w 230"/>
              <a:gd name="T5" fmla="*/ 93 h 208"/>
              <a:gd name="T6" fmla="*/ 177 w 230"/>
              <a:gd name="T7" fmla="*/ 75 h 208"/>
              <a:gd name="T8" fmla="*/ 145 w 230"/>
              <a:gd name="T9" fmla="*/ 19 h 208"/>
              <a:gd name="T10" fmla="*/ 115 w 230"/>
              <a:gd name="T11" fmla="*/ 0 h 208"/>
              <a:gd name="T12" fmla="*/ 85 w 230"/>
              <a:gd name="T13" fmla="*/ 19 h 208"/>
              <a:gd name="T14" fmla="*/ 53 w 230"/>
              <a:gd name="T15" fmla="*/ 75 h 208"/>
              <a:gd name="T16" fmla="*/ 39 w 230"/>
              <a:gd name="T17" fmla="*/ 99 h 208"/>
              <a:gd name="T18" fmla="*/ 7 w 230"/>
              <a:gd name="T19" fmla="*/ 156 h 208"/>
              <a:gd name="T20" fmla="*/ 6 w 230"/>
              <a:gd name="T21" fmla="*/ 191 h 208"/>
              <a:gd name="T22" fmla="*/ 37 w 230"/>
              <a:gd name="T23" fmla="*/ 208 h 208"/>
              <a:gd name="T24" fmla="*/ 193 w 230"/>
              <a:gd name="T25" fmla="*/ 208 h 208"/>
              <a:gd name="T26" fmla="*/ 224 w 230"/>
              <a:gd name="T27" fmla="*/ 191 h 208"/>
              <a:gd name="T28" fmla="*/ 223 w 230"/>
              <a:gd name="T29" fmla="*/ 156 h 208"/>
              <a:gd name="T30" fmla="*/ 209 w 230"/>
              <a:gd name="T31" fmla="*/ 182 h 208"/>
              <a:gd name="T32" fmla="*/ 193 w 230"/>
              <a:gd name="T33" fmla="*/ 191 h 208"/>
              <a:gd name="T34" fmla="*/ 37 w 230"/>
              <a:gd name="T35" fmla="*/ 191 h 208"/>
              <a:gd name="T36" fmla="*/ 21 w 230"/>
              <a:gd name="T37" fmla="*/ 182 h 208"/>
              <a:gd name="T38" fmla="*/ 22 w 230"/>
              <a:gd name="T39" fmla="*/ 165 h 208"/>
              <a:gd name="T40" fmla="*/ 54 w 230"/>
              <a:gd name="T41" fmla="*/ 108 h 208"/>
              <a:gd name="T42" fmla="*/ 68 w 230"/>
              <a:gd name="T43" fmla="*/ 83 h 208"/>
              <a:gd name="T44" fmla="*/ 100 w 230"/>
              <a:gd name="T45" fmla="*/ 27 h 208"/>
              <a:gd name="T46" fmla="*/ 115 w 230"/>
              <a:gd name="T47" fmla="*/ 18 h 208"/>
              <a:gd name="T48" fmla="*/ 130 w 230"/>
              <a:gd name="T49" fmla="*/ 27 h 208"/>
              <a:gd name="T50" fmla="*/ 162 w 230"/>
              <a:gd name="T51" fmla="*/ 84 h 208"/>
              <a:gd name="T52" fmla="*/ 172 w 230"/>
              <a:gd name="T53" fmla="*/ 101 h 208"/>
              <a:gd name="T54" fmla="*/ 176 w 230"/>
              <a:gd name="T55" fmla="*/ 108 h 208"/>
              <a:gd name="T56" fmla="*/ 208 w 230"/>
              <a:gd name="T57" fmla="*/ 165 h 208"/>
              <a:gd name="T58" fmla="*/ 209 w 230"/>
              <a:gd name="T59" fmla="*/ 182 h 208"/>
              <a:gd name="T60" fmla="*/ 168 w 230"/>
              <a:gd name="T61" fmla="*/ 113 h 208"/>
              <a:gd name="T62" fmla="*/ 154 w 230"/>
              <a:gd name="T63" fmla="*/ 88 h 208"/>
              <a:gd name="T64" fmla="*/ 122 w 230"/>
              <a:gd name="T65" fmla="*/ 32 h 208"/>
              <a:gd name="T66" fmla="*/ 115 w 230"/>
              <a:gd name="T67" fmla="*/ 27 h 208"/>
              <a:gd name="T68" fmla="*/ 108 w 230"/>
              <a:gd name="T69" fmla="*/ 32 h 208"/>
              <a:gd name="T70" fmla="*/ 76 w 230"/>
              <a:gd name="T71" fmla="*/ 88 h 208"/>
              <a:gd name="T72" fmla="*/ 62 w 230"/>
              <a:gd name="T73" fmla="*/ 113 h 208"/>
              <a:gd name="T74" fmla="*/ 30 w 230"/>
              <a:gd name="T75" fmla="*/ 169 h 208"/>
              <a:gd name="T76" fmla="*/ 37 w 230"/>
              <a:gd name="T77" fmla="*/ 182 h 208"/>
              <a:gd name="T78" fmla="*/ 193 w 230"/>
              <a:gd name="T79" fmla="*/ 182 h 208"/>
              <a:gd name="T80" fmla="*/ 200 w 230"/>
              <a:gd name="T81" fmla="*/ 169 h 208"/>
              <a:gd name="T82" fmla="*/ 168 w 230"/>
              <a:gd name="T83" fmla="*/ 113 h 208"/>
              <a:gd name="T84" fmla="*/ 115 w 230"/>
              <a:gd name="T85" fmla="*/ 172 h 208"/>
              <a:gd name="T86" fmla="*/ 101 w 230"/>
              <a:gd name="T87" fmla="*/ 158 h 208"/>
              <a:gd name="T88" fmla="*/ 115 w 230"/>
              <a:gd name="T89" fmla="*/ 144 h 208"/>
              <a:gd name="T90" fmla="*/ 129 w 230"/>
              <a:gd name="T91" fmla="*/ 158 h 208"/>
              <a:gd name="T92" fmla="*/ 115 w 230"/>
              <a:gd name="T93" fmla="*/ 172 h 208"/>
              <a:gd name="T94" fmla="*/ 129 w 230"/>
              <a:gd name="T95" fmla="*/ 118 h 208"/>
              <a:gd name="T96" fmla="*/ 115 w 230"/>
              <a:gd name="T97" fmla="*/ 132 h 208"/>
              <a:gd name="T98" fmla="*/ 101 w 230"/>
              <a:gd name="T99" fmla="*/ 118 h 208"/>
              <a:gd name="T100" fmla="*/ 101 w 230"/>
              <a:gd name="T101" fmla="*/ 75 h 208"/>
              <a:gd name="T102" fmla="*/ 115 w 230"/>
              <a:gd name="T103" fmla="*/ 61 h 208"/>
              <a:gd name="T104" fmla="*/ 129 w 230"/>
              <a:gd name="T105" fmla="*/ 75 h 208"/>
              <a:gd name="T106" fmla="*/ 129 w 230"/>
              <a:gd name="T107" fmla="*/ 118 h 2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230" h="208">
                <a:moveTo>
                  <a:pt x="223" y="156"/>
                </a:moveTo>
                <a:cubicBezTo>
                  <a:pt x="191" y="100"/>
                  <a:pt x="191" y="100"/>
                  <a:pt x="191" y="100"/>
                </a:cubicBezTo>
                <a:cubicBezTo>
                  <a:pt x="187" y="93"/>
                  <a:pt x="187" y="93"/>
                  <a:pt x="187" y="93"/>
                </a:cubicBezTo>
                <a:cubicBezTo>
                  <a:pt x="177" y="75"/>
                  <a:pt x="177" y="75"/>
                  <a:pt x="177" y="75"/>
                </a:cubicBezTo>
                <a:cubicBezTo>
                  <a:pt x="145" y="19"/>
                  <a:pt x="145" y="19"/>
                  <a:pt x="145" y="19"/>
                </a:cubicBezTo>
                <a:cubicBezTo>
                  <a:pt x="138" y="7"/>
                  <a:pt x="127" y="0"/>
                  <a:pt x="115" y="0"/>
                </a:cubicBezTo>
                <a:cubicBezTo>
                  <a:pt x="103" y="0"/>
                  <a:pt x="92" y="7"/>
                  <a:pt x="85" y="19"/>
                </a:cubicBezTo>
                <a:cubicBezTo>
                  <a:pt x="53" y="75"/>
                  <a:pt x="53" y="75"/>
                  <a:pt x="53" y="75"/>
                </a:cubicBezTo>
                <a:cubicBezTo>
                  <a:pt x="49" y="81"/>
                  <a:pt x="43" y="93"/>
                  <a:pt x="39" y="99"/>
                </a:cubicBezTo>
                <a:cubicBezTo>
                  <a:pt x="7" y="156"/>
                  <a:pt x="7" y="156"/>
                  <a:pt x="7" y="156"/>
                </a:cubicBezTo>
                <a:cubicBezTo>
                  <a:pt x="0" y="167"/>
                  <a:pt x="0" y="181"/>
                  <a:pt x="6" y="191"/>
                </a:cubicBezTo>
                <a:cubicBezTo>
                  <a:pt x="12" y="202"/>
                  <a:pt x="24" y="208"/>
                  <a:pt x="37" y="208"/>
                </a:cubicBezTo>
                <a:cubicBezTo>
                  <a:pt x="193" y="208"/>
                  <a:pt x="193" y="208"/>
                  <a:pt x="193" y="208"/>
                </a:cubicBezTo>
                <a:cubicBezTo>
                  <a:pt x="206" y="208"/>
                  <a:pt x="218" y="202"/>
                  <a:pt x="224" y="191"/>
                </a:cubicBezTo>
                <a:cubicBezTo>
                  <a:pt x="230" y="181"/>
                  <a:pt x="230" y="168"/>
                  <a:pt x="223" y="156"/>
                </a:cubicBezTo>
                <a:close/>
                <a:moveTo>
                  <a:pt x="209" y="182"/>
                </a:moveTo>
                <a:cubicBezTo>
                  <a:pt x="206" y="188"/>
                  <a:pt x="200" y="191"/>
                  <a:pt x="193" y="191"/>
                </a:cubicBezTo>
                <a:cubicBezTo>
                  <a:pt x="37" y="191"/>
                  <a:pt x="37" y="191"/>
                  <a:pt x="37" y="191"/>
                </a:cubicBezTo>
                <a:cubicBezTo>
                  <a:pt x="30" y="191"/>
                  <a:pt x="24" y="188"/>
                  <a:pt x="21" y="182"/>
                </a:cubicBezTo>
                <a:cubicBezTo>
                  <a:pt x="18" y="177"/>
                  <a:pt x="19" y="171"/>
                  <a:pt x="22" y="165"/>
                </a:cubicBezTo>
                <a:cubicBezTo>
                  <a:pt x="54" y="108"/>
                  <a:pt x="54" y="108"/>
                  <a:pt x="54" y="108"/>
                </a:cubicBezTo>
                <a:cubicBezTo>
                  <a:pt x="58" y="101"/>
                  <a:pt x="64" y="90"/>
                  <a:pt x="68" y="83"/>
                </a:cubicBezTo>
                <a:cubicBezTo>
                  <a:pt x="100" y="27"/>
                  <a:pt x="100" y="27"/>
                  <a:pt x="100" y="27"/>
                </a:cubicBezTo>
                <a:cubicBezTo>
                  <a:pt x="104" y="21"/>
                  <a:pt x="109" y="18"/>
                  <a:pt x="115" y="18"/>
                </a:cubicBezTo>
                <a:cubicBezTo>
                  <a:pt x="121" y="18"/>
                  <a:pt x="126" y="21"/>
                  <a:pt x="130" y="27"/>
                </a:cubicBezTo>
                <a:cubicBezTo>
                  <a:pt x="162" y="84"/>
                  <a:pt x="162" y="84"/>
                  <a:pt x="162" y="84"/>
                </a:cubicBezTo>
                <a:cubicBezTo>
                  <a:pt x="172" y="101"/>
                  <a:pt x="172" y="101"/>
                  <a:pt x="172" y="101"/>
                </a:cubicBezTo>
                <a:cubicBezTo>
                  <a:pt x="176" y="108"/>
                  <a:pt x="176" y="108"/>
                  <a:pt x="176" y="108"/>
                </a:cubicBezTo>
                <a:cubicBezTo>
                  <a:pt x="208" y="165"/>
                  <a:pt x="208" y="165"/>
                  <a:pt x="208" y="165"/>
                </a:cubicBezTo>
                <a:cubicBezTo>
                  <a:pt x="212" y="171"/>
                  <a:pt x="212" y="177"/>
                  <a:pt x="209" y="182"/>
                </a:cubicBezTo>
                <a:close/>
                <a:moveTo>
                  <a:pt x="168" y="113"/>
                </a:moveTo>
                <a:cubicBezTo>
                  <a:pt x="164" y="106"/>
                  <a:pt x="158" y="95"/>
                  <a:pt x="154" y="88"/>
                </a:cubicBezTo>
                <a:cubicBezTo>
                  <a:pt x="122" y="32"/>
                  <a:pt x="122" y="32"/>
                  <a:pt x="122" y="32"/>
                </a:cubicBezTo>
                <a:cubicBezTo>
                  <a:pt x="120" y="28"/>
                  <a:pt x="118" y="27"/>
                  <a:pt x="115" y="27"/>
                </a:cubicBezTo>
                <a:cubicBezTo>
                  <a:pt x="113" y="27"/>
                  <a:pt x="110" y="28"/>
                  <a:pt x="108" y="32"/>
                </a:cubicBezTo>
                <a:cubicBezTo>
                  <a:pt x="76" y="88"/>
                  <a:pt x="76" y="88"/>
                  <a:pt x="76" y="88"/>
                </a:cubicBezTo>
                <a:cubicBezTo>
                  <a:pt x="72" y="95"/>
                  <a:pt x="66" y="106"/>
                  <a:pt x="62" y="113"/>
                </a:cubicBezTo>
                <a:cubicBezTo>
                  <a:pt x="30" y="169"/>
                  <a:pt x="30" y="169"/>
                  <a:pt x="30" y="169"/>
                </a:cubicBezTo>
                <a:cubicBezTo>
                  <a:pt x="26" y="176"/>
                  <a:pt x="29" y="182"/>
                  <a:pt x="37" y="182"/>
                </a:cubicBezTo>
                <a:cubicBezTo>
                  <a:pt x="193" y="182"/>
                  <a:pt x="193" y="182"/>
                  <a:pt x="193" y="182"/>
                </a:cubicBezTo>
                <a:cubicBezTo>
                  <a:pt x="201" y="182"/>
                  <a:pt x="204" y="176"/>
                  <a:pt x="200" y="169"/>
                </a:cubicBezTo>
                <a:lnTo>
                  <a:pt x="168" y="113"/>
                </a:lnTo>
                <a:close/>
                <a:moveTo>
                  <a:pt x="115" y="172"/>
                </a:moveTo>
                <a:cubicBezTo>
                  <a:pt x="107" y="172"/>
                  <a:pt x="101" y="166"/>
                  <a:pt x="101" y="158"/>
                </a:cubicBezTo>
                <a:cubicBezTo>
                  <a:pt x="101" y="151"/>
                  <a:pt x="107" y="144"/>
                  <a:pt x="115" y="144"/>
                </a:cubicBezTo>
                <a:cubicBezTo>
                  <a:pt x="122" y="144"/>
                  <a:pt x="129" y="151"/>
                  <a:pt x="129" y="158"/>
                </a:cubicBezTo>
                <a:cubicBezTo>
                  <a:pt x="129" y="166"/>
                  <a:pt x="122" y="172"/>
                  <a:pt x="115" y="172"/>
                </a:cubicBezTo>
                <a:close/>
                <a:moveTo>
                  <a:pt x="129" y="118"/>
                </a:moveTo>
                <a:cubicBezTo>
                  <a:pt x="129" y="126"/>
                  <a:pt x="122" y="132"/>
                  <a:pt x="115" y="132"/>
                </a:cubicBezTo>
                <a:cubicBezTo>
                  <a:pt x="107" y="132"/>
                  <a:pt x="101" y="126"/>
                  <a:pt x="101" y="118"/>
                </a:cubicBezTo>
                <a:cubicBezTo>
                  <a:pt x="101" y="75"/>
                  <a:pt x="101" y="75"/>
                  <a:pt x="101" y="75"/>
                </a:cubicBezTo>
                <a:cubicBezTo>
                  <a:pt x="101" y="68"/>
                  <a:pt x="107" y="61"/>
                  <a:pt x="115" y="61"/>
                </a:cubicBezTo>
                <a:cubicBezTo>
                  <a:pt x="122" y="61"/>
                  <a:pt x="129" y="68"/>
                  <a:pt x="129" y="75"/>
                </a:cubicBezTo>
                <a:lnTo>
                  <a:pt x="129" y="118"/>
                </a:lnTo>
                <a:close/>
              </a:path>
            </a:pathLst>
          </a:custGeom>
          <a:solidFill>
            <a:srgbClr val="333333"/>
          </a:solidFill>
          <a:ln>
            <a:noFill/>
          </a:ln>
        </p:spPr>
        <p:txBody>
          <a:bodyPr vert="horz" wrap="square" lIns="91440" tIns="45720" rIns="91440" bIns="45720" numCol="1" anchor="t" anchorCtr="0" compatLnSpc="1">
            <a:prstTxWarp prst="textNoShape">
              <a:avLst/>
            </a:prstTxWarp>
          </a:bodyPr>
          <a:lstStyle/>
          <a:p>
            <a:endParaRPr lang="fr-FR"/>
          </a:p>
        </p:txBody>
      </p:sp>
      <p:sp>
        <p:nvSpPr>
          <p:cNvPr id="88" name="ZoneTexte 125">
            <a:extLst>
              <a:ext uri="{FF2B5EF4-FFF2-40B4-BE49-F238E27FC236}">
                <a16:creationId xmlns:a16="http://schemas.microsoft.com/office/drawing/2014/main" id="{35D43C2A-69A3-4DCC-B937-3770BC6F29C5}"/>
              </a:ext>
            </a:extLst>
          </p:cNvPr>
          <p:cNvSpPr txBox="1"/>
          <p:nvPr/>
        </p:nvSpPr>
        <p:spPr>
          <a:xfrm>
            <a:off x="454513" y="4040866"/>
            <a:ext cx="4236438" cy="646331"/>
          </a:xfrm>
          <a:prstGeom prst="rect">
            <a:avLst/>
          </a:prstGeom>
          <a:noFill/>
        </p:spPr>
        <p:txBody>
          <a:bodyPr wrap="square" rtlCol="0">
            <a:spAutoFit/>
          </a:bodyPr>
          <a:lstStyle/>
          <a:p>
            <a:r>
              <a:rPr lang="fr-FR" sz="1200" i="1" u="sng" dirty="0" err="1"/>
              <a:t>Specific</a:t>
            </a:r>
            <a:r>
              <a:rPr lang="fr-FR" sz="1200" i="1" u="sng" dirty="0"/>
              <a:t> </a:t>
            </a:r>
            <a:r>
              <a:rPr lang="fr-FR" sz="1200" i="1" u="sng" dirty="0" err="1"/>
              <a:t>study</a:t>
            </a:r>
            <a:r>
              <a:rPr lang="fr-FR" sz="1200" i="1" u="sng" dirty="0"/>
              <a:t> </a:t>
            </a:r>
            <a:r>
              <a:rPr lang="fr-FR" sz="1200" i="1" dirty="0"/>
              <a:t>: A justification </a:t>
            </a:r>
            <a:r>
              <a:rPr lang="fr-FR" sz="1200" i="1" dirty="0" err="1"/>
              <a:t>into</a:t>
            </a:r>
            <a:r>
              <a:rPr lang="fr-FR" sz="1200" i="1" dirty="0"/>
              <a:t> the use of </a:t>
            </a:r>
            <a:r>
              <a:rPr lang="fr-FR" sz="1200" i="1" dirty="0" err="1"/>
              <a:t>insulating</a:t>
            </a:r>
            <a:r>
              <a:rPr lang="fr-FR" sz="1200" i="1" dirty="0"/>
              <a:t> </a:t>
            </a:r>
            <a:r>
              <a:rPr lang="fr-FR" sz="1200" i="1" dirty="0" err="1"/>
              <a:t>flanges</a:t>
            </a:r>
            <a:r>
              <a:rPr lang="fr-FR" sz="1200" i="1" dirty="0"/>
              <a:t> (and </a:t>
            </a:r>
            <a:r>
              <a:rPr lang="fr-FR" sz="1200" i="1" dirty="0" err="1"/>
              <a:t>electrically</a:t>
            </a:r>
            <a:r>
              <a:rPr lang="fr-FR" sz="1200" i="1" dirty="0"/>
              <a:t> </a:t>
            </a:r>
            <a:r>
              <a:rPr lang="fr-FR" sz="1200" i="1" dirty="0" err="1"/>
              <a:t>discontinuous</a:t>
            </a:r>
            <a:r>
              <a:rPr lang="fr-FR" sz="1200" i="1" dirty="0"/>
              <a:t> hoses) at the </a:t>
            </a:r>
            <a:r>
              <a:rPr lang="fr-FR" sz="1200" i="1" dirty="0" err="1"/>
              <a:t>ship</a:t>
            </a:r>
            <a:r>
              <a:rPr lang="fr-FR" sz="1200" i="1" dirty="0"/>
              <a:t>/shore or </a:t>
            </a:r>
            <a:r>
              <a:rPr lang="fr-FR" sz="1200" i="1" dirty="0" err="1"/>
              <a:t>shoip</a:t>
            </a:r>
            <a:r>
              <a:rPr lang="fr-FR" sz="1200" i="1" dirty="0"/>
              <a:t>/</a:t>
            </a:r>
            <a:r>
              <a:rPr lang="fr-FR" sz="1200" i="1" dirty="0" err="1"/>
              <a:t>ship</a:t>
            </a:r>
            <a:r>
              <a:rPr lang="fr-FR" sz="1200" i="1" dirty="0"/>
              <a:t> interface (SIGTTO)</a:t>
            </a:r>
          </a:p>
        </p:txBody>
      </p:sp>
      <p:sp>
        <p:nvSpPr>
          <p:cNvPr id="90" name="Espace réservé du texte 16">
            <a:extLst>
              <a:ext uri="{FF2B5EF4-FFF2-40B4-BE49-F238E27FC236}">
                <a16:creationId xmlns:a16="http://schemas.microsoft.com/office/drawing/2014/main" id="{E3BE5D0E-A62D-48CF-B886-86BAB8E589ED}"/>
              </a:ext>
            </a:extLst>
          </p:cNvPr>
          <p:cNvSpPr txBox="1">
            <a:spLocks noEditPoints="1"/>
          </p:cNvSpPr>
          <p:nvPr/>
        </p:nvSpPr>
        <p:spPr>
          <a:xfrm>
            <a:off x="5267848" y="0"/>
            <a:ext cx="6913689"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algn="r"/>
            <a:r>
              <a:rPr lang="fr-FR" i="1" dirty="0"/>
              <a:t>MEASURES TO CONTROL FIRE AND EXPLOSION RISKS</a:t>
            </a:r>
          </a:p>
        </p:txBody>
      </p:sp>
    </p:spTree>
    <p:extLst>
      <p:ext uri="{BB962C8B-B14F-4D97-AF65-F5344CB8AC3E}">
        <p14:creationId xmlns:p14="http://schemas.microsoft.com/office/powerpoint/2010/main" val="41215613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6"/>
          <p:cNvSpPr>
            <a:spLocks noGrp="1" noEditPoints="1"/>
          </p:cNvSpPr>
          <p:nvPr>
            <p:ph type="body" sz="quarter" idx="11"/>
          </p:nvPr>
        </p:nvSpPr>
        <p:spPr>
          <a:xfrm>
            <a:off x="0" y="0"/>
            <a:ext cx="6312024" cy="404664"/>
          </a:xfrm>
        </p:spPr>
        <p:txBody>
          <a:bodyPr/>
          <a:lstStyle/>
          <a:p>
            <a:r>
              <a:rPr lang="fr-FR" dirty="0"/>
              <a:t>REQUIREMENTS</a:t>
            </a:r>
          </a:p>
        </p:txBody>
      </p:sp>
      <p:graphicFrame>
        <p:nvGraphicFramePr>
          <p:cNvPr id="33" name="Tableau 9">
            <a:extLst>
              <a:ext uri="{FF2B5EF4-FFF2-40B4-BE49-F238E27FC236}">
                <a16:creationId xmlns:a16="http://schemas.microsoft.com/office/drawing/2014/main" id="{C139084F-D53F-429F-943D-AB4104CC6B8E}"/>
              </a:ext>
            </a:extLst>
          </p:cNvPr>
          <p:cNvGraphicFramePr>
            <a:graphicFrameLocks noGrp="1"/>
          </p:cNvGraphicFramePr>
          <p:nvPr>
            <p:extLst>
              <p:ext uri="{D42A27DB-BD31-4B8C-83A1-F6EECF244321}">
                <p14:modId xmlns:p14="http://schemas.microsoft.com/office/powerpoint/2010/main" val="3769103843"/>
              </p:ext>
            </p:extLst>
          </p:nvPr>
        </p:nvGraphicFramePr>
        <p:xfrm>
          <a:off x="1343472" y="812640"/>
          <a:ext cx="10297144" cy="1178756"/>
        </p:xfrm>
        <a:graphic>
          <a:graphicData uri="http://schemas.openxmlformats.org/drawingml/2006/table">
            <a:tbl>
              <a:tblPr firstRow="1" firstCol="1" bandRow="1"/>
              <a:tblGrid>
                <a:gridCol w="10297144">
                  <a:extLst>
                    <a:ext uri="{9D8B030D-6E8A-4147-A177-3AD203B41FA5}">
                      <a16:colId xmlns:a16="http://schemas.microsoft.com/office/drawing/2014/main" val="2553427521"/>
                    </a:ext>
                  </a:extLst>
                </a:gridCol>
              </a:tblGrid>
              <a:tr h="656798">
                <a:tc>
                  <a:txBody>
                    <a:bodyPr/>
                    <a:lstStyle/>
                    <a:p>
                      <a:pPr marL="0" marR="58420" lvl="0" indent="0" algn="just" defTabSz="914400" eaLnBrk="1" fontAlgn="auto" latinLnBrk="0" hangingPunct="1">
                        <a:lnSpc>
                          <a:spcPct val="115000"/>
                        </a:lnSpc>
                        <a:spcBef>
                          <a:spcPts val="600"/>
                        </a:spcBef>
                        <a:spcAft>
                          <a:spcPts val="300"/>
                        </a:spcAft>
                        <a:buClrTx/>
                        <a:buSzTx/>
                        <a:buFontTx/>
                        <a:buNone/>
                        <a:tabLst/>
                        <a:defRPr/>
                      </a:pPr>
                      <a:r>
                        <a:rPr lang="en-US" sz="1600" b="1" noProof="0" dirty="0">
                          <a:solidFill>
                            <a:srgbClr val="0070C0"/>
                          </a:solidFill>
                          <a:effectLst/>
                          <a:latin typeface="Arial" panose="020B0604020202020204" pitchFamily="34" charset="0"/>
                          <a:ea typeface="+mn-ea"/>
                          <a:cs typeface="Times New Roman" panose="02020603050405020304" pitchFamily="18" charset="0"/>
                        </a:rPr>
                        <a:t>Requirement </a:t>
                      </a:r>
                      <a:r>
                        <a:rPr lang="en-US" sz="1600" b="1" dirty="0">
                          <a:solidFill>
                            <a:srgbClr val="0070C0"/>
                          </a:solidFill>
                          <a:effectLst/>
                          <a:latin typeface="Arial" panose="020B0604020202020204" pitchFamily="34" charset="0"/>
                          <a:ea typeface="+mn-ea"/>
                          <a:cs typeface="Times New Roman" panose="02020603050405020304" pitchFamily="18" charset="0"/>
                        </a:rPr>
                        <a:t>3.2.3 : Protection Against the Risks Related to Static Electricity During the Loading Phases of Non-</a:t>
                      </a:r>
                      <a:r>
                        <a:rPr lang="en-US" sz="1600" b="1" dirty="0" err="1">
                          <a:solidFill>
                            <a:srgbClr val="0070C0"/>
                          </a:solidFill>
                          <a:effectLst/>
                          <a:latin typeface="Arial" panose="020B0604020202020204" pitchFamily="34" charset="0"/>
                          <a:ea typeface="+mn-ea"/>
                          <a:cs typeface="Times New Roman" panose="02020603050405020304" pitchFamily="18" charset="0"/>
                        </a:rPr>
                        <a:t>inerted</a:t>
                      </a:r>
                      <a:r>
                        <a:rPr lang="en-US" sz="1600" b="1" dirty="0">
                          <a:solidFill>
                            <a:srgbClr val="0070C0"/>
                          </a:solidFill>
                          <a:effectLst/>
                          <a:latin typeface="Arial" panose="020B0604020202020204" pitchFamily="34" charset="0"/>
                          <a:ea typeface="+mn-ea"/>
                          <a:cs typeface="Times New Roman" panose="02020603050405020304" pitchFamily="18" charset="0"/>
                        </a:rPr>
                        <a:t> Tanks</a:t>
                      </a:r>
                      <a:endParaRPr lang="fr-FR" sz="1600" b="1" noProof="0" dirty="0">
                        <a:solidFill>
                          <a:srgbClr val="0070C0"/>
                        </a:solidFill>
                        <a:effectLst/>
                        <a:latin typeface="Arial" panose="020B0604020202020204" pitchFamily="34" charset="0"/>
                        <a:ea typeface="+mn-ea"/>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94484040"/>
                  </a:ext>
                </a:extLst>
              </a:tr>
              <a:tr h="521958">
                <a:tc>
                  <a:txBody>
                    <a:bodyPr/>
                    <a:lstStyle/>
                    <a:p>
                      <a:pPr fontAlgn="base"/>
                      <a:r>
                        <a:rPr lang="en-US" sz="1400" dirty="0">
                          <a:solidFill>
                            <a:schemeClr val="dk1"/>
                          </a:solidFill>
                          <a:effectLst/>
                          <a:latin typeface="Arial" panose="020B0604020202020204" pitchFamily="34" charset="0"/>
                          <a:ea typeface="+mn-ea"/>
                          <a:cs typeface="Arial" panose="020B0604020202020204" pitchFamily="34" charset="0"/>
                        </a:rPr>
                        <a:t>The initial and maximum transfer flowrates of products that accumulate static electricity in non-</a:t>
                      </a:r>
                      <a:r>
                        <a:rPr lang="en-US" sz="1400" dirty="0" err="1">
                          <a:solidFill>
                            <a:schemeClr val="dk1"/>
                          </a:solidFill>
                          <a:effectLst/>
                          <a:latin typeface="Arial" panose="020B0604020202020204" pitchFamily="34" charset="0"/>
                          <a:ea typeface="+mn-ea"/>
                          <a:cs typeface="Arial" panose="020B0604020202020204" pitchFamily="34" charset="0"/>
                        </a:rPr>
                        <a:t>inerted</a:t>
                      </a:r>
                      <a:r>
                        <a:rPr lang="en-US" sz="1400" dirty="0">
                          <a:solidFill>
                            <a:schemeClr val="dk1"/>
                          </a:solidFill>
                          <a:effectLst/>
                          <a:latin typeface="Arial" panose="020B0604020202020204" pitchFamily="34" charset="0"/>
                          <a:ea typeface="+mn-ea"/>
                          <a:cs typeface="Arial" panose="020B0604020202020204" pitchFamily="34" charset="0"/>
                        </a:rPr>
                        <a:t> tanks of a vessel or barge are determined, and this information is exchanged before the transfer between the vessel or barge and the terminal.</a:t>
                      </a:r>
                      <a:endParaRPr lang="fr-FR" sz="1400" dirty="0">
                        <a:solidFill>
                          <a:schemeClr val="dk1"/>
                        </a:solidFill>
                        <a:effectLst/>
                        <a:latin typeface="Arial" panose="020B0604020202020204" pitchFamily="34" charset="0"/>
                        <a:ea typeface="+mn-ea"/>
                        <a:cs typeface="Arial" panose="020B0604020202020204" pitchFamily="34"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77681309"/>
                  </a:ext>
                </a:extLst>
              </a:tr>
            </a:tbl>
          </a:graphicData>
        </a:graphic>
      </p:graphicFrame>
      <p:sp>
        <p:nvSpPr>
          <p:cNvPr id="7" name="Rectangle 6">
            <a:extLst>
              <a:ext uri="{FF2B5EF4-FFF2-40B4-BE49-F238E27FC236}">
                <a16:creationId xmlns:a16="http://schemas.microsoft.com/office/drawing/2014/main" id="{5AD8B174-CB5A-41B5-8B5D-7A51B9F9F85E}"/>
              </a:ext>
            </a:extLst>
          </p:cNvPr>
          <p:cNvSpPr/>
          <p:nvPr/>
        </p:nvSpPr>
        <p:spPr>
          <a:xfrm>
            <a:off x="1329235" y="2829005"/>
            <a:ext cx="1976823" cy="1077218"/>
          </a:xfrm>
          <a:prstGeom prst="rect">
            <a:avLst/>
          </a:prstGeom>
        </p:spPr>
        <p:txBody>
          <a:bodyPr wrap="none">
            <a:spAutoFit/>
          </a:bodyPr>
          <a:lstStyle/>
          <a:p>
            <a:pPr marL="0" indent="0" algn="l">
              <a:spcBef>
                <a:spcPts val="600"/>
              </a:spcBef>
              <a:spcAft>
                <a:spcPts val="600"/>
              </a:spcAft>
            </a:pPr>
            <a:r>
              <a:rPr lang="en-US" sz="1600" b="1" dirty="0">
                <a:solidFill>
                  <a:schemeClr val="accent6">
                    <a:lumMod val="75000"/>
                  </a:schemeClr>
                </a:solidFill>
                <a:sym typeface="Wingdings" panose="05000000000000000000" pitchFamily="2" charset="2"/>
              </a:rPr>
              <a:t> </a:t>
            </a:r>
            <a:r>
              <a:rPr lang="en-US" sz="1600" b="1" dirty="0">
                <a:solidFill>
                  <a:schemeClr val="accent6">
                    <a:lumMod val="75000"/>
                  </a:schemeClr>
                </a:solidFill>
              </a:rPr>
              <a:t>Clarification</a:t>
            </a:r>
          </a:p>
          <a:p>
            <a:pPr marL="0" indent="0" algn="l">
              <a:spcBef>
                <a:spcPts val="600"/>
              </a:spcBef>
              <a:spcAft>
                <a:spcPts val="600"/>
              </a:spcAft>
            </a:pPr>
            <a:r>
              <a:rPr lang="en-US" sz="1400" b="0" u="sng" dirty="0">
                <a:solidFill>
                  <a:srgbClr val="FF0000"/>
                </a:solidFill>
              </a:rPr>
              <a:t>No significant change</a:t>
            </a:r>
          </a:p>
          <a:p>
            <a:pPr marL="0" indent="0" algn="l">
              <a:spcBef>
                <a:spcPts val="600"/>
              </a:spcBef>
              <a:spcAft>
                <a:spcPts val="600"/>
              </a:spcAft>
            </a:pPr>
            <a:r>
              <a:rPr lang="en-US" sz="1400" dirty="0">
                <a:solidFill>
                  <a:schemeClr val="accent6">
                    <a:lumMod val="75000"/>
                  </a:schemeClr>
                </a:solidFill>
              </a:rPr>
              <a:t>Applied in all terminals</a:t>
            </a:r>
            <a:endParaRPr lang="en-US" sz="1400" b="0" dirty="0">
              <a:solidFill>
                <a:schemeClr val="accent6">
                  <a:lumMod val="75000"/>
                </a:schemeClr>
              </a:solidFill>
            </a:endParaRPr>
          </a:p>
        </p:txBody>
      </p:sp>
      <p:sp>
        <p:nvSpPr>
          <p:cNvPr id="90" name="Rectangle 1">
            <a:extLst>
              <a:ext uri="{FF2B5EF4-FFF2-40B4-BE49-F238E27FC236}">
                <a16:creationId xmlns:a16="http://schemas.microsoft.com/office/drawing/2014/main" id="{61A8CF64-858E-4530-B164-B5355753E078}"/>
              </a:ext>
            </a:extLst>
          </p:cNvPr>
          <p:cNvSpPr>
            <a:spLocks noChangeArrowheads="1"/>
          </p:cNvSpPr>
          <p:nvPr/>
        </p:nvSpPr>
        <p:spPr bwMode="auto">
          <a:xfrm>
            <a:off x="6023992" y="2521059"/>
            <a:ext cx="4752528" cy="1815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algn="l" rtl="0" eaLnBrk="0" fontAlgn="base" hangingPunct="0">
              <a:spcBef>
                <a:spcPct val="0"/>
              </a:spcBef>
              <a:spcAft>
                <a:spcPct val="0"/>
              </a:spcAft>
              <a:defRPr>
                <a:solidFill>
                  <a:schemeClr val="tx1"/>
                </a:solidFill>
                <a:latin typeface="Arial" panose="020B0604020202020204" pitchFamily="34" charset="0"/>
              </a:defRPr>
            </a:lvl1pPr>
            <a:lvl2pPr marL="457200" algn="l" rtl="0" eaLnBrk="0" fontAlgn="base" hangingPunct="0">
              <a:spcBef>
                <a:spcPct val="0"/>
              </a:spcBef>
              <a:spcAft>
                <a:spcPct val="0"/>
              </a:spcAft>
              <a:defRPr>
                <a:solidFill>
                  <a:schemeClr val="tx1"/>
                </a:solidFill>
                <a:latin typeface="Arial" panose="020B0604020202020204" pitchFamily="34" charset="0"/>
              </a:defRPr>
            </a:lvl2pPr>
            <a:lvl3pPr marL="914400" algn="l" rtl="0" eaLnBrk="0" fontAlgn="base" hangingPunct="0">
              <a:spcBef>
                <a:spcPct val="0"/>
              </a:spcBef>
              <a:spcAft>
                <a:spcPct val="0"/>
              </a:spcAft>
              <a:defRPr>
                <a:solidFill>
                  <a:schemeClr val="tx1"/>
                </a:solidFill>
                <a:latin typeface="Arial" panose="020B0604020202020204" pitchFamily="34" charset="0"/>
              </a:defRPr>
            </a:lvl3pPr>
            <a:lvl4pPr marL="1371600" algn="l" rtl="0" eaLnBrk="0" fontAlgn="base" hangingPunct="0">
              <a:spcBef>
                <a:spcPct val="0"/>
              </a:spcBef>
              <a:spcAft>
                <a:spcPct val="0"/>
              </a:spcAft>
              <a:defRPr>
                <a:solidFill>
                  <a:schemeClr val="tx1"/>
                </a:solidFill>
                <a:latin typeface="Arial" panose="020B0604020202020204" pitchFamily="34" charset="0"/>
              </a:defRPr>
            </a:lvl4pPr>
            <a:lvl5pPr marL="1828800" algn="l" rtl="0" eaLnBrk="0" fontAlgn="base" hangingPunct="0">
              <a:spcBef>
                <a:spcPct val="0"/>
              </a:spcBef>
              <a:spcAft>
                <a:spcPct val="0"/>
              </a:spcAft>
              <a:defRPr>
                <a:solidFill>
                  <a:schemeClr val="tx1"/>
                </a:solidFill>
                <a:latin typeface="Arial" panose="020B0604020202020204" pitchFamily="34" charset="0"/>
              </a:defRPr>
            </a:lvl5pPr>
            <a:lvl6pPr marL="2286000" algn="l" rtl="0" eaLnBrk="0" fontAlgn="base" hangingPunct="0">
              <a:spcBef>
                <a:spcPct val="0"/>
              </a:spcBef>
              <a:spcAft>
                <a:spcPct val="0"/>
              </a:spcAft>
              <a:defRPr>
                <a:solidFill>
                  <a:schemeClr val="tx1"/>
                </a:solidFill>
                <a:latin typeface="Arial" panose="020B0604020202020204" pitchFamily="34" charset="0"/>
              </a:defRPr>
            </a:lvl6pPr>
            <a:lvl7pPr marL="2743200" algn="l" rtl="0" eaLnBrk="0" fontAlgn="base" hangingPunct="0">
              <a:spcBef>
                <a:spcPct val="0"/>
              </a:spcBef>
              <a:spcAft>
                <a:spcPct val="0"/>
              </a:spcAft>
              <a:defRPr>
                <a:solidFill>
                  <a:schemeClr val="tx1"/>
                </a:solidFill>
                <a:latin typeface="Arial" panose="020B0604020202020204" pitchFamily="34" charset="0"/>
              </a:defRPr>
            </a:lvl7pPr>
            <a:lvl8pPr marL="3200400" algn="l" rtl="0" eaLnBrk="0" fontAlgn="base" hangingPunct="0">
              <a:spcBef>
                <a:spcPct val="0"/>
              </a:spcBef>
              <a:spcAft>
                <a:spcPct val="0"/>
              </a:spcAft>
              <a:defRPr>
                <a:solidFill>
                  <a:schemeClr val="tx1"/>
                </a:solidFill>
                <a:latin typeface="Arial" panose="020B0604020202020204" pitchFamily="34" charset="0"/>
              </a:defRPr>
            </a:lvl8pPr>
            <a:lvl9pPr marL="3657600" algn="l" rtl="0" eaLnBrk="0" fontAlgn="base" hangingPunct="0">
              <a:spcBef>
                <a:spcPct val="0"/>
              </a:spcBef>
              <a:spcAft>
                <a:spcPct val="0"/>
              </a:spcAft>
              <a:defRPr>
                <a:solidFill>
                  <a:schemeClr val="tx1"/>
                </a:solidFill>
                <a:latin typeface="Arial" panose="020B0604020202020204" pitchFamily="34" charset="0"/>
              </a:defRPr>
            </a:lvl9pPr>
          </a:lstStyle>
          <a:p>
            <a:pPr lvl="0"/>
            <a:r>
              <a:rPr lang="en-US" sz="1400" dirty="0">
                <a:cs typeface="Arial" panose="020B0604020202020204" pitchFamily="34" charset="0"/>
              </a:rPr>
              <a:t>linear transfer velocity is limited to a maximum of 1 m/s at the individual tank inlets during the initial phase of loading</a:t>
            </a:r>
          </a:p>
          <a:p>
            <a:pPr lvl="0"/>
            <a:endParaRPr lang="fr-FR" sz="1400" dirty="0">
              <a:cs typeface="Arial" panose="020B0604020202020204" pitchFamily="34" charset="0"/>
            </a:endParaRPr>
          </a:p>
          <a:p>
            <a:r>
              <a:rPr lang="en-US" sz="1400" dirty="0">
                <a:cs typeface="Arial" panose="020B0604020202020204" pitchFamily="34" charset="0"/>
              </a:rPr>
              <a:t>then limited to maximum 7 m/s. </a:t>
            </a:r>
          </a:p>
          <a:p>
            <a:endParaRPr lang="en-US" sz="1400" dirty="0">
              <a:cs typeface="Arial" panose="020B0604020202020204" pitchFamily="34" charset="0"/>
            </a:endParaRPr>
          </a:p>
          <a:p>
            <a:endParaRPr lang="en-US" sz="1400" dirty="0">
              <a:cs typeface="Arial" panose="020B0604020202020204" pitchFamily="34" charset="0"/>
            </a:endParaRPr>
          </a:p>
          <a:p>
            <a:r>
              <a:rPr lang="en-US" sz="1400" dirty="0">
                <a:cs typeface="Arial" panose="020B0604020202020204" pitchFamily="34" charset="0"/>
              </a:rPr>
              <a:t>Not applicable to the loading of liquefied gas on vessels or barges gassed-up tanks.</a:t>
            </a:r>
          </a:p>
        </p:txBody>
      </p:sp>
      <p:pic>
        <p:nvPicPr>
          <p:cNvPr id="91" name="Image 33">
            <a:extLst>
              <a:ext uri="{FF2B5EF4-FFF2-40B4-BE49-F238E27FC236}">
                <a16:creationId xmlns:a16="http://schemas.microsoft.com/office/drawing/2014/main" id="{72D68D7D-26B7-4F50-B9D6-D9AF40797E4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017583" y="2622881"/>
            <a:ext cx="720000" cy="720026"/>
          </a:xfrm>
          <a:prstGeom prst="rect">
            <a:avLst/>
          </a:prstGeom>
        </p:spPr>
      </p:pic>
      <p:cxnSp>
        <p:nvCxnSpPr>
          <p:cNvPr id="92" name="Connecteur droit avec flèche 6">
            <a:extLst>
              <a:ext uri="{FF2B5EF4-FFF2-40B4-BE49-F238E27FC236}">
                <a16:creationId xmlns:a16="http://schemas.microsoft.com/office/drawing/2014/main" id="{068447A4-E0C8-49A7-BBBD-3FB890A5A6A9}"/>
              </a:ext>
            </a:extLst>
          </p:cNvPr>
          <p:cNvCxnSpPr>
            <a:cxnSpLocks/>
          </p:cNvCxnSpPr>
          <p:nvPr/>
        </p:nvCxnSpPr>
        <p:spPr>
          <a:xfrm>
            <a:off x="5127956" y="3051520"/>
            <a:ext cx="468000" cy="0"/>
          </a:xfrm>
          <a:prstGeom prst="straightConnector1">
            <a:avLst/>
          </a:prstGeom>
          <a:ln w="57150">
            <a:solidFill>
              <a:schemeClr val="bg1"/>
            </a:solidFill>
            <a:tailEnd type="triangle"/>
          </a:ln>
        </p:spPr>
        <p:style>
          <a:lnRef idx="1">
            <a:schemeClr val="accent1"/>
          </a:lnRef>
          <a:fillRef idx="0">
            <a:schemeClr val="accent1"/>
          </a:fillRef>
          <a:effectRef idx="0">
            <a:schemeClr val="accent1"/>
          </a:effectRef>
          <a:fontRef idx="minor">
            <a:schemeClr val="tx1"/>
          </a:fontRef>
        </p:style>
      </p:cxnSp>
      <p:pic>
        <p:nvPicPr>
          <p:cNvPr id="93" name="Image 54">
            <a:extLst>
              <a:ext uri="{FF2B5EF4-FFF2-40B4-BE49-F238E27FC236}">
                <a16:creationId xmlns:a16="http://schemas.microsoft.com/office/drawing/2014/main" id="{E8A03D95-16F6-46A5-BBB2-8FF126F3C4CF}"/>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361955" y="3808508"/>
            <a:ext cx="539982" cy="540000"/>
          </a:xfrm>
          <a:prstGeom prst="rect">
            <a:avLst/>
          </a:prstGeom>
        </p:spPr>
      </p:pic>
      <p:pic>
        <p:nvPicPr>
          <p:cNvPr id="94" name="Image 55">
            <a:extLst>
              <a:ext uri="{FF2B5EF4-FFF2-40B4-BE49-F238E27FC236}">
                <a16:creationId xmlns:a16="http://schemas.microsoft.com/office/drawing/2014/main" id="{556B1CFE-7A48-470D-A686-08453D98C7F9}"/>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761511" y="3807785"/>
            <a:ext cx="539982" cy="540000"/>
          </a:xfrm>
          <a:prstGeom prst="rect">
            <a:avLst/>
          </a:prstGeom>
        </p:spPr>
      </p:pic>
      <p:sp>
        <p:nvSpPr>
          <p:cNvPr id="95" name="ZoneTexte 4">
            <a:extLst>
              <a:ext uri="{FF2B5EF4-FFF2-40B4-BE49-F238E27FC236}">
                <a16:creationId xmlns:a16="http://schemas.microsoft.com/office/drawing/2014/main" id="{07749973-1B06-4A8F-A77E-5AAE53556B14}"/>
              </a:ext>
            </a:extLst>
          </p:cNvPr>
          <p:cNvSpPr txBox="1"/>
          <p:nvPr/>
        </p:nvSpPr>
        <p:spPr>
          <a:xfrm>
            <a:off x="5373644" y="4029795"/>
            <a:ext cx="510076" cy="276999"/>
          </a:xfrm>
          <a:prstGeom prst="rect">
            <a:avLst/>
          </a:prstGeom>
          <a:noFill/>
        </p:spPr>
        <p:txBody>
          <a:bodyPr wrap="none" rtlCol="0">
            <a:spAutoFit/>
          </a:bodyPr>
          <a:lstStyle/>
          <a:p>
            <a:r>
              <a:rPr lang="en-GB" sz="1200" b="1" dirty="0">
                <a:solidFill>
                  <a:schemeClr val="bg1"/>
                </a:solidFill>
              </a:rPr>
              <a:t>GNL</a:t>
            </a:r>
          </a:p>
        </p:txBody>
      </p:sp>
      <p:sp>
        <p:nvSpPr>
          <p:cNvPr id="96" name="ZoneTexte 56">
            <a:extLst>
              <a:ext uri="{FF2B5EF4-FFF2-40B4-BE49-F238E27FC236}">
                <a16:creationId xmlns:a16="http://schemas.microsoft.com/office/drawing/2014/main" id="{65D95AFC-0FA0-4564-9110-3245AA44B07C}"/>
              </a:ext>
            </a:extLst>
          </p:cNvPr>
          <p:cNvSpPr txBox="1"/>
          <p:nvPr/>
        </p:nvSpPr>
        <p:spPr>
          <a:xfrm>
            <a:off x="4784398" y="4022740"/>
            <a:ext cx="502061" cy="276999"/>
          </a:xfrm>
          <a:prstGeom prst="rect">
            <a:avLst/>
          </a:prstGeom>
          <a:noFill/>
        </p:spPr>
        <p:txBody>
          <a:bodyPr wrap="none" rtlCol="0">
            <a:spAutoFit/>
          </a:bodyPr>
          <a:lstStyle/>
          <a:p>
            <a:r>
              <a:rPr lang="en-GB" sz="1200" b="1" dirty="0">
                <a:solidFill>
                  <a:schemeClr val="bg1"/>
                </a:solidFill>
              </a:rPr>
              <a:t>GPL</a:t>
            </a:r>
          </a:p>
        </p:txBody>
      </p:sp>
      <p:cxnSp>
        <p:nvCxnSpPr>
          <p:cNvPr id="97" name="Connecteur droit 7">
            <a:extLst>
              <a:ext uri="{FF2B5EF4-FFF2-40B4-BE49-F238E27FC236}">
                <a16:creationId xmlns:a16="http://schemas.microsoft.com/office/drawing/2014/main" id="{6F33723C-5A94-45E5-8C5F-711090DB6266}"/>
              </a:ext>
            </a:extLst>
          </p:cNvPr>
          <p:cNvCxnSpPr>
            <a:cxnSpLocks/>
          </p:cNvCxnSpPr>
          <p:nvPr/>
        </p:nvCxnSpPr>
        <p:spPr>
          <a:xfrm flipH="1">
            <a:off x="4761511" y="3844408"/>
            <a:ext cx="539982" cy="57782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8" name="Connecteur droit 57">
            <a:extLst>
              <a:ext uri="{FF2B5EF4-FFF2-40B4-BE49-F238E27FC236}">
                <a16:creationId xmlns:a16="http://schemas.microsoft.com/office/drawing/2014/main" id="{3C587170-3BD6-4937-98D1-44773DDC5B48}"/>
              </a:ext>
            </a:extLst>
          </p:cNvPr>
          <p:cNvCxnSpPr>
            <a:cxnSpLocks/>
          </p:cNvCxnSpPr>
          <p:nvPr/>
        </p:nvCxnSpPr>
        <p:spPr>
          <a:xfrm flipH="1">
            <a:off x="5373464" y="3826043"/>
            <a:ext cx="539982" cy="57782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16" name="Espace réservé du texte 16">
            <a:extLst>
              <a:ext uri="{FF2B5EF4-FFF2-40B4-BE49-F238E27FC236}">
                <a16:creationId xmlns:a16="http://schemas.microsoft.com/office/drawing/2014/main" id="{E5EA4A8F-814A-429F-A027-BB493AFE1D72}"/>
              </a:ext>
            </a:extLst>
          </p:cNvPr>
          <p:cNvSpPr txBox="1">
            <a:spLocks noEditPoints="1"/>
          </p:cNvSpPr>
          <p:nvPr/>
        </p:nvSpPr>
        <p:spPr>
          <a:xfrm>
            <a:off x="5267848" y="0"/>
            <a:ext cx="6913689"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algn="r"/>
            <a:r>
              <a:rPr lang="fr-FR" i="1" dirty="0"/>
              <a:t>MEASURES TO CONTROL FIRE AND EXPLOSION RISKS</a:t>
            </a:r>
          </a:p>
        </p:txBody>
      </p:sp>
    </p:spTree>
    <p:extLst>
      <p:ext uri="{BB962C8B-B14F-4D97-AF65-F5344CB8AC3E}">
        <p14:creationId xmlns:p14="http://schemas.microsoft.com/office/powerpoint/2010/main" val="22056809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6"/>
          <p:cNvSpPr>
            <a:spLocks noGrp="1" noEditPoints="1"/>
          </p:cNvSpPr>
          <p:nvPr>
            <p:ph type="body" sz="quarter" idx="11"/>
          </p:nvPr>
        </p:nvSpPr>
        <p:spPr>
          <a:xfrm>
            <a:off x="0" y="0"/>
            <a:ext cx="6312024" cy="404664"/>
          </a:xfrm>
        </p:spPr>
        <p:txBody>
          <a:bodyPr/>
          <a:lstStyle/>
          <a:p>
            <a:r>
              <a:rPr lang="fr-FR" dirty="0"/>
              <a:t>REQUIREMENTS</a:t>
            </a:r>
          </a:p>
        </p:txBody>
      </p:sp>
      <p:graphicFrame>
        <p:nvGraphicFramePr>
          <p:cNvPr id="33" name="Tableau 9">
            <a:extLst>
              <a:ext uri="{FF2B5EF4-FFF2-40B4-BE49-F238E27FC236}">
                <a16:creationId xmlns:a16="http://schemas.microsoft.com/office/drawing/2014/main" id="{C139084F-D53F-429F-943D-AB4104CC6B8E}"/>
              </a:ext>
            </a:extLst>
          </p:cNvPr>
          <p:cNvGraphicFramePr>
            <a:graphicFrameLocks noGrp="1"/>
          </p:cNvGraphicFramePr>
          <p:nvPr>
            <p:extLst>
              <p:ext uri="{D42A27DB-BD31-4B8C-83A1-F6EECF244321}">
                <p14:modId xmlns:p14="http://schemas.microsoft.com/office/powerpoint/2010/main" val="519232861"/>
              </p:ext>
            </p:extLst>
          </p:nvPr>
        </p:nvGraphicFramePr>
        <p:xfrm>
          <a:off x="1163452" y="785608"/>
          <a:ext cx="10297144" cy="1563271"/>
        </p:xfrm>
        <a:graphic>
          <a:graphicData uri="http://schemas.openxmlformats.org/drawingml/2006/table">
            <a:tbl>
              <a:tblPr firstRow="1" firstCol="1" bandRow="1"/>
              <a:tblGrid>
                <a:gridCol w="10297144">
                  <a:extLst>
                    <a:ext uri="{9D8B030D-6E8A-4147-A177-3AD203B41FA5}">
                      <a16:colId xmlns:a16="http://schemas.microsoft.com/office/drawing/2014/main" val="2553427521"/>
                    </a:ext>
                  </a:extLst>
                </a:gridCol>
              </a:tblGrid>
              <a:tr h="382204">
                <a:tc>
                  <a:txBody>
                    <a:bodyPr/>
                    <a:lstStyle/>
                    <a:p>
                      <a:pPr marL="0" marR="58420" lvl="0" indent="0" algn="just" defTabSz="914400" eaLnBrk="1" fontAlgn="auto" latinLnBrk="0" hangingPunct="1">
                        <a:lnSpc>
                          <a:spcPct val="115000"/>
                        </a:lnSpc>
                        <a:spcBef>
                          <a:spcPts val="600"/>
                        </a:spcBef>
                        <a:spcAft>
                          <a:spcPts val="300"/>
                        </a:spcAft>
                        <a:buClrTx/>
                        <a:buSzTx/>
                        <a:buFontTx/>
                        <a:buNone/>
                        <a:tabLst/>
                        <a:defRPr/>
                      </a:pPr>
                      <a:r>
                        <a:rPr lang="en-US" sz="1600" b="1" noProof="0" dirty="0">
                          <a:solidFill>
                            <a:srgbClr val="0070C0"/>
                          </a:solidFill>
                          <a:effectLst/>
                          <a:latin typeface="Arial" panose="020B0604020202020204" pitchFamily="34" charset="0"/>
                          <a:ea typeface="+mn-ea"/>
                          <a:cs typeface="Times New Roman" panose="02020603050405020304" pitchFamily="18" charset="0"/>
                        </a:rPr>
                        <a:t>Requirement </a:t>
                      </a:r>
                      <a:r>
                        <a:rPr lang="en-US" sz="1600" b="1" dirty="0">
                          <a:solidFill>
                            <a:srgbClr val="0070C0"/>
                          </a:solidFill>
                          <a:effectLst/>
                          <a:latin typeface="Arial" panose="020B0604020202020204" pitchFamily="34" charset="0"/>
                          <a:ea typeface="+mn-ea"/>
                          <a:cs typeface="Times New Roman" panose="02020603050405020304" pitchFamily="18" charset="0"/>
                        </a:rPr>
                        <a:t>3.3.1 : Mooring of the Vessel or Barge</a:t>
                      </a:r>
                      <a:endParaRPr lang="fr-FR" sz="1600" b="1" noProof="0" dirty="0">
                        <a:solidFill>
                          <a:srgbClr val="0070C0"/>
                        </a:solidFill>
                        <a:effectLst/>
                        <a:latin typeface="Arial" panose="020B0604020202020204" pitchFamily="34" charset="0"/>
                        <a:ea typeface="+mn-ea"/>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94484040"/>
                  </a:ext>
                </a:extLst>
              </a:tr>
              <a:tr h="1181067">
                <a:tc>
                  <a:txBody>
                    <a:bodyPr/>
                    <a:lstStyle/>
                    <a:p>
                      <a:pPr fontAlgn="base"/>
                      <a:r>
                        <a:rPr lang="en-US" sz="1400" dirty="0">
                          <a:solidFill>
                            <a:schemeClr val="dk1"/>
                          </a:solidFill>
                          <a:effectLst/>
                          <a:latin typeface="Arial" panose="020B0604020202020204" pitchFamily="34" charset="0"/>
                          <a:ea typeface="+mn-ea"/>
                          <a:cs typeface="Arial" panose="020B0604020202020204" pitchFamily="34" charset="0"/>
                        </a:rPr>
                        <a:t>Taking into account the </a:t>
                      </a:r>
                      <a:r>
                        <a:rPr lang="en-US" sz="1400" dirty="0" err="1">
                          <a:solidFill>
                            <a:schemeClr val="dk1"/>
                          </a:solidFill>
                          <a:effectLst/>
                          <a:latin typeface="Arial" panose="020B0604020202020204" pitchFamily="34" charset="0"/>
                          <a:ea typeface="+mn-ea"/>
                          <a:cs typeface="Arial" panose="020B0604020202020204" pitchFamily="34" charset="0"/>
                        </a:rPr>
                        <a:t>metocean</a:t>
                      </a:r>
                      <a:r>
                        <a:rPr lang="en-US" sz="1400" dirty="0">
                          <a:solidFill>
                            <a:schemeClr val="dk1"/>
                          </a:solidFill>
                          <a:effectLst/>
                          <a:latin typeface="Arial" panose="020B0604020202020204" pitchFamily="34" charset="0"/>
                          <a:ea typeface="+mn-ea"/>
                          <a:cs typeface="Arial" panose="020B0604020202020204" pitchFamily="34" charset="0"/>
                        </a:rPr>
                        <a:t> conditions and physical phenomena associated with maritime or inland waterway traffic passing nearby, the terminal ensures that for each berth and for different sizes of moored vessel or barge the following is defined:</a:t>
                      </a:r>
                      <a:endParaRPr lang="fr-FR" sz="1400" dirty="0">
                        <a:solidFill>
                          <a:schemeClr val="dk1"/>
                        </a:solidFill>
                        <a:effectLst/>
                        <a:latin typeface="Arial" panose="020B0604020202020204" pitchFamily="34" charset="0"/>
                        <a:ea typeface="+mn-ea"/>
                        <a:cs typeface="Arial" panose="020B0604020202020204" pitchFamily="34" charset="0"/>
                      </a:endParaRPr>
                    </a:p>
                    <a:p>
                      <a:pPr marL="285750" lvl="0" indent="-285750" fontAlgn="base">
                        <a:buFont typeface="Wingdings" panose="05000000000000000000" pitchFamily="2" charset="2"/>
                        <a:buChar char="§"/>
                      </a:pPr>
                      <a:r>
                        <a:rPr lang="en-US" sz="1400" dirty="0">
                          <a:solidFill>
                            <a:schemeClr val="dk1"/>
                          </a:solidFill>
                          <a:effectLst/>
                          <a:latin typeface="Arial" panose="020B0604020202020204" pitchFamily="34" charset="0"/>
                          <a:ea typeface="+mn-ea"/>
                          <a:cs typeface="Arial" panose="020B0604020202020204" pitchFamily="34" charset="0"/>
                        </a:rPr>
                        <a:t>Minimum under-keel clearance (UKC);</a:t>
                      </a:r>
                      <a:endParaRPr lang="fr-FR" sz="1400" dirty="0">
                        <a:solidFill>
                          <a:schemeClr val="dk1"/>
                        </a:solidFill>
                        <a:effectLst/>
                        <a:latin typeface="Arial" panose="020B0604020202020204" pitchFamily="34" charset="0"/>
                        <a:ea typeface="+mn-ea"/>
                        <a:cs typeface="Arial" panose="020B0604020202020204" pitchFamily="34" charset="0"/>
                      </a:endParaRPr>
                    </a:p>
                    <a:p>
                      <a:pPr marL="285750" lvl="0" indent="-285750" fontAlgn="base">
                        <a:buFont typeface="Wingdings" panose="05000000000000000000" pitchFamily="2" charset="2"/>
                        <a:buChar char="§"/>
                      </a:pPr>
                      <a:r>
                        <a:rPr lang="en-US" sz="1400" dirty="0">
                          <a:solidFill>
                            <a:schemeClr val="dk1"/>
                          </a:solidFill>
                          <a:effectLst/>
                          <a:latin typeface="Arial" panose="020B0604020202020204" pitchFamily="34" charset="0"/>
                          <a:ea typeface="+mn-ea"/>
                          <a:cs typeface="Arial" panose="020B0604020202020204" pitchFamily="34" charset="0"/>
                        </a:rPr>
                        <a:t>Minimum mooring requirements and performance criteria;</a:t>
                      </a:r>
                      <a:endParaRPr lang="fr-FR" sz="1400" dirty="0">
                        <a:solidFill>
                          <a:schemeClr val="dk1"/>
                        </a:solidFill>
                        <a:effectLst/>
                        <a:latin typeface="Arial" panose="020B0604020202020204" pitchFamily="34" charset="0"/>
                        <a:ea typeface="+mn-ea"/>
                        <a:cs typeface="Arial" panose="020B0604020202020204" pitchFamily="34" charset="0"/>
                      </a:endParaRPr>
                    </a:p>
                    <a:p>
                      <a:pPr marL="285750" lvl="0" indent="-285750" fontAlgn="base">
                        <a:buFont typeface="Wingdings" panose="05000000000000000000" pitchFamily="2" charset="2"/>
                        <a:buChar char="§"/>
                      </a:pPr>
                      <a:r>
                        <a:rPr lang="en-US" sz="1400" dirty="0">
                          <a:solidFill>
                            <a:schemeClr val="dk1"/>
                          </a:solidFill>
                          <a:effectLst/>
                          <a:latin typeface="Arial" panose="020B0604020202020204" pitchFamily="34" charset="0"/>
                          <a:ea typeface="+mn-ea"/>
                          <a:cs typeface="Arial" panose="020B0604020202020204" pitchFamily="34" charset="0"/>
                        </a:rPr>
                        <a:t>Additional measures to control the risk of mooring failure and the associated potential consequences, where appropriate.</a:t>
                      </a:r>
                      <a:endParaRPr lang="fr-FR" sz="1400" dirty="0">
                        <a:solidFill>
                          <a:schemeClr val="dk1"/>
                        </a:solidFill>
                        <a:effectLst/>
                        <a:latin typeface="Arial" panose="020B0604020202020204" pitchFamily="34" charset="0"/>
                        <a:ea typeface="+mn-ea"/>
                        <a:cs typeface="Arial" panose="020B0604020202020204" pitchFamily="34"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77681309"/>
                  </a:ext>
                </a:extLst>
              </a:tr>
            </a:tbl>
          </a:graphicData>
        </a:graphic>
      </p:graphicFrame>
      <p:sp>
        <p:nvSpPr>
          <p:cNvPr id="7" name="Rectangle 6">
            <a:extLst>
              <a:ext uri="{FF2B5EF4-FFF2-40B4-BE49-F238E27FC236}">
                <a16:creationId xmlns:a16="http://schemas.microsoft.com/office/drawing/2014/main" id="{5AD8B174-CB5A-41B5-8B5D-7A51B9F9F85E}"/>
              </a:ext>
            </a:extLst>
          </p:cNvPr>
          <p:cNvSpPr/>
          <p:nvPr/>
        </p:nvSpPr>
        <p:spPr>
          <a:xfrm>
            <a:off x="695400" y="3068960"/>
            <a:ext cx="2988332" cy="1508105"/>
          </a:xfrm>
          <a:prstGeom prst="rect">
            <a:avLst/>
          </a:prstGeom>
        </p:spPr>
        <p:txBody>
          <a:bodyPr wrap="square">
            <a:spAutoFit/>
          </a:bodyPr>
          <a:lstStyle/>
          <a:p>
            <a:pPr marL="0" indent="0" algn="l">
              <a:spcBef>
                <a:spcPts val="600"/>
              </a:spcBef>
              <a:spcAft>
                <a:spcPts val="600"/>
              </a:spcAft>
            </a:pPr>
            <a:r>
              <a:rPr lang="en-US" sz="1600" b="1" dirty="0">
                <a:solidFill>
                  <a:schemeClr val="accent6">
                    <a:lumMod val="75000"/>
                  </a:schemeClr>
                </a:solidFill>
                <a:sym typeface="Wingdings" panose="05000000000000000000" pitchFamily="2" charset="2"/>
              </a:rPr>
              <a:t> Clarification</a:t>
            </a:r>
            <a:endParaRPr lang="en-US" sz="1600" b="1" dirty="0">
              <a:solidFill>
                <a:schemeClr val="accent6">
                  <a:lumMod val="75000"/>
                </a:schemeClr>
              </a:solidFill>
            </a:endParaRPr>
          </a:p>
          <a:p>
            <a:pPr marL="285750" indent="-285750" algn="l">
              <a:spcBef>
                <a:spcPts val="600"/>
              </a:spcBef>
              <a:spcAft>
                <a:spcPts val="600"/>
              </a:spcAft>
              <a:buFont typeface="Arial" panose="020B0604020202020204" pitchFamily="34" charset="0"/>
              <a:buChar char="•"/>
            </a:pPr>
            <a:r>
              <a:rPr lang="en-US" sz="1400" dirty="0">
                <a:solidFill>
                  <a:schemeClr val="accent6">
                    <a:lumMod val="75000"/>
                  </a:schemeClr>
                </a:solidFill>
              </a:rPr>
              <a:t>Applied in all terminals</a:t>
            </a:r>
          </a:p>
          <a:p>
            <a:pPr marL="285750" indent="-285750" algn="l">
              <a:spcBef>
                <a:spcPts val="600"/>
              </a:spcBef>
              <a:spcAft>
                <a:spcPts val="600"/>
              </a:spcAft>
              <a:buFont typeface="Arial" panose="020B0604020202020204" pitchFamily="34" charset="0"/>
              <a:buChar char="•"/>
            </a:pPr>
            <a:r>
              <a:rPr lang="en-US" sz="1400" dirty="0">
                <a:solidFill>
                  <a:schemeClr val="accent6">
                    <a:lumMod val="75000"/>
                  </a:schemeClr>
                </a:solidFill>
              </a:rPr>
              <a:t>Access to maritime and inland waterway expertise already in place</a:t>
            </a:r>
          </a:p>
        </p:txBody>
      </p:sp>
      <p:sp>
        <p:nvSpPr>
          <p:cNvPr id="16" name="Rectangle 4">
            <a:extLst>
              <a:ext uri="{FF2B5EF4-FFF2-40B4-BE49-F238E27FC236}">
                <a16:creationId xmlns:a16="http://schemas.microsoft.com/office/drawing/2014/main" id="{6833162D-1116-4503-8836-C7776BBFA508}"/>
              </a:ext>
            </a:extLst>
          </p:cNvPr>
          <p:cNvSpPr>
            <a:spLocks noChangeArrowheads="1"/>
          </p:cNvSpPr>
          <p:nvPr/>
        </p:nvSpPr>
        <p:spPr bwMode="auto">
          <a:xfrm>
            <a:off x="4079776" y="2472757"/>
            <a:ext cx="7632848" cy="38779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fontAlgn="base">
              <a:spcBef>
                <a:spcPts val="600"/>
              </a:spcBef>
            </a:pPr>
            <a:r>
              <a:rPr lang="en-US" sz="1400" dirty="0">
                <a:solidFill>
                  <a:schemeClr val="tx1"/>
                </a:solidFill>
                <a:latin typeface="Arial" panose="020B0604020202020204" pitchFamily="34" charset="0"/>
                <a:cs typeface="Arial" panose="020B0604020202020204" pitchFamily="34" charset="0"/>
              </a:rPr>
              <a:t>In order to do so:</a:t>
            </a:r>
            <a:endParaRPr lang="fr-FR" sz="1400" dirty="0">
              <a:solidFill>
                <a:schemeClr val="tx1"/>
              </a:solidFill>
              <a:latin typeface="Arial" panose="020B0604020202020204" pitchFamily="34" charset="0"/>
              <a:cs typeface="Arial" panose="020B0604020202020204" pitchFamily="34" charset="0"/>
            </a:endParaRPr>
          </a:p>
          <a:p>
            <a:pPr marL="542925" lvl="2" indent="-285750" fontAlgn="base">
              <a:spcBef>
                <a:spcPts val="600"/>
              </a:spcBef>
              <a:buFont typeface="Arial" panose="020B0604020202020204" pitchFamily="34" charset="0"/>
              <a:buChar char="•"/>
            </a:pPr>
            <a:r>
              <a:rPr lang="en-US" sz="1400" dirty="0" err="1">
                <a:solidFill>
                  <a:schemeClr val="tx1"/>
                </a:solidFill>
                <a:latin typeface="Arial" panose="020B0604020202020204" pitchFamily="34" charset="0"/>
                <a:cs typeface="Arial" panose="020B0604020202020204" pitchFamily="34" charset="0"/>
              </a:rPr>
              <a:t>Metocean</a:t>
            </a:r>
            <a:r>
              <a:rPr lang="en-US" sz="1400" dirty="0">
                <a:solidFill>
                  <a:schemeClr val="tx1"/>
                </a:solidFill>
                <a:latin typeface="Arial" panose="020B0604020202020204" pitchFamily="34" charset="0"/>
                <a:cs typeface="Arial" panose="020B0604020202020204" pitchFamily="34" charset="0"/>
              </a:rPr>
              <a:t> limits are defined;</a:t>
            </a:r>
            <a:endParaRPr lang="fr-FR" sz="1400" dirty="0">
              <a:solidFill>
                <a:schemeClr val="tx1"/>
              </a:solidFill>
              <a:latin typeface="Arial" panose="020B0604020202020204" pitchFamily="34" charset="0"/>
              <a:cs typeface="Arial" panose="020B0604020202020204" pitchFamily="34" charset="0"/>
            </a:endParaRPr>
          </a:p>
          <a:p>
            <a:pPr marL="542925" lvl="2" indent="-285750" fontAlgn="base">
              <a:spcBef>
                <a:spcPts val="600"/>
              </a:spcBef>
              <a:buFont typeface="Arial" panose="020B0604020202020204" pitchFamily="34" charset="0"/>
              <a:buChar char="•"/>
            </a:pPr>
            <a:r>
              <a:rPr lang="en-US" sz="1400" dirty="0">
                <a:solidFill>
                  <a:schemeClr val="tx1"/>
                </a:solidFill>
                <a:latin typeface="Arial" panose="020B0604020202020204" pitchFamily="34" charset="0"/>
                <a:cs typeface="Arial" panose="020B0604020202020204" pitchFamily="34" charset="0"/>
              </a:rPr>
              <a:t>A specific study is carried out with the help of the port authority or other maritime or river expertise for each berth.</a:t>
            </a:r>
            <a:endParaRPr lang="fr-FR" sz="1400" dirty="0">
              <a:solidFill>
                <a:schemeClr val="tx1"/>
              </a:solidFill>
              <a:latin typeface="Arial" panose="020B0604020202020204" pitchFamily="34" charset="0"/>
              <a:cs typeface="Arial" panose="020B0604020202020204" pitchFamily="34" charset="0"/>
            </a:endParaRPr>
          </a:p>
          <a:p>
            <a:pPr fontAlgn="base">
              <a:spcBef>
                <a:spcPts val="600"/>
              </a:spcBef>
            </a:pPr>
            <a:r>
              <a:rPr lang="en-US" sz="1400" dirty="0">
                <a:solidFill>
                  <a:schemeClr val="tx1"/>
                </a:solidFill>
                <a:latin typeface="Arial" panose="020B0604020202020204" pitchFamily="34" charset="0"/>
                <a:cs typeface="Arial" panose="020B0604020202020204" pitchFamily="34" charset="0"/>
              </a:rPr>
              <a:t>Additional measures to control the risk of mooring failure and the associated potential consequences may be, for example:</a:t>
            </a:r>
            <a:endParaRPr lang="fr-FR" sz="1400" dirty="0">
              <a:solidFill>
                <a:schemeClr val="tx1"/>
              </a:solidFill>
              <a:latin typeface="Arial" panose="020B0604020202020204" pitchFamily="34" charset="0"/>
              <a:cs typeface="Arial" panose="020B0604020202020204" pitchFamily="34" charset="0"/>
            </a:endParaRPr>
          </a:p>
          <a:p>
            <a:pPr marL="542925" lvl="0" indent="-276225" fontAlgn="base">
              <a:spcBef>
                <a:spcPts val="600"/>
              </a:spcBef>
              <a:buFont typeface="Arial" panose="020B0604020202020204" pitchFamily="34" charset="0"/>
              <a:buChar char="•"/>
              <a:tabLst>
                <a:tab pos="2867025" algn="l"/>
              </a:tabLst>
            </a:pPr>
            <a:r>
              <a:rPr lang="en-US" sz="1400" dirty="0">
                <a:solidFill>
                  <a:schemeClr val="tx1"/>
                </a:solidFill>
                <a:latin typeface="Arial" panose="020B0604020202020204" pitchFamily="34" charset="0"/>
                <a:cs typeface="Arial" panose="020B0604020202020204" pitchFamily="34" charset="0"/>
              </a:rPr>
              <a:t>The reinforcement of the mooring;</a:t>
            </a:r>
          </a:p>
          <a:p>
            <a:pPr marL="542925" lvl="0" indent="-276225" fontAlgn="base">
              <a:spcBef>
                <a:spcPts val="600"/>
              </a:spcBef>
              <a:buFont typeface="Arial" panose="020B0604020202020204" pitchFamily="34" charset="0"/>
              <a:buChar char="•"/>
              <a:tabLst>
                <a:tab pos="2867025" algn="l"/>
              </a:tabLst>
            </a:pPr>
            <a:r>
              <a:rPr lang="en-US" sz="1400" dirty="0">
                <a:solidFill>
                  <a:schemeClr val="tx1"/>
                </a:solidFill>
                <a:latin typeface="Arial" panose="020B0604020202020204" pitchFamily="34" charset="0"/>
                <a:cs typeface="Arial" panose="020B0604020202020204" pitchFamily="34" charset="0"/>
              </a:rPr>
              <a:t>The assistance of tug(s);</a:t>
            </a:r>
            <a:endParaRPr lang="fr-FR" sz="1400" dirty="0">
              <a:solidFill>
                <a:schemeClr val="tx1"/>
              </a:solidFill>
              <a:latin typeface="Arial" panose="020B0604020202020204" pitchFamily="34" charset="0"/>
              <a:cs typeface="Arial" panose="020B0604020202020204" pitchFamily="34" charset="0"/>
            </a:endParaRPr>
          </a:p>
          <a:p>
            <a:pPr marL="542925" lvl="0" indent="-276225" fontAlgn="base">
              <a:spcBef>
                <a:spcPts val="600"/>
              </a:spcBef>
              <a:buFont typeface="Arial" panose="020B0604020202020204" pitchFamily="34" charset="0"/>
              <a:buChar char="•"/>
              <a:tabLst>
                <a:tab pos="2867025" algn="l"/>
              </a:tabLst>
            </a:pPr>
            <a:r>
              <a:rPr lang="fr-FR" sz="1400" dirty="0" err="1">
                <a:solidFill>
                  <a:schemeClr val="tx1"/>
                </a:solidFill>
                <a:latin typeface="Arial" panose="020B0604020202020204" pitchFamily="34" charset="0"/>
                <a:cs typeface="Arial" panose="020B0604020202020204" pitchFamily="34" charset="0"/>
              </a:rPr>
              <a:t>Stopping</a:t>
            </a:r>
            <a:r>
              <a:rPr lang="fr-FR" sz="1400" dirty="0">
                <a:solidFill>
                  <a:schemeClr val="tx1"/>
                </a:solidFill>
                <a:latin typeface="Arial" panose="020B0604020202020204" pitchFamily="34" charset="0"/>
                <a:cs typeface="Arial" panose="020B0604020202020204" pitchFamily="34" charset="0"/>
              </a:rPr>
              <a:t> </a:t>
            </a:r>
            <a:r>
              <a:rPr lang="fr-FR" sz="1400" dirty="0" err="1">
                <a:solidFill>
                  <a:schemeClr val="tx1"/>
                </a:solidFill>
                <a:latin typeface="Arial" panose="020B0604020202020204" pitchFamily="34" charset="0"/>
                <a:cs typeface="Arial" panose="020B0604020202020204" pitchFamily="34" charset="0"/>
              </a:rPr>
              <a:t>transfer</a:t>
            </a:r>
            <a:r>
              <a:rPr lang="fr-FR" sz="1400" dirty="0">
                <a:solidFill>
                  <a:schemeClr val="tx1"/>
                </a:solidFill>
                <a:latin typeface="Arial" panose="020B0604020202020204" pitchFamily="34" charset="0"/>
                <a:cs typeface="Arial" panose="020B0604020202020204" pitchFamily="34" charset="0"/>
              </a:rPr>
              <a:t> </a:t>
            </a:r>
            <a:r>
              <a:rPr lang="fr-FR" sz="1400" dirty="0" err="1">
                <a:solidFill>
                  <a:schemeClr val="tx1"/>
                </a:solidFill>
                <a:latin typeface="Arial" panose="020B0604020202020204" pitchFamily="34" charset="0"/>
                <a:cs typeface="Arial" panose="020B0604020202020204" pitchFamily="34" charset="0"/>
              </a:rPr>
              <a:t>operations</a:t>
            </a:r>
            <a:r>
              <a:rPr lang="fr-FR" sz="1400" dirty="0">
                <a:solidFill>
                  <a:schemeClr val="tx1"/>
                </a:solidFill>
                <a:latin typeface="Arial" panose="020B0604020202020204" pitchFamily="34" charset="0"/>
                <a:cs typeface="Arial" panose="020B0604020202020204" pitchFamily="34" charset="0"/>
              </a:rPr>
              <a:t>;</a:t>
            </a:r>
          </a:p>
          <a:p>
            <a:pPr marL="542925" lvl="0" indent="-276225" fontAlgn="base">
              <a:spcBef>
                <a:spcPts val="600"/>
              </a:spcBef>
              <a:buFont typeface="Arial" panose="020B0604020202020204" pitchFamily="34" charset="0"/>
              <a:buChar char="•"/>
              <a:tabLst>
                <a:tab pos="2867025" algn="l"/>
              </a:tabLst>
            </a:pPr>
            <a:r>
              <a:rPr lang="en-US" sz="1400" dirty="0">
                <a:solidFill>
                  <a:schemeClr val="tx1"/>
                </a:solidFill>
                <a:latin typeface="Arial" panose="020B0604020202020204" pitchFamily="34" charset="0"/>
                <a:cs typeface="Arial" panose="020B0604020202020204" pitchFamily="34" charset="0"/>
              </a:rPr>
              <a:t>Disconnecting hoses or loading/unloading arms;</a:t>
            </a:r>
            <a:endParaRPr lang="fr-FR" sz="1400" dirty="0">
              <a:solidFill>
                <a:schemeClr val="tx1"/>
              </a:solidFill>
              <a:latin typeface="Arial" panose="020B0604020202020204" pitchFamily="34" charset="0"/>
              <a:cs typeface="Arial" panose="020B0604020202020204" pitchFamily="34" charset="0"/>
            </a:endParaRPr>
          </a:p>
          <a:p>
            <a:pPr marL="542925" lvl="0" indent="-276225" fontAlgn="base">
              <a:spcBef>
                <a:spcPts val="600"/>
              </a:spcBef>
              <a:buFont typeface="Arial" panose="020B0604020202020204" pitchFamily="34" charset="0"/>
              <a:buChar char="•"/>
              <a:tabLst>
                <a:tab pos="2867025" algn="l"/>
              </a:tabLst>
            </a:pPr>
            <a:r>
              <a:rPr lang="en-US" sz="1400" dirty="0">
                <a:solidFill>
                  <a:schemeClr val="tx1"/>
                </a:solidFill>
                <a:latin typeface="Arial" panose="020B0604020202020204" pitchFamily="34" charset="0"/>
                <a:cs typeface="Arial" panose="020B0604020202020204" pitchFamily="34" charset="0"/>
              </a:rPr>
              <a:t>A safety distance or navigational restriction zone for  ships or barges passing nearby;</a:t>
            </a:r>
            <a:endParaRPr lang="fr-FR" sz="1400" dirty="0">
              <a:solidFill>
                <a:schemeClr val="tx1"/>
              </a:solidFill>
              <a:latin typeface="Arial" panose="020B0604020202020204" pitchFamily="34" charset="0"/>
              <a:cs typeface="Arial" panose="020B0604020202020204" pitchFamily="34" charset="0"/>
            </a:endParaRPr>
          </a:p>
          <a:p>
            <a:pPr marL="542925" lvl="0" indent="-276225" fontAlgn="base">
              <a:spcBef>
                <a:spcPts val="600"/>
              </a:spcBef>
              <a:buFont typeface="Arial" panose="020B0604020202020204" pitchFamily="34" charset="0"/>
              <a:buChar char="•"/>
              <a:tabLst>
                <a:tab pos="2867025" algn="l"/>
              </a:tabLst>
            </a:pPr>
            <a:r>
              <a:rPr lang="en-US" sz="1400" dirty="0">
                <a:solidFill>
                  <a:schemeClr val="tx1"/>
                </a:solidFill>
                <a:latin typeface="Arial" panose="020B0604020202020204" pitchFamily="34" charset="0"/>
                <a:cs typeface="Arial" panose="020B0604020202020204" pitchFamily="34" charset="0"/>
              </a:rPr>
              <a:t>breakaway coupling for the hoses or a PERC (Powered Emergency Release Coupling) for the loading/unloading arms;</a:t>
            </a:r>
            <a:endParaRPr lang="fr-FR" sz="1400" dirty="0">
              <a:solidFill>
                <a:schemeClr val="tx1"/>
              </a:solidFill>
              <a:latin typeface="Arial" panose="020B0604020202020204" pitchFamily="34" charset="0"/>
              <a:cs typeface="Arial" panose="020B0604020202020204" pitchFamily="34" charset="0"/>
            </a:endParaRPr>
          </a:p>
          <a:p>
            <a:pPr marL="542925" indent="-276225">
              <a:spcBef>
                <a:spcPts val="600"/>
              </a:spcBef>
              <a:buFont typeface="Arial" panose="020B0604020202020204" pitchFamily="34" charset="0"/>
              <a:buChar char="•"/>
              <a:tabLst>
                <a:tab pos="2867025" algn="l"/>
              </a:tabLst>
            </a:pPr>
            <a:r>
              <a:rPr lang="en-US" sz="1400" dirty="0">
                <a:solidFill>
                  <a:schemeClr val="tx1"/>
                </a:solidFill>
                <a:latin typeface="Arial" panose="020B0604020202020204" pitchFamily="34" charset="0"/>
                <a:cs typeface="Arial" panose="020B0604020202020204" pitchFamily="34" charset="0"/>
              </a:rPr>
              <a:t>the installation of a non-return valve when the transfer line is dedicated to unloading. </a:t>
            </a:r>
          </a:p>
        </p:txBody>
      </p:sp>
      <p:sp>
        <p:nvSpPr>
          <p:cNvPr id="12" name="Espace réservé du texte 16">
            <a:extLst>
              <a:ext uri="{FF2B5EF4-FFF2-40B4-BE49-F238E27FC236}">
                <a16:creationId xmlns:a16="http://schemas.microsoft.com/office/drawing/2014/main" id="{7D057A21-8E3F-485B-ABF3-1447947C420A}"/>
              </a:ext>
            </a:extLst>
          </p:cNvPr>
          <p:cNvSpPr txBox="1">
            <a:spLocks noEditPoints="1"/>
          </p:cNvSpPr>
          <p:nvPr/>
        </p:nvSpPr>
        <p:spPr>
          <a:xfrm>
            <a:off x="5267848" y="0"/>
            <a:ext cx="6913689"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algn="r"/>
            <a:r>
              <a:rPr lang="fr-FR" i="1" dirty="0"/>
              <a:t>MEASURES TO CONTROL THE RISK OF MOORING FAILURE</a:t>
            </a:r>
          </a:p>
        </p:txBody>
      </p:sp>
    </p:spTree>
    <p:extLst>
      <p:ext uri="{BB962C8B-B14F-4D97-AF65-F5344CB8AC3E}">
        <p14:creationId xmlns:p14="http://schemas.microsoft.com/office/powerpoint/2010/main" val="41155419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6"/>
          <p:cNvSpPr>
            <a:spLocks noGrp="1" noEditPoints="1"/>
          </p:cNvSpPr>
          <p:nvPr>
            <p:ph type="body" sz="quarter" idx="11"/>
          </p:nvPr>
        </p:nvSpPr>
        <p:spPr>
          <a:xfrm>
            <a:off x="0" y="0"/>
            <a:ext cx="6312024" cy="404664"/>
          </a:xfrm>
        </p:spPr>
        <p:txBody>
          <a:bodyPr/>
          <a:lstStyle/>
          <a:p>
            <a:r>
              <a:rPr lang="fr-FR" dirty="0"/>
              <a:t>REQUIREMENTS</a:t>
            </a:r>
          </a:p>
        </p:txBody>
      </p:sp>
      <p:graphicFrame>
        <p:nvGraphicFramePr>
          <p:cNvPr id="33" name="Tableau 9">
            <a:extLst>
              <a:ext uri="{FF2B5EF4-FFF2-40B4-BE49-F238E27FC236}">
                <a16:creationId xmlns:a16="http://schemas.microsoft.com/office/drawing/2014/main" id="{C139084F-D53F-429F-943D-AB4104CC6B8E}"/>
              </a:ext>
            </a:extLst>
          </p:cNvPr>
          <p:cNvGraphicFramePr>
            <a:graphicFrameLocks noGrp="1"/>
          </p:cNvGraphicFramePr>
          <p:nvPr>
            <p:extLst>
              <p:ext uri="{D42A27DB-BD31-4B8C-83A1-F6EECF244321}">
                <p14:modId xmlns:p14="http://schemas.microsoft.com/office/powerpoint/2010/main" val="18814122"/>
              </p:ext>
            </p:extLst>
          </p:nvPr>
        </p:nvGraphicFramePr>
        <p:xfrm>
          <a:off x="1055440" y="908719"/>
          <a:ext cx="10297144" cy="1813713"/>
        </p:xfrm>
        <a:graphic>
          <a:graphicData uri="http://schemas.openxmlformats.org/drawingml/2006/table">
            <a:tbl>
              <a:tblPr firstRow="1" firstCol="1" bandRow="1"/>
              <a:tblGrid>
                <a:gridCol w="10297144">
                  <a:extLst>
                    <a:ext uri="{9D8B030D-6E8A-4147-A177-3AD203B41FA5}">
                      <a16:colId xmlns:a16="http://schemas.microsoft.com/office/drawing/2014/main" val="2553427521"/>
                    </a:ext>
                  </a:extLst>
                </a:gridCol>
              </a:tblGrid>
              <a:tr h="385226">
                <a:tc>
                  <a:txBody>
                    <a:bodyPr/>
                    <a:lstStyle/>
                    <a:p>
                      <a:pPr marL="0" marR="58420" lvl="0" indent="0" algn="just" defTabSz="914400" eaLnBrk="1" fontAlgn="auto" latinLnBrk="0" hangingPunct="1">
                        <a:lnSpc>
                          <a:spcPct val="115000"/>
                        </a:lnSpc>
                        <a:spcBef>
                          <a:spcPts val="600"/>
                        </a:spcBef>
                        <a:spcAft>
                          <a:spcPts val="300"/>
                        </a:spcAft>
                        <a:buClrTx/>
                        <a:buSzTx/>
                        <a:buFontTx/>
                        <a:buNone/>
                        <a:tabLst/>
                        <a:defRPr/>
                      </a:pPr>
                      <a:r>
                        <a:rPr lang="en-GB" sz="1600" b="1" noProof="0">
                          <a:solidFill>
                            <a:srgbClr val="0070C0"/>
                          </a:solidFill>
                          <a:effectLst/>
                          <a:latin typeface="Arial" panose="020B0604020202020204" pitchFamily="34" charset="0"/>
                          <a:ea typeface="+mn-ea"/>
                          <a:cs typeface="Times New Roman" panose="02020603050405020304" pitchFamily="18" charset="0"/>
                        </a:rPr>
                        <a:t>Requirement </a:t>
                      </a:r>
                      <a:r>
                        <a:rPr lang="en-GB" sz="1600" b="1">
                          <a:solidFill>
                            <a:srgbClr val="0070C0"/>
                          </a:solidFill>
                          <a:effectLst/>
                          <a:latin typeface="Arial" panose="020B0604020202020204" pitchFamily="34" charset="0"/>
                          <a:ea typeface="+mn-ea"/>
                          <a:cs typeface="Times New Roman" panose="02020603050405020304" pitchFamily="18" charset="0"/>
                        </a:rPr>
                        <a:t>3.4.1 : Loss of Containment Detection</a:t>
                      </a:r>
                      <a:endParaRPr lang="en-GB" sz="1600" b="1" noProof="0" dirty="0">
                        <a:solidFill>
                          <a:srgbClr val="0070C0"/>
                        </a:solidFill>
                        <a:effectLst/>
                        <a:latin typeface="Arial" panose="020B0604020202020204" pitchFamily="34" charset="0"/>
                        <a:ea typeface="+mn-ea"/>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94484040"/>
                  </a:ext>
                </a:extLst>
              </a:tr>
              <a:tr h="1428487">
                <a:tc>
                  <a:txBody>
                    <a:bodyPr/>
                    <a:lstStyle/>
                    <a:p>
                      <a:pPr fontAlgn="base"/>
                      <a:r>
                        <a:rPr lang="en-GB" sz="1400" dirty="0">
                          <a:solidFill>
                            <a:schemeClr val="dk1"/>
                          </a:solidFill>
                          <a:effectLst/>
                          <a:latin typeface="Arial" panose="020B0604020202020204" pitchFamily="34" charset="0"/>
                          <a:ea typeface="+mn-ea"/>
                          <a:cs typeface="Arial" panose="020B0604020202020204" pitchFamily="34" charset="0"/>
                        </a:rPr>
                        <a:t>Depending on the nature of the products, appropriate means are implemented to detect any loss of containment of flammable or toxic liquid, gas and other vapours during transfer operations.</a:t>
                      </a:r>
                    </a:p>
                    <a:p>
                      <a:pPr fontAlgn="base"/>
                      <a:r>
                        <a:rPr lang="en-GB" sz="1400" dirty="0">
                          <a:solidFill>
                            <a:schemeClr val="dk1"/>
                          </a:solidFill>
                          <a:effectLst/>
                          <a:latin typeface="Arial" panose="020B0604020202020204" pitchFamily="34" charset="0"/>
                          <a:ea typeface="+mn-ea"/>
                          <a:cs typeface="Arial" panose="020B0604020202020204" pitchFamily="34" charset="0"/>
                        </a:rPr>
                        <a:t>In particular:</a:t>
                      </a:r>
                    </a:p>
                    <a:p>
                      <a:pPr marL="541338" lvl="0" indent="-276225" fontAlgn="base">
                        <a:buFont typeface="Wingdings" panose="05000000000000000000" pitchFamily="2" charset="2"/>
                        <a:buChar char="§"/>
                      </a:pPr>
                      <a:r>
                        <a:rPr lang="en-GB" sz="1400" dirty="0">
                          <a:solidFill>
                            <a:schemeClr val="dk1"/>
                          </a:solidFill>
                          <a:effectLst/>
                          <a:latin typeface="Arial" panose="020B0604020202020204" pitchFamily="34" charset="0"/>
                          <a:ea typeface="+mn-ea"/>
                          <a:cs typeface="Arial" panose="020B0604020202020204" pitchFamily="34" charset="0"/>
                        </a:rPr>
                        <a:t>Pipelines running over or close to bodies of water, as well as the arms and hoses, are visually inspected at an adequate frequency;</a:t>
                      </a:r>
                    </a:p>
                    <a:p>
                      <a:pPr marL="541338" lvl="0" indent="-276225" fontAlgn="base">
                        <a:buFont typeface="Wingdings" panose="05000000000000000000" pitchFamily="2" charset="2"/>
                        <a:buChar char="§"/>
                      </a:pPr>
                      <a:r>
                        <a:rPr lang="en-GB" sz="1400" dirty="0">
                          <a:solidFill>
                            <a:schemeClr val="dk1"/>
                          </a:solidFill>
                          <a:effectLst/>
                          <a:latin typeface="Arial" panose="020B0604020202020204" pitchFamily="34" charset="0"/>
                          <a:ea typeface="+mn-ea"/>
                          <a:cs typeface="Arial" panose="020B0604020202020204" pitchFamily="34" charset="0"/>
                        </a:rPr>
                        <a:t>The deviation of the quantities transferred between the terminal and the vessel or barge is checked at least once per hour.</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77681309"/>
                  </a:ext>
                </a:extLst>
              </a:tr>
            </a:tbl>
          </a:graphicData>
        </a:graphic>
      </p:graphicFrame>
      <p:sp>
        <p:nvSpPr>
          <p:cNvPr id="7" name="Rectangle 6">
            <a:extLst>
              <a:ext uri="{FF2B5EF4-FFF2-40B4-BE49-F238E27FC236}">
                <a16:creationId xmlns:a16="http://schemas.microsoft.com/office/drawing/2014/main" id="{5AD8B174-CB5A-41B5-8B5D-7A51B9F9F85E}"/>
              </a:ext>
            </a:extLst>
          </p:cNvPr>
          <p:cNvSpPr/>
          <p:nvPr/>
        </p:nvSpPr>
        <p:spPr>
          <a:xfrm>
            <a:off x="1055440" y="3362294"/>
            <a:ext cx="1976823" cy="707886"/>
          </a:xfrm>
          <a:prstGeom prst="rect">
            <a:avLst/>
          </a:prstGeom>
        </p:spPr>
        <p:txBody>
          <a:bodyPr wrap="none">
            <a:spAutoFit/>
          </a:bodyPr>
          <a:lstStyle/>
          <a:p>
            <a:pPr marL="0" indent="0" algn="l">
              <a:spcBef>
                <a:spcPts val="600"/>
              </a:spcBef>
              <a:spcAft>
                <a:spcPts val="600"/>
              </a:spcAft>
            </a:pPr>
            <a:r>
              <a:rPr lang="en-US" sz="1600" b="1" dirty="0">
                <a:solidFill>
                  <a:schemeClr val="accent6">
                    <a:lumMod val="75000"/>
                  </a:schemeClr>
                </a:solidFill>
                <a:sym typeface="Wingdings" panose="05000000000000000000" pitchFamily="2" charset="2"/>
              </a:rPr>
              <a:t> </a:t>
            </a:r>
            <a:r>
              <a:rPr lang="en-US" sz="1600" b="1" dirty="0">
                <a:solidFill>
                  <a:schemeClr val="accent6">
                    <a:lumMod val="75000"/>
                  </a:schemeClr>
                </a:solidFill>
              </a:rPr>
              <a:t>Clarifications</a:t>
            </a:r>
          </a:p>
          <a:p>
            <a:pPr algn="l">
              <a:spcBef>
                <a:spcPts val="600"/>
              </a:spcBef>
              <a:spcAft>
                <a:spcPts val="600"/>
              </a:spcAft>
            </a:pPr>
            <a:r>
              <a:rPr lang="en-US" sz="1400" dirty="0">
                <a:solidFill>
                  <a:schemeClr val="accent6">
                    <a:lumMod val="75000"/>
                  </a:schemeClr>
                </a:solidFill>
              </a:rPr>
              <a:t>Applied in all terminals</a:t>
            </a:r>
            <a:endParaRPr lang="en-US" sz="1400" b="0" dirty="0">
              <a:solidFill>
                <a:schemeClr val="accent6">
                  <a:lumMod val="75000"/>
                </a:schemeClr>
              </a:solidFill>
            </a:endParaRPr>
          </a:p>
        </p:txBody>
      </p:sp>
      <p:sp>
        <p:nvSpPr>
          <p:cNvPr id="12" name="Rectangle 11">
            <a:extLst>
              <a:ext uri="{FF2B5EF4-FFF2-40B4-BE49-F238E27FC236}">
                <a16:creationId xmlns:a16="http://schemas.microsoft.com/office/drawing/2014/main" id="{55C73913-0974-4DB7-AD39-088D1D612726}"/>
              </a:ext>
            </a:extLst>
          </p:cNvPr>
          <p:cNvSpPr/>
          <p:nvPr/>
        </p:nvSpPr>
        <p:spPr>
          <a:xfrm>
            <a:off x="5737166" y="3354920"/>
            <a:ext cx="5728675" cy="2444195"/>
          </a:xfrm>
          <a:prstGeom prst="rect">
            <a:avLst/>
          </a:prstGeom>
        </p:spPr>
        <p:txBody>
          <a:bodyPr wrap="square">
            <a:spAutoFit/>
          </a:bodyPr>
          <a:lstStyle/>
          <a:p>
            <a:pPr fontAlgn="base"/>
            <a:r>
              <a:rPr lang="en-GB" sz="1400" dirty="0">
                <a:solidFill>
                  <a:srgbClr val="000000"/>
                </a:solidFill>
                <a:latin typeface="Arial" panose="020B0604020202020204" pitchFamily="34" charset="0"/>
                <a:cs typeface="Arial" panose="020B0604020202020204" pitchFamily="34" charset="0"/>
              </a:rPr>
              <a:t>The pipelines, arms and hoses undergo preventive maintenance at a justified frequency. The follow-up of this maintenance is documented.</a:t>
            </a:r>
          </a:p>
          <a:p>
            <a:pPr fontAlgn="base"/>
            <a:endParaRPr lang="en-GB" sz="1400" dirty="0">
              <a:solidFill>
                <a:srgbClr val="000000"/>
              </a:solidFill>
              <a:latin typeface="Arial" panose="020B0604020202020204" pitchFamily="34" charset="0"/>
              <a:cs typeface="Arial" panose="020B0604020202020204" pitchFamily="34" charset="0"/>
            </a:endParaRPr>
          </a:p>
          <a:p>
            <a:pPr fontAlgn="base"/>
            <a:endParaRPr lang="en-GB" sz="1400" dirty="0">
              <a:solidFill>
                <a:srgbClr val="000000"/>
              </a:solidFill>
              <a:latin typeface="Arial" panose="020B0604020202020204" pitchFamily="34" charset="0"/>
              <a:cs typeface="Arial" panose="020B0604020202020204" pitchFamily="34" charset="0"/>
            </a:endParaRPr>
          </a:p>
          <a:p>
            <a:pPr fontAlgn="base"/>
            <a:r>
              <a:rPr lang="en-GB" sz="1400" dirty="0">
                <a:solidFill>
                  <a:srgbClr val="000000"/>
                </a:solidFill>
                <a:latin typeface="Arial" panose="020B0604020202020204" pitchFamily="34" charset="0"/>
                <a:cs typeface="Arial" panose="020B0604020202020204" pitchFamily="34" charset="0"/>
              </a:rPr>
              <a:t>When cameras and/or other means of detection are used, they are:</a:t>
            </a:r>
          </a:p>
          <a:p>
            <a:pPr marL="285750" lvl="0" indent="-285750" fontAlgn="base">
              <a:buFont typeface="Arial" panose="020B0604020202020204" pitchFamily="34" charset="0"/>
              <a:buChar char="•"/>
            </a:pPr>
            <a:r>
              <a:rPr lang="en-GB" sz="1400" dirty="0">
                <a:solidFill>
                  <a:srgbClr val="000000"/>
                </a:solidFill>
                <a:latin typeface="Arial" panose="020B0604020202020204" pitchFamily="34" charset="0"/>
                <a:cs typeface="Arial" panose="020B0604020202020204" pitchFamily="34" charset="0"/>
              </a:rPr>
              <a:t>Sufficient in number;</a:t>
            </a:r>
          </a:p>
          <a:p>
            <a:pPr marL="285750" lvl="0" indent="-285750" fontAlgn="base">
              <a:buFont typeface="Arial" panose="020B0604020202020204" pitchFamily="34" charset="0"/>
              <a:buChar char="•"/>
            </a:pPr>
            <a:r>
              <a:rPr lang="en-GB" sz="1400" dirty="0">
                <a:solidFill>
                  <a:srgbClr val="000000"/>
                </a:solidFill>
                <a:latin typeface="Arial" panose="020B0604020202020204" pitchFamily="34" charset="0"/>
                <a:cs typeface="Arial" panose="020B0604020202020204" pitchFamily="34" charset="0"/>
              </a:rPr>
              <a:t>Regularly checked and controlled;</a:t>
            </a:r>
          </a:p>
          <a:p>
            <a:pPr marL="285750" lvl="0" indent="-285750" fontAlgn="base">
              <a:buFont typeface="Arial" panose="020B0604020202020204" pitchFamily="34" charset="0"/>
              <a:buChar char="•"/>
            </a:pPr>
            <a:r>
              <a:rPr lang="en-GB" sz="1400" dirty="0">
                <a:solidFill>
                  <a:srgbClr val="000000"/>
                </a:solidFill>
                <a:latin typeface="Arial" panose="020B0604020202020204" pitchFamily="34" charset="0"/>
                <a:cs typeface="Arial" panose="020B0604020202020204" pitchFamily="34" charset="0"/>
              </a:rPr>
              <a:t>Started up upon arrival and until departure of the  vessel or barge.</a:t>
            </a:r>
          </a:p>
          <a:p>
            <a:pPr marR="57785" lvl="0" algn="just">
              <a:lnSpc>
                <a:spcPct val="115000"/>
              </a:lnSpc>
              <a:spcAft>
                <a:spcPts val="1200"/>
              </a:spcAft>
              <a:tabLst>
                <a:tab pos="357188" algn="l"/>
              </a:tabLst>
            </a:pPr>
            <a:endParaRPr lang="en-GB" sz="1400" dirty="0">
              <a:solidFill>
                <a:srgbClr val="000000"/>
              </a:solidFill>
              <a:latin typeface="Arial" panose="020B0604020202020204" pitchFamily="34" charset="0"/>
              <a:cs typeface="Arial" panose="020B0604020202020204" pitchFamily="34" charset="0"/>
            </a:endParaRPr>
          </a:p>
          <a:p>
            <a:pPr marR="57785" lvl="0" algn="just">
              <a:lnSpc>
                <a:spcPct val="115000"/>
              </a:lnSpc>
              <a:spcAft>
                <a:spcPts val="1200"/>
              </a:spcAft>
              <a:tabLst>
                <a:tab pos="357188" algn="l"/>
              </a:tabLst>
            </a:pPr>
            <a:r>
              <a:rPr lang="en-GB" sz="1400" dirty="0">
                <a:solidFill>
                  <a:srgbClr val="000000"/>
                </a:solidFill>
                <a:latin typeface="Arial" panose="020B0604020202020204" pitchFamily="34" charset="0"/>
                <a:cs typeface="Arial" panose="020B0604020202020204" pitchFamily="34" charset="0"/>
              </a:rPr>
              <a:t>The installation of cargo containment is recommended </a:t>
            </a:r>
          </a:p>
        </p:txBody>
      </p:sp>
      <p:pic>
        <p:nvPicPr>
          <p:cNvPr id="13" name="Image 55">
            <a:extLst>
              <a:ext uri="{FF2B5EF4-FFF2-40B4-BE49-F238E27FC236}">
                <a16:creationId xmlns:a16="http://schemas.microsoft.com/office/drawing/2014/main" id="{292B9C3A-62EE-42CB-90A9-E303C006B2B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655840" y="3245573"/>
            <a:ext cx="720000" cy="719906"/>
          </a:xfrm>
          <a:prstGeom prst="rect">
            <a:avLst/>
          </a:prstGeom>
        </p:spPr>
      </p:pic>
      <p:sp>
        <p:nvSpPr>
          <p:cNvPr id="14" name="Freeform 34">
            <a:extLst>
              <a:ext uri="{FF2B5EF4-FFF2-40B4-BE49-F238E27FC236}">
                <a16:creationId xmlns:a16="http://schemas.microsoft.com/office/drawing/2014/main" id="{45490005-B2F1-4D6B-9E84-75E81E791391}"/>
              </a:ext>
            </a:extLst>
          </p:cNvPr>
          <p:cNvSpPr>
            <a:spLocks noChangeAspect="1" noEditPoints="1"/>
          </p:cNvSpPr>
          <p:nvPr/>
        </p:nvSpPr>
        <p:spPr bwMode="auto">
          <a:xfrm>
            <a:off x="4699792" y="4298414"/>
            <a:ext cx="644525" cy="720725"/>
          </a:xfrm>
          <a:custGeom>
            <a:avLst/>
            <a:gdLst>
              <a:gd name="T0" fmla="*/ 125 w 203"/>
              <a:gd name="T1" fmla="*/ 73 h 227"/>
              <a:gd name="T2" fmla="*/ 78 w 203"/>
              <a:gd name="T3" fmla="*/ 73 h 227"/>
              <a:gd name="T4" fmla="*/ 100 w 203"/>
              <a:gd name="T5" fmla="*/ 56 h 227"/>
              <a:gd name="T6" fmla="*/ 100 w 203"/>
              <a:gd name="T7" fmla="*/ 62 h 227"/>
              <a:gd name="T8" fmla="*/ 89 w 203"/>
              <a:gd name="T9" fmla="*/ 73 h 227"/>
              <a:gd name="T10" fmla="*/ 100 w 203"/>
              <a:gd name="T11" fmla="*/ 56 h 227"/>
              <a:gd name="T12" fmla="*/ 171 w 203"/>
              <a:gd name="T13" fmla="*/ 2 h 227"/>
              <a:gd name="T14" fmla="*/ 192 w 203"/>
              <a:gd name="T15" fmla="*/ 73 h 227"/>
              <a:gd name="T16" fmla="*/ 171 w 203"/>
              <a:gd name="T17" fmla="*/ 134 h 227"/>
              <a:gd name="T18" fmla="*/ 171 w 203"/>
              <a:gd name="T19" fmla="*/ 143 h 227"/>
              <a:gd name="T20" fmla="*/ 179 w 203"/>
              <a:gd name="T21" fmla="*/ 143 h 227"/>
              <a:gd name="T22" fmla="*/ 179 w 203"/>
              <a:gd name="T23" fmla="*/ 2 h 227"/>
              <a:gd name="T24" fmla="*/ 135 w 203"/>
              <a:gd name="T25" fmla="*/ 102 h 227"/>
              <a:gd name="T26" fmla="*/ 143 w 203"/>
              <a:gd name="T27" fmla="*/ 103 h 227"/>
              <a:gd name="T28" fmla="*/ 143 w 203"/>
              <a:gd name="T29" fmla="*/ 103 h 227"/>
              <a:gd name="T30" fmla="*/ 143 w 203"/>
              <a:gd name="T31" fmla="*/ 43 h 227"/>
              <a:gd name="T32" fmla="*/ 135 w 203"/>
              <a:gd name="T33" fmla="*/ 53 h 227"/>
              <a:gd name="T34" fmla="*/ 135 w 203"/>
              <a:gd name="T35" fmla="*/ 93 h 227"/>
              <a:gd name="T36" fmla="*/ 168 w 203"/>
              <a:gd name="T37" fmla="*/ 73 h 227"/>
              <a:gd name="T38" fmla="*/ 152 w 203"/>
              <a:gd name="T39" fmla="*/ 118 h 227"/>
              <a:gd name="T40" fmla="*/ 162 w 203"/>
              <a:gd name="T41" fmla="*/ 123 h 227"/>
              <a:gd name="T42" fmla="*/ 162 w 203"/>
              <a:gd name="T43" fmla="*/ 123 h 227"/>
              <a:gd name="T44" fmla="*/ 179 w 203"/>
              <a:gd name="T45" fmla="*/ 73 h 227"/>
              <a:gd name="T46" fmla="*/ 154 w 203"/>
              <a:gd name="T47" fmla="*/ 23 h 227"/>
              <a:gd name="T48" fmla="*/ 168 w 203"/>
              <a:gd name="T49" fmla="*/ 73 h 227"/>
              <a:gd name="T50" fmla="*/ 12 w 203"/>
              <a:gd name="T51" fmla="*/ 73 h 227"/>
              <a:gd name="T52" fmla="*/ 33 w 203"/>
              <a:gd name="T53" fmla="*/ 2 h 227"/>
              <a:gd name="T54" fmla="*/ 0 w 203"/>
              <a:gd name="T55" fmla="*/ 73 h 227"/>
              <a:gd name="T56" fmla="*/ 25 w 203"/>
              <a:gd name="T57" fmla="*/ 143 h 227"/>
              <a:gd name="T58" fmla="*/ 34 w 203"/>
              <a:gd name="T59" fmla="*/ 138 h 227"/>
              <a:gd name="T60" fmla="*/ 102 w 203"/>
              <a:gd name="T61" fmla="*/ 108 h 227"/>
              <a:gd name="T62" fmla="*/ 38 w 203"/>
              <a:gd name="T63" fmla="*/ 227 h 227"/>
              <a:gd name="T64" fmla="*/ 102 w 203"/>
              <a:gd name="T65" fmla="*/ 204 h 227"/>
              <a:gd name="T66" fmla="*/ 165 w 203"/>
              <a:gd name="T67" fmla="*/ 227 h 227"/>
              <a:gd name="T68" fmla="*/ 102 w 203"/>
              <a:gd name="T69" fmla="*/ 108 h 227"/>
              <a:gd name="T70" fmla="*/ 82 w 203"/>
              <a:gd name="T71" fmla="*/ 163 h 227"/>
              <a:gd name="T72" fmla="*/ 122 w 203"/>
              <a:gd name="T73" fmla="*/ 163 h 227"/>
              <a:gd name="T74" fmla="*/ 42 w 203"/>
              <a:gd name="T75" fmla="*/ 123 h 227"/>
              <a:gd name="T76" fmla="*/ 42 w 203"/>
              <a:gd name="T77" fmla="*/ 123 h 227"/>
              <a:gd name="T78" fmla="*/ 50 w 203"/>
              <a:gd name="T79" fmla="*/ 123 h 227"/>
              <a:gd name="T80" fmla="*/ 50 w 203"/>
              <a:gd name="T81" fmla="*/ 113 h 227"/>
              <a:gd name="T82" fmla="*/ 50 w 203"/>
              <a:gd name="T83" fmla="*/ 32 h 227"/>
              <a:gd name="T84" fmla="*/ 42 w 203"/>
              <a:gd name="T85" fmla="*/ 23 h 227"/>
              <a:gd name="T86" fmla="*/ 42 w 203"/>
              <a:gd name="T87" fmla="*/ 123 h 227"/>
              <a:gd name="T88" fmla="*/ 60 w 203"/>
              <a:gd name="T89" fmla="*/ 103 h 227"/>
              <a:gd name="T90" fmla="*/ 61 w 203"/>
              <a:gd name="T91" fmla="*/ 103 h 227"/>
              <a:gd name="T92" fmla="*/ 70 w 203"/>
              <a:gd name="T93" fmla="*/ 98 h 227"/>
              <a:gd name="T94" fmla="*/ 61 w 203"/>
              <a:gd name="T95" fmla="*/ 73 h 227"/>
              <a:gd name="T96" fmla="*/ 68 w 203"/>
              <a:gd name="T97" fmla="*/ 43 h 227"/>
              <a:gd name="T98" fmla="*/ 50 w 203"/>
              <a:gd name="T99" fmla="*/ 73 h 2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203" h="227">
                <a:moveTo>
                  <a:pt x="102" y="97"/>
                </a:moveTo>
                <a:cubicBezTo>
                  <a:pt x="115" y="97"/>
                  <a:pt x="125" y="86"/>
                  <a:pt x="125" y="73"/>
                </a:cubicBezTo>
                <a:cubicBezTo>
                  <a:pt x="125" y="60"/>
                  <a:pt x="115" y="49"/>
                  <a:pt x="102" y="49"/>
                </a:cubicBezTo>
                <a:cubicBezTo>
                  <a:pt x="88" y="49"/>
                  <a:pt x="78" y="60"/>
                  <a:pt x="78" y="73"/>
                </a:cubicBezTo>
                <a:cubicBezTo>
                  <a:pt x="78" y="86"/>
                  <a:pt x="88" y="97"/>
                  <a:pt x="102" y="97"/>
                </a:cubicBezTo>
                <a:close/>
                <a:moveTo>
                  <a:pt x="100" y="56"/>
                </a:moveTo>
                <a:cubicBezTo>
                  <a:pt x="101" y="56"/>
                  <a:pt x="103" y="57"/>
                  <a:pt x="103" y="59"/>
                </a:cubicBezTo>
                <a:cubicBezTo>
                  <a:pt x="103" y="61"/>
                  <a:pt x="101" y="62"/>
                  <a:pt x="100" y="62"/>
                </a:cubicBezTo>
                <a:cubicBezTo>
                  <a:pt x="95" y="62"/>
                  <a:pt x="92" y="65"/>
                  <a:pt x="92" y="70"/>
                </a:cubicBezTo>
                <a:cubicBezTo>
                  <a:pt x="92" y="71"/>
                  <a:pt x="90" y="73"/>
                  <a:pt x="89" y="73"/>
                </a:cubicBezTo>
                <a:cubicBezTo>
                  <a:pt x="87" y="73"/>
                  <a:pt x="86" y="71"/>
                  <a:pt x="86" y="70"/>
                </a:cubicBezTo>
                <a:cubicBezTo>
                  <a:pt x="86" y="62"/>
                  <a:pt x="92" y="56"/>
                  <a:pt x="100" y="56"/>
                </a:cubicBezTo>
                <a:close/>
                <a:moveTo>
                  <a:pt x="179" y="2"/>
                </a:moveTo>
                <a:cubicBezTo>
                  <a:pt x="177" y="0"/>
                  <a:pt x="173" y="0"/>
                  <a:pt x="171" y="2"/>
                </a:cubicBezTo>
                <a:cubicBezTo>
                  <a:pt x="169" y="5"/>
                  <a:pt x="169" y="9"/>
                  <a:pt x="171" y="12"/>
                </a:cubicBezTo>
                <a:cubicBezTo>
                  <a:pt x="185" y="29"/>
                  <a:pt x="192" y="51"/>
                  <a:pt x="192" y="73"/>
                </a:cubicBezTo>
                <a:cubicBezTo>
                  <a:pt x="192" y="95"/>
                  <a:pt x="185" y="117"/>
                  <a:pt x="171" y="134"/>
                </a:cubicBezTo>
                <a:cubicBezTo>
                  <a:pt x="171" y="134"/>
                  <a:pt x="171" y="134"/>
                  <a:pt x="171" y="134"/>
                </a:cubicBezTo>
                <a:cubicBezTo>
                  <a:pt x="170" y="135"/>
                  <a:pt x="169" y="137"/>
                  <a:pt x="169" y="138"/>
                </a:cubicBezTo>
                <a:cubicBezTo>
                  <a:pt x="169" y="140"/>
                  <a:pt x="170" y="142"/>
                  <a:pt x="171" y="143"/>
                </a:cubicBezTo>
                <a:cubicBezTo>
                  <a:pt x="173" y="146"/>
                  <a:pt x="177" y="146"/>
                  <a:pt x="179" y="143"/>
                </a:cubicBezTo>
                <a:cubicBezTo>
                  <a:pt x="179" y="143"/>
                  <a:pt x="179" y="143"/>
                  <a:pt x="179" y="143"/>
                </a:cubicBezTo>
                <a:cubicBezTo>
                  <a:pt x="195" y="124"/>
                  <a:pt x="203" y="98"/>
                  <a:pt x="203" y="73"/>
                </a:cubicBezTo>
                <a:cubicBezTo>
                  <a:pt x="203" y="47"/>
                  <a:pt x="195" y="22"/>
                  <a:pt x="179" y="2"/>
                </a:cubicBezTo>
                <a:close/>
                <a:moveTo>
                  <a:pt x="134" y="98"/>
                </a:moveTo>
                <a:cubicBezTo>
                  <a:pt x="134" y="99"/>
                  <a:pt x="134" y="101"/>
                  <a:pt x="135" y="102"/>
                </a:cubicBezTo>
                <a:cubicBezTo>
                  <a:pt x="137" y="105"/>
                  <a:pt x="141" y="105"/>
                  <a:pt x="143" y="103"/>
                </a:cubicBezTo>
                <a:cubicBezTo>
                  <a:pt x="143" y="103"/>
                  <a:pt x="143" y="103"/>
                  <a:pt x="143" y="103"/>
                </a:cubicBezTo>
                <a:cubicBezTo>
                  <a:pt x="143" y="103"/>
                  <a:pt x="143" y="103"/>
                  <a:pt x="143" y="103"/>
                </a:cubicBezTo>
                <a:cubicBezTo>
                  <a:pt x="143" y="103"/>
                  <a:pt x="143" y="103"/>
                  <a:pt x="143" y="103"/>
                </a:cubicBezTo>
                <a:cubicBezTo>
                  <a:pt x="150" y="94"/>
                  <a:pt x="154" y="84"/>
                  <a:pt x="154" y="73"/>
                </a:cubicBezTo>
                <a:cubicBezTo>
                  <a:pt x="154" y="62"/>
                  <a:pt x="150" y="51"/>
                  <a:pt x="143" y="43"/>
                </a:cubicBezTo>
                <a:cubicBezTo>
                  <a:pt x="141" y="40"/>
                  <a:pt x="138" y="40"/>
                  <a:pt x="135" y="43"/>
                </a:cubicBezTo>
                <a:cubicBezTo>
                  <a:pt x="133" y="46"/>
                  <a:pt x="133" y="50"/>
                  <a:pt x="135" y="53"/>
                </a:cubicBezTo>
                <a:cubicBezTo>
                  <a:pt x="140" y="58"/>
                  <a:pt x="142" y="65"/>
                  <a:pt x="142" y="73"/>
                </a:cubicBezTo>
                <a:cubicBezTo>
                  <a:pt x="142" y="80"/>
                  <a:pt x="140" y="87"/>
                  <a:pt x="135" y="93"/>
                </a:cubicBezTo>
                <a:cubicBezTo>
                  <a:pt x="134" y="94"/>
                  <a:pt x="134" y="96"/>
                  <a:pt x="134" y="98"/>
                </a:cubicBezTo>
                <a:close/>
                <a:moveTo>
                  <a:pt x="168" y="73"/>
                </a:moveTo>
                <a:cubicBezTo>
                  <a:pt x="168" y="87"/>
                  <a:pt x="163" y="102"/>
                  <a:pt x="154" y="113"/>
                </a:cubicBezTo>
                <a:cubicBezTo>
                  <a:pt x="153" y="115"/>
                  <a:pt x="152" y="116"/>
                  <a:pt x="152" y="118"/>
                </a:cubicBezTo>
                <a:cubicBezTo>
                  <a:pt x="152" y="120"/>
                  <a:pt x="153" y="122"/>
                  <a:pt x="154" y="123"/>
                </a:cubicBezTo>
                <a:cubicBezTo>
                  <a:pt x="156" y="126"/>
                  <a:pt x="159" y="126"/>
                  <a:pt x="162" y="123"/>
                </a:cubicBezTo>
                <a:cubicBezTo>
                  <a:pt x="162" y="123"/>
                  <a:pt x="162" y="123"/>
                  <a:pt x="162" y="123"/>
                </a:cubicBezTo>
                <a:cubicBezTo>
                  <a:pt x="162" y="123"/>
                  <a:pt x="162" y="123"/>
                  <a:pt x="162" y="123"/>
                </a:cubicBezTo>
                <a:cubicBezTo>
                  <a:pt x="162" y="123"/>
                  <a:pt x="162" y="123"/>
                  <a:pt x="162" y="123"/>
                </a:cubicBezTo>
                <a:cubicBezTo>
                  <a:pt x="174" y="109"/>
                  <a:pt x="179" y="91"/>
                  <a:pt x="179" y="73"/>
                </a:cubicBezTo>
                <a:cubicBezTo>
                  <a:pt x="179" y="55"/>
                  <a:pt x="174" y="36"/>
                  <a:pt x="162" y="23"/>
                </a:cubicBezTo>
                <a:cubicBezTo>
                  <a:pt x="160" y="20"/>
                  <a:pt x="156" y="20"/>
                  <a:pt x="154" y="23"/>
                </a:cubicBezTo>
                <a:cubicBezTo>
                  <a:pt x="152" y="25"/>
                  <a:pt x="152" y="30"/>
                  <a:pt x="154" y="32"/>
                </a:cubicBezTo>
                <a:cubicBezTo>
                  <a:pt x="163" y="43"/>
                  <a:pt x="168" y="58"/>
                  <a:pt x="168" y="73"/>
                </a:cubicBezTo>
                <a:close/>
                <a:moveTo>
                  <a:pt x="33" y="134"/>
                </a:moveTo>
                <a:cubicBezTo>
                  <a:pt x="19" y="117"/>
                  <a:pt x="12" y="95"/>
                  <a:pt x="12" y="73"/>
                </a:cubicBezTo>
                <a:cubicBezTo>
                  <a:pt x="12" y="51"/>
                  <a:pt x="19" y="29"/>
                  <a:pt x="33" y="12"/>
                </a:cubicBezTo>
                <a:cubicBezTo>
                  <a:pt x="35" y="9"/>
                  <a:pt x="35" y="5"/>
                  <a:pt x="33" y="2"/>
                </a:cubicBezTo>
                <a:cubicBezTo>
                  <a:pt x="30" y="0"/>
                  <a:pt x="27" y="0"/>
                  <a:pt x="25" y="2"/>
                </a:cubicBezTo>
                <a:cubicBezTo>
                  <a:pt x="8" y="22"/>
                  <a:pt x="0" y="47"/>
                  <a:pt x="0" y="73"/>
                </a:cubicBezTo>
                <a:cubicBezTo>
                  <a:pt x="0" y="98"/>
                  <a:pt x="8" y="124"/>
                  <a:pt x="25" y="143"/>
                </a:cubicBezTo>
                <a:cubicBezTo>
                  <a:pt x="25" y="143"/>
                  <a:pt x="25" y="143"/>
                  <a:pt x="25" y="143"/>
                </a:cubicBezTo>
                <a:cubicBezTo>
                  <a:pt x="27" y="146"/>
                  <a:pt x="31" y="146"/>
                  <a:pt x="33" y="143"/>
                </a:cubicBezTo>
                <a:cubicBezTo>
                  <a:pt x="34" y="142"/>
                  <a:pt x="34" y="140"/>
                  <a:pt x="34" y="138"/>
                </a:cubicBezTo>
                <a:cubicBezTo>
                  <a:pt x="34" y="137"/>
                  <a:pt x="34" y="135"/>
                  <a:pt x="33" y="134"/>
                </a:cubicBezTo>
                <a:close/>
                <a:moveTo>
                  <a:pt x="102" y="108"/>
                </a:moveTo>
                <a:cubicBezTo>
                  <a:pt x="96" y="108"/>
                  <a:pt x="91" y="107"/>
                  <a:pt x="87" y="105"/>
                </a:cubicBezTo>
                <a:cubicBezTo>
                  <a:pt x="38" y="227"/>
                  <a:pt x="38" y="227"/>
                  <a:pt x="38" y="227"/>
                </a:cubicBezTo>
                <a:cubicBezTo>
                  <a:pt x="54" y="227"/>
                  <a:pt x="54" y="227"/>
                  <a:pt x="54" y="227"/>
                </a:cubicBezTo>
                <a:cubicBezTo>
                  <a:pt x="65" y="213"/>
                  <a:pt x="82" y="204"/>
                  <a:pt x="102" y="204"/>
                </a:cubicBezTo>
                <a:cubicBezTo>
                  <a:pt x="121" y="204"/>
                  <a:pt x="138" y="213"/>
                  <a:pt x="149" y="227"/>
                </a:cubicBezTo>
                <a:cubicBezTo>
                  <a:pt x="165" y="227"/>
                  <a:pt x="165" y="227"/>
                  <a:pt x="165" y="227"/>
                </a:cubicBezTo>
                <a:cubicBezTo>
                  <a:pt x="116" y="105"/>
                  <a:pt x="116" y="105"/>
                  <a:pt x="116" y="105"/>
                </a:cubicBezTo>
                <a:cubicBezTo>
                  <a:pt x="111" y="107"/>
                  <a:pt x="107" y="108"/>
                  <a:pt x="102" y="108"/>
                </a:cubicBezTo>
                <a:close/>
                <a:moveTo>
                  <a:pt x="102" y="181"/>
                </a:moveTo>
                <a:cubicBezTo>
                  <a:pt x="91" y="181"/>
                  <a:pt x="82" y="173"/>
                  <a:pt x="82" y="163"/>
                </a:cubicBezTo>
                <a:cubicBezTo>
                  <a:pt x="82" y="153"/>
                  <a:pt x="91" y="144"/>
                  <a:pt x="102" y="144"/>
                </a:cubicBezTo>
                <a:cubicBezTo>
                  <a:pt x="113" y="144"/>
                  <a:pt x="122" y="153"/>
                  <a:pt x="122" y="163"/>
                </a:cubicBezTo>
                <a:cubicBezTo>
                  <a:pt x="122" y="173"/>
                  <a:pt x="113" y="181"/>
                  <a:pt x="102" y="181"/>
                </a:cubicBezTo>
                <a:close/>
                <a:moveTo>
                  <a:pt x="42" y="123"/>
                </a:moveTo>
                <a:cubicBezTo>
                  <a:pt x="42" y="123"/>
                  <a:pt x="42" y="123"/>
                  <a:pt x="42" y="123"/>
                </a:cubicBezTo>
                <a:cubicBezTo>
                  <a:pt x="42" y="123"/>
                  <a:pt x="42" y="123"/>
                  <a:pt x="42" y="123"/>
                </a:cubicBezTo>
                <a:cubicBezTo>
                  <a:pt x="42" y="123"/>
                  <a:pt x="42" y="123"/>
                  <a:pt x="42" y="123"/>
                </a:cubicBezTo>
                <a:cubicBezTo>
                  <a:pt x="44" y="126"/>
                  <a:pt x="48" y="126"/>
                  <a:pt x="50" y="123"/>
                </a:cubicBezTo>
                <a:cubicBezTo>
                  <a:pt x="51" y="122"/>
                  <a:pt x="52" y="120"/>
                  <a:pt x="52" y="118"/>
                </a:cubicBezTo>
                <a:cubicBezTo>
                  <a:pt x="52" y="116"/>
                  <a:pt x="51" y="115"/>
                  <a:pt x="50" y="113"/>
                </a:cubicBezTo>
                <a:cubicBezTo>
                  <a:pt x="40" y="102"/>
                  <a:pt x="36" y="87"/>
                  <a:pt x="36" y="73"/>
                </a:cubicBezTo>
                <a:cubicBezTo>
                  <a:pt x="36" y="58"/>
                  <a:pt x="40" y="43"/>
                  <a:pt x="50" y="32"/>
                </a:cubicBezTo>
                <a:cubicBezTo>
                  <a:pt x="52" y="30"/>
                  <a:pt x="52" y="25"/>
                  <a:pt x="50" y="23"/>
                </a:cubicBezTo>
                <a:cubicBezTo>
                  <a:pt x="48" y="20"/>
                  <a:pt x="44" y="20"/>
                  <a:pt x="42" y="23"/>
                </a:cubicBezTo>
                <a:cubicBezTo>
                  <a:pt x="30" y="36"/>
                  <a:pt x="24" y="55"/>
                  <a:pt x="24" y="73"/>
                </a:cubicBezTo>
                <a:cubicBezTo>
                  <a:pt x="24" y="91"/>
                  <a:pt x="30" y="109"/>
                  <a:pt x="42" y="123"/>
                </a:cubicBezTo>
                <a:close/>
                <a:moveTo>
                  <a:pt x="60" y="103"/>
                </a:moveTo>
                <a:cubicBezTo>
                  <a:pt x="60" y="103"/>
                  <a:pt x="60" y="103"/>
                  <a:pt x="60" y="103"/>
                </a:cubicBezTo>
                <a:cubicBezTo>
                  <a:pt x="61" y="103"/>
                  <a:pt x="61" y="103"/>
                  <a:pt x="61" y="103"/>
                </a:cubicBezTo>
                <a:cubicBezTo>
                  <a:pt x="61" y="103"/>
                  <a:pt x="61" y="103"/>
                  <a:pt x="61" y="103"/>
                </a:cubicBezTo>
                <a:cubicBezTo>
                  <a:pt x="63" y="105"/>
                  <a:pt x="67" y="105"/>
                  <a:pt x="69" y="102"/>
                </a:cubicBezTo>
                <a:cubicBezTo>
                  <a:pt x="70" y="101"/>
                  <a:pt x="70" y="99"/>
                  <a:pt x="70" y="98"/>
                </a:cubicBezTo>
                <a:cubicBezTo>
                  <a:pt x="70" y="96"/>
                  <a:pt x="69" y="94"/>
                  <a:pt x="68" y="93"/>
                </a:cubicBezTo>
                <a:cubicBezTo>
                  <a:pt x="64" y="87"/>
                  <a:pt x="61" y="80"/>
                  <a:pt x="61" y="73"/>
                </a:cubicBezTo>
                <a:cubicBezTo>
                  <a:pt x="61" y="65"/>
                  <a:pt x="64" y="58"/>
                  <a:pt x="68" y="53"/>
                </a:cubicBezTo>
                <a:cubicBezTo>
                  <a:pt x="70" y="50"/>
                  <a:pt x="70" y="46"/>
                  <a:pt x="68" y="43"/>
                </a:cubicBezTo>
                <a:cubicBezTo>
                  <a:pt x="66" y="40"/>
                  <a:pt x="62" y="40"/>
                  <a:pt x="60" y="43"/>
                </a:cubicBezTo>
                <a:cubicBezTo>
                  <a:pt x="53" y="51"/>
                  <a:pt x="50" y="62"/>
                  <a:pt x="50" y="73"/>
                </a:cubicBezTo>
                <a:cubicBezTo>
                  <a:pt x="50" y="84"/>
                  <a:pt x="53" y="94"/>
                  <a:pt x="60" y="103"/>
                </a:cubicBezTo>
                <a:close/>
              </a:path>
            </a:pathLst>
          </a:custGeom>
          <a:solidFill>
            <a:srgbClr val="333333"/>
          </a:solidFill>
          <a:ln>
            <a:noFill/>
          </a:ln>
        </p:spPr>
        <p:txBody>
          <a:bodyPr vert="horz" wrap="square" lIns="91440" tIns="45720" rIns="91440" bIns="45720" numCol="1" anchor="t" anchorCtr="0" compatLnSpc="1">
            <a:prstTxWarp prst="textNoShape">
              <a:avLst/>
            </a:prstTxWarp>
          </a:bodyPr>
          <a:lstStyle/>
          <a:p>
            <a:endParaRPr lang="fr-FR"/>
          </a:p>
        </p:txBody>
      </p:sp>
      <p:pic>
        <p:nvPicPr>
          <p:cNvPr id="15" name="Image 46">
            <a:extLst>
              <a:ext uri="{FF2B5EF4-FFF2-40B4-BE49-F238E27FC236}">
                <a16:creationId xmlns:a16="http://schemas.microsoft.com/office/drawing/2014/main" id="{D376AE70-0A82-46E9-A8DE-CC97BE0622F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806368" y="5409272"/>
            <a:ext cx="467987" cy="468000"/>
          </a:xfrm>
          <a:prstGeom prst="rect">
            <a:avLst/>
          </a:prstGeom>
        </p:spPr>
      </p:pic>
      <p:sp>
        <p:nvSpPr>
          <p:cNvPr id="10" name="Espace réservé du texte 16">
            <a:extLst>
              <a:ext uri="{FF2B5EF4-FFF2-40B4-BE49-F238E27FC236}">
                <a16:creationId xmlns:a16="http://schemas.microsoft.com/office/drawing/2014/main" id="{F573C68C-651B-4C53-8937-1797C2FD649F}"/>
              </a:ext>
            </a:extLst>
          </p:cNvPr>
          <p:cNvSpPr txBox="1">
            <a:spLocks noEditPoints="1"/>
          </p:cNvSpPr>
          <p:nvPr/>
        </p:nvSpPr>
        <p:spPr>
          <a:xfrm>
            <a:off x="5267848" y="0"/>
            <a:ext cx="6913689"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algn="r"/>
            <a:r>
              <a:rPr lang="fr-FR" i="1" dirty="0"/>
              <a:t>MEASURES TO CONTROL THE RISK OF LOSS OF CONTAINMENT</a:t>
            </a:r>
          </a:p>
        </p:txBody>
      </p:sp>
    </p:spTree>
    <p:extLst>
      <p:ext uri="{BB962C8B-B14F-4D97-AF65-F5344CB8AC3E}">
        <p14:creationId xmlns:p14="http://schemas.microsoft.com/office/powerpoint/2010/main" val="67960356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ISLEGEND" val="true"/>
</p:tagLst>
</file>

<file path=ppt/tags/tag10.xml><?xml version="1.0" encoding="utf-8"?>
<p:tagLst xmlns:a="http://schemas.openxmlformats.org/drawingml/2006/main" xmlns:r="http://schemas.openxmlformats.org/officeDocument/2006/relationships" xmlns:p="http://schemas.openxmlformats.org/presentationml/2006/main">
  <p:tag name="ISLEGEND" val="true"/>
</p:tagLst>
</file>

<file path=ppt/tags/tag11.xml><?xml version="1.0" encoding="utf-8"?>
<p:tagLst xmlns:a="http://schemas.openxmlformats.org/drawingml/2006/main" xmlns:r="http://schemas.openxmlformats.org/officeDocument/2006/relationships" xmlns:p="http://schemas.openxmlformats.org/presentationml/2006/main">
  <p:tag name="ISLEGEND" val="true"/>
</p:tagLst>
</file>

<file path=ppt/tags/tag12.xml><?xml version="1.0" encoding="utf-8"?>
<p:tagLst xmlns:a="http://schemas.openxmlformats.org/drawingml/2006/main" xmlns:r="http://schemas.openxmlformats.org/officeDocument/2006/relationships" xmlns:p="http://schemas.openxmlformats.org/presentationml/2006/main">
  <p:tag name="ISLEGEND" val="true"/>
</p:tagLst>
</file>

<file path=ppt/tags/tag13.xml><?xml version="1.0" encoding="utf-8"?>
<p:tagLst xmlns:a="http://schemas.openxmlformats.org/drawingml/2006/main" xmlns:r="http://schemas.openxmlformats.org/officeDocument/2006/relationships" xmlns:p="http://schemas.openxmlformats.org/presentationml/2006/main">
  <p:tag name="ISLEGEND" val="true"/>
</p:tagLst>
</file>

<file path=ppt/tags/tag14.xml><?xml version="1.0" encoding="utf-8"?>
<p:tagLst xmlns:a="http://schemas.openxmlformats.org/drawingml/2006/main" xmlns:r="http://schemas.openxmlformats.org/officeDocument/2006/relationships" xmlns:p="http://schemas.openxmlformats.org/presentationml/2006/main">
  <p:tag name="ISLEGEND" val="true"/>
</p:tagLst>
</file>

<file path=ppt/tags/tag15.xml><?xml version="1.0" encoding="utf-8"?>
<p:tagLst xmlns:a="http://schemas.openxmlformats.org/drawingml/2006/main" xmlns:r="http://schemas.openxmlformats.org/officeDocument/2006/relationships" xmlns:p="http://schemas.openxmlformats.org/presentationml/2006/main">
  <p:tag name="ISLEGEND" val="true"/>
</p:tagLst>
</file>

<file path=ppt/tags/tag2.xml><?xml version="1.0" encoding="utf-8"?>
<p:tagLst xmlns:a="http://schemas.openxmlformats.org/drawingml/2006/main" xmlns:r="http://schemas.openxmlformats.org/officeDocument/2006/relationships" xmlns:p="http://schemas.openxmlformats.org/presentationml/2006/main">
  <p:tag name="ISLEGEND" val="true"/>
</p:tagLst>
</file>

<file path=ppt/tags/tag3.xml><?xml version="1.0" encoding="utf-8"?>
<p:tagLst xmlns:a="http://schemas.openxmlformats.org/drawingml/2006/main" xmlns:r="http://schemas.openxmlformats.org/officeDocument/2006/relationships" xmlns:p="http://schemas.openxmlformats.org/presentationml/2006/main">
  <p:tag name="ISLEGEND" val="true"/>
</p:tagLst>
</file>

<file path=ppt/tags/tag4.xml><?xml version="1.0" encoding="utf-8"?>
<p:tagLst xmlns:a="http://schemas.openxmlformats.org/drawingml/2006/main" xmlns:r="http://schemas.openxmlformats.org/officeDocument/2006/relationships" xmlns:p="http://schemas.openxmlformats.org/presentationml/2006/main">
  <p:tag name="ISLEGEND" val="true"/>
</p:tagLst>
</file>

<file path=ppt/tags/tag5.xml><?xml version="1.0" encoding="utf-8"?>
<p:tagLst xmlns:a="http://schemas.openxmlformats.org/drawingml/2006/main" xmlns:r="http://schemas.openxmlformats.org/officeDocument/2006/relationships" xmlns:p="http://schemas.openxmlformats.org/presentationml/2006/main">
  <p:tag name="ISLEGEND" val="true"/>
</p:tagLst>
</file>

<file path=ppt/tags/tag6.xml><?xml version="1.0" encoding="utf-8"?>
<p:tagLst xmlns:a="http://schemas.openxmlformats.org/drawingml/2006/main" xmlns:r="http://schemas.openxmlformats.org/officeDocument/2006/relationships" xmlns:p="http://schemas.openxmlformats.org/presentationml/2006/main">
  <p:tag name="ISLEGEND" val="true"/>
</p:tagLst>
</file>

<file path=ppt/tags/tag7.xml><?xml version="1.0" encoding="utf-8"?>
<p:tagLst xmlns:a="http://schemas.openxmlformats.org/drawingml/2006/main" xmlns:r="http://schemas.openxmlformats.org/officeDocument/2006/relationships" xmlns:p="http://schemas.openxmlformats.org/presentationml/2006/main">
  <p:tag name="ISLEGEND" val="true"/>
</p:tagLst>
</file>

<file path=ppt/tags/tag8.xml><?xml version="1.0" encoding="utf-8"?>
<p:tagLst xmlns:a="http://schemas.openxmlformats.org/drawingml/2006/main" xmlns:r="http://schemas.openxmlformats.org/officeDocument/2006/relationships" xmlns:p="http://schemas.openxmlformats.org/presentationml/2006/main">
  <p:tag name="ISLEGEND" val="true"/>
</p:tagLst>
</file>

<file path=ppt/tags/tag9.xml><?xml version="1.0" encoding="utf-8"?>
<p:tagLst xmlns:a="http://schemas.openxmlformats.org/drawingml/2006/main" xmlns:r="http://schemas.openxmlformats.org/officeDocument/2006/relationships" xmlns:p="http://schemas.openxmlformats.org/presentationml/2006/main">
  <p:tag name="ISLEGEND" val="true"/>
</p:tagLst>
</file>

<file path=ppt/theme/theme1.xml><?xml version="1.0" encoding="utf-8"?>
<a:theme xmlns:a="http://schemas.openxmlformats.org/drawingml/2006/mai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Arab" typeface="Arial"/>
      </a:majorFont>
      <a:minorFont>
        <a:latin typeface="Calibri"/>
        <a:ea typeface=""/>
        <a:cs typeface=""/>
        <a:font script="Arab" typeface="Arial"/>
      </a:minorFont>
    </a:fontScheme>
    <a:fmtScheme name="Office">
      <a:fillStyleLst>
        <a:solidFill>
          <a:schemeClr val="bg1">
            <a:alpha val="0"/>
          </a:schemeClr>
        </a:solidFill>
        <a:gradFill/>
        <a:gradFill/>
      </a:fillStyleLst>
      <a:lnStyleLst>
        <a:ln/>
        <a:ln/>
        <a:ln/>
      </a:lnStyleLst>
      <a:effectStyleLst>
        <a:effectStyle>
          <a:effectLst/>
        </a:effectStyle>
        <a:effectStyle>
          <a:effectLst/>
        </a:effectStyle>
        <a:effectStyle>
          <a:effectLst/>
          <a:scene3d>
            <a:camera prst="orthographicFront"/>
            <a:lightRig rig="threePt" dir="t"/>
          </a:scene3d>
        </a:effectStyle>
      </a:effectStyleLst>
      <a:bgFillStyleLst>
        <a:solidFill>
          <a:schemeClr val="bg1">
            <a:alpha val="0"/>
          </a:schemeClr>
        </a:solidFill>
        <a:gradFill/>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B5C49A2737EFE41A99FEC662959F5ED" ma:contentTypeVersion="18" ma:contentTypeDescription="Crée un document." ma:contentTypeScope="" ma:versionID="dcc3e0929488b17fab6f82ec7088fdae">
  <xsd:schema xmlns:xsd="http://www.w3.org/2001/XMLSchema" xmlns:xs="http://www.w3.org/2001/XMLSchema" xmlns:p="http://schemas.microsoft.com/office/2006/metadata/properties" xmlns:ns1="http://schemas.microsoft.com/sharepoint/v3" xmlns:ns2="34675de5-4563-4f28-8d82-4e698848548e" xmlns:ns3="6976bd83-f208-4589-bff3-a75963e94f6e" targetNamespace="http://schemas.microsoft.com/office/2006/metadata/properties" ma:root="true" ma:fieldsID="c9d0e380f815efdcca993c8130bcef12" ns1:_="" ns2:_="" ns3:_="">
    <xsd:import namespace="http://schemas.microsoft.com/sharepoint/v3"/>
    <xsd:import namespace="34675de5-4563-4f28-8d82-4e698848548e"/>
    <xsd:import namespace="6976bd83-f208-4589-bff3-a75963e94f6e"/>
    <xsd:element name="properties">
      <xsd:complexType>
        <xsd:sequence>
          <xsd:element name="documentManagement">
            <xsd:complexType>
              <xsd:all>
                <xsd:element ref="ns2:IsThematic" minOccurs="0"/>
                <xsd:element ref="ns2:VariationGroupID" minOccurs="0"/>
                <xsd:element ref="ns2:OrganizationStructureTaxHTField0" minOccurs="0"/>
                <xsd:element ref="ns3:TaxCatchAll" minOccurs="0"/>
                <xsd:element ref="ns2:MetierTaxHTField0" minOccurs="0"/>
                <xsd:element ref="ns2:SiteTaxHTField0" minOccurs="0"/>
                <xsd:element ref="ns2:BranchTaxHTField0" minOccurs="0"/>
                <xsd:element ref="ns2:CountryTaxHTField0" minOccurs="0"/>
                <xsd:element ref="ns2:RelevantLanguage" minOccurs="0"/>
                <xsd:element ref="ns2:ThematicID" minOccurs="0"/>
                <xsd:element ref="ns2:TwingCount" minOccurs="0"/>
                <xsd:element ref="ns1:PublishingStartDate" minOccurs="0"/>
                <xsd:element ref="ns1:PublishingExpirationDate" minOccurs="0"/>
                <xsd:element ref="ns1:VariationsItemGroup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24" nillable="true" ma:displayName="Date de début de planification" ma:description="La colonne de site Date de début de planification est créée par la fonctionnalité de publication. Elle permet de spécifier les date et heure auxquelles cette page apparaîtra la première fois aux visiteurs du site." ma:internalName="PublishingStartDate">
      <xsd:simpleType>
        <xsd:restriction base="dms:Unknown"/>
      </xsd:simpleType>
    </xsd:element>
    <xsd:element name="PublishingExpirationDate" ma:index="25" nillable="true" ma:displayName="Date de fin de planification" ma:description="La colonne de site Date de fin de planification est créée par la fonctionnalité de publication. Elle permet de spécifier les date et heure auxquelles cette page n'apparaîtra plus aux visiteurs du site." ma:internalName="PublishingExpirationDate">
      <xsd:simpleType>
        <xsd:restriction base="dms:Unknown"/>
      </xsd:simpleType>
    </xsd:element>
    <xsd:element name="VariationsItemGroupID" ma:index="26" nillable="true" ma:displayName="ID de groupe d'éléments" ma:description="" ma:hidden="true" ma:internalName="VariationsItemGroupID">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34675de5-4563-4f28-8d82-4e698848548e" elementFormDefault="qualified">
    <xsd:import namespace="http://schemas.microsoft.com/office/2006/documentManagement/types"/>
    <xsd:import namespace="http://schemas.microsoft.com/office/infopath/2007/PartnerControls"/>
    <xsd:element name="IsThematic" ma:index="8" nillable="true" ma:displayName="IsThematic" ma:internalName="IsThematic">
      <xsd:simpleType>
        <xsd:restriction base="dms:Boolean"/>
      </xsd:simpleType>
    </xsd:element>
    <xsd:element name="VariationGroupID" ma:index="9" nillable="true" ma:displayName="Variation Group ID" ma:internalName="VariationGroupID">
      <xsd:simpleType>
        <xsd:restriction base="dms:Text"/>
      </xsd:simpleType>
    </xsd:element>
    <xsd:element name="OrganizationStructureTaxHTField0" ma:index="11" nillable="true" ma:taxonomy="true" ma:internalName="OrganizationStructureTaxHTField0" ma:taxonomyFieldName="OrganizationStructure" ma:displayName="Structures organisationnelles" ma:fieldId="{d4789308-6a24-4d47-9d27-3f386d404da3}" ma:taxonomyMulti="true" ma:sspId="5e13f9b5-2255-4d96-951a-207b37861865" ma:termSetId="9c836ecf-91cc-4204-9fa8-2b09fed1c9ff" ma:anchorId="00000000-0000-0000-0000-000000000000" ma:open="false" ma:isKeyword="false">
      <xsd:complexType>
        <xsd:sequence>
          <xsd:element ref="pc:Terms" minOccurs="0" maxOccurs="1"/>
        </xsd:sequence>
      </xsd:complexType>
    </xsd:element>
    <xsd:element name="MetierTaxHTField0" ma:index="14" nillable="true" ma:taxonomy="true" ma:internalName="MetierTaxHTField0" ma:taxonomyFieldName="Metier" ma:displayName="Métiers" ma:fieldId="{77e9a047-fa2e-4b88-9127-e85e9d6b9d28}" ma:taxonomyMulti="true" ma:sspId="5e13f9b5-2255-4d96-951a-207b37861865" ma:termSetId="913146e6-88cd-43cd-8dd2-67fad055309a" ma:anchorId="00000000-0000-0000-0000-000000000000" ma:open="false" ma:isKeyword="false">
      <xsd:complexType>
        <xsd:sequence>
          <xsd:element ref="pc:Terms" minOccurs="0" maxOccurs="1"/>
        </xsd:sequence>
      </xsd:complexType>
    </xsd:element>
    <xsd:element name="SiteTaxHTField0" ma:index="16" nillable="true" ma:taxonomy="true" ma:internalName="SiteTaxHTField0" ma:taxonomyFieldName="Site" ma:displayName="Site" ma:fieldId="{a6d30efa-312b-498c-a40e-a93a96439f24}" ma:taxonomyMulti="true" ma:sspId="5e13f9b5-2255-4d96-951a-207b37861865" ma:termSetId="ef87b464-ebc2-436f-b533-994e8e4d408c" ma:anchorId="00000000-0000-0000-0000-000000000000" ma:open="false" ma:isKeyword="false">
      <xsd:complexType>
        <xsd:sequence>
          <xsd:element ref="pc:Terms" minOccurs="0" maxOccurs="1"/>
        </xsd:sequence>
      </xsd:complexType>
    </xsd:element>
    <xsd:element name="BranchTaxHTField0" ma:index="18" nillable="true" ma:taxonomy="true" ma:internalName="BranchTaxHTField0" ma:taxonomyFieldName="Branch" ma:displayName="Branche" ma:fieldId="{a3f753d6-2cf2-45ee-80b6-8abbc6f6870b}" ma:taxonomyMulti="true" ma:sspId="5e13f9b5-2255-4d96-951a-207b37861865" ma:termSetId="7d07145e-2bb9-486a-b8b6-a78f0894b2ce" ma:anchorId="00000000-0000-0000-0000-000000000000" ma:open="false" ma:isKeyword="false">
      <xsd:complexType>
        <xsd:sequence>
          <xsd:element ref="pc:Terms" minOccurs="0" maxOccurs="1"/>
        </xsd:sequence>
      </xsd:complexType>
    </xsd:element>
    <xsd:element name="CountryTaxHTField0" ma:index="20" nillable="true" ma:taxonomy="true" ma:internalName="CountryTaxHTField0" ma:taxonomyFieldName="Country" ma:displayName="Pays" ma:fieldId="{a60b14d2-742a-48d9-a73e-a1c4390c9889}" ma:taxonomyMulti="true" ma:sspId="5e13f9b5-2255-4d96-951a-207b37861865" ma:termSetId="f894f5e3-5096-4f56-8f02-89d8377dafa0" ma:anchorId="00000000-0000-0000-0000-000000000000" ma:open="false" ma:isKeyword="false">
      <xsd:complexType>
        <xsd:sequence>
          <xsd:element ref="pc:Terms" minOccurs="0" maxOccurs="1"/>
        </xsd:sequence>
      </xsd:complexType>
    </xsd:element>
    <xsd:element name="RelevantLanguage" ma:index="21" nillable="true" ma:displayName="Langue usuelle" ma:internalName="RelevantLanguage">
      <xsd:simpleType>
        <xsd:restriction base="dms:Text"/>
      </xsd:simpleType>
    </xsd:element>
    <xsd:element name="ThematicID" ma:index="22" nillable="true" ma:displayName="ThematicID" ma:internalName="ThematicID">
      <xsd:simpleType>
        <xsd:restriction base="dms:Text"/>
      </xsd:simpleType>
    </xsd:element>
    <xsd:element name="TwingCount" ma:index="23" nillable="true" ma:displayName="Nombre de Twings" ma:decimals="0" ma:hidden="true" ma:internalName="TwingCount">
      <xsd:simpleType>
        <xsd:restriction base="dms:Number"/>
      </xsd:simpleType>
    </xsd:element>
  </xsd:schema>
  <xsd:schema xmlns:xsd="http://www.w3.org/2001/XMLSchema" xmlns:xs="http://www.w3.org/2001/XMLSchema" xmlns:dms="http://schemas.microsoft.com/office/2006/documentManagement/types" xmlns:pc="http://schemas.microsoft.com/office/infopath/2007/PartnerControls" targetNamespace="6976bd83-f208-4589-bff3-a75963e94f6e" elementFormDefault="qualified">
    <xsd:import namespace="http://schemas.microsoft.com/office/2006/documentManagement/types"/>
    <xsd:import namespace="http://schemas.microsoft.com/office/infopath/2007/PartnerControls"/>
    <xsd:element name="TaxCatchAll" ma:index="12" nillable="true" ma:displayName="Colonne Attraper tout de Taxonomie" ma:description="" ma:hidden="true" ma:list="{f11ad8d0-1821-4bb0-832f-2998add6fa25}" ma:internalName="TaxCatchAll" ma:showField="CatchAllData" ma:web="6976bd83-f208-4589-bff3-a75963e94f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wingCount xmlns="34675de5-4563-4f28-8d82-4e698848548e" xsi:nil="true"/>
    <RelevantLanguage xmlns="34675de5-4563-4f28-8d82-4e698848548e">1036;3082;1043;1031;2070</RelevantLanguage>
    <VariationGroupID xmlns="34675de5-4563-4f28-8d82-4e698848548e">eef4c1f2-9d2d-4f4a-86f8-dd6a1323423f</VariationGroupID>
    <ThematicID xmlns="34675de5-4563-4f28-8d82-4e698848548e">7285f05b-4f51-4e04-9a14-6c5d014a9ee8</ThematicID>
    <BranchTaxHTField0 xmlns="34675de5-4563-4f28-8d82-4e698848548e">
      <Terms xmlns="http://schemas.microsoft.com/office/infopath/2007/PartnerControls">
        <TermInfo xmlns="http://schemas.microsoft.com/office/infopath/2007/PartnerControls">
          <TermName xmlns="http://schemas.microsoft.com/office/infopath/2007/PartnerControls">Toutes les branches</TermName>
          <TermId xmlns="http://schemas.microsoft.com/office/infopath/2007/PartnerControls">d8c5459c-c634-4dad-b3a5-1a2375c988a9</TermId>
        </TermInfo>
      </Terms>
    </BranchTaxHTField0>
    <MetierTaxHTField0 xmlns="34675de5-4563-4f28-8d82-4e698848548e">
      <Terms xmlns="http://schemas.microsoft.com/office/infopath/2007/PartnerControls">
        <TermInfo xmlns="http://schemas.microsoft.com/office/infopath/2007/PartnerControls">
          <TermName xmlns="http://schemas.microsoft.com/office/infopath/2007/PartnerControls">H3SEQ</TermName>
          <TermId xmlns="http://schemas.microsoft.com/office/infopath/2007/PartnerControls">1a49191b-7ec0-475b-ba04-e5bafe48b8b4</TermId>
        </TermInfo>
      </Terms>
    </MetierTaxHTField0>
    <CountryTaxHTField0 xmlns="34675de5-4563-4f28-8d82-4e698848548e">
      <Terms xmlns="http://schemas.microsoft.com/office/infopath/2007/PartnerControls">
        <TermInfo xmlns="http://schemas.microsoft.com/office/infopath/2007/PartnerControls">
          <TermName xmlns="http://schemas.microsoft.com/office/infopath/2007/PartnerControls">Tous les pays</TermName>
          <TermId xmlns="http://schemas.microsoft.com/office/infopath/2007/PartnerControls">de099b83-0153-463f-a92c-1666929f7084</TermId>
        </TermInfo>
      </Terms>
    </CountryTaxHTField0>
    <VariationsItemGroupID xmlns="http://schemas.microsoft.com/sharepoint/v3">ab67098b-b471-4c9a-a6d5-d4dbcc2776a3</VariationsItemGroupID>
    <IsThematic xmlns="34675de5-4563-4f28-8d82-4e698848548e">true</IsThematic>
    <OrganizationStructureTaxHTField0 xmlns="34675de5-4563-4f28-8d82-4e698848548e">
      <Terms xmlns="http://schemas.microsoft.com/office/infopath/2007/PartnerControls">
        <TermInfo xmlns="http://schemas.microsoft.com/office/infopath/2007/PartnerControls">
          <TermName xmlns="http://schemas.microsoft.com/office/infopath/2007/PartnerControls">Toutes les structures organisationnelles</TermName>
          <TermId xmlns="http://schemas.microsoft.com/office/infopath/2007/PartnerControls">c4bb9c23-2c4c-4150-9738-50d0ceb648ec</TermId>
        </TermInfo>
      </Terms>
    </OrganizationStructureTaxHTField0>
    <SiteTaxHTField0 xmlns="34675de5-4563-4f28-8d82-4e698848548e">
      <Terms xmlns="http://schemas.microsoft.com/office/infopath/2007/PartnerControls">
        <TermInfo xmlns="http://schemas.microsoft.com/office/infopath/2007/PartnerControls">
          <TermName xmlns="http://schemas.microsoft.com/office/infopath/2007/PartnerControls">Tous les sites</TermName>
          <TermId xmlns="http://schemas.microsoft.com/office/infopath/2007/PartnerControls">26f15989-d479-4e08-b5e6-c4ab22359765</TermId>
        </TermInfo>
      </Terms>
    </SiteTaxHTField0>
    <PublishingExpirationDate xmlns="http://schemas.microsoft.com/sharepoint/v3" xsi:nil="true"/>
    <PublishingStartDate xmlns="http://schemas.microsoft.com/sharepoint/v3">2020-10-12T09:01:34+00:00</PublishingStartDate>
    <TaxCatchAll xmlns="6976bd83-f208-4589-bff3-a75963e94f6e">
      <Value>5</Value>
      <Value>4</Value>
      <Value>3</Value>
      <Value>2</Value>
      <Value>1</Value>
    </TaxCatchAll>
  </documentManagement>
</p:properties>
</file>

<file path=customXml/itemProps1.xml><?xml version="1.0" encoding="utf-8"?>
<ds:datastoreItem xmlns:ds="http://schemas.openxmlformats.org/officeDocument/2006/customXml" ds:itemID="{1BFF05C5-52D1-49C0-952F-5B3D8FEAF99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34675de5-4563-4f28-8d82-4e698848548e"/>
    <ds:schemaRef ds:uri="6976bd83-f208-4589-bff3-a75963e94f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FD88F68-0A51-4E62-AAE4-E730753D5837}">
  <ds:schemaRefs>
    <ds:schemaRef ds:uri="http://schemas.microsoft.com/sharepoint/v3/contenttype/forms"/>
  </ds:schemaRefs>
</ds:datastoreItem>
</file>

<file path=customXml/itemProps3.xml><?xml version="1.0" encoding="utf-8"?>
<ds:datastoreItem xmlns:ds="http://schemas.openxmlformats.org/officeDocument/2006/customXml" ds:itemID="{E99F6862-519E-4D3B-959E-8B8E74B90771}">
  <ds:schemaRefs>
    <ds:schemaRef ds:uri="34675de5-4563-4f28-8d82-4e698848548e"/>
    <ds:schemaRef ds:uri="http://schemas.microsoft.com/office/2006/documentManagement/types"/>
    <ds:schemaRef ds:uri="http://purl.org/dc/terms/"/>
    <ds:schemaRef ds:uri="http://www.w3.org/XML/1998/namespace"/>
    <ds:schemaRef ds:uri="http://schemas.microsoft.com/sharepoint/v3"/>
    <ds:schemaRef ds:uri="http://schemas.openxmlformats.org/package/2006/metadata/core-properties"/>
    <ds:schemaRef ds:uri="http://purl.org/dc/dcmitype/"/>
    <ds:schemaRef ds:uri="http://purl.org/dc/elements/1.1/"/>
    <ds:schemaRef ds:uri="http://schemas.microsoft.com/office/infopath/2007/PartnerControls"/>
    <ds:schemaRef ds:uri="6976bd83-f208-4589-bff3-a75963e94f6e"/>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otalTime>2187</TotalTime>
  <Words>3078</Words>
  <Application>Microsoft Office PowerPoint</Application>
  <PresentationFormat>Grand écran</PresentationFormat>
  <Paragraphs>342</Paragraphs>
  <Slides>20</Slides>
  <Notes>20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20</vt:i4>
      </vt:variant>
    </vt:vector>
  </HeadingPairs>
  <TitlesOfParts>
    <vt:vector size="25" baseType="lpstr">
      <vt:lpstr>Arial</vt:lpstr>
      <vt:lpstr>Calibri</vt:lpstr>
      <vt:lpstr>Courier New</vt:lpstr>
      <vt:lpstr>Wingdings</vt:lpstr>
      <vt:lpstr/>
      <vt:lpstr>Safety of Maritime and Inland Waterway Terminals HSE GROUP RULE (CR-GR-HSE-422)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Sebastien MUNERET</dc:creator>
  <cp:lastModifiedBy>Aurelie SALA</cp:lastModifiedBy>
  <cp:revision>333</cp:revision>
  <cp:lastPrinted>2019-06-19T14:48:18Z</cp:lastPrinted>
  <dcterms:modified xsi:type="dcterms:W3CDTF">2020-11-03T14:37:33Z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0x010100AB5C49A2737EFE41A99FEC662959F5ED</vt:lpwstr>
  </property>
  <property fmtid="{D5CDD505-2E9C-101B-9397-08002B2CF9AE}" pid="3" name="Branch">
    <vt:lpwstr>2;#Toutes les branches|d8c5459c-c634-4dad-b3a5-1a2375c988a9</vt:lpwstr>
  </property>
  <property fmtid="{D5CDD505-2E9C-101B-9397-08002B2CF9AE}" pid="4" name="OrganizationStructure">
    <vt:lpwstr>1;#Toutes les structures organisationnelles|c4bb9c23-2c4c-4150-9738-50d0ceb648ec</vt:lpwstr>
  </property>
  <property fmtid="{D5CDD505-2E9C-101B-9397-08002B2CF9AE}" pid="5" name="Metier">
    <vt:lpwstr>5;#H3SEQ|1a49191b-7ec0-475b-ba04-e5bafe48b8b4</vt:lpwstr>
  </property>
  <property fmtid="{D5CDD505-2E9C-101B-9397-08002B2CF9AE}" pid="6" name="Site">
    <vt:lpwstr>3;#Tous les sites|26f15989-d479-4e08-b5e6-c4ab22359765</vt:lpwstr>
  </property>
  <property fmtid="{D5CDD505-2E9C-101B-9397-08002B2CF9AE}" pid="7" name="Country">
    <vt:lpwstr>4;#Tous les pays|de099b83-0153-463f-a92c-1666929f7084</vt:lpwstr>
  </property>
  <property fmtid="{D5CDD505-2E9C-101B-9397-08002B2CF9AE}" pid="8" name="Order">
    <vt:r8>110800</vt:r8>
  </property>
  <property fmtid="{D5CDD505-2E9C-101B-9397-08002B2CF9AE}" pid="9" name="xd_Signature">
    <vt:bool>false</vt:bool>
  </property>
  <property fmtid="{D5CDD505-2E9C-101B-9397-08002B2CF9AE}" pid="10" name="xd_ProgID">
    <vt:lpwstr/>
  </property>
  <property fmtid="{D5CDD505-2E9C-101B-9397-08002B2CF9AE}" pid="11" name="ComplianceAssetId">
    <vt:lpwstr/>
  </property>
  <property fmtid="{D5CDD505-2E9C-101B-9397-08002B2CF9AE}" pid="12" name="TemplateUrl">
    <vt:lpwstr/>
  </property>
  <property fmtid="{D5CDD505-2E9C-101B-9397-08002B2CF9AE}" pid="13" name="MSIP_Label_2b30ed1b-e95f-40b5-af89-828263f287a7_Enabled">
    <vt:lpwstr>True</vt:lpwstr>
  </property>
  <property fmtid="{D5CDD505-2E9C-101B-9397-08002B2CF9AE}" pid="14" name="MSIP_Label_2b30ed1b-e95f-40b5-af89-828263f287a7_SiteId">
    <vt:lpwstr>329e91b0-e21f-48fb-a071-456717ecc28e</vt:lpwstr>
  </property>
  <property fmtid="{D5CDD505-2E9C-101B-9397-08002B2CF9AE}" pid="15" name="MSIP_Label_2b30ed1b-e95f-40b5-af89-828263f287a7_Owner">
    <vt:lpwstr>cyril.champigny@total.com</vt:lpwstr>
  </property>
  <property fmtid="{D5CDD505-2E9C-101B-9397-08002B2CF9AE}" pid="16" name="MSIP_Label_2b30ed1b-e95f-40b5-af89-828263f287a7_SetDate">
    <vt:lpwstr>2020-08-13T07:04:57.6376559Z</vt:lpwstr>
  </property>
  <property fmtid="{D5CDD505-2E9C-101B-9397-08002B2CF9AE}" pid="17" name="MSIP_Label_2b30ed1b-e95f-40b5-af89-828263f287a7_Name">
    <vt:lpwstr>Restricted</vt:lpwstr>
  </property>
  <property fmtid="{D5CDD505-2E9C-101B-9397-08002B2CF9AE}" pid="18" name="MSIP_Label_2b30ed1b-e95f-40b5-af89-828263f287a7_Application">
    <vt:lpwstr>Microsoft Azure Information Protection</vt:lpwstr>
  </property>
  <property fmtid="{D5CDD505-2E9C-101B-9397-08002B2CF9AE}" pid="19" name="MSIP_Label_2b30ed1b-e95f-40b5-af89-828263f287a7_ActionId">
    <vt:lpwstr>35303b52-8e64-4998-a99a-23097ea0ef73</vt:lpwstr>
  </property>
  <property fmtid="{D5CDD505-2E9C-101B-9397-08002B2CF9AE}" pid="20" name="MSIP_Label_2b30ed1b-e95f-40b5-af89-828263f287a7_Extended_MSFT_Method">
    <vt:lpwstr>Automatic</vt:lpwstr>
  </property>
  <property fmtid="{D5CDD505-2E9C-101B-9397-08002B2CF9AE}" pid="21" name="Sensitivity">
    <vt:lpwstr>Restricted</vt:lpwstr>
  </property>
</Properties>
</file>