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5.xml" ContentType="application/vnd.openxmlformats-officedocument.presentationml.tags+xml"/>
  <Override PartName="/ppt/tags/tag14.xml" ContentType="application/vnd.openxmlformats-officedocument.presentationml.tag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75" r:id="rId3"/>
    <p:sldId id="278" r:id="rId4"/>
    <p:sldId id="274" r:id="rId5"/>
    <p:sldId id="276" r:id="rId6"/>
    <p:sldId id="272" r:id="rId7"/>
    <p:sldId id="277" r:id="rId8"/>
  </p:sldIdLst>
  <p:sldSz cx="12192000" cy="6858000"/>
  <p:notesSz cx="6797675" cy="9926638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A90025"/>
    <a:srgbClr val="376092"/>
    <a:srgbClr val="FF9900"/>
    <a:srgbClr val="AC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9" autoAdjust="0"/>
    <p:restoredTop sz="93979" autoAdjust="0"/>
  </p:normalViewPr>
  <p:slideViewPr>
    <p:cSldViewPr>
      <p:cViewPr varScale="1">
        <p:scale>
          <a:sx n="86" d="100"/>
          <a:sy n="86" d="100"/>
        </p:scale>
        <p:origin x="365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572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318" y="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F9218-3AC4-4588-AD15-C8B9615A4193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71A043-F37E-42BC-90A9-BA46E9EB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470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B1C22-5F7F-45DB-B066-C38515A5A04C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BD1F9-669C-4CA0-8FBF-032659BF09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935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Détails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règles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existantes</a:t>
            </a: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DIR-GR-SEC-002 - Traitement des accidents, presqu’accidents et anomalies 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DIR-GR-SEC-017 -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Retour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d’expérience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(REX)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E&amp;P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CR-EP-HSE-101 -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des accidents majeurs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CR-EP-HSE-102 -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Évènements HSE Définitions, déclaration et enregistrement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CR-EP-HSE-103 -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 d'enquête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CR-EP-HSE-121 -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Amélioration des performances HSE : indicateurs de performance clés et retour d'expérience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M&amp;S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CR-MS-HSEQ-131 -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 des événements REX et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R&amp;C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CR-RC-HSE-001 -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et Gestion de Crise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CR-RC-HSE-108 - Retour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d’expérience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CR-RC-HSE-132 - Traitement des incidents et accidents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GRP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CR-GP-HSE-100 - Traitement des évènements REX et des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P</a:t>
            </a:r>
            <a:r>
              <a:rPr lang="en-US" b="1" baseline="0" dirty="0" err="1" smtClean="0"/>
              <a:t>ilotes</a:t>
            </a:r>
            <a:endParaRPr lang="en-US" b="1" baseline="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 :	TEP UK (Steve Rose)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TEP Qatar (Christophe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Dubau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M&amp;S :	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TMFrance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(Jean-Philippe Cabot)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TMCôte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d’Ivoire (Eugène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8 autres collègues)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 :	Raffinerie d’Anvers (Joris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Plasmans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Raffinerie de Donges (Thomas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Gautherot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GRP :	n’a pas souhaité faire réaliser de test pilote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Commentaire de Donges : satisfait de la dernière exigence de la REGLE car cette exigence permettra de convaincre/contraindre certains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metiers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/zones de la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raffineire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faire plus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Commentaire de TERP UK : sur communication si évènement médiatique niveau 3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Commentaire de TEP était déjà intégré dans le projet de règle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Aucune modification de la règle suite au feedback des pilotes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48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Détails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règles</a:t>
            </a: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existantes</a:t>
            </a:r>
            <a:endParaRPr lang="en-US" sz="1200" b="1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DIR-GR-SEC-002 - Traitement des accidents, presqu’accidents et anomalies 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DIR-GR-SEC-017 -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Retour </a:t>
            </a:r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d’expérience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(REX)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E&amp;P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CR-EP-HSE-101 -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Investigation des accidents majeurs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CR-EP-HSE-102 -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Évènements HSE Définitions, déclaration et enregistrement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CR-EP-HSE-103 -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Commission d'enquête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CR-EP-HSE-121 -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Amélioration des performances HSE : indicateurs de performance clés et retour d'expérience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GB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M&amp;S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CR-MS-HSEQ-131 -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Analyse des événements REX et des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R&amp;C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CR-RC-HSE-001 -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et Gestion de Crise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CR-RC-HSE-108 - Retour 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d’expérience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CR-RC-HSE-132 - Traitement des incidents et accidents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GRP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CR-GP-HSE-100 - Traitement des évènements REX et des </a:t>
            </a:r>
            <a:r>
              <a:rPr lang="fr-FR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reportings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dirty="0" err="1" smtClean="0"/>
              <a:t>P</a:t>
            </a:r>
            <a:r>
              <a:rPr lang="en-US" b="1" baseline="0" dirty="0" err="1" smtClean="0"/>
              <a:t>ilotes</a:t>
            </a:r>
            <a:endParaRPr lang="en-US" b="1" baseline="0" dirty="0" smtClean="0"/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 :	TEP UK (Steve Rose)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TEP Qatar (Christophe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Dubau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M&amp;S :	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TMFrance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(Jean-Philippe Cabot)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TMCôte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d’Ivoire (Eugène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Krah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avec 8 autres collègues)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RC :	Raffinerie d’Anvers (Joris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Plasmans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Raffinerie de Donges (Thomas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Gautherot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tabLst>
                <a:tab pos="622300" algn="l"/>
              </a:tabLst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GRP :	n’a pas souhaité faire réaliser de test pilote</a:t>
            </a: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Commentaire de Donges : satisfait de la dernière exigence de la REGLE car cette exigence permettra de convaincre/contraindre certains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metiers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/zones de la </a:t>
            </a:r>
            <a:r>
              <a:rPr lang="fr-FR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raffineire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faire plus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Commentaire de TERP UK : sur communication si évènement médiatique niveau 3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Commentaire de TEP était déjà intégré dans le projet de règle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fontAlgn="auto" latinLnBrk="0" hangingPunct="1">
              <a:spcBef>
                <a:spcPts val="0"/>
              </a:spcBef>
              <a:spcAft>
                <a:spcPts val="0"/>
              </a:spcAft>
            </a:pPr>
            <a:r>
              <a:rPr lang="fr-F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Aucune modification de la règle suite au feedback des pilotes</a:t>
            </a:r>
            <a:endParaRPr lang="fr-F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BD1F9-669C-4CA0-8FBF-032659BF0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37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7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3"/>
          <p:cNvSpPr>
            <a:spLocks noGrp="1" noRot="1" noChangeAspect="1" noEditPoints="1"/>
          </p:cNvSpPr>
          <p:nvPr>
            <p:ph type="sldImg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Espace réservé des commentaires 4"/>
          <p:cNvSpPr>
            <a:spLocks noGrp="1" noEditPoints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6"/>
          <p:cNvSpPr>
            <a:spLocks noGrp="1" noEditPoints="1"/>
          </p:cNvSpPr>
          <p:nvPr>
            <p:ph type="sldNum" sz="quarter" idx="5"/>
          </p:nvPr>
        </p:nvSpPr>
        <p:spPr/>
        <p:txBody>
          <a:bodyPr/>
          <a:lstStyle/>
          <a:p>
            <a:fld id="{88686BF0-97CE-4AF3-9423-3886F07A0A5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5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13.xml"/><Relationship Id="rId7" Type="http://schemas.openxmlformats.org/officeDocument/2006/relationships/image" Target="../media/image7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">
    <p:bg>
      <p:bgPr>
        <a:solidFill>
          <a:srgbClr val="A90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GAP ANALYSIS: R&amp;C</a:t>
            </a:r>
            <a:endParaRPr lang="en-US" dirty="0"/>
          </a:p>
        </p:txBody>
      </p: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R&amp;C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GAP ANALYSIS: GRP</a:t>
            </a:r>
            <a:endParaRPr lang="en-US" dirty="0"/>
          </a:p>
        </p:txBody>
      </p: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IMPLEMENTATION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-3175"/>
            <a:ext cx="122047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6350"/>
            <a:ext cx="62547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587" y="6165304"/>
            <a:ext cx="1944216" cy="6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3" y="764704"/>
            <a:ext cx="5743725" cy="525658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 anchor="ctr"/>
          <a:lstStyle>
            <a:lvl1pPr marL="342900" indent="-342900" algn="ctr">
              <a:buFont typeface="Wingdings" pitchFamily="2" charset="2"/>
              <a:buNone/>
              <a:defRPr sz="54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BACK UP SLIDES</a:t>
            </a:r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DOCUMENTS USED FOR THE GAP ANALYSIS</a:t>
            </a:r>
            <a:endParaRPr lang="en-US" dirty="0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Group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E&amp;P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M&amp;S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6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R&amp;C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8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1_">
    <p:bg>
      <p:bgPr>
        <a:solidFill>
          <a:srgbClr val="3760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TOTAL_LOGO_bandeau_01_haut_T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363225"/>
            <a:ext cx="6084167" cy="860932"/>
          </a:xfrm>
          <a:prstGeom prst="rect">
            <a:avLst/>
          </a:prstGeom>
        </p:spPr>
      </p:pic>
      <p:sp>
        <p:nvSpPr>
          <p:cNvPr id="14" name="Titre 4"/>
          <p:cNvSpPr>
            <a:spLocks noGrp="1"/>
          </p:cNvSpPr>
          <p:nvPr>
            <p:ph type="title" hasCustomPrompt="1"/>
          </p:nvPr>
        </p:nvSpPr>
        <p:spPr>
          <a:xfrm>
            <a:off x="1188000" y="1845592"/>
            <a:ext cx="9372496" cy="1487487"/>
          </a:xfrm>
          <a:prstGeom prst="rect">
            <a:avLst/>
          </a:prstGeom>
        </p:spPr>
        <p:txBody>
          <a:bodyPr lIns="0" rIns="0" anchor="b">
            <a:noAutofit/>
          </a:bodyPr>
          <a:lstStyle>
            <a:lvl1pPr>
              <a:defRPr sz="32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noProof="0" dirty="0" smtClean="0"/>
              <a:t>COMPANY RULE TITLE</a:t>
            </a:r>
            <a:endParaRPr lang="fr-FR" noProof="0" dirty="0"/>
          </a:p>
        </p:txBody>
      </p:sp>
      <p:sp>
        <p:nvSpPr>
          <p:cNvPr id="15" name="Espace réservé du texte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88000" y="4077072"/>
            <a:ext cx="9372496" cy="223224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fr-FR" noProof="0" dirty="0" err="1" smtClean="0"/>
              <a:t>Executive</a:t>
            </a:r>
            <a:r>
              <a:rPr lang="fr-FR" noProof="0" dirty="0" smtClean="0"/>
              <a:t> </a:t>
            </a:r>
            <a:r>
              <a:rPr lang="fr-FR" noProof="0" dirty="0" err="1" smtClean="0"/>
              <a:t>summary</a:t>
            </a:r>
            <a:endParaRPr lang="fr-FR" noProof="0" dirty="0" smtClean="0"/>
          </a:p>
        </p:txBody>
      </p:sp>
      <p:sp>
        <p:nvSpPr>
          <p:cNvPr id="6" name="Rectangle 5"/>
          <p:cNvSpPr/>
          <p:nvPr userDrawn="1"/>
        </p:nvSpPr>
        <p:spPr>
          <a:xfrm>
            <a:off x="0" y="6525344"/>
            <a:ext cx="12192000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6919" y="6631430"/>
            <a:ext cx="1458162" cy="16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37083" y="3672830"/>
            <a:ext cx="952341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3175"/>
            <a:ext cx="122602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680" y="-6350"/>
            <a:ext cx="625475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0587" y="6165304"/>
            <a:ext cx="1944216" cy="625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91343" y="764704"/>
            <a:ext cx="5743725" cy="5256584"/>
          </a:xfrm>
          <a:prstGeom prst="rect">
            <a:avLst/>
          </a:prstGeom>
          <a:solidFill>
            <a:schemeClr val="bg1">
              <a:alpha val="20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q"/>
              <a:defRPr sz="1600" b="0" baseline="0"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List </a:t>
            </a:r>
            <a:r>
              <a:rPr lang="fr-FR" dirty="0" err="1" smtClean="0"/>
              <a:t>highlights</a:t>
            </a:r>
            <a:endParaRPr lang="fr-FR" dirty="0" smtClean="0"/>
          </a:p>
          <a:p>
            <a:pPr lvl="0"/>
            <a:endParaRPr lang="fr-FR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SYNTHESIS OF CHANGES</a:t>
            </a:r>
            <a:endParaRPr lang="en-US" dirty="0"/>
          </a:p>
        </p:txBody>
      </p:sp>
      <p:grpSp>
        <p:nvGrpSpPr>
          <p:cNvPr id="14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Group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17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E&amp;P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21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M&amp;S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25" name="Group 46"/>
          <p:cNvGrpSpPr/>
          <p:nvPr userDrawn="1"/>
        </p:nvGrpSpPr>
        <p:grpSpPr>
          <a:xfrm>
            <a:off x="10724348" y="548681"/>
            <a:ext cx="480024" cy="171450"/>
            <a:chOff x="9963489" y="2348072"/>
            <a:chExt cx="480024" cy="171450"/>
          </a:xfrm>
        </p:grpSpPr>
        <p:sp>
          <p:nvSpPr>
            <p:cNvPr id="30" name="RectangleLegend4"/>
            <p:cNvSpPr>
              <a:spLocks noChangeArrowheads="1"/>
            </p:cNvSpPr>
            <p:nvPr/>
          </p:nvSpPr>
          <p:spPr bwMode="gray">
            <a:xfrm>
              <a:off x="9963489" y="2359184"/>
              <a:ext cx="165100" cy="160338"/>
            </a:xfrm>
            <a:prstGeom prst="rect">
              <a:avLst/>
            </a:prstGeom>
            <a:solidFill>
              <a:srgbClr val="7030A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1" name="Legend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gray">
            <a:xfrm>
              <a:off x="10217489" y="2348072"/>
              <a:ext cx="226024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R&amp;C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  <p:grpSp>
        <p:nvGrpSpPr>
          <p:cNvPr id="32" name="Group 47"/>
          <p:cNvGrpSpPr/>
          <p:nvPr userDrawn="1"/>
        </p:nvGrpSpPr>
        <p:grpSpPr>
          <a:xfrm>
            <a:off x="11371622" y="548681"/>
            <a:ext cx="468802" cy="171450"/>
            <a:chOff x="9963489" y="2555193"/>
            <a:chExt cx="468802" cy="171450"/>
          </a:xfrm>
        </p:grpSpPr>
        <p:sp>
          <p:nvSpPr>
            <p:cNvPr id="33" name="RectangleLegend4"/>
            <p:cNvSpPr>
              <a:spLocks noChangeArrowheads="1"/>
            </p:cNvSpPr>
            <p:nvPr/>
          </p:nvSpPr>
          <p:spPr bwMode="gray">
            <a:xfrm>
              <a:off x="9963489" y="2566305"/>
              <a:ext cx="165100" cy="160338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34" name="Legend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0217489" y="2555193"/>
              <a:ext cx="214802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REQUIREMENTS REMOVED IN NEW RULE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GAP ANALYSIS: GROUP</a:t>
            </a:r>
            <a:endParaRPr lang="en-US" dirty="0"/>
          </a:p>
        </p:txBody>
      </p:sp>
      <p:grpSp>
        <p:nvGrpSpPr>
          <p:cNvPr id="2" name="Group 43"/>
          <p:cNvGrpSpPr/>
          <p:nvPr userDrawn="1"/>
        </p:nvGrpSpPr>
        <p:grpSpPr>
          <a:xfrm>
            <a:off x="8760296" y="548680"/>
            <a:ext cx="581013" cy="171451"/>
            <a:chOff x="9219943" y="2346534"/>
            <a:chExt cx="581013" cy="171451"/>
          </a:xfrm>
        </p:grpSpPr>
        <p:sp>
          <p:nvSpPr>
            <p:cNvPr id="15" name="RectangleLegend1"/>
            <p:cNvSpPr>
              <a:spLocks noChangeArrowheads="1"/>
            </p:cNvSpPr>
            <p:nvPr/>
          </p:nvSpPr>
          <p:spPr bwMode="gray">
            <a:xfrm>
              <a:off x="9219943" y="2357647"/>
              <a:ext cx="165100" cy="16033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16" name="Legend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346534"/>
              <a:ext cx="327013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Group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525344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GAP ANALYSIS: E&amp;P</a:t>
            </a:r>
            <a:endParaRPr lang="en-US" dirty="0"/>
          </a:p>
        </p:txBody>
      </p:sp>
      <p:grpSp>
        <p:nvGrpSpPr>
          <p:cNvPr id="3" name="Group 44"/>
          <p:cNvGrpSpPr/>
          <p:nvPr userDrawn="1"/>
        </p:nvGrpSpPr>
        <p:grpSpPr>
          <a:xfrm>
            <a:off x="9500438" y="548680"/>
            <a:ext cx="470406" cy="171451"/>
            <a:chOff x="9219943" y="2553779"/>
            <a:chExt cx="470406" cy="171451"/>
          </a:xfrm>
        </p:grpSpPr>
        <p:sp>
          <p:nvSpPr>
            <p:cNvPr id="18" name="RectangleLegend2"/>
            <p:cNvSpPr>
              <a:spLocks noChangeArrowheads="1"/>
            </p:cNvSpPr>
            <p:nvPr/>
          </p:nvSpPr>
          <p:spPr bwMode="gray">
            <a:xfrm>
              <a:off x="9219943" y="2564892"/>
              <a:ext cx="165100" cy="160338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0" name="Legend2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553779"/>
              <a:ext cx="216406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E&amp;P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 userDrawn="1"/>
        </p:nvCxnSpPr>
        <p:spPr>
          <a:xfrm>
            <a:off x="457200" y="6453336"/>
            <a:ext cx="11734800" cy="0"/>
          </a:xfrm>
          <a:prstGeom prst="line">
            <a:avLst/>
          </a:prstGeom>
          <a:ln w="9525" cap="flat" cmpd="sng" algn="ctr">
            <a:solidFill>
              <a:srgbClr val="376092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TOTAL_AD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6497366"/>
            <a:ext cx="792088" cy="316010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407368" y="6525344"/>
            <a:ext cx="6480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7EE1926-FF4E-457F-A2D1-6C00F261D3E8}" type="slidenum">
              <a:rPr lang="en-US" sz="1000" smtClean="0">
                <a:latin typeface="+mj-lt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6604556"/>
            <a:ext cx="1228637" cy="1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12192000" cy="404664"/>
          </a:xfrm>
          <a:prstGeom prst="rect">
            <a:avLst/>
          </a:prstGeom>
          <a:solidFill>
            <a:srgbClr val="3760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407368" y="0"/>
            <a:ext cx="4968552" cy="404664"/>
          </a:xfrm>
          <a:prstGeom prst="rect">
            <a:avLst/>
          </a:prstGeom>
          <a:noFill/>
        </p:spPr>
        <p:txBody>
          <a:bodyPr anchor="ctr"/>
          <a:lstStyle>
            <a:lvl1pPr marL="342900" indent="-342900">
              <a:buFontTx/>
              <a:buNone/>
              <a:defRPr sz="2000" b="1" baseline="0">
                <a:solidFill>
                  <a:schemeClr val="bg1"/>
                </a:solidFill>
                <a:latin typeface="+mj-lt"/>
              </a:defRPr>
            </a:lvl1pPr>
            <a:lvl2pPr>
              <a:buFont typeface="Wingdings" pitchFamily="2" charset="2"/>
              <a:buChar char="q"/>
              <a:defRPr sz="1600"/>
            </a:lvl2pPr>
          </a:lstStyle>
          <a:p>
            <a:pPr lvl="0"/>
            <a:r>
              <a:rPr lang="fr-FR" dirty="0" smtClean="0"/>
              <a:t>GAP ANALYSIS: M&amp;S</a:t>
            </a:r>
            <a:endParaRPr lang="en-US" dirty="0"/>
          </a:p>
        </p:txBody>
      </p:sp>
      <p:grpSp>
        <p:nvGrpSpPr>
          <p:cNvPr id="4" name="Group 45"/>
          <p:cNvGrpSpPr/>
          <p:nvPr userDrawn="1"/>
        </p:nvGrpSpPr>
        <p:grpSpPr>
          <a:xfrm>
            <a:off x="10073290" y="548680"/>
            <a:ext cx="510480" cy="171451"/>
            <a:chOff x="9219943" y="2756349"/>
            <a:chExt cx="510480" cy="171451"/>
          </a:xfrm>
        </p:grpSpPr>
        <p:sp>
          <p:nvSpPr>
            <p:cNvPr id="22" name="RectangleLegend3"/>
            <p:cNvSpPr>
              <a:spLocks noChangeArrowheads="1"/>
            </p:cNvSpPr>
            <p:nvPr/>
          </p:nvSpPr>
          <p:spPr bwMode="gray">
            <a:xfrm>
              <a:off x="9219943" y="2767462"/>
              <a:ext cx="165100" cy="160338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000" baseline="0" dirty="0">
                <a:latin typeface="+mn-lt"/>
                <a:ea typeface="+mn-ea"/>
              </a:endParaRPr>
            </a:p>
          </p:txBody>
        </p:sp>
        <p:sp>
          <p:nvSpPr>
            <p:cNvPr id="23" name="Legend3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9473943" y="2756349"/>
              <a:ext cx="256480" cy="153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95350">
                <a:buClr>
                  <a:schemeClr val="tx2"/>
                </a:buClr>
              </a:pPr>
              <a:r>
                <a:rPr lang="en-US" sz="1000" baseline="0" dirty="0" smtClean="0">
                  <a:latin typeface="+mn-lt"/>
                  <a:ea typeface="+mn-ea"/>
                </a:rPr>
                <a:t>M&amp;S</a:t>
              </a:r>
              <a:endParaRPr lang="en-US" sz="1000" baseline="0" dirty="0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94" r:id="rId2"/>
    <p:sldLayoutId id="2147483673" r:id="rId3"/>
    <p:sldLayoutId id="2147483667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3" r:id="rId12"/>
    <p:sldLayoutId id="2147483690" r:id="rId13"/>
    <p:sldLayoutId id="2147483692" r:id="rId14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CR-GR-HSE-902</a:t>
            </a:r>
            <a:r>
              <a:rPr lang="en-US" dirty="0" smtClean="0"/>
              <a:t> </a:t>
            </a:r>
            <a:r>
              <a:rPr lang="fr-FR" dirty="0"/>
              <a:t>Autoévaluations HSE </a:t>
            </a:r>
            <a:r>
              <a:rPr lang="fr-FR" dirty="0" smtClean="0"/>
              <a:t>et Audits HSE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Cette règle définit les exigences en matière d’autoévaluations HSE, de préparation, réalisation, validation et suivi des audits HSE.</a:t>
            </a:r>
          </a:p>
          <a:p>
            <a:r>
              <a:rPr lang="fr-FR" dirty="0"/>
              <a:t>Les audits HSE se distinguent des audits qui peuvent inclure une composante HSE (ex. </a:t>
            </a:r>
            <a:r>
              <a:rPr lang="fr-FR" dirty="0" err="1"/>
              <a:t>operated</a:t>
            </a:r>
            <a:r>
              <a:rPr lang="fr-FR" dirty="0"/>
              <a:t> by </a:t>
            </a:r>
            <a:r>
              <a:rPr lang="fr-FR" dirty="0" err="1"/>
              <a:t>others</a:t>
            </a:r>
            <a:r>
              <a:rPr lang="fr-FR" dirty="0"/>
              <a:t>), auxquels la division audits de la direction HSE du Groupe participe mais dont elle n’est pas en charge du processus, et qui ne sont pas gérés par la présente règle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88959" y="692696"/>
            <a:ext cx="6079049" cy="5472608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</a:pPr>
            <a:r>
              <a:rPr lang="fr-FR" sz="1400" dirty="0" smtClean="0">
                <a:latin typeface="+mn-lt"/>
              </a:rPr>
              <a:t>Remplace les règles Groupe et Branches existantes :</a:t>
            </a:r>
            <a:endParaRPr lang="fr-FR" sz="1400" dirty="0">
              <a:latin typeface="+mn-lt"/>
            </a:endParaRPr>
          </a:p>
          <a:p>
            <a:pPr marL="536575" lvl="1" indent="-26828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tabLst>
                <a:tab pos="1255713" algn="l"/>
              </a:tabLst>
            </a:pPr>
            <a:r>
              <a:rPr lang="fr-FR" sz="1400" dirty="0" smtClean="0">
                <a:latin typeface="+mn-lt"/>
              </a:rPr>
              <a:t>Groupe	DIR-GR-SEC-011 (composante Audit)</a:t>
            </a:r>
            <a:endParaRPr lang="en-US" sz="1400" dirty="0" smtClean="0">
              <a:latin typeface="+mn-lt"/>
            </a:endParaRPr>
          </a:p>
          <a:p>
            <a:pPr marL="536575" lvl="1" indent="-26828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tabLst>
                <a:tab pos="1255713" algn="l"/>
              </a:tabLst>
            </a:pPr>
            <a:r>
              <a:rPr lang="fr-FR" sz="1400" dirty="0" smtClean="0">
                <a:latin typeface="+mn-lt"/>
              </a:rPr>
              <a:t>EP	</a:t>
            </a:r>
            <a:r>
              <a:rPr lang="en-GB" sz="1400" dirty="0" smtClean="0">
                <a:latin typeface="+mn-lt"/>
              </a:rPr>
              <a:t>CR-EP-HSE-112</a:t>
            </a:r>
            <a:endParaRPr lang="en-US" sz="1400" dirty="0" smtClean="0">
              <a:latin typeface="+mn-lt"/>
            </a:endParaRPr>
          </a:p>
          <a:p>
            <a:pPr marL="536575" lvl="1" indent="-26828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tabLst>
                <a:tab pos="1255713" algn="l"/>
              </a:tabLst>
            </a:pPr>
            <a:r>
              <a:rPr lang="en-US" sz="1400" dirty="0" smtClean="0">
                <a:latin typeface="+mn-lt"/>
              </a:rPr>
              <a:t>RC	CR-RC-HSE-120</a:t>
            </a:r>
          </a:p>
          <a:p>
            <a:pPr marL="536575" lvl="1" indent="-26828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tabLst>
                <a:tab pos="1255713" algn="l"/>
              </a:tabLst>
            </a:pPr>
            <a:r>
              <a:rPr lang="en-US" sz="1400" dirty="0" smtClean="0">
                <a:latin typeface="+mn-lt"/>
              </a:rPr>
              <a:t>MS	</a:t>
            </a:r>
            <a:r>
              <a:rPr lang="en-GB" sz="1400" dirty="0" smtClean="0">
                <a:latin typeface="+mn-lt"/>
              </a:rPr>
              <a:t>CR-MS-HSEQ-112 et CR-MS-HSEQ-141</a:t>
            </a:r>
          </a:p>
          <a:p>
            <a:pPr marL="536575" lvl="1" indent="-26828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tabLst>
                <a:tab pos="1255713" algn="l"/>
              </a:tabLst>
            </a:pPr>
            <a:r>
              <a:rPr lang="en-GB" sz="1400" dirty="0" smtClean="0">
                <a:latin typeface="+mn-lt"/>
              </a:rPr>
              <a:t>GRP	N/A</a:t>
            </a:r>
          </a:p>
          <a:p>
            <a:pPr marL="268287"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None/>
              <a:tabLst>
                <a:tab pos="1255713" algn="l"/>
              </a:tabLst>
            </a:pPr>
            <a:endParaRPr lang="en-GB" sz="1400" dirty="0" smtClean="0">
              <a:latin typeface="+mn-lt"/>
            </a:endParaRPr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latin typeface="+mn-lt"/>
              </a:rPr>
              <a:t>Définit 8 exigences concernant les 5 sujets suivants :</a:t>
            </a:r>
          </a:p>
          <a:p>
            <a:pPr marL="541338" lvl="2" indent="-27463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+mn-lt"/>
              </a:rPr>
              <a:t>Autoévaluation HSE </a:t>
            </a:r>
          </a:p>
          <a:p>
            <a:pPr marL="541338" lvl="2" indent="-27463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+mn-lt"/>
              </a:rPr>
              <a:t>Audit HSE</a:t>
            </a:r>
          </a:p>
          <a:p>
            <a:pPr marL="541338" lvl="2" indent="-27463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+mn-lt"/>
              </a:rPr>
              <a:t>Rapport d’audit</a:t>
            </a:r>
          </a:p>
          <a:p>
            <a:pPr marL="541338" lvl="2" indent="-27463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+mn-lt"/>
              </a:rPr>
              <a:t>Plan d’actions et suivi</a:t>
            </a:r>
          </a:p>
          <a:p>
            <a:pPr marL="541338" lvl="2" indent="-274638">
              <a:lnSpc>
                <a:spcPct val="100000"/>
              </a:lnSpc>
              <a:spcBef>
                <a:spcPts val="2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fr-FR" sz="1400" dirty="0" smtClean="0">
                <a:latin typeface="+mn-lt"/>
              </a:rPr>
              <a:t>Documentation et archivage</a:t>
            </a:r>
          </a:p>
          <a:p>
            <a:pPr marL="266700" lvl="2">
              <a:lnSpc>
                <a:spcPct val="100000"/>
              </a:lnSpc>
              <a:spcBef>
                <a:spcPts val="200"/>
              </a:spcBef>
              <a:spcAft>
                <a:spcPts val="100"/>
              </a:spcAft>
            </a:pPr>
            <a:endParaRPr lang="fr-FR" sz="1400" dirty="0" smtClean="0">
              <a:latin typeface="+mn-lt"/>
            </a:endParaRP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r>
              <a:rPr lang="fr-FR" sz="1400" dirty="0" smtClean="0">
                <a:latin typeface="+mn-lt"/>
              </a:rPr>
              <a:t>Date de publication dans REFLEX : 24/09/2018.</a:t>
            </a:r>
          </a:p>
          <a:p>
            <a:pPr marL="266700" indent="-266700">
              <a:spcBef>
                <a:spcPts val="600"/>
              </a:spcBef>
              <a:spcAft>
                <a:spcPts val="300"/>
              </a:spcAft>
            </a:pPr>
            <a:r>
              <a:rPr lang="fr-FR" sz="1400" dirty="0" smtClean="0">
                <a:latin typeface="+mn-lt"/>
              </a:rPr>
              <a:t>Date d’application : </a:t>
            </a:r>
            <a:r>
              <a:rPr lang="fr-FR" sz="1400" dirty="0">
                <a:latin typeface="+mn-lt"/>
              </a:rPr>
              <a:t>3 mois après publication </a:t>
            </a:r>
            <a:r>
              <a:rPr lang="fr-FR" sz="1400" dirty="0" smtClean="0">
                <a:latin typeface="+mn-lt"/>
              </a:rPr>
              <a:t>dans REFLEX</a:t>
            </a:r>
            <a:r>
              <a:rPr lang="fr-FR" sz="1400" dirty="0">
                <a:latin typeface="+mn-lt"/>
              </a:rPr>
              <a:t>, à l’exception des  exigences 3.1.1 et </a:t>
            </a:r>
            <a:r>
              <a:rPr lang="fr-FR" sz="1400" dirty="0" smtClean="0">
                <a:latin typeface="+mn-lt"/>
              </a:rPr>
              <a:t>3.1.2 </a:t>
            </a:r>
            <a:r>
              <a:rPr lang="fr-FR" sz="1400" dirty="0">
                <a:latin typeface="+mn-lt"/>
              </a:rPr>
              <a:t>qui sont applicables dans les 6 </a:t>
            </a:r>
            <a:r>
              <a:rPr lang="fr-FR" sz="1400" dirty="0" smtClean="0">
                <a:latin typeface="+mn-lt"/>
              </a:rPr>
              <a:t>mois après </a:t>
            </a:r>
            <a:r>
              <a:rPr lang="fr-FR" sz="1400" dirty="0">
                <a:latin typeface="+mn-lt"/>
              </a:rPr>
              <a:t>publication.</a:t>
            </a:r>
          </a:p>
          <a:p>
            <a:pPr marL="0" indent="0">
              <a:spcBef>
                <a:spcPts val="600"/>
              </a:spcBef>
              <a:spcAft>
                <a:spcPts val="300"/>
              </a:spcAft>
              <a:buNone/>
            </a:pPr>
            <a:endParaRPr lang="fr-FR" sz="1400" b="1" dirty="0"/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endParaRPr lang="fr-FR" sz="14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1400" dirty="0"/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fr-FR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24456" y="188640"/>
            <a:ext cx="3809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+mn-lt"/>
              </a:rPr>
              <a:t>Autoévaluations HSE et Audits HSE</a:t>
            </a:r>
            <a:endParaRPr lang="es-A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367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88959" y="764704"/>
            <a:ext cx="6079049" cy="5400600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fr-FR" sz="1400" dirty="0">
                <a:latin typeface="+mn-lt"/>
              </a:rPr>
              <a:t>S’applique aux entités et filiales du domaine opéré du Groupe.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fr-FR" sz="1400" dirty="0" smtClean="0">
                <a:latin typeface="+mn-lt"/>
              </a:rPr>
              <a:t>Audits HSE </a:t>
            </a:r>
            <a:r>
              <a:rPr lang="fr-FR" sz="1400" dirty="0">
                <a:latin typeface="+mn-lt"/>
              </a:rPr>
              <a:t>avec un focus </a:t>
            </a:r>
            <a:r>
              <a:rPr lang="fr-FR" sz="1400" dirty="0" smtClean="0">
                <a:latin typeface="+mn-lt"/>
              </a:rPr>
              <a:t>sur la </a:t>
            </a:r>
            <a:r>
              <a:rPr lang="fr-FR" sz="1400" dirty="0">
                <a:latin typeface="+mn-lt"/>
              </a:rPr>
              <a:t>maitrise des risques majeurs (et non pas dans la « stricte » conformité au référentiel).</a:t>
            </a:r>
          </a:p>
          <a:p>
            <a:pPr marL="266700" indent="-266700">
              <a:lnSpc>
                <a:spcPct val="100000"/>
              </a:lnSpc>
              <a:spcBef>
                <a:spcPts val="600"/>
              </a:spcBef>
              <a:spcAft>
                <a:spcPts val="900"/>
              </a:spcAft>
            </a:pPr>
            <a:r>
              <a:rPr lang="fr-FR" sz="1400" dirty="0">
                <a:latin typeface="+mn-lt"/>
              </a:rPr>
              <a:t>Les audits HSE réalisés en 2017 et 2018 sont déjà conformes à la majorité des exigences de la nouvelle règle.</a:t>
            </a:r>
          </a:p>
          <a:p>
            <a:pPr marL="266700" indent="-266700">
              <a:spcBef>
                <a:spcPts val="600"/>
              </a:spcBef>
              <a:spcAft>
                <a:spcPts val="900"/>
              </a:spcAft>
            </a:pPr>
            <a:r>
              <a:rPr lang="fr-FR" sz="1400" dirty="0">
                <a:latin typeface="+mn-lt"/>
              </a:rPr>
              <a:t>Evolution dans la continuité</a:t>
            </a:r>
            <a:r>
              <a:rPr lang="fr-FR" sz="1400" dirty="0" smtClean="0">
                <a:latin typeface="+mn-lt"/>
              </a:rPr>
              <a:t>.</a:t>
            </a:r>
          </a:p>
          <a:p>
            <a:pPr marL="266700" indent="-266700">
              <a:spcBef>
                <a:spcPts val="600"/>
              </a:spcBef>
              <a:spcAft>
                <a:spcPts val="900"/>
              </a:spcAft>
            </a:pPr>
            <a:r>
              <a:rPr lang="fr-FR" sz="1400" dirty="0" smtClean="0">
                <a:latin typeface="+mn-lt"/>
              </a:rPr>
              <a:t>Pas de difficulté majeur dans la mise en place des exigences de la </a:t>
            </a:r>
            <a:r>
              <a:rPr lang="fr-FR" sz="1400" dirty="0" err="1" smtClean="0">
                <a:latin typeface="+mn-lt"/>
              </a:rPr>
              <a:t>régle</a:t>
            </a:r>
            <a:r>
              <a:rPr lang="fr-FR" sz="1400" dirty="0" smtClean="0">
                <a:latin typeface="+mn-lt"/>
              </a:rPr>
              <a:t>. </a:t>
            </a:r>
          </a:p>
          <a:p>
            <a:pPr marL="266700" indent="-266700">
              <a:spcBef>
                <a:spcPts val="600"/>
              </a:spcBef>
              <a:spcAft>
                <a:spcPts val="900"/>
              </a:spcAft>
            </a:pPr>
            <a:r>
              <a:rPr lang="fr-FR" sz="1400" dirty="0" smtClean="0">
                <a:latin typeface="+mn-lt"/>
              </a:rPr>
              <a:t>Une attention particulière de la part du management de la filiale /entité devra être donnée au volet « </a:t>
            </a:r>
            <a:r>
              <a:rPr lang="fr-FR" sz="1400" dirty="0" err="1" smtClean="0">
                <a:latin typeface="+mn-lt"/>
              </a:rPr>
              <a:t>Autoevaluation</a:t>
            </a:r>
            <a:r>
              <a:rPr lang="fr-FR" sz="1400" dirty="0" smtClean="0">
                <a:latin typeface="+mn-lt"/>
              </a:rPr>
              <a:t> HSE ».</a:t>
            </a:r>
          </a:p>
          <a:p>
            <a:pPr marL="266700" indent="-266700">
              <a:spcBef>
                <a:spcPts val="600"/>
              </a:spcBef>
              <a:spcAft>
                <a:spcPts val="900"/>
              </a:spcAft>
            </a:pPr>
            <a:r>
              <a:rPr lang="fr-FR" sz="1400" dirty="0" smtClean="0">
                <a:latin typeface="+mn-lt"/>
              </a:rPr>
              <a:t>Outil de support à la réalisation des « Autoévaluations HSE ».</a:t>
            </a:r>
            <a:endParaRPr lang="fr-FR" sz="1400" dirty="0">
              <a:latin typeface="+mn-lt"/>
            </a:endParaRPr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endParaRPr lang="fr-FR" sz="1350" dirty="0"/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endParaRPr lang="fr-FR" sz="1400" b="1" dirty="0"/>
          </a:p>
          <a:p>
            <a:pPr marL="266700" indent="-266700">
              <a:spcBef>
                <a:spcPts val="300"/>
              </a:spcBef>
              <a:spcAft>
                <a:spcPts val="300"/>
              </a:spcAft>
            </a:pPr>
            <a:endParaRPr lang="fr-FR" sz="1400" dirty="0" smtClean="0"/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fr-FR" sz="1400" dirty="0"/>
          </a:p>
          <a:p>
            <a:pPr marL="266700" indent="-2667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endParaRPr lang="fr-FR" sz="14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90916" y="188640"/>
            <a:ext cx="3809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+mn-lt"/>
              </a:rPr>
              <a:t>Autoévaluations HSE et Audits HSE</a:t>
            </a:r>
            <a:endParaRPr lang="es-A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867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 smtClean="0"/>
              <a:t>REVUE DES EXIGENCES</a:t>
            </a:r>
            <a:endParaRPr lang="en-US" dirty="0"/>
          </a:p>
        </p:txBody>
      </p:sp>
      <p:graphicFrame>
        <p:nvGraphicFramePr>
          <p:cNvPr id="4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7865897"/>
              </p:ext>
            </p:extLst>
          </p:nvPr>
        </p:nvGraphicFramePr>
        <p:xfrm>
          <a:off x="263352" y="490304"/>
          <a:ext cx="11787366" cy="5608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401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6176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fr-FR" sz="1300" b="1" noProof="0" dirty="0" smtClean="0">
                          <a:latin typeface="+mn-lt"/>
                        </a:rPr>
                        <a:t>Sujet</a:t>
                      </a:r>
                      <a:endParaRPr lang="fr-FR" sz="1300" b="1" noProof="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 b="1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400" b="1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b="1" dirty="0" smtClean="0">
                          <a:latin typeface="+mn-lt"/>
                        </a:rPr>
                        <a:t>Exigences</a:t>
                      </a:r>
                      <a:endParaRPr lang="fr-CH" sz="1300" b="1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07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095">
                <a:tc rowSpan="2">
                  <a:txBody>
                    <a:bodyPr/>
                    <a:lstStyle/>
                    <a:p>
                      <a:r>
                        <a:rPr lang="fr-FR" sz="13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Autoévaluation</a:t>
                      </a: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HSE 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nb-NO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3.1.1 : périodicité de l’autoévaluation HSE </a:t>
                      </a:r>
                      <a:endParaRPr lang="nb-NO" sz="1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4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 autoévaluation HSE est effectuée au moins tous les 2 ans et à chaque changement 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significatif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3.1.2 : plan d’action suite à l’autoévaluation HSE</a:t>
                      </a:r>
                      <a:endParaRPr lang="nb-NO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b-NO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plan d’action qui énonce les actions priorisées de correction et d’amélioration relatives à chaque écart identifié lors d’une autoévaluation HSE est établi, mis en ouevre et suivi jusqu’à sa clôture par l’entité ou la 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filiale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nb-NO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b="0" u="sng" dirty="0" smtClean="0">
                          <a:solidFill>
                            <a:srgbClr val="FF0000"/>
                          </a:solidFill>
                        </a:rPr>
                        <a:t>Changements </a:t>
                      </a:r>
                      <a:r>
                        <a:rPr lang="fr-FR" sz="1400" b="0" u="none" dirty="0" smtClean="0">
                          <a:solidFill>
                            <a:srgbClr val="FF0000"/>
                          </a:solidFill>
                        </a:rPr>
                        <a:t>:</a:t>
                      </a:r>
                      <a:endParaRPr lang="fr-FR" sz="14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notion d’audit interne n’existait pas dans la règle EP. </a:t>
                      </a: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notion d'audit interne mentionnée dans les règles existantes des Branches RC et MS est désormais assimilée à l'exercice d'Autoévaluation HSE. </a:t>
                      </a:r>
                      <a:endParaRPr lang="en-GB" sz="1400" b="0" i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201">
                <a:tc rowSpan="2"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en-US" sz="13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Audit HSE</a:t>
                      </a:r>
                      <a:endParaRPr lang="en-US" sz="13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3.2.1 : périodicité des audits HSE</a:t>
                      </a:r>
                      <a:endParaRPr lang="nb-NO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nb-NO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unité auditable fait l’objet d’un audit HSE avec une périodicité de 3 à 5 ans, selon le plan long terme établi par la division audits de la direction HSE du Groupe.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3.2.2 : informations à fournir à l’équipe d’audit HSE</a:t>
                      </a:r>
                      <a:endParaRPr lang="nb-NO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documents et toute autre information nécessaire à l’audit HSE sont mis à disposition de l’équipe d’audit HSE dans les 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délais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demandés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GB" sz="14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b="0" u="sng" dirty="0" smtClean="0">
                          <a:solidFill>
                            <a:srgbClr val="FF0000"/>
                          </a:solidFill>
                        </a:rPr>
                        <a:t>Changement</a:t>
                      </a:r>
                      <a:r>
                        <a:rPr lang="fr-FR" sz="1400" b="0" u="none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  <a:endParaRPr lang="nb-NO" sz="14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anose="05000000000000000000" pitchFamily="2" charset="2"/>
                        <a:buChar char="§"/>
                      </a:pPr>
                      <a:r>
                        <a:rPr lang="fr-FR" sz="14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Fréquences définies auparavant : 3 ans (recommandation selon Directive Groupe), chaque 3 à 4 ans (EP), chaque 4 ans (RC) et entre 3 et 5 ans selon le risque associé aux activités (MS).</a:t>
                      </a:r>
                      <a:endParaRPr lang="en-GB" sz="1400" i="1" baseline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662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40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6"/>
          <p:cNvSpPr>
            <a:spLocks noGrp="1" noEditPoints="1"/>
          </p:cNvSpPr>
          <p:nvPr>
            <p:ph type="body" sz="quarter" idx="11"/>
          </p:nvPr>
        </p:nvSpPr>
        <p:spPr>
          <a:xfrm>
            <a:off x="0" y="0"/>
            <a:ext cx="6312024" cy="404664"/>
          </a:xfrm>
        </p:spPr>
        <p:txBody>
          <a:bodyPr/>
          <a:lstStyle/>
          <a:p>
            <a:r>
              <a:rPr lang="fr-FR" dirty="0" smtClean="0"/>
              <a:t>REVUE DES EXIGENCES</a:t>
            </a:r>
            <a:endParaRPr lang="en-US" dirty="0"/>
          </a:p>
        </p:txBody>
      </p:sp>
      <p:graphicFrame>
        <p:nvGraphicFramePr>
          <p:cNvPr id="4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611849"/>
              </p:ext>
            </p:extLst>
          </p:nvPr>
        </p:nvGraphicFramePr>
        <p:xfrm>
          <a:off x="263352" y="433909"/>
          <a:ext cx="11762320" cy="57424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937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2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568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9663">
                <a:tc>
                  <a:txBody>
                    <a:bodyPr/>
                    <a:lstStyle/>
                    <a:p>
                      <a:pPr algn="l"/>
                      <a:r>
                        <a:rPr lang="fr-FR" sz="1300" b="1" noProof="0" dirty="0" smtClean="0">
                          <a:latin typeface="+mn-lt"/>
                        </a:rPr>
                        <a:t>Sujet</a:t>
                      </a:r>
                      <a:endParaRPr lang="fr-FR" sz="1300" b="1" noProof="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400" b="1" noProof="0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400" b="1" noProof="0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b="1" noProof="0" dirty="0" smtClean="0">
                          <a:latin typeface="+mn-lt"/>
                        </a:rPr>
                        <a:t>Exigences</a:t>
                      </a:r>
                      <a:endParaRPr lang="fr-FR" sz="1300" b="1" noProof="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76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876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876">
                <a:tc>
                  <a:txBody>
                    <a:bodyPr/>
                    <a:lstStyle/>
                    <a:p>
                      <a:endParaRPr lang="en-US" sz="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118652">
                <a:tc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fr-FR" sz="13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Rapport</a:t>
                      </a:r>
                      <a:r>
                        <a:rPr lang="fr-FR" sz="1300" b="1" baseline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d’audit</a:t>
                      </a:r>
                      <a:endParaRPr lang="fr-FR" sz="13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3.2.3 : commentaires au rapport de l’audit HSE</a:t>
                      </a:r>
                      <a:endParaRPr lang="nb-NO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Après la réalisation de l’audit HSE et réception du projet de rapport d’audit HSE, 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commentaires sur ce dernier sont retournés au </a:t>
                      </a:r>
                      <a:r>
                        <a:rPr lang="nb-NO" sz="140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auditeur sous 15 jours ouvrables.</a:t>
                      </a:r>
                    </a:p>
                    <a:p>
                      <a:pPr marL="0" indent="0" fontAlgn="ctr"/>
                      <a:r>
                        <a:rPr lang="fr-FR" sz="1400" b="0" u="sng" dirty="0" smtClean="0">
                          <a:solidFill>
                            <a:srgbClr val="FF0000"/>
                          </a:solidFill>
                        </a:rPr>
                        <a:t>Pas de changement</a:t>
                      </a:r>
                      <a:endParaRPr lang="fr-FR" sz="1400" b="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8876">
                <a:tc>
                  <a:txBody>
                    <a:bodyPr/>
                    <a:lstStyle/>
                    <a:p>
                      <a:endParaRPr lang="fr-FR" sz="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58876">
                <a:tc>
                  <a:txBody>
                    <a:bodyPr/>
                    <a:lstStyle/>
                    <a:p>
                      <a:endParaRPr lang="fr-FR" sz="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089214">
                <a:tc rowSpan="2"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fr-FR" sz="1300" b="1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Plan d’actions et suivi</a:t>
                      </a:r>
                      <a:endParaRPr lang="fr-FR" sz="13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itchFamily="2" charset="2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3.2.4 : plan d’action suite à l’audit HSE</a:t>
                      </a:r>
                      <a:endParaRPr lang="nb-NO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itchFamily="2" charset="2"/>
                        <a:buChar char="§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la réception du rapport final d’audit HSE, un plan d’actions de correction et d’amélioration relatives à chaque constat d’audit identifié est établi, mis en œuvre et suivi, jusqu’à sa clôture.</a:t>
                      </a:r>
                    </a:p>
                    <a:p>
                      <a:pPr marL="17780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itchFamily="2" charset="2"/>
                        <a:buChar char="§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progression du plan d’action est communiquée à la ligne hiérarchique, au niveau approprié</a:t>
                      </a:r>
                      <a:r>
                        <a:rPr lang="fr-FR" sz="13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nb-NO" sz="13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350" baseline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62799">
                <a:tc vMerge="1"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en-US" sz="13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002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itchFamily="2" charset="2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3.2.5 : avancement du plan d’action HSE</a:t>
                      </a:r>
                      <a:endParaRPr lang="en-GB" sz="1200" b="1" baseline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295281">
                <a:tc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endParaRPr lang="fr-FR" sz="1300" b="1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itchFamily="2" charset="2"/>
                        <a:buChar char="§"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statut des actions liées à des constats d’audit de niveau P1 et P2 est envoyé au management de la branche et à la direction HSE Groupe, à la fin de </a:t>
                      </a:r>
                      <a:r>
                        <a:rPr lang="nb-NO" sz="14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chaque</a:t>
                      </a:r>
                      <a:r>
                        <a:rPr lang="nb-NO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semestre.</a:t>
                      </a:r>
                    </a:p>
                    <a:p>
                      <a:pPr marL="0" marR="0" lvl="0" indent="0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b="0" u="sng" dirty="0" smtClean="0">
                          <a:solidFill>
                            <a:srgbClr val="FF0000"/>
                          </a:solidFill>
                        </a:rPr>
                        <a:t>Changement</a:t>
                      </a:r>
                      <a:r>
                        <a:rPr lang="fr-FR" sz="1400" b="0" u="none" baseline="0" dirty="0" smtClean="0">
                          <a:solidFill>
                            <a:srgbClr val="FF0000"/>
                          </a:solidFill>
                        </a:rPr>
                        <a:t> :</a:t>
                      </a:r>
                      <a:endParaRPr lang="fr-FR" sz="1400" b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7800" marR="0" lvl="0" indent="-1778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00000"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400" b="0" i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Nouvelle exigence (3.2.5) pour l’ensemble des branches. Auparavant la règle de la Branche EP prévoyait des « visite de suivi » par EP/HSEQ, 12 à 18 mois après l’audit.</a:t>
                      </a:r>
                      <a:endParaRPr lang="en-GB" sz="1400" baseline="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0008174"/>
                  </a:ext>
                </a:extLst>
              </a:tr>
              <a:tr h="58876">
                <a:tc>
                  <a:txBody>
                    <a:bodyPr/>
                    <a:lstStyle/>
                    <a:p>
                      <a:endParaRPr lang="fr-FR" sz="40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158164">
                <a:tc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ct val="100000"/>
                        <a:buFontTx/>
                        <a:buNone/>
                      </a:pPr>
                      <a:r>
                        <a:rPr lang="fr-FR" sz="1300" b="1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Documentation</a:t>
                      </a:r>
                      <a:r>
                        <a:rPr lang="fr-FR" sz="1300" b="1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et archivage</a:t>
                      </a:r>
                      <a:endParaRPr lang="fr-FR" sz="1300" b="1" noProof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itchFamily="2" charset="2"/>
                        <a:buNone/>
                      </a:pPr>
                      <a:r>
                        <a:rPr lang="fr-FR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Exigence 3.3.1 : conservation des documents d’autoévaluation HSE et d’audit HSE</a:t>
                      </a:r>
                      <a:endParaRPr lang="nb-NO" sz="1600" b="1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SzPct val="100000"/>
                        <a:buFont typeface="Wingdings" pitchFamily="2" charset="2"/>
                        <a:buChar char="§"/>
                      </a:pP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documents et enregistrements suivants sont conservés selon la politique de conservation des documents : les rapports d’autoévaluation HSE,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 rapports d’audit HSE et les justificatifs de clôture des actions liées à tous les constats d’audit.</a:t>
                      </a:r>
                    </a:p>
                    <a:p>
                      <a:pPr marL="0" indent="0" fontAlgn="ctr"/>
                      <a:r>
                        <a:rPr lang="fr-FR" sz="1400" b="0" u="sng" dirty="0" smtClean="0">
                          <a:solidFill>
                            <a:srgbClr val="FF0000"/>
                          </a:solidFill>
                        </a:rPr>
                        <a:t>Pas de changement</a:t>
                      </a:r>
                      <a:endParaRPr lang="fr-FR" sz="1400" b="0" u="sng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2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263352" y="0"/>
            <a:ext cx="8424936" cy="404664"/>
          </a:xfrm>
        </p:spPr>
        <p:txBody>
          <a:bodyPr/>
          <a:lstStyle/>
          <a:p>
            <a:r>
              <a:rPr lang="en-GB" dirty="0" smtClean="0"/>
              <a:t>EXIGENCES NON RETENUES DANS LA NOUVELLE REGLE</a:t>
            </a:r>
            <a:endParaRPr lang="en-US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30936"/>
              </p:ext>
            </p:extLst>
          </p:nvPr>
        </p:nvGraphicFramePr>
        <p:xfrm>
          <a:off x="263352" y="692696"/>
          <a:ext cx="11377264" cy="4205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574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0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0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7066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516057">
                <a:tc>
                  <a:txBody>
                    <a:bodyPr/>
                    <a:lstStyle/>
                    <a:p>
                      <a:pPr algn="l"/>
                      <a:r>
                        <a:rPr lang="fr-FR" sz="1300" b="1" noProof="0" dirty="0" smtClean="0">
                          <a:latin typeface="+mn-lt"/>
                        </a:rPr>
                        <a:t>Sujet</a:t>
                      </a:r>
                      <a:endParaRPr lang="fr-FR" sz="1300" b="1" noProof="0" dirty="0">
                        <a:latin typeface="+mn-lt"/>
                      </a:endParaRP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400" b="1" noProof="0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fr-FR" sz="400" b="1" noProof="0" dirty="0"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300" b="1" noProof="0" dirty="0" smtClean="0">
                          <a:latin typeface="+mn-lt"/>
                        </a:rPr>
                        <a:t>Exigences</a:t>
                      </a:r>
                    </a:p>
                  </a:txBody>
                  <a:tcPr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0007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31095">
                <a:tc rowSpan="3">
                  <a:txBody>
                    <a:bodyPr/>
                    <a:lstStyle/>
                    <a:p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Reconnaissance tierce partie du Protocole d'Audit </a:t>
                      </a:r>
                    </a:p>
                    <a:p>
                      <a:endParaRPr lang="fr-FR" sz="13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endParaRPr lang="fr-FR" sz="13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Utilisation du protocole d'audit par prestataire habilité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300" baseline="0" dirty="0" smtClean="0">
                          <a:latin typeface="+mn-lt"/>
                        </a:rPr>
                        <a:t>La reconnaissance tierce partie du protocole pour les entités comportant des risques technologiques n'est </a:t>
                      </a:r>
                      <a:r>
                        <a:rPr lang="fr-FR" sz="1300" baseline="0" smtClean="0">
                          <a:latin typeface="+mn-lt"/>
                        </a:rPr>
                        <a:t>plus exigée. </a:t>
                      </a:r>
                      <a:r>
                        <a:rPr lang="fr-FR" sz="1300" b="1" baseline="0" dirty="0" smtClean="0">
                          <a:latin typeface="+mn-lt"/>
                        </a:rPr>
                        <a:t>(Groupe DIR-GR-SEC-011) </a:t>
                      </a:r>
                      <a:endParaRPr lang="en-GB" sz="1300" b="1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300" baseline="0" dirty="0" smtClean="0">
                        <a:latin typeface="+mn-lt"/>
                      </a:endParaRPr>
                    </a:p>
                    <a:p>
                      <a:pPr marL="177800" marR="0" lvl="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300" baseline="0" dirty="0" smtClean="0">
                          <a:latin typeface="+mn-lt"/>
                        </a:rPr>
                        <a:t>Pas d'utilisation du protocole d'audit par prestataire habilité. </a:t>
                      </a:r>
                      <a:r>
                        <a:rPr lang="fr-FR" sz="1300" b="1" baseline="0" dirty="0" smtClean="0">
                          <a:latin typeface="+mn-lt"/>
                        </a:rPr>
                        <a:t>(Groupe DIR-GR-SEC-011) </a:t>
                      </a:r>
                      <a:endParaRPr lang="en-GB" sz="1300" b="1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20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GB" sz="1300" baseline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27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9201"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Notion de Revue Maestro 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Visite de suivi HSEQ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300" baseline="0" dirty="0" smtClean="0">
                          <a:latin typeface="+mn-lt"/>
                        </a:rPr>
                        <a:t>La notion de Revue Maestro n'existe plus dans la nouvelle règle. </a:t>
                      </a:r>
                      <a:r>
                        <a:rPr lang="fr-FR" sz="1300" b="1" baseline="0" dirty="0" smtClean="0">
                          <a:latin typeface="+mn-lt"/>
                        </a:rPr>
                        <a:t>(Branche EP - CR-EP-HSE-112)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300" baseline="0" dirty="0" smtClean="0">
                          <a:latin typeface="+mn-lt"/>
                        </a:rPr>
                        <a:t>   La notion de visite de suivi par HSEQ n'existe plus dans la nouvelle règle. </a:t>
                      </a:r>
                      <a:r>
                        <a:rPr lang="fr-FR" sz="1300" b="1" baseline="0" dirty="0" smtClean="0">
                          <a:latin typeface="+mn-lt"/>
                        </a:rPr>
                        <a:t>(Branche EP - CR-EP-HSE-112)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8662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84023">
                <a:tc rowSpan="2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Notion de protocole modulable</a:t>
                      </a: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300" b="1" noProof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Certification selon normes et standards internationaux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spcAft>
                          <a:spcPts val="600"/>
                        </a:spcAft>
                        <a:buFont typeface="Wingdings" pitchFamily="2" charset="2"/>
                        <a:buChar char="§"/>
                      </a:pPr>
                      <a:r>
                        <a:rPr lang="fr-FR" sz="1300" baseline="0" noProof="0" dirty="0" smtClean="0">
                          <a:latin typeface="+mn-lt"/>
                        </a:rPr>
                        <a:t>Le protocole One Maestro n'est plus un protocole modulable. </a:t>
                      </a:r>
                      <a:r>
                        <a:rPr lang="fr-FR" sz="1300" b="1" baseline="0" noProof="0" dirty="0" smtClean="0">
                          <a:latin typeface="+mn-lt"/>
                        </a:rPr>
                        <a:t>(Branche </a:t>
                      </a:r>
                      <a:r>
                        <a:rPr lang="fr-FR" sz="1200" b="1" noProof="0" dirty="0" smtClean="0"/>
                        <a:t>MS - </a:t>
                      </a:r>
                      <a:r>
                        <a:rPr lang="fr-FR" sz="1200" b="1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CR-MS-HSEQ-112) </a:t>
                      </a:r>
                      <a:endParaRPr lang="fr-FR" sz="1300" b="1" baseline="0" noProof="0" dirty="0" smtClean="0"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5266">
                <a:tc vMerge="1"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7800" marR="0" lvl="0" indent="-1778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fr-FR" sz="1300" baseline="0" noProof="0" dirty="0" smtClean="0">
                          <a:latin typeface="+mn-lt"/>
                        </a:rPr>
                        <a:t>Les tierces parties* ne pourront plus conduire les audits One-MAESTRO combinés avec des certifications souhaitées par les filiales (ISO 14001, OHSAS 18001, ISO 50001). </a:t>
                      </a:r>
                      <a:r>
                        <a:rPr lang="fr-FR" sz="1300" b="1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(Branche MS - CR-MS-HSEQ-112)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02058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7801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00" dirty="0"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5744229"/>
                  </a:ext>
                </a:extLst>
              </a:tr>
            </a:tbl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2207568" y="5384656"/>
            <a:ext cx="54986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/>
              <a:t>* Organismes de certification accrédités (ex: DNV, SGS, BV, AFNOR, Lloyd’s)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85839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1"/>
          </p:nvPr>
        </p:nvSpPr>
        <p:spPr>
          <a:xfrm>
            <a:off x="191344" y="9115"/>
            <a:ext cx="6840760" cy="404664"/>
          </a:xfrm>
        </p:spPr>
        <p:txBody>
          <a:bodyPr/>
          <a:lstStyle/>
          <a:p>
            <a:r>
              <a:rPr lang="fr-FR" dirty="0" smtClean="0"/>
              <a:t>AUTOÉVALUATION HSE (ONE-MAESTRO HSE attente 09.02)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472" y="764704"/>
            <a:ext cx="8972798" cy="54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46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EGEND" val="true"/>
</p:tagLst>
</file>

<file path=ppt/theme/theme1.xml><?xml version="1.0" encoding="utf-8"?>
<a:theme xmlns:a="http://schemas.openxmlformats.org/drawingml/2006/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Arab" typeface="Arial"/>
      </a:majorFont>
      <a:minorFont>
        <a:latin typeface="Calibri"/>
        <a:ea typeface=""/>
        <a:cs typeface=""/>
        <a:font script="Arab" typeface="Arial"/>
      </a:minorFont>
    </a:fontScheme>
    <a:fmtScheme name="Office">
      <a:fillStyleLst>
        <a:solidFill>
          <a:schemeClr val="bg1">
            <a:alpha val="0"/>
          </a:schemeClr>
        </a:solidFill>
        <a:gradFill/>
        <a:gradFill/>
      </a:fillStyleLst>
      <a:lnStyleLst>
        <a:ln/>
        <a:ln/>
        <a:ln/>
      </a:lnStyleLst>
      <a:effectStyleLst>
        <a:effectStyle>
          <a:effectLst/>
        </a:effectStyle>
        <a:effectStyle>
          <a:effectLst/>
        </a:effectStyle>
        <a:effectStyle>
          <a:effectLst/>
          <a:scene3d>
            <a:camera prst="orthographicFront"/>
            <a:lightRig rig="threePt" dir="t"/>
          </a:scene3d>
        </a:effectStyle>
      </a:effectStyleLst>
      <a:bgFillStyleLst>
        <a:solidFill>
          <a:schemeClr val="bg1">
            <a:alpha val="0"/>
          </a:schemeClr>
        </a:solidFill>
        <a:gradFill/>
        <a:gradFill/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873449EDCA51458FAA15C14DBA0E95" ma:contentTypeVersion="16" ma:contentTypeDescription="Crée un document." ma:contentTypeScope="" ma:versionID="a124ab9315e7973a46a3b99aed021895">
  <xsd:schema xmlns:xsd="http://www.w3.org/2001/XMLSchema" xmlns:xs="http://www.w3.org/2001/XMLSchema" xmlns:p="http://schemas.microsoft.com/office/2006/metadata/properties" xmlns:ns2="26ca36b3-22a5-4c03-beea-d9082fda911d" xmlns:ns3="6976bd83-f208-4589-bff3-a75963e94f6e" targetNamespace="http://schemas.microsoft.com/office/2006/metadata/properties" ma:root="true" ma:fieldsID="fda8a5aa11dde62fce2f792abe5fb4f6" ns2:_="" ns3:_="">
    <xsd:import namespace="26ca36b3-22a5-4c03-beea-d9082fda911d"/>
    <xsd:import namespace="6976bd83-f208-4589-bff3-a75963e94f6e"/>
    <xsd:element name="properties">
      <xsd:complexType>
        <xsd:sequence>
          <xsd:element name="documentManagement">
            <xsd:complexType>
              <xsd:all>
                <xsd:element ref="ns2:IsThematic" minOccurs="0"/>
                <xsd:element ref="ns2:VariationGroupID" minOccurs="0"/>
                <xsd:element ref="ns2:OrganizationStructureTaxHTField0" minOccurs="0"/>
                <xsd:element ref="ns3:TaxCatchAll" minOccurs="0"/>
                <xsd:element ref="ns2:MetierTaxHTField0" minOccurs="0"/>
                <xsd:element ref="ns2:SiteTaxHTField0" minOccurs="0"/>
                <xsd:element ref="ns2:BranchTaxHTField0" minOccurs="0"/>
                <xsd:element ref="ns2:CountryTaxHTField0" minOccurs="0"/>
                <xsd:element ref="ns2:RelevantLanguage" minOccurs="0"/>
                <xsd:element ref="ns2:ThematicID" minOccurs="0"/>
                <xsd:element ref="ns2:Twing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ca36b3-22a5-4c03-beea-d9082fda911d" elementFormDefault="qualified">
    <xsd:import namespace="http://schemas.microsoft.com/office/2006/documentManagement/types"/>
    <xsd:import namespace="http://schemas.microsoft.com/office/infopath/2007/PartnerControls"/>
    <xsd:element name="IsThematic" ma:index="8" nillable="true" ma:displayName="IsThematic" ma:internalName="IsThematic">
      <xsd:simpleType>
        <xsd:restriction base="dms:Boolean"/>
      </xsd:simpleType>
    </xsd:element>
    <xsd:element name="VariationGroupID" ma:index="9" nillable="true" ma:displayName="Variation Group ID" ma:internalName="VariationGroupID">
      <xsd:simpleType>
        <xsd:restriction base="dms:Text"/>
      </xsd:simpleType>
    </xsd:element>
    <xsd:element name="OrganizationStructureTaxHTField0" ma:index="11" nillable="true" ma:taxonomy="true" ma:internalName="OrganizationStructureTaxHTField0" ma:taxonomyFieldName="OrganizationStructure" ma:displayName="Structures organisationnelles" ma:fieldId="{d4789308-6a24-4d47-9d27-3f386d404da3}" ma:taxonomyMulti="true" ma:sspId="5e13f9b5-2255-4d96-951a-207b37861865" ma:termSetId="9c836ecf-91cc-4204-9fa8-2b09fed1c9f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tierTaxHTField0" ma:index="14" nillable="true" ma:taxonomy="true" ma:internalName="MetierTaxHTField0" ma:taxonomyFieldName="Metier" ma:displayName="Métiers" ma:fieldId="{77e9a047-fa2e-4b88-9127-e85e9d6b9d28}" ma:taxonomyMulti="true" ma:sspId="5e13f9b5-2255-4d96-951a-207b37861865" ma:termSetId="913146e6-88cd-43cd-8dd2-67fad055309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iteTaxHTField0" ma:index="16" nillable="true" ma:taxonomy="true" ma:internalName="SiteTaxHTField0" ma:taxonomyFieldName="Site" ma:displayName="Site" ma:fieldId="{a6d30efa-312b-498c-a40e-a93a96439f24}" ma:taxonomyMulti="true" ma:sspId="5e13f9b5-2255-4d96-951a-207b37861865" ma:termSetId="ef87b464-ebc2-436f-b533-994e8e4d40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ranchTaxHTField0" ma:index="18" nillable="true" ma:taxonomy="true" ma:internalName="BranchTaxHTField0" ma:taxonomyFieldName="Branch" ma:displayName="Branche" ma:fieldId="{a3f753d6-2cf2-45ee-80b6-8abbc6f6870b}" ma:taxonomyMulti="true" ma:sspId="5e13f9b5-2255-4d96-951a-207b37861865" ma:termSetId="7d07145e-2bb9-486a-b8b6-a78f0894b2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untryTaxHTField0" ma:index="20" nillable="true" ma:taxonomy="true" ma:internalName="CountryTaxHTField0" ma:taxonomyFieldName="Country" ma:displayName="Pays" ma:fieldId="{a60b14d2-742a-48d9-a73e-a1c4390c9889}" ma:taxonomyMulti="true" ma:sspId="5e13f9b5-2255-4d96-951a-207b37861865" ma:termSetId="f894f5e3-5096-4f56-8f02-89d8377dafa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evantLanguage" ma:index="21" nillable="true" ma:displayName="Langue usuelle" ma:internalName="RelevantLanguage">
      <xsd:simpleType>
        <xsd:restriction base="dms:Text"/>
      </xsd:simpleType>
    </xsd:element>
    <xsd:element name="ThematicID" ma:index="22" nillable="true" ma:displayName="ThematicID" ma:internalName="ThematicID">
      <xsd:simpleType>
        <xsd:restriction base="dms:Text"/>
      </xsd:simpleType>
    </xsd:element>
    <xsd:element name="TwingCount" ma:index="23" nillable="true" ma:displayName="Nombre de Twings" ma:decimals="0" ma:hidden="true" ma:internalName="TwingCount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76bd83-f208-4589-bff3-a75963e94f6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Colonne Attraper tout de Taxonomie" ma:description="" ma:hidden="true" ma:list="{f11ad8d0-1821-4bb0-832f-2998add6fa25}" ma:internalName="TaxCatchAll" ma:showField="CatchAllData" ma:web="6976bd83-f208-4589-bff3-a75963e94f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ganizationStructur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structures organisationnelles</TermName>
          <TermId xmlns="http://schemas.microsoft.com/office/infopath/2007/PartnerControls">c4bb9c23-2c4c-4150-9738-50d0ceb648ec</TermId>
        </TermInfo>
      </Terms>
    </OrganizationStructureTaxHTField0>
    <TwingCount xmlns="26ca36b3-22a5-4c03-beea-d9082fda911d" xsi:nil="true"/>
    <Metier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H3SEQ</TermName>
          <TermId xmlns="http://schemas.microsoft.com/office/infopath/2007/PartnerControls">1a49191b-7ec0-475b-ba04-e5bafe48b8b4</TermId>
        </TermInfo>
      </Terms>
    </MetierTaxHTField0>
    <Country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pays</TermName>
          <TermId xmlns="http://schemas.microsoft.com/office/infopath/2007/PartnerControls">de099b83-0153-463f-a92c-1666929f7084</TermId>
        </TermInfo>
      </Terms>
    </CountryTaxHTField0>
    <VariationGroupID xmlns="26ca36b3-22a5-4c03-beea-d9082fda911d">d7ff3403-87d2-467f-aba0-f7985b4c5057</VariationGroupID>
    <Branch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Toutes les branches</TermName>
          <TermId xmlns="http://schemas.microsoft.com/office/infopath/2007/PartnerControls">d8c5459c-c634-4dad-b3a5-1a2375c988a9</TermId>
        </TermInfo>
      </Terms>
    </BranchTaxHTField0>
    <ThematicID xmlns="26ca36b3-22a5-4c03-beea-d9082fda911d">7285f05b-4f51-4e04-9a14-6c5d014a9ee8</ThematicID>
    <SiteTaxHTField0 xmlns="26ca36b3-22a5-4c03-beea-d9082fda911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Tous les sites</TermName>
          <TermId xmlns="http://schemas.microsoft.com/office/infopath/2007/PartnerControls">26f15989-d479-4e08-b5e6-c4ab22359765</TermId>
        </TermInfo>
      </Terms>
    </SiteTaxHTField0>
    <RelevantLanguage xmlns="26ca36b3-22a5-4c03-beea-d9082fda911d">1036;3082;1043;1031;2070</RelevantLanguage>
    <IsThematic xmlns="26ca36b3-22a5-4c03-beea-d9082fda911d">true</IsThematic>
    <TaxCatchAll xmlns="6976bd83-f208-4589-bff3-a75963e94f6e">
      <Value>5</Value>
      <Value>4</Value>
      <Value>3</Value>
      <Value>2</Value>
      <Value>1</Value>
    </TaxCatchAll>
  </documentManagement>
</p:properties>
</file>

<file path=customXml/itemProps1.xml><?xml version="1.0" encoding="utf-8"?>
<ds:datastoreItem xmlns:ds="http://schemas.openxmlformats.org/officeDocument/2006/customXml" ds:itemID="{B7B67031-28B0-4E69-90AC-2BF677BCF28F}"/>
</file>

<file path=customXml/itemProps2.xml><?xml version="1.0" encoding="utf-8"?>
<ds:datastoreItem xmlns:ds="http://schemas.openxmlformats.org/officeDocument/2006/customXml" ds:itemID="{0FD88F68-0A51-4E62-AAE4-E730753D5837}"/>
</file>

<file path=customXml/itemProps3.xml><?xml version="1.0" encoding="utf-8"?>
<ds:datastoreItem xmlns:ds="http://schemas.openxmlformats.org/officeDocument/2006/customXml" ds:itemID="{E99F6862-519E-4D3B-959E-8B8E74B9077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Widescreen</PresentationFormat>
  <Paragraphs>157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Calibri</vt:lpstr>
      <vt:lpstr>Wingdings</vt:lpstr>
      <vt:lpstr/>
      <vt:lpstr>CR-GR-HSE-902 Autoévaluations HSE et Audits HSE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Sebastien MUNERET</dc:creator>
  <cp:lastModifiedBy>Tiffanie BILLEY</cp:lastModifiedBy>
  <cp:revision>126</cp:revision>
  <cp:lastPrinted>2018-09-13T16:16:27Z</cp:lastPrinted>
  <dcterms:modified xsi:type="dcterms:W3CDTF">2018-09-20T13:30:36Z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0x01010075873449EDCA51458FAA15C14DBA0E95</vt:lpwstr>
  </property>
  <property fmtid="{D5CDD505-2E9C-101B-9397-08002B2CF9AE}" pid="3" name="Branch">
    <vt:lpwstr>2;#Toutes les branches|d8c5459c-c634-4dad-b3a5-1a2375c988a9</vt:lpwstr>
  </property>
  <property fmtid="{D5CDD505-2E9C-101B-9397-08002B2CF9AE}" pid="4" name="OrganizationStructure">
    <vt:lpwstr>1;#Toutes les structures organisationnelles|c4bb9c23-2c4c-4150-9738-50d0ceb648ec</vt:lpwstr>
  </property>
  <property fmtid="{D5CDD505-2E9C-101B-9397-08002B2CF9AE}" pid="6" name="Metier">
    <vt:lpwstr>5;#H3SEQ|1a49191b-7ec0-475b-ba04-e5bafe48b8b4</vt:lpwstr>
  </property>
  <property fmtid="{D5CDD505-2E9C-101B-9397-08002B2CF9AE}" pid="7" name="Site">
    <vt:lpwstr>3;#Tous les sites|26f15989-d479-4e08-b5e6-c4ab22359765</vt:lpwstr>
  </property>
  <property fmtid="{D5CDD505-2E9C-101B-9397-08002B2CF9AE}" pid="8" name="Country">
    <vt:lpwstr>4;#Tous les pays|de099b83-0153-463f-a92c-1666929f7084</vt:lpwstr>
  </property>
</Properties>
</file>