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tags/tag6.xml" ContentType="application/vnd.openxmlformats-officedocument.presentationml.tag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2.xml" ContentType="application/vnd.openxmlformats-officedocument.presentationml.tags+xml"/>
  <Override PartName="/ppt/tags/tag1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5" r:id="rId3"/>
    <p:sldId id="278" r:id="rId4"/>
    <p:sldId id="274" r:id="rId5"/>
    <p:sldId id="276" r:id="rId6"/>
    <p:sldId id="272" r:id="rId7"/>
    <p:sldId id="277" r:id="rId8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90025"/>
    <a:srgbClr val="376092"/>
    <a:srgbClr val="FF9900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3979" autoAdjust="0"/>
  </p:normalViewPr>
  <p:slideViewPr>
    <p:cSldViewPr>
      <p:cViewPr varScale="1">
        <p:scale>
          <a:sx n="86" d="100"/>
          <a:sy n="86" d="100"/>
        </p:scale>
        <p:origin x="365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3318" y="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9/20/2018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47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9/20/2018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35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Détails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règles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existantes</a:t>
            </a:r>
            <a:endParaRPr lang="en-US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DIR-GR-SEC-002 - Traitement des accidents, presqu’accidents et anomalies 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DIR-GR-SEC-017 -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Retour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d’expérience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(REX)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E&amp;P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Investigation des accidents majeurs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CR-EP-HSE-102 -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Évènements HSE Définitions, déclaration et enregistrement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CR-EP-HSE-103 -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Commission d'enquête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CR-EP-HSE-121 -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Amélioration des performances HSE : indicateurs de performance clés et retour d'expérience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M&amp;S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CR-MS-HSEQ-131 -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Analyse des événements REX et des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R&amp;C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CR-RC-HSE-001 -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 et Gestion de Crise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CR-RC-HSE-108 - Retour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d’expérience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CR-RC-HSE-132 - Traitement des incidents et accidents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GRP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CR-GP-HSE-100 - Traitement des évènements REX et des </a:t>
            </a:r>
            <a:r>
              <a:rPr lang="fr-F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reportings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/>
              <a:t>P</a:t>
            </a:r>
            <a:r>
              <a:rPr lang="en-US" b="1" baseline="0" dirty="0" err="1" smtClean="0"/>
              <a:t>ilotes</a:t>
            </a:r>
            <a:endParaRPr lang="en-US" b="1" baseline="0" dirty="0" smtClean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 :	TEP UK (Steve Rose)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TEP Qatar (Christophe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Dubau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M&amp;S :	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TMFrance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(Jean-Philippe Cabot)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TMCôte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d’Ivoire (Eugène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Krah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avec 8 autres collègues)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RC :	Raffinerie d’Anvers (Joris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Plasmans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Raffinerie de Donges (Thomas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Gautherot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GRP :	n’a pas souhaité faire réaliser de test pilote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Donges : satisfait de la dernière exigence de la REGLE car cette exigence permettra de convaincre/contraindre certains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metiers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/zones de la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raffineire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faire plus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TERP UK : sur communication si évènement médiatique niveau 3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TEP était déjà intégré dans le projet de règle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Aucune modification de la règle suite au feedback des pilotes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8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Détails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règles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existantes</a:t>
            </a:r>
            <a:endParaRPr lang="en-US" sz="1200" b="1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DIR-GR-SEC-002 - Traitement des accidents, presqu’accidents et anomalies 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DIR-GR-SEC-017 - 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Retour </a:t>
            </a:r>
            <a:r>
              <a:rPr lang="en-GB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d’expérience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(REX)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E&amp;P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Investigation des accidents majeurs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CR-EP-HSE-102 -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Évènements HSE Définitions, déclaration et enregistrement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CR-EP-HSE-103 -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Commission d'enquête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CR-EP-HSE-121 -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Amélioration des performances HSE : indicateurs de performance clés et retour d'expérience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M&amp;S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</a:pPr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CR-MS-HSEQ-131 -</a:t>
            </a:r>
            <a:r>
              <a:rPr lang="en-GB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Analyse des événements REX et des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R&amp;C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t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CR-RC-HSE-001 -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Information et Gestion de Crise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CR-RC-HSE-108 - Retour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d’expérience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CR-RC-HSE-132 - Traitement des incidents et accidents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GRP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CR-GP-HSE-100 - Traitement des évènements REX et des </a:t>
            </a:r>
            <a:r>
              <a:rPr lang="fr-F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reportings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HSE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b="1" dirty="0" err="1" smtClean="0"/>
              <a:t>P</a:t>
            </a:r>
            <a:r>
              <a:rPr lang="en-US" b="1" baseline="0" dirty="0" err="1" smtClean="0"/>
              <a:t>ilotes</a:t>
            </a:r>
            <a:endParaRPr lang="en-US" b="1" baseline="0" dirty="0" smtClean="0"/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EP :	TEP UK (Steve Rose)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TEP Qatar (Christophe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Dubau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M&amp;S :	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TMFrance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(Jean-Philippe Cabot)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TMCôte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d’Ivoire (Eugène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Krah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avec 8 autres collègues)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RC :	Raffinerie d’Anvers (Joris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Plasmans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Raffinerie de Donges (Thomas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Gautherot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tabLst>
                <a:tab pos="622300" algn="l"/>
              </a:tabLst>
            </a:pP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GRP :	n’a pas souhaité faire réaliser de test pilote</a:t>
            </a: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Donges : satisfait de la dernière exigence de la REGLE car cette exigence permettra de convaincre/contraindre certains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metiers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/zones de la </a:t>
            </a:r>
            <a:r>
              <a:rPr lang="fr-F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raffineire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faire plus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TERP UK : sur communication si évènement médiatique niveau 3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Commentaire de TEP était déjà intégré dans le projet de règle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eaLnBrk="1" fontAlgn="auto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Aucune modification de la règle suite au feedback des pilotes</a:t>
            </a:r>
            <a:endParaRPr lang="fr-F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437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47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3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Espace réservé des commentaires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88686BF0-97CE-4AF3-9423-3886F07A0A5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51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.xml"/><Relationship Id="rId7" Type="http://schemas.openxmlformats.org/officeDocument/2006/relationships/image" Target="../media/image7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">
    <p:bg>
      <p:bgPr>
        <a:solidFill>
          <a:srgbClr val="A90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GAP ANALYSIS: R&amp;C</a:t>
            </a:r>
            <a:endParaRPr lang="en-US" dirty="0"/>
          </a:p>
        </p:txBody>
      </p: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GAP ANALYSIS: GRP</a:t>
            </a:r>
            <a:endParaRPr lang="en-US" dirty="0"/>
          </a:p>
        </p:txBody>
      </p: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IMPLEMENTATION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3175"/>
            <a:ext cx="122047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6350"/>
            <a:ext cx="625475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anchor="ctr"/>
          <a:lstStyle>
            <a:lvl1pPr marL="342900" indent="-342900" algn="ctr">
              <a:buFont typeface="Wingdings" pitchFamily="2" charset="2"/>
              <a:buNone/>
              <a:defRPr sz="54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BACK UP SLIDES</a:t>
            </a:r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DOCUMENTS USED FOR THE GAP ANALYSIS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6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8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1_"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1845592"/>
            <a:ext cx="937249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4077072"/>
            <a:ext cx="9372496" cy="223224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spcAft>
                <a:spcPts val="600"/>
              </a:spcAft>
              <a:buNone/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19" y="6631430"/>
            <a:ext cx="1458162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7083" y="3672830"/>
            <a:ext cx="95234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338" y="-3175"/>
            <a:ext cx="12260263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4680" y="-6350"/>
            <a:ext cx="625475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0587" y="6165304"/>
            <a:ext cx="1944216" cy="62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191343" y="764704"/>
            <a:ext cx="5743725" cy="5256584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/>
          <a:lstStyle>
            <a:lvl1pPr marL="342900" indent="-342900">
              <a:buFont typeface="Wingdings" pitchFamily="2" charset="2"/>
              <a:buChar char="q"/>
              <a:defRPr sz="1600" b="0" baseline="0"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List </a:t>
            </a:r>
            <a:r>
              <a:rPr lang="fr-FR" dirty="0" err="1" smtClean="0"/>
              <a:t>highlights</a:t>
            </a:r>
            <a:endParaRPr lang="fr-FR" dirty="0" smtClean="0"/>
          </a:p>
          <a:p>
            <a:pPr lvl="0"/>
            <a:endParaRPr lang="fr-FR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SYNTHESIS OF CHANGES</a:t>
            </a:r>
            <a:endParaRPr lang="en-US" dirty="0"/>
          </a:p>
        </p:txBody>
      </p:sp>
      <p:grpSp>
        <p:nvGrpSpPr>
          <p:cNvPr id="14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17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1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25" name="Group 46"/>
          <p:cNvGrpSpPr/>
          <p:nvPr userDrawn="1"/>
        </p:nvGrpSpPr>
        <p:grpSpPr>
          <a:xfrm>
            <a:off x="10724348" y="548681"/>
            <a:ext cx="480024" cy="171450"/>
            <a:chOff x="9963489" y="2348072"/>
            <a:chExt cx="480024" cy="171450"/>
          </a:xfrm>
        </p:grpSpPr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9963489" y="2359184"/>
              <a:ext cx="165100" cy="160338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0217489" y="2348072"/>
              <a:ext cx="226024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R&amp;C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  <p:grpSp>
        <p:nvGrpSpPr>
          <p:cNvPr id="32" name="Group 47"/>
          <p:cNvGrpSpPr/>
          <p:nvPr userDrawn="1"/>
        </p:nvGrpSpPr>
        <p:grpSpPr>
          <a:xfrm>
            <a:off x="11371622" y="548681"/>
            <a:ext cx="468802" cy="171450"/>
            <a:chOff x="9963489" y="2555193"/>
            <a:chExt cx="468802" cy="171450"/>
          </a:xfrm>
        </p:grpSpPr>
        <p:sp>
          <p:nvSpPr>
            <p:cNvPr id="33" name="RectangleLegend4"/>
            <p:cNvSpPr>
              <a:spLocks noChangeArrowheads="1"/>
            </p:cNvSpPr>
            <p:nvPr/>
          </p:nvSpPr>
          <p:spPr bwMode="gray">
            <a:xfrm>
              <a:off x="9963489" y="2566305"/>
              <a:ext cx="165100" cy="160338"/>
            </a:xfrm>
            <a:prstGeom prst="rect">
              <a:avLst/>
            </a:prstGeom>
            <a:solidFill>
              <a:srgbClr val="92D05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34" name="Legend4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10217489" y="2555193"/>
              <a:ext cx="214802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REQUIREMENTS REMOVED IN NEW RULE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GAP ANALYSIS: GROUP</a:t>
            </a:r>
            <a:endParaRPr lang="en-US" dirty="0"/>
          </a:p>
        </p:txBody>
      </p:sp>
      <p:grpSp>
        <p:nvGrpSpPr>
          <p:cNvPr id="2" name="Group 43"/>
          <p:cNvGrpSpPr/>
          <p:nvPr userDrawn="1"/>
        </p:nvGrpSpPr>
        <p:grpSpPr>
          <a:xfrm>
            <a:off x="8760296" y="548680"/>
            <a:ext cx="581013" cy="171451"/>
            <a:chOff x="9219943" y="2346534"/>
            <a:chExt cx="581013" cy="171451"/>
          </a:xfrm>
        </p:grpSpPr>
        <p:sp>
          <p:nvSpPr>
            <p:cNvPr id="15" name="RectangleLegend1"/>
            <p:cNvSpPr>
              <a:spLocks noChangeArrowheads="1"/>
            </p:cNvSpPr>
            <p:nvPr/>
          </p:nvSpPr>
          <p:spPr bwMode="gray">
            <a:xfrm>
              <a:off x="9219943" y="2357647"/>
              <a:ext cx="165100" cy="16033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16" name="Legend1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346534"/>
              <a:ext cx="327013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Group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525344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GAP ANALYSIS: E&amp;P</a:t>
            </a:r>
            <a:endParaRPr lang="en-US" dirty="0"/>
          </a:p>
        </p:txBody>
      </p:sp>
      <p:grpSp>
        <p:nvGrpSpPr>
          <p:cNvPr id="3" name="Group 44"/>
          <p:cNvGrpSpPr/>
          <p:nvPr userDrawn="1"/>
        </p:nvGrpSpPr>
        <p:grpSpPr>
          <a:xfrm>
            <a:off x="9500438" y="548680"/>
            <a:ext cx="470406" cy="171451"/>
            <a:chOff x="9219943" y="2553779"/>
            <a:chExt cx="470406" cy="171451"/>
          </a:xfrm>
        </p:grpSpPr>
        <p:sp>
          <p:nvSpPr>
            <p:cNvPr id="18" name="RectangleLegend2"/>
            <p:cNvSpPr>
              <a:spLocks noChangeArrowheads="1"/>
            </p:cNvSpPr>
            <p:nvPr/>
          </p:nvSpPr>
          <p:spPr bwMode="gray">
            <a:xfrm>
              <a:off x="9219943" y="2564892"/>
              <a:ext cx="165100" cy="160338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0" name="Legend2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553779"/>
              <a:ext cx="216406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E&amp;P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4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‹#›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GAP ANALYSIS: M&amp;S</a:t>
            </a:r>
            <a:endParaRPr lang="en-US" dirty="0"/>
          </a:p>
        </p:txBody>
      </p:sp>
      <p:grpSp>
        <p:nvGrpSpPr>
          <p:cNvPr id="4" name="Group 45"/>
          <p:cNvGrpSpPr/>
          <p:nvPr userDrawn="1"/>
        </p:nvGrpSpPr>
        <p:grpSpPr>
          <a:xfrm>
            <a:off x="10073290" y="548680"/>
            <a:ext cx="510480" cy="171451"/>
            <a:chOff x="9219943" y="2756349"/>
            <a:chExt cx="510480" cy="171451"/>
          </a:xfrm>
        </p:grpSpPr>
        <p:sp>
          <p:nvSpPr>
            <p:cNvPr id="22" name="RectangleLegend3"/>
            <p:cNvSpPr>
              <a:spLocks noChangeArrowheads="1"/>
            </p:cNvSpPr>
            <p:nvPr/>
          </p:nvSpPr>
          <p:spPr bwMode="gray">
            <a:xfrm>
              <a:off x="9219943" y="2767462"/>
              <a:ext cx="165100" cy="160338"/>
            </a:xfrm>
            <a:prstGeom prst="rect">
              <a:avLst/>
            </a:prstGeom>
            <a:solidFill>
              <a:srgbClr val="376092"/>
            </a:solidFill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000" baseline="0" dirty="0">
                <a:latin typeface="+mn-lt"/>
                <a:ea typeface="+mn-ea"/>
              </a:endParaRPr>
            </a:p>
          </p:txBody>
        </p:sp>
        <p:sp>
          <p:nvSpPr>
            <p:cNvPr id="23" name="Legend3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9473943" y="2756349"/>
              <a:ext cx="256480" cy="1538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000" baseline="0" dirty="0" smtClean="0">
                  <a:latin typeface="+mn-lt"/>
                  <a:ea typeface="+mn-ea"/>
                </a:rPr>
                <a:t>M&amp;S</a:t>
              </a:r>
              <a:endParaRPr lang="en-US" sz="1000" baseline="0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4" r:id="rId2"/>
    <p:sldLayoutId id="2147483673" r:id="rId3"/>
    <p:sldLayoutId id="2147483667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3" r:id="rId12"/>
    <p:sldLayoutId id="2147483690" r:id="rId13"/>
    <p:sldLayoutId id="2147483692" r:id="rId14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CR-GR-HSE-902</a:t>
            </a:r>
            <a:r>
              <a:rPr lang="en-US" dirty="0" smtClean="0"/>
              <a:t> </a:t>
            </a:r>
            <a:r>
              <a:rPr lang="fr-FR" dirty="0"/>
              <a:t>Autoévaluations HSE </a:t>
            </a:r>
            <a:r>
              <a:rPr lang="fr-FR" dirty="0" smtClean="0"/>
              <a:t>et Audits HSE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Cette règle définit les exigences en matière d’autoévaluations HSE, de préparation, réalisation, validation et suivi des audits HSE.</a:t>
            </a:r>
          </a:p>
          <a:p>
            <a:r>
              <a:rPr lang="fr-FR" dirty="0"/>
              <a:t>Les audits HSE se distinguent des audits qui peuvent inclure une composante HSE (ex. </a:t>
            </a:r>
            <a:r>
              <a:rPr lang="fr-FR" dirty="0" err="1"/>
              <a:t>operated</a:t>
            </a:r>
            <a:r>
              <a:rPr lang="fr-FR" dirty="0"/>
              <a:t> by </a:t>
            </a:r>
            <a:r>
              <a:rPr lang="fr-FR" dirty="0" err="1"/>
              <a:t>others</a:t>
            </a:r>
            <a:r>
              <a:rPr lang="fr-FR" dirty="0"/>
              <a:t>), auxquels la division audits de la direction HSE du Groupe participe mais dont elle n’est pas en charge du processus, et qui ne sont pas gérés par la présente règle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88959" y="692696"/>
            <a:ext cx="6079049" cy="5472608"/>
          </a:xfrm>
        </p:spPr>
        <p:txBody>
          <a:bodyPr/>
          <a:lstStyle/>
          <a:p>
            <a:pPr marL="266700" indent="-266700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</a:pPr>
            <a:r>
              <a:rPr lang="fr-FR" sz="1400" dirty="0" smtClean="0">
                <a:latin typeface="+mn-lt"/>
              </a:rPr>
              <a:t>Remplace les règles Groupe et Branches existantes :</a:t>
            </a:r>
            <a:endParaRPr lang="fr-FR" sz="1400" dirty="0">
              <a:latin typeface="+mn-lt"/>
            </a:endParaRPr>
          </a:p>
          <a:p>
            <a:pPr marL="536575" lvl="1" indent="-26828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tabLst>
                <a:tab pos="1255713" algn="l"/>
              </a:tabLst>
            </a:pPr>
            <a:r>
              <a:rPr lang="fr-FR" sz="1400" dirty="0" smtClean="0">
                <a:latin typeface="+mn-lt"/>
              </a:rPr>
              <a:t>Groupe	DIR-GR-SEC-011 (composante Audit)</a:t>
            </a:r>
            <a:endParaRPr lang="en-US" sz="1400" dirty="0" smtClean="0">
              <a:latin typeface="+mn-lt"/>
            </a:endParaRPr>
          </a:p>
          <a:p>
            <a:pPr marL="536575" lvl="1" indent="-26828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tabLst>
                <a:tab pos="1255713" algn="l"/>
              </a:tabLst>
            </a:pPr>
            <a:r>
              <a:rPr lang="fr-FR" sz="1400" dirty="0" smtClean="0">
                <a:latin typeface="+mn-lt"/>
              </a:rPr>
              <a:t>EP	</a:t>
            </a:r>
            <a:r>
              <a:rPr lang="en-GB" sz="1400" dirty="0" smtClean="0">
                <a:latin typeface="+mn-lt"/>
              </a:rPr>
              <a:t>CR-EP-HSE-112</a:t>
            </a:r>
            <a:endParaRPr lang="en-US" sz="1400" dirty="0" smtClean="0">
              <a:latin typeface="+mn-lt"/>
            </a:endParaRPr>
          </a:p>
          <a:p>
            <a:pPr marL="536575" lvl="1" indent="-26828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tabLst>
                <a:tab pos="1255713" algn="l"/>
              </a:tabLst>
            </a:pPr>
            <a:r>
              <a:rPr lang="en-US" sz="1400" dirty="0" smtClean="0">
                <a:latin typeface="+mn-lt"/>
              </a:rPr>
              <a:t>RC	CR-RC-HSE-120</a:t>
            </a:r>
          </a:p>
          <a:p>
            <a:pPr marL="536575" lvl="1" indent="-26828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tabLst>
                <a:tab pos="1255713" algn="l"/>
              </a:tabLst>
            </a:pPr>
            <a:r>
              <a:rPr lang="en-US" sz="1400" dirty="0" smtClean="0">
                <a:latin typeface="+mn-lt"/>
              </a:rPr>
              <a:t>MS	</a:t>
            </a:r>
            <a:r>
              <a:rPr lang="en-GB" sz="1400" dirty="0" smtClean="0">
                <a:latin typeface="+mn-lt"/>
              </a:rPr>
              <a:t>CR-MS-HSEQ-112 et CR-MS-HSEQ-141</a:t>
            </a:r>
          </a:p>
          <a:p>
            <a:pPr marL="536575" lvl="1" indent="-26828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tabLst>
                <a:tab pos="1255713" algn="l"/>
              </a:tabLst>
            </a:pPr>
            <a:r>
              <a:rPr lang="en-GB" sz="1400" dirty="0" smtClean="0">
                <a:latin typeface="+mn-lt"/>
              </a:rPr>
              <a:t>GRP	N/A</a:t>
            </a:r>
          </a:p>
          <a:p>
            <a:pPr marL="268287" lvl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  <a:tabLst>
                <a:tab pos="1255713" algn="l"/>
              </a:tabLst>
            </a:pPr>
            <a:endParaRPr lang="en-GB" sz="1400" dirty="0" smtClean="0">
              <a:latin typeface="+mn-lt"/>
            </a:endParaRPr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fr-FR" sz="1400" dirty="0" smtClean="0">
                <a:latin typeface="+mn-lt"/>
              </a:rPr>
              <a:t>Définit 8 exigences concernant les 5 sujets suivants :</a:t>
            </a:r>
          </a:p>
          <a:p>
            <a:pPr marL="541338" lvl="2" indent="-2746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+mn-lt"/>
              </a:rPr>
              <a:t>Autoévaluation HSE </a:t>
            </a:r>
          </a:p>
          <a:p>
            <a:pPr marL="541338" lvl="2" indent="-2746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+mn-lt"/>
              </a:rPr>
              <a:t>Audit HSE</a:t>
            </a:r>
          </a:p>
          <a:p>
            <a:pPr marL="541338" lvl="2" indent="-2746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+mn-lt"/>
              </a:rPr>
              <a:t>Rapport d’audit</a:t>
            </a:r>
          </a:p>
          <a:p>
            <a:pPr marL="541338" lvl="2" indent="-2746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+mn-lt"/>
              </a:rPr>
              <a:t>Plan d’actions et suivi</a:t>
            </a:r>
          </a:p>
          <a:p>
            <a:pPr marL="541338" lvl="2" indent="-274638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fr-FR" sz="1400" dirty="0" smtClean="0">
                <a:latin typeface="+mn-lt"/>
              </a:rPr>
              <a:t>Documentation et archivage</a:t>
            </a:r>
          </a:p>
          <a:p>
            <a:pPr marL="266700" lvl="2">
              <a:lnSpc>
                <a:spcPct val="100000"/>
              </a:lnSpc>
              <a:spcBef>
                <a:spcPts val="200"/>
              </a:spcBef>
              <a:spcAft>
                <a:spcPts val="100"/>
              </a:spcAft>
            </a:pPr>
            <a:endParaRPr lang="fr-FR" sz="1400" dirty="0" smtClean="0">
              <a:latin typeface="+mn-lt"/>
            </a:endParaRPr>
          </a:p>
          <a:p>
            <a:pPr marL="266700" indent="-266700">
              <a:spcBef>
                <a:spcPts val="300"/>
              </a:spcBef>
              <a:spcAft>
                <a:spcPts val="300"/>
              </a:spcAft>
            </a:pPr>
            <a:r>
              <a:rPr lang="fr-FR" sz="1400" dirty="0" smtClean="0">
                <a:latin typeface="+mn-lt"/>
              </a:rPr>
              <a:t>Date de publication dans REFLEX : 24/09/2018.</a:t>
            </a:r>
          </a:p>
          <a:p>
            <a:pPr marL="266700" indent="-266700">
              <a:spcBef>
                <a:spcPts val="600"/>
              </a:spcBef>
              <a:spcAft>
                <a:spcPts val="300"/>
              </a:spcAft>
            </a:pPr>
            <a:r>
              <a:rPr lang="fr-FR" sz="1400" dirty="0" smtClean="0">
                <a:latin typeface="+mn-lt"/>
              </a:rPr>
              <a:t>Date d’application : </a:t>
            </a:r>
            <a:r>
              <a:rPr lang="fr-FR" sz="1400" dirty="0">
                <a:latin typeface="+mn-lt"/>
              </a:rPr>
              <a:t>3 mois après publication </a:t>
            </a:r>
            <a:r>
              <a:rPr lang="fr-FR" sz="1400" dirty="0" smtClean="0">
                <a:latin typeface="+mn-lt"/>
              </a:rPr>
              <a:t>dans REFLEX</a:t>
            </a:r>
            <a:r>
              <a:rPr lang="fr-FR" sz="1400" dirty="0">
                <a:latin typeface="+mn-lt"/>
              </a:rPr>
              <a:t>, à l’exception des  exigences 3.1.1 et </a:t>
            </a:r>
            <a:r>
              <a:rPr lang="fr-FR" sz="1400" dirty="0" smtClean="0">
                <a:latin typeface="+mn-lt"/>
              </a:rPr>
              <a:t>3.1.2 </a:t>
            </a:r>
            <a:r>
              <a:rPr lang="fr-FR" sz="1400" dirty="0">
                <a:latin typeface="+mn-lt"/>
              </a:rPr>
              <a:t>qui sont applicables dans les 6 </a:t>
            </a:r>
            <a:r>
              <a:rPr lang="fr-FR" sz="1400" dirty="0" smtClean="0">
                <a:latin typeface="+mn-lt"/>
              </a:rPr>
              <a:t>mois après </a:t>
            </a:r>
            <a:r>
              <a:rPr lang="fr-FR" sz="1400" dirty="0">
                <a:latin typeface="+mn-lt"/>
              </a:rPr>
              <a:t>publication.</a:t>
            </a:r>
          </a:p>
          <a:p>
            <a:pPr marL="0" indent="0">
              <a:spcBef>
                <a:spcPts val="600"/>
              </a:spcBef>
              <a:spcAft>
                <a:spcPts val="300"/>
              </a:spcAft>
              <a:buNone/>
            </a:pPr>
            <a:endParaRPr lang="fr-FR" sz="1400" b="1" dirty="0"/>
          </a:p>
          <a:p>
            <a:pPr marL="266700" indent="-266700">
              <a:spcBef>
                <a:spcPts val="300"/>
              </a:spcBef>
              <a:spcAft>
                <a:spcPts val="300"/>
              </a:spcAft>
            </a:pPr>
            <a:endParaRPr lang="fr-FR" sz="14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fr-FR" sz="1400" dirty="0"/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fr-FR" sz="1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24456" y="188640"/>
            <a:ext cx="3809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+mn-lt"/>
              </a:rPr>
              <a:t>Autoévaluations HSE et Audits HSE</a:t>
            </a:r>
            <a:endParaRPr lang="es-A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36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88959" y="764704"/>
            <a:ext cx="6079049" cy="5400600"/>
          </a:xfrm>
        </p:spPr>
        <p:txBody>
          <a:bodyPr/>
          <a:lstStyle/>
          <a:p>
            <a:pPr marL="266700" indent="-266700">
              <a:lnSpc>
                <a:spcPct val="100000"/>
              </a:lnSpc>
              <a:spcBef>
                <a:spcPts val="600"/>
              </a:spcBef>
              <a:spcAft>
                <a:spcPts val="900"/>
              </a:spcAft>
            </a:pPr>
            <a:r>
              <a:rPr lang="fr-FR" sz="1400" dirty="0">
                <a:latin typeface="+mn-lt"/>
              </a:rPr>
              <a:t>S’applique aux entités et filiales du domaine opéré du Groupe.</a:t>
            </a:r>
          </a:p>
          <a:p>
            <a:pPr marL="266700" indent="-266700">
              <a:lnSpc>
                <a:spcPct val="100000"/>
              </a:lnSpc>
              <a:spcBef>
                <a:spcPts val="600"/>
              </a:spcBef>
              <a:spcAft>
                <a:spcPts val="900"/>
              </a:spcAft>
            </a:pPr>
            <a:r>
              <a:rPr lang="fr-FR" sz="1400" dirty="0" smtClean="0">
                <a:latin typeface="+mn-lt"/>
              </a:rPr>
              <a:t>Audits HSE </a:t>
            </a:r>
            <a:r>
              <a:rPr lang="fr-FR" sz="1400" dirty="0">
                <a:latin typeface="+mn-lt"/>
              </a:rPr>
              <a:t>avec un focus </a:t>
            </a:r>
            <a:r>
              <a:rPr lang="fr-FR" sz="1400" dirty="0" smtClean="0">
                <a:latin typeface="+mn-lt"/>
              </a:rPr>
              <a:t>sur la </a:t>
            </a:r>
            <a:r>
              <a:rPr lang="fr-FR" sz="1400" dirty="0">
                <a:latin typeface="+mn-lt"/>
              </a:rPr>
              <a:t>maitrise des risques majeurs (et non pas dans la « stricte » conformité au référentiel).</a:t>
            </a:r>
          </a:p>
          <a:p>
            <a:pPr marL="266700" indent="-266700">
              <a:lnSpc>
                <a:spcPct val="100000"/>
              </a:lnSpc>
              <a:spcBef>
                <a:spcPts val="600"/>
              </a:spcBef>
              <a:spcAft>
                <a:spcPts val="900"/>
              </a:spcAft>
            </a:pPr>
            <a:r>
              <a:rPr lang="fr-FR" sz="1400" dirty="0">
                <a:latin typeface="+mn-lt"/>
              </a:rPr>
              <a:t>Les audits HSE réalisés en 2017 et 2018 sont déjà conformes à la majorité des exigences de la nouvelle règle.</a:t>
            </a:r>
          </a:p>
          <a:p>
            <a:pPr marL="266700" indent="-266700">
              <a:spcBef>
                <a:spcPts val="600"/>
              </a:spcBef>
              <a:spcAft>
                <a:spcPts val="900"/>
              </a:spcAft>
            </a:pPr>
            <a:r>
              <a:rPr lang="fr-FR" sz="1400" dirty="0">
                <a:latin typeface="+mn-lt"/>
              </a:rPr>
              <a:t>Evolution dans la continuité</a:t>
            </a:r>
            <a:r>
              <a:rPr lang="fr-FR" sz="1400" dirty="0" smtClean="0">
                <a:latin typeface="+mn-lt"/>
              </a:rPr>
              <a:t>.</a:t>
            </a:r>
          </a:p>
          <a:p>
            <a:pPr marL="266700" indent="-266700">
              <a:spcBef>
                <a:spcPts val="600"/>
              </a:spcBef>
              <a:spcAft>
                <a:spcPts val="900"/>
              </a:spcAft>
            </a:pPr>
            <a:r>
              <a:rPr lang="fr-FR" sz="1400" dirty="0" smtClean="0">
                <a:latin typeface="+mn-lt"/>
              </a:rPr>
              <a:t>Pas de difficulté majeur dans la mise en place des exigences de la </a:t>
            </a:r>
            <a:r>
              <a:rPr lang="fr-FR" sz="1400" dirty="0" err="1" smtClean="0">
                <a:latin typeface="+mn-lt"/>
              </a:rPr>
              <a:t>régle</a:t>
            </a:r>
            <a:r>
              <a:rPr lang="fr-FR" sz="1400" dirty="0" smtClean="0">
                <a:latin typeface="+mn-lt"/>
              </a:rPr>
              <a:t>. </a:t>
            </a:r>
          </a:p>
          <a:p>
            <a:pPr marL="266700" indent="-266700">
              <a:spcBef>
                <a:spcPts val="600"/>
              </a:spcBef>
              <a:spcAft>
                <a:spcPts val="900"/>
              </a:spcAft>
            </a:pPr>
            <a:r>
              <a:rPr lang="fr-FR" sz="1400" dirty="0" smtClean="0">
                <a:latin typeface="+mn-lt"/>
              </a:rPr>
              <a:t>Une attention particulière de la part du management de la filiale /entité devra être donnée au volet « </a:t>
            </a:r>
            <a:r>
              <a:rPr lang="fr-FR" sz="1400" dirty="0" err="1" smtClean="0">
                <a:latin typeface="+mn-lt"/>
              </a:rPr>
              <a:t>Autoevaluation</a:t>
            </a:r>
            <a:r>
              <a:rPr lang="fr-FR" sz="1400" dirty="0" smtClean="0">
                <a:latin typeface="+mn-lt"/>
              </a:rPr>
              <a:t> HSE ».</a:t>
            </a:r>
          </a:p>
          <a:p>
            <a:pPr marL="266700" indent="-266700">
              <a:spcBef>
                <a:spcPts val="600"/>
              </a:spcBef>
              <a:spcAft>
                <a:spcPts val="900"/>
              </a:spcAft>
            </a:pPr>
            <a:r>
              <a:rPr lang="fr-FR" sz="1400" dirty="0" smtClean="0">
                <a:latin typeface="+mn-lt"/>
              </a:rPr>
              <a:t>Outil de support à la réalisation des « Autoévaluations HSE ».</a:t>
            </a:r>
            <a:endParaRPr lang="fr-FR" sz="1400" dirty="0">
              <a:latin typeface="+mn-lt"/>
            </a:endParaRPr>
          </a:p>
          <a:p>
            <a:pPr marL="266700" indent="-266700">
              <a:spcBef>
                <a:spcPts val="300"/>
              </a:spcBef>
              <a:spcAft>
                <a:spcPts val="300"/>
              </a:spcAft>
            </a:pPr>
            <a:endParaRPr lang="fr-FR" sz="1350" dirty="0"/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fr-FR" sz="1400" b="1" dirty="0"/>
          </a:p>
          <a:p>
            <a:pPr marL="266700" indent="-266700">
              <a:spcBef>
                <a:spcPts val="300"/>
              </a:spcBef>
              <a:spcAft>
                <a:spcPts val="300"/>
              </a:spcAft>
            </a:pPr>
            <a:endParaRPr lang="fr-FR" sz="1400" dirty="0" smtClean="0"/>
          </a:p>
          <a:p>
            <a: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fr-FR" sz="1400" dirty="0"/>
          </a:p>
          <a:p>
            <a:pPr marL="266700" indent="-2667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endParaRPr lang="fr-FR" sz="1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90916" y="188640"/>
            <a:ext cx="3809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latin typeface="+mn-lt"/>
              </a:rPr>
              <a:t>Autoévaluations HSE et Audits HSE</a:t>
            </a:r>
            <a:endParaRPr lang="es-A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676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graphicFrame>
        <p:nvGraphicFramePr>
          <p:cNvPr id="4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865897"/>
              </p:ext>
            </p:extLst>
          </p:nvPr>
        </p:nvGraphicFramePr>
        <p:xfrm>
          <a:off x="263352" y="490304"/>
          <a:ext cx="11787366" cy="5608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61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0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5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9617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fr-FR" sz="1300" b="1" noProof="0" dirty="0" smtClean="0">
                          <a:latin typeface="+mn-lt"/>
                        </a:rPr>
                        <a:t>Sujet</a:t>
                      </a:r>
                      <a:endParaRPr lang="fr-FR" sz="1300" b="1" noProof="0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400" b="1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400" b="1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300" b="1" dirty="0" smtClean="0">
                          <a:latin typeface="+mn-lt"/>
                        </a:rPr>
                        <a:t>Exigences</a:t>
                      </a:r>
                      <a:endParaRPr lang="fr-CH" sz="1300" b="1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007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1095">
                <a:tc rowSpan="2">
                  <a:txBody>
                    <a:bodyPr/>
                    <a:lstStyle/>
                    <a:p>
                      <a:r>
                        <a:rPr lang="fr-FR" sz="13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Autoévaluation</a:t>
                      </a: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 HSE 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nb-NO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3.1.1 : périodicité de l’autoévaluation HSE </a:t>
                      </a:r>
                      <a:endParaRPr lang="nb-NO" sz="16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marR="0" lvl="4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 autoévaluation HSE est effectuée au moins tous les 2 ans et à chaque changement </a:t>
                      </a: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significatif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400" baseline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3.1.2 : plan d’action suite à l’autoévaluation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marR="0" lvl="0" indent="-17780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plan d’action qui énonce les actions priorisées de correction et d’amélioration relatives à chaque écart identifié lors d’une autoévaluation HSE est établi, mis en ouevre et suivi jusqu’à sa clôture par l’entité ou la </a:t>
                      </a: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filiale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nb-NO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400" b="0" u="sng" dirty="0" smtClean="0">
                          <a:solidFill>
                            <a:srgbClr val="FF0000"/>
                          </a:solidFill>
                        </a:rPr>
                        <a:t>Changements </a:t>
                      </a:r>
                      <a:r>
                        <a:rPr lang="fr-FR" sz="1400" b="0" u="none" dirty="0" smtClean="0">
                          <a:solidFill>
                            <a:srgbClr val="FF0000"/>
                          </a:solidFill>
                        </a:rPr>
                        <a:t>:</a:t>
                      </a:r>
                      <a:endParaRPr lang="fr-FR" sz="1400" b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4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notion d’audit interne n’existait pas dans la règle EP. </a:t>
                      </a: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4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notion d'audit interne mentionnée dans les règles existantes des Branches RC et MS est désormais assimilée à l'exercice d'Autoévaluation HSE. </a:t>
                      </a:r>
                      <a:endParaRPr lang="en-GB" sz="1400" b="0" i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9201">
                <a:tc rowSpan="2"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Audit HSE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3.2.1 : périodicité des audits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pitchFamily="2" charset="2"/>
                        <a:buChar char="§"/>
                      </a:pP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Chaque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unité auditable fait l’objet d’un audit HSE avec une périodicité de 3 à 5 ans, selon le plan long terme établi par la division audits de la direction HSE du Groupe.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3.2.2 : informations à fournir à l’équipe d’audit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marR="0" lvl="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documents et toute autre information nécessaire à l’audit HSE sont mis à disposition de l’équipe d’audit HSE dans les </a:t>
                      </a: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délais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demandés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GB" sz="14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400" b="0" u="sng" dirty="0" smtClean="0">
                          <a:solidFill>
                            <a:srgbClr val="FF0000"/>
                          </a:solidFill>
                        </a:rPr>
                        <a:t>Changement</a:t>
                      </a:r>
                      <a:r>
                        <a:rPr lang="fr-FR" sz="1400" b="0" u="none" dirty="0" smtClean="0">
                          <a:solidFill>
                            <a:srgbClr val="FF0000"/>
                          </a:solidFill>
                        </a:rPr>
                        <a:t> :</a:t>
                      </a:r>
                      <a:endParaRPr lang="nb-NO" sz="14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40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anose="05000000000000000000" pitchFamily="2" charset="2"/>
                        <a:buChar char="§"/>
                      </a:pPr>
                      <a:r>
                        <a:rPr lang="fr-FR" sz="140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Fréquences définies auparavant : 3 ans (recommandation selon Directive Groupe), chaque 3 à 4 ans (EP), chaque 4 ans (RC) et entre 3 et 5 ans selon le risque associé aux activités (MS).</a:t>
                      </a:r>
                      <a:endParaRPr lang="en-GB" sz="1400" i="1" baseline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8662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06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6"/>
          <p:cNvSpPr>
            <a:spLocks noGrp="1" noEditPoints="1"/>
          </p:cNvSpPr>
          <p:nvPr>
            <p:ph type="body" sz="quarter" idx="11"/>
          </p:nvPr>
        </p:nvSpPr>
        <p:spPr>
          <a:xfrm>
            <a:off x="0" y="0"/>
            <a:ext cx="6312024" cy="404664"/>
          </a:xfrm>
        </p:spPr>
        <p:txBody>
          <a:bodyPr/>
          <a:lstStyle/>
          <a:p>
            <a:r>
              <a:rPr lang="fr-FR" dirty="0" smtClean="0"/>
              <a:t>REVUE DES EXIGENCES</a:t>
            </a:r>
            <a:endParaRPr lang="en-US" dirty="0"/>
          </a:p>
        </p:txBody>
      </p:sp>
      <p:graphicFrame>
        <p:nvGraphicFramePr>
          <p:cNvPr id="4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611849"/>
              </p:ext>
            </p:extLst>
          </p:nvPr>
        </p:nvGraphicFramePr>
        <p:xfrm>
          <a:off x="263352" y="433909"/>
          <a:ext cx="11762320" cy="57424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37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2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6568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79663">
                <a:tc>
                  <a:txBody>
                    <a:bodyPr/>
                    <a:lstStyle/>
                    <a:p>
                      <a:pPr algn="l"/>
                      <a:r>
                        <a:rPr lang="fr-FR" sz="1300" b="1" noProof="0" dirty="0" smtClean="0">
                          <a:latin typeface="+mn-lt"/>
                        </a:rPr>
                        <a:t>Sujet</a:t>
                      </a:r>
                      <a:endParaRPr lang="fr-FR" sz="1300" b="1" noProof="0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400" b="1" noProof="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400" b="1" noProof="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300" b="1" noProof="0" dirty="0" smtClean="0">
                          <a:latin typeface="+mn-lt"/>
                        </a:rPr>
                        <a:t>Exigences</a:t>
                      </a:r>
                      <a:endParaRPr lang="fr-FR" sz="1300" b="1" noProof="0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en-US" sz="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118652"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fr-FR" sz="13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Rapport</a:t>
                      </a:r>
                      <a:r>
                        <a:rPr lang="fr-FR" sz="1300" b="1" baseline="0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d’audit</a:t>
                      </a:r>
                      <a:endParaRPr lang="fr-FR" sz="13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3.2.3 : commentaires au rapport de l’audit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indent="-177800">
                        <a:spcAft>
                          <a:spcPts val="600"/>
                        </a:spcAft>
                        <a:buFont typeface="Wingdings" pitchFamily="2" charset="2"/>
                        <a:buChar char="§"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Après la réalisation de l’audit HSE et réception du projet de rapport d’audit HSE, 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commentaires sur ce dernier sont retournés au </a:t>
                      </a:r>
                      <a:r>
                        <a:rPr lang="nb-NO" sz="140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auditeur sous 15 jours ouvrables.</a:t>
                      </a:r>
                    </a:p>
                    <a:p>
                      <a:pPr marL="0" indent="0" fontAlgn="ctr"/>
                      <a:r>
                        <a:rPr lang="fr-FR" sz="1400" b="0" u="sng" dirty="0" smtClean="0">
                          <a:solidFill>
                            <a:srgbClr val="FF0000"/>
                          </a:solidFill>
                        </a:rPr>
                        <a:t>Pas de changement</a:t>
                      </a:r>
                      <a:endParaRPr lang="fr-FR" sz="1400" b="0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fr-FR" sz="4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fr-FR" sz="4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089214">
                <a:tc rowSpan="2"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fr-FR" sz="1300" b="1" noProof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Plan d’actions et suivi</a:t>
                      </a:r>
                      <a:endParaRPr lang="fr-FR" sz="13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None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3.2.4 : plan d’action suite à l’audit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Char char="§"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la réception du rapport final d’audit HSE, un plan d’actions de correction et d’amélioration relatives à chaque constat d’audit identifié est établi, mis en œuvre et suivi, jusqu’à sa clôture.</a:t>
                      </a:r>
                    </a:p>
                    <a:p>
                      <a:pPr marL="17780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Char char="§"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 progression du plan d’action est communiquée à la ligne hiérarchique, au niveau approprié</a:t>
                      </a:r>
                      <a:r>
                        <a:rPr lang="fr-FR" sz="13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nb-NO" sz="13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350" baseline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62799">
                <a:tc vMerge="1"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endParaRPr lang="en-US" sz="13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002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None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3.2.5 : avancement du plan d’action HSE</a:t>
                      </a:r>
                      <a:endParaRPr lang="en-GB" sz="1200" b="1" baseline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295281"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endParaRPr lang="fr-FR" sz="1300" b="1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Char char="§"/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statut des actions liées à des constats d’audit de niveau P1 et P2 est envoyé au management de la branche et à la direction HSE Groupe, à la fin de </a:t>
                      </a:r>
                      <a:r>
                        <a:rPr lang="nb-NO" sz="14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chaque</a:t>
                      </a: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semestre.</a:t>
                      </a:r>
                    </a:p>
                    <a:p>
                      <a:pPr marL="0" marR="0" lvl="0" indent="0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fr-FR" sz="1400" b="0" u="sng" dirty="0" smtClean="0">
                          <a:solidFill>
                            <a:srgbClr val="FF0000"/>
                          </a:solidFill>
                        </a:rPr>
                        <a:t>Changement</a:t>
                      </a:r>
                      <a:r>
                        <a:rPr lang="fr-FR" sz="1400" b="0" u="none" baseline="0" dirty="0" smtClean="0">
                          <a:solidFill>
                            <a:srgbClr val="FF0000"/>
                          </a:solidFill>
                        </a:rPr>
                        <a:t> :</a:t>
                      </a:r>
                      <a:endParaRPr lang="fr-FR" sz="1400" b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177800" marR="0" lvl="0" indent="-1778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400" b="0" i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Nouvelle exigence (3.2.5) pour l’ensemble des branches. Auparavant la règle de la Branche EP prévoyait des « visite de suivi » par EP/HSEQ, 12 à 18 mois après l’audit.</a:t>
                      </a:r>
                      <a:endParaRPr lang="en-GB" sz="1400" baseline="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0008174"/>
                  </a:ext>
                </a:extLst>
              </a:tr>
              <a:tr h="58876">
                <a:tc>
                  <a:txBody>
                    <a:bodyPr/>
                    <a:lstStyle/>
                    <a:p>
                      <a:endParaRPr lang="fr-FR" sz="4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158164"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fr-FR" sz="1300" b="1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Documentation</a:t>
                      </a:r>
                      <a:r>
                        <a:rPr lang="fr-FR" sz="1300" b="1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et archivage</a:t>
                      </a:r>
                      <a:endParaRPr lang="fr-FR" sz="1300" b="1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None/>
                      </a:pP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Exigence 3.3.1 : conservation des documents d’autoévaluation HSE et d’audit HSE</a:t>
                      </a:r>
                      <a:endParaRPr lang="nb-NO" sz="16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80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SzPct val="100000"/>
                        <a:buFont typeface="Wingdings" pitchFamily="2" charset="2"/>
                        <a:buChar char="§"/>
                      </a:pP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Les documents et enregistrements suivants sont conservés selon la politique de conservation des documents : les rapports d’autoévaluation HSE,</a:t>
                      </a:r>
                      <a:r>
                        <a:rPr lang="fr-FR" sz="14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</a:t>
                      </a:r>
                      <a:r>
                        <a:rPr lang="fr-FR" sz="14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 rapports d’audit HSE et les justificatifs de clôture des actions liées à tous les constats d’audit.</a:t>
                      </a:r>
                    </a:p>
                    <a:p>
                      <a:pPr marL="0" indent="0" fontAlgn="ctr"/>
                      <a:r>
                        <a:rPr lang="fr-FR" sz="1400" b="0" u="sng" dirty="0" smtClean="0">
                          <a:solidFill>
                            <a:srgbClr val="FF0000"/>
                          </a:solidFill>
                        </a:rPr>
                        <a:t>Pas de changement</a:t>
                      </a:r>
                      <a:endParaRPr lang="fr-FR" sz="1400" b="0" u="sng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21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263352" y="0"/>
            <a:ext cx="8424936" cy="404664"/>
          </a:xfrm>
        </p:spPr>
        <p:txBody>
          <a:bodyPr/>
          <a:lstStyle/>
          <a:p>
            <a:r>
              <a:rPr lang="en-GB" dirty="0" smtClean="0"/>
              <a:t>EXIGENCES NON RETENUES DANS LA NOUVELLE REGLE</a:t>
            </a:r>
            <a:endParaRPr lang="en-US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030936"/>
              </p:ext>
            </p:extLst>
          </p:nvPr>
        </p:nvGraphicFramePr>
        <p:xfrm>
          <a:off x="263352" y="692696"/>
          <a:ext cx="11377264" cy="42058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74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0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04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706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16057">
                <a:tc>
                  <a:txBody>
                    <a:bodyPr/>
                    <a:lstStyle/>
                    <a:p>
                      <a:pPr algn="l"/>
                      <a:r>
                        <a:rPr lang="fr-FR" sz="1300" b="1" noProof="0" dirty="0" smtClean="0">
                          <a:latin typeface="+mn-lt"/>
                        </a:rPr>
                        <a:t>Sujet</a:t>
                      </a:r>
                      <a:endParaRPr lang="fr-FR" sz="1300" b="1" noProof="0" dirty="0">
                        <a:latin typeface="+mn-lt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400" b="1" noProof="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400" b="1" noProof="0" dirty="0"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300" b="1" noProof="0" dirty="0" smtClean="0">
                          <a:latin typeface="+mn-lt"/>
                        </a:rPr>
                        <a:t>Exigences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007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1095">
                <a:tc rowSpan="3">
                  <a:txBody>
                    <a:bodyPr/>
                    <a:lstStyle/>
                    <a:p>
                      <a:r>
                        <a:rPr lang="fr-FR" sz="13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Reconnaissance tierce partie du Protocole d'Audit </a:t>
                      </a:r>
                    </a:p>
                    <a:p>
                      <a:endParaRPr lang="fr-FR" sz="13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endParaRPr lang="fr-FR" sz="13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r>
                        <a:rPr lang="fr-FR" sz="13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Utilisation du protocole d'audit par prestataire habilité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Wingdings" pitchFamily="2" charset="2"/>
                        <a:buChar char="§"/>
                      </a:pPr>
                      <a:r>
                        <a:rPr lang="fr-FR" sz="1300" baseline="0" dirty="0" smtClean="0">
                          <a:latin typeface="+mn-lt"/>
                        </a:rPr>
                        <a:t>La reconnaissance tierce partie du protocole pour les entités comportant des risques technologiques n'est </a:t>
                      </a:r>
                      <a:r>
                        <a:rPr lang="fr-FR" sz="1300" baseline="0" smtClean="0">
                          <a:latin typeface="+mn-lt"/>
                        </a:rPr>
                        <a:t>plus exigée. </a:t>
                      </a:r>
                      <a:r>
                        <a:rPr lang="fr-FR" sz="1300" b="1" baseline="0" dirty="0" smtClean="0">
                          <a:latin typeface="+mn-lt"/>
                        </a:rPr>
                        <a:t>(Groupe DIR-GR-SEC-011) </a:t>
                      </a:r>
                      <a:endParaRPr lang="en-GB" sz="1300" b="1" baseline="0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fr-FR" sz="1300" baseline="0" dirty="0" smtClean="0">
                        <a:latin typeface="+mn-lt"/>
                      </a:endParaRPr>
                    </a:p>
                    <a:p>
                      <a:pPr marL="177800" marR="0" lvl="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300" baseline="0" dirty="0" smtClean="0">
                          <a:latin typeface="+mn-lt"/>
                        </a:rPr>
                        <a:t>Pas d'utilisation du protocole d'audit par prestataire habilité. </a:t>
                      </a:r>
                      <a:r>
                        <a:rPr lang="fr-FR" sz="1300" b="1" baseline="0" dirty="0" smtClean="0">
                          <a:latin typeface="+mn-lt"/>
                        </a:rPr>
                        <a:t>(Groupe DIR-GR-SEC-011) </a:t>
                      </a:r>
                      <a:endParaRPr lang="en-GB" sz="1300" b="1" baseline="0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GB" sz="1300" baseline="0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327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89201">
                <a:tc rowSpan="2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dirty="0" smtClean="0">
                          <a:solidFill>
                            <a:schemeClr val="bg1"/>
                          </a:solidFill>
                          <a:latin typeface="+mn-lt"/>
                        </a:rPr>
                        <a:t>Notion de Revue Maestro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noProof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Visite de suivi HSEQ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Wingdings" pitchFamily="2" charset="2"/>
                        <a:buChar char="§"/>
                      </a:pPr>
                      <a:r>
                        <a:rPr lang="fr-FR" sz="1300" baseline="0" dirty="0" smtClean="0">
                          <a:latin typeface="+mn-lt"/>
                        </a:rPr>
                        <a:t>La notion de Revue Maestro n'existe plus dans la nouvelle règle. </a:t>
                      </a:r>
                      <a:r>
                        <a:rPr lang="fr-FR" sz="1300" b="1" baseline="0" dirty="0" smtClean="0">
                          <a:latin typeface="+mn-lt"/>
                        </a:rPr>
                        <a:t>(Branche EP - CR-EP-HSE-112)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4401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300" baseline="0" dirty="0" smtClean="0">
                          <a:latin typeface="+mn-lt"/>
                        </a:rPr>
                        <a:t>   La notion de visite de suivi par HSEQ n'existe plus dans la nouvelle règle. </a:t>
                      </a:r>
                      <a:r>
                        <a:rPr lang="fr-FR" sz="1300" b="1" baseline="0" dirty="0" smtClean="0">
                          <a:latin typeface="+mn-lt"/>
                        </a:rPr>
                        <a:t>(Branche EP - CR-EP-HSE-112)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8662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84023">
                <a:tc rowSpan="2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noProof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Notion de protocole modulable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noProof="0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noProof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Certification selon normes et standards internationaux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-177800">
                        <a:spcAft>
                          <a:spcPts val="600"/>
                        </a:spcAft>
                        <a:buFont typeface="Wingdings" pitchFamily="2" charset="2"/>
                        <a:buChar char="§"/>
                      </a:pPr>
                      <a:r>
                        <a:rPr lang="fr-FR" sz="1300" baseline="0" noProof="0" dirty="0" smtClean="0">
                          <a:latin typeface="+mn-lt"/>
                        </a:rPr>
                        <a:t>Le protocole One Maestro n'est plus un protocole modulable. </a:t>
                      </a:r>
                      <a:r>
                        <a:rPr lang="fr-FR" sz="1300" b="1" baseline="0" noProof="0" dirty="0" smtClean="0">
                          <a:latin typeface="+mn-lt"/>
                        </a:rPr>
                        <a:t>(Branche </a:t>
                      </a:r>
                      <a:r>
                        <a:rPr lang="fr-FR" sz="1200" b="1" noProof="0" dirty="0" smtClean="0"/>
                        <a:t>MS - </a:t>
                      </a:r>
                      <a:r>
                        <a:rPr lang="fr-FR" sz="1200" b="1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CR-MS-HSEQ-112) </a:t>
                      </a:r>
                      <a:endParaRPr lang="fr-FR" sz="1300" b="1" baseline="0" noProof="0" dirty="0" smtClean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35266">
                <a:tc vMerge="1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0" lvl="0" indent="-17780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fr-FR" sz="1300" baseline="0" noProof="0" dirty="0" smtClean="0">
                          <a:latin typeface="+mn-lt"/>
                        </a:rPr>
                        <a:t>Les tierces parties* ne pourront plus conduire les audits One-MAESTRO combinés avec des certifications souhaitées par les filiales (ISO 14001, OHSAS 18001, ISO 50001). </a:t>
                      </a:r>
                      <a:r>
                        <a:rPr lang="fr-FR" sz="1300" b="1" baseline="0" noProof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(Branche MS - CR-MS-HSEQ-112)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0205872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87801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400" dirty="0">
                        <a:latin typeface="+mn-lt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95744229"/>
                  </a:ext>
                </a:extLst>
              </a:tr>
            </a:tbl>
          </a:graphicData>
        </a:graphic>
      </p:graphicFrame>
      <p:sp>
        <p:nvSpPr>
          <p:cNvPr id="33" name="ZoneTexte 32"/>
          <p:cNvSpPr txBox="1"/>
          <p:nvPr/>
        </p:nvSpPr>
        <p:spPr>
          <a:xfrm>
            <a:off x="2207568" y="5384656"/>
            <a:ext cx="5498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* Organismes de certification accrédités (ex: DNV, SGS, BV, AFNOR, Lloyd’s)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8583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191344" y="9115"/>
            <a:ext cx="6840760" cy="404664"/>
          </a:xfrm>
        </p:spPr>
        <p:txBody>
          <a:bodyPr/>
          <a:lstStyle/>
          <a:p>
            <a:r>
              <a:rPr lang="fr-FR" dirty="0" smtClean="0"/>
              <a:t>AUTOÉVALUATION HSE (ONE-MAESTRO HSE attente 09.02)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764704"/>
            <a:ext cx="8972798" cy="548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46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EGEND" val="true"/>
</p:tagLst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a124ab9315e7973a46a3b99aed021895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fda8a5aa11dde62fce2f792abe5fb4f6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d7ff3403-87d2-467f-aba0-f7985b4c5057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Props1.xml><?xml version="1.0" encoding="utf-8"?>
<ds:datastoreItem xmlns:ds="http://schemas.openxmlformats.org/officeDocument/2006/customXml" ds:itemID="{B7B67031-28B0-4E69-90AC-2BF677BCF28F}"/>
</file>

<file path=customXml/itemProps2.xml><?xml version="1.0" encoding="utf-8"?>
<ds:datastoreItem xmlns:ds="http://schemas.openxmlformats.org/officeDocument/2006/customXml" ds:itemID="{0FD88F68-0A51-4E62-AAE4-E730753D5837}"/>
</file>

<file path=customXml/itemProps3.xml><?xml version="1.0" encoding="utf-8"?>
<ds:datastoreItem xmlns:ds="http://schemas.openxmlformats.org/officeDocument/2006/customXml" ds:itemID="{E99F6862-519E-4D3B-959E-8B8E74B9077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985</Words>
  <Application>Microsoft Office PowerPoint</Application>
  <PresentationFormat>Widescreen</PresentationFormat>
  <Paragraphs>157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Wingdings</vt:lpstr>
      <vt:lpstr/>
      <vt:lpstr>CR-GR-HSE-902 Autoévaluations HSE et Audits HSE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Tiffanie BILLEY</cp:lastModifiedBy>
  <cp:revision>126</cp:revision>
  <cp:lastPrinted>2018-09-13T16:16:27Z</cp:lastPrinted>
  <dcterms:modified xsi:type="dcterms:W3CDTF">2018-09-20T13:30:36Z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Branch">
    <vt:lpwstr>2;#Toutes les branches|d8c5459c-c634-4dad-b3a5-1a2375c988a9</vt:lpwstr>
  </property>
  <property fmtid="{D5CDD505-2E9C-101B-9397-08002B2CF9AE}" pid="4" name="OrganizationStructure">
    <vt:lpwstr>1;#Toutes les structures organisationnelles|c4bb9c23-2c4c-4150-9738-50d0ceb648ec</vt:lpwstr>
  </property>
  <property fmtid="{D5CDD505-2E9C-101B-9397-08002B2CF9AE}" pid="6" name="Metier">
    <vt:lpwstr>5;#H3SEQ|1a49191b-7ec0-475b-ba04-e5bafe48b8b4</vt:lpwstr>
  </property>
  <property fmtid="{D5CDD505-2E9C-101B-9397-08002B2CF9AE}" pid="7" name="Site">
    <vt:lpwstr>3;#Tous les sites|26f15989-d479-4e08-b5e6-c4ab22359765</vt:lpwstr>
  </property>
  <property fmtid="{D5CDD505-2E9C-101B-9397-08002B2CF9AE}" pid="8" name="Country">
    <vt:lpwstr>4;#Tous les pays|de099b83-0153-463f-a92c-1666929f7084</vt:lpwstr>
  </property>
</Properties>
</file>