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7" autoAdjust="0"/>
    <p:restoredTop sz="94911" autoAdjust="0"/>
  </p:normalViewPr>
  <p:slideViewPr>
    <p:cSldViewPr snapToObjects="1">
      <p:cViewPr>
        <p:scale>
          <a:sx n="46" d="100"/>
          <a:sy n="46" d="100"/>
        </p:scale>
        <p:origin x="-774" y="-72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BA8AE10-F897-CB4F-BB62-2A35700977C7}" type="datetimeFigureOut">
              <a:rPr lang="fr-FR" altLang="fr-FR"/>
              <a:pPr/>
              <a:t>12/07/2017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351E858-279A-B847-B7B1-FE6EA67E9D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776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68C2B6E-8B1B-E547-B2D9-2B383D65937A}" type="datetimeFigureOut">
              <a:rPr lang="fr-FR" altLang="fr-FR"/>
              <a:pPr/>
              <a:t>12/07/2017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B274422-62A0-1243-BBAF-4DD6E654D4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0662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5363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D424F-DDF2-144D-B7CC-CDA80D0610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700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E8CB955-792E-9D4D-8CE7-0A3D310593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234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09F868-FFB9-834E-8CB9-B01ADB817F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19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37DE8-CF91-0B4D-825D-DA7FD09C57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236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2F890BC-F872-7B47-89FC-B33781A7A3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3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3FBD6AA-F49F-E14F-8F7F-4A5427D0AC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71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D6E728-EF5A-D840-98B5-42949B3BB90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565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EC2DBE-7006-C845-8430-55B4721413D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246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56C2A1-019E-F243-83A6-E8A810EB7B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14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48C9438D-7B48-004C-A5FC-E41FA8050D5A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ru-RU" altLang="fr-FR"/>
          </a:p>
        </p:txBody>
      </p:sp>
      <p:sp>
        <p:nvSpPr>
          <p:cNvPr id="14338" name="Titre 2"/>
          <p:cNvSpPr>
            <a:spLocks noGrp="1"/>
          </p:cNvSpPr>
          <p:nvPr>
            <p:ph type="title"/>
          </p:nvPr>
        </p:nvSpPr>
        <p:spPr bwMode="auto">
          <a:xfrm>
            <a:off x="1187450" y="2106613"/>
            <a:ext cx="7277100" cy="1487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ru-RU" b="1" i="0" u="none" cap="none" baseline="0">
                <a:cs typeface="Arial" charset="0"/>
              </a:rPr>
              <a:t>АНАЛИЗ РИСКОВ</a:t>
            </a:r>
            <a:r>
              <a:rPr lang="ru-RU" cap="none">
                <a:cs typeface="Arial" charset="0"/>
              </a:rPr>
              <a:t/>
            </a:r>
            <a:br>
              <a:rPr lang="ru-RU" cap="none">
                <a:cs typeface="Arial" charset="0"/>
              </a:rPr>
            </a:br>
            <a:r>
              <a:rPr lang="ru-RU" b="1" i="0" u="none" cap="none" baseline="0">
                <a:cs typeface="Arial" charset="0"/>
              </a:rPr>
              <a:t>Документы Ресурсы</a:t>
            </a:r>
            <a:endParaRPr lang="ru-RU" altLang="fr-FR" cap="none" dirty="0">
              <a:cs typeface="Arial" charset="0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ru-RU" b="0" i="0" u="none" baseline="0">
                <a:cs typeface="Arial" charset="0"/>
              </a:rPr>
              <a:t>Общий пакет H3SE</a:t>
            </a:r>
          </a:p>
          <a:p>
            <a:pPr algn="l" rtl="0" eaLnBrk="1" hangingPunct="1"/>
            <a:r>
              <a:rPr lang="ru-RU" b="0" i="0" u="none" baseline="0">
                <a:cs typeface="Arial" charset="0"/>
              </a:rPr>
              <a:t>Модуль TCT 5.1</a:t>
            </a:r>
            <a:endParaRPr lang="ru-RU" altLang="fr-FR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E5B7DB3-E6F9-CB42-A5B0-04C6615EFED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ru-RU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945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7963"/>
            <a:ext cx="2425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33375"/>
            <a:ext cx="30226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/>
            <a:r>
              <a:rPr lang="ru-RU" b="1" i="0" u="none" baseline="0"/>
              <a:t>ОПАСНОСТЬ или риск?</a:t>
            </a:r>
            <a:endParaRPr lang="ru-RU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/>
              <a:t>Общий пакет H3SE - TCT 4.2 – АНАЛИЗ РИСКОВ – V2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ОПАСНОСТЬ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ru-RU" b="0" i="0" u="none" baseline="0"/>
              <a:t>Причина, которая может вызвать определенное изменение чего-либо (телесное повреждение, ущерб окружающей среде, материальный ущерб или их сочетание), и которая создает беспокойство, угрожает нарушить нормальное состояние или существование.</a:t>
            </a:r>
            <a:endParaRPr lang="ru-RU" dirty="0"/>
          </a:p>
          <a:p>
            <a:pPr marL="0" indent="0" algn="l" rtl="0">
              <a:buNone/>
            </a:pPr>
            <a:endParaRPr lang="ru-RU" dirty="0" smtClean="0"/>
          </a:p>
          <a:p>
            <a:pPr marL="0" indent="0" algn="l" rtl="0">
              <a:buNone/>
            </a:pPr>
            <a:r>
              <a:rPr lang="ru-RU" b="0" i="0" u="none" baseline="0"/>
              <a:t>Примеры опасностей для разведки и добычи</a:t>
            </a:r>
          </a:p>
          <a:p>
            <a:pPr lvl="1" algn="l" rtl="0"/>
            <a:r>
              <a:rPr lang="ru-RU" b="0" i="0" u="none" baseline="0"/>
              <a:t>Флюиды токсичные, легковоспламеняющиеся, взрывчатые, коррозионные, горячие…</a:t>
            </a:r>
          </a:p>
          <a:p>
            <a:pPr lvl="1" algn="l" rtl="0"/>
            <a:r>
              <a:rPr lang="ru-RU" b="0" i="0" u="none" baseline="0"/>
              <a:t>Энергосистемы</a:t>
            </a:r>
          </a:p>
          <a:p>
            <a:pPr lvl="1" algn="l" rtl="0"/>
            <a:r>
              <a:rPr lang="ru-RU" b="0" i="0" u="none" baseline="0"/>
              <a:t>Экстремальная среда: климат, море, DW ...</a:t>
            </a:r>
          </a:p>
          <a:p>
            <a:pPr lvl="1" algn="l" rtl="0"/>
            <a:r>
              <a:rPr lang="ru-RU" b="0" i="0" u="none" baseline="0"/>
              <a:t>Логистические операции: дорожные, морские, воздушные</a:t>
            </a:r>
          </a:p>
          <a:p>
            <a:pPr lvl="1" algn="l" rtl="0"/>
            <a:r>
              <a:rPr lang="ru-RU" b="0" i="0" u="none" baseline="0"/>
              <a:t>Работа с инструментами</a:t>
            </a:r>
          </a:p>
          <a:p>
            <a:pPr lvl="1" algn="l" rtl="0"/>
            <a:r>
              <a:rPr lang="ru-RU" b="0" i="0" u="none" baseline="0"/>
              <a:t>Работа на высоте</a:t>
            </a:r>
          </a:p>
          <a:p>
            <a:pPr lvl="1" algn="l" rtl="0"/>
            <a:r>
              <a:rPr lang="ru-RU" b="0" i="0" u="none" baseline="0"/>
              <a:t>Погрузочно-разгрузочные работы</a:t>
            </a:r>
          </a:p>
          <a:p>
            <a:pPr lvl="1" algn="l" rtl="0"/>
            <a:r>
              <a:rPr lang="ru-RU" b="0" i="0" u="none" baseline="0"/>
              <a:t>….</a:t>
            </a:r>
          </a:p>
          <a:p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6E8CB955-792E-9D4D-8CE7-0A3D31059386}" type="slidenum">
              <a:rPr/>
              <a:pPr/>
              <a:t>3</a:t>
            </a:fld>
            <a:endParaRPr lang="ru-RU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/>
              <a:t>Общий пакет H3SE - TCT 4.2 – АНАЛИЗ РИСКОВ – V2</a:t>
            </a:r>
          </a:p>
        </p:txBody>
      </p:sp>
    </p:spTree>
    <p:extLst>
      <p:ext uri="{BB962C8B-B14F-4D97-AF65-F5344CB8AC3E}">
        <p14:creationId xmlns:p14="http://schemas.microsoft.com/office/powerpoint/2010/main" val="111482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Пример разницы между опасностью и риском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 rtl="0"/>
            <a:r>
              <a:rPr lang="ru-RU" b="1" i="0" u="none" baseline="0"/>
              <a:t>Для существования риска, должна существовать опасная ситуация.</a:t>
            </a:r>
          </a:p>
          <a:p>
            <a:endParaRPr lang="ru-RU" dirty="0"/>
          </a:p>
          <a:p>
            <a:pPr algn="l" rtl="0"/>
            <a:r>
              <a:rPr lang="ru-RU" b="0" i="0" u="none" baseline="0"/>
              <a:t>Скорость автомобиля представляет собой опасность,</a:t>
            </a:r>
          </a:p>
          <a:p>
            <a:pPr lvl="1" algn="l" rtl="0"/>
            <a:r>
              <a:rPr lang="ru-RU" b="0" i="0" u="none" baseline="0"/>
              <a:t>Риску аварии подвержены только лица, находящиеся в контакте (реальном или потенциальном) с автомобилем (водитель, пассажир, пешеход). Если не пользоваться автомобилем или если не идти по улице, то риска нет.</a:t>
            </a:r>
          </a:p>
          <a:p>
            <a:pPr lvl="1" algn="l" rtl="0"/>
            <a:endParaRPr lang="ru-RU" dirty="0"/>
          </a:p>
          <a:p>
            <a:pPr algn="l" rtl="0"/>
            <a:r>
              <a:rPr lang="ru-RU" b="0" i="0" u="none" baseline="0"/>
              <a:t>Риск присущ всей человеческой деятельности.</a:t>
            </a:r>
          </a:p>
          <a:p>
            <a:pPr lvl="1" algn="l" rtl="0"/>
            <a:r>
              <a:rPr lang="ru-RU" b="0" i="0" u="none" baseline="0"/>
              <a:t>Поскольку мы не можем жить, не выходя из дома, мы рискуем попасть автомобильную аварию. Поэтому нужно ограничить риск аварий до приемлемого уровня.</a:t>
            </a:r>
          </a:p>
          <a:p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6E8CB955-792E-9D4D-8CE7-0A3D31059386}" type="slidenum">
              <a:rPr/>
              <a:pPr/>
              <a:t>4</a:t>
            </a:fld>
            <a:endParaRPr lang="ru-RU" alt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/>
              <a:t>Общий пакет H3SE - TCT 4.2 – АНАЛИЗ РИСКОВ – V2</a:t>
            </a:r>
          </a:p>
        </p:txBody>
      </p:sp>
    </p:spTree>
    <p:extLst>
      <p:ext uri="{BB962C8B-B14F-4D97-AF65-F5344CB8AC3E}">
        <p14:creationId xmlns:p14="http://schemas.microsoft.com/office/powerpoint/2010/main" val="154456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ru-RU" b="1" i="0" u="none" baseline="0"/>
              <a:t>риск</a:t>
            </a:r>
            <a:endParaRPr lang="ru-R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2420888"/>
            <a:ext cx="4252702" cy="3600945"/>
          </a:xfrm>
        </p:spPr>
        <p:txBody>
          <a:bodyPr/>
          <a:lstStyle/>
          <a:p>
            <a:pPr algn="l" rtl="0"/>
            <a:r>
              <a:rPr lang="ru-RU" b="1" i="0" u="none" baseline="0" dirty="0"/>
              <a:t>Вероятность</a:t>
            </a:r>
            <a:r>
              <a:rPr lang="ru-RU" b="0" i="0" u="none" baseline="0" dirty="0"/>
              <a:t> возникновения нежелательного события</a:t>
            </a:r>
          </a:p>
          <a:p>
            <a:pPr lvl="1" algn="l" rtl="0"/>
            <a:r>
              <a:rPr lang="ru-RU" b="0" i="0" u="none" baseline="0" dirty="0"/>
              <a:t>Вероятность инцидента является оценкой происходящих инцидентов. Она выражается в количестве событий, при которых человек может стать жертвой инцидента.</a:t>
            </a:r>
          </a:p>
          <a:p>
            <a:pPr lvl="1" algn="l" rtl="0"/>
            <a:r>
              <a:rPr lang="ru-RU" b="0" i="0" u="none" baseline="0" dirty="0"/>
              <a:t>Вероятность определяется ответом на вопрос: какова степень возможности того, что инцидент произойдет? </a:t>
            </a:r>
            <a:endParaRPr lang="ru-RU" altLang="fr-FR" b="1" dirty="0">
              <a:latin typeface="Times New Roman" charset="0"/>
            </a:endParaRPr>
          </a:p>
          <a:p>
            <a:endParaRPr lang="ru-R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6E8CB955-792E-9D4D-8CE7-0A3D31059386}" type="slidenum">
              <a:rPr/>
              <a:pPr/>
              <a:t>5</a:t>
            </a:fld>
            <a:endParaRPr lang="ru-RU" altLang="fr-FR"/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 bwMode="auto">
          <a:xfrm>
            <a:off x="4860032" y="2424708"/>
            <a:ext cx="3682752" cy="36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/>
              </a:defRPr>
            </a:lvl1pPr>
            <a:lvl2pPr marL="447675" indent="-180975" algn="l" defTabSz="5334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/>
              </a:defRPr>
            </a:lvl2pPr>
            <a:lvl3pPr marL="806450" indent="-180975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Arial" charset="0"/>
                <a:cs typeface="Arial"/>
              </a:defRPr>
            </a:lvl3pPr>
            <a:lvl4pPr marL="1076325" indent="-171450" algn="l" defTabSz="457200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 kern="1200">
                <a:solidFill>
                  <a:schemeClr val="tx1"/>
                </a:solidFill>
                <a:latin typeface="+mn-lt"/>
                <a:ea typeface="Helvetica" charset="0"/>
                <a:cs typeface="Helvetica"/>
              </a:defRPr>
            </a:lvl4pPr>
            <a:lvl5pPr marL="1258888" indent="-180975" algn="l" defTabSz="352425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 kern="1200">
                <a:solidFill>
                  <a:schemeClr val="tx1"/>
                </a:solidFill>
                <a:latin typeface="+mn-lt"/>
                <a:ea typeface="Helvetica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eaLnBrk="1" hangingPunct="1"/>
            <a:r>
              <a:rPr lang="ru-RU" b="1" i="0" u="none" baseline="0"/>
              <a:t>Серьезность</a:t>
            </a:r>
            <a:r>
              <a:rPr lang="ru-RU" b="0" i="0" u="none" baseline="0"/>
              <a:t> последствий для людей, окружающей среды, установки и влияние СМИ.</a:t>
            </a:r>
            <a:endParaRPr lang="ru-RU" altLang="fr-FR" b="1" dirty="0"/>
          </a:p>
          <a:p>
            <a:pPr lvl="1" algn="l" rtl="0" eaLnBrk="1" hangingPunct="1"/>
            <a:r>
              <a:rPr lang="ru-RU" b="0" i="0" u="none" baseline="0"/>
              <a:t>Последствие инцидента, которое измеряется при ответе на вопрос: как оценивается реальное наихудшее последствие, если опасность перешла в инцидент? </a:t>
            </a:r>
            <a:endParaRPr lang="ru-RU" altLang="fr-FR" b="1" dirty="0"/>
          </a:p>
        </p:txBody>
      </p:sp>
      <p:sp>
        <p:nvSpPr>
          <p:cNvPr id="7" name="Flèche vers la gauche 6"/>
          <p:cNvSpPr/>
          <p:nvPr/>
        </p:nvSpPr>
        <p:spPr>
          <a:xfrm rot="18593818">
            <a:off x="2591211" y="1256197"/>
            <a:ext cx="1584176" cy="648072"/>
          </a:xfrm>
          <a:prstGeom prst="lef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8" name="Flèche vers la gauche 7"/>
          <p:cNvSpPr/>
          <p:nvPr/>
        </p:nvSpPr>
        <p:spPr>
          <a:xfrm rot="13520057">
            <a:off x="4705089" y="1232788"/>
            <a:ext cx="1584176" cy="648072"/>
          </a:xfrm>
          <a:prstGeom prst="lef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b="0" i="0" u="none" baseline="0"/>
              <a:t>Общий пакет H3SE - TCT 4.2 – АНАЛИЗ РИСКОВ – V2</a:t>
            </a:r>
          </a:p>
        </p:txBody>
      </p:sp>
    </p:spTree>
    <p:extLst>
      <p:ext uri="{BB962C8B-B14F-4D97-AF65-F5344CB8AC3E}">
        <p14:creationId xmlns:p14="http://schemas.microsoft.com/office/powerpoint/2010/main" val="51361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/>
            <a:fld id="{304D424F-DDF2-144D-B7CC-CDA80D061066}" type="slidenum">
              <a:rPr/>
              <a:pPr/>
              <a:t>6</a:t>
            </a:fld>
            <a:endParaRPr lang="ru-RU" alt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092280" cy="4584546"/>
          </a:xfrm>
          <a:prstGeom prst="rect">
            <a:avLst/>
          </a:prstGeom>
        </p:spPr>
      </p:pic>
      <p:sp>
        <p:nvSpPr>
          <p:cNvPr id="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ru-RU" sz="900" b="0" i="0" u="none" baseline="0"/>
              <a:t>Общий пакет H3SE - TCT 4.2 – АНАЛИЗ РИСКОВ – V2</a:t>
            </a:r>
          </a:p>
        </p:txBody>
      </p:sp>
    </p:spTree>
    <p:extLst>
      <p:ext uri="{BB962C8B-B14F-4D97-AF65-F5344CB8AC3E}">
        <p14:creationId xmlns:p14="http://schemas.microsoft.com/office/powerpoint/2010/main" val="481685221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802</TotalTime>
  <Words>318</Words>
  <Application>Microsoft Office PowerPoint</Application>
  <PresentationFormat>Affichage à l'écran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fr_total_modele_rouge_fonce</vt:lpstr>
      <vt:lpstr>АНАЛИЗ РИСКОВ Документы Ресурсы</vt:lpstr>
      <vt:lpstr>ОПАСНОСТЬ или риск?</vt:lpstr>
      <vt:lpstr>ОПАСНОСТЬ</vt:lpstr>
      <vt:lpstr>Пример разницы между опасностью и риском</vt:lpstr>
      <vt:lpstr>риск</vt:lpstr>
      <vt:lpstr>Présentation PowerPoint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Denise Bedouret</cp:lastModifiedBy>
  <cp:revision>118</cp:revision>
  <dcterms:created xsi:type="dcterms:W3CDTF">2015-09-07T13:13:13Z</dcterms:created>
  <dcterms:modified xsi:type="dcterms:W3CDTF">2017-07-12T19:12:11Z</dcterms:modified>
</cp:coreProperties>
</file>