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1"/>
  </p:notesMasterIdLst>
  <p:handoutMasterIdLst>
    <p:handoutMasterId r:id="rId22"/>
  </p:handoutMasterIdLst>
  <p:sldIdLst>
    <p:sldId id="256" r:id="rId5"/>
    <p:sldId id="314" r:id="rId6"/>
    <p:sldId id="322" r:id="rId7"/>
    <p:sldId id="339" r:id="rId8"/>
    <p:sldId id="320" r:id="rId9"/>
    <p:sldId id="337" r:id="rId10"/>
    <p:sldId id="327" r:id="rId11"/>
    <p:sldId id="326" r:id="rId12"/>
    <p:sldId id="328" r:id="rId13"/>
    <p:sldId id="329" r:id="rId14"/>
    <p:sldId id="330" r:id="rId15"/>
    <p:sldId id="331" r:id="rId16"/>
    <p:sldId id="333" r:id="rId17"/>
    <p:sldId id="334" r:id="rId18"/>
    <p:sldId id="335" r:id="rId19"/>
    <p:sldId id="336" r:id="rId20"/>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5"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2CE"/>
    <a:srgbClr val="376092"/>
    <a:srgbClr val="FFFF99"/>
    <a:srgbClr val="A90025"/>
    <a:srgbClr val="FF9900"/>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tx2">
            <a:lumMod val="60000"/>
            <a:lumOff val="40000"/>
          </a:schemeClr>
        </a:solidFill>
      </dgm:spPr>
      <dgm:t>
        <a:bodyPr/>
        <a:lstStyle/>
        <a:p>
          <a:pPr algn="ctr"/>
          <a:r>
            <a:rPr lang="fr-FR" sz="1400">
              <a:latin typeface="Arial" panose="020B0604020202020204" pitchFamily="34" charset="0"/>
              <a:cs typeface="Arial" panose="020B0604020202020204" pitchFamily="34" charset="0"/>
            </a:rPr>
            <a:t>Analyse des risques &amp; procédures</a:t>
          </a: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Information &amp; formation</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Mise en œuvre</a:t>
          </a: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Analyse des risques &amp; procédures</a:t>
          </a: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Information &amp; formation</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accent1"/>
        </a:solidFill>
      </dgm:spPr>
      <dgm:t>
        <a:bodyPr/>
        <a:lstStyle/>
        <a:p>
          <a:pPr algn="ctr"/>
          <a:r>
            <a:rPr lang="fr-FR" sz="1400">
              <a:latin typeface="Arial" panose="020B0604020202020204" pitchFamily="34" charset="0"/>
              <a:cs typeface="Arial" panose="020B0604020202020204" pitchFamily="34" charset="0"/>
            </a:rPr>
            <a:t>Mise en œuvre</a:t>
          </a: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custLinFactNeighborY="-4995">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Analyse des risques &amp; procédures</a:t>
          </a: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Information &amp; formation</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Mise en œuvre</a:t>
          </a: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accent1"/>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custLinFactNeighborY="-4995">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Analyse des risques &amp; procédures</a:t>
          </a: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Information &amp; formation</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Mise en œuvre</a:t>
          </a: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accent1"/>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custLinFactNeighborY="-4995">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tx2">
            <a:lumMod val="60000"/>
            <a:lumOff val="40000"/>
          </a:schemeClr>
        </a:solidFill>
      </dgm:spPr>
      <dgm:t>
        <a:bodyPr/>
        <a:lstStyle/>
        <a:p>
          <a:pPr algn="ctr"/>
          <a:r>
            <a:rPr lang="fr-FR" sz="1400">
              <a:latin typeface="Arial" panose="020B0604020202020204" pitchFamily="34" charset="0"/>
              <a:cs typeface="Arial" panose="020B0604020202020204" pitchFamily="34" charset="0"/>
            </a:rPr>
            <a:t>Analyse des risques &amp; procédures</a:t>
          </a: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Information &amp; formation</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Mise en œuvre</a:t>
          </a: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Analyse des risques &amp; procédures</a:t>
          </a: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accent1"/>
        </a:solidFill>
      </dgm:spPr>
      <dgm:t>
        <a:bodyPr/>
        <a:lstStyle/>
        <a:p>
          <a:pPr algn="ctr"/>
          <a:r>
            <a:rPr lang="fr-FR" sz="1400">
              <a:latin typeface="Arial" panose="020B0604020202020204" pitchFamily="34" charset="0"/>
              <a:cs typeface="Arial" panose="020B0604020202020204" pitchFamily="34" charset="0"/>
            </a:rPr>
            <a:t>Information &amp; formation</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Mise en œuvre</a:t>
          </a: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Analyse des risques &amp; procédures</a:t>
          </a: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accent1"/>
        </a:solidFill>
      </dgm:spPr>
      <dgm:t>
        <a:bodyPr/>
        <a:lstStyle/>
        <a:p>
          <a:pPr algn="ctr"/>
          <a:r>
            <a:rPr lang="fr-FR" sz="1400">
              <a:latin typeface="Arial" panose="020B0604020202020204" pitchFamily="34" charset="0"/>
              <a:cs typeface="Arial" panose="020B0604020202020204" pitchFamily="34" charset="0"/>
            </a:rPr>
            <a:t>Information &amp; formation</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Mise en œuvre</a:t>
          </a: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custLinFactNeighborY="-4995">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Analyse des risques &amp; procédures</a:t>
          </a: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Information &amp; formation</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accent1"/>
        </a:solidFill>
      </dgm:spPr>
      <dgm:t>
        <a:bodyPr/>
        <a:lstStyle/>
        <a:p>
          <a:pPr algn="ctr"/>
          <a:r>
            <a:rPr lang="fr-FR" sz="1400">
              <a:latin typeface="Arial" panose="020B0604020202020204" pitchFamily="34" charset="0"/>
              <a:cs typeface="Arial" panose="020B0604020202020204" pitchFamily="34" charset="0"/>
            </a:rPr>
            <a:t>Mise en œuvre</a:t>
          </a: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custLinFactNeighborY="-4995">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Analyse des risques &amp; procédures</a:t>
          </a: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Information &amp; formation</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accent1"/>
        </a:solidFill>
      </dgm:spPr>
      <dgm:t>
        <a:bodyPr/>
        <a:lstStyle/>
        <a:p>
          <a:pPr algn="ctr"/>
          <a:r>
            <a:rPr lang="fr-FR" sz="1400">
              <a:latin typeface="Arial" panose="020B0604020202020204" pitchFamily="34" charset="0"/>
              <a:cs typeface="Arial" panose="020B0604020202020204" pitchFamily="34" charset="0"/>
            </a:rPr>
            <a:t>Mise en œuvre</a:t>
          </a: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custLinFactNeighborY="-4995">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Analyse des risques &amp; procédures</a:t>
          </a: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Information &amp; formation</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accent1"/>
        </a:solidFill>
      </dgm:spPr>
      <dgm:t>
        <a:bodyPr/>
        <a:lstStyle/>
        <a:p>
          <a:pPr algn="ctr"/>
          <a:r>
            <a:rPr lang="fr-FR" sz="1400">
              <a:latin typeface="Arial" panose="020B0604020202020204" pitchFamily="34" charset="0"/>
              <a:cs typeface="Arial" panose="020B0604020202020204" pitchFamily="34" charset="0"/>
            </a:rPr>
            <a:t>Mise en œuvre</a:t>
          </a: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custLinFactNeighborY="-4995">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Analyse des risques &amp; procédures</a:t>
          </a: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Information &amp; formation</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accent1"/>
        </a:solidFill>
      </dgm:spPr>
      <dgm:t>
        <a:bodyPr/>
        <a:lstStyle/>
        <a:p>
          <a:pPr algn="ctr"/>
          <a:r>
            <a:rPr lang="fr-FR" sz="1400">
              <a:latin typeface="Arial" panose="020B0604020202020204" pitchFamily="34" charset="0"/>
              <a:cs typeface="Arial" panose="020B0604020202020204" pitchFamily="34" charset="0"/>
            </a:rPr>
            <a:t>Mise en œuvre</a:t>
          </a: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custLinFactNeighborY="-4995">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AA9C36-A892-4E97-813F-B503859F128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24E8B38-AF08-43B2-A840-18B3ED89D6B1}">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Analyse des risques &amp; procédures</a:t>
          </a:r>
        </a:p>
      </dgm:t>
    </dgm:pt>
    <dgm:pt modelId="{10E69BF9-8604-4921-BDB4-F09177963CAC}" type="parTrans" cxnId="{6AE4F35E-112F-4BF7-990C-5002F6E83F97}">
      <dgm:prSet/>
      <dgm:spPr/>
      <dgm:t>
        <a:bodyPr/>
        <a:lstStyle/>
        <a:p>
          <a:pPr algn="ctr"/>
          <a:endParaRPr lang="fr-FR" sz="1400"/>
        </a:p>
      </dgm:t>
    </dgm:pt>
    <dgm:pt modelId="{4D5A82BA-02D9-4AC5-B815-AFBA4B3380F7}" type="sibTrans" cxnId="{6AE4F35E-112F-4BF7-990C-5002F6E83F97}">
      <dgm:prSet/>
      <dgm:spPr/>
      <dgm:t>
        <a:bodyPr/>
        <a:lstStyle/>
        <a:p>
          <a:pPr algn="ctr"/>
          <a:endParaRPr lang="fr-FR" sz="1400"/>
        </a:p>
      </dgm:t>
    </dgm:pt>
    <dgm:pt modelId="{57D2D803-7302-4EA1-A017-7CFF885988F9}">
      <dgm:prSet phldrT="[Texte]"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Information &amp; formation</a:t>
          </a:r>
        </a:p>
      </dgm:t>
    </dgm:pt>
    <dgm:pt modelId="{1F7C87D1-4778-41A1-B968-9E1AEABCEA35}" type="parTrans" cxnId="{AF60F00D-5920-46A7-ADB7-EE53E05820EF}">
      <dgm:prSet/>
      <dgm:spPr/>
      <dgm:t>
        <a:bodyPr/>
        <a:lstStyle/>
        <a:p>
          <a:pPr algn="ctr"/>
          <a:endParaRPr lang="fr-FR" sz="1400"/>
        </a:p>
      </dgm:t>
    </dgm:pt>
    <dgm:pt modelId="{5A45EF54-DD5A-480F-8149-EF18CB854E50}" type="sibTrans" cxnId="{AF60F00D-5920-46A7-ADB7-EE53E05820EF}">
      <dgm:prSet/>
      <dgm:spPr/>
      <dgm:t>
        <a:bodyPr/>
        <a:lstStyle/>
        <a:p>
          <a:pPr algn="ctr"/>
          <a:endParaRPr lang="fr-FR" sz="1400"/>
        </a:p>
      </dgm:t>
    </dgm:pt>
    <dgm:pt modelId="{BDBE428E-65FA-417A-8BE1-145BCF6A888B}">
      <dgm:prSet phldrT="[Texte]" custT="1"/>
      <dgm:spPr>
        <a:solidFill>
          <a:schemeClr val="accent1"/>
        </a:solidFill>
      </dgm:spPr>
      <dgm:t>
        <a:bodyPr/>
        <a:lstStyle/>
        <a:p>
          <a:pPr algn="ctr"/>
          <a:r>
            <a:rPr lang="fr-FR" sz="1400">
              <a:latin typeface="Arial" panose="020B0604020202020204" pitchFamily="34" charset="0"/>
              <a:cs typeface="Arial" panose="020B0604020202020204" pitchFamily="34" charset="0"/>
            </a:rPr>
            <a:t>Mise en œuvre</a:t>
          </a:r>
        </a:p>
      </dgm:t>
    </dgm:pt>
    <dgm:pt modelId="{C986F374-0844-4E64-BD0A-D949DB1009D6}" type="parTrans" cxnId="{3BC0D460-071E-40CB-A4BF-F116F31B5C74}">
      <dgm:prSet/>
      <dgm:spPr/>
      <dgm:t>
        <a:bodyPr/>
        <a:lstStyle/>
        <a:p>
          <a:pPr algn="ctr"/>
          <a:endParaRPr lang="fr-FR" sz="1400"/>
        </a:p>
      </dgm:t>
    </dgm:pt>
    <dgm:pt modelId="{9243F6B6-DF3A-4380-B738-DED52C962F26}" type="sibTrans" cxnId="{3BC0D460-071E-40CB-A4BF-F116F31B5C74}">
      <dgm:prSet/>
      <dgm:spPr/>
      <dgm:t>
        <a:bodyPr/>
        <a:lstStyle/>
        <a:p>
          <a:pPr algn="ctr"/>
          <a:endParaRPr lang="fr-FR" sz="1400"/>
        </a:p>
      </dgm:t>
    </dgm:pt>
    <dgm:pt modelId="{EB22A799-263A-4273-ABBD-8DC4FE2827BE}">
      <dgm:prSet custT="1"/>
      <dgm:spPr>
        <a:solidFill>
          <a:schemeClr val="bg1">
            <a:lumMod val="75000"/>
          </a:schemeClr>
        </a:solidFill>
      </dgm:spPr>
      <dgm:t>
        <a:bodyPr/>
        <a:lstStyle/>
        <a:p>
          <a:pPr algn="ctr"/>
          <a:r>
            <a:rPr lang="fr-FR" sz="1400">
              <a:latin typeface="Arial" panose="020B0604020202020204" pitchFamily="34" charset="0"/>
              <a:cs typeface="Arial" panose="020B0604020202020204" pitchFamily="34" charset="0"/>
            </a:rPr>
            <a:t>Audits</a:t>
          </a:r>
        </a:p>
      </dgm:t>
    </dgm:pt>
    <dgm:pt modelId="{8955F92B-12E8-4A8D-8F89-2842C884A6D6}" type="parTrans" cxnId="{571865E2-22DD-42A4-AA70-0A7843DA5CA9}">
      <dgm:prSet/>
      <dgm:spPr/>
      <dgm:t>
        <a:bodyPr/>
        <a:lstStyle/>
        <a:p>
          <a:pPr algn="ctr"/>
          <a:endParaRPr lang="fr-FR" sz="1400"/>
        </a:p>
      </dgm:t>
    </dgm:pt>
    <dgm:pt modelId="{0BE097CE-71A6-4314-BF3F-71461590FDC4}" type="sibTrans" cxnId="{571865E2-22DD-42A4-AA70-0A7843DA5CA9}">
      <dgm:prSet/>
      <dgm:spPr/>
      <dgm:t>
        <a:bodyPr/>
        <a:lstStyle/>
        <a:p>
          <a:pPr algn="ctr"/>
          <a:endParaRPr lang="fr-FR" sz="1400"/>
        </a:p>
      </dgm:t>
    </dgm:pt>
    <dgm:pt modelId="{35B305F9-230C-43DA-8937-EE8FBA64CAB5}" type="pres">
      <dgm:prSet presAssocID="{3BAA9C36-A892-4E97-813F-B503859F1280}" presName="Name0" presStyleCnt="0">
        <dgm:presLayoutVars>
          <dgm:dir/>
          <dgm:animLvl val="lvl"/>
          <dgm:resizeHandles val="exact"/>
        </dgm:presLayoutVars>
      </dgm:prSet>
      <dgm:spPr/>
    </dgm:pt>
    <dgm:pt modelId="{79F81263-4CF0-47CD-B5F9-831E6460327A}" type="pres">
      <dgm:prSet presAssocID="{224E8B38-AF08-43B2-A840-18B3ED89D6B1}" presName="parTxOnly" presStyleLbl="node1" presStyleIdx="0" presStyleCnt="4" custLinFactNeighborY="-4995">
        <dgm:presLayoutVars>
          <dgm:chMax val="0"/>
          <dgm:chPref val="0"/>
          <dgm:bulletEnabled val="1"/>
        </dgm:presLayoutVars>
      </dgm:prSet>
      <dgm:spPr/>
    </dgm:pt>
    <dgm:pt modelId="{A34B9AB5-5696-449C-9667-8931B862C022}" type="pres">
      <dgm:prSet presAssocID="{4D5A82BA-02D9-4AC5-B815-AFBA4B3380F7}" presName="parTxOnlySpace" presStyleCnt="0"/>
      <dgm:spPr/>
    </dgm:pt>
    <dgm:pt modelId="{9213F5D1-A921-4D30-ACF1-68525E094D1E}" type="pres">
      <dgm:prSet presAssocID="{57D2D803-7302-4EA1-A017-7CFF885988F9}" presName="parTxOnly" presStyleLbl="node1" presStyleIdx="1" presStyleCnt="4">
        <dgm:presLayoutVars>
          <dgm:chMax val="0"/>
          <dgm:chPref val="0"/>
          <dgm:bulletEnabled val="1"/>
        </dgm:presLayoutVars>
      </dgm:prSet>
      <dgm:spPr/>
    </dgm:pt>
    <dgm:pt modelId="{3A8872B1-4DDE-4DB5-9860-0D40A15CC7A7}" type="pres">
      <dgm:prSet presAssocID="{5A45EF54-DD5A-480F-8149-EF18CB854E50}" presName="parTxOnlySpace" presStyleCnt="0"/>
      <dgm:spPr/>
    </dgm:pt>
    <dgm:pt modelId="{B0AEE07E-AC1D-4D29-A5F7-B1641386C6F7}" type="pres">
      <dgm:prSet presAssocID="{BDBE428E-65FA-417A-8BE1-145BCF6A888B}" presName="parTxOnly" presStyleLbl="node1" presStyleIdx="2" presStyleCnt="4">
        <dgm:presLayoutVars>
          <dgm:chMax val="0"/>
          <dgm:chPref val="0"/>
          <dgm:bulletEnabled val="1"/>
        </dgm:presLayoutVars>
      </dgm:prSet>
      <dgm:spPr/>
    </dgm:pt>
    <dgm:pt modelId="{40BF8B68-9AE7-411C-90C1-1195EEEF6C70}" type="pres">
      <dgm:prSet presAssocID="{9243F6B6-DF3A-4380-B738-DED52C962F26}" presName="parTxOnlySpace" presStyleCnt="0"/>
      <dgm:spPr/>
    </dgm:pt>
    <dgm:pt modelId="{364F417B-E201-4E69-8E3E-61C3E63615C5}" type="pres">
      <dgm:prSet presAssocID="{EB22A799-263A-4273-ABBD-8DC4FE2827BE}" presName="parTxOnly" presStyleLbl="node1" presStyleIdx="3" presStyleCnt="4">
        <dgm:presLayoutVars>
          <dgm:chMax val="0"/>
          <dgm:chPref val="0"/>
          <dgm:bulletEnabled val="1"/>
        </dgm:presLayoutVars>
      </dgm:prSet>
      <dgm:spPr/>
    </dgm:pt>
  </dgm:ptLst>
  <dgm:cxnLst>
    <dgm:cxn modelId="{AF60F00D-5920-46A7-ADB7-EE53E05820EF}" srcId="{3BAA9C36-A892-4E97-813F-B503859F1280}" destId="{57D2D803-7302-4EA1-A017-7CFF885988F9}" srcOrd="1" destOrd="0" parTransId="{1F7C87D1-4778-41A1-B968-9E1AEABCEA35}" sibTransId="{5A45EF54-DD5A-480F-8149-EF18CB854E50}"/>
    <dgm:cxn modelId="{6AE4F35E-112F-4BF7-990C-5002F6E83F97}" srcId="{3BAA9C36-A892-4E97-813F-B503859F1280}" destId="{224E8B38-AF08-43B2-A840-18B3ED89D6B1}" srcOrd="0" destOrd="0" parTransId="{10E69BF9-8604-4921-BDB4-F09177963CAC}" sibTransId="{4D5A82BA-02D9-4AC5-B815-AFBA4B3380F7}"/>
    <dgm:cxn modelId="{3BC0D460-071E-40CB-A4BF-F116F31B5C74}" srcId="{3BAA9C36-A892-4E97-813F-B503859F1280}" destId="{BDBE428E-65FA-417A-8BE1-145BCF6A888B}" srcOrd="2" destOrd="0" parTransId="{C986F374-0844-4E64-BD0A-D949DB1009D6}" sibTransId="{9243F6B6-DF3A-4380-B738-DED52C962F26}"/>
    <dgm:cxn modelId="{0A532C4F-AD61-4B55-A7D6-0AB817DFB0EF}" type="presOf" srcId="{3BAA9C36-A892-4E97-813F-B503859F1280}" destId="{35B305F9-230C-43DA-8937-EE8FBA64CAB5}" srcOrd="0" destOrd="0" presId="urn:microsoft.com/office/officeart/2005/8/layout/chevron1"/>
    <dgm:cxn modelId="{927C1F54-230B-4A50-BE4E-4203FCEEF60C}" type="presOf" srcId="{57D2D803-7302-4EA1-A017-7CFF885988F9}" destId="{9213F5D1-A921-4D30-ACF1-68525E094D1E}" srcOrd="0" destOrd="0" presId="urn:microsoft.com/office/officeart/2005/8/layout/chevron1"/>
    <dgm:cxn modelId="{ED7F359A-3083-493C-8579-4570C31759B7}" type="presOf" srcId="{EB22A799-263A-4273-ABBD-8DC4FE2827BE}" destId="{364F417B-E201-4E69-8E3E-61C3E63615C5}" srcOrd="0" destOrd="0" presId="urn:microsoft.com/office/officeart/2005/8/layout/chevron1"/>
    <dgm:cxn modelId="{4A7272A5-196C-404B-A31D-5D81A47B5B67}" type="presOf" srcId="{BDBE428E-65FA-417A-8BE1-145BCF6A888B}" destId="{B0AEE07E-AC1D-4D29-A5F7-B1641386C6F7}" srcOrd="0" destOrd="0" presId="urn:microsoft.com/office/officeart/2005/8/layout/chevron1"/>
    <dgm:cxn modelId="{974E9FB7-FB1A-4B08-9844-C8E58C36A86B}" type="presOf" srcId="{224E8B38-AF08-43B2-A840-18B3ED89D6B1}" destId="{79F81263-4CF0-47CD-B5F9-831E6460327A}" srcOrd="0" destOrd="0" presId="urn:microsoft.com/office/officeart/2005/8/layout/chevron1"/>
    <dgm:cxn modelId="{571865E2-22DD-42A4-AA70-0A7843DA5CA9}" srcId="{3BAA9C36-A892-4E97-813F-B503859F1280}" destId="{EB22A799-263A-4273-ABBD-8DC4FE2827BE}" srcOrd="3" destOrd="0" parTransId="{8955F92B-12E8-4A8D-8F89-2842C884A6D6}" sibTransId="{0BE097CE-71A6-4314-BF3F-71461590FDC4}"/>
    <dgm:cxn modelId="{9E7613D4-3520-4D0F-992D-9B03C982CAE1}" type="presParOf" srcId="{35B305F9-230C-43DA-8937-EE8FBA64CAB5}" destId="{79F81263-4CF0-47CD-B5F9-831E6460327A}" srcOrd="0" destOrd="0" presId="urn:microsoft.com/office/officeart/2005/8/layout/chevron1"/>
    <dgm:cxn modelId="{3E8003C7-5DA2-4039-9769-DCA87CB9CCFC}" type="presParOf" srcId="{35B305F9-230C-43DA-8937-EE8FBA64CAB5}" destId="{A34B9AB5-5696-449C-9667-8931B862C022}" srcOrd="1" destOrd="0" presId="urn:microsoft.com/office/officeart/2005/8/layout/chevron1"/>
    <dgm:cxn modelId="{C393406B-2A1B-411F-95F8-94F4DED0F5B5}" type="presParOf" srcId="{35B305F9-230C-43DA-8937-EE8FBA64CAB5}" destId="{9213F5D1-A921-4D30-ACF1-68525E094D1E}" srcOrd="2" destOrd="0" presId="urn:microsoft.com/office/officeart/2005/8/layout/chevron1"/>
    <dgm:cxn modelId="{172BD88A-3B82-466A-B3E2-7FFBC7DA7A03}" type="presParOf" srcId="{35B305F9-230C-43DA-8937-EE8FBA64CAB5}" destId="{3A8872B1-4DDE-4DB5-9860-0D40A15CC7A7}" srcOrd="3" destOrd="0" presId="urn:microsoft.com/office/officeart/2005/8/layout/chevron1"/>
    <dgm:cxn modelId="{98BCA7DA-967B-4A27-8C59-19A50A20CE8C}" type="presParOf" srcId="{35B305F9-230C-43DA-8937-EE8FBA64CAB5}" destId="{B0AEE07E-AC1D-4D29-A5F7-B1641386C6F7}" srcOrd="4" destOrd="0" presId="urn:microsoft.com/office/officeart/2005/8/layout/chevron1"/>
    <dgm:cxn modelId="{EBC3E917-0D9B-4593-89C1-A238AA7B29B4}" type="presParOf" srcId="{35B305F9-230C-43DA-8937-EE8FBA64CAB5}" destId="{40BF8B68-9AE7-411C-90C1-1195EEEF6C70}" srcOrd="5" destOrd="0" presId="urn:microsoft.com/office/officeart/2005/8/layout/chevron1"/>
    <dgm:cxn modelId="{08770E84-BCF9-40B6-855F-7F5086AF34BE}" type="presParOf" srcId="{35B305F9-230C-43DA-8937-EE8FBA64CAB5}" destId="{364F417B-E201-4E69-8E3E-61C3E63615C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tx2">
            <a:lumMod val="60000"/>
            <a:lumOff val="40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Analyse des risques &amp; procédures</a:t>
          </a: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Information &amp; formation</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Mise en œuvre</a:t>
          </a: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Analyse des risques &amp; procédures</a:t>
          </a: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Information &amp; formation</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Mise en œuvre</a:t>
          </a: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Analyse des risques &amp; procédures</a:t>
          </a: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Information &amp; formation</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Mise en œuvre</a:t>
          </a: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Analyse des risques &amp; procédures</a:t>
          </a: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Information &amp; formation</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Mise en œuvre</a:t>
          </a: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tx2">
            <a:lumMod val="60000"/>
            <a:lumOff val="40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Analyse des risques &amp; procédures</a:t>
          </a: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Information &amp; formation</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Mise en œuvre</a:t>
          </a: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Analyse des risques &amp; procédures</a:t>
          </a: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Information &amp; formation</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Mise en œuvre</a:t>
          </a: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Analyse des risques &amp; procédures</a:t>
          </a: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Information &amp; formation</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Mise en œuvre</a:t>
          </a: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Analyse des risques &amp; procédures</a:t>
          </a: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Information &amp; formation</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Mise en œuvre</a:t>
          </a: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Analyse des risques &amp; procédures</a:t>
          </a: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Information &amp; formation</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Mise en œuvre</a:t>
          </a: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Analyse des risques &amp; procédures</a:t>
          </a: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Information &amp; formation</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Mise en œuvre</a:t>
          </a: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Analyse des risques &amp; procédures</a:t>
          </a: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Information &amp; formation</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Mise en œuvre</a:t>
          </a: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263-4CF0-47CD-B5F9-831E6460327A}">
      <dsp:nvSpPr>
        <dsp:cNvPr id="0" name=""/>
        <dsp:cNvSpPr/>
      </dsp:nvSpPr>
      <dsp:spPr>
        <a:xfrm>
          <a:off x="380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Analyse des risques &amp; procédures</a:t>
          </a:r>
        </a:p>
      </dsp:txBody>
      <dsp:txXfrm>
        <a:off x="363847" y="0"/>
        <a:ext cx="1496486" cy="720080"/>
      </dsp:txXfrm>
    </dsp:sp>
    <dsp:sp modelId="{9213F5D1-A921-4D30-ACF1-68525E094D1E}">
      <dsp:nvSpPr>
        <dsp:cNvPr id="0" name=""/>
        <dsp:cNvSpPr/>
      </dsp:nvSpPr>
      <dsp:spPr>
        <a:xfrm>
          <a:off x="199871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Information &amp; formation</a:t>
          </a:r>
        </a:p>
      </dsp:txBody>
      <dsp:txXfrm>
        <a:off x="2358757" y="0"/>
        <a:ext cx="1496486" cy="720080"/>
      </dsp:txXfrm>
    </dsp:sp>
    <dsp:sp modelId="{B0AEE07E-AC1D-4D29-A5F7-B1641386C6F7}">
      <dsp:nvSpPr>
        <dsp:cNvPr id="0" name=""/>
        <dsp:cNvSpPr/>
      </dsp:nvSpPr>
      <dsp:spPr>
        <a:xfrm>
          <a:off x="3993627" y="0"/>
          <a:ext cx="2216566" cy="720080"/>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Mise en œuvre</a:t>
          </a:r>
        </a:p>
      </dsp:txBody>
      <dsp:txXfrm>
        <a:off x="4353667" y="0"/>
        <a:ext cx="1496486" cy="720080"/>
      </dsp:txXfrm>
    </dsp:sp>
    <dsp:sp modelId="{364F417B-E201-4E69-8E3E-61C3E63615C5}">
      <dsp:nvSpPr>
        <dsp:cNvPr id="0" name=""/>
        <dsp:cNvSpPr/>
      </dsp:nvSpPr>
      <dsp:spPr>
        <a:xfrm>
          <a:off x="5988537" y="0"/>
          <a:ext cx="2216566" cy="720080"/>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Audits</a:t>
          </a:r>
        </a:p>
      </dsp:txBody>
      <dsp:txXfrm>
        <a:off x="6348577" y="0"/>
        <a:ext cx="1496486" cy="7200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10/15/2020</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3244047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10/15/2020</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398293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2068830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11</a:t>
            </a:fld>
            <a:endParaRPr lang="en-US"/>
          </a:p>
        </p:txBody>
      </p:sp>
    </p:spTree>
    <p:extLst>
      <p:ext uri="{BB962C8B-B14F-4D97-AF65-F5344CB8AC3E}">
        <p14:creationId xmlns:p14="http://schemas.microsoft.com/office/powerpoint/2010/main" val="181310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12</a:t>
            </a:fld>
            <a:endParaRPr lang="en-US"/>
          </a:p>
        </p:txBody>
      </p:sp>
    </p:spTree>
    <p:extLst>
      <p:ext uri="{BB962C8B-B14F-4D97-AF65-F5344CB8AC3E}">
        <p14:creationId xmlns:p14="http://schemas.microsoft.com/office/powerpoint/2010/main" val="782138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13</a:t>
            </a:fld>
            <a:endParaRPr lang="en-US"/>
          </a:p>
        </p:txBody>
      </p:sp>
    </p:spTree>
    <p:extLst>
      <p:ext uri="{BB962C8B-B14F-4D97-AF65-F5344CB8AC3E}">
        <p14:creationId xmlns:p14="http://schemas.microsoft.com/office/powerpoint/2010/main" val="2511679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14</a:t>
            </a:fld>
            <a:endParaRPr lang="en-US"/>
          </a:p>
        </p:txBody>
      </p:sp>
    </p:spTree>
    <p:extLst>
      <p:ext uri="{BB962C8B-B14F-4D97-AF65-F5344CB8AC3E}">
        <p14:creationId xmlns:p14="http://schemas.microsoft.com/office/powerpoint/2010/main" val="750155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15</a:t>
            </a:fld>
            <a:endParaRPr lang="en-US"/>
          </a:p>
        </p:txBody>
      </p:sp>
    </p:spTree>
    <p:extLst>
      <p:ext uri="{BB962C8B-B14F-4D97-AF65-F5344CB8AC3E}">
        <p14:creationId xmlns:p14="http://schemas.microsoft.com/office/powerpoint/2010/main" val="2356613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16</a:t>
            </a:fld>
            <a:endParaRPr lang="en-US"/>
          </a:p>
        </p:txBody>
      </p:sp>
    </p:spTree>
    <p:extLst>
      <p:ext uri="{BB962C8B-B14F-4D97-AF65-F5344CB8AC3E}">
        <p14:creationId xmlns:p14="http://schemas.microsoft.com/office/powerpoint/2010/main" val="337685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233181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19BD1F9-669C-4CA0-8FBF-032659BF0921}" type="slidenum">
              <a:rPr lang="en-US" smtClean="0"/>
              <a:pPr/>
              <a:t>3</a:t>
            </a:fld>
            <a:endParaRPr lang="en-US"/>
          </a:p>
        </p:txBody>
      </p:sp>
    </p:spTree>
    <p:extLst>
      <p:ext uri="{BB962C8B-B14F-4D97-AF65-F5344CB8AC3E}">
        <p14:creationId xmlns:p14="http://schemas.microsoft.com/office/powerpoint/2010/main" val="266932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5</a:t>
            </a:fld>
            <a:endParaRPr lang="en-US"/>
          </a:p>
        </p:txBody>
      </p:sp>
    </p:spTree>
    <p:extLst>
      <p:ext uri="{BB962C8B-B14F-4D97-AF65-F5344CB8AC3E}">
        <p14:creationId xmlns:p14="http://schemas.microsoft.com/office/powerpoint/2010/main" val="4176526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6</a:t>
            </a:fld>
            <a:endParaRPr lang="en-US"/>
          </a:p>
        </p:txBody>
      </p:sp>
    </p:spTree>
    <p:extLst>
      <p:ext uri="{BB962C8B-B14F-4D97-AF65-F5344CB8AC3E}">
        <p14:creationId xmlns:p14="http://schemas.microsoft.com/office/powerpoint/2010/main" val="66670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7</a:t>
            </a:fld>
            <a:endParaRPr lang="en-US"/>
          </a:p>
        </p:txBody>
      </p:sp>
    </p:spTree>
    <p:extLst>
      <p:ext uri="{BB962C8B-B14F-4D97-AF65-F5344CB8AC3E}">
        <p14:creationId xmlns:p14="http://schemas.microsoft.com/office/powerpoint/2010/main" val="3270708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8</a:t>
            </a:fld>
            <a:endParaRPr lang="en-US"/>
          </a:p>
        </p:txBody>
      </p:sp>
    </p:spTree>
    <p:extLst>
      <p:ext uri="{BB962C8B-B14F-4D97-AF65-F5344CB8AC3E}">
        <p14:creationId xmlns:p14="http://schemas.microsoft.com/office/powerpoint/2010/main" val="3832713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9</a:t>
            </a:fld>
            <a:endParaRPr lang="en-US"/>
          </a:p>
        </p:txBody>
      </p:sp>
    </p:spTree>
    <p:extLst>
      <p:ext uri="{BB962C8B-B14F-4D97-AF65-F5344CB8AC3E}">
        <p14:creationId xmlns:p14="http://schemas.microsoft.com/office/powerpoint/2010/main" val="158568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10</a:t>
            </a:fld>
            <a:endParaRPr lang="en-US"/>
          </a:p>
        </p:txBody>
      </p:sp>
    </p:spTree>
    <p:extLst>
      <p:ext uri="{BB962C8B-B14F-4D97-AF65-F5344CB8AC3E}">
        <p14:creationId xmlns:p14="http://schemas.microsoft.com/office/powerpoint/2010/main" val="202191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err="1"/>
              <a:t>Executive</a:t>
            </a:r>
            <a:r>
              <a:rPr lang="fr-FR" noProof="0"/>
              <a:t> </a:t>
            </a:r>
            <a:r>
              <a:rPr lang="fr-FR" noProof="0" err="1"/>
              <a:t>summary</a:t>
            </a:r>
            <a:endParaRPr lang="fr-FR" noProof="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GRP</a:t>
            </a:r>
            <a:endParaRPr lang="en-US"/>
          </a:p>
        </p:txBody>
      </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GRP</a:t>
              </a:r>
            </a:p>
          </p:txBody>
        </p:sp>
      </p:gr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IMPLEMENTATION</a:t>
            </a:r>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DOCUMENTS USED FOR THE GAP ANALYSIS</a:t>
            </a:r>
            <a:endParaRPr lang="en-US"/>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Group</a:t>
              </a:r>
            </a:p>
          </p:txBody>
        </p:sp>
      </p:gr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E&amp;P</a:t>
              </a:r>
            </a:p>
          </p:txBody>
        </p:sp>
      </p:gr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M&amp;S</a:t>
              </a:r>
            </a:p>
          </p:txBody>
        </p:sp>
      </p:gr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R&amp;C</a:t>
              </a:r>
            </a:p>
          </p:txBody>
        </p:sp>
      </p:gr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GRP</a:t>
              </a:r>
            </a:p>
          </p:txBody>
        </p:sp>
      </p:gr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7_1_">
    <p:spTree>
      <p:nvGrpSpPr>
        <p:cNvPr id="1" name=""/>
        <p:cNvGrpSpPr/>
        <p:nvPr/>
      </p:nvGrpSpPr>
      <p:grpSpPr>
        <a:xfrm>
          <a:off x="0" y="0"/>
          <a:ext cx="0" cy="0"/>
          <a:chOff x="0" y="0"/>
          <a:chExt cx="0" cy="0"/>
        </a:xfrm>
      </p:grpSpPr>
      <p:pic>
        <p:nvPicPr>
          <p:cNvPr id="11" name="Image 10" descr="Une image contenant personne, extérieur, homme, portant&#10;&#10;Description générée automatiquement">
            <a:extLst>
              <a:ext uri="{FF2B5EF4-FFF2-40B4-BE49-F238E27FC236}">
                <a16:creationId xmlns:a16="http://schemas.microsoft.com/office/drawing/2014/main" id="{01331BF5-730D-4B20-9D30-91E234A844DD}"/>
              </a:ext>
            </a:extLst>
          </p:cNvPr>
          <p:cNvPicPr>
            <a:picLocks noChangeAspect="1"/>
          </p:cNvPicPr>
          <p:nvPr userDrawn="1"/>
        </p:nvPicPr>
        <p:blipFill rotWithShape="1">
          <a:blip r:embed="rId2" cstate="print">
            <a:alphaModFix amt="70000"/>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Picture 2"/>
          <p:cNvPicPr>
            <a:picLocks noChangeAspect="1" noChangeArrowheads="1"/>
          </p:cNvPicPr>
          <p:nvPr userDrawn="1"/>
        </p:nvPicPr>
        <p:blipFill>
          <a:blip r:embed="rId3" cstate="print"/>
          <a:srcRect/>
          <a:stretch>
            <a:fillRect/>
          </a:stretch>
        </p:blipFill>
        <p:spPr bwMode="auto">
          <a:xfrm>
            <a:off x="9538665" y="404664"/>
            <a:ext cx="2461991" cy="792088"/>
          </a:xfrm>
          <a:prstGeom prst="rect">
            <a:avLst/>
          </a:prstGeom>
          <a:noFill/>
          <a:ln w="9525">
            <a:noFill/>
            <a:miter lim="800000"/>
          </a:ln>
          <a:effectLst/>
        </p:spPr>
      </p:pic>
      <p:sp>
        <p:nvSpPr>
          <p:cNvPr id="5" name="Espace réservé du texte 16"/>
          <p:cNvSpPr>
            <a:spLocks noGrp="1" noEditPoints="1"/>
          </p:cNvSpPr>
          <p:nvPr>
            <p:ph type="body" sz="quarter" idx="11" hasCustomPrompt="1"/>
          </p:nvPr>
        </p:nvSpPr>
        <p:spPr>
          <a:xfrm>
            <a:off x="191344" y="404664"/>
            <a:ext cx="5616624" cy="561662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a:t>List </a:t>
            </a:r>
            <a:r>
              <a:rPr lang="fr-FR" err="1"/>
              <a:t>highlights</a:t>
            </a:r>
            <a:endParaRPr lang="fr-FR"/>
          </a:p>
          <a:p>
            <a:pPr lvl="0"/>
            <a:endParaRPr lang="fr-FR"/>
          </a:p>
          <a:p>
            <a:pPr lvl="1"/>
            <a:endParaRPr lang="en-US"/>
          </a:p>
        </p:txBody>
      </p:sp>
    </p:spTree>
    <p:extLst>
      <p:ext uri="{BB962C8B-B14F-4D97-AF65-F5344CB8AC3E}">
        <p14:creationId xmlns:p14="http://schemas.microsoft.com/office/powerpoint/2010/main" val="169844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a:t>COMPANY RULE TITLE</a:t>
            </a:r>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SYNTHESIS OF CHANGES</a:t>
            </a:r>
            <a:endParaRPr lang="en-US"/>
          </a:p>
        </p:txBody>
      </p:sp>
      <p:grpSp>
        <p:nvGrpSpPr>
          <p:cNvPr id="14"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Group</a:t>
              </a:r>
            </a:p>
          </p:txBody>
        </p:sp>
      </p:grpSp>
      <p:grpSp>
        <p:nvGrpSpPr>
          <p:cNvPr id="17"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E&amp;P</a:t>
              </a:r>
            </a:p>
          </p:txBody>
        </p:sp>
      </p:grpSp>
      <p:grpSp>
        <p:nvGrpSpPr>
          <p:cNvPr id="21"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M&amp;S</a:t>
              </a:r>
            </a:p>
          </p:txBody>
        </p:sp>
      </p:grpSp>
      <p:grpSp>
        <p:nvGrpSpPr>
          <p:cNvPr id="25"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R&amp;C</a:t>
              </a:r>
            </a:p>
          </p:txBody>
        </p:sp>
      </p:grpSp>
      <p:grpSp>
        <p:nvGrpSpPr>
          <p:cNvPr id="32"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GRP</a:t>
              </a:r>
            </a:p>
          </p:txBody>
        </p:sp>
      </p:gr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REQUIREMENTS REMOVED IN NEW RULE</a:t>
            </a:r>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9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GROUP</a:t>
            </a:r>
            <a:endParaRPr lang="en-US"/>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16" name="Legend1"/>
            <p:cNvSpPr>
              <a:spLocks noChangeArrowheads="1"/>
            </p:cNvSpPr>
            <p:nvPr>
              <p:custDataLst>
                <p:tags r:id="rId1"/>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Group</a:t>
              </a:r>
            </a:p>
          </p:txBody>
        </p:sp>
      </p:gr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1_">
    <p:spTree>
      <p:nvGrpSpPr>
        <p:cNvPr id="1" name=""/>
        <p:cNvGrpSpPr/>
        <p:nvPr/>
      </p:nvGrpSpPr>
      <p:grpSpPr>
        <a:xfrm>
          <a:off x="0" y="0"/>
          <a:ext cx="0" cy="0"/>
          <a:chOff x="0" y="0"/>
          <a:chExt cx="0" cy="0"/>
        </a:xfrm>
      </p:grpSpPr>
      <p:cxnSp>
        <p:nvCxnSpPr>
          <p:cNvPr id="5" name="Connecteur droit 4"/>
          <p:cNvCxnSpPr/>
          <p:nvPr userDrawn="1"/>
        </p:nvCxnSpPr>
        <p:spPr>
          <a:xfrm>
            <a:off x="457200" y="6525344"/>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E&amp;P</a:t>
            </a:r>
            <a:endParaRPr lang="en-US"/>
          </a:p>
        </p:txBody>
      </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a:latin typeface="+mn-lt"/>
                <a:ea typeface="+mn-ea"/>
              </a:endParaRPr>
            </a:p>
          </p:txBody>
        </p:sp>
        <p:sp>
          <p:nvSpPr>
            <p:cNvPr id="20" name="Legend2"/>
            <p:cNvSpPr>
              <a:spLocks noChangeArrowheads="1"/>
            </p:cNvSpPr>
            <p:nvPr>
              <p:custDataLst>
                <p:tags r:id="rId1"/>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E&amp;P</a:t>
              </a:r>
            </a:p>
          </p:txBody>
        </p:sp>
      </p:gr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M&amp;S</a:t>
            </a:r>
            <a:endParaRPr lang="en-US"/>
          </a:p>
        </p:txBody>
      </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23" name="Legend3"/>
            <p:cNvSpPr>
              <a:spLocks noChangeArrowheads="1"/>
            </p:cNvSpPr>
            <p:nvPr>
              <p:custDataLst>
                <p:tags r:id="rId1"/>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M&amp;S</a:t>
              </a:r>
            </a:p>
          </p:txBody>
        </p:sp>
      </p:gr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R&amp;C</a:t>
            </a:r>
            <a:endParaRPr lang="en-US"/>
          </a:p>
        </p:txBody>
      </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a:latin typeface="+mn-lt"/>
                <a:ea typeface="+mn-ea"/>
              </a:endParaRPr>
            </a:p>
          </p:txBody>
        </p:sp>
        <p:sp>
          <p:nvSpPr>
            <p:cNvPr id="31" name="Legend4"/>
            <p:cNvSpPr>
              <a:spLocks noChangeArrowheads="1"/>
            </p:cNvSpPr>
            <p:nvPr>
              <p:custDataLst>
                <p:tags r:id="rId1"/>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R&amp;C</a:t>
              </a:r>
            </a:p>
          </p:txBody>
        </p:sp>
      </p:gr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94" r:id="rId2"/>
    <p:sldLayoutId id="2147483667" r:id="rId3"/>
    <p:sldLayoutId id="2147483683" r:id="rId4"/>
    <p:sldLayoutId id="2147483684" r:id="rId5"/>
    <p:sldLayoutId id="2147483685" r:id="rId6"/>
    <p:sldLayoutId id="2147483686" r:id="rId7"/>
    <p:sldLayoutId id="2147483687" r:id="rId8"/>
    <p:sldLayoutId id="2147483688" r:id="rId9"/>
    <p:sldLayoutId id="2147483689" r:id="rId10"/>
    <p:sldLayoutId id="2147483693" r:id="rId11"/>
    <p:sldLayoutId id="2147483692" r:id="rId12"/>
    <p:sldLayoutId id="2147483695" r:id="rId13"/>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12.png"/><Relationship Id="rId7" Type="http://schemas.openxmlformats.org/officeDocument/2006/relationships/diagramLayout" Target="../diagrams/layout7.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Data" Target="../diagrams/data7.xml"/><Relationship Id="rId5" Type="http://schemas.openxmlformats.org/officeDocument/2006/relationships/image" Target="../media/image15.png"/><Relationship Id="rId10" Type="http://schemas.microsoft.com/office/2007/relationships/diagramDrawing" Target="../diagrams/drawing7.xml"/><Relationship Id="rId4" Type="http://schemas.openxmlformats.org/officeDocument/2006/relationships/image" Target="../media/image14.png"/><Relationship Id="rId9" Type="http://schemas.openxmlformats.org/officeDocument/2006/relationships/diagramColors" Target="../diagrams/colors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8.png"/><Relationship Id="rId7"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15.png"/><Relationship Id="rId4" Type="http://schemas.openxmlformats.org/officeDocument/2006/relationships/diagramData" Target="../diagrams/data9.xm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0.xml"/><Relationship Id="rId11" Type="http://schemas.openxmlformats.org/officeDocument/2006/relationships/image" Target="../media/image14.png"/><Relationship Id="rId5" Type="http://schemas.openxmlformats.org/officeDocument/2006/relationships/diagramQuickStyle" Target="../diagrams/quickStyle10.xml"/><Relationship Id="rId10" Type="http://schemas.openxmlformats.org/officeDocument/2006/relationships/image" Target="../media/image17.jpeg"/><Relationship Id="rId4" Type="http://schemas.openxmlformats.org/officeDocument/2006/relationships/diagramLayout" Target="../diagrams/layout10.xm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image" Target="../media/image18.png"/><Relationship Id="rId7" Type="http://schemas.openxmlformats.org/officeDocument/2006/relationships/diagramData" Target="../diagrams/data12.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2.png"/><Relationship Id="rId11" Type="http://schemas.microsoft.com/office/2007/relationships/diagramDrawing" Target="../diagrams/drawing12.xml"/><Relationship Id="rId5" Type="http://schemas.openxmlformats.org/officeDocument/2006/relationships/image" Target="../media/image14.png"/><Relationship Id="rId10" Type="http://schemas.openxmlformats.org/officeDocument/2006/relationships/diagramColors" Target="../diagrams/colors12.xml"/><Relationship Id="rId4" Type="http://schemas.openxmlformats.org/officeDocument/2006/relationships/image" Target="../media/image15.png"/><Relationship Id="rId9"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5.png"/><Relationship Id="rId4" Type="http://schemas.openxmlformats.org/officeDocument/2006/relationships/diagramLayout" Target="../diagrams/layout2.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188000" y="1844824"/>
            <a:ext cx="9732536" cy="1748663"/>
          </a:xfrm>
        </p:spPr>
        <p:txBody>
          <a:bodyPr/>
          <a:lstStyle/>
          <a:p>
            <a:r>
              <a:rPr lang="fr-FR" b="1"/>
              <a:t>Exigences HSE pour les opérations de chargement et déchargement des camions et des wagons</a:t>
            </a:r>
            <a:br>
              <a:rPr lang="fr-FR"/>
            </a:br>
            <a:r>
              <a:rPr lang="fr-FR" sz="2000"/>
              <a:t>REGLE HSE GROUPE (CR-GR-HSE-431)</a:t>
            </a:r>
            <a:br>
              <a:rPr lang="fr-FR"/>
            </a:br>
            <a:endParaRPr lang="en-US"/>
          </a:p>
        </p:txBody>
      </p:sp>
      <p:sp>
        <p:nvSpPr>
          <p:cNvPr id="7" name="Espace réservé du texte 2"/>
          <p:cNvSpPr txBox="1">
            <a:spLocks/>
          </p:cNvSpPr>
          <p:nvPr/>
        </p:nvSpPr>
        <p:spPr>
          <a:xfrm>
            <a:off x="1115992" y="3212976"/>
            <a:ext cx="10380608" cy="3029760"/>
          </a:xfrm>
          <a:prstGeom prst="rect">
            <a:avLst/>
          </a:prstGeom>
        </p:spPr>
        <p:txBody>
          <a:bodyPr/>
          <a:lstStyle/>
          <a:p>
            <a:endParaRPr lang="en-US">
              <a:solidFill>
                <a:schemeClr val="bg1"/>
              </a:solidFill>
            </a:endParaRPr>
          </a:p>
          <a:p>
            <a:r>
              <a:rPr lang="en-GB" b="1" i="1">
                <a:solidFill>
                  <a:schemeClr val="bg1"/>
                </a:solidFill>
                <a:latin typeface="+mn-lt"/>
              </a:rPr>
              <a:t>SYNTHÈSE</a:t>
            </a:r>
          </a:p>
          <a:p>
            <a:pPr algn="just"/>
            <a:endParaRPr lang="en-GB" b="1" i="1">
              <a:solidFill>
                <a:schemeClr val="bg1"/>
              </a:solidFill>
              <a:latin typeface="+mn-lt"/>
            </a:endParaRPr>
          </a:p>
          <a:p>
            <a:pPr algn="just"/>
            <a:r>
              <a:rPr lang="fr-FR" sz="1600">
                <a:solidFill>
                  <a:schemeClr val="bg1"/>
                </a:solidFill>
                <a:latin typeface="+mn-lt"/>
              </a:rPr>
              <a:t>La présente règle définit les exigences HSE minimales pour la gestion des risques lors des opérations de chargement et de déchargement de marchandises dangereuses ou non, de ou à partir de camions et wagons, réalisées sur des aires et des postes de chargement / déchargement.</a:t>
            </a:r>
            <a:endParaRPr lang="en-US" sz="1600">
              <a:solidFill>
                <a:schemeClr val="bg1"/>
              </a:solidFill>
              <a:latin typeface="+mn-lt"/>
            </a:endParaRPr>
          </a:p>
          <a:p>
            <a:endParaRPr lang="en-US" sz="1600">
              <a:solidFill>
                <a:schemeClr val="bg1"/>
              </a:solidFill>
              <a:latin typeface="+mn-lt"/>
            </a:endParaRPr>
          </a:p>
          <a:p>
            <a:endParaRPr 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REVUE DES EXIGENCES</a:t>
            </a:r>
          </a:p>
        </p:txBody>
      </p:sp>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2499667276"/>
              </p:ext>
            </p:extLst>
          </p:nvPr>
        </p:nvGraphicFramePr>
        <p:xfrm>
          <a:off x="947426" y="2492896"/>
          <a:ext cx="10297144" cy="3203956"/>
        </p:xfrm>
        <a:graphic>
          <a:graphicData uri="http://schemas.openxmlformats.org/drawingml/2006/table">
            <a:tbl>
              <a:tblPr firstRow="1" firstCol="1" bandRow="1"/>
              <a:tblGrid>
                <a:gridCol w="10297144">
                  <a:extLst>
                    <a:ext uri="{9D8B030D-6E8A-4147-A177-3AD203B41FA5}">
                      <a16:colId xmlns:a16="http://schemas.microsoft.com/office/drawing/2014/main" val="2553427521"/>
                    </a:ext>
                  </a:extLst>
                </a:gridCol>
              </a:tblGrid>
              <a:tr h="345226">
                <a:tc>
                  <a:txBody>
                    <a:bodyPr/>
                    <a:lstStyle/>
                    <a:p>
                      <a:pPr marR="58420" algn="just">
                        <a:lnSpc>
                          <a:spcPct val="115000"/>
                        </a:lnSpc>
                        <a:spcBef>
                          <a:spcPts val="600"/>
                        </a:spcBef>
                        <a:spcAft>
                          <a:spcPts val="300"/>
                        </a:spcAft>
                      </a:pPr>
                      <a:r>
                        <a:rPr lang="fr-FR" sz="1600" b="1" u="none">
                          <a:solidFill>
                            <a:srgbClr val="0070C0"/>
                          </a:solidFill>
                          <a:effectLst/>
                          <a:latin typeface="Arial" panose="020B0604020202020204" pitchFamily="34" charset="0"/>
                          <a:ea typeface="Times New Roman" panose="02020603050405020304" pitchFamily="18" charset="0"/>
                        </a:rPr>
                        <a:t>Exigence 3.3.2 : contrôle supplémentaire des camions citernes propulsés au GNC ou GNL transportant des matières dangereuses</a:t>
                      </a:r>
                      <a:endParaRPr lang="fr-FR" sz="1600" b="1" u="none">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340084">
                <a:tc>
                  <a:txBody>
                    <a:bodyPr/>
                    <a:lstStyle/>
                    <a:p>
                      <a:pPr algn="just">
                        <a:spcBef>
                          <a:spcPts val="600"/>
                        </a:spcBef>
                        <a:spcAft>
                          <a:spcPts val="600"/>
                        </a:spcAft>
                      </a:pPr>
                      <a:r>
                        <a:rPr lang="fr-FR" sz="1400" u="none">
                          <a:effectLst/>
                          <a:latin typeface="Arial" panose="020B0604020202020204" pitchFamily="34" charset="0"/>
                          <a:ea typeface="Times New Roman" panose="02020603050405020304" pitchFamily="18" charset="0"/>
                          <a:cs typeface="Arial" panose="020B0604020202020204" pitchFamily="34" charset="0"/>
                        </a:rPr>
                        <a:t>Les camions citernes propulsés au Gaz Naturel Compressé (GNC) ou Gaz Naturel Liquéfié (GNL) transportant des matières dangereuses font l’objet des contrôles supplémentaires suivants :</a:t>
                      </a:r>
                      <a:endParaRPr lang="fr-FR" sz="1400" u="none">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fr-FR" sz="1400" u="none">
                          <a:effectLst/>
                          <a:latin typeface="Arial" panose="020B0604020202020204" pitchFamily="34" charset="0"/>
                          <a:ea typeface="Times New Roman" panose="02020603050405020304" pitchFamily="18" charset="0"/>
                          <a:cs typeface="Arial" panose="020B0604020202020204" pitchFamily="34" charset="0"/>
                        </a:rPr>
                        <a:t>sur les sites industriels, avant qu’ils ne soient autorisés à accéder aux postes de chargement / déchargement :</a:t>
                      </a:r>
                    </a:p>
                    <a:p>
                      <a:pPr marL="742950" marR="57785" lvl="1" indent="-285750" algn="just">
                        <a:spcAft>
                          <a:spcPts val="600"/>
                        </a:spcAft>
                        <a:buFont typeface="Arial" panose="020B0604020202020204" pitchFamily="34" charset="0"/>
                        <a:buChar char="-"/>
                      </a:pPr>
                      <a:r>
                        <a:rPr lang="fr-FR" sz="1400" u="none">
                          <a:effectLst/>
                          <a:latin typeface="Arial" panose="020B0604020202020204" pitchFamily="34" charset="0"/>
                          <a:ea typeface="Times New Roman" panose="02020603050405020304" pitchFamily="18" charset="0"/>
                          <a:cs typeface="Arial" panose="020B0604020202020204" pitchFamily="34" charset="0"/>
                        </a:rPr>
                        <a:t>présence du certificat de conformité du camion avec l’une des 2 réglementations suivantes : </a:t>
                      </a:r>
                      <a:r>
                        <a:rPr lang="fr-FR" sz="1400" u="none">
                          <a:solidFill>
                            <a:srgbClr val="0070C0"/>
                          </a:solidFill>
                          <a:effectLst/>
                          <a:latin typeface="Arial" panose="020B0604020202020204" pitchFamily="34" charset="0"/>
                          <a:ea typeface="Times New Roman" panose="02020603050405020304" pitchFamily="18" charset="0"/>
                          <a:cs typeface="Arial" panose="020B0604020202020204" pitchFamily="34" charset="0"/>
                        </a:rPr>
                        <a:t>ECE-R110 </a:t>
                      </a:r>
                      <a:r>
                        <a:rPr lang="fr-FR" sz="1400" u="none">
                          <a:effectLst/>
                          <a:latin typeface="Arial" panose="020B0604020202020204" pitchFamily="34" charset="0"/>
                          <a:ea typeface="Times New Roman" panose="02020603050405020304" pitchFamily="18" charset="0"/>
                          <a:cs typeface="Arial" panose="020B0604020202020204" pitchFamily="34" charset="0"/>
                        </a:rPr>
                        <a:t>ou </a:t>
                      </a:r>
                      <a:r>
                        <a:rPr lang="fr-FR" sz="1400" u="none">
                          <a:solidFill>
                            <a:srgbClr val="0070C0"/>
                          </a:solidFill>
                          <a:effectLst/>
                          <a:latin typeface="Arial" panose="020B0604020202020204" pitchFamily="34" charset="0"/>
                          <a:ea typeface="Times New Roman" panose="02020603050405020304" pitchFamily="18" charset="0"/>
                          <a:cs typeface="Arial" panose="020B0604020202020204" pitchFamily="34" charset="0"/>
                        </a:rPr>
                        <a:t>NFPA 52</a:t>
                      </a:r>
                      <a:r>
                        <a:rPr lang="fr-FR" sz="1400" u="none">
                          <a:solidFill>
                            <a:srgbClr val="1F497D"/>
                          </a:solidFill>
                          <a:effectLst/>
                          <a:latin typeface="Arial" panose="020B0604020202020204" pitchFamily="34" charset="0"/>
                          <a:ea typeface="Times New Roman" panose="02020603050405020304" pitchFamily="18" charset="0"/>
                          <a:cs typeface="Arial" panose="020B0604020202020204" pitchFamily="34" charset="0"/>
                        </a:rPr>
                        <a:t> </a:t>
                      </a:r>
                      <a:r>
                        <a:rPr lang="fr-FR" sz="1400" u="none">
                          <a:effectLst/>
                          <a:latin typeface="Arial" panose="020B0604020202020204" pitchFamily="34" charset="0"/>
                          <a:ea typeface="Times New Roman" panose="02020603050405020304" pitchFamily="18" charset="0"/>
                          <a:cs typeface="Arial" panose="020B0604020202020204" pitchFamily="34" charset="0"/>
                        </a:rPr>
                        <a:t>;</a:t>
                      </a:r>
                      <a:endParaRPr lang="fr-FR" sz="1400" u="none">
                        <a:effectLst/>
                        <a:latin typeface="Arial" panose="020B0604020202020204" pitchFamily="34" charset="0"/>
                        <a:ea typeface="Times New Roman" panose="02020603050405020304" pitchFamily="18" charset="0"/>
                        <a:cs typeface="Times New Roman" panose="02020603050405020304" pitchFamily="18" charset="0"/>
                      </a:endParaRPr>
                    </a:p>
                    <a:p>
                      <a:pPr marL="742950" marR="57785" lvl="1" indent="-285750" algn="just">
                        <a:spcAft>
                          <a:spcPts val="600"/>
                        </a:spcAft>
                        <a:buFont typeface="Arial" panose="020B0604020202020204" pitchFamily="34" charset="0"/>
                        <a:buChar char="-"/>
                      </a:pPr>
                      <a:r>
                        <a:rPr lang="fr-FR" sz="1400" u="none">
                          <a:effectLst/>
                          <a:latin typeface="Arial" panose="020B0604020202020204" pitchFamily="34" charset="0"/>
                          <a:ea typeface="Times New Roman" panose="02020603050405020304" pitchFamily="18" charset="0"/>
                          <a:cs typeface="Arial" panose="020B0604020202020204" pitchFamily="34" charset="0"/>
                        </a:rPr>
                        <a:t>pression dans le réservoir de GNL inférieure à 13 bars ;</a:t>
                      </a:r>
                      <a:endParaRPr lang="fr-FR" sz="1400" u="none">
                        <a:effectLst/>
                        <a:latin typeface="Arial" panose="020B0604020202020204" pitchFamily="34" charset="0"/>
                        <a:ea typeface="Times New Roman" panose="02020603050405020304" pitchFamily="18" charset="0"/>
                        <a:cs typeface="Times New Roman" panose="02020603050405020304" pitchFamily="18" charset="0"/>
                      </a:endParaRPr>
                    </a:p>
                    <a:p>
                      <a:pPr marL="742950" marR="57785" lvl="1" indent="-285750" algn="just">
                        <a:spcAft>
                          <a:spcPts val="600"/>
                        </a:spcAft>
                        <a:buFont typeface="Arial" panose="020B0604020202020204" pitchFamily="34" charset="0"/>
                        <a:buChar char="-"/>
                      </a:pPr>
                      <a:r>
                        <a:rPr lang="fr-FR" sz="1400" u="none">
                          <a:effectLst/>
                          <a:latin typeface="Arial" panose="020B0604020202020204" pitchFamily="34" charset="0"/>
                          <a:ea typeface="Times New Roman" panose="02020603050405020304" pitchFamily="18" charset="0"/>
                          <a:cs typeface="Arial" panose="020B0604020202020204" pitchFamily="34" charset="0"/>
                        </a:rPr>
                        <a:t>absence de dommages visibles sur le réservoir et ses équipements ;</a:t>
                      </a:r>
                      <a:endParaRPr lang="fr-FR" sz="1400" u="none">
                        <a:effectLst/>
                        <a:latin typeface="Arial" panose="020B0604020202020204" pitchFamily="34" charset="0"/>
                        <a:ea typeface="Times New Roman" panose="02020603050405020304" pitchFamily="18" charset="0"/>
                        <a:cs typeface="Times New Roman" panose="02020603050405020304" pitchFamily="18" charset="0"/>
                      </a:endParaRPr>
                    </a:p>
                    <a:p>
                      <a:pPr marL="742950" marR="57785" lvl="1" indent="-285750" algn="just">
                        <a:spcAft>
                          <a:spcPts val="600"/>
                        </a:spcAft>
                        <a:buFont typeface="Arial" panose="020B0604020202020204" pitchFamily="34" charset="0"/>
                        <a:buChar char="-"/>
                      </a:pPr>
                      <a:r>
                        <a:rPr lang="fr-FR" sz="1400" u="none">
                          <a:effectLst/>
                          <a:latin typeface="Arial" panose="020B0604020202020204" pitchFamily="34" charset="0"/>
                          <a:ea typeface="Times New Roman" panose="02020603050405020304" pitchFamily="18" charset="0"/>
                          <a:cs typeface="Arial" panose="020B0604020202020204" pitchFamily="34" charset="0"/>
                        </a:rPr>
                        <a:t>présence de 2 dispositifs de sécurité sur les bouteilles GNC : fusible thermique et disque de rupture.</a:t>
                      </a:r>
                      <a:endParaRPr lang="fr-FR" sz="1400" u="none">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fr-FR" sz="1400" u="none">
                          <a:solidFill>
                            <a:schemeClr val="tx1"/>
                          </a:solidFill>
                          <a:effectLst/>
                          <a:latin typeface="Arial" panose="020B0604020202020204" pitchFamily="34" charset="0"/>
                          <a:ea typeface="Times New Roman" panose="02020603050405020304" pitchFamily="18" charset="0"/>
                          <a:cs typeface="Arial" panose="020B0604020202020204" pitchFamily="34" charset="0"/>
                        </a:rPr>
                        <a:t>sur tous les autres sites, avant qu’ils ne soient autorisés à charger / décharger, le conducteur vérifie que la pression dans le réservoir de GNL est inférieure à 13 bars.</a:t>
                      </a:r>
                    </a:p>
                    <a:p>
                      <a:pPr marL="342900" lvl="0" indent="-342900" algn="just">
                        <a:spcAft>
                          <a:spcPts val="600"/>
                        </a:spcAft>
                        <a:buFont typeface="Wingdings" panose="05000000000000000000" pitchFamily="2" charset="2"/>
                        <a:buChar char=""/>
                      </a:pPr>
                      <a:endParaRPr lang="fr-FR" sz="1400" u="none">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17" name="Rectangle 16">
            <a:extLst>
              <a:ext uri="{FF2B5EF4-FFF2-40B4-BE49-F238E27FC236}">
                <a16:creationId xmlns:a16="http://schemas.microsoft.com/office/drawing/2014/main" id="{CEA46C25-C84C-41D7-8D85-5706EE014231}"/>
              </a:ext>
            </a:extLst>
          </p:cNvPr>
          <p:cNvSpPr/>
          <p:nvPr/>
        </p:nvSpPr>
        <p:spPr>
          <a:xfrm>
            <a:off x="943180" y="5785519"/>
            <a:ext cx="10697436" cy="307777"/>
          </a:xfrm>
          <a:prstGeom prst="rect">
            <a:avLst/>
          </a:prstGeom>
        </p:spPr>
        <p:txBody>
          <a:bodyPr wrap="square">
            <a:spAutoFit/>
          </a:bodyPr>
          <a:lstStyle/>
          <a:p>
            <a:pPr algn="l"/>
            <a:r>
              <a:rPr lang="fr-FR" sz="1400" b="0" u="sng" dirty="0">
                <a:solidFill>
                  <a:srgbClr val="FF0000"/>
                </a:solidFill>
                <a:latin typeface="+mn-lt"/>
              </a:rPr>
              <a:t>Nouvelle exigence pour </a:t>
            </a:r>
            <a:r>
              <a:rPr lang="fr-FR" sz="1400" u="sng" dirty="0">
                <a:solidFill>
                  <a:srgbClr val="FF0000"/>
                </a:solidFill>
                <a:latin typeface="+mn-lt"/>
              </a:rPr>
              <a:t>le MS</a:t>
            </a:r>
            <a:r>
              <a:rPr lang="fr-FR" sz="1400" dirty="0">
                <a:solidFill>
                  <a:schemeClr val="tx1"/>
                </a:solidFill>
                <a:latin typeface="+mn-lt"/>
                <a:cs typeface="Arial" panose="020B0604020202020204" pitchFamily="34" charset="0"/>
              </a:rPr>
              <a:t> </a:t>
            </a:r>
            <a:r>
              <a:rPr lang="fr-FR" sz="1400" b="0" dirty="0">
                <a:solidFill>
                  <a:schemeClr val="tx1"/>
                </a:solidFill>
                <a:latin typeface="+mn-lt"/>
                <a:cs typeface="Arial" panose="020B0604020202020204" pitchFamily="34" charset="0"/>
              </a:rPr>
              <a:t> </a:t>
            </a:r>
          </a:p>
        </p:txBody>
      </p:sp>
      <p:sp>
        <p:nvSpPr>
          <p:cNvPr id="10" name="ZoneTexte 21">
            <a:extLst>
              <a:ext uri="{FF2B5EF4-FFF2-40B4-BE49-F238E27FC236}">
                <a16:creationId xmlns:a16="http://schemas.microsoft.com/office/drawing/2014/main" id="{97484177-A501-422B-A0A7-31DF5C6552F7}"/>
              </a:ext>
            </a:extLst>
          </p:cNvPr>
          <p:cNvSpPr txBox="1"/>
          <p:nvPr/>
        </p:nvSpPr>
        <p:spPr>
          <a:xfrm rot="19448902">
            <a:off x="-49088" y="3940985"/>
            <a:ext cx="1083951" cy="307777"/>
          </a:xfrm>
          <a:prstGeom prst="rect">
            <a:avLst/>
          </a:prstGeom>
          <a:noFill/>
        </p:spPr>
        <p:txBody>
          <a:bodyPr wrap="none" rtlCol="0">
            <a:spAutoFit/>
          </a:bodyPr>
          <a:lstStyle/>
          <a:p>
            <a:r>
              <a:rPr lang="fr-FR" sz="1400" b="1">
                <a:solidFill>
                  <a:srgbClr val="00B050"/>
                </a:solidFill>
              </a:rPr>
              <a:t>NOUVEAU</a:t>
            </a:r>
          </a:p>
        </p:txBody>
      </p:sp>
      <p:graphicFrame>
        <p:nvGraphicFramePr>
          <p:cNvPr id="11" name="Diagramme 10">
            <a:extLst>
              <a:ext uri="{FF2B5EF4-FFF2-40B4-BE49-F238E27FC236}">
                <a16:creationId xmlns:a16="http://schemas.microsoft.com/office/drawing/2014/main" id="{D7B312DE-67AE-4A28-95B2-5DD788701C31}"/>
              </a:ext>
            </a:extLst>
          </p:cNvPr>
          <p:cNvGraphicFramePr/>
          <p:nvPr>
            <p:extLst>
              <p:ext uri="{D42A27DB-BD31-4B8C-83A1-F6EECF244321}">
                <p14:modId xmlns:p14="http://schemas.microsoft.com/office/powerpoint/2010/main" val="3829568308"/>
              </p:ext>
            </p:extLst>
          </p:nvPr>
        </p:nvGraphicFramePr>
        <p:xfrm>
          <a:off x="1991542" y="692696"/>
          <a:ext cx="820891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 11">
            <a:extLst>
              <a:ext uri="{FF2B5EF4-FFF2-40B4-BE49-F238E27FC236}">
                <a16:creationId xmlns:a16="http://schemas.microsoft.com/office/drawing/2014/main" id="{8B72AB55-2EF6-47B8-B15C-97362F0492F6}"/>
              </a:ext>
            </a:extLst>
          </p:cNvPr>
          <p:cNvPicPr/>
          <p:nvPr/>
        </p:nvPicPr>
        <p:blipFill>
          <a:blip r:embed="rId8" cstate="print"/>
          <a:srcRect/>
          <a:stretch>
            <a:fillRect/>
          </a:stretch>
        </p:blipFill>
        <p:spPr bwMode="auto">
          <a:xfrm>
            <a:off x="5087888" y="1719881"/>
            <a:ext cx="751962" cy="717562"/>
          </a:xfrm>
          <a:prstGeom prst="rect">
            <a:avLst/>
          </a:prstGeom>
          <a:noFill/>
        </p:spPr>
      </p:pic>
      <p:pic>
        <p:nvPicPr>
          <p:cNvPr id="14" name="Image 13" descr="Image result for pictogramme marchandise dangereuse">
            <a:extLst>
              <a:ext uri="{FF2B5EF4-FFF2-40B4-BE49-F238E27FC236}">
                <a16:creationId xmlns:a16="http://schemas.microsoft.com/office/drawing/2014/main" id="{E53A7231-AB91-4181-9F07-478BFC5DB099}"/>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9092" y="1700808"/>
            <a:ext cx="751961" cy="720080"/>
          </a:xfrm>
          <a:prstGeom prst="rect">
            <a:avLst/>
          </a:prstGeom>
          <a:noFill/>
          <a:ln>
            <a:noFill/>
          </a:ln>
        </p:spPr>
      </p:pic>
    </p:spTree>
    <p:extLst>
      <p:ext uri="{BB962C8B-B14F-4D97-AF65-F5344CB8AC3E}">
        <p14:creationId xmlns:p14="http://schemas.microsoft.com/office/powerpoint/2010/main" val="2849906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32657"/>
            <a:ext cx="6312024" cy="404664"/>
          </a:xfrm>
        </p:spPr>
        <p:txBody>
          <a:bodyPr/>
          <a:lstStyle/>
          <a:p>
            <a:r>
              <a:rPr lang="fr-FR"/>
              <a:t>REVUE DES EXIGENCES</a:t>
            </a:r>
          </a:p>
        </p:txBody>
      </p:sp>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1578282739"/>
              </p:ext>
            </p:extLst>
          </p:nvPr>
        </p:nvGraphicFramePr>
        <p:xfrm>
          <a:off x="947426" y="2708919"/>
          <a:ext cx="10297144" cy="1948416"/>
        </p:xfrm>
        <a:graphic>
          <a:graphicData uri="http://schemas.openxmlformats.org/drawingml/2006/table">
            <a:tbl>
              <a:tblPr firstRow="1" firstCol="1" bandRow="1"/>
              <a:tblGrid>
                <a:gridCol w="10297144">
                  <a:extLst>
                    <a:ext uri="{9D8B030D-6E8A-4147-A177-3AD203B41FA5}">
                      <a16:colId xmlns:a16="http://schemas.microsoft.com/office/drawing/2014/main" val="2553427521"/>
                    </a:ext>
                  </a:extLst>
                </a:gridCol>
              </a:tblGrid>
              <a:tr h="387776">
                <a:tc>
                  <a:txBody>
                    <a:bodyPr/>
                    <a:lstStyle/>
                    <a:p>
                      <a:pPr marR="58420" algn="just">
                        <a:lnSpc>
                          <a:spcPct val="115000"/>
                        </a:lnSpc>
                        <a:spcBef>
                          <a:spcPts val="600"/>
                        </a:spcBef>
                        <a:spcAft>
                          <a:spcPts val="300"/>
                        </a:spcAft>
                      </a:pPr>
                      <a:r>
                        <a:rPr lang="fr-FR" sz="1600" b="1">
                          <a:solidFill>
                            <a:srgbClr val="0070C0"/>
                          </a:solidFill>
                          <a:effectLst/>
                          <a:latin typeface="Arial" panose="020B0604020202020204" pitchFamily="34" charset="0"/>
                          <a:ea typeface="Times New Roman" panose="02020603050405020304" pitchFamily="18" charset="0"/>
                        </a:rPr>
                        <a:t>Exigence 3.3.3 : contrôle spécifique des </a:t>
                      </a:r>
                      <a:r>
                        <a:rPr lang="fr-FR" sz="1600" b="1" u="none">
                          <a:solidFill>
                            <a:srgbClr val="0070C0"/>
                          </a:solidFill>
                          <a:effectLst/>
                          <a:latin typeface="Arial" panose="020B0604020202020204" pitchFamily="34" charset="0"/>
                          <a:ea typeface="Times New Roman" panose="02020603050405020304" pitchFamily="18" charset="0"/>
                        </a:rPr>
                        <a:t>camions dans les pays à risques </a:t>
                      </a:r>
                      <a:r>
                        <a:rPr lang="fr-FR" sz="1600" b="1">
                          <a:solidFill>
                            <a:srgbClr val="0070C0"/>
                          </a:solidFill>
                          <a:effectLst/>
                          <a:latin typeface="Arial" panose="020B0604020202020204" pitchFamily="34" charset="0"/>
                          <a:ea typeface="Times New Roman" panose="02020603050405020304" pitchFamily="18" charset="0"/>
                        </a:rPr>
                        <a:t>routiers élevés - </a:t>
                      </a:r>
                      <a:r>
                        <a:rPr lang="fr-FR" sz="1600" b="1" i="1">
                          <a:solidFill>
                            <a:srgbClr val="0070C0"/>
                          </a:solidFill>
                          <a:effectLst/>
                          <a:latin typeface="Arial" panose="020B0604020202020204" pitchFamily="34" charset="0"/>
                          <a:ea typeface="Times New Roman" panose="02020603050405020304" pitchFamily="18" charset="0"/>
                        </a:rPr>
                        <a:t>Safe to </a:t>
                      </a:r>
                      <a:r>
                        <a:rPr lang="fr-FR" sz="1600" b="1" i="1" err="1">
                          <a:solidFill>
                            <a:srgbClr val="0070C0"/>
                          </a:solidFill>
                          <a:effectLst/>
                          <a:latin typeface="Arial" panose="020B0604020202020204" pitchFamily="34" charset="0"/>
                          <a:ea typeface="Times New Roman" panose="02020603050405020304" pitchFamily="18" charset="0"/>
                        </a:rPr>
                        <a:t>Load</a:t>
                      </a:r>
                      <a:endParaRPr lang="fr-FR"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1198285">
                <a:tc>
                  <a:txBody>
                    <a:bodyPr/>
                    <a:lstStyle/>
                    <a:p>
                      <a:pPr>
                        <a:lnSpc>
                          <a:spcPct val="150000"/>
                        </a:lnSpc>
                      </a:pPr>
                      <a:r>
                        <a:rPr lang="fr-FR" sz="1400">
                          <a:solidFill>
                            <a:schemeClr val="tx1"/>
                          </a:solidFill>
                          <a:effectLst/>
                          <a:latin typeface="Arial" panose="020B0604020202020204" pitchFamily="34" charset="0"/>
                          <a:ea typeface="+mn-ea"/>
                          <a:cs typeface="Arial" panose="020B0604020202020204" pitchFamily="34" charset="0"/>
                        </a:rPr>
                        <a:t>Un contrôle est réalisé avant d’autoriser tout chargement de marchandises dangereuses dans les pays à risques routiers élevés, selon la matrice définie en annexe 2.</a:t>
                      </a:r>
                    </a:p>
                    <a:p>
                      <a:pPr>
                        <a:lnSpc>
                          <a:spcPct val="150000"/>
                        </a:lnSpc>
                      </a:pPr>
                      <a:r>
                        <a:rPr lang="fr-FR" sz="1400">
                          <a:solidFill>
                            <a:schemeClr val="tx1"/>
                          </a:solidFill>
                          <a:effectLst/>
                          <a:latin typeface="Arial" panose="020B0604020202020204" pitchFamily="34" charset="0"/>
                          <a:ea typeface="+mn-ea"/>
                          <a:cs typeface="Arial" panose="020B0604020202020204" pitchFamily="34" charset="0"/>
                        </a:rPr>
                        <a:t>Les points de contrôle dits « bloquants » sont satisfaits pour autoriser le chargement.</a:t>
                      </a:r>
                    </a:p>
                    <a:p>
                      <a:pPr>
                        <a:lnSpc>
                          <a:spcPct val="150000"/>
                        </a:lnSpc>
                      </a:pPr>
                      <a:r>
                        <a:rPr lang="fr-FR" sz="1400">
                          <a:solidFill>
                            <a:schemeClr val="tx1"/>
                          </a:solidFill>
                          <a:effectLst/>
                          <a:latin typeface="Arial" panose="020B0604020202020204" pitchFamily="34" charset="0"/>
                          <a:ea typeface="+mn-ea"/>
                          <a:cs typeface="Arial" panose="020B0604020202020204" pitchFamily="34" charset="0"/>
                        </a:rPr>
                        <a:t>Les contrôles sont effectués par du personnel formé et habilité.</a:t>
                      </a:r>
                    </a:p>
                    <a:p>
                      <a:pPr>
                        <a:lnSpc>
                          <a:spcPct val="150000"/>
                        </a:lnSpc>
                      </a:pPr>
                      <a:r>
                        <a:rPr lang="fr-FR" sz="1400">
                          <a:solidFill>
                            <a:schemeClr val="tx1"/>
                          </a:solidFill>
                          <a:effectLst/>
                          <a:latin typeface="Arial" panose="020B0604020202020204" pitchFamily="34" charset="0"/>
                          <a:ea typeface="+mn-ea"/>
                          <a:cs typeface="Arial" panose="020B0604020202020204" pitchFamily="34" charset="0"/>
                        </a:rPr>
                        <a:t>La réalisation des contrôles et la décision d’autorisation du chargement sont documentés et enregistrés</a:t>
                      </a:r>
                      <a:endParaRPr lang="fr-FR"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17" name="Rectangle 16">
            <a:extLst>
              <a:ext uri="{FF2B5EF4-FFF2-40B4-BE49-F238E27FC236}">
                <a16:creationId xmlns:a16="http://schemas.microsoft.com/office/drawing/2014/main" id="{CEA46C25-C84C-41D7-8D85-5706EE014231}"/>
              </a:ext>
            </a:extLst>
          </p:cNvPr>
          <p:cNvSpPr/>
          <p:nvPr/>
        </p:nvSpPr>
        <p:spPr>
          <a:xfrm>
            <a:off x="920530" y="4777988"/>
            <a:ext cx="10324040" cy="523220"/>
          </a:xfrm>
          <a:prstGeom prst="rect">
            <a:avLst/>
          </a:prstGeom>
        </p:spPr>
        <p:txBody>
          <a:bodyPr wrap="square">
            <a:spAutoFit/>
          </a:bodyPr>
          <a:lstStyle/>
          <a:p>
            <a:pPr algn="l">
              <a:spcBef>
                <a:spcPts val="600"/>
              </a:spcBef>
              <a:spcAft>
                <a:spcPts val="600"/>
              </a:spcAft>
            </a:pPr>
            <a:r>
              <a:rPr lang="fr-FR" sz="1400" u="sng" dirty="0">
                <a:solidFill>
                  <a:srgbClr val="FF0000"/>
                </a:solidFill>
                <a:latin typeface="+mn-lt"/>
                <a:cs typeface="Arial" panose="020B0604020202020204" pitchFamily="34" charset="0"/>
              </a:rPr>
              <a:t>Nouvelle exigence pour le MS car le </a:t>
            </a:r>
            <a:r>
              <a:rPr lang="fr-CH" sz="1400" i="1" u="sng" dirty="0">
                <a:solidFill>
                  <a:srgbClr val="FF0000"/>
                </a:solidFill>
                <a:latin typeface="+mn-lt"/>
                <a:cs typeface="Arial" panose="020B0604020202020204" pitchFamily="34" charset="0"/>
              </a:rPr>
              <a:t>Safe to </a:t>
            </a:r>
            <a:r>
              <a:rPr lang="fr-CH" sz="1400" i="1" u="sng" dirty="0" err="1">
                <a:solidFill>
                  <a:srgbClr val="FF0000"/>
                </a:solidFill>
                <a:latin typeface="+mn-lt"/>
                <a:cs typeface="Arial" panose="020B0604020202020204" pitchFamily="34" charset="0"/>
              </a:rPr>
              <a:t>Load</a:t>
            </a:r>
            <a:r>
              <a:rPr lang="fr-CH" sz="1400" i="1" u="sng" dirty="0">
                <a:solidFill>
                  <a:srgbClr val="FF0000"/>
                </a:solidFill>
                <a:latin typeface="+mn-lt"/>
                <a:cs typeface="Arial" panose="020B0604020202020204" pitchFamily="34" charset="0"/>
              </a:rPr>
              <a:t> </a:t>
            </a:r>
            <a:r>
              <a:rPr lang="fr-CH" sz="1400" u="sng" dirty="0">
                <a:solidFill>
                  <a:srgbClr val="FF0000"/>
                </a:solidFill>
                <a:latin typeface="+mn-lt"/>
                <a:cs typeface="Arial" panose="020B0604020202020204" pitchFamily="34" charset="0"/>
              </a:rPr>
              <a:t>concerne dorénavant la totalité du </a:t>
            </a:r>
            <a:r>
              <a:rPr lang="fr-FR" sz="1400" u="sng" dirty="0">
                <a:solidFill>
                  <a:srgbClr val="FF0000"/>
                </a:solidFill>
                <a:latin typeface="+mn-lt"/>
                <a:cs typeface="Arial" panose="020B0604020202020204" pitchFamily="34" charset="0"/>
              </a:rPr>
              <a:t>transport de marchandises dangereuses</a:t>
            </a:r>
            <a:r>
              <a:rPr lang="fr-CH" sz="1400" u="sng" dirty="0">
                <a:solidFill>
                  <a:srgbClr val="FF0000"/>
                </a:solidFill>
                <a:latin typeface="+mn-lt"/>
                <a:cs typeface="Arial" panose="020B0604020202020204" pitchFamily="34" charset="0"/>
              </a:rPr>
              <a:t> (citerne ou colis) </a:t>
            </a:r>
            <a:r>
              <a:rPr lang="fr-FR" sz="1400" u="sng" dirty="0">
                <a:solidFill>
                  <a:srgbClr val="FF0000"/>
                </a:solidFill>
                <a:latin typeface="+mn-lt"/>
                <a:cs typeface="Arial" panose="020B0604020202020204" pitchFamily="34" charset="0"/>
              </a:rPr>
              <a:t>dans les pays à risques routiers élevés.</a:t>
            </a:r>
          </a:p>
        </p:txBody>
      </p:sp>
      <p:pic>
        <p:nvPicPr>
          <p:cNvPr id="10" name="Image 9" descr="Image result for pictogramme camion">
            <a:extLst>
              <a:ext uri="{FF2B5EF4-FFF2-40B4-BE49-F238E27FC236}">
                <a16:creationId xmlns:a16="http://schemas.microsoft.com/office/drawing/2014/main" id="{035F9384-81DB-4D19-B233-849A9248BB5E}"/>
              </a:ext>
            </a:extLst>
          </p:cNvPr>
          <p:cNvPicPr/>
          <p:nvPr/>
        </p:nvPicPr>
        <p:blipFill rotWithShape="1">
          <a:blip r:embed="rId3" cstate="print">
            <a:extLst>
              <a:ext uri="{28A0092B-C50C-407E-A947-70E740481C1C}">
                <a14:useLocalDpi xmlns:a14="http://schemas.microsoft.com/office/drawing/2010/main" val="0"/>
              </a:ext>
            </a:extLst>
          </a:blip>
          <a:srcRect t="23379" b="25026"/>
          <a:stretch/>
        </p:blipFill>
        <p:spPr bwMode="auto">
          <a:xfrm>
            <a:off x="4417815" y="1996334"/>
            <a:ext cx="751962" cy="422897"/>
          </a:xfrm>
          <a:prstGeom prst="rect">
            <a:avLst/>
          </a:prstGeom>
          <a:noFill/>
          <a:ln>
            <a:noFill/>
          </a:ln>
          <a:extLst>
            <a:ext uri="{53640926-AAD7-44D8-BBD7-CCE9431645EC}">
              <a14:shadowObscured xmlns:a14="http://schemas.microsoft.com/office/drawing/2010/main"/>
            </a:ext>
          </a:extLst>
        </p:spPr>
      </p:pic>
      <p:sp>
        <p:nvSpPr>
          <p:cNvPr id="11" name="ZoneTexte 21">
            <a:extLst>
              <a:ext uri="{FF2B5EF4-FFF2-40B4-BE49-F238E27FC236}">
                <a16:creationId xmlns:a16="http://schemas.microsoft.com/office/drawing/2014/main" id="{6998D14B-3FE9-4AFA-B4E8-F9A75505F097}"/>
              </a:ext>
            </a:extLst>
          </p:cNvPr>
          <p:cNvSpPr txBox="1"/>
          <p:nvPr/>
        </p:nvSpPr>
        <p:spPr>
          <a:xfrm rot="19448902">
            <a:off x="-78594" y="3679451"/>
            <a:ext cx="1083951" cy="307777"/>
          </a:xfrm>
          <a:prstGeom prst="rect">
            <a:avLst/>
          </a:prstGeom>
          <a:noFill/>
        </p:spPr>
        <p:txBody>
          <a:bodyPr wrap="none" rtlCol="0">
            <a:spAutoFit/>
          </a:bodyPr>
          <a:lstStyle/>
          <a:p>
            <a:r>
              <a:rPr lang="fr-FR" sz="1400" b="1">
                <a:solidFill>
                  <a:srgbClr val="00B050"/>
                </a:solidFill>
              </a:rPr>
              <a:t>NOUVEAU</a:t>
            </a:r>
          </a:p>
        </p:txBody>
      </p:sp>
      <p:pic>
        <p:nvPicPr>
          <p:cNvPr id="12" name="Image 11">
            <a:extLst>
              <a:ext uri="{FF2B5EF4-FFF2-40B4-BE49-F238E27FC236}">
                <a16:creationId xmlns:a16="http://schemas.microsoft.com/office/drawing/2014/main" id="{3A11DE5C-FF95-4252-B13E-693DBB4732A5}"/>
              </a:ext>
            </a:extLst>
          </p:cNvPr>
          <p:cNvPicPr/>
          <p:nvPr/>
        </p:nvPicPr>
        <p:blipFill>
          <a:blip r:embed="rId4" cstate="print"/>
          <a:srcRect/>
          <a:stretch>
            <a:fillRect/>
          </a:stretch>
        </p:blipFill>
        <p:spPr bwMode="auto">
          <a:xfrm>
            <a:off x="5709019" y="1863897"/>
            <a:ext cx="751962" cy="717562"/>
          </a:xfrm>
          <a:prstGeom prst="rect">
            <a:avLst/>
          </a:prstGeom>
          <a:noFill/>
        </p:spPr>
      </p:pic>
      <p:pic>
        <p:nvPicPr>
          <p:cNvPr id="14" name="Image 13" descr="Image result for pictogramme marchandise dangereuse">
            <a:extLst>
              <a:ext uri="{FF2B5EF4-FFF2-40B4-BE49-F238E27FC236}">
                <a16:creationId xmlns:a16="http://schemas.microsoft.com/office/drawing/2014/main" id="{E7699839-1C1A-406D-AEA6-DA5669D30D5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0223" y="1844824"/>
            <a:ext cx="751961" cy="720080"/>
          </a:xfrm>
          <a:prstGeom prst="rect">
            <a:avLst/>
          </a:prstGeom>
          <a:noFill/>
          <a:ln>
            <a:noFill/>
          </a:ln>
        </p:spPr>
      </p:pic>
      <p:graphicFrame>
        <p:nvGraphicFramePr>
          <p:cNvPr id="15" name="Diagramme 14">
            <a:extLst>
              <a:ext uri="{FF2B5EF4-FFF2-40B4-BE49-F238E27FC236}">
                <a16:creationId xmlns:a16="http://schemas.microsoft.com/office/drawing/2014/main" id="{0B8698FD-B3F8-4F05-BAA0-F977144BE1BC}"/>
              </a:ext>
            </a:extLst>
          </p:cNvPr>
          <p:cNvGraphicFramePr/>
          <p:nvPr>
            <p:extLst>
              <p:ext uri="{D42A27DB-BD31-4B8C-83A1-F6EECF244321}">
                <p14:modId xmlns:p14="http://schemas.microsoft.com/office/powerpoint/2010/main" val="198172807"/>
              </p:ext>
            </p:extLst>
          </p:nvPr>
        </p:nvGraphicFramePr>
        <p:xfrm>
          <a:off x="1991542" y="620688"/>
          <a:ext cx="8208912" cy="7200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72056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REVUE DES EXIGENCES</a:t>
            </a:r>
          </a:p>
        </p:txBody>
      </p:sp>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3148126957"/>
              </p:ext>
            </p:extLst>
          </p:nvPr>
        </p:nvGraphicFramePr>
        <p:xfrm>
          <a:off x="980420" y="2276872"/>
          <a:ext cx="10297144" cy="1800200"/>
        </p:xfrm>
        <a:graphic>
          <a:graphicData uri="http://schemas.openxmlformats.org/drawingml/2006/table">
            <a:tbl>
              <a:tblPr firstRow="1" firstCol="1" bandRow="1"/>
              <a:tblGrid>
                <a:gridCol w="10297144">
                  <a:extLst>
                    <a:ext uri="{9D8B030D-6E8A-4147-A177-3AD203B41FA5}">
                      <a16:colId xmlns:a16="http://schemas.microsoft.com/office/drawing/2014/main" val="2553427521"/>
                    </a:ext>
                  </a:extLst>
                </a:gridCol>
              </a:tblGrid>
              <a:tr h="366094">
                <a:tc>
                  <a:txBody>
                    <a:bodyPr/>
                    <a:lstStyle/>
                    <a:p>
                      <a:pPr marR="58420" algn="just">
                        <a:lnSpc>
                          <a:spcPct val="150000"/>
                        </a:lnSpc>
                        <a:spcBef>
                          <a:spcPts val="600"/>
                        </a:spcBef>
                        <a:spcAft>
                          <a:spcPts val="300"/>
                        </a:spcAft>
                      </a:pPr>
                      <a:r>
                        <a:rPr lang="fr-FR" sz="1600" b="1" u="none">
                          <a:solidFill>
                            <a:srgbClr val="0070C0"/>
                          </a:solidFill>
                          <a:effectLst/>
                          <a:latin typeface="Arial" panose="020B0604020202020204" pitchFamily="34" charset="0"/>
                          <a:ea typeface="Times New Roman" panose="02020603050405020304" pitchFamily="18" charset="0"/>
                        </a:rPr>
                        <a:t>Exigence 3.3.4 : maintien du véhicule sur l’aire / poste de chargement / déchargement</a:t>
                      </a:r>
                      <a:endParaRPr lang="fr-FR" sz="1600" b="1" u="none">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1434106">
                <a:tc>
                  <a:txBody>
                    <a:bodyPr/>
                    <a:lstStyle/>
                    <a:p>
                      <a:pPr>
                        <a:lnSpc>
                          <a:spcPct val="100000"/>
                        </a:lnSpc>
                      </a:pPr>
                      <a:r>
                        <a:rPr lang="fr-FR" sz="1400">
                          <a:solidFill>
                            <a:schemeClr val="tx1"/>
                          </a:solidFill>
                          <a:effectLst/>
                          <a:latin typeface="+mn-lt"/>
                          <a:ea typeface="+mn-ea"/>
                          <a:cs typeface="+mn-cs"/>
                        </a:rPr>
                        <a:t>Un ou des dispositifs sont </a:t>
                      </a:r>
                      <a:r>
                        <a:rPr lang="fr-FR" sz="1400" u="none">
                          <a:solidFill>
                            <a:schemeClr val="tx1"/>
                          </a:solidFill>
                          <a:effectLst/>
                          <a:latin typeface="+mn-lt"/>
                          <a:ea typeface="+mn-ea"/>
                          <a:cs typeface="+mn-cs"/>
                        </a:rPr>
                        <a:t>mis en place pour éviter le déplacement du véhicule routier ou ferroviaire durant son chargement / déchargement.</a:t>
                      </a:r>
                    </a:p>
                    <a:p>
                      <a:pPr>
                        <a:lnSpc>
                          <a:spcPct val="150000"/>
                        </a:lnSpc>
                      </a:pPr>
                      <a:r>
                        <a:rPr lang="fr-FR" sz="1400" u="none">
                          <a:solidFill>
                            <a:schemeClr val="tx1"/>
                          </a:solidFill>
                          <a:effectLst/>
                          <a:latin typeface="+mn-lt"/>
                          <a:ea typeface="+mn-ea"/>
                          <a:cs typeface="+mn-cs"/>
                        </a:rPr>
                        <a:t>En particulier, des cales sont utilisées lors des déchargements de liquides inflammables en stations-services.</a:t>
                      </a:r>
                    </a:p>
                    <a:p>
                      <a:pPr>
                        <a:lnSpc>
                          <a:spcPct val="150000"/>
                        </a:lnSpc>
                      </a:pPr>
                      <a:r>
                        <a:rPr lang="fr-FR" sz="1400" u="none">
                          <a:solidFill>
                            <a:schemeClr val="tx1"/>
                          </a:solidFill>
                          <a:effectLst/>
                          <a:latin typeface="+mn-lt"/>
                          <a:ea typeface="+mn-ea"/>
                          <a:cs typeface="+mn-cs"/>
                        </a:rPr>
                        <a:t>Pendant le chargement / déchargement d’un véhicule ferroviaire, des mesures sont prises pour éviter l’accès d’autres véhicules ferroviaires au même poste.</a:t>
                      </a:r>
                      <a:endParaRPr lang="fr-FR" sz="1100" u="none">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17" name="Rectangle 16">
            <a:extLst>
              <a:ext uri="{FF2B5EF4-FFF2-40B4-BE49-F238E27FC236}">
                <a16:creationId xmlns:a16="http://schemas.microsoft.com/office/drawing/2014/main" id="{CEA46C25-C84C-41D7-8D85-5706EE014231}"/>
              </a:ext>
            </a:extLst>
          </p:cNvPr>
          <p:cNvSpPr/>
          <p:nvPr/>
        </p:nvSpPr>
        <p:spPr>
          <a:xfrm>
            <a:off x="967777" y="4201343"/>
            <a:ext cx="5152820" cy="307777"/>
          </a:xfrm>
          <a:prstGeom prst="rect">
            <a:avLst/>
          </a:prstGeom>
        </p:spPr>
        <p:txBody>
          <a:bodyPr wrap="square">
            <a:spAutoFit/>
          </a:bodyPr>
          <a:lstStyle/>
          <a:p>
            <a:pPr marL="0" indent="0" algn="l">
              <a:spcBef>
                <a:spcPts val="600"/>
              </a:spcBef>
              <a:spcAft>
                <a:spcPts val="600"/>
              </a:spcAft>
            </a:pPr>
            <a:r>
              <a:rPr lang="fr-FR" sz="1400" b="0" u="sng">
                <a:solidFill>
                  <a:srgbClr val="FF0000"/>
                </a:solidFill>
                <a:latin typeface="+mn-lt"/>
              </a:rPr>
              <a:t>Pas de changement</a:t>
            </a:r>
          </a:p>
        </p:txBody>
      </p:sp>
      <p:graphicFrame>
        <p:nvGraphicFramePr>
          <p:cNvPr id="7" name="Diagramme 6">
            <a:extLst>
              <a:ext uri="{FF2B5EF4-FFF2-40B4-BE49-F238E27FC236}">
                <a16:creationId xmlns:a16="http://schemas.microsoft.com/office/drawing/2014/main" id="{4338F994-80B8-4FF4-AE4F-075B182BD6DA}"/>
              </a:ext>
            </a:extLst>
          </p:cNvPr>
          <p:cNvGraphicFramePr/>
          <p:nvPr>
            <p:extLst>
              <p:ext uri="{D42A27DB-BD31-4B8C-83A1-F6EECF244321}">
                <p14:modId xmlns:p14="http://schemas.microsoft.com/office/powerpoint/2010/main" val="198172807"/>
              </p:ext>
            </p:extLst>
          </p:nvPr>
        </p:nvGraphicFramePr>
        <p:xfrm>
          <a:off x="1991542" y="620688"/>
          <a:ext cx="820891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6466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REVUE DES EXIGENCES</a:t>
            </a:r>
          </a:p>
        </p:txBody>
      </p:sp>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4132305691"/>
              </p:ext>
            </p:extLst>
          </p:nvPr>
        </p:nvGraphicFramePr>
        <p:xfrm>
          <a:off x="1178493" y="2852936"/>
          <a:ext cx="10297144" cy="2234166"/>
        </p:xfrm>
        <a:graphic>
          <a:graphicData uri="http://schemas.openxmlformats.org/drawingml/2006/table">
            <a:tbl>
              <a:tblPr firstRow="1" firstCol="1" bandRow="1"/>
              <a:tblGrid>
                <a:gridCol w="10297144">
                  <a:extLst>
                    <a:ext uri="{9D8B030D-6E8A-4147-A177-3AD203B41FA5}">
                      <a16:colId xmlns:a16="http://schemas.microsoft.com/office/drawing/2014/main" val="2553427521"/>
                    </a:ext>
                  </a:extLst>
                </a:gridCol>
              </a:tblGrid>
              <a:tr h="416018">
                <a:tc>
                  <a:txBody>
                    <a:bodyPr/>
                    <a:lstStyle/>
                    <a:p>
                      <a:pPr marR="58420" algn="just">
                        <a:lnSpc>
                          <a:spcPct val="115000"/>
                        </a:lnSpc>
                        <a:spcBef>
                          <a:spcPts val="600"/>
                        </a:spcBef>
                        <a:spcAft>
                          <a:spcPts val="300"/>
                        </a:spcAft>
                      </a:pPr>
                      <a:r>
                        <a:rPr lang="fr-FR" sz="1600" b="1" u="none">
                          <a:solidFill>
                            <a:srgbClr val="0070C0"/>
                          </a:solidFill>
                          <a:effectLst/>
                          <a:latin typeface="Arial" panose="020B0604020202020204" pitchFamily="34" charset="0"/>
                          <a:ea typeface="Times New Roman" panose="02020603050405020304" pitchFamily="18" charset="0"/>
                        </a:rPr>
                        <a:t>Exigence 3.3.5 : répartition et arrimage des charges</a:t>
                      </a:r>
                      <a:endParaRPr lang="fr-FR" sz="1600" b="1" u="none">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1818148">
                <a:tc>
                  <a:txBody>
                    <a:bodyPr/>
                    <a:lstStyle/>
                    <a:p>
                      <a:pPr marR="57785" algn="just">
                        <a:spcBef>
                          <a:spcPts val="600"/>
                        </a:spcBef>
                        <a:spcAft>
                          <a:spcPts val="600"/>
                        </a:spcAft>
                      </a:pPr>
                      <a:r>
                        <a:rPr lang="fr-FR" sz="1400" u="none">
                          <a:effectLst/>
                          <a:latin typeface="Arial" panose="020B0604020202020204" pitchFamily="34" charset="0"/>
                          <a:ea typeface="Calibri" panose="020F0502020204030204" pitchFamily="34" charset="0"/>
                          <a:cs typeface="Arial" panose="020B0604020202020204" pitchFamily="34" charset="0"/>
                        </a:rPr>
                        <a:t>Avant que tout camion quitte le site, le personnel de ce dernier ou le conducteur vérifie que les dispositions suivantes sont respectées :</a:t>
                      </a:r>
                      <a:endParaRPr lang="fr-FR" sz="1400" u="none">
                        <a:effectLst/>
                        <a:latin typeface="Arial" panose="020B0604020202020204" pitchFamily="34" charset="0"/>
                        <a:ea typeface="Times New Roman" panose="02020603050405020304" pitchFamily="18" charset="0"/>
                        <a:cs typeface="Times New Roman" panose="02020603050405020304" pitchFamily="18" charset="0"/>
                      </a:endParaRPr>
                    </a:p>
                    <a:p>
                      <a:pPr marL="719138" marR="57785" lvl="0" indent="-342900" algn="just">
                        <a:spcAft>
                          <a:spcPts val="600"/>
                        </a:spcAft>
                        <a:buFont typeface="Wingdings" panose="05000000000000000000" pitchFamily="2" charset="2"/>
                        <a:buChar char=""/>
                      </a:pPr>
                      <a:r>
                        <a:rPr lang="fr-FR" sz="1400" u="none">
                          <a:effectLst/>
                          <a:latin typeface="Arial" panose="020B0604020202020204" pitchFamily="34" charset="0"/>
                          <a:ea typeface="Times New Roman" panose="02020603050405020304" pitchFamily="18" charset="0"/>
                          <a:cs typeface="Arial" panose="020B0604020202020204" pitchFamily="34" charset="0"/>
                        </a:rPr>
                        <a:t>la répartition des charges est réalisée afin d’assurer leur stabilité et celle du camion au cours du transport ;</a:t>
                      </a:r>
                      <a:endParaRPr lang="fr-FR" sz="1400" u="none">
                        <a:effectLst/>
                        <a:latin typeface="Arial" panose="020B0604020202020204" pitchFamily="34" charset="0"/>
                        <a:ea typeface="Times New Roman" panose="02020603050405020304" pitchFamily="18" charset="0"/>
                        <a:cs typeface="Times New Roman" panose="02020603050405020304" pitchFamily="18" charset="0"/>
                      </a:endParaRPr>
                    </a:p>
                    <a:p>
                      <a:pPr marL="719138" marR="57785" lvl="0" indent="-342900" algn="just">
                        <a:spcAft>
                          <a:spcPts val="600"/>
                        </a:spcAft>
                        <a:buFont typeface="Wingdings" panose="05000000000000000000" pitchFamily="2" charset="2"/>
                        <a:buChar char=""/>
                      </a:pPr>
                      <a:r>
                        <a:rPr lang="fr-FR" sz="1400" u="none">
                          <a:effectLst/>
                          <a:latin typeface="Arial" panose="020B0604020202020204" pitchFamily="34" charset="0"/>
                          <a:ea typeface="Times New Roman" panose="02020603050405020304" pitchFamily="18" charset="0"/>
                          <a:cs typeface="Arial" panose="020B0604020202020204" pitchFamily="34" charset="0"/>
                        </a:rPr>
                        <a:t>toutes les charges sont arrimées (verrouillage, amarrage, blocage/calage) afin d’éviter leur déplacement au cours du transport ou en cas de freinage d’urgence ;</a:t>
                      </a:r>
                      <a:endParaRPr lang="fr-FR" sz="1400" u="none">
                        <a:effectLst/>
                        <a:latin typeface="Arial" panose="020B0604020202020204" pitchFamily="34" charset="0"/>
                        <a:ea typeface="Times New Roman" panose="02020603050405020304" pitchFamily="18" charset="0"/>
                        <a:cs typeface="Times New Roman" panose="02020603050405020304" pitchFamily="18" charset="0"/>
                      </a:endParaRPr>
                    </a:p>
                    <a:p>
                      <a:pPr marL="719138" marR="57785" lvl="0" indent="-342900" algn="just">
                        <a:spcAft>
                          <a:spcPts val="600"/>
                        </a:spcAft>
                        <a:buFont typeface="Wingdings" panose="05000000000000000000" pitchFamily="2" charset="2"/>
                        <a:buChar char=""/>
                      </a:pPr>
                      <a:r>
                        <a:rPr lang="fr-FR" sz="1400" u="none">
                          <a:effectLst/>
                          <a:latin typeface="Arial" panose="020B0604020202020204" pitchFamily="34" charset="0"/>
                          <a:ea typeface="Times New Roman" panose="02020603050405020304" pitchFamily="18" charset="0"/>
                          <a:cs typeface="Arial" panose="020B0604020202020204" pitchFamily="34" charset="0"/>
                        </a:rPr>
                        <a:t>l’enlèvement du dispositif d’arrimage (par exemple pour le déchargement) ne remet pas en cause la stabilité des charges.</a:t>
                      </a:r>
                      <a:endParaRPr lang="fr-FR" sz="1400" u="none">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17" name="Rectangle 16">
            <a:extLst>
              <a:ext uri="{FF2B5EF4-FFF2-40B4-BE49-F238E27FC236}">
                <a16:creationId xmlns:a16="http://schemas.microsoft.com/office/drawing/2014/main" id="{CEA46C25-C84C-41D7-8D85-5706EE014231}"/>
              </a:ext>
            </a:extLst>
          </p:cNvPr>
          <p:cNvSpPr/>
          <p:nvPr/>
        </p:nvSpPr>
        <p:spPr>
          <a:xfrm>
            <a:off x="1148411" y="5209455"/>
            <a:ext cx="10327226" cy="307777"/>
          </a:xfrm>
          <a:prstGeom prst="rect">
            <a:avLst/>
          </a:prstGeom>
        </p:spPr>
        <p:txBody>
          <a:bodyPr wrap="square">
            <a:spAutoFit/>
          </a:bodyPr>
          <a:lstStyle/>
          <a:p>
            <a:pPr algn="l">
              <a:spcBef>
                <a:spcPts val="600"/>
              </a:spcBef>
              <a:spcAft>
                <a:spcPts val="600"/>
              </a:spcAft>
            </a:pPr>
            <a:r>
              <a:rPr lang="fr-CH" sz="1400" u="sng">
                <a:solidFill>
                  <a:srgbClr val="FF0000"/>
                </a:solidFill>
                <a:latin typeface="+mn-lt"/>
                <a:cs typeface="Times New Roman" panose="02020603050405020304" pitchFamily="18" charset="0"/>
              </a:rPr>
              <a:t>Exigence déjà existante avec des précisions concernant les points de contrôles obligatoires. </a:t>
            </a:r>
            <a:endParaRPr lang="fr-FR" sz="1400" b="0" u="sng" strike="sngStrike">
              <a:solidFill>
                <a:srgbClr val="FF0000"/>
              </a:solidFill>
              <a:latin typeface="+mn-lt"/>
            </a:endParaRPr>
          </a:p>
        </p:txBody>
      </p:sp>
      <p:pic>
        <p:nvPicPr>
          <p:cNvPr id="11" name="Image 10" descr="Image result for pictogramme bouteille eau">
            <a:extLst>
              <a:ext uri="{FF2B5EF4-FFF2-40B4-BE49-F238E27FC236}">
                <a16:creationId xmlns:a16="http://schemas.microsoft.com/office/drawing/2014/main" id="{F518F135-BA31-4051-9593-D72636DBF36B}"/>
              </a:ext>
            </a:extLst>
          </p:cNvPr>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2218" y="1835529"/>
            <a:ext cx="751961" cy="720080"/>
          </a:xfrm>
          <a:prstGeom prst="rect">
            <a:avLst/>
          </a:prstGeom>
          <a:noFill/>
          <a:ln>
            <a:noFill/>
          </a:ln>
        </p:spPr>
      </p:pic>
      <p:graphicFrame>
        <p:nvGraphicFramePr>
          <p:cNvPr id="12" name="Diagramme 11">
            <a:extLst>
              <a:ext uri="{FF2B5EF4-FFF2-40B4-BE49-F238E27FC236}">
                <a16:creationId xmlns:a16="http://schemas.microsoft.com/office/drawing/2014/main" id="{6FEDEE4C-2F27-4173-A397-F9086005A5F7}"/>
              </a:ext>
            </a:extLst>
          </p:cNvPr>
          <p:cNvGraphicFramePr/>
          <p:nvPr>
            <p:extLst>
              <p:ext uri="{D42A27DB-BD31-4B8C-83A1-F6EECF244321}">
                <p14:modId xmlns:p14="http://schemas.microsoft.com/office/powerpoint/2010/main" val="2970894091"/>
              </p:ext>
            </p:extLst>
          </p:nvPr>
        </p:nvGraphicFramePr>
        <p:xfrm>
          <a:off x="1991542" y="620688"/>
          <a:ext cx="8208912" cy="720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Image 13" descr="Image result for pictogramme camion">
            <a:extLst>
              <a:ext uri="{FF2B5EF4-FFF2-40B4-BE49-F238E27FC236}">
                <a16:creationId xmlns:a16="http://schemas.microsoft.com/office/drawing/2014/main" id="{510396AC-BCF5-4A36-BC03-6B94639DB0AC}"/>
              </a:ext>
            </a:extLst>
          </p:cNvPr>
          <p:cNvPicPr/>
          <p:nvPr/>
        </p:nvPicPr>
        <p:blipFill rotWithShape="1">
          <a:blip r:embed="rId9" cstate="print">
            <a:extLst>
              <a:ext uri="{28A0092B-C50C-407E-A947-70E740481C1C}">
                <a14:useLocalDpi xmlns:a14="http://schemas.microsoft.com/office/drawing/2010/main" val="0"/>
              </a:ext>
            </a:extLst>
          </a:blip>
          <a:srcRect t="23379" b="25026"/>
          <a:stretch/>
        </p:blipFill>
        <p:spPr bwMode="auto">
          <a:xfrm>
            <a:off x="4417815" y="1996334"/>
            <a:ext cx="751962" cy="422897"/>
          </a:xfrm>
          <a:prstGeom prst="rect">
            <a:avLst/>
          </a:prstGeom>
          <a:noFill/>
          <a:ln>
            <a:noFill/>
          </a:ln>
          <a:extLst>
            <a:ext uri="{53640926-AAD7-44D8-BBD7-CCE9431645EC}">
              <a14:shadowObscured xmlns:a14="http://schemas.microsoft.com/office/drawing/2010/main"/>
            </a:ext>
          </a:extLst>
        </p:spPr>
      </p:pic>
      <p:pic>
        <p:nvPicPr>
          <p:cNvPr id="15" name="Image 14" descr="Image result for pictogramme marchandise dangereuse">
            <a:extLst>
              <a:ext uri="{FF2B5EF4-FFF2-40B4-BE49-F238E27FC236}">
                <a16:creationId xmlns:a16="http://schemas.microsoft.com/office/drawing/2014/main" id="{A31448F1-D977-4EB4-B97D-C2E7E59EB9ED}"/>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20017" y="1835529"/>
            <a:ext cx="751961" cy="720080"/>
          </a:xfrm>
          <a:prstGeom prst="rect">
            <a:avLst/>
          </a:prstGeom>
          <a:noFill/>
          <a:ln>
            <a:noFill/>
          </a:ln>
        </p:spPr>
      </p:pic>
    </p:spTree>
    <p:extLst>
      <p:ext uri="{BB962C8B-B14F-4D97-AF65-F5344CB8AC3E}">
        <p14:creationId xmlns:p14="http://schemas.microsoft.com/office/powerpoint/2010/main" val="412372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REVUE DES EXIGENCES</a:t>
            </a:r>
          </a:p>
        </p:txBody>
      </p:sp>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855025906"/>
              </p:ext>
            </p:extLst>
          </p:nvPr>
        </p:nvGraphicFramePr>
        <p:xfrm>
          <a:off x="986528" y="2257961"/>
          <a:ext cx="10621182" cy="666983"/>
        </p:xfrm>
        <a:graphic>
          <a:graphicData uri="http://schemas.openxmlformats.org/drawingml/2006/table">
            <a:tbl>
              <a:tblPr firstRow="1" firstCol="1" bandRow="1"/>
              <a:tblGrid>
                <a:gridCol w="10621182">
                  <a:extLst>
                    <a:ext uri="{9D8B030D-6E8A-4147-A177-3AD203B41FA5}">
                      <a16:colId xmlns:a16="http://schemas.microsoft.com/office/drawing/2014/main" val="2553427521"/>
                    </a:ext>
                  </a:extLst>
                </a:gridCol>
              </a:tblGrid>
              <a:tr h="265199">
                <a:tc>
                  <a:txBody>
                    <a:bodyPr/>
                    <a:lstStyle/>
                    <a:p>
                      <a:pPr marR="58420" algn="just">
                        <a:lnSpc>
                          <a:spcPct val="115000"/>
                        </a:lnSpc>
                        <a:spcBef>
                          <a:spcPts val="600"/>
                        </a:spcBef>
                        <a:spcAft>
                          <a:spcPts val="300"/>
                        </a:spcAft>
                      </a:pPr>
                      <a:r>
                        <a:rPr lang="fr-FR" sz="1400" b="1">
                          <a:solidFill>
                            <a:srgbClr val="0070C0"/>
                          </a:solidFill>
                          <a:effectLst/>
                          <a:latin typeface="Arial" panose="020B0604020202020204" pitchFamily="34" charset="0"/>
                          <a:ea typeface="Times New Roman" panose="02020603050405020304" pitchFamily="18" charset="0"/>
                        </a:rPr>
                        <a:t>Exigence 3.3.6 : accès au </a:t>
                      </a:r>
                      <a:r>
                        <a:rPr lang="fr-FR" sz="1400" b="1" u="none">
                          <a:solidFill>
                            <a:srgbClr val="0070C0"/>
                          </a:solidFill>
                          <a:effectLst/>
                          <a:latin typeface="Arial" panose="020B0604020202020204" pitchFamily="34" charset="0"/>
                          <a:ea typeface="Times New Roman" panose="02020603050405020304" pitchFamily="18" charset="0"/>
                        </a:rPr>
                        <a:t>dôme des véhicules citernes</a:t>
                      </a:r>
                      <a:endParaRPr lang="fr-FR" sz="1400" b="1" u="none">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401784">
                <a:tc>
                  <a:txBody>
                    <a:bodyPr/>
                    <a:lstStyle/>
                    <a:p>
                      <a:pPr marR="57785" algn="just">
                        <a:spcBef>
                          <a:spcPts val="600"/>
                        </a:spcBef>
                        <a:spcAft>
                          <a:spcPts val="600"/>
                        </a:spcAft>
                      </a:pPr>
                      <a:r>
                        <a:rPr lang="fr-FR" sz="1400">
                          <a:solidFill>
                            <a:schemeClr val="tx1"/>
                          </a:solidFill>
                          <a:effectLst/>
                          <a:latin typeface="Arial" panose="020B0604020202020204" pitchFamily="34" charset="0"/>
                          <a:ea typeface="+mn-ea"/>
                          <a:cs typeface="Arial" panose="020B0604020202020204" pitchFamily="34" charset="0"/>
                        </a:rPr>
                        <a:t>Les mesures de maitrise des risques décrites dans l’annexe 3 sont mises en œuvre pour l’accès au dôme des véhicules citernes</a:t>
                      </a:r>
                      <a:r>
                        <a:rPr lang="fr-FR" sz="1800">
                          <a:solidFill>
                            <a:schemeClr val="tx1"/>
                          </a:solidFill>
                          <a:effectLst/>
                          <a:latin typeface="+mn-lt"/>
                          <a:ea typeface="+mn-ea"/>
                          <a:cs typeface="+mn-cs"/>
                        </a:rPr>
                        <a:t>.</a:t>
                      </a:r>
                      <a:r>
                        <a:rPr lang="fr-FR" sz="1400">
                          <a:effectLst/>
                          <a:latin typeface="Arial" panose="020B0604020202020204" pitchFamily="34" charset="0"/>
                          <a:ea typeface="Times New Roman" panose="02020603050405020304" pitchFamily="18" charset="0"/>
                          <a:cs typeface="Arial" panose="020B0604020202020204" pitchFamily="34" charset="0"/>
                        </a:rPr>
                        <a:t>.</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graphicFrame>
        <p:nvGraphicFramePr>
          <p:cNvPr id="15" name="Tableau 14">
            <a:extLst>
              <a:ext uri="{FF2B5EF4-FFF2-40B4-BE49-F238E27FC236}">
                <a16:creationId xmlns:a16="http://schemas.microsoft.com/office/drawing/2014/main" id="{CCE3061E-8446-4CDF-9252-6759E38C7975}"/>
              </a:ext>
            </a:extLst>
          </p:cNvPr>
          <p:cNvGraphicFramePr>
            <a:graphicFrameLocks noGrp="1"/>
          </p:cNvGraphicFramePr>
          <p:nvPr>
            <p:extLst>
              <p:ext uri="{D42A27DB-BD31-4B8C-83A1-F6EECF244321}">
                <p14:modId xmlns:p14="http://schemas.microsoft.com/office/powerpoint/2010/main" val="305175647"/>
              </p:ext>
            </p:extLst>
          </p:nvPr>
        </p:nvGraphicFramePr>
        <p:xfrm>
          <a:off x="191344" y="3568513"/>
          <a:ext cx="11817628" cy="2812815"/>
        </p:xfrm>
        <a:graphic>
          <a:graphicData uri="http://schemas.openxmlformats.org/drawingml/2006/table">
            <a:tbl>
              <a:tblPr firstRow="1" firstCol="1" bandRow="1">
                <a:tableStyleId>{5C22544A-7EE6-4342-B048-85BDC9FD1C3A}</a:tableStyleId>
              </a:tblPr>
              <a:tblGrid>
                <a:gridCol w="521828">
                  <a:extLst>
                    <a:ext uri="{9D8B030D-6E8A-4147-A177-3AD203B41FA5}">
                      <a16:colId xmlns:a16="http://schemas.microsoft.com/office/drawing/2014/main" val="1104635877"/>
                    </a:ext>
                  </a:extLst>
                </a:gridCol>
                <a:gridCol w="3242642">
                  <a:extLst>
                    <a:ext uri="{9D8B030D-6E8A-4147-A177-3AD203B41FA5}">
                      <a16:colId xmlns:a16="http://schemas.microsoft.com/office/drawing/2014/main" val="2134374267"/>
                    </a:ext>
                  </a:extLst>
                </a:gridCol>
                <a:gridCol w="8053158">
                  <a:extLst>
                    <a:ext uri="{9D8B030D-6E8A-4147-A177-3AD203B41FA5}">
                      <a16:colId xmlns:a16="http://schemas.microsoft.com/office/drawing/2014/main" val="335942699"/>
                    </a:ext>
                  </a:extLst>
                </a:gridCol>
              </a:tblGrid>
              <a:tr h="314672">
                <a:tc gridSpan="2">
                  <a:txBody>
                    <a:bodyPr/>
                    <a:lstStyle/>
                    <a:p>
                      <a:pPr marR="58420" algn="ctr">
                        <a:spcBef>
                          <a:spcPts val="600"/>
                        </a:spcBef>
                        <a:spcAft>
                          <a:spcPts val="600"/>
                        </a:spcAft>
                      </a:pPr>
                      <a:r>
                        <a:rPr lang="fr-CH" sz="1300">
                          <a:effectLst/>
                        </a:rPr>
                        <a:t>Type d’opération</a:t>
                      </a:r>
                      <a:endParaRPr lang="fr-FR" sz="1300">
                        <a:effectLst/>
                        <a:latin typeface="Arial" panose="020B0604020202020204" pitchFamily="34" charset="0"/>
                        <a:ea typeface="Times New Roman" panose="02020603050405020304" pitchFamily="18" charset="0"/>
                        <a:cs typeface="Times New Roman" panose="02020603050405020304" pitchFamily="18" charset="0"/>
                      </a:endParaRPr>
                    </a:p>
                  </a:txBody>
                  <a:tcPr marL="52922" marR="52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marR="58420" algn="ctr">
                        <a:spcBef>
                          <a:spcPts val="600"/>
                        </a:spcBef>
                        <a:spcAft>
                          <a:spcPts val="600"/>
                        </a:spcAft>
                      </a:pPr>
                      <a:r>
                        <a:rPr lang="fr-CH" sz="1300">
                          <a:effectLst/>
                        </a:rPr>
                        <a:t>Mesures minimales de maitrise des risques pour l’accès au dôme du véhicule citerne</a:t>
                      </a:r>
                      <a:endParaRPr lang="fr-FR" sz="1300">
                        <a:effectLst/>
                        <a:latin typeface="Arial" panose="020B0604020202020204" pitchFamily="34" charset="0"/>
                        <a:ea typeface="Times New Roman" panose="02020603050405020304" pitchFamily="18" charset="0"/>
                        <a:cs typeface="Times New Roman" panose="02020603050405020304" pitchFamily="18" charset="0"/>
                      </a:endParaRPr>
                    </a:p>
                  </a:txBody>
                  <a:tcPr marL="52922" marR="52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7271607"/>
                  </a:ext>
                </a:extLst>
              </a:tr>
              <a:tr h="270804">
                <a:tc rowSpan="3">
                  <a:txBody>
                    <a:bodyPr/>
                    <a:lstStyle/>
                    <a:p>
                      <a:pPr marL="71755" marR="58420" algn="ctr">
                        <a:spcAft>
                          <a:spcPts val="0"/>
                        </a:spcAft>
                      </a:pPr>
                      <a:r>
                        <a:rPr lang="fr-CH" sz="1400">
                          <a:effectLst/>
                        </a:rPr>
                        <a:t>Chargement/Déchargement sur site industriel</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2922" marR="52922"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58420" algn="just">
                        <a:spcBef>
                          <a:spcPts val="600"/>
                        </a:spcBef>
                        <a:spcAft>
                          <a:spcPts val="600"/>
                        </a:spcAft>
                      </a:pPr>
                      <a:r>
                        <a:rPr lang="fr-CH" sz="1300">
                          <a:effectLst/>
                        </a:rPr>
                        <a:t>En dôme (ex. : connexion de flexible, manipulation de bras de chargement)</a:t>
                      </a:r>
                    </a:p>
                  </a:txBody>
                  <a:tcPr marL="52922" marR="52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58420" algn="just">
                        <a:spcBef>
                          <a:spcPts val="0"/>
                        </a:spcBef>
                        <a:spcAft>
                          <a:spcPts val="0"/>
                        </a:spcAft>
                      </a:pPr>
                      <a:r>
                        <a:rPr lang="fr-CH" sz="1300">
                          <a:effectLst/>
                        </a:rPr>
                        <a:t>Plateforme d’accès équipée de protections collectives contre les chutes (incluant lisse, sous-lisse, plinthe)</a:t>
                      </a:r>
                      <a:endParaRPr lang="fr-FR" sz="1300">
                        <a:effectLst/>
                      </a:endParaRPr>
                    </a:p>
                    <a:p>
                      <a:pPr marR="58420" algn="just">
                        <a:spcBef>
                          <a:spcPts val="0"/>
                        </a:spcBef>
                        <a:spcAft>
                          <a:spcPts val="0"/>
                        </a:spcAft>
                      </a:pPr>
                      <a:r>
                        <a:rPr lang="fr-FR" sz="1300">
                          <a:effectLst/>
                        </a:rPr>
                        <a:t>ou</a:t>
                      </a:r>
                    </a:p>
                    <a:p>
                      <a:pPr marR="58420" algn="just">
                        <a:spcBef>
                          <a:spcPts val="0"/>
                        </a:spcBef>
                        <a:spcAft>
                          <a:spcPts val="0"/>
                        </a:spcAft>
                      </a:pPr>
                      <a:r>
                        <a:rPr lang="fr-FR" sz="1300">
                          <a:effectLst/>
                        </a:rPr>
                        <a:t>Plateforme d’accès + utilisation d’</a:t>
                      </a:r>
                      <a:r>
                        <a:rPr lang="fr-CH" sz="1300">
                          <a:effectLst/>
                        </a:rPr>
                        <a:t>une protection individuelle contre les chutes (incluant harnais + point d’ancrage)</a:t>
                      </a:r>
                      <a:endParaRPr lang="fr-FR" sz="1300">
                        <a:effectLst/>
                        <a:latin typeface="Arial" panose="020B0604020202020204" pitchFamily="34" charset="0"/>
                        <a:ea typeface="Times New Roman" panose="02020603050405020304" pitchFamily="18" charset="0"/>
                        <a:cs typeface="Times New Roman" panose="02020603050405020304" pitchFamily="18" charset="0"/>
                      </a:endParaRPr>
                    </a:p>
                  </a:txBody>
                  <a:tcPr marL="52922" marR="52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0610302"/>
                  </a:ext>
                </a:extLst>
              </a:tr>
              <a:tr h="732472">
                <a:tc vMerge="1">
                  <a:txBody>
                    <a:bodyPr/>
                    <a:lstStyle/>
                    <a:p>
                      <a:endParaRPr lang="fr-FR"/>
                    </a:p>
                  </a:txBody>
                  <a:tcPr/>
                </a:tc>
                <a:tc>
                  <a:txBody>
                    <a:bodyPr/>
                    <a:lstStyle/>
                    <a:p>
                      <a:pPr marR="58420" algn="just">
                        <a:spcBef>
                          <a:spcPts val="600"/>
                        </a:spcBef>
                        <a:spcAft>
                          <a:spcPts val="600"/>
                        </a:spcAft>
                      </a:pPr>
                      <a:r>
                        <a:rPr lang="fr-CH" sz="1300">
                          <a:effectLst/>
                        </a:rPr>
                        <a:t>Par le bas nécessitant l’accès au dôme du camion-citerne</a:t>
                      </a:r>
                      <a:endParaRPr lang="fr-FR" sz="1300">
                        <a:effectLst/>
                        <a:latin typeface="Arial" panose="020B0604020202020204" pitchFamily="34" charset="0"/>
                        <a:ea typeface="Times New Roman" panose="02020603050405020304" pitchFamily="18" charset="0"/>
                        <a:cs typeface="Times New Roman" panose="02020603050405020304" pitchFamily="18" charset="0"/>
                      </a:endParaRPr>
                    </a:p>
                  </a:txBody>
                  <a:tcPr marL="52922" marR="52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58420" algn="just">
                        <a:spcBef>
                          <a:spcPts val="0"/>
                        </a:spcBef>
                        <a:spcAft>
                          <a:spcPts val="0"/>
                        </a:spcAft>
                      </a:pPr>
                      <a:r>
                        <a:rPr lang="fr-CH" sz="1300">
                          <a:effectLst/>
                        </a:rPr>
                        <a:t>Plateforme mobile équipée de protections collectives contre les chutes (incluant lisse, sous-lisse, plinthe) </a:t>
                      </a:r>
                      <a:endParaRPr lang="fr-FR" sz="1300">
                        <a:effectLst/>
                      </a:endParaRPr>
                    </a:p>
                    <a:p>
                      <a:pPr marR="58420" algn="just">
                        <a:spcBef>
                          <a:spcPts val="0"/>
                        </a:spcBef>
                        <a:spcAft>
                          <a:spcPts val="0"/>
                        </a:spcAft>
                      </a:pPr>
                      <a:r>
                        <a:rPr lang="fr-CH" sz="1300">
                          <a:effectLst/>
                        </a:rPr>
                        <a:t>ou</a:t>
                      </a:r>
                      <a:endParaRPr lang="fr-FR" sz="1300">
                        <a:effectLst/>
                      </a:endParaRPr>
                    </a:p>
                    <a:p>
                      <a:pPr marR="58420" algn="just">
                        <a:spcBef>
                          <a:spcPts val="0"/>
                        </a:spcBef>
                        <a:spcAft>
                          <a:spcPts val="0"/>
                        </a:spcAft>
                      </a:pPr>
                      <a:r>
                        <a:rPr lang="fr-CH" sz="1300">
                          <a:effectLst/>
                        </a:rPr>
                        <a:t>Utilisation d’une protection individuelle contre les chutes (incluant harnais + point d’ancrage) </a:t>
                      </a:r>
                      <a:endParaRPr lang="fr-FR" sz="1300">
                        <a:effectLst/>
                        <a:latin typeface="Arial" panose="020B0604020202020204" pitchFamily="34" charset="0"/>
                        <a:ea typeface="Times New Roman" panose="02020603050405020304" pitchFamily="18" charset="0"/>
                        <a:cs typeface="Times New Roman" panose="02020603050405020304" pitchFamily="18" charset="0"/>
                      </a:endParaRPr>
                    </a:p>
                  </a:txBody>
                  <a:tcPr marL="52922" marR="52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6453118"/>
                  </a:ext>
                </a:extLst>
              </a:tr>
              <a:tr h="936104">
                <a:tc vMerge="1">
                  <a:txBody>
                    <a:bodyPr/>
                    <a:lstStyle/>
                    <a:p>
                      <a:endParaRPr lang="fr-FR"/>
                    </a:p>
                  </a:txBody>
                  <a:tcPr/>
                </a:tc>
                <a:tc>
                  <a:txBody>
                    <a:bodyPr/>
                    <a:lstStyle/>
                    <a:p>
                      <a:pPr marR="58420" algn="just">
                        <a:spcBef>
                          <a:spcPts val="600"/>
                        </a:spcBef>
                        <a:spcAft>
                          <a:spcPts val="600"/>
                        </a:spcAft>
                      </a:pPr>
                      <a:r>
                        <a:rPr lang="fr-CH" sz="1300">
                          <a:effectLst/>
                        </a:rPr>
                        <a:t>Par le bas nécessitant l’accès au dôme du wagon-citerne</a:t>
                      </a:r>
                      <a:endParaRPr lang="fr-FR" sz="1300">
                        <a:effectLst/>
                        <a:latin typeface="Arial" panose="020B0604020202020204" pitchFamily="34" charset="0"/>
                        <a:ea typeface="Times New Roman" panose="02020603050405020304" pitchFamily="18" charset="0"/>
                        <a:cs typeface="Times New Roman" panose="02020603050405020304" pitchFamily="18" charset="0"/>
                      </a:endParaRPr>
                    </a:p>
                  </a:txBody>
                  <a:tcPr marL="52922" marR="52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58420" algn="just">
                        <a:spcBef>
                          <a:spcPts val="0"/>
                        </a:spcBef>
                        <a:spcAft>
                          <a:spcPts val="0"/>
                        </a:spcAft>
                      </a:pPr>
                      <a:r>
                        <a:rPr lang="fr-CH" sz="1300">
                          <a:effectLst/>
                        </a:rPr>
                        <a:t>Plateforme mobile équipée de protections collectives contre les chutes (incluant lisse, sous-lisse, plinthe) </a:t>
                      </a:r>
                      <a:endParaRPr lang="fr-FR" sz="1300">
                        <a:effectLst/>
                      </a:endParaRPr>
                    </a:p>
                    <a:p>
                      <a:pPr marR="58420" algn="just">
                        <a:spcBef>
                          <a:spcPts val="0"/>
                        </a:spcBef>
                        <a:spcAft>
                          <a:spcPts val="0"/>
                        </a:spcAft>
                      </a:pPr>
                      <a:r>
                        <a:rPr lang="fr-CH" sz="1300">
                          <a:effectLst/>
                        </a:rPr>
                        <a:t>ou</a:t>
                      </a:r>
                      <a:endParaRPr lang="fr-FR" sz="1300">
                        <a:effectLst/>
                      </a:endParaRPr>
                    </a:p>
                    <a:p>
                      <a:pPr marR="58420" algn="just">
                        <a:spcBef>
                          <a:spcPts val="0"/>
                        </a:spcBef>
                        <a:spcAft>
                          <a:spcPts val="0"/>
                        </a:spcAft>
                      </a:pPr>
                      <a:r>
                        <a:rPr lang="fr-CH" sz="1300">
                          <a:effectLst/>
                        </a:rPr>
                        <a:t>Utilisation d’une protection individuelle contre les chutes (ex. : harnais équipé de 2 longes, dont une accrochée en permanence sur le côté du cheminement) </a:t>
                      </a:r>
                      <a:endParaRPr lang="fr-FR" sz="1300">
                        <a:effectLst/>
                        <a:latin typeface="Arial" panose="020B0604020202020204" pitchFamily="34" charset="0"/>
                        <a:ea typeface="Times New Roman" panose="02020603050405020304" pitchFamily="18" charset="0"/>
                        <a:cs typeface="Times New Roman" panose="02020603050405020304" pitchFamily="18" charset="0"/>
                      </a:endParaRPr>
                    </a:p>
                  </a:txBody>
                  <a:tcPr marL="52922" marR="52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572966"/>
                  </a:ext>
                </a:extLst>
              </a:tr>
              <a:tr h="235207">
                <a:tc gridSpan="2">
                  <a:txBody>
                    <a:bodyPr/>
                    <a:lstStyle/>
                    <a:p>
                      <a:pPr algn="just">
                        <a:spcBef>
                          <a:spcPts val="600"/>
                        </a:spcBef>
                        <a:spcAft>
                          <a:spcPts val="600"/>
                        </a:spcAft>
                      </a:pPr>
                      <a:r>
                        <a:rPr lang="fr-FR" sz="1300">
                          <a:effectLst/>
                        </a:rPr>
                        <a:t>Déchargement de camion-citerne hors site industriel</a:t>
                      </a:r>
                      <a:endParaRPr lang="fr-FR" sz="1300">
                        <a:effectLst/>
                        <a:latin typeface="Arial" panose="020B0604020202020204" pitchFamily="34" charset="0"/>
                        <a:ea typeface="Times New Roman" panose="02020603050405020304" pitchFamily="18" charset="0"/>
                        <a:cs typeface="Times New Roman" panose="02020603050405020304" pitchFamily="18" charset="0"/>
                      </a:endParaRPr>
                    </a:p>
                  </a:txBody>
                  <a:tcPr marL="52922" marR="52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just">
                        <a:spcBef>
                          <a:spcPts val="0"/>
                        </a:spcBef>
                        <a:spcAft>
                          <a:spcPts val="0"/>
                        </a:spcAft>
                      </a:pPr>
                      <a:r>
                        <a:rPr lang="fr-FR" sz="1300">
                          <a:effectLst/>
                        </a:rPr>
                        <a:t>Utilisation d’une (1) rambarde tout le long du cheminement</a:t>
                      </a:r>
                      <a:endParaRPr lang="fr-FR" sz="1300">
                        <a:effectLst/>
                        <a:latin typeface="Arial" panose="020B0604020202020204" pitchFamily="34" charset="0"/>
                        <a:ea typeface="Times New Roman" panose="02020603050405020304" pitchFamily="18" charset="0"/>
                        <a:cs typeface="Times New Roman" panose="02020603050405020304" pitchFamily="18" charset="0"/>
                      </a:endParaRPr>
                    </a:p>
                  </a:txBody>
                  <a:tcPr marL="52922" marR="52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9076239"/>
                  </a:ext>
                </a:extLst>
              </a:tr>
            </a:tbl>
          </a:graphicData>
        </a:graphic>
      </p:graphicFrame>
      <p:sp>
        <p:nvSpPr>
          <p:cNvPr id="17" name="Rectangle 16">
            <a:extLst>
              <a:ext uri="{FF2B5EF4-FFF2-40B4-BE49-F238E27FC236}">
                <a16:creationId xmlns:a16="http://schemas.microsoft.com/office/drawing/2014/main" id="{1DDEA9DF-7F1F-451F-9D27-8AD8F4FFED1E}"/>
              </a:ext>
            </a:extLst>
          </p:cNvPr>
          <p:cNvSpPr/>
          <p:nvPr/>
        </p:nvSpPr>
        <p:spPr>
          <a:xfrm>
            <a:off x="983432" y="2905780"/>
            <a:ext cx="10621181" cy="523220"/>
          </a:xfrm>
          <a:prstGeom prst="rect">
            <a:avLst/>
          </a:prstGeom>
        </p:spPr>
        <p:txBody>
          <a:bodyPr wrap="square">
            <a:spAutoFit/>
          </a:bodyPr>
          <a:lstStyle/>
          <a:p>
            <a:pPr algn="l"/>
            <a:r>
              <a:rPr lang="fr-FR" sz="1400" u="sng" dirty="0">
                <a:solidFill>
                  <a:srgbClr val="FF0000"/>
                </a:solidFill>
                <a:latin typeface="+mn-lt"/>
                <a:cs typeface="Arial" panose="020B0604020202020204" pitchFamily="34" charset="0"/>
              </a:rPr>
              <a:t>Nouvelle exigence pour le MS car des </a:t>
            </a:r>
            <a:r>
              <a:rPr lang="fr-FR" sz="1400" u="sng" dirty="0">
                <a:solidFill>
                  <a:srgbClr val="FF0000"/>
                </a:solidFill>
                <a:latin typeface="+mn-lt"/>
                <a:ea typeface="+mn-ea"/>
                <a:cs typeface="Arial" panose="020B0604020202020204" pitchFamily="34" charset="0"/>
              </a:rPr>
              <a:t>mesures minimales de maitrise des risques pour l’accès au dôme de la citerne sont maintenant définies en fonction du type d’opération.</a:t>
            </a:r>
          </a:p>
        </p:txBody>
      </p:sp>
      <p:sp>
        <p:nvSpPr>
          <p:cNvPr id="18" name="ZoneTexte 21">
            <a:extLst>
              <a:ext uri="{FF2B5EF4-FFF2-40B4-BE49-F238E27FC236}">
                <a16:creationId xmlns:a16="http://schemas.microsoft.com/office/drawing/2014/main" id="{4236DCFE-5435-4CE7-B762-70300E07C6DA}"/>
              </a:ext>
            </a:extLst>
          </p:cNvPr>
          <p:cNvSpPr txBox="1"/>
          <p:nvPr/>
        </p:nvSpPr>
        <p:spPr>
          <a:xfrm rot="19448902">
            <a:off x="-31048" y="2530882"/>
            <a:ext cx="1083951" cy="307777"/>
          </a:xfrm>
          <a:prstGeom prst="rect">
            <a:avLst/>
          </a:prstGeom>
          <a:noFill/>
        </p:spPr>
        <p:txBody>
          <a:bodyPr wrap="none" rtlCol="0">
            <a:spAutoFit/>
          </a:bodyPr>
          <a:lstStyle/>
          <a:p>
            <a:r>
              <a:rPr lang="fr-FR" sz="1400" b="1">
                <a:solidFill>
                  <a:srgbClr val="00B050"/>
                </a:solidFill>
              </a:rPr>
              <a:t>NOUVEAU</a:t>
            </a:r>
          </a:p>
        </p:txBody>
      </p:sp>
      <p:graphicFrame>
        <p:nvGraphicFramePr>
          <p:cNvPr id="16" name="Diagramme 15">
            <a:extLst>
              <a:ext uri="{FF2B5EF4-FFF2-40B4-BE49-F238E27FC236}">
                <a16:creationId xmlns:a16="http://schemas.microsoft.com/office/drawing/2014/main" id="{84739FF2-9689-4677-BB8B-9888980B0EC7}"/>
              </a:ext>
            </a:extLst>
          </p:cNvPr>
          <p:cNvGraphicFramePr/>
          <p:nvPr>
            <p:extLst>
              <p:ext uri="{D42A27DB-BD31-4B8C-83A1-F6EECF244321}">
                <p14:modId xmlns:p14="http://schemas.microsoft.com/office/powerpoint/2010/main" val="1787194561"/>
              </p:ext>
            </p:extLst>
          </p:nvPr>
        </p:nvGraphicFramePr>
        <p:xfrm>
          <a:off x="1991542" y="620688"/>
          <a:ext cx="820891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Image 18" descr="Image result for pictogramme bouteille eau">
            <a:extLst>
              <a:ext uri="{FF2B5EF4-FFF2-40B4-BE49-F238E27FC236}">
                <a16:creationId xmlns:a16="http://schemas.microsoft.com/office/drawing/2014/main" id="{6EAB295C-BA91-43EE-A02E-C6F07719541E}"/>
              </a:ext>
            </a:extLst>
          </p:cNvPr>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48295" y="1484784"/>
            <a:ext cx="751961" cy="720080"/>
          </a:xfrm>
          <a:prstGeom prst="rect">
            <a:avLst/>
          </a:prstGeom>
          <a:noFill/>
          <a:ln>
            <a:noFill/>
          </a:ln>
        </p:spPr>
      </p:pic>
      <p:pic>
        <p:nvPicPr>
          <p:cNvPr id="21" name="Image 20" descr="Image result for pictogramme marchandise dangereuse">
            <a:extLst>
              <a:ext uri="{FF2B5EF4-FFF2-40B4-BE49-F238E27FC236}">
                <a16:creationId xmlns:a16="http://schemas.microsoft.com/office/drawing/2014/main" id="{60293071-1FF7-40E0-98B6-8AA6C42D45BD}"/>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46094" y="1484784"/>
            <a:ext cx="751961" cy="720080"/>
          </a:xfrm>
          <a:prstGeom prst="rect">
            <a:avLst/>
          </a:prstGeom>
          <a:noFill/>
          <a:ln>
            <a:noFill/>
          </a:ln>
        </p:spPr>
      </p:pic>
      <p:pic>
        <p:nvPicPr>
          <p:cNvPr id="22" name="Image 21" descr="Image result for pictogramme wagon-citerne">
            <a:extLst>
              <a:ext uri="{FF2B5EF4-FFF2-40B4-BE49-F238E27FC236}">
                <a16:creationId xmlns:a16="http://schemas.microsoft.com/office/drawing/2014/main" id="{F7E0E4E5-F31E-4EDF-B01F-F12D74DE30B0}"/>
              </a:ext>
            </a:extLst>
          </p:cNvPr>
          <p:cNvPicPr/>
          <p:nvPr/>
        </p:nvPicPr>
        <p:blipFill rotWithShape="1">
          <a:blip r:embed="rId10" cstate="print">
            <a:extLst>
              <a:ext uri="{28A0092B-C50C-407E-A947-70E740481C1C}">
                <a14:useLocalDpi xmlns:a14="http://schemas.microsoft.com/office/drawing/2010/main" val="0"/>
              </a:ext>
            </a:extLst>
          </a:blip>
          <a:srcRect t="30412" b="29877"/>
          <a:stretch/>
        </p:blipFill>
        <p:spPr bwMode="auto">
          <a:xfrm>
            <a:off x="3771939" y="1613067"/>
            <a:ext cx="928973" cy="462286"/>
          </a:xfrm>
          <a:prstGeom prst="rect">
            <a:avLst/>
          </a:prstGeom>
          <a:noFill/>
          <a:ln>
            <a:noFill/>
          </a:ln>
          <a:extLst>
            <a:ext uri="{53640926-AAD7-44D8-BBD7-CCE9431645EC}">
              <a14:shadowObscured xmlns:a14="http://schemas.microsoft.com/office/drawing/2010/main"/>
            </a:ext>
          </a:extLst>
        </p:spPr>
      </p:pic>
      <p:pic>
        <p:nvPicPr>
          <p:cNvPr id="23" name="Image 22">
            <a:extLst>
              <a:ext uri="{FF2B5EF4-FFF2-40B4-BE49-F238E27FC236}">
                <a16:creationId xmlns:a16="http://schemas.microsoft.com/office/drawing/2014/main" id="{9E860EF2-B6D1-4D72-A995-C208AC98EF71}"/>
              </a:ext>
            </a:extLst>
          </p:cNvPr>
          <p:cNvPicPr/>
          <p:nvPr/>
        </p:nvPicPr>
        <p:blipFill>
          <a:blip r:embed="rId11" cstate="print"/>
          <a:srcRect/>
          <a:stretch>
            <a:fillRect/>
          </a:stretch>
        </p:blipFill>
        <p:spPr bwMode="auto">
          <a:xfrm>
            <a:off x="5106019" y="1484784"/>
            <a:ext cx="751962" cy="717562"/>
          </a:xfrm>
          <a:prstGeom prst="rect">
            <a:avLst/>
          </a:prstGeom>
          <a:noFill/>
        </p:spPr>
      </p:pic>
    </p:spTree>
    <p:extLst>
      <p:ext uri="{BB962C8B-B14F-4D97-AF65-F5344CB8AC3E}">
        <p14:creationId xmlns:p14="http://schemas.microsoft.com/office/powerpoint/2010/main" val="723946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REVUE DES EXIGENCES</a:t>
            </a:r>
          </a:p>
        </p:txBody>
      </p:sp>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3417250466"/>
              </p:ext>
            </p:extLst>
          </p:nvPr>
        </p:nvGraphicFramePr>
        <p:xfrm>
          <a:off x="983432" y="2276872"/>
          <a:ext cx="10297144" cy="2331069"/>
        </p:xfrm>
        <a:graphic>
          <a:graphicData uri="http://schemas.openxmlformats.org/drawingml/2006/table">
            <a:tbl>
              <a:tblPr firstRow="1" firstCol="1" bandRow="1"/>
              <a:tblGrid>
                <a:gridCol w="10297144">
                  <a:extLst>
                    <a:ext uri="{9D8B030D-6E8A-4147-A177-3AD203B41FA5}">
                      <a16:colId xmlns:a16="http://schemas.microsoft.com/office/drawing/2014/main" val="2553427521"/>
                    </a:ext>
                  </a:extLst>
                </a:gridCol>
              </a:tblGrid>
              <a:tr h="378116">
                <a:tc>
                  <a:txBody>
                    <a:bodyPr/>
                    <a:lstStyle/>
                    <a:p>
                      <a:pPr marR="58420" algn="just">
                        <a:lnSpc>
                          <a:spcPct val="115000"/>
                        </a:lnSpc>
                        <a:spcBef>
                          <a:spcPts val="600"/>
                        </a:spcBef>
                        <a:spcAft>
                          <a:spcPts val="300"/>
                        </a:spcAft>
                      </a:pPr>
                      <a:r>
                        <a:rPr lang="fr-FR" sz="1400" b="1">
                          <a:solidFill>
                            <a:srgbClr val="0070C0"/>
                          </a:solidFill>
                          <a:effectLst/>
                          <a:latin typeface="Arial" panose="020B0604020202020204" pitchFamily="34" charset="0"/>
                          <a:ea typeface="Times New Roman" panose="02020603050405020304" pitchFamily="18" charset="0"/>
                        </a:rPr>
                        <a:t>Exigence 3.4.1 : audits</a:t>
                      </a:r>
                      <a:endParaRPr lang="fr-FR" sz="14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1952953">
                <a:tc>
                  <a:txBody>
                    <a:bodyPr/>
                    <a:lstStyle/>
                    <a:p>
                      <a:r>
                        <a:rPr lang="fr-FR" sz="1400">
                          <a:solidFill>
                            <a:schemeClr val="tx1"/>
                          </a:solidFill>
                          <a:effectLst/>
                          <a:latin typeface="Arial" panose="020B0604020202020204" pitchFamily="34" charset="0"/>
                          <a:ea typeface="+mn-ea"/>
                          <a:cs typeface="Arial" panose="020B0604020202020204" pitchFamily="34" charset="0"/>
                        </a:rPr>
                        <a:t>Chaque entité ou filiale vérifie périodiquement l’adéquation de sa/ses procédure(s) de chargement /</a:t>
                      </a:r>
                      <a:r>
                        <a:rPr lang="fr-FR" sz="1800">
                          <a:solidFill>
                            <a:schemeClr val="tx1"/>
                          </a:solidFill>
                          <a:effectLst/>
                          <a:latin typeface="+mn-lt"/>
                          <a:ea typeface="+mn-ea"/>
                          <a:cs typeface="+mn-cs"/>
                        </a:rPr>
                        <a:t> </a:t>
                      </a:r>
                      <a:r>
                        <a:rPr lang="fr-FR" sz="1400">
                          <a:solidFill>
                            <a:schemeClr val="tx1"/>
                          </a:solidFill>
                          <a:effectLst/>
                          <a:latin typeface="Arial" panose="020B0604020202020204" pitchFamily="34" charset="0"/>
                          <a:ea typeface="+mn-ea"/>
                          <a:cs typeface="Arial" panose="020B0604020202020204" pitchFamily="34" charset="0"/>
                        </a:rPr>
                        <a:t>déchargement.</a:t>
                      </a:r>
                    </a:p>
                    <a:p>
                      <a:r>
                        <a:rPr lang="fr-FR" sz="1400">
                          <a:solidFill>
                            <a:schemeClr val="tx1"/>
                          </a:solidFill>
                          <a:effectLst/>
                          <a:latin typeface="Arial" panose="020B0604020202020204" pitchFamily="34" charset="0"/>
                          <a:ea typeface="+mn-ea"/>
                          <a:cs typeface="Arial" panose="020B0604020202020204" pitchFamily="34" charset="0"/>
                        </a:rPr>
                        <a:t>Une attention particulière est portée sur :</a:t>
                      </a:r>
                    </a:p>
                    <a:p>
                      <a:pPr marL="719138" marR="57785" lvl="0" indent="-342900" algn="just">
                        <a:spcAft>
                          <a:spcPts val="600"/>
                        </a:spcAft>
                        <a:buFont typeface="Wingdings" panose="05000000000000000000" pitchFamily="2" charset="2"/>
                        <a:buChar char=""/>
                      </a:pPr>
                      <a:r>
                        <a:rPr lang="fr-FR" sz="1400">
                          <a:solidFill>
                            <a:schemeClr val="tx1"/>
                          </a:solidFill>
                          <a:effectLst/>
                          <a:latin typeface="Arial" panose="020B0604020202020204" pitchFamily="34" charset="0"/>
                          <a:ea typeface="+mn-ea"/>
                          <a:cs typeface="Arial" panose="020B0604020202020204" pitchFamily="34" charset="0"/>
                        </a:rPr>
                        <a:t>l’application des modes opératoires ;</a:t>
                      </a:r>
                    </a:p>
                    <a:p>
                      <a:pPr marL="719138" marR="57785" lvl="0" indent="-342900" algn="just">
                        <a:spcAft>
                          <a:spcPts val="600"/>
                        </a:spcAft>
                        <a:buFont typeface="Wingdings" panose="05000000000000000000" pitchFamily="2" charset="2"/>
                        <a:buChar char=""/>
                      </a:pPr>
                      <a:r>
                        <a:rPr lang="fr-FR" sz="1400">
                          <a:solidFill>
                            <a:schemeClr val="tx1"/>
                          </a:solidFill>
                          <a:effectLst/>
                          <a:latin typeface="Arial" panose="020B0604020202020204" pitchFamily="34" charset="0"/>
                          <a:ea typeface="+mn-ea"/>
                          <a:cs typeface="Arial" panose="020B0604020202020204" pitchFamily="34" charset="0"/>
                        </a:rPr>
                        <a:t>les programmes de maintenance des postes de chargement / déchargement incluant les tests des équipements de sécurité sur les sites industriels ;</a:t>
                      </a:r>
                    </a:p>
                    <a:p>
                      <a:pPr marL="719138" marR="57785" lvl="0" indent="-342900" algn="just">
                        <a:spcAft>
                          <a:spcPts val="600"/>
                        </a:spcAft>
                        <a:buFont typeface="Wingdings" panose="05000000000000000000" pitchFamily="2" charset="2"/>
                        <a:buChar char=""/>
                      </a:pPr>
                      <a:r>
                        <a:rPr lang="fr-FR" sz="1400">
                          <a:solidFill>
                            <a:schemeClr val="tx1"/>
                          </a:solidFill>
                          <a:effectLst/>
                          <a:latin typeface="Arial" panose="020B0604020202020204" pitchFamily="34" charset="0"/>
                          <a:ea typeface="+mn-ea"/>
                          <a:cs typeface="Arial" panose="020B0604020202020204" pitchFamily="34" charset="0"/>
                        </a:rPr>
                        <a:t>les contrôles des véhicules.</a:t>
                      </a:r>
                    </a:p>
                    <a:p>
                      <a:r>
                        <a:rPr lang="fr-FR" sz="1400">
                          <a:solidFill>
                            <a:schemeClr val="tx1"/>
                          </a:solidFill>
                          <a:effectLst/>
                          <a:latin typeface="Arial" panose="020B0604020202020204" pitchFamily="34" charset="0"/>
                          <a:ea typeface="+mn-ea"/>
                          <a:cs typeface="Arial" panose="020B0604020202020204" pitchFamily="34" charset="0"/>
                        </a:rPr>
                        <a:t>La périodicité de ces audits est définie en fonction de l’analyse des risques. Le délai entre deux audits est au maximum de 5 ans.</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17" name="Rectangle 16">
            <a:extLst>
              <a:ext uri="{FF2B5EF4-FFF2-40B4-BE49-F238E27FC236}">
                <a16:creationId xmlns:a16="http://schemas.microsoft.com/office/drawing/2014/main" id="{CEA46C25-C84C-41D7-8D85-5706EE014231}"/>
              </a:ext>
            </a:extLst>
          </p:cNvPr>
          <p:cNvSpPr/>
          <p:nvPr/>
        </p:nvSpPr>
        <p:spPr>
          <a:xfrm>
            <a:off x="1007040" y="4751958"/>
            <a:ext cx="5152820" cy="307777"/>
          </a:xfrm>
          <a:prstGeom prst="rect">
            <a:avLst/>
          </a:prstGeom>
        </p:spPr>
        <p:txBody>
          <a:bodyPr wrap="square">
            <a:spAutoFit/>
          </a:bodyPr>
          <a:lstStyle/>
          <a:p>
            <a:pPr marL="0" indent="0" algn="l">
              <a:spcBef>
                <a:spcPts val="600"/>
              </a:spcBef>
              <a:spcAft>
                <a:spcPts val="600"/>
              </a:spcAft>
            </a:pPr>
            <a:r>
              <a:rPr lang="fr-FR" sz="1400" b="0" u="sng">
                <a:solidFill>
                  <a:srgbClr val="FF0000"/>
                </a:solidFill>
                <a:latin typeface="+mn-lt"/>
              </a:rPr>
              <a:t>Pas de changement</a:t>
            </a:r>
          </a:p>
        </p:txBody>
      </p:sp>
      <p:graphicFrame>
        <p:nvGraphicFramePr>
          <p:cNvPr id="7" name="Diagramme 6">
            <a:extLst>
              <a:ext uri="{FF2B5EF4-FFF2-40B4-BE49-F238E27FC236}">
                <a16:creationId xmlns:a16="http://schemas.microsoft.com/office/drawing/2014/main" id="{47B2B8C1-6D4C-492D-B050-040F47EADE73}"/>
              </a:ext>
            </a:extLst>
          </p:cNvPr>
          <p:cNvGraphicFramePr/>
          <p:nvPr>
            <p:extLst>
              <p:ext uri="{D42A27DB-BD31-4B8C-83A1-F6EECF244321}">
                <p14:modId xmlns:p14="http://schemas.microsoft.com/office/powerpoint/2010/main" val="3153621811"/>
              </p:ext>
            </p:extLst>
          </p:nvPr>
        </p:nvGraphicFramePr>
        <p:xfrm>
          <a:off x="1991542" y="620688"/>
          <a:ext cx="820891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9798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REVUE DES EXIGENCES</a:t>
            </a:r>
          </a:p>
        </p:txBody>
      </p:sp>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3967219013"/>
              </p:ext>
            </p:extLst>
          </p:nvPr>
        </p:nvGraphicFramePr>
        <p:xfrm>
          <a:off x="1019435" y="2636912"/>
          <a:ext cx="10189132" cy="1700457"/>
        </p:xfrm>
        <a:graphic>
          <a:graphicData uri="http://schemas.openxmlformats.org/drawingml/2006/table">
            <a:tbl>
              <a:tblPr firstRow="1" firstCol="1" bandRow="1"/>
              <a:tblGrid>
                <a:gridCol w="10189132">
                  <a:extLst>
                    <a:ext uri="{9D8B030D-6E8A-4147-A177-3AD203B41FA5}">
                      <a16:colId xmlns:a16="http://schemas.microsoft.com/office/drawing/2014/main" val="2553427521"/>
                    </a:ext>
                  </a:extLst>
                </a:gridCol>
              </a:tblGrid>
              <a:tr h="367827">
                <a:tc>
                  <a:txBody>
                    <a:bodyPr/>
                    <a:lstStyle/>
                    <a:p>
                      <a:pPr marR="58420" algn="just">
                        <a:lnSpc>
                          <a:spcPct val="115000"/>
                        </a:lnSpc>
                        <a:spcBef>
                          <a:spcPts val="600"/>
                        </a:spcBef>
                        <a:spcAft>
                          <a:spcPts val="300"/>
                        </a:spcAft>
                      </a:pPr>
                      <a:r>
                        <a:rPr lang="fr-FR" sz="1400" b="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Exigence 3.5.1 : </a:t>
                      </a:r>
                      <a:r>
                        <a:rPr lang="fr-FR" sz="1400" b="1"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Evaluation</a:t>
                      </a:r>
                      <a:r>
                        <a:rPr lang="fr-FR" sz="1400" b="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HSE des </a:t>
                      </a:r>
                      <a:r>
                        <a:rPr lang="fr-FR" sz="1400" b="1" u="dotted">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sites tiers</a:t>
                      </a:r>
                      <a:r>
                        <a:rPr lang="fr-FR" sz="1400" b="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de </a:t>
                      </a:r>
                      <a:r>
                        <a:rPr lang="fr-FR" sz="1400" b="1" u="dotted">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chargement</a:t>
                      </a:r>
                      <a:endParaRPr lang="fr-FR" sz="14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1332630">
                <a:tc>
                  <a:txBody>
                    <a:bodyPr/>
                    <a:lstStyle/>
                    <a:p>
                      <a:pPr algn="just">
                        <a:spcBef>
                          <a:spcPts val="600"/>
                        </a:spcBef>
                        <a:spcAft>
                          <a:spcPts val="600"/>
                        </a:spcAft>
                      </a:pPr>
                      <a:r>
                        <a:rPr lang="fr-FR" sz="1400" dirty="0">
                          <a:effectLst/>
                          <a:latin typeface="Arial" panose="020B0604020202020204" pitchFamily="34" charset="0"/>
                          <a:ea typeface="Times New Roman" panose="02020603050405020304" pitchFamily="18" charset="0"/>
                          <a:cs typeface="Times New Roman" panose="02020603050405020304" pitchFamily="18" charset="0"/>
                        </a:rPr>
                        <a:t>Les </a:t>
                      </a:r>
                      <a:r>
                        <a:rPr lang="fr-FR" sz="1400" u="none" dirty="0">
                          <a:effectLst/>
                          <a:latin typeface="Arial" panose="020B0604020202020204" pitchFamily="34" charset="0"/>
                          <a:ea typeface="Times New Roman" panose="02020603050405020304" pitchFamily="18" charset="0"/>
                          <a:cs typeface="Times New Roman" panose="02020603050405020304" pitchFamily="18" charset="0"/>
                        </a:rPr>
                        <a:t>sites tiers </a:t>
                      </a:r>
                      <a:r>
                        <a:rPr lang="fr-FR" sz="140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sur lesquels sont réalisées des opérations de chargement de camions opérés ou de camions contractés, font </a:t>
                      </a:r>
                      <a:r>
                        <a:rPr lang="fr-FR" sz="1400" u="none" dirty="0">
                          <a:solidFill>
                            <a:schemeClr val="tx1"/>
                          </a:solidFill>
                          <a:effectLst/>
                          <a:latin typeface="Arial" panose="020B0604020202020204" pitchFamily="34" charset="0"/>
                          <a:ea typeface="+mn-ea"/>
                          <a:cs typeface="Times New Roman" panose="02020603050405020304" pitchFamily="18" charset="0"/>
                        </a:rPr>
                        <a:t>l’objet d’une évaluation HSE.</a:t>
                      </a:r>
                    </a:p>
                    <a:p>
                      <a:pPr algn="just">
                        <a:spcAft>
                          <a:spcPts val="600"/>
                        </a:spcAft>
                      </a:pPr>
                      <a:r>
                        <a:rPr lang="fr-FR" sz="1400" u="none" dirty="0">
                          <a:solidFill>
                            <a:schemeClr val="tx1"/>
                          </a:solidFill>
                          <a:effectLst/>
                          <a:latin typeface="Arial" panose="020B0604020202020204" pitchFamily="34" charset="0"/>
                          <a:ea typeface="+mn-ea"/>
                          <a:cs typeface="Times New Roman" panose="02020603050405020304" pitchFamily="18" charset="0"/>
                        </a:rPr>
                        <a:t>Cette évaluation HSE comprend a minima les critères listés en annexe 4 et est renouvelée au moins tous les 5 ans.</a:t>
                      </a:r>
                    </a:p>
                    <a:p>
                      <a:r>
                        <a:rPr lang="fr-FR" sz="1400" u="none" dirty="0">
                          <a:solidFill>
                            <a:schemeClr val="tx1"/>
                          </a:solidFill>
                          <a:effectLst/>
                          <a:latin typeface="Arial" panose="020B0604020202020204" pitchFamily="34" charset="0"/>
                          <a:ea typeface="+mn-ea"/>
                          <a:cs typeface="Times New Roman" panose="02020603050405020304" pitchFamily="18" charset="0"/>
                        </a:rPr>
                        <a:t>Le cas échéant, l’entité ou filiale s’assure qu’un plan de progrès est mis en place par l’opérateur du site tiers pour parvenir au respect des critères listés en annexe 4. 	</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17" name="Rectangle 16">
            <a:extLst>
              <a:ext uri="{FF2B5EF4-FFF2-40B4-BE49-F238E27FC236}">
                <a16:creationId xmlns:a16="http://schemas.microsoft.com/office/drawing/2014/main" id="{CEA46C25-C84C-41D7-8D85-5706EE014231}"/>
              </a:ext>
            </a:extLst>
          </p:cNvPr>
          <p:cNvSpPr/>
          <p:nvPr/>
        </p:nvSpPr>
        <p:spPr>
          <a:xfrm>
            <a:off x="983432" y="4437112"/>
            <a:ext cx="10189133" cy="307777"/>
          </a:xfrm>
          <a:prstGeom prst="rect">
            <a:avLst/>
          </a:prstGeom>
        </p:spPr>
        <p:txBody>
          <a:bodyPr wrap="square">
            <a:spAutoFit/>
          </a:bodyPr>
          <a:lstStyle/>
          <a:p>
            <a:pPr algn="l">
              <a:spcBef>
                <a:spcPts val="600"/>
              </a:spcBef>
              <a:spcAft>
                <a:spcPts val="600"/>
              </a:spcAft>
            </a:pPr>
            <a:r>
              <a:rPr lang="fr-FR" sz="1400" b="0" u="sng" dirty="0">
                <a:solidFill>
                  <a:srgbClr val="FF0000"/>
                </a:solidFill>
              </a:rPr>
              <a:t>Nouvelle exigence pour </a:t>
            </a:r>
            <a:r>
              <a:rPr lang="fr-FR" sz="1400" u="sng" dirty="0">
                <a:solidFill>
                  <a:srgbClr val="FF0000"/>
                </a:solidFill>
              </a:rPr>
              <a:t>le MS</a:t>
            </a:r>
            <a:endParaRPr lang="fr-FR" sz="1400" dirty="0">
              <a:solidFill>
                <a:srgbClr val="FF0000"/>
              </a:solidFill>
              <a:latin typeface="Arial" panose="020B0604020202020204" pitchFamily="34" charset="0"/>
              <a:cs typeface="Times New Roman" panose="02020603050405020304" pitchFamily="18" charset="0"/>
            </a:endParaRPr>
          </a:p>
        </p:txBody>
      </p:sp>
      <p:sp>
        <p:nvSpPr>
          <p:cNvPr id="5" name="ZoneTexte 21">
            <a:extLst>
              <a:ext uri="{FF2B5EF4-FFF2-40B4-BE49-F238E27FC236}">
                <a16:creationId xmlns:a16="http://schemas.microsoft.com/office/drawing/2014/main" id="{FABEC36C-3C3A-4AB0-92DD-4C6F2F7ED6BA}"/>
              </a:ext>
            </a:extLst>
          </p:cNvPr>
          <p:cNvSpPr txBox="1"/>
          <p:nvPr/>
        </p:nvSpPr>
        <p:spPr>
          <a:xfrm rot="19448902">
            <a:off x="-12554" y="3275112"/>
            <a:ext cx="1083951" cy="307777"/>
          </a:xfrm>
          <a:prstGeom prst="rect">
            <a:avLst/>
          </a:prstGeom>
          <a:noFill/>
        </p:spPr>
        <p:txBody>
          <a:bodyPr wrap="none" rtlCol="0">
            <a:spAutoFit/>
          </a:bodyPr>
          <a:lstStyle/>
          <a:p>
            <a:r>
              <a:rPr lang="fr-FR" sz="1400" b="1">
                <a:solidFill>
                  <a:srgbClr val="00B050"/>
                </a:solidFill>
              </a:rPr>
              <a:t>NOUVEAU</a:t>
            </a:r>
          </a:p>
        </p:txBody>
      </p:sp>
      <p:pic>
        <p:nvPicPr>
          <p:cNvPr id="11" name="Image 10" descr="Image result for pictogramme bouteille eau">
            <a:extLst>
              <a:ext uri="{FF2B5EF4-FFF2-40B4-BE49-F238E27FC236}">
                <a16:creationId xmlns:a16="http://schemas.microsoft.com/office/drawing/2014/main" id="{32A38AE6-784E-4E4B-9DE8-398C39A50D1C}"/>
              </a:ext>
            </a:extLst>
          </p:cNvPr>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48295" y="1700808"/>
            <a:ext cx="751961" cy="720080"/>
          </a:xfrm>
          <a:prstGeom prst="rect">
            <a:avLst/>
          </a:prstGeom>
          <a:noFill/>
          <a:ln>
            <a:noFill/>
          </a:ln>
        </p:spPr>
      </p:pic>
      <p:pic>
        <p:nvPicPr>
          <p:cNvPr id="12" name="Image 11" descr="Image result for pictogramme marchandise dangereuse">
            <a:extLst>
              <a:ext uri="{FF2B5EF4-FFF2-40B4-BE49-F238E27FC236}">
                <a16:creationId xmlns:a16="http://schemas.microsoft.com/office/drawing/2014/main" id="{700E35EE-B100-4FDA-AA17-D6B40600D94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6094" y="1700808"/>
            <a:ext cx="751961" cy="720080"/>
          </a:xfrm>
          <a:prstGeom prst="rect">
            <a:avLst/>
          </a:prstGeom>
          <a:noFill/>
          <a:ln>
            <a:noFill/>
          </a:ln>
        </p:spPr>
      </p:pic>
      <p:pic>
        <p:nvPicPr>
          <p:cNvPr id="13" name="Image 12">
            <a:extLst>
              <a:ext uri="{FF2B5EF4-FFF2-40B4-BE49-F238E27FC236}">
                <a16:creationId xmlns:a16="http://schemas.microsoft.com/office/drawing/2014/main" id="{29C1AA9C-8181-4E6F-A887-6E9A01B38B26}"/>
              </a:ext>
            </a:extLst>
          </p:cNvPr>
          <p:cNvPicPr/>
          <p:nvPr/>
        </p:nvPicPr>
        <p:blipFill>
          <a:blip r:embed="rId5" cstate="print"/>
          <a:srcRect/>
          <a:stretch>
            <a:fillRect/>
          </a:stretch>
        </p:blipFill>
        <p:spPr bwMode="auto">
          <a:xfrm>
            <a:off x="5106019" y="1700808"/>
            <a:ext cx="751962" cy="717562"/>
          </a:xfrm>
          <a:prstGeom prst="rect">
            <a:avLst/>
          </a:prstGeom>
          <a:noFill/>
        </p:spPr>
      </p:pic>
      <p:pic>
        <p:nvPicPr>
          <p:cNvPr id="14" name="Image 13" descr="Image result for pictogramme camion">
            <a:extLst>
              <a:ext uri="{FF2B5EF4-FFF2-40B4-BE49-F238E27FC236}">
                <a16:creationId xmlns:a16="http://schemas.microsoft.com/office/drawing/2014/main" id="{0318729D-0B0B-4D2B-AEC2-EAB694A91F20}"/>
              </a:ext>
            </a:extLst>
          </p:cNvPr>
          <p:cNvPicPr/>
          <p:nvPr/>
        </p:nvPicPr>
        <p:blipFill rotWithShape="1">
          <a:blip r:embed="rId6" cstate="print">
            <a:extLst>
              <a:ext uri="{28A0092B-C50C-407E-A947-70E740481C1C}">
                <a14:useLocalDpi xmlns:a14="http://schemas.microsoft.com/office/drawing/2010/main" val="0"/>
              </a:ext>
            </a:extLst>
          </a:blip>
          <a:srcRect t="23379" b="25026"/>
          <a:stretch/>
        </p:blipFill>
        <p:spPr bwMode="auto">
          <a:xfrm>
            <a:off x="3863752" y="1844824"/>
            <a:ext cx="751962" cy="422897"/>
          </a:xfrm>
          <a:prstGeom prst="rect">
            <a:avLst/>
          </a:prstGeom>
          <a:noFill/>
          <a:ln>
            <a:noFill/>
          </a:ln>
          <a:extLst>
            <a:ext uri="{53640926-AAD7-44D8-BBD7-CCE9431645EC}">
              <a14:shadowObscured xmlns:a14="http://schemas.microsoft.com/office/drawing/2010/main"/>
            </a:ext>
          </a:extLst>
        </p:spPr>
      </p:pic>
      <p:graphicFrame>
        <p:nvGraphicFramePr>
          <p:cNvPr id="15" name="Diagramme 14">
            <a:extLst>
              <a:ext uri="{FF2B5EF4-FFF2-40B4-BE49-F238E27FC236}">
                <a16:creationId xmlns:a16="http://schemas.microsoft.com/office/drawing/2014/main" id="{E56D146E-E7F0-47AC-8CE9-73FB238DD494}"/>
              </a:ext>
            </a:extLst>
          </p:cNvPr>
          <p:cNvGraphicFramePr/>
          <p:nvPr>
            <p:extLst>
              <p:ext uri="{D42A27DB-BD31-4B8C-83A1-F6EECF244321}">
                <p14:modId xmlns:p14="http://schemas.microsoft.com/office/powerpoint/2010/main" val="3140699713"/>
              </p:ext>
            </p:extLst>
          </p:nvPr>
        </p:nvGraphicFramePr>
        <p:xfrm>
          <a:off x="1991542" y="620688"/>
          <a:ext cx="820891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1891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4" y="692696"/>
            <a:ext cx="5904656" cy="5616624"/>
          </a:xfrm>
          <a:solidFill>
            <a:schemeClr val="bg1">
              <a:alpha val="35000"/>
            </a:schemeClr>
          </a:solidFill>
        </p:spPr>
        <p:txBody>
          <a:bodyPr lIns="91440" tIns="45720" rIns="91440" bIns="45720" anchor="t"/>
          <a:lstStyle/>
          <a:p>
            <a:pPr>
              <a:spcBef>
                <a:spcPts val="1200"/>
              </a:spcBef>
            </a:pPr>
            <a:r>
              <a:rPr lang="fr-FR" dirty="0"/>
              <a:t>Contexte :</a:t>
            </a:r>
          </a:p>
          <a:p>
            <a:pPr marL="718820" lvl="2" indent="-363220" algn="just" eaLnBrk="0" fontAlgn="base" hangingPunct="0">
              <a:spcBef>
                <a:spcPts val="300"/>
              </a:spcBef>
              <a:buFont typeface="Wingdings" panose="05000000000000000000" pitchFamily="2" charset="2"/>
              <a:buChar char="ü"/>
            </a:pPr>
            <a:r>
              <a:rPr lang="fr-FR" sz="1400" dirty="0">
                <a:latin typeface="+mj-lt"/>
              </a:rPr>
              <a:t>4,3 Millions de chargements/an;  12 Millions de déchargements/an. </a:t>
            </a:r>
          </a:p>
          <a:p>
            <a:pPr marL="718820" lvl="2" indent="-363220" algn="just" eaLnBrk="0" fontAlgn="base" hangingPunct="0">
              <a:spcBef>
                <a:spcPts val="300"/>
              </a:spcBef>
              <a:buFont typeface="Wingdings" panose="05000000000000000000" pitchFamily="2" charset="2"/>
              <a:buChar char="ü"/>
            </a:pPr>
            <a:r>
              <a:rPr lang="fr-FR" sz="1400" dirty="0">
                <a:latin typeface="+mj-lt"/>
              </a:rPr>
              <a:t>diversité des marchandises ou objet chargés. </a:t>
            </a:r>
          </a:p>
          <a:p>
            <a:pPr>
              <a:spcBef>
                <a:spcPts val="1200"/>
              </a:spcBef>
            </a:pPr>
            <a:r>
              <a:rPr lang="fr-FR" dirty="0"/>
              <a:t>Définition de 13 exigences, regroupées en 4 thèmes :</a:t>
            </a:r>
          </a:p>
          <a:p>
            <a:pPr marL="718820" lvl="2" indent="-363220">
              <a:spcBef>
                <a:spcPts val="300"/>
              </a:spcBef>
              <a:buFont typeface="Wingdings" panose="05000000000000000000" pitchFamily="2" charset="2"/>
              <a:buChar char="ü"/>
            </a:pPr>
            <a:r>
              <a:rPr lang="fr-FR" sz="1400" dirty="0">
                <a:latin typeface="+mj-lt"/>
              </a:rPr>
              <a:t>analyse des risques &amp; procédure ;</a:t>
            </a:r>
          </a:p>
          <a:p>
            <a:pPr marL="718820" lvl="2" indent="-363220">
              <a:spcBef>
                <a:spcPts val="300"/>
              </a:spcBef>
              <a:buFont typeface="Wingdings" panose="05000000000000000000" pitchFamily="2" charset="2"/>
              <a:buChar char="ü"/>
            </a:pPr>
            <a:r>
              <a:rPr lang="fr-FR" sz="1400" dirty="0">
                <a:latin typeface="+mj-lt"/>
              </a:rPr>
              <a:t>information &amp; formation ;</a:t>
            </a:r>
          </a:p>
          <a:p>
            <a:pPr marL="718820" lvl="2" indent="-363220">
              <a:spcBef>
                <a:spcPts val="300"/>
              </a:spcBef>
              <a:buFont typeface="Wingdings" panose="05000000000000000000" pitchFamily="2" charset="2"/>
              <a:buChar char="ü"/>
            </a:pPr>
            <a:r>
              <a:rPr lang="fr-FR" sz="1400" dirty="0">
                <a:latin typeface="+mj-lt"/>
              </a:rPr>
              <a:t>mise en œuvre ;</a:t>
            </a:r>
          </a:p>
          <a:p>
            <a:pPr marL="718820" lvl="2" indent="-363220">
              <a:spcBef>
                <a:spcPts val="300"/>
              </a:spcBef>
              <a:buFont typeface="Wingdings" panose="05000000000000000000" pitchFamily="2" charset="2"/>
              <a:buChar char="ü"/>
            </a:pPr>
            <a:r>
              <a:rPr lang="fr-FR" sz="1400" dirty="0">
                <a:latin typeface="+mj-lt"/>
              </a:rPr>
              <a:t>audits. </a:t>
            </a:r>
          </a:p>
          <a:p>
            <a:pPr>
              <a:spcBef>
                <a:spcPts val="1200"/>
              </a:spcBef>
            </a:pPr>
            <a:r>
              <a:rPr lang="fr-FR" dirty="0"/>
              <a:t>Remplacement des documents :</a:t>
            </a:r>
          </a:p>
          <a:p>
            <a:pPr marL="718820" lvl="2" indent="-363220">
              <a:spcBef>
                <a:spcPts val="300"/>
              </a:spcBef>
              <a:buFont typeface="Wingdings" panose="05000000000000000000" pitchFamily="2" charset="2"/>
              <a:buChar char="ü"/>
            </a:pPr>
            <a:r>
              <a:rPr lang="en-US" sz="1400" dirty="0">
                <a:latin typeface="+mj-lt"/>
              </a:rPr>
              <a:t>DIR-SEC-14 - </a:t>
            </a:r>
            <a:r>
              <a:rPr lang="fr-FR" sz="1400" dirty="0">
                <a:latin typeface="+mj-lt"/>
              </a:rPr>
              <a:t>Opération de chargement/déchargement route et fer ;</a:t>
            </a:r>
            <a:endParaRPr lang="en-US" sz="1400" dirty="0">
              <a:latin typeface="+mj-lt"/>
            </a:endParaRPr>
          </a:p>
          <a:p>
            <a:pPr marL="718820" lvl="2" indent="-363220">
              <a:spcBef>
                <a:spcPts val="300"/>
              </a:spcBef>
              <a:buFont typeface="Wingdings" panose="05000000000000000000" pitchFamily="2" charset="2"/>
              <a:buChar char="ü"/>
            </a:pPr>
            <a:r>
              <a:rPr lang="en-US" sz="1400" dirty="0">
                <a:latin typeface="+mj-lt"/>
              </a:rPr>
              <a:t>REG-GR-SEC-031 - </a:t>
            </a:r>
            <a:r>
              <a:rPr lang="fr-FR" sz="1400" dirty="0">
                <a:latin typeface="+mj-lt"/>
              </a:rPr>
              <a:t>Procédure de contrôle avant chargement des camions citernes d’hydrocarbures liquides et de GPL ‟</a:t>
            </a:r>
            <a:r>
              <a:rPr lang="fr-FR" sz="1400" i="1" dirty="0">
                <a:latin typeface="+mj-lt"/>
              </a:rPr>
              <a:t>Safe to </a:t>
            </a:r>
            <a:r>
              <a:rPr lang="fr-FR" sz="1400" i="1" dirty="0" err="1">
                <a:latin typeface="+mj-lt"/>
              </a:rPr>
              <a:t>Load</a:t>
            </a:r>
            <a:r>
              <a:rPr lang="fr-FR" sz="1400" dirty="0">
                <a:latin typeface="+mj-lt"/>
              </a:rPr>
              <a:t>” ;</a:t>
            </a:r>
          </a:p>
          <a:p>
            <a:pPr marL="718820" lvl="2" indent="-363220">
              <a:spcBef>
                <a:spcPts val="300"/>
              </a:spcBef>
              <a:buFont typeface="Wingdings" panose="05000000000000000000" pitchFamily="2" charset="2"/>
              <a:buChar char="ü"/>
            </a:pPr>
            <a:r>
              <a:rPr lang="fr-FR" sz="1400" dirty="0">
                <a:latin typeface="+mj-lt"/>
              </a:rPr>
              <a:t>Aucune règle définit pour le MS.</a:t>
            </a:r>
          </a:p>
          <a:p>
            <a:pPr algn="l">
              <a:spcBef>
                <a:spcPts val="1200"/>
              </a:spcBef>
            </a:pPr>
            <a:r>
              <a:rPr lang="fr-FR" dirty="0"/>
              <a:t>Date de publication dans REFLEX : 02/10/2020</a:t>
            </a:r>
          </a:p>
          <a:p>
            <a:pPr algn="l">
              <a:spcBef>
                <a:spcPts val="1200"/>
              </a:spcBef>
            </a:pPr>
            <a:r>
              <a:rPr lang="fr-FR" dirty="0"/>
              <a:t>Date d’application : 02/04/2021</a:t>
            </a:r>
          </a:p>
        </p:txBody>
      </p:sp>
      <p:sp>
        <p:nvSpPr>
          <p:cNvPr id="4" name="ZoneTexte 3"/>
          <p:cNvSpPr txBox="1"/>
          <p:nvPr/>
        </p:nvSpPr>
        <p:spPr>
          <a:xfrm>
            <a:off x="191342" y="188640"/>
            <a:ext cx="5760641" cy="338554"/>
          </a:xfrm>
          <a:prstGeom prst="rect">
            <a:avLst/>
          </a:prstGeom>
          <a:solidFill>
            <a:schemeClr val="bg1">
              <a:alpha val="35000"/>
            </a:schemeClr>
          </a:solidFill>
        </p:spPr>
        <p:txBody>
          <a:bodyPr/>
          <a:lstStyle>
            <a:lvl1pPr marL="342900" indent="-342900">
              <a:spcBef>
                <a:spcPts val="1200"/>
              </a:spcBef>
              <a:buFont typeface="Wingdings" pitchFamily="2" charset="2"/>
              <a:buChar char="q"/>
              <a:defRPr sz="1600" b="0" baseline="0">
                <a:latin typeface="+mj-lt"/>
              </a:defRPr>
            </a:lvl1pPr>
            <a:lvl2pPr>
              <a:buFont typeface="Wingdings" pitchFamily="2" charset="2"/>
              <a:buChar char="q"/>
              <a:defRPr sz="1600"/>
            </a:lvl2pPr>
            <a:lvl3pPr marL="719138" lvl="2" indent="-363538">
              <a:spcBef>
                <a:spcPts val="300"/>
              </a:spcBef>
              <a:buFont typeface="Wingdings" panose="05000000000000000000" pitchFamily="2" charset="2"/>
              <a:buChar char="ü"/>
              <a:defRPr sz="1400">
                <a:latin typeface="+mj-lt"/>
              </a:defRPr>
            </a:lvl3pPr>
          </a:lstStyle>
          <a:p>
            <a:pPr marL="0" indent="0" algn="ctr">
              <a:buNone/>
            </a:pPr>
            <a:r>
              <a:rPr lang="fr-FR" sz="1800" b="1">
                <a:solidFill>
                  <a:schemeClr val="tx1"/>
                </a:solidFill>
              </a:rPr>
              <a:t>CR-GR-HSE-431</a:t>
            </a:r>
          </a:p>
        </p:txBody>
      </p:sp>
    </p:spTree>
    <p:extLst>
      <p:ext uri="{BB962C8B-B14F-4D97-AF65-F5344CB8AC3E}">
        <p14:creationId xmlns:p14="http://schemas.microsoft.com/office/powerpoint/2010/main" val="398463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23B11C9-6114-418B-805E-1956C6048F6F}"/>
              </a:ext>
            </a:extLst>
          </p:cNvPr>
          <p:cNvSpPr>
            <a:spLocks noGrp="1"/>
          </p:cNvSpPr>
          <p:nvPr>
            <p:ph type="body" sz="quarter" idx="11"/>
          </p:nvPr>
        </p:nvSpPr>
        <p:spPr/>
        <p:txBody>
          <a:bodyPr/>
          <a:lstStyle/>
          <a:p>
            <a:r>
              <a:rPr lang="fr-FR"/>
              <a:t>Champ d’application </a:t>
            </a:r>
          </a:p>
        </p:txBody>
      </p:sp>
      <p:sp>
        <p:nvSpPr>
          <p:cNvPr id="7" name="Rectangle 6">
            <a:extLst>
              <a:ext uri="{FF2B5EF4-FFF2-40B4-BE49-F238E27FC236}">
                <a16:creationId xmlns:a16="http://schemas.microsoft.com/office/drawing/2014/main" id="{4D614EBD-59CF-4D35-A1B6-FC93355F7AA9}"/>
              </a:ext>
            </a:extLst>
          </p:cNvPr>
          <p:cNvSpPr/>
          <p:nvPr/>
        </p:nvSpPr>
        <p:spPr>
          <a:xfrm>
            <a:off x="730567" y="933688"/>
            <a:ext cx="7513925" cy="2500685"/>
          </a:xfrm>
          <a:prstGeom prst="rect">
            <a:avLst/>
          </a:prstGeom>
        </p:spPr>
        <p:txBody>
          <a:bodyPr wrap="square">
            <a:spAutoFit/>
          </a:bodyPr>
          <a:lstStyle/>
          <a:p>
            <a:pPr algn="just"/>
            <a:r>
              <a:rPr lang="fr-FR" sz="1600" b="1">
                <a:solidFill>
                  <a:schemeClr val="tx1"/>
                </a:solidFill>
                <a:latin typeface="+mn-lt"/>
              </a:rPr>
              <a:t>Concerne les opérations de chargements/déchargements sur une aire permanente ou un poste dédié : </a:t>
            </a:r>
          </a:p>
          <a:p>
            <a:pPr algn="just"/>
            <a:endParaRPr lang="fr-FR" sz="1600">
              <a:solidFill>
                <a:schemeClr val="tx1"/>
              </a:solidFill>
              <a:latin typeface="+mn-lt"/>
            </a:endParaRPr>
          </a:p>
          <a:p>
            <a:pPr marL="719138" lvl="2" indent="-363538" algn="just">
              <a:spcBef>
                <a:spcPts val="300"/>
              </a:spcBef>
              <a:buFont typeface="Wingdings" panose="05000000000000000000" pitchFamily="2" charset="2"/>
              <a:buChar char="ü"/>
            </a:pPr>
            <a:r>
              <a:rPr lang="fr-FR" sz="1600">
                <a:latin typeface="+mn-lt"/>
              </a:rPr>
              <a:t>de tous types de camions et wagons (benne, citerne, plateau, etc… ) ;</a:t>
            </a:r>
          </a:p>
          <a:p>
            <a:pPr marL="719138" lvl="2" indent="-363538" algn="just">
              <a:spcBef>
                <a:spcPts val="300"/>
              </a:spcBef>
              <a:buFont typeface="Wingdings" panose="05000000000000000000" pitchFamily="2" charset="2"/>
              <a:buChar char="ü"/>
            </a:pPr>
            <a:r>
              <a:rPr lang="fr-FR" sz="1600">
                <a:latin typeface="+mn-lt"/>
              </a:rPr>
              <a:t>de tous types de matières/marchandises dangereuses ou non, objets (sauf </a:t>
            </a:r>
            <a:r>
              <a:rPr lang="fr-CH" sz="1600">
                <a:latin typeface="+mn-lt"/>
              </a:rPr>
              <a:t>marchandises de type courriers ou colis postaux) </a:t>
            </a:r>
            <a:r>
              <a:rPr lang="fr-FR" sz="1600">
                <a:latin typeface="+mn-lt"/>
              </a:rPr>
              <a:t>;</a:t>
            </a:r>
          </a:p>
          <a:p>
            <a:pPr marL="719138" lvl="2" indent="-363538" algn="just">
              <a:spcBef>
                <a:spcPts val="300"/>
              </a:spcBef>
              <a:buFont typeface="Wingdings" panose="05000000000000000000" pitchFamily="2" charset="2"/>
              <a:buChar char="ü"/>
            </a:pPr>
            <a:r>
              <a:rPr lang="fr-FR" sz="1600">
                <a:latin typeface="+mn-lt"/>
              </a:rPr>
              <a:t>effectués sur des sites opérés (sauf les chantiers de construction) ; </a:t>
            </a:r>
          </a:p>
          <a:p>
            <a:pPr marL="719138" lvl="2" indent="-363538" algn="just">
              <a:spcBef>
                <a:spcPts val="300"/>
              </a:spcBef>
              <a:buFont typeface="Wingdings" panose="05000000000000000000" pitchFamily="2" charset="2"/>
              <a:buChar char="ü"/>
            </a:pPr>
            <a:r>
              <a:rPr lang="fr-FR" sz="1600">
                <a:latin typeface="+mn-lt"/>
              </a:rPr>
              <a:t>de camion opéré et/ou contracté de plus de 6 mois effectués sur des sites non opérés.</a:t>
            </a:r>
          </a:p>
        </p:txBody>
      </p:sp>
      <p:sp>
        <p:nvSpPr>
          <p:cNvPr id="6" name="ZoneTexte 21">
            <a:extLst>
              <a:ext uri="{FF2B5EF4-FFF2-40B4-BE49-F238E27FC236}">
                <a16:creationId xmlns:a16="http://schemas.microsoft.com/office/drawing/2014/main" id="{8A5D943D-92E9-4808-854A-14CCA90FB039}"/>
              </a:ext>
            </a:extLst>
          </p:cNvPr>
          <p:cNvSpPr txBox="1"/>
          <p:nvPr/>
        </p:nvSpPr>
        <p:spPr>
          <a:xfrm rot="19819066">
            <a:off x="38408" y="3040894"/>
            <a:ext cx="1083951" cy="307777"/>
          </a:xfrm>
          <a:prstGeom prst="rect">
            <a:avLst/>
          </a:prstGeom>
          <a:noFill/>
        </p:spPr>
        <p:txBody>
          <a:bodyPr wrap="none" rtlCol="0">
            <a:spAutoFit/>
          </a:bodyPr>
          <a:lstStyle/>
          <a:p>
            <a:r>
              <a:rPr lang="fr-FR" sz="1400" b="1">
                <a:solidFill>
                  <a:srgbClr val="00B050"/>
                </a:solidFill>
              </a:rPr>
              <a:t>NOUVEAU</a:t>
            </a:r>
          </a:p>
        </p:txBody>
      </p:sp>
      <p:pic>
        <p:nvPicPr>
          <p:cNvPr id="3" name="Image 2">
            <a:extLst>
              <a:ext uri="{FF2B5EF4-FFF2-40B4-BE49-F238E27FC236}">
                <a16:creationId xmlns:a16="http://schemas.microsoft.com/office/drawing/2014/main" id="{605840B1-BD8C-4E4C-888B-DD62B1AA27A2}"/>
              </a:ext>
            </a:extLst>
          </p:cNvPr>
          <p:cNvPicPr>
            <a:picLocks noChangeAspect="1"/>
          </p:cNvPicPr>
          <p:nvPr/>
        </p:nvPicPr>
        <p:blipFill>
          <a:blip r:embed="rId3"/>
          <a:stretch>
            <a:fillRect/>
          </a:stretch>
        </p:blipFill>
        <p:spPr>
          <a:xfrm>
            <a:off x="8955746" y="1124744"/>
            <a:ext cx="2684870" cy="2088232"/>
          </a:xfrm>
          <a:prstGeom prst="rect">
            <a:avLst/>
          </a:prstGeom>
          <a:ln>
            <a:noFill/>
          </a:ln>
          <a:effectLst>
            <a:outerShdw blurRad="292100" dist="139700" dir="2700000" algn="tl" rotWithShape="0">
              <a:srgbClr val="333333">
                <a:alpha val="65000"/>
              </a:srgbClr>
            </a:outerShdw>
          </a:effectLst>
        </p:spPr>
      </p:pic>
      <p:pic>
        <p:nvPicPr>
          <p:cNvPr id="9" name="Picture 5">
            <a:extLst>
              <a:ext uri="{FF2B5EF4-FFF2-40B4-BE49-F238E27FC236}">
                <a16:creationId xmlns:a16="http://schemas.microsoft.com/office/drawing/2014/main" id="{BC1314F2-9FC2-4294-A5A0-033B9A4B6FCC}"/>
              </a:ext>
            </a:extLst>
          </p:cNvPr>
          <p:cNvPicPr>
            <a:picLocks noChangeAspect="1" noChangeArrowheads="1"/>
          </p:cNvPicPr>
          <p:nvPr/>
        </p:nvPicPr>
        <p:blipFill>
          <a:blip r:embed="rId4" cstate="print"/>
          <a:srcRect/>
          <a:stretch>
            <a:fillRect/>
          </a:stretch>
        </p:blipFill>
        <p:spPr bwMode="auto">
          <a:xfrm>
            <a:off x="4149103" y="4334652"/>
            <a:ext cx="4095390" cy="1387882"/>
          </a:xfrm>
          <a:prstGeom prst="rect">
            <a:avLst/>
          </a:prstGeom>
          <a:ln>
            <a:noFill/>
          </a:ln>
          <a:effectLst>
            <a:outerShdw blurRad="292100" dist="139700" dir="2700000" algn="tl" rotWithShape="0">
              <a:srgbClr val="333333">
                <a:alpha val="65000"/>
              </a:srgbClr>
            </a:outerShdw>
          </a:effectLst>
        </p:spPr>
      </p:pic>
      <p:pic>
        <p:nvPicPr>
          <p:cNvPr id="10" name="Picture 2">
            <a:extLst>
              <a:ext uri="{FF2B5EF4-FFF2-40B4-BE49-F238E27FC236}">
                <a16:creationId xmlns:a16="http://schemas.microsoft.com/office/drawing/2014/main" id="{06D4161B-B0B5-48DE-93A8-D4109230F0AD}"/>
              </a:ext>
            </a:extLst>
          </p:cNvPr>
          <p:cNvPicPr>
            <a:picLocks noChangeAspect="1" noChangeArrowheads="1"/>
          </p:cNvPicPr>
          <p:nvPr/>
        </p:nvPicPr>
        <p:blipFill rotWithShape="1">
          <a:blip r:embed="rId5"/>
          <a:srcRect r="28264"/>
          <a:stretch/>
        </p:blipFill>
        <p:spPr bwMode="auto">
          <a:xfrm>
            <a:off x="730568" y="4041083"/>
            <a:ext cx="2707283" cy="1980205"/>
          </a:xfrm>
          <a:prstGeom prst="rect">
            <a:avLst/>
          </a:prstGeom>
          <a:ln>
            <a:noFill/>
          </a:ln>
          <a:effectLst>
            <a:outerShdw blurRad="292100" dist="139700" dir="2700000" algn="tl" rotWithShape="0">
              <a:srgbClr val="333333">
                <a:alpha val="65000"/>
              </a:srgbClr>
            </a:outerShdw>
          </a:effectLst>
        </p:spPr>
      </p:pic>
      <p:pic>
        <p:nvPicPr>
          <p:cNvPr id="4" name="Image 3">
            <a:extLst>
              <a:ext uri="{FF2B5EF4-FFF2-40B4-BE49-F238E27FC236}">
                <a16:creationId xmlns:a16="http://schemas.microsoft.com/office/drawing/2014/main" id="{68779150-7C80-4AF8-91E2-CF21D4015EE9}"/>
              </a:ext>
            </a:extLst>
          </p:cNvPr>
          <p:cNvPicPr>
            <a:picLocks noChangeAspect="1"/>
          </p:cNvPicPr>
          <p:nvPr/>
        </p:nvPicPr>
        <p:blipFill>
          <a:blip r:embed="rId6"/>
          <a:stretch>
            <a:fillRect/>
          </a:stretch>
        </p:blipFill>
        <p:spPr>
          <a:xfrm>
            <a:off x="8955746" y="4041083"/>
            <a:ext cx="2684870" cy="19750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7578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121CA9F-9E34-4BC2-85CD-4335554A5449}"/>
              </a:ext>
            </a:extLst>
          </p:cNvPr>
          <p:cNvSpPr>
            <a:spLocks noGrp="1"/>
          </p:cNvSpPr>
          <p:nvPr>
            <p:ph type="body" sz="quarter" idx="11"/>
          </p:nvPr>
        </p:nvSpPr>
        <p:spPr/>
        <p:txBody>
          <a:bodyPr/>
          <a:lstStyle/>
          <a:p>
            <a:r>
              <a:rPr lang="fr-FR"/>
              <a:t>Champ d’application </a:t>
            </a:r>
            <a:r>
              <a:rPr lang="fr-FR">
                <a:latin typeface="+mn-lt"/>
              </a:rPr>
              <a:t> </a:t>
            </a:r>
          </a:p>
        </p:txBody>
      </p:sp>
      <p:graphicFrame>
        <p:nvGraphicFramePr>
          <p:cNvPr id="7" name="Tableau 6">
            <a:extLst>
              <a:ext uri="{FF2B5EF4-FFF2-40B4-BE49-F238E27FC236}">
                <a16:creationId xmlns:a16="http://schemas.microsoft.com/office/drawing/2014/main" id="{F93C44AC-60C8-45CA-862D-830A92A06365}"/>
              </a:ext>
            </a:extLst>
          </p:cNvPr>
          <p:cNvGraphicFramePr>
            <a:graphicFrameLocks noGrp="1"/>
          </p:cNvGraphicFramePr>
          <p:nvPr>
            <p:extLst>
              <p:ext uri="{D42A27DB-BD31-4B8C-83A1-F6EECF244321}">
                <p14:modId xmlns:p14="http://schemas.microsoft.com/office/powerpoint/2010/main" val="3640877239"/>
              </p:ext>
            </p:extLst>
          </p:nvPr>
        </p:nvGraphicFramePr>
        <p:xfrm>
          <a:off x="1856450" y="1895451"/>
          <a:ext cx="8488022" cy="2541661"/>
        </p:xfrm>
        <a:graphic>
          <a:graphicData uri="http://schemas.openxmlformats.org/drawingml/2006/table">
            <a:tbl>
              <a:tblPr firstRow="1" firstCol="1" bandRow="1">
                <a:tableStyleId>{5C22544A-7EE6-4342-B048-85BDC9FD1C3A}</a:tableStyleId>
              </a:tblPr>
              <a:tblGrid>
                <a:gridCol w="3951302">
                  <a:extLst>
                    <a:ext uri="{9D8B030D-6E8A-4147-A177-3AD203B41FA5}">
                      <a16:colId xmlns:a16="http://schemas.microsoft.com/office/drawing/2014/main" val="2386711562"/>
                    </a:ext>
                  </a:extLst>
                </a:gridCol>
                <a:gridCol w="877610">
                  <a:extLst>
                    <a:ext uri="{9D8B030D-6E8A-4147-A177-3AD203B41FA5}">
                      <a16:colId xmlns:a16="http://schemas.microsoft.com/office/drawing/2014/main" val="4095222952"/>
                    </a:ext>
                  </a:extLst>
                </a:gridCol>
                <a:gridCol w="3659110">
                  <a:extLst>
                    <a:ext uri="{9D8B030D-6E8A-4147-A177-3AD203B41FA5}">
                      <a16:colId xmlns:a16="http://schemas.microsoft.com/office/drawing/2014/main" val="3722545624"/>
                    </a:ext>
                  </a:extLst>
                </a:gridCol>
              </a:tblGrid>
              <a:tr h="847221">
                <a:tc>
                  <a:txBody>
                    <a:bodyPr/>
                    <a:lstStyle/>
                    <a:p>
                      <a:pPr marL="457200" algn="l">
                        <a:spcBef>
                          <a:spcPts val="600"/>
                        </a:spcBef>
                        <a:spcAft>
                          <a:spcPts val="0"/>
                        </a:spcAft>
                      </a:pPr>
                      <a:r>
                        <a:rPr lang="fr-FR" sz="1600" b="0" u="none">
                          <a:solidFill>
                            <a:schemeClr val="tx1"/>
                          </a:solidFill>
                          <a:effectLst/>
                        </a:rPr>
                        <a:t>Marchandises dangereuses</a:t>
                      </a:r>
                      <a:endParaRPr lang="fr-FR" sz="1600" b="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algn="l">
                        <a:spcAft>
                          <a:spcPts val="0"/>
                        </a:spcAft>
                      </a:pPr>
                      <a:endParaRPr lang="fr-FR" sz="1600" u="none">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algn="l">
                        <a:spcBef>
                          <a:spcPts val="600"/>
                        </a:spcBef>
                        <a:spcAft>
                          <a:spcPts val="0"/>
                        </a:spcAft>
                      </a:pPr>
                      <a:r>
                        <a:rPr lang="fr-FR" sz="1600" b="0" u="none">
                          <a:solidFill>
                            <a:schemeClr val="tx1"/>
                          </a:solidFill>
                          <a:effectLst/>
                        </a:rPr>
                        <a:t>Marchandises non dangereuses</a:t>
                      </a:r>
                      <a:endParaRPr lang="fr-FR" sz="1600" b="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256171818"/>
                  </a:ext>
                </a:extLst>
              </a:tr>
              <a:tr h="423610">
                <a:tc>
                  <a:txBody>
                    <a:bodyPr/>
                    <a:lstStyle/>
                    <a:p>
                      <a:pPr marL="457200" algn="l">
                        <a:spcAft>
                          <a:spcPts val="0"/>
                        </a:spcAft>
                      </a:pPr>
                      <a:r>
                        <a:rPr lang="fr-FR" sz="1600" b="0" u="none">
                          <a:solidFill>
                            <a:schemeClr val="tx1"/>
                          </a:solidFill>
                          <a:effectLst/>
                        </a:rPr>
                        <a:t> </a:t>
                      </a:r>
                      <a:endParaRPr lang="fr-FR" sz="1600" b="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algn="l">
                        <a:spcAft>
                          <a:spcPts val="0"/>
                        </a:spcAft>
                      </a:pPr>
                      <a:r>
                        <a:rPr lang="en-GB" sz="1600" u="none">
                          <a:solidFill>
                            <a:schemeClr val="tx1"/>
                          </a:solidFill>
                          <a:effectLst/>
                        </a:rPr>
                        <a:t> </a:t>
                      </a:r>
                      <a:endParaRPr lang="fr-FR" sz="160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algn="l">
                        <a:spcAft>
                          <a:spcPts val="0"/>
                        </a:spcAft>
                      </a:pPr>
                      <a:r>
                        <a:rPr lang="fr-FR" sz="1600" u="none">
                          <a:solidFill>
                            <a:schemeClr val="tx1"/>
                          </a:solidFill>
                          <a:effectLst/>
                        </a:rPr>
                        <a:t> </a:t>
                      </a:r>
                      <a:endParaRPr lang="fr-FR" sz="160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816542427"/>
                  </a:ext>
                </a:extLst>
              </a:tr>
              <a:tr h="423610">
                <a:tc>
                  <a:txBody>
                    <a:bodyPr/>
                    <a:lstStyle/>
                    <a:p>
                      <a:pPr marL="457200" algn="l">
                        <a:spcBef>
                          <a:spcPts val="600"/>
                        </a:spcBef>
                        <a:spcAft>
                          <a:spcPts val="0"/>
                        </a:spcAft>
                      </a:pPr>
                      <a:r>
                        <a:rPr lang="fr-FR" sz="1600" b="0" u="none">
                          <a:solidFill>
                            <a:schemeClr val="tx1"/>
                          </a:solidFill>
                          <a:effectLst/>
                        </a:rPr>
                        <a:t>Camions citernes</a:t>
                      </a:r>
                      <a:endParaRPr lang="fr-FR" sz="1600" b="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algn="l">
                        <a:spcAft>
                          <a:spcPts val="0"/>
                        </a:spcAft>
                      </a:pPr>
                      <a:endParaRPr lang="fr-FR" sz="1600" u="none">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algn="l">
                        <a:spcBef>
                          <a:spcPts val="600"/>
                        </a:spcBef>
                        <a:spcAft>
                          <a:spcPts val="0"/>
                        </a:spcAft>
                      </a:pPr>
                      <a:r>
                        <a:rPr lang="fr-FR" sz="1600" u="none">
                          <a:solidFill>
                            <a:schemeClr val="tx1"/>
                          </a:solidFill>
                          <a:effectLst/>
                        </a:rPr>
                        <a:t>Autres camions</a:t>
                      </a:r>
                      <a:endParaRPr lang="fr-FR" sz="160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68953012"/>
                  </a:ext>
                </a:extLst>
              </a:tr>
              <a:tr h="423610">
                <a:tc>
                  <a:txBody>
                    <a:bodyPr/>
                    <a:lstStyle/>
                    <a:p>
                      <a:pPr marL="457200" algn="l">
                        <a:spcAft>
                          <a:spcPts val="0"/>
                        </a:spcAft>
                      </a:pPr>
                      <a:r>
                        <a:rPr lang="fr-FR" sz="1600" b="0" u="none">
                          <a:solidFill>
                            <a:schemeClr val="tx1"/>
                          </a:solidFill>
                          <a:effectLst/>
                        </a:rPr>
                        <a:t> </a:t>
                      </a:r>
                      <a:endParaRPr lang="fr-FR" sz="1600" b="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algn="l">
                        <a:spcAft>
                          <a:spcPts val="0"/>
                        </a:spcAft>
                      </a:pPr>
                      <a:r>
                        <a:rPr lang="fr-FR" sz="1600" u="none">
                          <a:solidFill>
                            <a:schemeClr val="tx1"/>
                          </a:solidFill>
                          <a:effectLst/>
                        </a:rPr>
                        <a:t> </a:t>
                      </a:r>
                      <a:endParaRPr lang="fr-FR" sz="160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algn="l">
                        <a:spcAft>
                          <a:spcPts val="0"/>
                        </a:spcAft>
                      </a:pPr>
                      <a:r>
                        <a:rPr lang="fr-FR" sz="1600" u="none">
                          <a:solidFill>
                            <a:schemeClr val="tx1"/>
                          </a:solidFill>
                          <a:effectLst/>
                        </a:rPr>
                        <a:t> </a:t>
                      </a:r>
                      <a:endParaRPr lang="fr-FR" sz="160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974127134"/>
                  </a:ext>
                </a:extLst>
              </a:tr>
              <a:tr h="423610">
                <a:tc>
                  <a:txBody>
                    <a:bodyPr/>
                    <a:lstStyle/>
                    <a:p>
                      <a:pPr marL="457200" algn="l">
                        <a:spcBef>
                          <a:spcPts val="600"/>
                        </a:spcBef>
                        <a:spcAft>
                          <a:spcPts val="0"/>
                        </a:spcAft>
                      </a:pPr>
                      <a:r>
                        <a:rPr lang="fr-FR" sz="1600" b="0" u="none">
                          <a:solidFill>
                            <a:schemeClr val="tx1"/>
                          </a:solidFill>
                          <a:effectLst/>
                        </a:rPr>
                        <a:t>Wagons citernes</a:t>
                      </a:r>
                      <a:endParaRPr lang="fr-FR" sz="1600" b="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algn="l">
                        <a:spcAft>
                          <a:spcPts val="0"/>
                        </a:spcAft>
                      </a:pPr>
                      <a:endParaRPr lang="fr-FR" sz="1600" u="none">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algn="l">
                        <a:spcBef>
                          <a:spcPts val="600"/>
                        </a:spcBef>
                        <a:spcAft>
                          <a:spcPts val="0"/>
                        </a:spcAft>
                      </a:pPr>
                      <a:r>
                        <a:rPr lang="fr-FR" sz="1600" u="none">
                          <a:solidFill>
                            <a:schemeClr val="tx1"/>
                          </a:solidFill>
                          <a:effectLst/>
                        </a:rPr>
                        <a:t>Autres wagons</a:t>
                      </a:r>
                      <a:endParaRPr lang="fr-FR" sz="160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4815203"/>
                  </a:ext>
                </a:extLst>
              </a:tr>
            </a:tbl>
          </a:graphicData>
        </a:graphic>
      </p:graphicFrame>
      <p:pic>
        <p:nvPicPr>
          <p:cNvPr id="13" name="Image 12" descr="Image result for pictogramme bouteille eau">
            <a:extLst>
              <a:ext uri="{FF2B5EF4-FFF2-40B4-BE49-F238E27FC236}">
                <a16:creationId xmlns:a16="http://schemas.microsoft.com/office/drawing/2014/main" id="{E02B61C0-5CC1-4935-9657-BF4238586875}"/>
              </a:ext>
            </a:extLst>
          </p:cNvPr>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72793" y="2055552"/>
            <a:ext cx="417916" cy="453256"/>
          </a:xfrm>
          <a:prstGeom prst="rect">
            <a:avLst/>
          </a:prstGeom>
          <a:noFill/>
          <a:ln>
            <a:noFill/>
          </a:ln>
        </p:spPr>
      </p:pic>
      <p:pic>
        <p:nvPicPr>
          <p:cNvPr id="2058" name="Image 5" descr="Image result for pictogramme camion">
            <a:extLst>
              <a:ext uri="{FF2B5EF4-FFF2-40B4-BE49-F238E27FC236}">
                <a16:creationId xmlns:a16="http://schemas.microsoft.com/office/drawing/2014/main" id="{E1161988-BF4A-45C7-BD85-92E718B30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380" b="25026"/>
          <a:stretch>
            <a:fillRect/>
          </a:stretch>
        </p:blipFill>
        <p:spPr bwMode="auto">
          <a:xfrm flipH="1">
            <a:off x="6050805" y="3056102"/>
            <a:ext cx="661892" cy="529513"/>
          </a:xfrm>
          <a:prstGeom prst="rect">
            <a:avLst/>
          </a:prstGeom>
          <a:noFill/>
          <a:extLst>
            <a:ext uri="{909E8E84-426E-40DD-AFC4-6F175D3DCCD1}">
              <a14:hiddenFill xmlns:a14="http://schemas.microsoft.com/office/drawing/2010/main">
                <a:solidFill>
                  <a:srgbClr val="FFFFFF"/>
                </a:solidFill>
              </a14:hiddenFill>
            </a:ext>
          </a:extLst>
        </p:spPr>
      </p:pic>
      <p:pic>
        <p:nvPicPr>
          <p:cNvPr id="2057" name="Image 6" descr="Image result for wagon transport ferroviaire">
            <a:extLst>
              <a:ext uri="{FF2B5EF4-FFF2-40B4-BE49-F238E27FC236}">
                <a16:creationId xmlns:a16="http://schemas.microsoft.com/office/drawing/2014/main" id="{E6E6B1A5-1234-4F99-BBC0-668E9B331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220" t="29166" r="6204" b="30807"/>
          <a:stretch>
            <a:fillRect/>
          </a:stretch>
        </p:blipFill>
        <p:spPr bwMode="auto">
          <a:xfrm>
            <a:off x="5947422" y="4042268"/>
            <a:ext cx="868658" cy="394844"/>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E912DDD8-7795-432E-8E72-180D9BF4143B}"/>
              </a:ext>
            </a:extLst>
          </p:cNvPr>
          <p:cNvPicPr/>
          <p:nvPr/>
        </p:nvPicPr>
        <p:blipFill>
          <a:blip r:embed="rId5" cstate="print"/>
          <a:srcRect/>
          <a:stretch>
            <a:fillRect/>
          </a:stretch>
        </p:blipFill>
        <p:spPr bwMode="auto">
          <a:xfrm>
            <a:off x="1487488" y="3015335"/>
            <a:ext cx="576064" cy="552001"/>
          </a:xfrm>
          <a:prstGeom prst="rect">
            <a:avLst/>
          </a:prstGeom>
          <a:noFill/>
        </p:spPr>
      </p:pic>
      <p:pic>
        <p:nvPicPr>
          <p:cNvPr id="17" name="Image 16" descr="Image result for pictogramme marchandise dangereuse">
            <a:extLst>
              <a:ext uri="{FF2B5EF4-FFF2-40B4-BE49-F238E27FC236}">
                <a16:creationId xmlns:a16="http://schemas.microsoft.com/office/drawing/2014/main" id="{91FB627A-806A-421A-A639-C2E39B8EEDB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2967" y="2052467"/>
            <a:ext cx="576065" cy="552001"/>
          </a:xfrm>
          <a:prstGeom prst="rect">
            <a:avLst/>
          </a:prstGeom>
          <a:noFill/>
          <a:ln>
            <a:noFill/>
          </a:ln>
        </p:spPr>
      </p:pic>
      <p:pic>
        <p:nvPicPr>
          <p:cNvPr id="18" name="Image 17" descr="Image result for pictogramme wagon-citerne">
            <a:extLst>
              <a:ext uri="{FF2B5EF4-FFF2-40B4-BE49-F238E27FC236}">
                <a16:creationId xmlns:a16="http://schemas.microsoft.com/office/drawing/2014/main" id="{2AAB62BE-F5FB-47F1-886C-E28FE638470A}"/>
              </a:ext>
            </a:extLst>
          </p:cNvPr>
          <p:cNvPicPr/>
          <p:nvPr/>
        </p:nvPicPr>
        <p:blipFill rotWithShape="1">
          <a:blip r:embed="rId7" cstate="print">
            <a:extLst>
              <a:ext uri="{28A0092B-C50C-407E-A947-70E740481C1C}">
                <a14:useLocalDpi xmlns:a14="http://schemas.microsoft.com/office/drawing/2010/main" val="0"/>
              </a:ext>
            </a:extLst>
          </a:blip>
          <a:srcRect t="30412" b="29877"/>
          <a:stretch/>
        </p:blipFill>
        <p:spPr bwMode="auto">
          <a:xfrm>
            <a:off x="1271464" y="4011666"/>
            <a:ext cx="945343" cy="425446"/>
          </a:xfrm>
          <a:prstGeom prst="rect">
            <a:avLst/>
          </a:prstGeom>
          <a:noFill/>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7CCDD2CC-A4FF-4FDA-801A-A51C64A72836}"/>
              </a:ext>
            </a:extLst>
          </p:cNvPr>
          <p:cNvSpPr/>
          <p:nvPr/>
        </p:nvSpPr>
        <p:spPr>
          <a:xfrm>
            <a:off x="563941" y="764704"/>
            <a:ext cx="11004667" cy="984885"/>
          </a:xfrm>
          <a:prstGeom prst="rect">
            <a:avLst/>
          </a:prstGeom>
        </p:spPr>
        <p:txBody>
          <a:bodyPr wrap="square" lIns="91440" tIns="45720" rIns="91440" bIns="45720" anchor="t">
            <a:spAutoFit/>
          </a:bodyPr>
          <a:lstStyle/>
          <a:p>
            <a:pPr algn="just">
              <a:spcAft>
                <a:spcPts val="600"/>
              </a:spcAft>
            </a:pPr>
            <a:r>
              <a:rPr lang="fr-FR" sz="1600">
                <a:effectLst/>
                <a:latin typeface="+mn-lt"/>
                <a:ea typeface="Times New Roman" panose="02020603050405020304" pitchFamily="18" charset="0"/>
                <a:cs typeface="Arial"/>
              </a:rPr>
              <a:t>Les exigences de cette règle </a:t>
            </a:r>
            <a:r>
              <a:rPr lang="fr-FR" sz="1600">
                <a:latin typeface="+mn-lt"/>
                <a:ea typeface="Times New Roman" panose="02020603050405020304" pitchFamily="18" charset="0"/>
                <a:cs typeface="Arial"/>
              </a:rPr>
              <a:t>s’exercent</a:t>
            </a:r>
            <a:r>
              <a:rPr lang="fr-FR" sz="1600">
                <a:effectLst/>
                <a:latin typeface="+mn-lt"/>
                <a:ea typeface="Times New Roman" panose="02020603050405020304" pitchFamily="18" charset="0"/>
                <a:cs typeface="Arial"/>
              </a:rPr>
              <a:t> en fonction des types de véhicules et de la nature des marchandises.</a:t>
            </a:r>
          </a:p>
          <a:p>
            <a:pPr algn="just">
              <a:spcAft>
                <a:spcPts val="600"/>
              </a:spcAft>
            </a:pPr>
            <a:endParaRPr lang="fr-FR" sz="1600">
              <a:effectLst/>
              <a:latin typeface="+mn-lt"/>
              <a:ea typeface="Times New Roman" panose="02020603050405020304" pitchFamily="18" charset="0"/>
              <a:cs typeface="Times New Roman" panose="02020603050405020304" pitchFamily="18" charset="0"/>
            </a:endParaRPr>
          </a:p>
          <a:p>
            <a:r>
              <a:rPr lang="fr-FR" sz="1600">
                <a:effectLst/>
                <a:latin typeface="+mn-lt"/>
                <a:ea typeface="Times New Roman" panose="02020603050405020304" pitchFamily="18" charset="0"/>
              </a:rPr>
              <a:t>En plus de la description textuelle, des pictogrammes sont ajoutés le cas échéant pour préciser le champ d’application :</a:t>
            </a:r>
            <a:endParaRPr lang="fr-FR" sz="1600">
              <a:latin typeface="+mn-lt"/>
            </a:endParaRPr>
          </a:p>
        </p:txBody>
      </p:sp>
      <p:sp>
        <p:nvSpPr>
          <p:cNvPr id="9" name="Rectangle 8">
            <a:extLst>
              <a:ext uri="{FF2B5EF4-FFF2-40B4-BE49-F238E27FC236}">
                <a16:creationId xmlns:a16="http://schemas.microsoft.com/office/drawing/2014/main" id="{6EA9B7ED-7AFD-44A7-A37D-5A216F9986E9}"/>
              </a:ext>
            </a:extLst>
          </p:cNvPr>
          <p:cNvSpPr/>
          <p:nvPr/>
        </p:nvSpPr>
        <p:spPr>
          <a:xfrm>
            <a:off x="733437" y="5199744"/>
            <a:ext cx="10835171" cy="338554"/>
          </a:xfrm>
          <a:prstGeom prst="rect">
            <a:avLst/>
          </a:prstGeom>
        </p:spPr>
        <p:txBody>
          <a:bodyPr wrap="square">
            <a:spAutoFit/>
          </a:bodyPr>
          <a:lstStyle/>
          <a:p>
            <a:pPr algn="just">
              <a:spcBef>
                <a:spcPts val="1800"/>
              </a:spcBef>
              <a:spcAft>
                <a:spcPts val="600"/>
              </a:spcAft>
            </a:pPr>
            <a:r>
              <a:rPr lang="fr-FR" sz="1600">
                <a:effectLst/>
                <a:latin typeface="+mn-lt"/>
                <a:ea typeface="Times New Roman" panose="02020603050405020304" pitchFamily="18" charset="0"/>
                <a:cs typeface="Arial" panose="020B0604020202020204" pitchFamily="34" charset="0"/>
              </a:rPr>
              <a:t>Une exigence qui n’est pas précédée par un pictogramme s’applique à toutes les opérations visées par l’objet de la règle.</a:t>
            </a:r>
            <a:endParaRPr lang="fr-FR" sz="160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136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REVUE DES EXIGENCES</a:t>
            </a:r>
          </a:p>
        </p:txBody>
      </p:sp>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4165731179"/>
              </p:ext>
            </p:extLst>
          </p:nvPr>
        </p:nvGraphicFramePr>
        <p:xfrm>
          <a:off x="947426" y="2824616"/>
          <a:ext cx="10297144" cy="936539"/>
        </p:xfrm>
        <a:graphic>
          <a:graphicData uri="http://schemas.openxmlformats.org/drawingml/2006/table">
            <a:tbl>
              <a:tblPr firstRow="1" firstCol="1" bandRow="1"/>
              <a:tblGrid>
                <a:gridCol w="10297144">
                  <a:extLst>
                    <a:ext uri="{9D8B030D-6E8A-4147-A177-3AD203B41FA5}">
                      <a16:colId xmlns:a16="http://schemas.microsoft.com/office/drawing/2014/main" val="2553427521"/>
                    </a:ext>
                  </a:extLst>
                </a:gridCol>
              </a:tblGrid>
              <a:tr h="365591">
                <a:tc>
                  <a:txBody>
                    <a:bodyPr/>
                    <a:lstStyle/>
                    <a:p>
                      <a:pPr marR="58420" algn="just">
                        <a:lnSpc>
                          <a:spcPct val="115000"/>
                        </a:lnSpc>
                        <a:spcBef>
                          <a:spcPts val="600"/>
                        </a:spcBef>
                        <a:spcAft>
                          <a:spcPts val="300"/>
                        </a:spcAft>
                      </a:pPr>
                      <a:r>
                        <a:rPr lang="fr-FR" sz="1600" b="1">
                          <a:solidFill>
                            <a:srgbClr val="0070C0"/>
                          </a:solidFill>
                          <a:effectLst/>
                          <a:latin typeface="Arial" panose="020B0604020202020204" pitchFamily="34" charset="0"/>
                          <a:ea typeface="+mn-ea"/>
                          <a:cs typeface="Times New Roman" panose="02020603050405020304" pitchFamily="18" charset="0"/>
                        </a:rPr>
                        <a:t>Exigence 3.1.1 : analyse des risques</a:t>
                      </a:r>
                      <a:endParaRPr lang="fr-FR"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570948">
                <a:tc>
                  <a:txBody>
                    <a:bodyPr/>
                    <a:lstStyle/>
                    <a:p>
                      <a:r>
                        <a:rPr lang="fr-FR" sz="1400">
                          <a:solidFill>
                            <a:srgbClr val="000000"/>
                          </a:solidFill>
                          <a:effectLst/>
                          <a:latin typeface="Arial" panose="020B0604020202020204" pitchFamily="34" charset="0"/>
                          <a:ea typeface="+mn-ea"/>
                          <a:cs typeface="Times New Roman" panose="02020603050405020304" pitchFamily="18" charset="0"/>
                        </a:rPr>
                        <a:t>Tout type d’opération de chargement / déchargement fait l’objet d’une analyse des risques</a:t>
                      </a:r>
                      <a:r>
                        <a:rPr lang="fr-CH" sz="1400">
                          <a:solidFill>
                            <a:srgbClr val="000000"/>
                          </a:solidFill>
                          <a:effectLst/>
                          <a:latin typeface="Arial" panose="020B0604020202020204" pitchFamily="34" charset="0"/>
                          <a:ea typeface="+mn-ea"/>
                          <a:cs typeface="Times New Roman" panose="02020603050405020304" pitchFamily="18" charset="0"/>
                        </a:rPr>
                        <a:t>.</a:t>
                      </a:r>
                      <a:endParaRPr lang="fr-FR" sz="1400">
                        <a:solidFill>
                          <a:srgbClr val="000000"/>
                        </a:solidFill>
                        <a:effectLst/>
                        <a:latin typeface="Arial" panose="020B0604020202020204" pitchFamily="34" charset="0"/>
                        <a:ea typeface="+mn-ea"/>
                        <a:cs typeface="Times New Roman" panose="02020603050405020304" pitchFamily="18" charset="0"/>
                      </a:endParaRPr>
                    </a:p>
                    <a:p>
                      <a:pPr>
                        <a:spcBef>
                          <a:spcPts val="600"/>
                        </a:spcBef>
                        <a:spcAft>
                          <a:spcPts val="600"/>
                        </a:spcAft>
                      </a:pPr>
                      <a:r>
                        <a:rPr lang="fr-FR" sz="1400">
                          <a:solidFill>
                            <a:srgbClr val="000000"/>
                          </a:solidFill>
                          <a:effectLst/>
                          <a:latin typeface="Arial" panose="020B0604020202020204" pitchFamily="34" charset="0"/>
                          <a:ea typeface="+mn-ea"/>
                          <a:cs typeface="Times New Roman" panose="02020603050405020304" pitchFamily="18" charset="0"/>
                        </a:rPr>
                        <a:t>Elle est révisée en cas de changement significatif de l’aire / poste de chargement / déchargement, ou du mode opératoire.</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17" name="Rectangle 16">
            <a:extLst>
              <a:ext uri="{FF2B5EF4-FFF2-40B4-BE49-F238E27FC236}">
                <a16:creationId xmlns:a16="http://schemas.microsoft.com/office/drawing/2014/main" id="{CEA46C25-C84C-41D7-8D85-5706EE014231}"/>
              </a:ext>
            </a:extLst>
          </p:cNvPr>
          <p:cNvSpPr/>
          <p:nvPr/>
        </p:nvSpPr>
        <p:spPr>
          <a:xfrm>
            <a:off x="947426" y="3933056"/>
            <a:ext cx="10297144" cy="307777"/>
          </a:xfrm>
          <a:prstGeom prst="rect">
            <a:avLst/>
          </a:prstGeom>
        </p:spPr>
        <p:txBody>
          <a:bodyPr wrap="square">
            <a:spAutoFit/>
          </a:bodyPr>
          <a:lstStyle/>
          <a:p>
            <a:pPr algn="l">
              <a:spcBef>
                <a:spcPts val="600"/>
              </a:spcBef>
              <a:spcAft>
                <a:spcPts val="600"/>
              </a:spcAft>
            </a:pPr>
            <a:r>
              <a:rPr lang="fr-CH" sz="1400" u="sng">
                <a:solidFill>
                  <a:srgbClr val="FF0000"/>
                </a:solidFill>
                <a:latin typeface="+mn-lt"/>
              </a:rPr>
              <a:t>Pas de changement</a:t>
            </a:r>
          </a:p>
        </p:txBody>
      </p:sp>
      <p:graphicFrame>
        <p:nvGraphicFramePr>
          <p:cNvPr id="11" name="Diagramme 10">
            <a:extLst>
              <a:ext uri="{FF2B5EF4-FFF2-40B4-BE49-F238E27FC236}">
                <a16:creationId xmlns:a16="http://schemas.microsoft.com/office/drawing/2014/main" id="{99E46904-0D02-497C-B99B-DE0057D24681}"/>
              </a:ext>
            </a:extLst>
          </p:cNvPr>
          <p:cNvGraphicFramePr/>
          <p:nvPr>
            <p:extLst>
              <p:ext uri="{D42A27DB-BD31-4B8C-83A1-F6EECF244321}">
                <p14:modId xmlns:p14="http://schemas.microsoft.com/office/powerpoint/2010/main" val="3603636713"/>
              </p:ext>
            </p:extLst>
          </p:nvPr>
        </p:nvGraphicFramePr>
        <p:xfrm>
          <a:off x="1991542" y="692696"/>
          <a:ext cx="820891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5347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REVUE DES EXIGENCES</a:t>
            </a:r>
          </a:p>
        </p:txBody>
      </p:sp>
      <p:graphicFrame>
        <p:nvGraphicFramePr>
          <p:cNvPr id="10" name="Tableau 9">
            <a:extLst>
              <a:ext uri="{FF2B5EF4-FFF2-40B4-BE49-F238E27FC236}">
                <a16:creationId xmlns:a16="http://schemas.microsoft.com/office/drawing/2014/main" id="{D57D23BC-8A76-4A13-BA3F-018B7EB681B9}"/>
              </a:ext>
            </a:extLst>
          </p:cNvPr>
          <p:cNvGraphicFramePr>
            <a:graphicFrameLocks noGrp="1"/>
          </p:cNvGraphicFramePr>
          <p:nvPr>
            <p:extLst>
              <p:ext uri="{D42A27DB-BD31-4B8C-83A1-F6EECF244321}">
                <p14:modId xmlns:p14="http://schemas.microsoft.com/office/powerpoint/2010/main" val="303459747"/>
              </p:ext>
            </p:extLst>
          </p:nvPr>
        </p:nvGraphicFramePr>
        <p:xfrm>
          <a:off x="947428" y="2434104"/>
          <a:ext cx="10297144" cy="1567512"/>
        </p:xfrm>
        <a:graphic>
          <a:graphicData uri="http://schemas.openxmlformats.org/drawingml/2006/table">
            <a:tbl>
              <a:tblPr firstRow="1" firstCol="1" bandRow="1"/>
              <a:tblGrid>
                <a:gridCol w="10297144">
                  <a:extLst>
                    <a:ext uri="{9D8B030D-6E8A-4147-A177-3AD203B41FA5}">
                      <a16:colId xmlns:a16="http://schemas.microsoft.com/office/drawing/2014/main" val="2553427521"/>
                    </a:ext>
                  </a:extLst>
                </a:gridCol>
              </a:tblGrid>
              <a:tr h="633114">
                <a:tc>
                  <a:txBody>
                    <a:bodyPr/>
                    <a:lstStyle/>
                    <a:p>
                      <a:pPr marR="58420" algn="just">
                        <a:lnSpc>
                          <a:spcPct val="115000"/>
                        </a:lnSpc>
                        <a:spcBef>
                          <a:spcPts val="600"/>
                        </a:spcBef>
                        <a:spcAft>
                          <a:spcPts val="300"/>
                        </a:spcAft>
                      </a:pPr>
                      <a:r>
                        <a:rPr lang="fr-FR" sz="1600" b="1">
                          <a:solidFill>
                            <a:srgbClr val="0070C0"/>
                          </a:solidFill>
                          <a:effectLst/>
                          <a:latin typeface="Arial" panose="020B0604020202020204" pitchFamily="34" charset="0"/>
                          <a:ea typeface="+mn-ea"/>
                          <a:cs typeface="Times New Roman" panose="02020603050405020304" pitchFamily="18" charset="0"/>
                        </a:rPr>
                        <a:t>Exigence 3.1.2 : mesures de maîtrise des risques spécifiques aux postes de chargement / déchargement de matières dangereuses en véhicule citerne</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934398">
                <a:tc>
                  <a:txBody>
                    <a:bodyPr/>
                    <a:lstStyle/>
                    <a:p>
                      <a:pPr algn="just">
                        <a:spcBef>
                          <a:spcPts val="600"/>
                        </a:spcBef>
                        <a:spcAft>
                          <a:spcPts val="600"/>
                        </a:spcAft>
                      </a:pPr>
                      <a:r>
                        <a:rPr lang="fr-FR" sz="1400">
                          <a:effectLst/>
                          <a:latin typeface="Arial" panose="020B0604020202020204" pitchFamily="34" charset="0"/>
                          <a:ea typeface="SimSun" panose="02010600030101010101" pitchFamily="2" charset="-122"/>
                          <a:cs typeface="Arial" panose="020B0604020202020204" pitchFamily="34" charset="0"/>
                        </a:rPr>
                        <a:t>Lors des opérations </a:t>
                      </a:r>
                      <a:r>
                        <a:rPr lang="fr-FR" sz="1400" u="none">
                          <a:effectLst/>
                          <a:latin typeface="Arial" panose="020B0604020202020204" pitchFamily="34" charset="0"/>
                          <a:ea typeface="SimSun" panose="02010600030101010101" pitchFamily="2" charset="-122"/>
                          <a:cs typeface="Arial" panose="020B0604020202020204" pitchFamily="34" charset="0"/>
                        </a:rPr>
                        <a:t>de chargement / déchargement</a:t>
                      </a:r>
                      <a:r>
                        <a:rPr lang="fr-FR" sz="1400" u="none">
                          <a:effectLst/>
                          <a:latin typeface="Arial" panose="020B0604020202020204" pitchFamily="34" charset="0"/>
                          <a:ea typeface="Times New Roman" panose="02020603050405020304" pitchFamily="18" charset="0"/>
                          <a:cs typeface="Arial" panose="020B0604020202020204" pitchFamily="34" charset="0"/>
                        </a:rPr>
                        <a:t> de matières dangereuses en véhicule citerne</a:t>
                      </a:r>
                      <a:r>
                        <a:rPr lang="fr-FR" sz="1400" u="none">
                          <a:effectLst/>
                          <a:latin typeface="Arial" panose="020B0604020202020204" pitchFamily="34" charset="0"/>
                          <a:ea typeface="SimSun" panose="02010600030101010101" pitchFamily="2" charset="-122"/>
                          <a:cs typeface="Arial" panose="020B0604020202020204" pitchFamily="34" charset="0"/>
                        </a:rPr>
                        <a:t> :</a:t>
                      </a:r>
                      <a:endParaRPr lang="fr-FR" sz="1400" u="none">
                        <a:effectLst/>
                        <a:latin typeface="Arial" panose="020B0604020202020204" pitchFamily="34" charset="0"/>
                        <a:ea typeface="Times New Roman" panose="02020603050405020304" pitchFamily="18" charset="0"/>
                        <a:cs typeface="Times New Roman" panose="02020603050405020304" pitchFamily="18" charset="0"/>
                      </a:endParaRPr>
                    </a:p>
                    <a:p>
                      <a:pPr marL="342900" marR="57785" lvl="0" indent="-342900" algn="just">
                        <a:spcAft>
                          <a:spcPts val="600"/>
                        </a:spcAft>
                        <a:buFont typeface="Wingdings" panose="05000000000000000000" pitchFamily="2" charset="2"/>
                        <a:buChar char=""/>
                      </a:pPr>
                      <a:r>
                        <a:rPr lang="fr-FR" sz="1400" u="none">
                          <a:solidFill>
                            <a:schemeClr val="tx1"/>
                          </a:solidFill>
                          <a:effectLst/>
                          <a:latin typeface="Arial" panose="020B0604020202020204" pitchFamily="34" charset="0"/>
                          <a:ea typeface="Times New Roman" panose="02020603050405020304" pitchFamily="18" charset="0"/>
                          <a:cs typeface="Arial" panose="020B0604020202020204" pitchFamily="34" charset="0"/>
                        </a:rPr>
                        <a:t>un minimum de deux mesures de maitrise des risques pour chaque risque identifié est mis en œuvre en permanence ;</a:t>
                      </a:r>
                    </a:p>
                    <a:p>
                      <a:pPr marL="342900" marR="57785" lvl="0" indent="-342900" algn="just">
                        <a:spcAft>
                          <a:spcPts val="600"/>
                        </a:spcAft>
                        <a:buFont typeface="Wingdings" panose="05000000000000000000" pitchFamily="2" charset="2"/>
                        <a:buChar char=""/>
                      </a:pPr>
                      <a:r>
                        <a:rPr lang="fr-FR" sz="1400" u="none">
                          <a:solidFill>
                            <a:schemeClr val="tx1"/>
                          </a:solidFill>
                          <a:effectLst/>
                          <a:latin typeface="Arial" panose="020B0604020202020204" pitchFamily="34" charset="0"/>
                          <a:ea typeface="Times New Roman" panose="02020603050405020304" pitchFamily="18" charset="0"/>
                          <a:cs typeface="Arial" panose="020B0604020202020204" pitchFamily="34" charset="0"/>
                        </a:rPr>
                        <a:t>a minima, toutes les mesures de maitrise des risques listées dans l’annexe 1 sont mises en œuvre</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17" name="Rectangle 16">
            <a:extLst>
              <a:ext uri="{FF2B5EF4-FFF2-40B4-BE49-F238E27FC236}">
                <a16:creationId xmlns:a16="http://schemas.microsoft.com/office/drawing/2014/main" id="{CEA46C25-C84C-41D7-8D85-5706EE014231}"/>
              </a:ext>
            </a:extLst>
          </p:cNvPr>
          <p:cNvSpPr/>
          <p:nvPr/>
        </p:nvSpPr>
        <p:spPr>
          <a:xfrm>
            <a:off x="911424" y="4080412"/>
            <a:ext cx="10366329" cy="307777"/>
          </a:xfrm>
          <a:prstGeom prst="rect">
            <a:avLst/>
          </a:prstGeom>
        </p:spPr>
        <p:txBody>
          <a:bodyPr wrap="square">
            <a:spAutoFit/>
          </a:bodyPr>
          <a:lstStyle/>
          <a:p>
            <a:pPr algn="l">
              <a:spcBef>
                <a:spcPts val="600"/>
              </a:spcBef>
              <a:spcAft>
                <a:spcPts val="600"/>
              </a:spcAft>
            </a:pPr>
            <a:r>
              <a:rPr lang="fr-CH" sz="1400" u="sng">
                <a:solidFill>
                  <a:srgbClr val="FF0000"/>
                </a:solidFill>
                <a:latin typeface="+mn-lt"/>
              </a:rPr>
              <a:t>Exigence déjà existante mais précisions des mesures de maitrises de risques requises dans l’annexe 1 </a:t>
            </a:r>
          </a:p>
        </p:txBody>
      </p:sp>
      <p:graphicFrame>
        <p:nvGraphicFramePr>
          <p:cNvPr id="13" name="Diagramme 12">
            <a:extLst>
              <a:ext uri="{FF2B5EF4-FFF2-40B4-BE49-F238E27FC236}">
                <a16:creationId xmlns:a16="http://schemas.microsoft.com/office/drawing/2014/main" id="{33ADBC04-682A-4A38-A455-D24AC6CFF7CE}"/>
              </a:ext>
            </a:extLst>
          </p:cNvPr>
          <p:cNvGraphicFramePr/>
          <p:nvPr>
            <p:extLst>
              <p:ext uri="{D42A27DB-BD31-4B8C-83A1-F6EECF244321}">
                <p14:modId xmlns:p14="http://schemas.microsoft.com/office/powerpoint/2010/main" val="1663766379"/>
              </p:ext>
            </p:extLst>
          </p:nvPr>
        </p:nvGraphicFramePr>
        <p:xfrm>
          <a:off x="1991542" y="692696"/>
          <a:ext cx="820891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Image 19" descr="Image result for pictogramme wagon-citerne">
            <a:extLst>
              <a:ext uri="{FF2B5EF4-FFF2-40B4-BE49-F238E27FC236}">
                <a16:creationId xmlns:a16="http://schemas.microsoft.com/office/drawing/2014/main" id="{E671436B-3AF6-4163-826C-31D6F3683618}"/>
              </a:ext>
            </a:extLst>
          </p:cNvPr>
          <p:cNvPicPr/>
          <p:nvPr/>
        </p:nvPicPr>
        <p:blipFill rotWithShape="1">
          <a:blip r:embed="rId8" cstate="print">
            <a:extLst>
              <a:ext uri="{28A0092B-C50C-407E-A947-70E740481C1C}">
                <a14:useLocalDpi xmlns:a14="http://schemas.microsoft.com/office/drawing/2010/main" val="0"/>
              </a:ext>
            </a:extLst>
          </a:blip>
          <a:srcRect t="30412" b="29877"/>
          <a:stretch/>
        </p:blipFill>
        <p:spPr bwMode="auto">
          <a:xfrm>
            <a:off x="4374939" y="1776156"/>
            <a:ext cx="928973" cy="462286"/>
          </a:xfrm>
          <a:prstGeom prst="rect">
            <a:avLst/>
          </a:prstGeom>
          <a:noFill/>
          <a:ln>
            <a:noFill/>
          </a:ln>
          <a:extLst>
            <a:ext uri="{53640926-AAD7-44D8-BBD7-CCE9431645EC}">
              <a14:shadowObscured xmlns:a14="http://schemas.microsoft.com/office/drawing/2010/main"/>
            </a:ext>
          </a:extLst>
        </p:spPr>
      </p:pic>
      <p:pic>
        <p:nvPicPr>
          <p:cNvPr id="21" name="Image 20">
            <a:extLst>
              <a:ext uri="{FF2B5EF4-FFF2-40B4-BE49-F238E27FC236}">
                <a16:creationId xmlns:a16="http://schemas.microsoft.com/office/drawing/2014/main" id="{ED970905-D0C6-4980-8C62-A283C0504CD0}"/>
              </a:ext>
            </a:extLst>
          </p:cNvPr>
          <p:cNvPicPr/>
          <p:nvPr/>
        </p:nvPicPr>
        <p:blipFill>
          <a:blip r:embed="rId9" cstate="print"/>
          <a:srcRect/>
          <a:stretch>
            <a:fillRect/>
          </a:stretch>
        </p:blipFill>
        <p:spPr bwMode="auto">
          <a:xfrm>
            <a:off x="5709019" y="1647873"/>
            <a:ext cx="751962" cy="717562"/>
          </a:xfrm>
          <a:prstGeom prst="rect">
            <a:avLst/>
          </a:prstGeom>
          <a:noFill/>
        </p:spPr>
      </p:pic>
      <p:pic>
        <p:nvPicPr>
          <p:cNvPr id="22" name="Image 21" descr="Image result for pictogramme marchandise dangereuse">
            <a:extLst>
              <a:ext uri="{FF2B5EF4-FFF2-40B4-BE49-F238E27FC236}">
                <a16:creationId xmlns:a16="http://schemas.microsoft.com/office/drawing/2014/main" id="{C77A487B-EA2E-4ADF-8D4A-D3434C443ECC}"/>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00223" y="1628800"/>
            <a:ext cx="751961" cy="720080"/>
          </a:xfrm>
          <a:prstGeom prst="rect">
            <a:avLst/>
          </a:prstGeom>
          <a:noFill/>
          <a:ln>
            <a:noFill/>
          </a:ln>
        </p:spPr>
      </p:pic>
      <p:graphicFrame>
        <p:nvGraphicFramePr>
          <p:cNvPr id="11" name="Tableau 10">
            <a:extLst>
              <a:ext uri="{FF2B5EF4-FFF2-40B4-BE49-F238E27FC236}">
                <a16:creationId xmlns:a16="http://schemas.microsoft.com/office/drawing/2014/main" id="{C719D635-5BB6-4EFA-BE77-065C17155E15}"/>
              </a:ext>
            </a:extLst>
          </p:cNvPr>
          <p:cNvGraphicFramePr>
            <a:graphicFrameLocks noGrp="1"/>
          </p:cNvGraphicFramePr>
          <p:nvPr>
            <p:extLst>
              <p:ext uri="{D42A27DB-BD31-4B8C-83A1-F6EECF244321}">
                <p14:modId xmlns:p14="http://schemas.microsoft.com/office/powerpoint/2010/main" val="2515589109"/>
              </p:ext>
            </p:extLst>
          </p:nvPr>
        </p:nvGraphicFramePr>
        <p:xfrm>
          <a:off x="947426" y="4821095"/>
          <a:ext cx="10297144" cy="1091391"/>
        </p:xfrm>
        <a:graphic>
          <a:graphicData uri="http://schemas.openxmlformats.org/drawingml/2006/table">
            <a:tbl>
              <a:tblPr firstRow="1" firstCol="1" bandRow="1"/>
              <a:tblGrid>
                <a:gridCol w="10297144">
                  <a:extLst>
                    <a:ext uri="{9D8B030D-6E8A-4147-A177-3AD203B41FA5}">
                      <a16:colId xmlns:a16="http://schemas.microsoft.com/office/drawing/2014/main" val="2553427521"/>
                    </a:ext>
                  </a:extLst>
                </a:gridCol>
              </a:tblGrid>
              <a:tr h="488087">
                <a:tc>
                  <a:txBody>
                    <a:bodyPr/>
                    <a:lstStyle/>
                    <a:p>
                      <a:pPr marR="58420" algn="just">
                        <a:lnSpc>
                          <a:spcPct val="115000"/>
                        </a:lnSpc>
                        <a:spcBef>
                          <a:spcPts val="600"/>
                        </a:spcBef>
                        <a:spcAft>
                          <a:spcPts val="300"/>
                        </a:spcAft>
                      </a:pPr>
                      <a:r>
                        <a:rPr lang="fr-FR" sz="1600" b="1">
                          <a:solidFill>
                            <a:srgbClr val="0070C0"/>
                          </a:solidFill>
                          <a:effectLst/>
                          <a:latin typeface="Arial" panose="020B0604020202020204" pitchFamily="34" charset="0"/>
                          <a:ea typeface="Times New Roman" panose="02020603050405020304" pitchFamily="18" charset="0"/>
                        </a:rPr>
                        <a:t>Exigence 3.1.3 : procédures de </a:t>
                      </a:r>
                      <a:r>
                        <a:rPr lang="fr-FR" sz="1600" b="1" u="dotted">
                          <a:solidFill>
                            <a:srgbClr val="0070C0"/>
                          </a:solidFill>
                          <a:effectLst/>
                          <a:latin typeface="Arial" panose="020B0604020202020204" pitchFamily="34" charset="0"/>
                          <a:ea typeface="Times New Roman" panose="02020603050405020304" pitchFamily="18" charset="0"/>
                        </a:rPr>
                        <a:t>chargement</a:t>
                      </a:r>
                      <a:r>
                        <a:rPr lang="fr-FR" sz="1600" b="1">
                          <a:solidFill>
                            <a:srgbClr val="0070C0"/>
                          </a:solidFill>
                          <a:effectLst/>
                          <a:latin typeface="Arial" panose="020B0604020202020204" pitchFamily="34" charset="0"/>
                          <a:ea typeface="Times New Roman" panose="02020603050405020304" pitchFamily="18" charset="0"/>
                        </a:rPr>
                        <a:t> / </a:t>
                      </a:r>
                      <a:r>
                        <a:rPr lang="fr-FR" sz="1600" b="1" u="dotted">
                          <a:solidFill>
                            <a:srgbClr val="0070C0"/>
                          </a:solidFill>
                          <a:effectLst/>
                          <a:latin typeface="Arial" panose="020B0604020202020204" pitchFamily="34" charset="0"/>
                          <a:ea typeface="Times New Roman" panose="02020603050405020304" pitchFamily="18" charset="0"/>
                        </a:rPr>
                        <a:t>déchargement</a:t>
                      </a:r>
                      <a:endParaRPr lang="fr-FR"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603304">
                <a:tc>
                  <a:txBody>
                    <a:bodyPr/>
                    <a:lstStyle/>
                    <a:p>
                      <a:r>
                        <a:rPr lang="fr-FR" sz="1400">
                          <a:effectLst/>
                          <a:latin typeface="Arial" panose="020B0604020202020204" pitchFamily="34" charset="0"/>
                          <a:ea typeface="Times New Roman" panose="02020603050405020304" pitchFamily="18" charset="0"/>
                        </a:rPr>
                        <a:t>Une ou des procédures intégrant a minima les exigences de la présente règle et tenant compte des mesures de maitrise des risques sont définies et mises en œuvre</a:t>
                      </a:r>
                      <a:r>
                        <a:rPr lang="fr-FR" sz="1400">
                          <a:solidFill>
                            <a:srgbClr val="000000"/>
                          </a:solidFill>
                          <a:effectLst/>
                          <a:latin typeface="Arial" panose="020B0604020202020204" pitchFamily="34" charset="0"/>
                          <a:ea typeface="+mn-ea"/>
                          <a:cs typeface="Times New Roman" panose="02020603050405020304" pitchFamily="18" charset="0"/>
                        </a:rPr>
                        <a:t>.</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12" name="Rectangle 11">
            <a:extLst>
              <a:ext uri="{FF2B5EF4-FFF2-40B4-BE49-F238E27FC236}">
                <a16:creationId xmlns:a16="http://schemas.microsoft.com/office/drawing/2014/main" id="{D7AFC710-1057-41E1-836D-1865D7F3A03C}"/>
              </a:ext>
            </a:extLst>
          </p:cNvPr>
          <p:cNvSpPr/>
          <p:nvPr/>
        </p:nvSpPr>
        <p:spPr>
          <a:xfrm>
            <a:off x="947426" y="6001543"/>
            <a:ext cx="1612942" cy="307777"/>
          </a:xfrm>
          <a:prstGeom prst="rect">
            <a:avLst/>
          </a:prstGeom>
        </p:spPr>
        <p:txBody>
          <a:bodyPr wrap="none">
            <a:spAutoFit/>
          </a:bodyPr>
          <a:lstStyle/>
          <a:p>
            <a:pPr marL="0" indent="0" algn="l">
              <a:spcBef>
                <a:spcPts val="600"/>
              </a:spcBef>
              <a:spcAft>
                <a:spcPts val="600"/>
              </a:spcAft>
            </a:pPr>
            <a:r>
              <a:rPr lang="fr-FR" sz="1400" b="0" u="sng">
                <a:solidFill>
                  <a:srgbClr val="FF0000"/>
                </a:solidFill>
                <a:latin typeface="+mn-lt"/>
              </a:rPr>
              <a:t>Pas de changement</a:t>
            </a:r>
          </a:p>
        </p:txBody>
      </p:sp>
    </p:spTree>
    <p:extLst>
      <p:ext uri="{BB962C8B-B14F-4D97-AF65-F5344CB8AC3E}">
        <p14:creationId xmlns:p14="http://schemas.microsoft.com/office/powerpoint/2010/main" val="56775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REVUE DES EXIGENCES</a:t>
            </a:r>
          </a:p>
        </p:txBody>
      </p:sp>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1661872133"/>
              </p:ext>
            </p:extLst>
          </p:nvPr>
        </p:nvGraphicFramePr>
        <p:xfrm>
          <a:off x="1364011" y="2513037"/>
          <a:ext cx="10297144" cy="947412"/>
        </p:xfrm>
        <a:graphic>
          <a:graphicData uri="http://schemas.openxmlformats.org/drawingml/2006/table">
            <a:tbl>
              <a:tblPr firstRow="1" firstCol="1" bandRow="1"/>
              <a:tblGrid>
                <a:gridCol w="10297144">
                  <a:extLst>
                    <a:ext uri="{9D8B030D-6E8A-4147-A177-3AD203B41FA5}">
                      <a16:colId xmlns:a16="http://schemas.microsoft.com/office/drawing/2014/main" val="2553427521"/>
                    </a:ext>
                  </a:extLst>
                </a:gridCol>
              </a:tblGrid>
              <a:tr h="423697">
                <a:tc>
                  <a:txBody>
                    <a:bodyPr/>
                    <a:lstStyle/>
                    <a:p>
                      <a:pPr marR="58420" algn="just">
                        <a:lnSpc>
                          <a:spcPct val="115000"/>
                        </a:lnSpc>
                        <a:spcBef>
                          <a:spcPts val="600"/>
                        </a:spcBef>
                        <a:spcAft>
                          <a:spcPts val="300"/>
                        </a:spcAft>
                      </a:pPr>
                      <a:r>
                        <a:rPr lang="fr-FR" sz="1600" b="1">
                          <a:solidFill>
                            <a:srgbClr val="0070C0"/>
                          </a:solidFill>
                          <a:effectLst/>
                          <a:latin typeface="+mn-lt"/>
                          <a:ea typeface="Times New Roman" panose="02020603050405020304" pitchFamily="18" charset="0"/>
                        </a:rPr>
                        <a:t>Exigence 3.2.1 : information </a:t>
                      </a:r>
                      <a:r>
                        <a:rPr lang="fr-FR" sz="1600" b="1" u="none">
                          <a:solidFill>
                            <a:srgbClr val="0070C0"/>
                          </a:solidFill>
                          <a:effectLst/>
                          <a:latin typeface="+mn-lt"/>
                          <a:ea typeface="Times New Roman" panose="02020603050405020304" pitchFamily="18" charset="0"/>
                        </a:rPr>
                        <a:t>des membres d’équipage</a:t>
                      </a:r>
                      <a:endParaRPr lang="fr-FR" sz="1600" b="1" u="none">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523715">
                <a:tc>
                  <a:txBody>
                    <a:bodyPr/>
                    <a:lstStyle/>
                    <a:p>
                      <a:r>
                        <a:rPr lang="fr-FR" sz="1400">
                          <a:effectLst/>
                          <a:latin typeface="+mn-lt"/>
                          <a:ea typeface="SimSun" panose="02010600030101010101" pitchFamily="2" charset="-122"/>
                        </a:rPr>
                        <a:t>Les </a:t>
                      </a:r>
                      <a:r>
                        <a:rPr lang="fr-FR" sz="1400" u="none">
                          <a:effectLst/>
                          <a:latin typeface="+mn-lt"/>
                          <a:ea typeface="SimSun" panose="02010600030101010101" pitchFamily="2" charset="-122"/>
                        </a:rPr>
                        <a:t>membres d’équipage sont informés des consignes de sécurité spécifiques à l’aire / poste de chargement / déchargement (y compris les consignes de positionnement du véhicule) avant qu’ils ne soient autorisés à rentrer sur le site</a:t>
                      </a:r>
                      <a:endParaRPr lang="fr-FR" sz="1400" u="none">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9" name="Rectangle 8">
            <a:extLst>
              <a:ext uri="{FF2B5EF4-FFF2-40B4-BE49-F238E27FC236}">
                <a16:creationId xmlns:a16="http://schemas.microsoft.com/office/drawing/2014/main" id="{005C3401-5E7F-4D31-9B89-44552F76EFA0}"/>
              </a:ext>
            </a:extLst>
          </p:cNvPr>
          <p:cNvSpPr/>
          <p:nvPr/>
        </p:nvSpPr>
        <p:spPr>
          <a:xfrm>
            <a:off x="1364011" y="3553271"/>
            <a:ext cx="8738290" cy="307777"/>
          </a:xfrm>
          <a:prstGeom prst="rect">
            <a:avLst/>
          </a:prstGeom>
        </p:spPr>
        <p:txBody>
          <a:bodyPr wrap="none">
            <a:spAutoFit/>
          </a:bodyPr>
          <a:lstStyle/>
          <a:p>
            <a:pPr marL="0" indent="0" algn="l">
              <a:spcBef>
                <a:spcPts val="600"/>
              </a:spcBef>
              <a:spcAft>
                <a:spcPts val="600"/>
              </a:spcAft>
            </a:pPr>
            <a:r>
              <a:rPr lang="fr-FR" sz="1400" b="0" u="sng" dirty="0">
                <a:solidFill>
                  <a:srgbClr val="FF0000"/>
                </a:solidFill>
                <a:latin typeface="+mn-lt"/>
              </a:rPr>
              <a:t>Nouvelle exigenc</a:t>
            </a:r>
            <a:r>
              <a:rPr lang="fr-FR" sz="1400" u="sng" dirty="0">
                <a:solidFill>
                  <a:srgbClr val="FF0000"/>
                </a:solidFill>
                <a:latin typeface="+mn-lt"/>
              </a:rPr>
              <a:t>e pour le MS (formalisation de l’information des consignes de sécurité aux membres de l’équipage)</a:t>
            </a:r>
            <a:r>
              <a:rPr lang="fr-FR" sz="1400" dirty="0">
                <a:solidFill>
                  <a:srgbClr val="FF0000"/>
                </a:solidFill>
                <a:latin typeface="+mn-lt"/>
              </a:rPr>
              <a:t>.   </a:t>
            </a:r>
            <a:endParaRPr lang="fr-FR" sz="1400" b="0" dirty="0">
              <a:solidFill>
                <a:srgbClr val="FF0000"/>
              </a:solidFill>
              <a:latin typeface="+mn-lt"/>
            </a:endParaRPr>
          </a:p>
        </p:txBody>
      </p:sp>
      <p:sp>
        <p:nvSpPr>
          <p:cNvPr id="7" name="ZoneTexte 21">
            <a:extLst>
              <a:ext uri="{FF2B5EF4-FFF2-40B4-BE49-F238E27FC236}">
                <a16:creationId xmlns:a16="http://schemas.microsoft.com/office/drawing/2014/main" id="{69B44496-B16B-4527-B5CD-29D0F203F71B}"/>
              </a:ext>
            </a:extLst>
          </p:cNvPr>
          <p:cNvSpPr txBox="1"/>
          <p:nvPr/>
        </p:nvSpPr>
        <p:spPr>
          <a:xfrm rot="19448902">
            <a:off x="147130" y="2916259"/>
            <a:ext cx="1083951" cy="307777"/>
          </a:xfrm>
          <a:prstGeom prst="rect">
            <a:avLst/>
          </a:prstGeom>
          <a:noFill/>
        </p:spPr>
        <p:txBody>
          <a:bodyPr wrap="none" rtlCol="0">
            <a:spAutoFit/>
          </a:bodyPr>
          <a:lstStyle/>
          <a:p>
            <a:r>
              <a:rPr lang="fr-FR" sz="1400" b="1">
                <a:solidFill>
                  <a:srgbClr val="00B050"/>
                </a:solidFill>
              </a:rPr>
              <a:t>NOUVEAU</a:t>
            </a:r>
          </a:p>
        </p:txBody>
      </p:sp>
      <p:graphicFrame>
        <p:nvGraphicFramePr>
          <p:cNvPr id="12" name="Diagramme 11">
            <a:extLst>
              <a:ext uri="{FF2B5EF4-FFF2-40B4-BE49-F238E27FC236}">
                <a16:creationId xmlns:a16="http://schemas.microsoft.com/office/drawing/2014/main" id="{1579FE88-4ADF-49A3-98BB-B8EF51E6951C}"/>
              </a:ext>
            </a:extLst>
          </p:cNvPr>
          <p:cNvGraphicFramePr/>
          <p:nvPr>
            <p:extLst>
              <p:ext uri="{D42A27DB-BD31-4B8C-83A1-F6EECF244321}">
                <p14:modId xmlns:p14="http://schemas.microsoft.com/office/powerpoint/2010/main" val="127275578"/>
              </p:ext>
            </p:extLst>
          </p:nvPr>
        </p:nvGraphicFramePr>
        <p:xfrm>
          <a:off x="1991542" y="692696"/>
          <a:ext cx="820891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1716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32657"/>
            <a:ext cx="6312024" cy="404664"/>
          </a:xfrm>
        </p:spPr>
        <p:txBody>
          <a:bodyPr/>
          <a:lstStyle/>
          <a:p>
            <a:r>
              <a:rPr lang="fr-FR"/>
              <a:t>REVUE DES EXIGENCES</a:t>
            </a:r>
          </a:p>
        </p:txBody>
      </p:sp>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2108475067"/>
              </p:ext>
            </p:extLst>
          </p:nvPr>
        </p:nvGraphicFramePr>
        <p:xfrm>
          <a:off x="653916" y="2420888"/>
          <a:ext cx="10949047" cy="3456384"/>
        </p:xfrm>
        <a:graphic>
          <a:graphicData uri="http://schemas.openxmlformats.org/drawingml/2006/table">
            <a:tbl>
              <a:tblPr firstRow="1" firstCol="1" bandRow="1"/>
              <a:tblGrid>
                <a:gridCol w="10949047">
                  <a:extLst>
                    <a:ext uri="{9D8B030D-6E8A-4147-A177-3AD203B41FA5}">
                      <a16:colId xmlns:a16="http://schemas.microsoft.com/office/drawing/2014/main" val="2553427521"/>
                    </a:ext>
                  </a:extLst>
                </a:gridCol>
              </a:tblGrid>
              <a:tr h="358085">
                <a:tc>
                  <a:txBody>
                    <a:bodyPr/>
                    <a:lstStyle/>
                    <a:p>
                      <a:pPr marR="58420" algn="just">
                        <a:lnSpc>
                          <a:spcPct val="115000"/>
                        </a:lnSpc>
                        <a:spcBef>
                          <a:spcPts val="600"/>
                        </a:spcBef>
                        <a:spcAft>
                          <a:spcPts val="300"/>
                        </a:spcAft>
                      </a:pPr>
                      <a:r>
                        <a:rPr lang="fr-FR" sz="1600" b="1">
                          <a:solidFill>
                            <a:srgbClr val="0070C0"/>
                          </a:solidFill>
                          <a:effectLst/>
                          <a:latin typeface="Arial" panose="020B0604020202020204" pitchFamily="34" charset="0"/>
                          <a:ea typeface="Times New Roman" panose="02020603050405020304" pitchFamily="18" charset="0"/>
                        </a:rPr>
                        <a:t>Exigence 3.2.2 : formation et autorisation</a:t>
                      </a:r>
                      <a:endParaRPr lang="fr-FR"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3098299">
                <a:tc>
                  <a:txBody>
                    <a:bodyPr/>
                    <a:lstStyle/>
                    <a:p>
                      <a:pPr marR="58420" algn="just">
                        <a:spcBef>
                          <a:spcPts val="600"/>
                        </a:spcBef>
                        <a:spcAft>
                          <a:spcPts val="600"/>
                        </a:spcAft>
                      </a:pPr>
                      <a:r>
                        <a:rPr lang="fr-FR" sz="1300" u="none">
                          <a:effectLst/>
                          <a:latin typeface="Arial" panose="020B0604020202020204" pitchFamily="34" charset="0"/>
                          <a:ea typeface="Times New Roman" panose="02020603050405020304" pitchFamily="18" charset="0"/>
                          <a:cs typeface="Arial" panose="020B0604020202020204" pitchFamily="34" charset="0"/>
                        </a:rPr>
                        <a:t>Les personnes impliquées (conducteur routier inclus) dans la supervision, le contrôle ou l’exécution d’opérations de chargement / déchargement de marchandises dangereuses, sont formées au minimum :</a:t>
                      </a:r>
                      <a:endParaRPr lang="fr-FR" sz="1300" u="none">
                        <a:effectLst/>
                        <a:latin typeface="Arial" panose="020B0604020202020204" pitchFamily="34" charset="0"/>
                        <a:ea typeface="Times New Roman" panose="02020603050405020304" pitchFamily="18" charset="0"/>
                        <a:cs typeface="Times New Roman" panose="02020603050405020304" pitchFamily="18" charset="0"/>
                      </a:endParaRPr>
                    </a:p>
                    <a:p>
                      <a:pPr marL="719138" marR="57785" lvl="0" indent="-342900" algn="just">
                        <a:spcAft>
                          <a:spcPts val="600"/>
                        </a:spcAft>
                        <a:buFont typeface="Wingdings" panose="05000000000000000000" pitchFamily="2" charset="2"/>
                        <a:buChar char=""/>
                      </a:pPr>
                      <a:r>
                        <a:rPr lang="fr-FR" sz="1300" u="none">
                          <a:effectLst/>
                          <a:latin typeface="Arial" panose="020B0604020202020204" pitchFamily="34" charset="0"/>
                          <a:ea typeface="Calibri" panose="020F0502020204030204" pitchFamily="34" charset="0"/>
                          <a:cs typeface="Arial" panose="020B0604020202020204" pitchFamily="34" charset="0"/>
                        </a:rPr>
                        <a:t>aux procédures applicables</a:t>
                      </a:r>
                      <a:r>
                        <a:rPr lang="fr-FR" sz="1300" u="none">
                          <a:effectLst/>
                          <a:latin typeface="Arial" panose="020B0604020202020204" pitchFamily="34" charset="0"/>
                          <a:ea typeface="Times New Roman" panose="02020603050405020304" pitchFamily="18" charset="0"/>
                          <a:cs typeface="Arial" panose="020B0604020202020204" pitchFamily="34" charset="0"/>
                        </a:rPr>
                        <a:t>, afin de connaître les risques liés aux opérations et aux produits manipulés ainsi que les mesures de maitrise des risques correspondantes ;</a:t>
                      </a:r>
                      <a:endParaRPr lang="fr-FR" sz="1300" u="none">
                        <a:effectLst/>
                        <a:latin typeface="Arial" panose="020B0604020202020204" pitchFamily="34" charset="0"/>
                        <a:ea typeface="Times New Roman" panose="02020603050405020304" pitchFamily="18" charset="0"/>
                        <a:cs typeface="Times New Roman" panose="02020603050405020304" pitchFamily="18" charset="0"/>
                      </a:endParaRPr>
                    </a:p>
                    <a:p>
                      <a:pPr marL="719138" marR="57785" lvl="0" indent="-342900" algn="just">
                        <a:spcAft>
                          <a:spcPts val="600"/>
                        </a:spcAft>
                        <a:buFont typeface="Wingdings" panose="05000000000000000000" pitchFamily="2" charset="2"/>
                        <a:buChar char=""/>
                      </a:pPr>
                      <a:r>
                        <a:rPr lang="fr-FR" sz="1300" u="none">
                          <a:effectLst/>
                          <a:latin typeface="Arial" panose="020B0604020202020204" pitchFamily="34" charset="0"/>
                          <a:ea typeface="Times New Roman" panose="02020603050405020304" pitchFamily="18" charset="0"/>
                          <a:cs typeface="Arial" panose="020B0604020202020204" pitchFamily="34" charset="0"/>
                        </a:rPr>
                        <a:t>à la conduite à tenir en cas d’incident ou de situation d’urgence ;</a:t>
                      </a:r>
                      <a:endParaRPr lang="fr-FR" sz="1300" u="none">
                        <a:effectLst/>
                        <a:latin typeface="Arial" panose="020B0604020202020204" pitchFamily="34" charset="0"/>
                        <a:ea typeface="Times New Roman" panose="02020603050405020304" pitchFamily="18" charset="0"/>
                        <a:cs typeface="Times New Roman" panose="02020603050405020304" pitchFamily="18" charset="0"/>
                      </a:endParaRPr>
                    </a:p>
                    <a:p>
                      <a:pPr marL="719138" marR="57785" lvl="0" indent="-342900" algn="just">
                        <a:spcAft>
                          <a:spcPts val="600"/>
                        </a:spcAft>
                        <a:buFont typeface="Wingdings" panose="05000000000000000000" pitchFamily="2" charset="2"/>
                        <a:buChar char=""/>
                      </a:pPr>
                      <a:r>
                        <a:rPr lang="fr-FR" sz="1300" u="none">
                          <a:effectLst/>
                          <a:latin typeface="Arial" panose="020B0604020202020204" pitchFamily="34" charset="0"/>
                          <a:ea typeface="Times New Roman" panose="02020603050405020304" pitchFamily="18" charset="0"/>
                          <a:cs typeface="Arial" panose="020B0604020202020204" pitchFamily="34" charset="0"/>
                        </a:rPr>
                        <a:t>un recyclage est réalisé tous les 5 ans au maximum.</a:t>
                      </a:r>
                      <a:endParaRPr lang="fr-FR" sz="1300" u="none">
                        <a:effectLst/>
                        <a:latin typeface="Arial" panose="020B0604020202020204" pitchFamily="34" charset="0"/>
                        <a:ea typeface="Times New Roman" panose="02020603050405020304" pitchFamily="18" charset="0"/>
                        <a:cs typeface="Times New Roman" panose="02020603050405020304" pitchFamily="18" charset="0"/>
                      </a:endParaRPr>
                    </a:p>
                    <a:p>
                      <a:pPr marR="57785" algn="just">
                        <a:spcAft>
                          <a:spcPts val="600"/>
                        </a:spcAft>
                      </a:pPr>
                      <a:r>
                        <a:rPr lang="fr-FR" sz="1300" u="none">
                          <a:effectLst/>
                          <a:latin typeface="Arial" panose="020B0604020202020204" pitchFamily="34" charset="0"/>
                          <a:ea typeface="Times New Roman" panose="02020603050405020304" pitchFamily="18" charset="0"/>
                          <a:cs typeface="Arial" panose="020B0604020202020204" pitchFamily="34" charset="0"/>
                        </a:rPr>
                        <a:t>En addition, sur un site industriel et pour le personnel exécutant des opérations de chargement / déchargement en libre-service :</a:t>
                      </a:r>
                      <a:r>
                        <a:rPr lang="fr-FR" sz="1300" u="none">
                          <a:effectLst/>
                          <a:latin typeface="Arial" panose="020B0604020202020204" pitchFamily="34" charset="0"/>
                          <a:ea typeface="Calibri" panose="020F0502020204030204" pitchFamily="34" charset="0"/>
                          <a:cs typeface="Arial" panose="020B0604020202020204" pitchFamily="34" charset="0"/>
                        </a:rPr>
                        <a:t> </a:t>
                      </a:r>
                      <a:endParaRPr lang="fr-FR" sz="1300" u="none">
                        <a:effectLst/>
                        <a:latin typeface="Arial" panose="020B0604020202020204" pitchFamily="34" charset="0"/>
                        <a:ea typeface="Times New Roman" panose="02020603050405020304" pitchFamily="18" charset="0"/>
                        <a:cs typeface="Times New Roman" panose="02020603050405020304" pitchFamily="18" charset="0"/>
                      </a:endParaRPr>
                    </a:p>
                    <a:p>
                      <a:pPr marL="719138" marR="57785" lvl="0" indent="-342900" algn="just">
                        <a:spcAft>
                          <a:spcPts val="600"/>
                        </a:spcAft>
                        <a:buFont typeface="Wingdings" panose="05000000000000000000" pitchFamily="2" charset="2"/>
                        <a:buChar char=""/>
                      </a:pPr>
                      <a:r>
                        <a:rPr lang="fr-FR" sz="1300" u="none">
                          <a:effectLst/>
                          <a:latin typeface="Arial" panose="020B0604020202020204" pitchFamily="34" charset="0"/>
                          <a:ea typeface="Times New Roman" panose="02020603050405020304" pitchFamily="18" charset="0"/>
                          <a:cs typeface="Arial" panose="020B0604020202020204" pitchFamily="34" charset="0"/>
                        </a:rPr>
                        <a:t>les formations comprennent une partie pratique spécifique au(x) poste(s) de chargement / déchargement et aux types de produits ;</a:t>
                      </a:r>
                      <a:endParaRPr lang="fr-FR" sz="1300" u="none">
                        <a:effectLst/>
                        <a:latin typeface="Arial" panose="020B0604020202020204" pitchFamily="34" charset="0"/>
                        <a:ea typeface="Times New Roman" panose="02020603050405020304" pitchFamily="18" charset="0"/>
                        <a:cs typeface="Times New Roman" panose="02020603050405020304" pitchFamily="18" charset="0"/>
                      </a:endParaRPr>
                    </a:p>
                    <a:p>
                      <a:pPr marL="719138" marR="57785" lvl="0" indent="-342900" algn="just">
                        <a:spcAft>
                          <a:spcPts val="600"/>
                        </a:spcAft>
                        <a:buFont typeface="Wingdings" panose="05000000000000000000" pitchFamily="2" charset="2"/>
                        <a:buChar char=""/>
                      </a:pPr>
                      <a:r>
                        <a:rPr lang="fr-FR" sz="1300" u="none">
                          <a:effectLst/>
                          <a:latin typeface="Arial" panose="020B0604020202020204" pitchFamily="34" charset="0"/>
                          <a:ea typeface="Times New Roman" panose="02020603050405020304" pitchFamily="18" charset="0"/>
                          <a:cs typeface="Arial" panose="020B0604020202020204" pitchFamily="34" charset="0"/>
                        </a:rPr>
                        <a:t>un recyclage est réalisé après un changement significatif de l’aire / poste de chargement / déchargement ou du mode opératoire.</a:t>
                      </a:r>
                      <a:endParaRPr lang="fr-FR" sz="1300" u="none">
                        <a:effectLst/>
                        <a:latin typeface="Arial" panose="020B0604020202020204" pitchFamily="34" charset="0"/>
                        <a:ea typeface="Times New Roman" panose="02020603050405020304" pitchFamily="18" charset="0"/>
                        <a:cs typeface="Times New Roman" panose="02020603050405020304" pitchFamily="18" charset="0"/>
                      </a:endParaRPr>
                    </a:p>
                    <a:p>
                      <a:pPr marR="57785" algn="just">
                        <a:spcAft>
                          <a:spcPts val="600"/>
                        </a:spcAft>
                      </a:pPr>
                      <a:r>
                        <a:rPr lang="fr-FR" sz="1300" u="none">
                          <a:effectLst/>
                          <a:latin typeface="Arial" panose="020B0604020202020204" pitchFamily="34" charset="0"/>
                          <a:ea typeface="Times New Roman" panose="02020603050405020304" pitchFamily="18" charset="0"/>
                          <a:cs typeface="Arial" panose="020B0604020202020204" pitchFamily="34" charset="0"/>
                        </a:rPr>
                        <a:t>Pour les conducteurs opérant un poste de chargement / déchargement en libre-service sur un site industriel, la formation est validée par une autorisation.</a:t>
                      </a:r>
                      <a:endParaRPr lang="fr-FR" sz="1300" u="none">
                        <a:effectLst/>
                        <a:latin typeface="Arial" panose="020B0604020202020204" pitchFamily="34" charset="0"/>
                        <a:ea typeface="Times New Roman" panose="02020603050405020304" pitchFamily="18" charset="0"/>
                        <a:cs typeface="Times New Roman" panose="02020603050405020304" pitchFamily="18" charset="0"/>
                      </a:endParaRPr>
                    </a:p>
                    <a:p>
                      <a:pPr marR="57785" algn="just">
                        <a:spcAft>
                          <a:spcPts val="600"/>
                        </a:spcAft>
                      </a:pPr>
                      <a:r>
                        <a:rPr lang="fr-FR" sz="1300">
                          <a:effectLst/>
                          <a:latin typeface="Arial" panose="020B0604020202020204" pitchFamily="34" charset="0"/>
                          <a:ea typeface="Times New Roman" panose="02020603050405020304" pitchFamily="18" charset="0"/>
                          <a:cs typeface="Arial" panose="020B0604020202020204" pitchFamily="34" charset="0"/>
                        </a:rPr>
                        <a:t>Les formations, leur recyclage et les autorisations sont enregistrés.</a:t>
                      </a:r>
                      <a:r>
                        <a:rPr lang="fr-FR" sz="1300">
                          <a:effectLst/>
                          <a:latin typeface="Arial" panose="020B0604020202020204" pitchFamily="34" charset="0"/>
                          <a:ea typeface="Calibri" panose="020F0502020204030204" pitchFamily="34" charset="0"/>
                          <a:cs typeface="Arial" panose="020B0604020202020204" pitchFamily="34" charset="0"/>
                        </a:rPr>
                        <a:t> </a:t>
                      </a:r>
                      <a:endParaRPr lang="fr-FR"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17" name="Rectangle 16">
            <a:extLst>
              <a:ext uri="{FF2B5EF4-FFF2-40B4-BE49-F238E27FC236}">
                <a16:creationId xmlns:a16="http://schemas.microsoft.com/office/drawing/2014/main" id="{CEA46C25-C84C-41D7-8D85-5706EE014231}"/>
              </a:ext>
            </a:extLst>
          </p:cNvPr>
          <p:cNvSpPr/>
          <p:nvPr/>
        </p:nvSpPr>
        <p:spPr>
          <a:xfrm>
            <a:off x="623392" y="5929535"/>
            <a:ext cx="10219655" cy="307777"/>
          </a:xfrm>
          <a:prstGeom prst="rect">
            <a:avLst/>
          </a:prstGeom>
        </p:spPr>
        <p:txBody>
          <a:bodyPr wrap="square">
            <a:spAutoFit/>
          </a:bodyPr>
          <a:lstStyle/>
          <a:p>
            <a:pPr algn="l">
              <a:spcBef>
                <a:spcPts val="600"/>
              </a:spcBef>
              <a:spcAft>
                <a:spcPts val="600"/>
              </a:spcAft>
            </a:pPr>
            <a:r>
              <a:rPr lang="fr-CH" sz="1400" u="sng">
                <a:solidFill>
                  <a:srgbClr val="FF0000"/>
                </a:solidFill>
                <a:latin typeface="+mn-lt"/>
              </a:rPr>
              <a:t>Exigence déjà existante avec une nouvelle précision sur la périodicité des formations de 5 ans. </a:t>
            </a:r>
            <a:endParaRPr lang="fr-FR" sz="1400" u="sng">
              <a:solidFill>
                <a:srgbClr val="FF0000"/>
              </a:solidFill>
              <a:latin typeface="+mn-lt"/>
            </a:endParaRPr>
          </a:p>
        </p:txBody>
      </p:sp>
      <p:sp>
        <p:nvSpPr>
          <p:cNvPr id="11" name="ZoneTexte 21">
            <a:extLst>
              <a:ext uri="{FF2B5EF4-FFF2-40B4-BE49-F238E27FC236}">
                <a16:creationId xmlns:a16="http://schemas.microsoft.com/office/drawing/2014/main" id="{40EA4A1E-22D2-4074-9189-F047D8FF384F}"/>
              </a:ext>
            </a:extLst>
          </p:cNvPr>
          <p:cNvSpPr txBox="1"/>
          <p:nvPr/>
        </p:nvSpPr>
        <p:spPr>
          <a:xfrm>
            <a:off x="5231904" y="3913311"/>
            <a:ext cx="1083951" cy="307777"/>
          </a:xfrm>
          <a:prstGeom prst="rect">
            <a:avLst/>
          </a:prstGeom>
          <a:noFill/>
        </p:spPr>
        <p:txBody>
          <a:bodyPr wrap="none" rtlCol="0">
            <a:spAutoFit/>
          </a:bodyPr>
          <a:lstStyle/>
          <a:p>
            <a:r>
              <a:rPr lang="fr-FR" sz="1400" b="1">
                <a:solidFill>
                  <a:srgbClr val="00B050"/>
                </a:solidFill>
              </a:rPr>
              <a:t>NOUVEAU</a:t>
            </a:r>
          </a:p>
        </p:txBody>
      </p:sp>
      <p:sp>
        <p:nvSpPr>
          <p:cNvPr id="12" name="ZoneTexte 21">
            <a:extLst>
              <a:ext uri="{FF2B5EF4-FFF2-40B4-BE49-F238E27FC236}">
                <a16:creationId xmlns:a16="http://schemas.microsoft.com/office/drawing/2014/main" id="{729722D1-4F3D-4592-942C-93FFA7A7EBF7}"/>
              </a:ext>
            </a:extLst>
          </p:cNvPr>
          <p:cNvSpPr txBox="1"/>
          <p:nvPr/>
        </p:nvSpPr>
        <p:spPr>
          <a:xfrm>
            <a:off x="10848528" y="4777407"/>
            <a:ext cx="1083951" cy="307777"/>
          </a:xfrm>
          <a:prstGeom prst="rect">
            <a:avLst/>
          </a:prstGeom>
          <a:noFill/>
        </p:spPr>
        <p:txBody>
          <a:bodyPr wrap="none" rtlCol="0">
            <a:spAutoFit/>
          </a:bodyPr>
          <a:lstStyle/>
          <a:p>
            <a:r>
              <a:rPr lang="fr-FR" sz="1400" b="1">
                <a:solidFill>
                  <a:srgbClr val="00B050"/>
                </a:solidFill>
              </a:rPr>
              <a:t>NOUVEAU</a:t>
            </a:r>
          </a:p>
        </p:txBody>
      </p:sp>
      <p:graphicFrame>
        <p:nvGraphicFramePr>
          <p:cNvPr id="10" name="Diagramme 9">
            <a:extLst>
              <a:ext uri="{FF2B5EF4-FFF2-40B4-BE49-F238E27FC236}">
                <a16:creationId xmlns:a16="http://schemas.microsoft.com/office/drawing/2014/main" id="{ED4904C8-06CD-465E-BAC7-F11B545E2D9F}"/>
              </a:ext>
            </a:extLst>
          </p:cNvPr>
          <p:cNvGraphicFramePr/>
          <p:nvPr>
            <p:extLst>
              <p:ext uri="{D42A27DB-BD31-4B8C-83A1-F6EECF244321}">
                <p14:modId xmlns:p14="http://schemas.microsoft.com/office/powerpoint/2010/main" val="3942354975"/>
              </p:ext>
            </p:extLst>
          </p:nvPr>
        </p:nvGraphicFramePr>
        <p:xfrm>
          <a:off x="1991542" y="692696"/>
          <a:ext cx="820891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 13" descr="Image result for pictogramme marchandise dangereuse">
            <a:extLst>
              <a:ext uri="{FF2B5EF4-FFF2-40B4-BE49-F238E27FC236}">
                <a16:creationId xmlns:a16="http://schemas.microsoft.com/office/drawing/2014/main" id="{1DA232DD-EA3F-492B-A97C-A9591BB38364}"/>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8581" y="1628800"/>
            <a:ext cx="751961" cy="720080"/>
          </a:xfrm>
          <a:prstGeom prst="rect">
            <a:avLst/>
          </a:prstGeom>
          <a:noFill/>
          <a:ln>
            <a:noFill/>
          </a:ln>
        </p:spPr>
      </p:pic>
    </p:spTree>
    <p:extLst>
      <p:ext uri="{BB962C8B-B14F-4D97-AF65-F5344CB8AC3E}">
        <p14:creationId xmlns:p14="http://schemas.microsoft.com/office/powerpoint/2010/main" val="145012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REVUE DES EXIGENCES</a:t>
            </a:r>
          </a:p>
        </p:txBody>
      </p:sp>
      <p:graphicFrame>
        <p:nvGraphicFramePr>
          <p:cNvPr id="8" name="Tableau 7">
            <a:extLst>
              <a:ext uri="{FF2B5EF4-FFF2-40B4-BE49-F238E27FC236}">
                <a16:creationId xmlns:a16="http://schemas.microsoft.com/office/drawing/2014/main" id="{AB714005-CC36-4217-9B25-76007DEE7825}"/>
              </a:ext>
            </a:extLst>
          </p:cNvPr>
          <p:cNvGraphicFramePr>
            <a:graphicFrameLocks noGrp="1"/>
          </p:cNvGraphicFramePr>
          <p:nvPr>
            <p:extLst>
              <p:ext uri="{D42A27DB-BD31-4B8C-83A1-F6EECF244321}">
                <p14:modId xmlns:p14="http://schemas.microsoft.com/office/powerpoint/2010/main" val="3784584508"/>
              </p:ext>
            </p:extLst>
          </p:nvPr>
        </p:nvGraphicFramePr>
        <p:xfrm>
          <a:off x="947426" y="2348879"/>
          <a:ext cx="10297144" cy="1600905"/>
        </p:xfrm>
        <a:graphic>
          <a:graphicData uri="http://schemas.openxmlformats.org/drawingml/2006/table">
            <a:tbl>
              <a:tblPr firstRow="1" firstCol="1" bandRow="1"/>
              <a:tblGrid>
                <a:gridCol w="10297144">
                  <a:extLst>
                    <a:ext uri="{9D8B030D-6E8A-4147-A177-3AD203B41FA5}">
                      <a16:colId xmlns:a16="http://schemas.microsoft.com/office/drawing/2014/main" val="2553427521"/>
                    </a:ext>
                  </a:extLst>
                </a:gridCol>
              </a:tblGrid>
              <a:tr h="409065">
                <a:tc>
                  <a:txBody>
                    <a:bodyPr/>
                    <a:lstStyle/>
                    <a:p>
                      <a:pPr marR="58420" algn="just">
                        <a:lnSpc>
                          <a:spcPct val="115000"/>
                        </a:lnSpc>
                        <a:spcBef>
                          <a:spcPts val="600"/>
                        </a:spcBef>
                        <a:spcAft>
                          <a:spcPts val="300"/>
                        </a:spcAft>
                      </a:pPr>
                      <a:r>
                        <a:rPr lang="fr-FR" sz="1600" b="1">
                          <a:solidFill>
                            <a:srgbClr val="0070C0"/>
                          </a:solidFill>
                          <a:effectLst/>
                          <a:latin typeface="Arial" panose="020B0604020202020204" pitchFamily="34" charset="0"/>
                          <a:ea typeface="Times New Roman" panose="02020603050405020304" pitchFamily="18" charset="0"/>
                        </a:rPr>
                        <a:t>Exigence 3.3.1 : contrôle </a:t>
                      </a:r>
                      <a:r>
                        <a:rPr lang="fr-FR" sz="1600" b="1" u="none">
                          <a:solidFill>
                            <a:srgbClr val="0070C0"/>
                          </a:solidFill>
                          <a:effectLst/>
                          <a:latin typeface="Arial" panose="020B0604020202020204" pitchFamily="34" charset="0"/>
                          <a:ea typeface="Times New Roman" panose="02020603050405020304" pitchFamily="18" charset="0"/>
                        </a:rPr>
                        <a:t>des véhicules (routiers et ferroviaires) et des </a:t>
                      </a:r>
                      <a:r>
                        <a:rPr lang="fr-FR" sz="1600" b="1">
                          <a:solidFill>
                            <a:srgbClr val="0070C0"/>
                          </a:solidFill>
                          <a:effectLst/>
                          <a:latin typeface="Arial" panose="020B0604020202020204" pitchFamily="34" charset="0"/>
                          <a:ea typeface="Times New Roman" panose="02020603050405020304" pitchFamily="18" charset="0"/>
                        </a:rPr>
                        <a:t>conducteurs routiers</a:t>
                      </a:r>
                      <a:endParaRPr lang="fr-FR"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4484040"/>
                  </a:ext>
                </a:extLst>
              </a:tr>
              <a:tr h="1191840">
                <a:tc>
                  <a:txBody>
                    <a:bodyPr/>
                    <a:lstStyle/>
                    <a:p>
                      <a:pPr marR="58420" algn="just">
                        <a:spcBef>
                          <a:spcPts val="600"/>
                        </a:spcBef>
                        <a:spcAft>
                          <a:spcPts val="600"/>
                        </a:spcAft>
                      </a:pPr>
                      <a:r>
                        <a:rPr lang="fr-FR" sz="1400">
                          <a:effectLst/>
                          <a:latin typeface="Arial" panose="020B0604020202020204" pitchFamily="34" charset="0"/>
                          <a:ea typeface="Times New Roman" panose="02020603050405020304" pitchFamily="18" charset="0"/>
                          <a:cs typeface="Arial" panose="020B0604020202020204" pitchFamily="34" charset="0"/>
                        </a:rPr>
                        <a:t>Un système de contrôle dont la fréquence et les points sont définis à partir de l’analyse des risques, des retours d’expérience et de la réglementation locale applicable, est mis en œuvre.</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p>
                      <a:pPr marR="58420" algn="just">
                        <a:spcAft>
                          <a:spcPts val="600"/>
                        </a:spcAft>
                      </a:pPr>
                      <a:r>
                        <a:rPr lang="fr-FR" sz="1400">
                          <a:effectLst/>
                          <a:latin typeface="Arial" panose="020B0604020202020204" pitchFamily="34" charset="0"/>
                          <a:ea typeface="Times New Roman" panose="02020603050405020304" pitchFamily="18" charset="0"/>
                          <a:cs typeface="Arial" panose="020B0604020202020204" pitchFamily="34" charset="0"/>
                        </a:rPr>
                        <a:t>Une attention particulière est portée pour </a:t>
                      </a:r>
                      <a:r>
                        <a:rPr lang="fr-FR" sz="1400" u="none">
                          <a:effectLst/>
                          <a:latin typeface="Arial" panose="020B0604020202020204" pitchFamily="34" charset="0"/>
                          <a:ea typeface="Times New Roman" panose="02020603050405020304" pitchFamily="18" charset="0"/>
                          <a:cs typeface="Arial" panose="020B0604020202020204" pitchFamily="34" charset="0"/>
                        </a:rPr>
                        <a:t>qu’aucun véhicule en surcharge, </a:t>
                      </a:r>
                      <a:r>
                        <a:rPr lang="fr-FR" sz="1400">
                          <a:effectLst/>
                          <a:latin typeface="Arial" panose="020B0604020202020204" pitchFamily="34" charset="0"/>
                          <a:ea typeface="Times New Roman" panose="02020603050405020304" pitchFamily="18" charset="0"/>
                          <a:cs typeface="Arial" panose="020B0604020202020204" pitchFamily="34" charset="0"/>
                        </a:rPr>
                        <a:t>en surpression ou sur-rempli ne quitte le site.</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p>
                      <a:r>
                        <a:rPr lang="fr-FR" sz="1400">
                          <a:effectLst/>
                          <a:latin typeface="Arial" panose="020B0604020202020204" pitchFamily="34" charset="0"/>
                          <a:ea typeface="Times New Roman" panose="02020603050405020304" pitchFamily="18" charset="0"/>
                        </a:rPr>
                        <a:t>Les résultats de ces contrôles sont enregistrés et les mesures correctrices éventuelles sont mises en place.</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681309"/>
                  </a:ext>
                </a:extLst>
              </a:tr>
            </a:tbl>
          </a:graphicData>
        </a:graphic>
      </p:graphicFrame>
      <p:sp>
        <p:nvSpPr>
          <p:cNvPr id="4" name="Rectangle 3">
            <a:extLst>
              <a:ext uri="{FF2B5EF4-FFF2-40B4-BE49-F238E27FC236}">
                <a16:creationId xmlns:a16="http://schemas.microsoft.com/office/drawing/2014/main" id="{FDCE8BB5-C36A-41B5-B4DA-66D0F5178F6E}"/>
              </a:ext>
            </a:extLst>
          </p:cNvPr>
          <p:cNvSpPr/>
          <p:nvPr/>
        </p:nvSpPr>
        <p:spPr>
          <a:xfrm>
            <a:off x="935931" y="4077072"/>
            <a:ext cx="1612942" cy="307777"/>
          </a:xfrm>
          <a:prstGeom prst="rect">
            <a:avLst/>
          </a:prstGeom>
        </p:spPr>
        <p:txBody>
          <a:bodyPr wrap="none">
            <a:spAutoFit/>
          </a:bodyPr>
          <a:lstStyle/>
          <a:p>
            <a:pPr marL="0" indent="0" algn="l">
              <a:spcBef>
                <a:spcPts val="600"/>
              </a:spcBef>
              <a:spcAft>
                <a:spcPts val="600"/>
              </a:spcAft>
            </a:pPr>
            <a:r>
              <a:rPr lang="fr-FR" sz="1400" b="0" u="sng">
                <a:solidFill>
                  <a:srgbClr val="FF0000"/>
                </a:solidFill>
                <a:latin typeface="+mj-lt"/>
                <a:cs typeface="Arial" panose="020B0604020202020204" pitchFamily="34" charset="0"/>
              </a:rPr>
              <a:t>Pas de changement</a:t>
            </a:r>
          </a:p>
        </p:txBody>
      </p:sp>
      <p:graphicFrame>
        <p:nvGraphicFramePr>
          <p:cNvPr id="7" name="Diagramme 6">
            <a:extLst>
              <a:ext uri="{FF2B5EF4-FFF2-40B4-BE49-F238E27FC236}">
                <a16:creationId xmlns:a16="http://schemas.microsoft.com/office/drawing/2014/main" id="{6CA5B377-F18A-48FD-949D-2D672B97FAC8}"/>
              </a:ext>
            </a:extLst>
          </p:cNvPr>
          <p:cNvGraphicFramePr/>
          <p:nvPr>
            <p:extLst>
              <p:ext uri="{D42A27DB-BD31-4B8C-83A1-F6EECF244321}">
                <p14:modId xmlns:p14="http://schemas.microsoft.com/office/powerpoint/2010/main" val="3964402436"/>
              </p:ext>
            </p:extLst>
          </p:nvPr>
        </p:nvGraphicFramePr>
        <p:xfrm>
          <a:off x="1991542" y="692696"/>
          <a:ext cx="820891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0559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EGEND" val="true"/>
</p:tagLst>
</file>

<file path=ppt/tags/tag10.xml><?xml version="1.0" encoding="utf-8"?>
<p:tagLst xmlns:a="http://schemas.openxmlformats.org/drawingml/2006/main" xmlns:r="http://schemas.openxmlformats.org/officeDocument/2006/relationships" xmlns:p="http://schemas.openxmlformats.org/presentationml/2006/main">
  <p:tag name="ISLEGEND" val="true"/>
</p:tagLst>
</file>

<file path=ppt/tags/tag11.xml><?xml version="1.0" encoding="utf-8"?>
<p:tagLst xmlns:a="http://schemas.openxmlformats.org/drawingml/2006/main" xmlns:r="http://schemas.openxmlformats.org/officeDocument/2006/relationships" xmlns:p="http://schemas.openxmlformats.org/presentationml/2006/main">
  <p:tag name="ISLEGEND" val="true"/>
</p:tagLst>
</file>

<file path=ppt/tags/tag12.xml><?xml version="1.0" encoding="utf-8"?>
<p:tagLst xmlns:a="http://schemas.openxmlformats.org/drawingml/2006/main" xmlns:r="http://schemas.openxmlformats.org/officeDocument/2006/relationships" xmlns:p="http://schemas.openxmlformats.org/presentationml/2006/main">
  <p:tag name="ISLEGEND" val="true"/>
</p:tagLst>
</file>

<file path=ppt/tags/tag13.xml><?xml version="1.0" encoding="utf-8"?>
<p:tagLst xmlns:a="http://schemas.openxmlformats.org/drawingml/2006/main" xmlns:r="http://schemas.openxmlformats.org/officeDocument/2006/relationships" xmlns:p="http://schemas.openxmlformats.org/presentationml/2006/main">
  <p:tag name="ISLEGEND" val="true"/>
</p:tagLst>
</file>

<file path=ppt/tags/tag14.xml><?xml version="1.0" encoding="utf-8"?>
<p:tagLst xmlns:a="http://schemas.openxmlformats.org/drawingml/2006/main" xmlns:r="http://schemas.openxmlformats.org/officeDocument/2006/relationships" xmlns:p="http://schemas.openxmlformats.org/presentationml/2006/main">
  <p:tag name="ISLEGEND" val="true"/>
</p:tagLst>
</file>

<file path=ppt/tags/tag15.xml><?xml version="1.0" encoding="utf-8"?>
<p:tagLst xmlns:a="http://schemas.openxmlformats.org/drawingml/2006/main" xmlns:r="http://schemas.openxmlformats.org/officeDocument/2006/relationships" xmlns:p="http://schemas.openxmlformats.org/presentationml/2006/main">
  <p:tag name="ISLEGEND" val="true"/>
</p:tagLst>
</file>

<file path=ppt/tags/tag2.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ISLEGEND" val="true"/>
</p:tagLst>
</file>

<file path=ppt/tags/tag5.xml><?xml version="1.0" encoding="utf-8"?>
<p:tagLst xmlns:a="http://schemas.openxmlformats.org/drawingml/2006/main" xmlns:r="http://schemas.openxmlformats.org/officeDocument/2006/relationships" xmlns:p="http://schemas.openxmlformats.org/presentationml/2006/main">
  <p:tag name="ISLEGEND" val="true"/>
</p:tagLst>
</file>

<file path=ppt/tags/tag6.xml><?xml version="1.0" encoding="utf-8"?>
<p:tagLst xmlns:a="http://schemas.openxmlformats.org/drawingml/2006/main" xmlns:r="http://schemas.openxmlformats.org/officeDocument/2006/relationships" xmlns:p="http://schemas.openxmlformats.org/presentationml/2006/main">
  <p:tag name="ISLEGEND" val="true"/>
</p:tagLst>
</file>

<file path=ppt/tags/tag7.xml><?xml version="1.0" encoding="utf-8"?>
<p:tagLst xmlns:a="http://schemas.openxmlformats.org/drawingml/2006/main" xmlns:r="http://schemas.openxmlformats.org/officeDocument/2006/relationships" xmlns:p="http://schemas.openxmlformats.org/presentationml/2006/main">
  <p:tag name="ISLEGEND" val="true"/>
</p:tagLst>
</file>

<file path=ppt/tags/tag8.xml><?xml version="1.0" encoding="utf-8"?>
<p:tagLst xmlns:a="http://schemas.openxmlformats.org/drawingml/2006/main" xmlns:r="http://schemas.openxmlformats.org/officeDocument/2006/relationships" xmlns:p="http://schemas.openxmlformats.org/presentationml/2006/main">
  <p:tag name="ISLEGEND" val="true"/>
</p:tagLst>
</file>

<file path=ppt/tags/tag9.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wingCount xmlns="34675de5-4563-4f28-8d82-4e698848548e" xsi:nil="true"/>
    <RelevantLanguage xmlns="34675de5-4563-4f28-8d82-4e698848548e">1036;3082;1043;1031;2070</RelevantLanguage>
    <VariationGroupID xmlns="34675de5-4563-4f28-8d82-4e698848548e">01a23a39-afa9-41a7-bf09-452d6f57873b</VariationGroupID>
    <ThematicID xmlns="34675de5-4563-4f28-8d82-4e698848548e">7285f05b-4f51-4e04-9a14-6c5d014a9ee8</ThematicID>
    <BranchTaxHTField0 xmlns="34675de5-4563-4f28-8d82-4e698848548e">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MetierTaxHTField0 xmlns="34675de5-4563-4f28-8d82-4e698848548e">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34675de5-4563-4f28-8d82-4e698848548e">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sItemGroupID xmlns="http://schemas.microsoft.com/sharepoint/v3">e03b8e70-ed9f-43a9-ba2e-e7d7527057d3</VariationsItemGroupID>
    <IsThematic xmlns="34675de5-4563-4f28-8d82-4e698848548e">true</IsThematic>
    <OrganizationStructureTaxHTField0 xmlns="34675de5-4563-4f28-8d82-4e698848548e">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SiteTaxHTField0 xmlns="34675de5-4563-4f28-8d82-4e698848548e">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PublishingExpirationDate xmlns="http://schemas.microsoft.com/sharepoint/v3" xsi:nil="true"/>
    <PublishingStartDate xmlns="http://schemas.microsoft.com/sharepoint/v3">2020-10-12T14:38:56+00:00</PublishingStartDate>
    <TaxCatchAll xmlns="6976bd83-f208-4589-bff3-a75963e94f6e">
      <Value>5</Value>
      <Value>4</Value>
      <Value>3</Value>
      <Value>2</Value>
      <Value>1</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5C49A2737EFE41A99FEC662959F5ED" ma:contentTypeVersion="18" ma:contentTypeDescription="Crée un document." ma:contentTypeScope="" ma:versionID="b0aa6774e4d4dd9bec3031c1903c624c">
  <xsd:schema xmlns:xsd="http://www.w3.org/2001/XMLSchema" xmlns:xs="http://www.w3.org/2001/XMLSchema" xmlns:p="http://schemas.microsoft.com/office/2006/metadata/properties" xmlns:ns1="http://schemas.microsoft.com/sharepoint/v3" xmlns:ns2="34675de5-4563-4f28-8d82-4e698848548e" xmlns:ns3="6976bd83-f208-4589-bff3-a75963e94f6e" targetNamespace="http://schemas.microsoft.com/office/2006/metadata/properties" ma:root="true" ma:fieldsID="d2ff5a676616c1ca0c980f5ba6a9e722" ns1:_="" ns2:_="" ns3:_="">
    <xsd:import namespace="http://schemas.microsoft.com/sharepoint/v3"/>
    <xsd:import namespace="34675de5-4563-4f28-8d82-4e698848548e"/>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4"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25"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element name="VariationsItemGroupID" ma:index="26" nillable="true" ma:displayName="ID de groupe d'élément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675de5-4563-4f28-8d82-4e698848548e"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9F6862-519E-4D3B-959E-8B8E74B90771}">
  <ds:schemaRefs>
    <ds:schemaRef ds:uri="http://schemas.openxmlformats.org/package/2006/metadata/core-properties"/>
    <ds:schemaRef ds:uri="http://schemas.microsoft.com/sharepoint/v3"/>
    <ds:schemaRef ds:uri="34675de5-4563-4f28-8d82-4e698848548e"/>
    <ds:schemaRef ds:uri="6976bd83-f208-4589-bff3-a75963e94f6e"/>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1B05453-1051-473B-B9CB-A651845F43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675de5-4563-4f28-8d82-4e698848548e"/>
    <ds:schemaRef ds:uri="6976bd83-f208-4589-bff3-a75963e94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D88F68-0A51-4E62-AAE4-E730753D58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TotalTime>
  <Words>1982</Words>
  <Application>Microsoft Office PowerPoint</Application>
  <PresentationFormat>Grand écran</PresentationFormat>
  <Paragraphs>217</Paragraphs>
  <Slides>16</Slides>
  <Notes>15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Wingdings</vt:lpstr>
      <vt:lpstr/>
      <vt:lpstr>Exigences HSE pour les opérations de chargement et déchargement des camions et des wagons REGLE HSE GROUPE (CR-GR-HSE-431)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Aurelie SALA</cp:lastModifiedBy>
  <cp:revision>11</cp:revision>
  <cp:lastPrinted>2020-10-01T12:44:15Z</cp:lastPrinted>
  <dcterms:modified xsi:type="dcterms:W3CDTF">2020-10-15T12:06:45Z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0x010100AB5C49A2737EFE41A99FEC662959F5ED</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Metier">
    <vt:lpwstr>5;#H3SEQ|1a49191b-7ec0-475b-ba04-e5bafe48b8b4</vt:lpwstr>
  </property>
  <property fmtid="{D5CDD505-2E9C-101B-9397-08002B2CF9AE}" pid="6" name="Site">
    <vt:lpwstr>3;#Tous les sites|26f15989-d479-4e08-b5e6-c4ab22359765</vt:lpwstr>
  </property>
  <property fmtid="{D5CDD505-2E9C-101B-9397-08002B2CF9AE}" pid="7" name="Country">
    <vt:lpwstr>4;#Tous les pays|de099b83-0153-463f-a92c-1666929f7084</vt:lpwstr>
  </property>
  <property fmtid="{D5CDD505-2E9C-101B-9397-08002B2CF9AE}" pid="8" name="Order">
    <vt:r8>110800</vt:r8>
  </property>
  <property fmtid="{D5CDD505-2E9C-101B-9397-08002B2CF9AE}" pid="9" name="xd_Signature">
    <vt:bool>false</vt:bool>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MSIP_Label_a4593b6e-8994-43c5-a486-e951b5f02cec_Enabled">
    <vt:lpwstr>True</vt:lpwstr>
  </property>
  <property fmtid="{D5CDD505-2E9C-101B-9397-08002B2CF9AE}" pid="14" name="MSIP_Label_a4593b6e-8994-43c5-a486-e951b5f02cec_SiteId">
    <vt:lpwstr>329e91b0-e21f-48fb-a071-456717ecc28e</vt:lpwstr>
  </property>
  <property fmtid="{D5CDD505-2E9C-101B-9397-08002B2CF9AE}" pid="15" name="MSIP_Label_a4593b6e-8994-43c5-a486-e951b5f02cec_Owner">
    <vt:lpwstr>cyril.champigny@total.com</vt:lpwstr>
  </property>
  <property fmtid="{D5CDD505-2E9C-101B-9397-08002B2CF9AE}" pid="16" name="MSIP_Label_a4593b6e-8994-43c5-a486-e951b5f02cec_SetDate">
    <vt:lpwstr>2020-10-06T05:49:54.1044968Z</vt:lpwstr>
  </property>
  <property fmtid="{D5CDD505-2E9C-101B-9397-08002B2CF9AE}" pid="17" name="MSIP_Label_a4593b6e-8994-43c5-a486-e951b5f02cec_Name">
    <vt:lpwstr>Public</vt:lpwstr>
  </property>
  <property fmtid="{D5CDD505-2E9C-101B-9397-08002B2CF9AE}" pid="18" name="MSIP_Label_a4593b6e-8994-43c5-a486-e951b5f02cec_Application">
    <vt:lpwstr>Microsoft Azure Information Protection</vt:lpwstr>
  </property>
  <property fmtid="{D5CDD505-2E9C-101B-9397-08002B2CF9AE}" pid="19" name="MSIP_Label_a4593b6e-8994-43c5-a486-e951b5f02cec_ActionId">
    <vt:lpwstr>e934ea29-5bf6-4470-b3ce-c38c9c9b72eb</vt:lpwstr>
  </property>
  <property fmtid="{D5CDD505-2E9C-101B-9397-08002B2CF9AE}" pid="20" name="MSIP_Label_a4593b6e-8994-43c5-a486-e951b5f02cec_Extended_MSFT_Method">
    <vt:lpwstr>Manual</vt:lpwstr>
  </property>
  <property fmtid="{D5CDD505-2E9C-101B-9397-08002B2CF9AE}" pid="21" name="Sensitivity">
    <vt:lpwstr>Public</vt:lpwstr>
  </property>
  <property fmtid="{D5CDD505-2E9C-101B-9397-08002B2CF9AE}" pid="22" name="_SourceUrl">
    <vt:lpwstr/>
  </property>
  <property fmtid="{D5CDD505-2E9C-101B-9397-08002B2CF9AE}" pid="23" name="_SharedFileIndex">
    <vt:lpwstr/>
  </property>
</Properties>
</file>