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handoutMasterIdLst>
    <p:handoutMasterId r:id="rId14"/>
  </p:handoutMasterIdLst>
  <p:sldIdLst>
    <p:sldId id="273" r:id="rId5"/>
    <p:sldId id="436" r:id="rId6"/>
    <p:sldId id="427" r:id="rId7"/>
    <p:sldId id="442" r:id="rId8"/>
    <p:sldId id="428" r:id="rId9"/>
    <p:sldId id="429" r:id="rId10"/>
    <p:sldId id="443" r:id="rId11"/>
    <p:sldId id="439"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8" autoAdjust="0"/>
    <p:restoredTop sz="95405" autoAdjust="0"/>
  </p:normalViewPr>
  <p:slideViewPr>
    <p:cSldViewPr>
      <p:cViewPr varScale="1">
        <p:scale>
          <a:sx n="82" d="100"/>
          <a:sy n="82" d="100"/>
        </p:scale>
        <p:origin x="926" y="5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1/23/2019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1/23/2019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232766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32661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a:p>
        </p:txBody>
      </p:sp>
    </p:spTree>
    <p:extLst>
      <p:ext uri="{BB962C8B-B14F-4D97-AF65-F5344CB8AC3E}">
        <p14:creationId xmlns:p14="http://schemas.microsoft.com/office/powerpoint/2010/main" val="97921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440" y="1844824"/>
            <a:ext cx="10945216" cy="1748663"/>
          </a:xfrm>
        </p:spPr>
        <p:txBody>
          <a:bodyPr/>
          <a:lstStyle/>
          <a:p>
            <a:r>
              <a:rPr lang="fr-FR" dirty="0"/>
              <a:t>Evaluation et suivi des risques HSE des actifs opérés par des tiers</a:t>
            </a:r>
            <a:r>
              <a:rPr lang="fr-FR" dirty="0" smtClean="0"/>
              <a:t/>
            </a:r>
            <a:br>
              <a:rPr lang="fr-FR" dirty="0" smtClean="0"/>
            </a:br>
            <a:r>
              <a:rPr lang="fr-FR" sz="2000" dirty="0" smtClean="0"/>
              <a:t>REGLE HSE GROUPE (CR-GR-HSE-114)</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055440" y="3212976"/>
            <a:ext cx="10729192" cy="3029760"/>
          </a:xfrm>
        </p:spPr>
        <p:txBody>
          <a:bodyPr/>
          <a:lstStyle/>
          <a:p>
            <a:endParaRPr lang="en-US" dirty="0" smtClean="0"/>
          </a:p>
          <a:p>
            <a:pPr>
              <a:spcAft>
                <a:spcPts val="600"/>
              </a:spcAft>
            </a:pPr>
            <a:r>
              <a:rPr lang="en-GB" b="1" i="1" dirty="0" smtClean="0"/>
              <a:t>SYNTHÈSE</a:t>
            </a:r>
          </a:p>
          <a:p>
            <a:pPr algn="just"/>
            <a:r>
              <a:rPr lang="fr-FR" sz="1600" dirty="0"/>
              <a:t>Cette règle définit les exigences pour l’évaluation et le suivi des risques HSE, principalement les risques majeurs, des actifs opérés par des tiers, dans lesquels les filiales du Groupe détiennent un intérêt</a:t>
            </a:r>
            <a:r>
              <a:rPr lang="fr-FR" sz="1600" dirty="0" smtClean="0"/>
              <a:t>.</a:t>
            </a:r>
          </a:p>
          <a:p>
            <a:pPr algn="just"/>
            <a:endParaRPr lang="fr-FR" sz="1600" dirty="0"/>
          </a:p>
          <a:p>
            <a:pPr algn="just"/>
            <a:r>
              <a:rPr lang="fr-FR" sz="1600" dirty="0"/>
              <a:t>Les exigences de la règle instituent la mise en place d’un dispositif d’évaluation HSE ainsi que de veille et d’alerte HSE</a:t>
            </a:r>
            <a:r>
              <a:rPr lang="fr-FR" sz="1600" dirty="0" smtClean="0"/>
              <a:t>.</a:t>
            </a:r>
          </a:p>
          <a:p>
            <a:pPr algn="just"/>
            <a:endParaRPr lang="fr-FR" sz="1600" dirty="0" smtClean="0"/>
          </a:p>
          <a:p>
            <a:pPr algn="just"/>
            <a:r>
              <a:rPr lang="en-US" sz="1600" dirty="0" err="1"/>
              <a:t>Cette</a:t>
            </a:r>
            <a:r>
              <a:rPr lang="en-US" sz="1600" dirty="0"/>
              <a:t> </a:t>
            </a:r>
            <a:r>
              <a:rPr lang="en-US" sz="1600" dirty="0" err="1"/>
              <a:t>règle</a:t>
            </a:r>
            <a:r>
              <a:rPr lang="en-US" sz="1600" dirty="0"/>
              <a:t> ne </a:t>
            </a:r>
            <a:r>
              <a:rPr lang="en-US" sz="1600" dirty="0" err="1"/>
              <a:t>concerne</a:t>
            </a:r>
            <a:r>
              <a:rPr lang="en-US" sz="1600" dirty="0"/>
              <a:t> pas les </a:t>
            </a:r>
            <a:r>
              <a:rPr lang="en-US" sz="1600" dirty="0" err="1"/>
              <a:t>réseaux</a:t>
            </a:r>
            <a:r>
              <a:rPr lang="en-US" sz="1600" dirty="0"/>
              <a:t> de stations-services </a:t>
            </a:r>
            <a:r>
              <a:rPr lang="en-US" sz="1600" dirty="0" err="1"/>
              <a:t>routiers</a:t>
            </a:r>
            <a:r>
              <a:rPr lang="en-US" sz="1600" dirty="0"/>
              <a:t> qui font </a:t>
            </a:r>
            <a:r>
              <a:rPr lang="en-US" sz="1600" dirty="0" err="1"/>
              <a:t>l’objet</a:t>
            </a:r>
            <a:r>
              <a:rPr lang="en-US" sz="1600" dirty="0"/>
              <a:t> d’un </a:t>
            </a:r>
            <a:r>
              <a:rPr lang="en-US" sz="1600" dirty="0" err="1"/>
              <a:t>processus</a:t>
            </a:r>
            <a:r>
              <a:rPr lang="en-US" sz="1600" dirty="0"/>
              <a:t> de </a:t>
            </a:r>
            <a:r>
              <a:rPr lang="en-US" sz="1600" dirty="0" err="1"/>
              <a:t>suivi</a:t>
            </a:r>
            <a:r>
              <a:rPr lang="en-US" sz="1600" dirty="0"/>
              <a:t> HSE </a:t>
            </a:r>
            <a:r>
              <a:rPr lang="en-US" sz="1600" dirty="0" err="1"/>
              <a:t>adapté</a:t>
            </a:r>
            <a:r>
              <a:rPr lang="en-US" sz="1600" dirty="0"/>
              <a:t> au sein de la </a:t>
            </a:r>
            <a:r>
              <a:rPr lang="en-US" sz="1600" dirty="0" err="1"/>
              <a:t>branche</a:t>
            </a:r>
            <a:r>
              <a:rPr lang="en-US" sz="1600" dirty="0"/>
              <a:t> MS. </a:t>
            </a:r>
          </a:p>
          <a:p>
            <a:pPr algn="just"/>
            <a:endParaRPr lang="fr-FR" sz="1600" dirty="0"/>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19336" y="1052736"/>
            <a:ext cx="6048671" cy="5040560"/>
          </a:xfrm>
        </p:spPr>
        <p:txBody>
          <a:bodyPr/>
          <a:lstStyle/>
          <a:p>
            <a:pPr algn="l">
              <a:spcBef>
                <a:spcPts val="600"/>
              </a:spcBef>
              <a:spcAft>
                <a:spcPts val="600"/>
              </a:spcAft>
            </a:pPr>
            <a:r>
              <a:rPr lang="fr-FR" sz="1800" b="1" u="sng" dirty="0"/>
              <a:t>Règle </a:t>
            </a:r>
            <a:r>
              <a:rPr lang="fr-FR" sz="1800" b="1" u="sng" dirty="0" smtClean="0"/>
              <a:t>nouvelle</a:t>
            </a:r>
            <a:endParaRPr lang="fr-FR" sz="1800" b="1" u="sng" dirty="0"/>
          </a:p>
          <a:p>
            <a:pPr algn="l">
              <a:spcBef>
                <a:spcPts val="600"/>
              </a:spcBef>
              <a:spcAft>
                <a:spcPts val="600"/>
              </a:spcAft>
            </a:pPr>
            <a:r>
              <a:rPr lang="en-GB" dirty="0" smtClean="0"/>
              <a:t>Champ </a:t>
            </a:r>
            <a:r>
              <a:rPr lang="en-GB" dirty="0" err="1"/>
              <a:t>d’application</a:t>
            </a:r>
            <a:r>
              <a:rPr lang="en-GB" dirty="0"/>
              <a:t> : </a:t>
            </a:r>
            <a:r>
              <a:rPr lang="fr-FR" dirty="0"/>
              <a:t>domaine non </a:t>
            </a:r>
            <a:r>
              <a:rPr lang="fr-FR" dirty="0" smtClean="0"/>
              <a:t>opéré, </a:t>
            </a:r>
            <a:r>
              <a:rPr lang="fr-FR" dirty="0"/>
              <a:t>intérêts </a:t>
            </a:r>
            <a:r>
              <a:rPr lang="fr-FR" dirty="0" smtClean="0"/>
              <a:t>patrimoniaux.</a:t>
            </a:r>
            <a:endParaRPr lang="fr-FR" dirty="0"/>
          </a:p>
          <a:p>
            <a:pPr algn="l">
              <a:spcBef>
                <a:spcPts val="600"/>
              </a:spcBef>
              <a:spcAft>
                <a:spcPts val="600"/>
              </a:spcAft>
            </a:pPr>
            <a:r>
              <a:rPr lang="fr-FR" dirty="0" smtClean="0"/>
              <a:t>Intégration </a:t>
            </a:r>
            <a:r>
              <a:rPr lang="fr-FR" dirty="0"/>
              <a:t>lors des revues JUR des enseignements du REX juridique </a:t>
            </a:r>
            <a:r>
              <a:rPr lang="fr-FR" dirty="0" err="1"/>
              <a:t>Buncefield</a:t>
            </a:r>
            <a:r>
              <a:rPr lang="fr-FR" dirty="0"/>
              <a:t>.</a:t>
            </a:r>
          </a:p>
          <a:p>
            <a:pPr algn="l">
              <a:lnSpc>
                <a:spcPct val="100000"/>
              </a:lnSpc>
              <a:spcBef>
                <a:spcPts val="600"/>
              </a:spcBef>
              <a:spcAft>
                <a:spcPts val="600"/>
              </a:spcAft>
            </a:pPr>
            <a:r>
              <a:rPr lang="fr-FR" dirty="0"/>
              <a:t>Utilisation proposée d’un outil existant (extrait de la « Grille HSE » du CORISK), connu de toutes les Branches afin de réaliser l’évaluation de sensibilité HSE plutôt que </a:t>
            </a:r>
            <a:r>
              <a:rPr lang="fr-FR" dirty="0" smtClean="0"/>
              <a:t>la création </a:t>
            </a:r>
            <a:r>
              <a:rPr lang="fr-FR" dirty="0"/>
              <a:t>d’outils nouveaux.</a:t>
            </a:r>
          </a:p>
          <a:p>
            <a:pPr algn="l">
              <a:spcBef>
                <a:spcPts val="600"/>
              </a:spcBef>
              <a:spcAft>
                <a:spcPts val="600"/>
              </a:spcAft>
            </a:pPr>
            <a:r>
              <a:rPr lang="fr-FR" dirty="0" smtClean="0"/>
              <a:t>Date </a:t>
            </a:r>
            <a:r>
              <a:rPr lang="fr-FR" dirty="0"/>
              <a:t>de publication dans REFLEX : </a:t>
            </a:r>
            <a:r>
              <a:rPr lang="fr-FR" dirty="0" smtClean="0"/>
              <a:t>28/01/2019</a:t>
            </a:r>
            <a:endParaRPr lang="fr-FR" dirty="0"/>
          </a:p>
          <a:p>
            <a:pPr algn="l">
              <a:spcBef>
                <a:spcPts val="600"/>
              </a:spcBef>
              <a:spcAft>
                <a:spcPts val="600"/>
              </a:spcAft>
            </a:pPr>
            <a:r>
              <a:rPr lang="fr-FR" dirty="0" smtClean="0"/>
              <a:t>Date </a:t>
            </a:r>
            <a:r>
              <a:rPr lang="fr-FR" dirty="0"/>
              <a:t>d’application : </a:t>
            </a:r>
            <a:r>
              <a:rPr lang="fr-FR" dirty="0" smtClean="0"/>
              <a:t>dans les 6 </a:t>
            </a:r>
            <a:r>
              <a:rPr lang="fr-FR" dirty="0"/>
              <a:t>mois après publication</a:t>
            </a:r>
            <a:r>
              <a:rPr lang="fr-FR" dirty="0" smtClean="0"/>
              <a:t>.</a:t>
            </a:r>
            <a:endParaRPr lang="fr-FR" dirty="0"/>
          </a:p>
        </p:txBody>
      </p:sp>
      <p:pic>
        <p:nvPicPr>
          <p:cNvPr id="3" name="Picture 2"/>
          <p:cNvPicPr>
            <a:picLocks noChangeAspect="1"/>
          </p:cNvPicPr>
          <p:nvPr/>
        </p:nvPicPr>
        <p:blipFill>
          <a:blip r:embed="rId3"/>
          <a:stretch>
            <a:fillRect/>
          </a:stretch>
        </p:blipFill>
        <p:spPr>
          <a:xfrm>
            <a:off x="119336" y="211022"/>
            <a:ext cx="5807458" cy="625690"/>
          </a:xfrm>
          <a:prstGeom prst="rect">
            <a:avLst/>
          </a:prstGeom>
        </p:spPr>
      </p:pic>
      <p:sp>
        <p:nvSpPr>
          <p:cNvPr id="4" name="5-Point Star 3"/>
          <p:cNvSpPr/>
          <p:nvPr/>
        </p:nvSpPr>
        <p:spPr>
          <a:xfrm>
            <a:off x="84108" y="980728"/>
            <a:ext cx="432048" cy="432048"/>
          </a:xfrm>
          <a:prstGeom prst="star5">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Evaluation des </a:t>
            </a:r>
            <a:r>
              <a:rPr lang="en-GB" dirty="0" err="1" smtClean="0"/>
              <a:t>risques</a:t>
            </a:r>
            <a:r>
              <a:rPr lang="en-GB" dirty="0" smtClean="0"/>
              <a:t> HSE des </a:t>
            </a:r>
            <a:r>
              <a:rPr lang="en-GB" dirty="0" err="1" smtClean="0"/>
              <a:t>actifs</a:t>
            </a:r>
            <a:endParaRPr lang="en-GB" dirty="0"/>
          </a:p>
        </p:txBody>
      </p:sp>
      <p:sp>
        <p:nvSpPr>
          <p:cNvPr id="11" name="Espace réservé du texte 1"/>
          <p:cNvSpPr txBox="1">
            <a:spLocks/>
          </p:cNvSpPr>
          <p:nvPr/>
        </p:nvSpPr>
        <p:spPr>
          <a:xfrm>
            <a:off x="408841" y="764703"/>
            <a:ext cx="11305256" cy="219402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Évaluation</a:t>
            </a:r>
            <a:r>
              <a:rPr lang="fr-FR" u="sng" dirty="0">
                <a:solidFill>
                  <a:schemeClr val="tx1"/>
                </a:solidFill>
              </a:rPr>
              <a:t>, suivi et révision du niveau de risque </a:t>
            </a:r>
            <a:r>
              <a:rPr lang="fr-FR" u="sng" dirty="0" smtClean="0">
                <a:solidFill>
                  <a:schemeClr val="tx1"/>
                </a:solidFill>
              </a:rPr>
              <a:t>HSE (Exigence 3.1.1)</a:t>
            </a:r>
            <a:endParaRPr lang="fr-FR" u="sng" dirty="0">
              <a:solidFill>
                <a:schemeClr val="tx1"/>
              </a:solidFill>
            </a:endParaRPr>
          </a:p>
          <a:p>
            <a:pPr marL="0" indent="0" algn="l">
              <a:spcAft>
                <a:spcPts val="600"/>
              </a:spcAft>
            </a:pPr>
            <a:r>
              <a:rPr lang="fr-FR" sz="1600" b="0" dirty="0">
                <a:solidFill>
                  <a:schemeClr val="tx1"/>
                </a:solidFill>
              </a:rPr>
              <a:t>Le niveau de risque HSE des actifs opérés par un tiers est évalué.</a:t>
            </a:r>
          </a:p>
          <a:p>
            <a:pPr marL="0" indent="0" algn="l">
              <a:spcAft>
                <a:spcPts val="600"/>
              </a:spcAft>
            </a:pPr>
            <a:r>
              <a:rPr lang="fr-FR" sz="1600" b="0" dirty="0">
                <a:solidFill>
                  <a:schemeClr val="tx1"/>
                </a:solidFill>
              </a:rPr>
              <a:t>Cette évaluation est révisée à chaque modification de situation qui peut influencer significativement le niveau de risque HSE et au minimum tous les 5 ans.</a:t>
            </a:r>
          </a:p>
          <a:p>
            <a:pPr marL="0" indent="0" algn="l">
              <a:spcAft>
                <a:spcPts val="600"/>
              </a:spcAft>
            </a:pPr>
            <a:r>
              <a:rPr lang="fr-FR" sz="1600" b="0" dirty="0">
                <a:solidFill>
                  <a:schemeClr val="tx1"/>
                </a:solidFill>
              </a:rPr>
              <a:t>Une veille continue est exercée de manière à pouvoir détecter toute évolution de situation</a:t>
            </a:r>
            <a:r>
              <a:rPr lang="fr-FR" sz="1600" b="0" dirty="0" smtClean="0">
                <a:solidFill>
                  <a:schemeClr val="tx1"/>
                </a:solidFill>
              </a:rPr>
              <a:t>.</a:t>
            </a:r>
            <a:endParaRPr lang="fr-FR" sz="1600" b="0" dirty="0">
              <a:solidFill>
                <a:schemeClr val="tx1"/>
              </a:solidFill>
            </a:endParaRPr>
          </a:p>
        </p:txBody>
      </p:sp>
      <p:sp>
        <p:nvSpPr>
          <p:cNvPr id="7" name="Espace réservé du texte 1"/>
          <p:cNvSpPr txBox="1">
            <a:spLocks/>
          </p:cNvSpPr>
          <p:nvPr/>
        </p:nvSpPr>
        <p:spPr>
          <a:xfrm>
            <a:off x="385176" y="3356992"/>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a:solidFill>
                  <a:schemeClr val="tx1"/>
                </a:solidFill>
              </a:rPr>
              <a:t>P</a:t>
            </a:r>
            <a:r>
              <a:rPr lang="fr-FR" u="sng" dirty="0" smtClean="0">
                <a:solidFill>
                  <a:schemeClr val="tx1"/>
                </a:solidFill>
              </a:rPr>
              <a:t>ersonne désignée (</a:t>
            </a:r>
            <a:r>
              <a:rPr lang="fr-FR" u="sng" dirty="0">
                <a:solidFill>
                  <a:schemeClr val="tx1"/>
                </a:solidFill>
              </a:rPr>
              <a:t>Exigence </a:t>
            </a:r>
            <a:r>
              <a:rPr lang="fr-FR" u="sng" dirty="0" smtClean="0">
                <a:solidFill>
                  <a:schemeClr val="tx1"/>
                </a:solidFill>
              </a:rPr>
              <a:t>3.1.2)</a:t>
            </a:r>
            <a:endParaRPr lang="fr-FR" u="sng" dirty="0">
              <a:solidFill>
                <a:schemeClr val="tx1"/>
              </a:solidFill>
            </a:endParaRPr>
          </a:p>
          <a:p>
            <a:pPr marL="0" indent="0" algn="l">
              <a:spcAft>
                <a:spcPts val="600"/>
              </a:spcAft>
            </a:pPr>
            <a:r>
              <a:rPr lang="fr-FR" sz="1600" b="0" dirty="0">
                <a:solidFill>
                  <a:schemeClr val="tx1"/>
                </a:solidFill>
              </a:rPr>
              <a:t>La personne désignée pour la gestion de l’intérêt patrimonial détenu dans l’actif est en charge de l’évaluation, du suivi et de la révision du niveau de risque HSE de l’actif.</a:t>
            </a:r>
          </a:p>
          <a:p>
            <a:pPr marL="0" indent="0" algn="l">
              <a:spcAft>
                <a:spcPts val="600"/>
              </a:spcAft>
            </a:pPr>
            <a:r>
              <a:rPr lang="fr-FR" sz="1600" b="0" dirty="0">
                <a:solidFill>
                  <a:schemeClr val="tx1"/>
                </a:solidFill>
              </a:rPr>
              <a:t>Cette personne est formée au management HSE des </a:t>
            </a:r>
            <a:r>
              <a:rPr lang="fr-FR" sz="1600" b="0" i="1" dirty="0" smtClean="0">
                <a:solidFill>
                  <a:schemeClr val="tx1"/>
                </a:solidFill>
              </a:rPr>
              <a:t>joint ventures </a:t>
            </a:r>
            <a:r>
              <a:rPr lang="fr-FR" sz="1600" b="0" dirty="0" smtClean="0">
                <a:solidFill>
                  <a:schemeClr val="tx1"/>
                </a:solidFill>
              </a:rPr>
              <a:t>(</a:t>
            </a:r>
            <a:r>
              <a:rPr lang="fr-FR" sz="1600" b="0" i="1" dirty="0" smtClean="0">
                <a:solidFill>
                  <a:schemeClr val="tx1"/>
                </a:solidFill>
              </a:rPr>
              <a:t>JV</a:t>
            </a:r>
            <a:r>
              <a:rPr lang="fr-FR" sz="1600" b="0" dirty="0" smtClean="0">
                <a:solidFill>
                  <a:schemeClr val="tx1"/>
                </a:solidFill>
              </a:rPr>
              <a:t>).</a:t>
            </a:r>
            <a:endParaRPr lang="fr-FR" sz="1600" b="0" dirty="0">
              <a:solidFill>
                <a:schemeClr val="tx1"/>
              </a:solidFill>
            </a:endParaRPr>
          </a:p>
        </p:txBody>
      </p:sp>
      <p:cxnSp>
        <p:nvCxnSpPr>
          <p:cNvPr id="10" name="Connecteur droit 9"/>
          <p:cNvCxnSpPr/>
          <p:nvPr/>
        </p:nvCxnSpPr>
        <p:spPr>
          <a:xfrm>
            <a:off x="419708" y="2996952"/>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7368" y="0"/>
            <a:ext cx="9649072" cy="404664"/>
          </a:xfrm>
        </p:spPr>
        <p:txBody>
          <a:bodyPr/>
          <a:lstStyle/>
          <a:p>
            <a:r>
              <a:rPr lang="en-GB" dirty="0"/>
              <a:t>REVUE DES EXIGENCES : Evaluation des </a:t>
            </a:r>
            <a:r>
              <a:rPr lang="en-GB" dirty="0" err="1"/>
              <a:t>risques</a:t>
            </a:r>
            <a:r>
              <a:rPr lang="en-GB" dirty="0"/>
              <a:t> HSE des </a:t>
            </a:r>
            <a:r>
              <a:rPr lang="en-GB" dirty="0" err="1"/>
              <a:t>actifs</a:t>
            </a:r>
            <a:endParaRPr lang="en-GB" dirty="0"/>
          </a:p>
        </p:txBody>
      </p:sp>
      <p:pic>
        <p:nvPicPr>
          <p:cNvPr id="4" name="Picture 3"/>
          <p:cNvPicPr>
            <a:picLocks noChangeAspect="1"/>
          </p:cNvPicPr>
          <p:nvPr/>
        </p:nvPicPr>
        <p:blipFill>
          <a:blip r:embed="rId2"/>
          <a:stretch>
            <a:fillRect/>
          </a:stretch>
        </p:blipFill>
        <p:spPr>
          <a:xfrm>
            <a:off x="1919536" y="1988840"/>
            <a:ext cx="9020965" cy="4320480"/>
          </a:xfrm>
          <a:prstGeom prst="rect">
            <a:avLst/>
          </a:prstGeom>
        </p:spPr>
      </p:pic>
      <p:sp>
        <p:nvSpPr>
          <p:cNvPr id="5" name="Espace réservé du texte 1"/>
          <p:cNvSpPr txBox="1">
            <a:spLocks/>
          </p:cNvSpPr>
          <p:nvPr/>
        </p:nvSpPr>
        <p:spPr>
          <a:xfrm>
            <a:off x="382696" y="514142"/>
            <a:ext cx="11161240" cy="169441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Critères </a:t>
            </a:r>
            <a:r>
              <a:rPr lang="fr-FR" u="sng" dirty="0">
                <a:solidFill>
                  <a:schemeClr val="tx1"/>
                </a:solidFill>
              </a:rPr>
              <a:t>d’évaluation du niveau de risque </a:t>
            </a:r>
            <a:r>
              <a:rPr lang="fr-FR" u="sng" dirty="0" smtClean="0">
                <a:solidFill>
                  <a:schemeClr val="tx1"/>
                </a:solidFill>
              </a:rPr>
              <a:t>HSE (</a:t>
            </a:r>
            <a:r>
              <a:rPr lang="fr-FR" u="sng" dirty="0">
                <a:solidFill>
                  <a:schemeClr val="tx1"/>
                </a:solidFill>
              </a:rPr>
              <a:t>Exigence </a:t>
            </a:r>
            <a:r>
              <a:rPr lang="fr-FR" u="sng" dirty="0" smtClean="0">
                <a:solidFill>
                  <a:schemeClr val="tx1"/>
                </a:solidFill>
              </a:rPr>
              <a:t>3.1.3)</a:t>
            </a:r>
            <a:endParaRPr lang="fr-FR" u="sng" dirty="0">
              <a:solidFill>
                <a:schemeClr val="tx1"/>
              </a:solidFill>
            </a:endParaRPr>
          </a:p>
          <a:p>
            <a:pPr marL="0" indent="0" algn="l">
              <a:spcAft>
                <a:spcPts val="600"/>
              </a:spcAft>
            </a:pPr>
            <a:r>
              <a:rPr lang="fr-FR" sz="1600" b="0" dirty="0" smtClean="0">
                <a:solidFill>
                  <a:schemeClr val="tx1"/>
                </a:solidFill>
              </a:rPr>
              <a:t>L’évaluation du niveau de risque HSE d’un actif opéré par un tiers est conduite selon des critères adaptés de la grille </a:t>
            </a:r>
            <a:r>
              <a:rPr lang="fr-FR" sz="1600" b="0" dirty="0" err="1" smtClean="0">
                <a:solidFill>
                  <a:schemeClr val="tx1"/>
                </a:solidFill>
              </a:rPr>
              <a:t>Corisk</a:t>
            </a:r>
            <a:r>
              <a:rPr lang="fr-FR" sz="1600" b="0" dirty="0" smtClean="0">
                <a:solidFill>
                  <a:schemeClr val="tx1"/>
                </a:solidFill>
              </a:rPr>
              <a:t> pour les projets, et au minimum, les 10 éléments illustrés ci-dessous. </a:t>
            </a:r>
          </a:p>
          <a:p>
            <a:pPr marL="0" indent="0" algn="l">
              <a:spcAft>
                <a:spcPts val="600"/>
              </a:spcAft>
            </a:pPr>
            <a:r>
              <a:rPr lang="fr-FR" sz="1600" b="0" dirty="0" smtClean="0">
                <a:solidFill>
                  <a:schemeClr val="tx1"/>
                </a:solidFill>
              </a:rPr>
              <a:t>Ces </a:t>
            </a:r>
            <a:r>
              <a:rPr lang="fr-FR" sz="1600" b="0" dirty="0">
                <a:solidFill>
                  <a:schemeClr val="tx1"/>
                </a:solidFill>
              </a:rPr>
              <a:t>10 éléments </a:t>
            </a:r>
            <a:r>
              <a:rPr lang="fr-FR" sz="1600" b="0" dirty="0" smtClean="0">
                <a:solidFill>
                  <a:schemeClr val="tx1"/>
                </a:solidFill>
              </a:rPr>
              <a:t>sont </a:t>
            </a:r>
            <a:r>
              <a:rPr lang="fr-FR" sz="1600" b="0" dirty="0">
                <a:solidFill>
                  <a:schemeClr val="tx1"/>
                </a:solidFill>
              </a:rPr>
              <a:t>les </a:t>
            </a:r>
            <a:r>
              <a:rPr lang="fr-FR" sz="1600" b="0" dirty="0" smtClean="0">
                <a:solidFill>
                  <a:schemeClr val="tx1"/>
                </a:solidFill>
              </a:rPr>
              <a:t>minimum </a:t>
            </a:r>
            <a:r>
              <a:rPr lang="fr-FR" sz="1600" b="0" dirty="0">
                <a:solidFill>
                  <a:schemeClr val="tx1"/>
                </a:solidFill>
              </a:rPr>
              <a:t>à considérer pour l’évaluation du niveau de risque HSE des actifs opérés par des tiers. </a:t>
            </a:r>
          </a:p>
        </p:txBody>
      </p:sp>
    </p:spTree>
    <p:extLst>
      <p:ext uri="{BB962C8B-B14F-4D97-AF65-F5344CB8AC3E}">
        <p14:creationId xmlns:p14="http://schemas.microsoft.com/office/powerpoint/2010/main" val="34007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EXIGENCES : Evaluation des </a:t>
            </a:r>
            <a:r>
              <a:rPr lang="en-GB" dirty="0" err="1"/>
              <a:t>risques</a:t>
            </a:r>
            <a:r>
              <a:rPr lang="en-GB" dirty="0"/>
              <a:t> HSE des </a:t>
            </a:r>
            <a:r>
              <a:rPr lang="en-GB" dirty="0" err="1" smtClean="0"/>
              <a:t>actifs</a:t>
            </a:r>
            <a:endParaRPr lang="en-GB" dirty="0"/>
          </a:p>
        </p:txBody>
      </p:sp>
      <p:sp>
        <p:nvSpPr>
          <p:cNvPr id="11" name="Espace réservé du texte 1"/>
          <p:cNvSpPr txBox="1">
            <a:spLocks/>
          </p:cNvSpPr>
          <p:nvPr/>
        </p:nvSpPr>
        <p:spPr>
          <a:xfrm>
            <a:off x="263352" y="836712"/>
            <a:ext cx="11161240" cy="172819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Classification </a:t>
            </a:r>
            <a:r>
              <a:rPr lang="fr-FR" u="sng" dirty="0">
                <a:solidFill>
                  <a:schemeClr val="tx1"/>
                </a:solidFill>
              </a:rPr>
              <a:t>des actifs à forte sensibilité </a:t>
            </a:r>
            <a:r>
              <a:rPr lang="fr-FR" u="sng" dirty="0" smtClean="0">
                <a:solidFill>
                  <a:schemeClr val="tx1"/>
                </a:solidFill>
              </a:rPr>
              <a:t>HSE </a:t>
            </a:r>
            <a:r>
              <a:rPr lang="en-GB" u="sng" dirty="0" smtClean="0">
                <a:solidFill>
                  <a:schemeClr val="tx1"/>
                </a:solidFill>
              </a:rPr>
              <a:t>(Exigence 3.1.4)</a:t>
            </a:r>
            <a:endParaRPr lang="fr-FR" u="sng" dirty="0">
              <a:solidFill>
                <a:schemeClr val="tx1"/>
              </a:solidFill>
            </a:endParaRPr>
          </a:p>
          <a:p>
            <a:pPr marL="0" indent="0" algn="l">
              <a:spcAft>
                <a:spcPts val="600"/>
              </a:spcAft>
            </a:pPr>
            <a:r>
              <a:rPr lang="fr-FR" sz="1600" b="0" dirty="0">
                <a:solidFill>
                  <a:schemeClr val="tx1"/>
                </a:solidFill>
              </a:rPr>
              <a:t>Si des niveaux de risques HSE sont évalués « élevés » ou « très élevés » selon l’exigence 3.1.3, l’actif est qualifié à forte sensibilité HSE.</a:t>
            </a:r>
          </a:p>
          <a:p>
            <a:pPr marL="0" indent="0" algn="l">
              <a:spcAft>
                <a:spcPts val="600"/>
              </a:spcAft>
            </a:pPr>
            <a:r>
              <a:rPr lang="fr-FR" sz="1600" b="0" dirty="0">
                <a:solidFill>
                  <a:schemeClr val="tx1"/>
                </a:solidFill>
              </a:rPr>
              <a:t>L’évaluation est alors soumise pour avis métier à la direction HSE de la branche concernée.</a:t>
            </a:r>
          </a:p>
          <a:p>
            <a:pPr marL="0" indent="0" algn="l">
              <a:spcAft>
                <a:spcPts val="600"/>
              </a:spcAft>
            </a:pPr>
            <a:endParaRPr lang="en-US" sz="1600"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5" name="Picture 4"/>
          <p:cNvPicPr>
            <a:picLocks noChangeAspect="1"/>
          </p:cNvPicPr>
          <p:nvPr/>
        </p:nvPicPr>
        <p:blipFill>
          <a:blip r:embed="rId3"/>
          <a:stretch>
            <a:fillRect/>
          </a:stretch>
        </p:blipFill>
        <p:spPr>
          <a:xfrm>
            <a:off x="335360" y="2780928"/>
            <a:ext cx="11437087" cy="12193"/>
          </a:xfrm>
          <a:prstGeom prst="rect">
            <a:avLst/>
          </a:prstGeom>
        </p:spPr>
      </p:pic>
      <p:sp>
        <p:nvSpPr>
          <p:cNvPr id="6" name="Espace réservé du texte 1"/>
          <p:cNvSpPr txBox="1">
            <a:spLocks/>
          </p:cNvSpPr>
          <p:nvPr/>
        </p:nvSpPr>
        <p:spPr>
          <a:xfrm>
            <a:off x="263352" y="3031085"/>
            <a:ext cx="11161240" cy="172819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Registre </a:t>
            </a:r>
            <a:r>
              <a:rPr lang="fr-FR" u="sng" dirty="0">
                <a:solidFill>
                  <a:schemeClr val="tx1"/>
                </a:solidFill>
              </a:rPr>
              <a:t>des actifs à forte sensibilité </a:t>
            </a:r>
            <a:r>
              <a:rPr lang="fr-FR" u="sng" dirty="0" smtClean="0">
                <a:solidFill>
                  <a:schemeClr val="tx1"/>
                </a:solidFill>
              </a:rPr>
              <a:t>HSE </a:t>
            </a:r>
            <a:r>
              <a:rPr lang="en-GB" u="sng" dirty="0" smtClean="0">
                <a:solidFill>
                  <a:schemeClr val="tx1"/>
                </a:solidFill>
              </a:rPr>
              <a:t>(Exigence 3.1.5)</a:t>
            </a:r>
            <a:endParaRPr lang="fr-FR" u="sng" dirty="0">
              <a:solidFill>
                <a:schemeClr val="tx1"/>
              </a:solidFill>
            </a:endParaRPr>
          </a:p>
          <a:p>
            <a:pPr marL="0" indent="0" algn="l">
              <a:spcAft>
                <a:spcPts val="600"/>
              </a:spcAft>
            </a:pPr>
            <a:r>
              <a:rPr lang="fr-FR" sz="1600" b="0" dirty="0">
                <a:solidFill>
                  <a:schemeClr val="tx1"/>
                </a:solidFill>
              </a:rPr>
              <a:t>Cette exigence s’applique aux directions HSE des branches.</a:t>
            </a:r>
          </a:p>
          <a:p>
            <a:pPr marL="0" indent="0" algn="l">
              <a:spcAft>
                <a:spcPts val="600"/>
              </a:spcAft>
            </a:pPr>
            <a:r>
              <a:rPr lang="fr-FR" sz="1600" b="0" dirty="0">
                <a:solidFill>
                  <a:schemeClr val="tx1"/>
                </a:solidFill>
              </a:rPr>
              <a:t>Un registre des actifs à forte sensibilité HSE ainsi que des personnes désignées correspondantes est tenu à jour.</a:t>
            </a:r>
          </a:p>
          <a:p>
            <a:pPr marL="0" indent="0" algn="l">
              <a:spcAft>
                <a:spcPts val="600"/>
              </a:spcAft>
            </a:pPr>
            <a:endParaRPr lang="en-US" sz="1600"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Vigilance HSE</a:t>
            </a:r>
            <a:endParaRPr lang="en-GB" dirty="0"/>
          </a:p>
        </p:txBody>
      </p:sp>
      <p:sp>
        <p:nvSpPr>
          <p:cNvPr id="11" name="Espace réservé du texte 1"/>
          <p:cNvSpPr txBox="1">
            <a:spLocks/>
          </p:cNvSpPr>
          <p:nvPr/>
        </p:nvSpPr>
        <p:spPr>
          <a:xfrm>
            <a:off x="385665" y="692696"/>
            <a:ext cx="11424592" cy="43924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a:solidFill>
                  <a:schemeClr val="tx1"/>
                </a:solidFill>
              </a:rPr>
              <a:t>Vigilance </a:t>
            </a:r>
            <a:r>
              <a:rPr lang="en-GB" u="sng" dirty="0" smtClean="0">
                <a:solidFill>
                  <a:schemeClr val="tx1"/>
                </a:solidFill>
              </a:rPr>
              <a:t>HSE (Exigence 3.2.1)</a:t>
            </a:r>
            <a:endParaRPr lang="fr-FR" u="sng" dirty="0">
              <a:solidFill>
                <a:schemeClr val="tx1"/>
              </a:solidFill>
            </a:endParaRPr>
          </a:p>
          <a:p>
            <a:pPr marL="0" indent="0" algn="l">
              <a:spcBef>
                <a:spcPts val="600"/>
              </a:spcBef>
              <a:spcAft>
                <a:spcPts val="600"/>
              </a:spcAft>
            </a:pPr>
            <a:r>
              <a:rPr lang="fr-FR" sz="1600" b="0" dirty="0">
                <a:solidFill>
                  <a:schemeClr val="tx1"/>
                </a:solidFill>
              </a:rPr>
              <a:t>Pour tout actif évalué à forte sensibilité HSE, le questionnaire de vigilance HSE est renseigné chaque </a:t>
            </a:r>
            <a:r>
              <a:rPr lang="fr-FR" sz="1600" b="0" dirty="0" smtClean="0">
                <a:solidFill>
                  <a:schemeClr val="tx1"/>
                </a:solidFill>
              </a:rPr>
              <a:t>année.</a:t>
            </a:r>
            <a:endParaRPr lang="fr-FR" sz="1600" b="0" dirty="0">
              <a:solidFill>
                <a:schemeClr val="tx1"/>
              </a:solidFill>
            </a:endParaRPr>
          </a:p>
          <a:p>
            <a:pPr marL="0" indent="0" algn="l">
              <a:spcBef>
                <a:spcPts val="600"/>
              </a:spcBef>
              <a:spcAft>
                <a:spcPts val="600"/>
              </a:spcAft>
            </a:pPr>
            <a:r>
              <a:rPr lang="fr-FR" sz="1600" b="0" dirty="0">
                <a:solidFill>
                  <a:schemeClr val="tx1"/>
                </a:solidFill>
              </a:rPr>
              <a:t>Si l’une des réponses à ces questions est positive, une note de vigilance HSE est générée et communiquée selon un schéma de notification défini par la branche concernée.</a:t>
            </a:r>
          </a:p>
          <a:p>
            <a:pPr marL="0" indent="0" algn="l">
              <a:spcBef>
                <a:spcPts val="600"/>
              </a:spcBef>
              <a:spcAft>
                <a:spcPts val="600"/>
              </a:spcAft>
            </a:pPr>
            <a:r>
              <a:rPr lang="fr-FR" sz="1600" b="0" dirty="0">
                <a:solidFill>
                  <a:schemeClr val="tx1"/>
                </a:solidFill>
              </a:rPr>
              <a:t>Les actions à mettre en œuvre – en interne et vis-à-vis du tiers opérateur – sont alors déterminées au sein de la branche concernée et font objet d’un suivi régulier</a:t>
            </a:r>
            <a:r>
              <a:rPr lang="fr-FR" sz="1600" b="0" dirty="0" smtClean="0">
                <a:solidFill>
                  <a:schemeClr val="tx1"/>
                </a:solidFill>
              </a:rPr>
              <a:t>.</a:t>
            </a:r>
            <a:endParaRPr lang="fr-FR" sz="1600" b="0" dirty="0">
              <a:solidFill>
                <a:schemeClr val="tx1"/>
              </a:solidFill>
            </a:endParaRPr>
          </a:p>
        </p:txBody>
      </p:sp>
    </p:spTree>
    <p:extLst>
      <p:ext uri="{BB962C8B-B14F-4D97-AF65-F5344CB8AC3E}">
        <p14:creationId xmlns:p14="http://schemas.microsoft.com/office/powerpoint/2010/main" val="3385186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Questionnaire de vigilance HSE</a:t>
            </a:r>
          </a:p>
        </p:txBody>
      </p:sp>
      <p:pic>
        <p:nvPicPr>
          <p:cNvPr id="3" name="Picture 2"/>
          <p:cNvPicPr>
            <a:picLocks noChangeAspect="1"/>
          </p:cNvPicPr>
          <p:nvPr/>
        </p:nvPicPr>
        <p:blipFill>
          <a:blip r:embed="rId2"/>
          <a:stretch>
            <a:fillRect/>
          </a:stretch>
        </p:blipFill>
        <p:spPr>
          <a:xfrm>
            <a:off x="623392" y="620688"/>
            <a:ext cx="10496009" cy="5783163"/>
          </a:xfrm>
          <a:prstGeom prst="rect">
            <a:avLst/>
          </a:prstGeom>
        </p:spPr>
      </p:pic>
    </p:spTree>
    <p:extLst>
      <p:ext uri="{BB962C8B-B14F-4D97-AF65-F5344CB8AC3E}">
        <p14:creationId xmlns:p14="http://schemas.microsoft.com/office/powerpoint/2010/main" val="42850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a:t>
            </a:r>
            <a:r>
              <a:rPr lang="en-GB" dirty="0" err="1" smtClean="0"/>
              <a:t>Gestion</a:t>
            </a:r>
            <a:r>
              <a:rPr lang="en-GB" dirty="0" smtClean="0"/>
              <a:t> des </a:t>
            </a:r>
            <a:r>
              <a:rPr lang="en-GB" dirty="0" err="1" smtClean="0"/>
              <a:t>risques</a:t>
            </a:r>
            <a:r>
              <a:rPr lang="en-GB" dirty="0" smtClean="0"/>
              <a:t> HSE</a:t>
            </a:r>
            <a:endParaRPr lang="en-GB" dirty="0"/>
          </a:p>
        </p:txBody>
      </p:sp>
      <p:sp>
        <p:nvSpPr>
          <p:cNvPr id="7" name="Espace réservé du texte 1"/>
          <p:cNvSpPr txBox="1">
            <a:spLocks/>
          </p:cNvSpPr>
          <p:nvPr/>
        </p:nvSpPr>
        <p:spPr>
          <a:xfrm>
            <a:off x="392567" y="836712"/>
            <a:ext cx="11305256" cy="471251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Dispositions </a:t>
            </a:r>
            <a:r>
              <a:rPr lang="en-GB" u="sng" dirty="0" err="1" smtClean="0">
                <a:solidFill>
                  <a:schemeClr val="tx1"/>
                </a:solidFill>
              </a:rPr>
              <a:t>contractuelles</a:t>
            </a:r>
            <a:r>
              <a:rPr lang="en-GB" u="sng" dirty="0" smtClean="0">
                <a:solidFill>
                  <a:schemeClr val="tx1"/>
                </a:solidFill>
              </a:rPr>
              <a:t> (Exigence 3.3.1</a:t>
            </a:r>
            <a:r>
              <a:rPr lang="en-GB" u="sng" dirty="0">
                <a:solidFill>
                  <a:schemeClr val="tx1"/>
                </a:solidFill>
              </a:rPr>
              <a:t>)</a:t>
            </a:r>
            <a:endParaRPr lang="fr-FR" u="sng" dirty="0">
              <a:solidFill>
                <a:schemeClr val="tx1"/>
              </a:solidFill>
            </a:endParaRPr>
          </a:p>
          <a:p>
            <a:pPr marL="0" indent="0" algn="l" fontAlgn="t">
              <a:spcBef>
                <a:spcPts val="600"/>
              </a:spcBef>
              <a:spcAft>
                <a:spcPts val="600"/>
              </a:spcAft>
            </a:pPr>
            <a:r>
              <a:rPr lang="en-US" sz="1600" b="0" dirty="0" err="1">
                <a:solidFill>
                  <a:schemeClr val="tx1"/>
                </a:solidFill>
              </a:rPr>
              <a:t>Dans</a:t>
            </a:r>
            <a:r>
              <a:rPr lang="en-US" sz="1600" b="0" dirty="0">
                <a:solidFill>
                  <a:schemeClr val="tx1"/>
                </a:solidFill>
              </a:rPr>
              <a:t> le respect des </a:t>
            </a:r>
            <a:r>
              <a:rPr lang="en-US" sz="1600" b="0" dirty="0" err="1">
                <a:solidFill>
                  <a:schemeClr val="tx1"/>
                </a:solidFill>
              </a:rPr>
              <a:t>règlementations</a:t>
            </a:r>
            <a:r>
              <a:rPr lang="en-US" sz="1600" b="0" dirty="0">
                <a:solidFill>
                  <a:schemeClr val="tx1"/>
                </a:solidFill>
              </a:rPr>
              <a:t> locales </a:t>
            </a:r>
            <a:r>
              <a:rPr lang="en-US" sz="1600" b="0" dirty="0" err="1">
                <a:solidFill>
                  <a:schemeClr val="tx1"/>
                </a:solidFill>
              </a:rPr>
              <a:t>applicables</a:t>
            </a:r>
            <a:r>
              <a:rPr lang="en-US" sz="1600" b="0" dirty="0">
                <a:solidFill>
                  <a:schemeClr val="tx1"/>
                </a:solidFill>
              </a:rPr>
              <a:t> et de </a:t>
            </a:r>
            <a:r>
              <a:rPr lang="en-US" sz="1600" b="0" dirty="0" err="1">
                <a:solidFill>
                  <a:schemeClr val="tx1"/>
                </a:solidFill>
              </a:rPr>
              <a:t>leurs</a:t>
            </a:r>
            <a:r>
              <a:rPr lang="en-US" sz="1600" b="0" dirty="0">
                <a:solidFill>
                  <a:schemeClr val="tx1"/>
                </a:solidFill>
              </a:rPr>
              <a:t> </a:t>
            </a:r>
            <a:r>
              <a:rPr lang="en-US" sz="1600" b="0" dirty="0" err="1">
                <a:solidFill>
                  <a:schemeClr val="tx1"/>
                </a:solidFill>
              </a:rPr>
              <a:t>règles</a:t>
            </a:r>
            <a:r>
              <a:rPr lang="en-US" sz="1600" b="0" dirty="0">
                <a:solidFill>
                  <a:schemeClr val="tx1"/>
                </a:solidFill>
              </a:rPr>
              <a:t> de </a:t>
            </a:r>
            <a:r>
              <a:rPr lang="en-US" sz="1600" b="0" dirty="0" err="1">
                <a:solidFill>
                  <a:schemeClr val="tx1"/>
                </a:solidFill>
              </a:rPr>
              <a:t>décision</a:t>
            </a:r>
            <a:r>
              <a:rPr lang="en-US" sz="1600" b="0" dirty="0">
                <a:solidFill>
                  <a:schemeClr val="tx1"/>
                </a:solidFill>
              </a:rPr>
              <a:t> </a:t>
            </a:r>
            <a:r>
              <a:rPr lang="en-US" sz="1600" b="0" dirty="0" err="1">
                <a:solidFill>
                  <a:schemeClr val="tx1"/>
                </a:solidFill>
              </a:rPr>
              <a:t>respectives</a:t>
            </a:r>
            <a:r>
              <a:rPr lang="en-US" sz="1600" b="0" dirty="0">
                <a:solidFill>
                  <a:schemeClr val="tx1"/>
                </a:solidFill>
              </a:rPr>
              <a:t>, les </a:t>
            </a:r>
            <a:r>
              <a:rPr lang="en-US" sz="1600" b="0" dirty="0" err="1">
                <a:solidFill>
                  <a:schemeClr val="tx1"/>
                </a:solidFill>
              </a:rPr>
              <a:t>entités</a:t>
            </a:r>
            <a:r>
              <a:rPr lang="en-US" sz="1600" b="0" dirty="0">
                <a:solidFill>
                  <a:schemeClr val="tx1"/>
                </a:solidFill>
              </a:rPr>
              <a:t> </a:t>
            </a:r>
            <a:r>
              <a:rPr lang="en-US" sz="1600" b="0" dirty="0" err="1">
                <a:solidFill>
                  <a:schemeClr val="tx1"/>
                </a:solidFill>
              </a:rPr>
              <a:t>ou</a:t>
            </a:r>
            <a:r>
              <a:rPr lang="en-US" sz="1600" b="0" dirty="0">
                <a:solidFill>
                  <a:schemeClr val="tx1"/>
                </a:solidFill>
              </a:rPr>
              <a:t> </a:t>
            </a:r>
            <a:r>
              <a:rPr lang="en-US" sz="1600" b="0" dirty="0" err="1">
                <a:solidFill>
                  <a:schemeClr val="tx1"/>
                </a:solidFill>
              </a:rPr>
              <a:t>filiales</a:t>
            </a:r>
            <a:r>
              <a:rPr lang="en-US" sz="1600" b="0" dirty="0">
                <a:solidFill>
                  <a:schemeClr val="tx1"/>
                </a:solidFill>
              </a:rPr>
              <a:t> </a:t>
            </a:r>
            <a:r>
              <a:rPr lang="en-US" sz="1600" b="0" dirty="0" err="1">
                <a:solidFill>
                  <a:schemeClr val="tx1"/>
                </a:solidFill>
              </a:rPr>
              <a:t>impliquées</a:t>
            </a:r>
            <a:r>
              <a:rPr lang="en-US" sz="1600" b="0" dirty="0">
                <a:solidFill>
                  <a:schemeClr val="tx1"/>
                </a:solidFill>
              </a:rPr>
              <a:t> </a:t>
            </a:r>
            <a:r>
              <a:rPr lang="en-US" sz="1600" b="0" dirty="0" err="1">
                <a:solidFill>
                  <a:schemeClr val="tx1"/>
                </a:solidFill>
              </a:rPr>
              <a:t>dans</a:t>
            </a:r>
            <a:r>
              <a:rPr lang="en-US" sz="1600" b="0" dirty="0">
                <a:solidFill>
                  <a:schemeClr val="tx1"/>
                </a:solidFill>
              </a:rPr>
              <a:t> la </a:t>
            </a:r>
            <a:r>
              <a:rPr lang="en-US" sz="1600" b="0" dirty="0" err="1">
                <a:solidFill>
                  <a:schemeClr val="tx1"/>
                </a:solidFill>
              </a:rPr>
              <a:t>négociation</a:t>
            </a:r>
            <a:r>
              <a:rPr lang="en-US" sz="1600" b="0" dirty="0">
                <a:solidFill>
                  <a:schemeClr val="tx1"/>
                </a:solidFill>
              </a:rPr>
              <a:t> des accords </a:t>
            </a:r>
            <a:r>
              <a:rPr lang="en-US" sz="1600" b="0" dirty="0" err="1">
                <a:solidFill>
                  <a:schemeClr val="tx1"/>
                </a:solidFill>
              </a:rPr>
              <a:t>relatifs</a:t>
            </a:r>
            <a:r>
              <a:rPr lang="en-US" sz="1600" b="0" dirty="0">
                <a:solidFill>
                  <a:schemeClr val="tx1"/>
                </a:solidFill>
              </a:rPr>
              <a:t> aux </a:t>
            </a:r>
            <a:r>
              <a:rPr lang="en-US" sz="1600" b="0" dirty="0" err="1">
                <a:solidFill>
                  <a:schemeClr val="tx1"/>
                </a:solidFill>
              </a:rPr>
              <a:t>actifs</a:t>
            </a:r>
            <a:r>
              <a:rPr lang="en-US" sz="1600" b="0" dirty="0">
                <a:solidFill>
                  <a:schemeClr val="tx1"/>
                </a:solidFill>
              </a:rPr>
              <a:t> </a:t>
            </a:r>
            <a:r>
              <a:rPr lang="en-US" sz="1600" b="0" dirty="0" err="1">
                <a:solidFill>
                  <a:schemeClr val="tx1"/>
                </a:solidFill>
              </a:rPr>
              <a:t>opérés</a:t>
            </a:r>
            <a:r>
              <a:rPr lang="en-US" sz="1600" b="0" dirty="0">
                <a:solidFill>
                  <a:schemeClr val="tx1"/>
                </a:solidFill>
              </a:rPr>
              <a:t> par des tiers font adopter des clauses </a:t>
            </a:r>
            <a:r>
              <a:rPr lang="en-US" sz="1600" b="0" dirty="0" err="1">
                <a:solidFill>
                  <a:schemeClr val="tx1"/>
                </a:solidFill>
              </a:rPr>
              <a:t>permettant</a:t>
            </a:r>
            <a:r>
              <a:rPr lang="en-US" sz="1600" b="0" dirty="0">
                <a:solidFill>
                  <a:schemeClr val="tx1"/>
                </a:solidFill>
              </a:rPr>
              <a:t> la </a:t>
            </a:r>
            <a:r>
              <a:rPr lang="en-US" sz="1600" b="0" dirty="0" err="1">
                <a:solidFill>
                  <a:schemeClr val="tx1"/>
                </a:solidFill>
              </a:rPr>
              <a:t>mise</a:t>
            </a:r>
            <a:r>
              <a:rPr lang="en-US" sz="1600" b="0" dirty="0">
                <a:solidFill>
                  <a:schemeClr val="tx1"/>
                </a:solidFill>
              </a:rPr>
              <a:t> </a:t>
            </a:r>
            <a:r>
              <a:rPr lang="en-US" sz="1600" b="0" dirty="0" err="1">
                <a:solidFill>
                  <a:schemeClr val="tx1"/>
                </a:solidFill>
              </a:rPr>
              <a:t>en</a:t>
            </a:r>
            <a:r>
              <a:rPr lang="en-US" sz="1600" b="0" dirty="0">
                <a:solidFill>
                  <a:schemeClr val="tx1"/>
                </a:solidFill>
              </a:rPr>
              <a:t> </a:t>
            </a:r>
            <a:r>
              <a:rPr lang="en-US" sz="1600" b="0" dirty="0" err="1">
                <a:solidFill>
                  <a:schemeClr val="tx1"/>
                </a:solidFill>
              </a:rPr>
              <a:t>œuvre</a:t>
            </a:r>
            <a:r>
              <a:rPr lang="en-US" sz="1600" b="0" dirty="0">
                <a:solidFill>
                  <a:schemeClr val="tx1"/>
                </a:solidFill>
              </a:rPr>
              <a:t> des </a:t>
            </a:r>
            <a:r>
              <a:rPr lang="en-US" sz="1600" b="0" dirty="0" err="1">
                <a:solidFill>
                  <a:schemeClr val="tx1"/>
                </a:solidFill>
              </a:rPr>
              <a:t>exigences</a:t>
            </a:r>
            <a:r>
              <a:rPr lang="en-US" sz="1600" b="0" dirty="0">
                <a:solidFill>
                  <a:schemeClr val="tx1"/>
                </a:solidFill>
              </a:rPr>
              <a:t> de la </a:t>
            </a:r>
            <a:r>
              <a:rPr lang="en-US" sz="1600" b="0" dirty="0" err="1">
                <a:solidFill>
                  <a:schemeClr val="tx1"/>
                </a:solidFill>
              </a:rPr>
              <a:t>présente</a:t>
            </a:r>
            <a:r>
              <a:rPr lang="en-US" sz="1600" b="0" dirty="0">
                <a:solidFill>
                  <a:schemeClr val="tx1"/>
                </a:solidFill>
              </a:rPr>
              <a:t> </a:t>
            </a:r>
            <a:r>
              <a:rPr lang="en-US" sz="1600" b="0" dirty="0" err="1">
                <a:solidFill>
                  <a:schemeClr val="tx1"/>
                </a:solidFill>
              </a:rPr>
              <a:t>règle</a:t>
            </a:r>
            <a:r>
              <a:rPr lang="en-US" sz="1600" b="0" dirty="0">
                <a:solidFill>
                  <a:schemeClr val="tx1"/>
                </a:solidFill>
              </a:rPr>
              <a:t>.</a:t>
            </a:r>
          </a:p>
          <a:p>
            <a:pPr marL="0" indent="0" algn="l" fontAlgn="t">
              <a:spcBef>
                <a:spcPts val="600"/>
              </a:spcBef>
              <a:spcAft>
                <a:spcPts val="600"/>
              </a:spcAft>
            </a:pPr>
            <a:r>
              <a:rPr lang="en-US" sz="1600" b="0" dirty="0" smtClean="0">
                <a:solidFill>
                  <a:schemeClr val="tx1"/>
                </a:solidFill>
              </a:rPr>
              <a:t>Au minimum, le droit </a:t>
            </a:r>
            <a:r>
              <a:rPr lang="en-US" sz="1600" b="0" dirty="0" err="1" smtClean="0">
                <a:solidFill>
                  <a:schemeClr val="tx1"/>
                </a:solidFill>
              </a:rPr>
              <a:t>d’audit</a:t>
            </a:r>
            <a:r>
              <a:rPr lang="en-US" sz="1600" b="0" dirty="0" smtClean="0">
                <a:solidFill>
                  <a:schemeClr val="tx1"/>
                </a:solidFill>
              </a:rPr>
              <a:t> HSE de </a:t>
            </a:r>
            <a:r>
              <a:rPr lang="en-US" sz="1600" b="0" dirty="0" err="1" smtClean="0">
                <a:solidFill>
                  <a:schemeClr val="tx1"/>
                </a:solidFill>
              </a:rPr>
              <a:t>l‘actif</a:t>
            </a:r>
            <a:r>
              <a:rPr lang="en-US" sz="1600" b="0" dirty="0" smtClean="0">
                <a:solidFill>
                  <a:schemeClr val="tx1"/>
                </a:solidFill>
              </a:rPr>
              <a:t> </a:t>
            </a:r>
            <a:r>
              <a:rPr lang="en-US" sz="1600" b="0" dirty="0" err="1" smtClean="0">
                <a:solidFill>
                  <a:schemeClr val="tx1"/>
                </a:solidFill>
              </a:rPr>
              <a:t>est</a:t>
            </a:r>
            <a:r>
              <a:rPr lang="en-US" sz="1600" b="0" dirty="0" smtClean="0">
                <a:solidFill>
                  <a:schemeClr val="tx1"/>
                </a:solidFill>
              </a:rPr>
              <a:t> </a:t>
            </a:r>
            <a:r>
              <a:rPr lang="en-US" sz="1600" b="0" dirty="0" err="1" smtClean="0">
                <a:solidFill>
                  <a:schemeClr val="tx1"/>
                </a:solidFill>
              </a:rPr>
              <a:t>garanti</a:t>
            </a:r>
            <a:r>
              <a:rPr lang="en-US" sz="1600" b="0" dirty="0" smtClean="0">
                <a:solidFill>
                  <a:schemeClr val="tx1"/>
                </a:solidFill>
              </a:rPr>
              <a:t> </a:t>
            </a:r>
            <a:r>
              <a:rPr lang="en-US" sz="1600" b="0" dirty="0" err="1" smtClean="0">
                <a:solidFill>
                  <a:schemeClr val="tx1"/>
                </a:solidFill>
              </a:rPr>
              <a:t>contractuellement</a:t>
            </a:r>
            <a:r>
              <a:rPr lang="en-US" sz="1600" b="0" dirty="0" smtClean="0">
                <a:solidFill>
                  <a:schemeClr val="tx1"/>
                </a:solidFill>
              </a:rPr>
              <a:t>. </a:t>
            </a:r>
          </a:p>
          <a:p>
            <a:pPr marL="0" indent="0" algn="l" fontAlgn="t">
              <a:spcBef>
                <a:spcPts val="600"/>
              </a:spcBef>
              <a:spcAft>
                <a:spcPts val="600"/>
              </a:spcAft>
            </a:pPr>
            <a:endParaRPr lang="en-US" sz="1600" b="0" dirty="0" smtClean="0">
              <a:solidFill>
                <a:schemeClr val="tx1"/>
              </a:solidFill>
            </a:endParaRPr>
          </a:p>
          <a:p>
            <a:pPr marL="0" indent="0" algn="l">
              <a:spcBef>
                <a:spcPts val="2400"/>
              </a:spcBef>
              <a:spcAft>
                <a:spcPts val="600"/>
              </a:spcAft>
            </a:pPr>
            <a:r>
              <a:rPr lang="en-US" u="sng" dirty="0" err="1" smtClean="0">
                <a:solidFill>
                  <a:schemeClr val="tx1"/>
                </a:solidFill>
              </a:rPr>
              <a:t>Suivi</a:t>
            </a:r>
            <a:r>
              <a:rPr lang="en-US" u="sng" dirty="0" smtClean="0">
                <a:solidFill>
                  <a:schemeClr val="tx1"/>
                </a:solidFill>
              </a:rPr>
              <a:t> </a:t>
            </a:r>
            <a:r>
              <a:rPr lang="en-US" u="sng" dirty="0">
                <a:solidFill>
                  <a:schemeClr val="tx1"/>
                </a:solidFill>
              </a:rPr>
              <a:t>du management HSE </a:t>
            </a:r>
            <a:r>
              <a:rPr lang="en-GB" u="sng" dirty="0" smtClean="0">
                <a:solidFill>
                  <a:schemeClr val="tx1"/>
                </a:solidFill>
              </a:rPr>
              <a:t>(Exigence 3.3.2)</a:t>
            </a:r>
            <a:endParaRPr lang="fr-FR" u="sng" dirty="0" smtClean="0">
              <a:solidFill>
                <a:schemeClr val="tx1"/>
              </a:solidFill>
            </a:endParaRPr>
          </a:p>
          <a:p>
            <a:pPr marL="0" indent="0" algn="l" fontAlgn="t">
              <a:spcAft>
                <a:spcPts val="600"/>
              </a:spcAft>
            </a:pPr>
            <a:r>
              <a:rPr lang="fr-FR" sz="1600" b="0" dirty="0">
                <a:solidFill>
                  <a:schemeClr val="tx1"/>
                </a:solidFill>
              </a:rPr>
              <a:t>Les droits et procédures offerts par les accords relatifs à l’actif opéré par un tiers sont mis en œuvre en vue de maintenir un suivi approprié du management HSE effectué par l’opérateur de l’actif</a:t>
            </a:r>
            <a:r>
              <a:rPr lang="fr-FR" sz="1600" b="0" dirty="0" smtClean="0">
                <a:solidFill>
                  <a:schemeClr val="tx1"/>
                </a:solidFill>
              </a:rPr>
              <a:t>.</a:t>
            </a:r>
          </a:p>
          <a:p>
            <a:pPr marL="0" indent="0" algn="l" fontAlgn="t">
              <a:spcAft>
                <a:spcPts val="600"/>
              </a:spcAft>
            </a:pPr>
            <a:endParaRPr lang="fr-FR" sz="1400" dirty="0">
              <a:solidFill>
                <a:schemeClr val="tx1"/>
              </a:solidFill>
            </a:endParaRPr>
          </a:p>
          <a:p>
            <a:pPr marL="0" indent="0" algn="l" fontAlgn="t">
              <a:spcAft>
                <a:spcPts val="600"/>
              </a:spcAft>
            </a:pPr>
            <a:endParaRPr lang="fr-FR" sz="1400" dirty="0">
              <a:solidFill>
                <a:schemeClr val="tx1"/>
              </a:solidFill>
            </a:endParaRPr>
          </a:p>
          <a:p>
            <a:pPr marL="0" indent="0" algn="l">
              <a:spcAft>
                <a:spcPts val="600"/>
              </a:spcAft>
            </a:pPr>
            <a:endParaRPr lang="fr-FR" sz="1400" b="0" u="sng" dirty="0">
              <a:solidFill>
                <a:srgbClr val="FF0000"/>
              </a:solidFill>
            </a:endParaRPr>
          </a:p>
        </p:txBody>
      </p:sp>
      <p:cxnSp>
        <p:nvCxnSpPr>
          <p:cNvPr id="5" name="Connecteur droit 9"/>
          <p:cNvCxnSpPr/>
          <p:nvPr/>
        </p:nvCxnSpPr>
        <p:spPr>
          <a:xfrm>
            <a:off x="407368" y="3068960"/>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99556"/>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edeab9c5-21e2-46af-81b4-c1fc8a47bd0b</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a124ab9315e7973a46a3b99aed021895">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fda8a5aa11dde62fce2f792abe5fb4f6"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C26BA1-78A3-453B-9FBD-D496DF888812}">
  <ds:schemaRefs>
    <ds:schemaRef ds:uri="http://purl.org/dc/elements/1.1/"/>
    <ds:schemaRef ds:uri="http://schemas.microsoft.com/office/2006/metadata/properties"/>
    <ds:schemaRef ds:uri="ced47b5e-4e4f-4baf-8203-bd3c429b6fe9"/>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3.xml><?xml version="1.0" encoding="utf-8"?>
<ds:datastoreItem xmlns:ds="http://schemas.openxmlformats.org/officeDocument/2006/customXml" ds:itemID="{E5627FC4-C9D2-434E-A86F-53D3711D807B}"/>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Widescreen</PresentationFormat>
  <Paragraphs>58</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Wingdings</vt:lpstr>
      <vt:lpstr/>
      <vt:lpstr>Evaluation et suivi des risques HSE des actifs opérés par des tiers REGLE HSE GROUPE (CR-GR-HSE-114)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359</cp:revision>
  <cp:lastPrinted>2018-11-20T10:51:24Z</cp:lastPrinted>
  <dcterms:modified xsi:type="dcterms:W3CDTF">2019-01-23T14:48:47Z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Branch">
    <vt:lpwstr>2;#Toutes les branches|d8c5459c-c634-4dad-b3a5-1a2375c988a9</vt:lpwstr>
  </property>
  <property fmtid="{D5CDD505-2E9C-101B-9397-08002B2CF9AE}" pid="10" name="OrganizationStructure">
    <vt:lpwstr>1;#Toutes les structures organisationnelles|c4bb9c23-2c4c-4150-9738-50d0ceb648ec</vt:lpwstr>
  </property>
  <property fmtid="{D5CDD505-2E9C-101B-9397-08002B2CF9AE}" pid="12" name="Metier">
    <vt:lpwstr>5;#H3SEQ|1a49191b-7ec0-475b-ba04-e5bafe48b8b4</vt:lpwstr>
  </property>
  <property fmtid="{D5CDD505-2E9C-101B-9397-08002B2CF9AE}" pid="13" name="Site">
    <vt:lpwstr>3;#Tous les sites|26f15989-d479-4e08-b5e6-c4ab22359765</vt:lpwstr>
  </property>
  <property fmtid="{D5CDD505-2E9C-101B-9397-08002B2CF9AE}" pid="14" name="Country">
    <vt:lpwstr>4;#Tous les pays|de099b83-0153-463f-a92c-1666929f7084</vt:lpwstr>
  </property>
</Properties>
</file>