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6"/>
  </p:notesMasterIdLst>
  <p:handoutMasterIdLst>
    <p:handoutMasterId r:id="rId17"/>
  </p:handoutMasterIdLst>
  <p:sldIdLst>
    <p:sldId id="256" r:id="rId5"/>
    <p:sldId id="282" r:id="rId6"/>
    <p:sldId id="283" r:id="rId7"/>
    <p:sldId id="284" r:id="rId8"/>
    <p:sldId id="285" r:id="rId9"/>
    <p:sldId id="286" r:id="rId10"/>
    <p:sldId id="287" r:id="rId11"/>
    <p:sldId id="288" r:id="rId12"/>
    <p:sldId id="289" r:id="rId13"/>
    <p:sldId id="290" r:id="rId14"/>
    <p:sldId id="281" r:id="rId15"/>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A90025"/>
    <a:srgbClr val="376092"/>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59" autoAdjust="0"/>
    <p:restoredTop sz="93979" autoAdjust="0"/>
  </p:normalViewPr>
  <p:slideViewPr>
    <p:cSldViewPr>
      <p:cViewPr varScale="1">
        <p:scale>
          <a:sx n="77" d="100"/>
          <a:sy n="77" d="100"/>
        </p:scale>
        <p:origin x="96" y="714"/>
      </p:cViewPr>
      <p:guideLst>
        <p:guide orient="horz" pos="2160"/>
        <p:guide pos="3840"/>
      </p:guideLst>
    </p:cSldViewPr>
  </p:slideViewPr>
  <p:outlineViewPr>
    <p:cViewPr>
      <p:scale>
        <a:sx n="33" d="100"/>
        <a:sy n="33" d="100"/>
      </p:scale>
      <p:origin x="0" y="7572"/>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7/26/2019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7/26/2019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1077878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dirty="0"/>
          </a:p>
        </p:txBody>
      </p:sp>
    </p:spTree>
    <p:extLst>
      <p:ext uri="{BB962C8B-B14F-4D97-AF65-F5344CB8AC3E}">
        <p14:creationId xmlns:p14="http://schemas.microsoft.com/office/powerpoint/2010/main" val="1528752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dirty="0"/>
          </a:p>
        </p:txBody>
      </p:sp>
    </p:spTree>
    <p:extLst>
      <p:ext uri="{BB962C8B-B14F-4D97-AF65-F5344CB8AC3E}">
        <p14:creationId xmlns:p14="http://schemas.microsoft.com/office/powerpoint/2010/main" val="3451132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dirty="0"/>
          </a:p>
        </p:txBody>
      </p:sp>
    </p:spTree>
    <p:extLst>
      <p:ext uri="{BB962C8B-B14F-4D97-AF65-F5344CB8AC3E}">
        <p14:creationId xmlns:p14="http://schemas.microsoft.com/office/powerpoint/2010/main" val="751578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dirty="0"/>
          </a:p>
        </p:txBody>
      </p:sp>
    </p:spTree>
    <p:extLst>
      <p:ext uri="{BB962C8B-B14F-4D97-AF65-F5344CB8AC3E}">
        <p14:creationId xmlns:p14="http://schemas.microsoft.com/office/powerpoint/2010/main" val="3221068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7</a:t>
            </a:fld>
            <a:endParaRPr lang="en-US" dirty="0"/>
          </a:p>
        </p:txBody>
      </p:sp>
    </p:spTree>
    <p:extLst>
      <p:ext uri="{BB962C8B-B14F-4D97-AF65-F5344CB8AC3E}">
        <p14:creationId xmlns:p14="http://schemas.microsoft.com/office/powerpoint/2010/main" val="35935465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8</a:t>
            </a:fld>
            <a:endParaRPr lang="en-US" dirty="0"/>
          </a:p>
        </p:txBody>
      </p:sp>
    </p:spTree>
    <p:extLst>
      <p:ext uri="{BB962C8B-B14F-4D97-AF65-F5344CB8AC3E}">
        <p14:creationId xmlns:p14="http://schemas.microsoft.com/office/powerpoint/2010/main" val="101706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9</a:t>
            </a:fld>
            <a:endParaRPr lang="en-US" dirty="0"/>
          </a:p>
        </p:txBody>
      </p:sp>
    </p:spTree>
    <p:extLst>
      <p:ext uri="{BB962C8B-B14F-4D97-AF65-F5344CB8AC3E}">
        <p14:creationId xmlns:p14="http://schemas.microsoft.com/office/powerpoint/2010/main" val="278460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10</a:t>
            </a:fld>
            <a:endParaRPr lang="en-US" dirty="0"/>
          </a:p>
        </p:txBody>
      </p:sp>
    </p:spTree>
    <p:extLst>
      <p:ext uri="{BB962C8B-B14F-4D97-AF65-F5344CB8AC3E}">
        <p14:creationId xmlns:p14="http://schemas.microsoft.com/office/powerpoint/2010/main" val="7191044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REQUIREMENTS REMOVED IN NEW RULE</a:t>
            </a:r>
            <a:endParaRPr lang="en-US" dirty="0"/>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smtClean="0"/>
              <a:t>Cliquez pour modifier le style du titre</a:t>
            </a:r>
            <a:endParaRPr lang="fr-FR" noProof="0" dirty="0"/>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dirty="0"/>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dirty="0" smtClean="0">
                <a:solidFill>
                  <a:srgbClr val="F5911F"/>
                </a:solidFill>
              </a:rPr>
              <a:t>#SafeDriver </a:t>
            </a:r>
            <a:r>
              <a:rPr lang="en-GB" sz="1000" dirty="0" smtClean="0">
                <a:solidFill>
                  <a:schemeClr val="bg1">
                    <a:lumMod val="50000"/>
                  </a:schemeClr>
                </a:solidFill>
              </a:rPr>
              <a:t>-</a:t>
            </a:r>
            <a:r>
              <a:rPr lang="en-GB" sz="1000" b="1" dirty="0" smtClean="0">
                <a:solidFill>
                  <a:schemeClr val="bg1">
                    <a:lumMod val="50000"/>
                  </a:schemeClr>
                </a:solidFill>
              </a:rPr>
              <a:t> </a:t>
            </a:r>
            <a:r>
              <a:rPr lang="fr-FR" sz="1000" dirty="0" smtClean="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13768615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4" r:id="rId1"/>
    <p:sldLayoutId id="2147483684" r:id="rId2"/>
    <p:sldLayoutId id="2147483692" r:id="rId3"/>
    <p:sldLayoutId id="2147483695" r:id="rId4"/>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toolbox-hse.total.com/fr/one-maestro" TargetMode="External"/><Relationship Id="rId7" Type="http://schemas.openxmlformats.org/officeDocument/2006/relationships/image" Target="../media/image2.png"/><Relationship Id="rId2" Type="http://schemas.openxmlformats.org/officeDocument/2006/relationships/hyperlink" Target="http://wat.corp.local/sites/s215/fr-FR/Pages/actualites/2019/Publication-nouvelle-regle-HSE-419.aspx" TargetMode="Externa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CR-GR-HSE-419 Sécurité des travaux de fouille</a:t>
            </a:r>
            <a:endParaRPr lang="en-US" dirty="0"/>
          </a:p>
        </p:txBody>
      </p:sp>
      <p:sp>
        <p:nvSpPr>
          <p:cNvPr id="5" name="Espace réservé du texte 3"/>
          <p:cNvSpPr>
            <a:spLocks noGrp="1"/>
          </p:cNvSpPr>
          <p:nvPr>
            <p:ph type="body" sz="quarter" idx="10"/>
          </p:nvPr>
        </p:nvSpPr>
        <p:spPr>
          <a:xfrm>
            <a:off x="1188000" y="3639600"/>
            <a:ext cx="9732536" cy="1778000"/>
          </a:xfrm>
        </p:spPr>
        <p:txBody>
          <a:bodyPr/>
          <a:lstStyle/>
          <a:p>
            <a:r>
              <a:rPr lang="fr-FR" dirty="0" smtClean="0"/>
              <a:t> </a:t>
            </a:r>
          </a:p>
          <a:p>
            <a:r>
              <a:rPr lang="fr-FR" sz="1800" dirty="0" smtClean="0"/>
              <a:t>M&amp;S : quelles différences entre la CR GR HSE 419 et le chapitre 12 de la CR-MS-HSEQ-202</a:t>
            </a: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Fermeture de la fouille</a:t>
            </a:r>
            <a:endParaRPr lang="en-GB" dirty="0"/>
          </a:p>
        </p:txBody>
      </p:sp>
      <p:sp>
        <p:nvSpPr>
          <p:cNvPr id="11" name="Espace réservé du texte 1"/>
          <p:cNvSpPr txBox="1">
            <a:spLocks/>
          </p:cNvSpPr>
          <p:nvPr/>
        </p:nvSpPr>
        <p:spPr>
          <a:xfrm>
            <a:off x="371482" y="1700808"/>
            <a:ext cx="11449272" cy="502721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3.4.1 </a:t>
            </a:r>
            <a:r>
              <a:rPr lang="en-GB" sz="1800" dirty="0" smtClean="0">
                <a:solidFill>
                  <a:schemeClr val="tx1"/>
                </a:solidFill>
              </a:rPr>
              <a:t>: </a:t>
            </a:r>
            <a:r>
              <a:rPr lang="fr-FR" sz="1800" dirty="0" smtClean="0">
                <a:solidFill>
                  <a:schemeClr val="tx1"/>
                </a:solidFill>
              </a:rPr>
              <a:t>Fermeture </a:t>
            </a:r>
            <a:r>
              <a:rPr lang="fr-FR" sz="1800" dirty="0">
                <a:solidFill>
                  <a:schemeClr val="tx1"/>
                </a:solidFill>
              </a:rPr>
              <a:t>de la fouille et signalisation des </a:t>
            </a:r>
            <a:r>
              <a:rPr lang="fr-FR" sz="1800" dirty="0" smtClean="0">
                <a:solidFill>
                  <a:schemeClr val="tx1"/>
                </a:solidFill>
              </a:rPr>
              <a:t>ouvrages</a:t>
            </a:r>
            <a:endParaRPr lang="fr-FR" sz="1800" dirty="0">
              <a:solidFill>
                <a:schemeClr val="tx1"/>
              </a:solidFill>
            </a:endParaRPr>
          </a:p>
          <a:p>
            <a:pPr marL="0" indent="0" algn="just">
              <a:spcAft>
                <a:spcPts val="600"/>
              </a:spcAft>
            </a:pPr>
            <a:r>
              <a:rPr lang="fr-FR" sz="1600" b="0" dirty="0">
                <a:solidFill>
                  <a:schemeClr val="tx1"/>
                </a:solidFill>
              </a:rPr>
              <a:t>Un dispositif avertisseur est systématiquement installé à l’aplomb des ouvrages enterrés avant la fermeture. Les caractéristiques de ce dispositif avertisseur ainsi que son installation respectent la règlementation locale en vigueur</a:t>
            </a:r>
            <a:r>
              <a:rPr lang="fr-FR" sz="1600" b="0" dirty="0" smtClean="0">
                <a:solidFill>
                  <a:schemeClr val="tx1"/>
                </a:solidFill>
              </a:rPr>
              <a:t>.</a:t>
            </a:r>
          </a:p>
          <a:p>
            <a:pPr marL="0" indent="0" algn="just">
              <a:spcBef>
                <a:spcPts val="1200"/>
              </a:spcBef>
              <a:spcAft>
                <a:spcPts val="1200"/>
              </a:spcAft>
            </a:pPr>
            <a:r>
              <a:rPr lang="fr-FR" sz="1600" b="0" u="sng" dirty="0" smtClean="0">
                <a:solidFill>
                  <a:srgbClr val="00B050"/>
                </a:solidFill>
              </a:rPr>
              <a:t>Pas </a:t>
            </a:r>
            <a:r>
              <a:rPr lang="fr-FR" sz="1600" b="0" u="sng" dirty="0">
                <a:solidFill>
                  <a:srgbClr val="00B050"/>
                </a:solidFill>
              </a:rPr>
              <a:t>de changement</a:t>
            </a:r>
          </a:p>
          <a:p>
            <a:pPr marL="0" indent="0" algn="l">
              <a:spcBef>
                <a:spcPts val="2400"/>
              </a:spcBef>
              <a:spcAft>
                <a:spcPts val="600"/>
              </a:spcAft>
            </a:pPr>
            <a:r>
              <a:rPr lang="en-GB" sz="1800" dirty="0">
                <a:solidFill>
                  <a:schemeClr val="tx1"/>
                </a:solidFill>
              </a:rPr>
              <a:t>Exigence 3.4.2 </a:t>
            </a:r>
            <a:r>
              <a:rPr lang="en-GB" sz="1800" dirty="0" smtClean="0">
                <a:solidFill>
                  <a:schemeClr val="tx1"/>
                </a:solidFill>
              </a:rPr>
              <a:t>: </a:t>
            </a:r>
            <a:r>
              <a:rPr lang="fr-FR" sz="1800" dirty="0" smtClean="0">
                <a:solidFill>
                  <a:schemeClr val="tx1"/>
                </a:solidFill>
              </a:rPr>
              <a:t>Mise </a:t>
            </a:r>
            <a:r>
              <a:rPr lang="fr-FR" sz="1800" dirty="0">
                <a:solidFill>
                  <a:schemeClr val="tx1"/>
                </a:solidFill>
              </a:rPr>
              <a:t>à jour des plans du </a:t>
            </a:r>
            <a:r>
              <a:rPr lang="fr-FR" sz="1800" dirty="0" smtClean="0">
                <a:solidFill>
                  <a:schemeClr val="tx1"/>
                </a:solidFill>
              </a:rPr>
              <a:t>sous-sol</a:t>
            </a:r>
          </a:p>
          <a:p>
            <a:pPr marL="0" indent="0" algn="just">
              <a:spcAft>
                <a:spcPts val="600"/>
              </a:spcAft>
            </a:pPr>
            <a:r>
              <a:rPr lang="fr-FR" sz="1600" b="0" dirty="0">
                <a:solidFill>
                  <a:schemeClr val="tx1"/>
                </a:solidFill>
              </a:rPr>
              <a:t>Les plans du sous-sol sont créés ou mise à jour lorsqu’un nouvel ouvrage a été enterré, en cas de découverte d’ouvrage enterré imprévu ou en cas de localisation erronée d’ouvrage existant</a:t>
            </a:r>
            <a:r>
              <a:rPr lang="fr-FR" sz="1600" b="0" dirty="0" smtClean="0">
                <a:solidFill>
                  <a:schemeClr val="tx1"/>
                </a:solidFill>
              </a:rPr>
              <a:t>.</a:t>
            </a:r>
          </a:p>
          <a:p>
            <a:pPr marL="0" indent="0" algn="just">
              <a:spcAft>
                <a:spcPts val="600"/>
              </a:spcAft>
            </a:pPr>
            <a:r>
              <a:rPr lang="fr-FR" sz="1600" b="0" u="sng" dirty="0" smtClean="0">
                <a:solidFill>
                  <a:schemeClr val="accent6">
                    <a:lumMod val="75000"/>
                  </a:schemeClr>
                </a:solidFill>
              </a:rPr>
              <a:t>Commentaire</a:t>
            </a:r>
          </a:p>
          <a:p>
            <a:pPr marL="285750" indent="-285750" algn="l">
              <a:spcBef>
                <a:spcPts val="300"/>
              </a:spcBef>
              <a:spcAft>
                <a:spcPts val="300"/>
              </a:spcAft>
              <a:buFont typeface="Arial" panose="020B0604020202020204" pitchFamily="34" charset="0"/>
              <a:buChar char="•"/>
            </a:pPr>
            <a:r>
              <a:rPr lang="fr-FR" sz="1600" b="0" i="1" dirty="0">
                <a:solidFill>
                  <a:schemeClr val="accent6">
                    <a:lumMod val="75000"/>
                  </a:schemeClr>
                </a:solidFill>
              </a:rPr>
              <a:t>Exigence existante dans la règle MS mais avec une recommandation nouvelle, concernant le géo-référencement de l’ouvrage ou réseau.</a:t>
            </a: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pic>
        <p:nvPicPr>
          <p:cNvPr id="3" name="Picture 2"/>
          <p:cNvPicPr>
            <a:picLocks noChangeAspect="1"/>
          </p:cNvPicPr>
          <p:nvPr/>
        </p:nvPicPr>
        <p:blipFill>
          <a:blip r:embed="rId3"/>
          <a:stretch>
            <a:fillRect/>
          </a:stretch>
        </p:blipFill>
        <p:spPr>
          <a:xfrm>
            <a:off x="1127448" y="697814"/>
            <a:ext cx="9937341" cy="493819"/>
          </a:xfrm>
          <a:prstGeom prst="rect">
            <a:avLst/>
          </a:prstGeom>
        </p:spPr>
      </p:pic>
    </p:spTree>
    <p:extLst>
      <p:ext uri="{BB962C8B-B14F-4D97-AF65-F5344CB8AC3E}">
        <p14:creationId xmlns:p14="http://schemas.microsoft.com/office/powerpoint/2010/main" val="23093726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2192000" cy="418058"/>
          </a:xfrm>
          <a:solidFill>
            <a:srgbClr val="376092"/>
          </a:solidFill>
        </p:spPr>
        <p:txBody>
          <a:bodyPr/>
          <a:lstStyle/>
          <a:p>
            <a:r>
              <a:rPr lang="fr-FR" b="1" dirty="0" smtClean="0">
                <a:solidFill>
                  <a:schemeClr val="bg1"/>
                </a:solidFill>
              </a:rPr>
              <a:t>Où trouver des informations complémentaires et documents ?</a:t>
            </a:r>
            <a:endParaRPr lang="en-US" b="1" dirty="0">
              <a:solidFill>
                <a:schemeClr val="bg1"/>
              </a:solidFill>
            </a:endParaRPr>
          </a:p>
        </p:txBody>
      </p:sp>
      <p:sp>
        <p:nvSpPr>
          <p:cNvPr id="3" name="Espace réservé du texte 2"/>
          <p:cNvSpPr>
            <a:spLocks noGrp="1"/>
          </p:cNvSpPr>
          <p:nvPr>
            <p:ph type="body" sz="quarter" idx="12"/>
          </p:nvPr>
        </p:nvSpPr>
        <p:spPr>
          <a:xfrm>
            <a:off x="609600" y="1629049"/>
            <a:ext cx="10958400" cy="5040311"/>
          </a:xfrm>
        </p:spPr>
        <p:txBody>
          <a:bodyPr/>
          <a:lstStyle/>
          <a:p>
            <a:r>
              <a:rPr lang="fr-FR" dirty="0" smtClean="0">
                <a:solidFill>
                  <a:schemeClr val="tx1"/>
                </a:solidFill>
              </a:rPr>
              <a:t>Publication sur WAT</a:t>
            </a:r>
            <a:r>
              <a:rPr lang="fr-FR" dirty="0" smtClean="0"/>
              <a:t>: </a:t>
            </a:r>
            <a:r>
              <a:rPr lang="en-US" dirty="0" smtClean="0">
                <a:hlinkClick r:id="rId2"/>
              </a:rPr>
              <a:t>http://wat.corp.local/sites/s215/fr-FR/Pages/actualites/2019/Publication-nouvelle-regle-HSE-419.aspx</a:t>
            </a:r>
            <a:endParaRPr lang="en-US" dirty="0" smtClean="0"/>
          </a:p>
          <a:p>
            <a:endParaRPr lang="fr-FR" dirty="0" smtClean="0"/>
          </a:p>
          <a:p>
            <a:endParaRPr lang="fr-FR" dirty="0"/>
          </a:p>
          <a:p>
            <a:r>
              <a:rPr lang="fr-FR" dirty="0" smtClean="0"/>
              <a:t>HSE </a:t>
            </a:r>
            <a:r>
              <a:rPr lang="fr-FR" dirty="0" err="1" smtClean="0"/>
              <a:t>toolbox</a:t>
            </a:r>
            <a:r>
              <a:rPr lang="fr-FR" dirty="0" smtClean="0"/>
              <a:t>:</a:t>
            </a:r>
            <a:r>
              <a:rPr lang="en-US" dirty="0" smtClean="0"/>
              <a:t> </a:t>
            </a:r>
            <a:r>
              <a:rPr lang="en-US" dirty="0" smtClean="0">
                <a:hlinkClick r:id="rId3"/>
              </a:rPr>
              <a:t>https://www.toolbox-hse.total.com/fr/one-maestro</a:t>
            </a:r>
            <a:endParaRPr lang="en-US" dirty="0" smtClean="0"/>
          </a:p>
          <a:p>
            <a:endParaRPr lang="fr-FR" dirty="0" smtClean="0"/>
          </a:p>
          <a:p>
            <a:endParaRPr lang="fr-FR" dirty="0" smtClean="0"/>
          </a:p>
          <a:p>
            <a:r>
              <a:rPr lang="fr-FR" dirty="0" smtClean="0"/>
              <a:t>REFLEX: référentiel des textes normatifs Groupe: </a:t>
            </a:r>
            <a:r>
              <a:rPr lang="fr-FR" dirty="0" smtClean="0">
                <a:hlinkClick r:id="rId4"/>
              </a:rPr>
              <a:t>https://reflex.sinequa.corp.local/</a:t>
            </a:r>
            <a:endParaRPr lang="fr-FR" dirty="0" smtClean="0"/>
          </a:p>
          <a:p>
            <a:endParaRPr lang="fr-FR" dirty="0" smtClean="0"/>
          </a:p>
          <a:p>
            <a:endParaRPr lang="fr-FR" dirty="0"/>
          </a:p>
          <a:p>
            <a:r>
              <a:rPr lang="fr-FR" dirty="0" smtClean="0"/>
              <a:t>M&amp;S Référentiel Branche : </a:t>
            </a:r>
            <a:r>
              <a:rPr lang="fr-FR" dirty="0" smtClean="0">
                <a:hlinkClick r:id="rId5"/>
              </a:rPr>
              <a:t>http://crescendo4all.rm.corp.local/sites/Ref_MS/Pages/Home.aspx</a:t>
            </a:r>
            <a:endParaRPr lang="fr-FR" dirty="0" smtClean="0"/>
          </a:p>
          <a:p>
            <a:endParaRPr lang="fr-FR" dirty="0" smtClean="0"/>
          </a:p>
          <a:p>
            <a:endParaRPr lang="fr-FR" dirty="0"/>
          </a:p>
          <a:p>
            <a:endParaRPr lang="fr-FR" dirty="0" smtClean="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en-US" sz="1000" dirty="0" smtClean="0">
                <a:latin typeface="+mj-lt"/>
              </a:rPr>
              <a:t>7</a:t>
            </a:r>
            <a:endParaRPr lang="en-US" sz="1000" dirty="0">
              <a:latin typeface="+mj-lt"/>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2108843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Préparation</a:t>
            </a:r>
            <a:endParaRPr lang="en-GB" dirty="0"/>
          </a:p>
        </p:txBody>
      </p:sp>
      <p:sp>
        <p:nvSpPr>
          <p:cNvPr id="7" name="Espace réservé du texte 1"/>
          <p:cNvSpPr txBox="1">
            <a:spLocks/>
          </p:cNvSpPr>
          <p:nvPr/>
        </p:nvSpPr>
        <p:spPr>
          <a:xfrm>
            <a:off x="479376" y="1628931"/>
            <a:ext cx="11325290" cy="2808181"/>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900"/>
              </a:spcAft>
            </a:pPr>
            <a:r>
              <a:rPr lang="fr-FR" sz="1800" dirty="0">
                <a:solidFill>
                  <a:schemeClr val="tx1"/>
                </a:solidFill>
              </a:rPr>
              <a:t>Exigence 3.1.1 </a:t>
            </a:r>
            <a:r>
              <a:rPr lang="fr-FR" sz="1800" dirty="0" smtClean="0">
                <a:solidFill>
                  <a:schemeClr val="tx1"/>
                </a:solidFill>
              </a:rPr>
              <a:t>: Identification </a:t>
            </a:r>
            <a:r>
              <a:rPr lang="fr-FR" sz="1800" dirty="0">
                <a:solidFill>
                  <a:schemeClr val="tx1"/>
                </a:solidFill>
              </a:rPr>
              <a:t>des ouvrages et réseaux </a:t>
            </a:r>
            <a:r>
              <a:rPr lang="fr-FR" sz="1800" dirty="0" smtClean="0">
                <a:solidFill>
                  <a:schemeClr val="tx1"/>
                </a:solidFill>
              </a:rPr>
              <a:t>enterrés</a:t>
            </a:r>
            <a:endParaRPr lang="fr-FR" sz="1800" dirty="0">
              <a:solidFill>
                <a:schemeClr val="tx1"/>
              </a:solidFill>
            </a:endParaRPr>
          </a:p>
          <a:p>
            <a:pPr marL="0" indent="0" algn="just">
              <a:spcAft>
                <a:spcPts val="600"/>
              </a:spcAft>
            </a:pPr>
            <a:r>
              <a:rPr lang="fr-FR" sz="1600" b="0" dirty="0">
                <a:solidFill>
                  <a:schemeClr val="tx1"/>
                </a:solidFill>
              </a:rPr>
              <a:t>Tous les ouvrages ou réseaux enterrés à l’intérieur et à proximité de l’emprise de la fouille sont identifiés et localisés, en consultation avec les exploitants des ouvrages ou réseaux tiers, le cas échéant.</a:t>
            </a:r>
          </a:p>
          <a:p>
            <a:pPr marL="0" indent="0" algn="just">
              <a:spcAft>
                <a:spcPts val="600"/>
              </a:spcAft>
            </a:pPr>
            <a:r>
              <a:rPr lang="fr-FR" sz="1600" b="0" dirty="0">
                <a:solidFill>
                  <a:schemeClr val="tx1"/>
                </a:solidFill>
              </a:rPr>
              <a:t>En cas de travaux de fouille réalisés avec des méthodes agressives, la localisation réelle des ouvrages ou réseaux enterrés se fait avec précision (incertitude maximale de localisation de 50 cm) avec l’utilisation des plans existants et la vérification par des investigations complémentaires. </a:t>
            </a:r>
          </a:p>
          <a:p>
            <a:pPr marL="0" indent="0" algn="just">
              <a:spcAft>
                <a:spcPts val="600"/>
              </a:spcAft>
            </a:pPr>
            <a:r>
              <a:rPr lang="fr-FR" sz="1600" b="0" dirty="0">
                <a:solidFill>
                  <a:schemeClr val="tx1"/>
                </a:solidFill>
              </a:rPr>
              <a:t>Si des ouvrages ou réseaux enterrés existants appartenant à des tiers sont identifiés, une réunion initiale entre l’entité ou la filiale et les tiers concernés est organisée afin de définir les mesures à prendre.</a:t>
            </a:r>
          </a:p>
          <a:p>
            <a:pPr marL="0" indent="0" algn="just">
              <a:spcAft>
                <a:spcPts val="600"/>
              </a:spcAft>
            </a:pPr>
            <a:r>
              <a:rPr lang="fr-FR" sz="1600" b="0" dirty="0">
                <a:solidFill>
                  <a:schemeClr val="tx1"/>
                </a:solidFill>
              </a:rPr>
              <a:t>Les ouvrages ou réseaux enterrés identifiés font l’objet d’un repérage sur site.</a:t>
            </a:r>
          </a:p>
          <a:p>
            <a:pPr marL="0" indent="0" algn="l">
              <a:spcBef>
                <a:spcPts val="1200"/>
              </a:spcBef>
              <a:spcAft>
                <a:spcPts val="600"/>
              </a:spcAft>
            </a:pPr>
            <a:r>
              <a:rPr lang="fr-FR" sz="1600" b="0" u="sng" dirty="0" smtClean="0">
                <a:solidFill>
                  <a:srgbClr val="FF0000"/>
                </a:solidFill>
              </a:rPr>
              <a:t>Nouvelle exigence</a:t>
            </a:r>
          </a:p>
          <a:p>
            <a:pPr marL="285750" indent="-285750" algn="l">
              <a:spcBef>
                <a:spcPts val="600"/>
              </a:spcBef>
              <a:spcAft>
                <a:spcPts val="600"/>
              </a:spcAft>
              <a:buFont typeface="Arial" panose="020B0604020202020204" pitchFamily="34" charset="0"/>
              <a:buChar char="•"/>
            </a:pPr>
            <a:r>
              <a:rPr lang="fr-FR" sz="1600" b="0" i="1" dirty="0">
                <a:solidFill>
                  <a:srgbClr val="FF0000"/>
                </a:solidFill>
              </a:rPr>
              <a:t>N</a:t>
            </a:r>
            <a:r>
              <a:rPr lang="fr-FR" sz="1600" b="0" i="1" dirty="0" smtClean="0">
                <a:solidFill>
                  <a:srgbClr val="FF0000"/>
                </a:solidFill>
              </a:rPr>
              <a:t>iveau </a:t>
            </a:r>
            <a:r>
              <a:rPr lang="fr-FR" sz="1600" b="0" i="1" dirty="0">
                <a:solidFill>
                  <a:srgbClr val="FF0000"/>
                </a:solidFill>
              </a:rPr>
              <a:t>de précision (incertitude maximale de localisation de 50 cm), investigations complémentaires systématiques </a:t>
            </a:r>
            <a:r>
              <a:rPr lang="fr-FR" sz="1600" b="0" i="1" dirty="0" smtClean="0">
                <a:solidFill>
                  <a:srgbClr val="FF0000"/>
                </a:solidFill>
              </a:rPr>
              <a:t>(si utilisation des méthodes agressives) et </a:t>
            </a:r>
            <a:r>
              <a:rPr lang="fr-FR" sz="1600" b="0" i="1" dirty="0">
                <a:solidFill>
                  <a:srgbClr val="FF0000"/>
                </a:solidFill>
              </a:rPr>
              <a:t>repérage sur site des réseaux enterrés identifiés. </a:t>
            </a:r>
            <a:endParaRPr lang="fr-FR" sz="1600" b="0" i="1" dirty="0" smtClean="0">
              <a:solidFill>
                <a:srgbClr val="FF0000"/>
              </a:solidFill>
            </a:endParaRPr>
          </a:p>
          <a:p>
            <a:pPr marL="285750" indent="-285750" algn="l">
              <a:spcBef>
                <a:spcPts val="600"/>
              </a:spcBef>
              <a:spcAft>
                <a:spcPts val="600"/>
              </a:spcAft>
              <a:buFont typeface="Arial" panose="020B0604020202020204" pitchFamily="34" charset="0"/>
              <a:buChar char="•"/>
            </a:pPr>
            <a:r>
              <a:rPr lang="fr-FR" sz="1600" b="0" i="1" dirty="0" smtClean="0">
                <a:solidFill>
                  <a:srgbClr val="FF0000"/>
                </a:solidFill>
              </a:rPr>
              <a:t>Bonnes </a:t>
            </a:r>
            <a:r>
              <a:rPr lang="fr-FR" sz="1600" b="0" i="1" dirty="0">
                <a:solidFill>
                  <a:srgbClr val="FF0000"/>
                </a:solidFill>
              </a:rPr>
              <a:t>pratiques déjà en place sur plusieurs </a:t>
            </a:r>
            <a:r>
              <a:rPr lang="fr-FR" sz="1600" b="0" i="1" dirty="0" smtClean="0">
                <a:solidFill>
                  <a:srgbClr val="FF0000"/>
                </a:solidFill>
              </a:rPr>
              <a:t>sites/filiales.</a:t>
            </a:r>
            <a:endParaRPr lang="en-US" sz="1600" b="0" u="sng" dirty="0">
              <a:solidFill>
                <a:srgbClr val="FF0000"/>
              </a:solidFill>
            </a:endParaRPr>
          </a:p>
        </p:txBody>
      </p:sp>
      <p:pic>
        <p:nvPicPr>
          <p:cNvPr id="3" name="Picture 2"/>
          <p:cNvPicPr>
            <a:picLocks noChangeAspect="1"/>
          </p:cNvPicPr>
          <p:nvPr/>
        </p:nvPicPr>
        <p:blipFill>
          <a:blip r:embed="rId3"/>
          <a:stretch>
            <a:fillRect/>
          </a:stretch>
        </p:blipFill>
        <p:spPr>
          <a:xfrm>
            <a:off x="911424" y="692696"/>
            <a:ext cx="9876376" cy="615749"/>
          </a:xfrm>
          <a:prstGeom prst="rect">
            <a:avLst/>
          </a:prstGeom>
        </p:spPr>
      </p:pic>
      <p:sp>
        <p:nvSpPr>
          <p:cNvPr id="4" name="Rectangle 3"/>
          <p:cNvSpPr/>
          <p:nvPr/>
        </p:nvSpPr>
        <p:spPr>
          <a:xfrm>
            <a:off x="5971606" y="3244334"/>
            <a:ext cx="412425" cy="369332"/>
          </a:xfrm>
          <a:prstGeom prst="rect">
            <a:avLst/>
          </a:prstGeom>
        </p:spPr>
        <p:txBody>
          <a:bodyPr wrap="square">
            <a:spAutoFit/>
          </a:bodyPr>
          <a:lstStyle/>
          <a:p>
            <a:r>
              <a:rPr lang="en-US" dirty="0" smtClean="0"/>
              <a:t> </a:t>
            </a:r>
            <a:endParaRPr lang="fr-FR" dirty="0"/>
          </a:p>
        </p:txBody>
      </p:sp>
    </p:spTree>
    <p:extLst>
      <p:ext uri="{BB962C8B-B14F-4D97-AF65-F5344CB8AC3E}">
        <p14:creationId xmlns:p14="http://schemas.microsoft.com/office/powerpoint/2010/main" val="39190201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Préparation</a:t>
            </a:r>
            <a:endParaRPr lang="en-GB" dirty="0"/>
          </a:p>
        </p:txBody>
      </p:sp>
      <p:sp>
        <p:nvSpPr>
          <p:cNvPr id="7" name="Espace réservé du texte 1"/>
          <p:cNvSpPr txBox="1">
            <a:spLocks/>
          </p:cNvSpPr>
          <p:nvPr/>
        </p:nvSpPr>
        <p:spPr>
          <a:xfrm>
            <a:off x="479376" y="1700808"/>
            <a:ext cx="11325290" cy="2808181"/>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900"/>
              </a:spcAft>
            </a:pPr>
            <a:r>
              <a:rPr lang="fr-FR" sz="1800" dirty="0">
                <a:solidFill>
                  <a:schemeClr val="tx1"/>
                </a:solidFill>
              </a:rPr>
              <a:t>Exigence 3.1.2 </a:t>
            </a:r>
            <a:r>
              <a:rPr lang="fr-FR" sz="1800" dirty="0" smtClean="0">
                <a:solidFill>
                  <a:schemeClr val="tx1"/>
                </a:solidFill>
              </a:rPr>
              <a:t>: Certificat </a:t>
            </a:r>
            <a:r>
              <a:rPr lang="fr-FR" sz="1800" dirty="0">
                <a:solidFill>
                  <a:schemeClr val="tx1"/>
                </a:solidFill>
              </a:rPr>
              <a:t>de </a:t>
            </a:r>
            <a:r>
              <a:rPr lang="fr-FR" sz="1800" dirty="0" smtClean="0">
                <a:solidFill>
                  <a:schemeClr val="tx1"/>
                </a:solidFill>
              </a:rPr>
              <a:t>fouille</a:t>
            </a:r>
            <a:endParaRPr lang="fr-FR" sz="1800" dirty="0">
              <a:solidFill>
                <a:schemeClr val="tx1"/>
              </a:solidFill>
            </a:endParaRPr>
          </a:p>
          <a:p>
            <a:pPr marL="0" indent="0" algn="just">
              <a:spcAft>
                <a:spcPts val="600"/>
              </a:spcAft>
            </a:pPr>
            <a:r>
              <a:rPr lang="fr-FR" sz="1600" b="0" dirty="0">
                <a:solidFill>
                  <a:schemeClr val="tx1"/>
                </a:solidFill>
              </a:rPr>
              <a:t>L’identification des ouvrages ou réseaux enterrés est formalisée par un certificat de fouille préalable au permis de travail. Ce certificat de fouille est accompagné d’un plan détaillant les éventuels ouvrages enterrés, les consignes de sécurité générales à respecter et particulièrement celles liées aux moyens d’excavations.</a:t>
            </a:r>
          </a:p>
          <a:p>
            <a:pPr marL="0" indent="0" algn="just">
              <a:spcAft>
                <a:spcPts val="600"/>
              </a:spcAft>
            </a:pPr>
            <a:r>
              <a:rPr lang="fr-FR" sz="1600" b="0" dirty="0">
                <a:solidFill>
                  <a:schemeClr val="tx1"/>
                </a:solidFill>
              </a:rPr>
              <a:t>Si la profondeur maximum de la fouille est &lt; 10 cm, le permis de fouille n’est pas obligatoire pour le décapage de routes et les travaux dans l’épaisseur des dalles en béton, et si :</a:t>
            </a:r>
          </a:p>
          <a:p>
            <a:pPr marL="285750" indent="-285750" algn="just">
              <a:spcBef>
                <a:spcPts val="300"/>
              </a:spcBef>
              <a:spcAft>
                <a:spcPts val="300"/>
              </a:spcAft>
              <a:buFont typeface="Arial" panose="020B0604020202020204" pitchFamily="34" charset="0"/>
              <a:buChar char="•"/>
            </a:pPr>
            <a:r>
              <a:rPr lang="fr-FR" sz="1600" b="0" dirty="0" smtClean="0">
                <a:solidFill>
                  <a:prstClr val="black"/>
                </a:solidFill>
                <a:ea typeface="+mn-ea"/>
                <a:cs typeface="+mn-cs"/>
              </a:rPr>
              <a:t>les </a:t>
            </a:r>
            <a:r>
              <a:rPr lang="fr-FR" sz="1600" b="0" dirty="0">
                <a:solidFill>
                  <a:prstClr val="black"/>
                </a:solidFill>
                <a:ea typeface="+mn-ea"/>
                <a:cs typeface="+mn-cs"/>
              </a:rPr>
              <a:t>travaux sont réalisés avec des techniques qui permettent à l’opérateur de contrôler l’outil pour ne pas dépasser la profondeur maximale et l’épaisseur de la dalle ou de l’enrobé ;</a:t>
            </a:r>
          </a:p>
          <a:p>
            <a:pPr marL="285750" indent="-285750" algn="just">
              <a:spcBef>
                <a:spcPts val="300"/>
              </a:spcBef>
              <a:spcAft>
                <a:spcPts val="300"/>
              </a:spcAft>
              <a:buFont typeface="Arial" panose="020B0604020202020204" pitchFamily="34" charset="0"/>
              <a:buChar char="•"/>
            </a:pPr>
            <a:r>
              <a:rPr lang="fr-FR" sz="1600" b="0" dirty="0" smtClean="0">
                <a:solidFill>
                  <a:prstClr val="black"/>
                </a:solidFill>
                <a:ea typeface="+mn-ea"/>
                <a:cs typeface="+mn-cs"/>
              </a:rPr>
              <a:t>la </a:t>
            </a:r>
            <a:r>
              <a:rPr lang="fr-FR" sz="1600" b="0" dirty="0">
                <a:solidFill>
                  <a:prstClr val="black"/>
                </a:solidFill>
                <a:ea typeface="+mn-ea"/>
                <a:cs typeface="+mn-cs"/>
              </a:rPr>
              <a:t>présence de réseaux dans l’épaisseur de la dalle ou de l’enrobé est exclue.</a:t>
            </a:r>
          </a:p>
          <a:p>
            <a:pPr marL="0" indent="0" algn="l">
              <a:spcBef>
                <a:spcPts val="1200"/>
              </a:spcBef>
              <a:spcAft>
                <a:spcPts val="600"/>
              </a:spcAft>
            </a:pPr>
            <a:r>
              <a:rPr lang="fr-FR" sz="1600" b="0" u="sng" dirty="0" smtClean="0">
                <a:solidFill>
                  <a:schemeClr val="accent6">
                    <a:lumMod val="75000"/>
                  </a:schemeClr>
                </a:solidFill>
              </a:rPr>
              <a:t>Commentaire: </a:t>
            </a:r>
          </a:p>
          <a:p>
            <a:pPr marL="285750" indent="-285750" algn="l">
              <a:spcBef>
                <a:spcPts val="600"/>
              </a:spcBef>
              <a:spcAft>
                <a:spcPts val="600"/>
              </a:spcAft>
              <a:buFont typeface="Arial" panose="020B0604020202020204" pitchFamily="34" charset="0"/>
              <a:buChar char="•"/>
            </a:pPr>
            <a:r>
              <a:rPr lang="fr-FR" sz="1600" b="0" i="1" dirty="0">
                <a:solidFill>
                  <a:schemeClr val="accent6">
                    <a:lumMod val="75000"/>
                  </a:schemeClr>
                </a:solidFill>
              </a:rPr>
              <a:t>Pas de changement significatif (pratique et exigence liée au permis de travail). Les cas d’exclusion sont une nouveauté (pour le décapage de routes et les travaux dans l’épaisseur des dalles en béton si profondeur maximum de la fouille est &lt; 10 cm</a:t>
            </a:r>
            <a:r>
              <a:rPr lang="fr-FR" sz="1600" b="0" i="1" dirty="0" smtClean="0">
                <a:solidFill>
                  <a:schemeClr val="accent6">
                    <a:lumMod val="75000"/>
                  </a:schemeClr>
                </a:solidFill>
              </a:rPr>
              <a:t>).</a:t>
            </a:r>
            <a:endParaRPr lang="fr-FR" sz="1600" b="0" i="1" dirty="0">
              <a:solidFill>
                <a:schemeClr val="accent6">
                  <a:lumMod val="75000"/>
                </a:schemeClr>
              </a:solidFill>
            </a:endParaRPr>
          </a:p>
          <a:p>
            <a:pPr marL="0" indent="0" algn="l">
              <a:spcAft>
                <a:spcPts val="600"/>
              </a:spcAft>
            </a:pPr>
            <a:endParaRPr lang="en-US" sz="1400" b="0" u="sng" dirty="0">
              <a:solidFill>
                <a:srgbClr val="FF0000"/>
              </a:solidFill>
            </a:endParaRPr>
          </a:p>
        </p:txBody>
      </p:sp>
      <p:pic>
        <p:nvPicPr>
          <p:cNvPr id="3" name="Picture 2"/>
          <p:cNvPicPr>
            <a:picLocks noChangeAspect="1"/>
          </p:cNvPicPr>
          <p:nvPr/>
        </p:nvPicPr>
        <p:blipFill>
          <a:blip r:embed="rId3"/>
          <a:stretch>
            <a:fillRect/>
          </a:stretch>
        </p:blipFill>
        <p:spPr>
          <a:xfrm>
            <a:off x="983432" y="692696"/>
            <a:ext cx="9876376" cy="615749"/>
          </a:xfrm>
          <a:prstGeom prst="rect">
            <a:avLst/>
          </a:prstGeom>
        </p:spPr>
      </p:pic>
    </p:spTree>
    <p:extLst>
      <p:ext uri="{BB962C8B-B14F-4D97-AF65-F5344CB8AC3E}">
        <p14:creationId xmlns:p14="http://schemas.microsoft.com/office/powerpoint/2010/main" val="775933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Préparation</a:t>
            </a:r>
            <a:endParaRPr lang="en-GB" dirty="0"/>
          </a:p>
        </p:txBody>
      </p:sp>
      <p:sp>
        <p:nvSpPr>
          <p:cNvPr id="9" name="TextBox 8"/>
          <p:cNvSpPr txBox="1"/>
          <p:nvPr/>
        </p:nvSpPr>
        <p:spPr>
          <a:xfrm>
            <a:off x="551384" y="1916832"/>
            <a:ext cx="11320840" cy="3108543"/>
          </a:xfrm>
          <a:prstGeom prst="rect">
            <a:avLst/>
          </a:prstGeom>
          <a:noFill/>
        </p:spPr>
        <p:txBody>
          <a:bodyPr wrap="square" rtlCol="0">
            <a:spAutoFit/>
          </a:bodyPr>
          <a:lstStyle/>
          <a:p>
            <a:pPr algn="l">
              <a:spcAft>
                <a:spcPts val="900"/>
              </a:spcAft>
            </a:pPr>
            <a:r>
              <a:rPr lang="fr-FR" b="1" dirty="0">
                <a:solidFill>
                  <a:schemeClr val="tx1"/>
                </a:solidFill>
                <a:latin typeface="+mj-lt"/>
              </a:rPr>
              <a:t>Exigence 3.1.3 : Analyse </a:t>
            </a:r>
            <a:r>
              <a:rPr lang="fr-FR" b="1" dirty="0" smtClean="0">
                <a:solidFill>
                  <a:schemeClr val="tx1"/>
                </a:solidFill>
                <a:latin typeface="+mj-lt"/>
              </a:rPr>
              <a:t>des risques</a:t>
            </a:r>
          </a:p>
          <a:p>
            <a:pPr algn="l">
              <a:spcAft>
                <a:spcPts val="900"/>
              </a:spcAft>
            </a:pPr>
            <a:r>
              <a:rPr lang="fr-FR" sz="1600" dirty="0" smtClean="0">
                <a:solidFill>
                  <a:schemeClr val="tx1"/>
                </a:solidFill>
                <a:latin typeface="+mj-lt"/>
              </a:rPr>
              <a:t>Une </a:t>
            </a:r>
            <a:r>
              <a:rPr lang="fr-FR" sz="1600" dirty="0">
                <a:solidFill>
                  <a:schemeClr val="tx1"/>
                </a:solidFill>
                <a:latin typeface="+mj-lt"/>
              </a:rPr>
              <a:t>analyse des risques est réalisée et conduit à la définition d’un mode opératoire adapté contenant les mesures de maitrise des risques identifiés.</a:t>
            </a:r>
          </a:p>
          <a:p>
            <a:pPr algn="just">
              <a:spcAft>
                <a:spcPts val="600"/>
              </a:spcAft>
            </a:pPr>
            <a:r>
              <a:rPr lang="fr-FR" sz="1600" dirty="0">
                <a:solidFill>
                  <a:schemeClr val="tx1"/>
                </a:solidFill>
                <a:latin typeface="+mj-lt"/>
              </a:rPr>
              <a:t>L’analyse des risques couvre toute la zone d’emprise du chantier en tenant compte du mode opératoire défini et des équipements envisagés pour réaliser la fouille.</a:t>
            </a:r>
          </a:p>
          <a:p>
            <a:pPr algn="just">
              <a:spcAft>
                <a:spcPts val="600"/>
              </a:spcAft>
            </a:pPr>
            <a:r>
              <a:rPr lang="fr-FR" sz="1600" dirty="0">
                <a:solidFill>
                  <a:schemeClr val="tx1"/>
                </a:solidFill>
                <a:latin typeface="+mj-lt"/>
              </a:rPr>
              <a:t>Avant d’autoriser le début des travaux de fouille, les mesures de maitrise des risques identifiées sont vérifiées sur site.</a:t>
            </a:r>
          </a:p>
          <a:p>
            <a:pPr algn="l">
              <a:spcBef>
                <a:spcPts val="1200"/>
              </a:spcBef>
              <a:spcAft>
                <a:spcPts val="600"/>
              </a:spcAft>
            </a:pPr>
            <a:r>
              <a:rPr lang="fr-FR" sz="1600" u="sng" dirty="0" smtClean="0">
                <a:solidFill>
                  <a:schemeClr val="accent6">
                    <a:lumMod val="75000"/>
                  </a:schemeClr>
                </a:solidFill>
                <a:latin typeface="+mj-lt"/>
              </a:rPr>
              <a:t>Commentaire</a:t>
            </a:r>
            <a:r>
              <a:rPr lang="fr-FR" sz="1600" u="sng" dirty="0">
                <a:solidFill>
                  <a:schemeClr val="accent6">
                    <a:lumMod val="75000"/>
                  </a:schemeClr>
                </a:solidFill>
                <a:latin typeface="+mj-lt"/>
              </a:rPr>
              <a:t>: </a:t>
            </a:r>
          </a:p>
          <a:p>
            <a:pPr marL="285750" indent="-285750" algn="l">
              <a:spcBef>
                <a:spcPts val="600"/>
              </a:spcBef>
              <a:spcAft>
                <a:spcPts val="600"/>
              </a:spcAft>
              <a:buFont typeface="Arial" panose="020B0604020202020204" pitchFamily="34" charset="0"/>
              <a:buChar char="•"/>
            </a:pPr>
            <a:r>
              <a:rPr lang="fr-FR" sz="1600" i="1" dirty="0">
                <a:solidFill>
                  <a:schemeClr val="accent6">
                    <a:lumMod val="75000"/>
                  </a:schemeClr>
                </a:solidFill>
                <a:latin typeface="+mj-lt"/>
              </a:rPr>
              <a:t>Exigence existante mais avec des précisions (ex</a:t>
            </a:r>
            <a:r>
              <a:rPr lang="fr-FR" sz="1600" i="1" dirty="0" smtClean="0">
                <a:solidFill>
                  <a:schemeClr val="accent6">
                    <a:lumMod val="75000"/>
                  </a:schemeClr>
                </a:solidFill>
                <a:latin typeface="+mj-lt"/>
              </a:rPr>
              <a:t>. : </a:t>
            </a:r>
            <a:r>
              <a:rPr lang="fr-FR" sz="1600" i="1" dirty="0">
                <a:solidFill>
                  <a:schemeClr val="accent6">
                    <a:lumMod val="75000"/>
                  </a:schemeClr>
                </a:solidFill>
                <a:latin typeface="+mj-lt"/>
              </a:rPr>
              <a:t>prise en compte des équipements utilisés) issues de l’accident avec la trancheuse.</a:t>
            </a:r>
          </a:p>
          <a:p>
            <a:endParaRPr lang="fr-FR" sz="1600" dirty="0">
              <a:solidFill>
                <a:schemeClr val="tx1"/>
              </a:solidFill>
              <a:latin typeface="+mj-lt"/>
            </a:endParaRPr>
          </a:p>
        </p:txBody>
      </p:sp>
      <p:pic>
        <p:nvPicPr>
          <p:cNvPr id="3" name="Picture 2"/>
          <p:cNvPicPr>
            <a:picLocks noChangeAspect="1"/>
          </p:cNvPicPr>
          <p:nvPr/>
        </p:nvPicPr>
        <p:blipFill>
          <a:blip r:embed="rId3"/>
          <a:stretch>
            <a:fillRect/>
          </a:stretch>
        </p:blipFill>
        <p:spPr>
          <a:xfrm>
            <a:off x="983432" y="692696"/>
            <a:ext cx="9876376" cy="615749"/>
          </a:xfrm>
          <a:prstGeom prst="rect">
            <a:avLst/>
          </a:prstGeom>
        </p:spPr>
      </p:pic>
    </p:spTree>
    <p:extLst>
      <p:ext uri="{BB962C8B-B14F-4D97-AF65-F5344CB8AC3E}">
        <p14:creationId xmlns:p14="http://schemas.microsoft.com/office/powerpoint/2010/main" val="2886757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Travaux de fouille</a:t>
            </a:r>
            <a:endParaRPr lang="en-GB" dirty="0"/>
          </a:p>
        </p:txBody>
      </p:sp>
      <p:sp>
        <p:nvSpPr>
          <p:cNvPr id="11" name="Espace réservé du texte 1"/>
          <p:cNvSpPr txBox="1">
            <a:spLocks/>
          </p:cNvSpPr>
          <p:nvPr/>
        </p:nvSpPr>
        <p:spPr>
          <a:xfrm>
            <a:off x="407368" y="1412776"/>
            <a:ext cx="11305256" cy="502721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a:t>
            </a:r>
            <a:r>
              <a:rPr lang="en-GB" sz="1800" dirty="0" smtClean="0">
                <a:solidFill>
                  <a:schemeClr val="tx1"/>
                </a:solidFill>
              </a:rPr>
              <a:t>3.2.1 : </a:t>
            </a:r>
            <a:r>
              <a:rPr lang="fr-FR" sz="1800" dirty="0" smtClean="0">
                <a:solidFill>
                  <a:schemeClr val="tx1"/>
                </a:solidFill>
              </a:rPr>
              <a:t>Restriction </a:t>
            </a:r>
            <a:r>
              <a:rPr lang="fr-FR" sz="1800" dirty="0">
                <a:solidFill>
                  <a:schemeClr val="tx1"/>
                </a:solidFill>
              </a:rPr>
              <a:t>relative aux méthodes </a:t>
            </a:r>
            <a:r>
              <a:rPr lang="fr-FR" sz="1800" dirty="0" smtClean="0">
                <a:solidFill>
                  <a:schemeClr val="tx1"/>
                </a:solidFill>
              </a:rPr>
              <a:t>agressives</a:t>
            </a:r>
            <a:endParaRPr lang="fr-FR" sz="1800" dirty="0">
              <a:solidFill>
                <a:schemeClr val="tx1"/>
              </a:solidFill>
            </a:endParaRPr>
          </a:p>
          <a:p>
            <a:pPr marL="0" indent="0" algn="just">
              <a:spcAft>
                <a:spcPts val="600"/>
              </a:spcAft>
            </a:pPr>
            <a:r>
              <a:rPr lang="fr-FR" sz="1600" b="0" dirty="0">
                <a:solidFill>
                  <a:schemeClr val="tx1"/>
                </a:solidFill>
              </a:rPr>
              <a:t>Les travaux de fouille avec des méthodes agressives sont interdits à une distance &lt; 1 m des réseaux présentant un niveau élevé de risques pour la sécurité identifiés et localisés selon les termes de l’exigence 3.1.1 ou à la découverte d’un dispositif avertisseur.</a:t>
            </a:r>
          </a:p>
          <a:p>
            <a:pPr marL="0" indent="0" algn="just">
              <a:spcAft>
                <a:spcPts val="600"/>
              </a:spcAft>
            </a:pPr>
            <a:r>
              <a:rPr lang="fr-FR" sz="1600" b="0" dirty="0">
                <a:solidFill>
                  <a:schemeClr val="tx1"/>
                </a:solidFill>
              </a:rPr>
              <a:t>Si la distance susmentionnée ne peut pas être respectée, une consignation complète de ces ouvrages est mise en œuvre.</a:t>
            </a:r>
          </a:p>
          <a:p>
            <a:pPr marL="0" indent="0" algn="l">
              <a:spcBef>
                <a:spcPts val="900"/>
              </a:spcBef>
              <a:spcAft>
                <a:spcPts val="600"/>
              </a:spcAft>
            </a:pPr>
            <a:r>
              <a:rPr lang="fr-FR" sz="1600" u="sng" dirty="0">
                <a:solidFill>
                  <a:srgbClr val="FF0000"/>
                </a:solidFill>
              </a:rPr>
              <a:t>Nouvelle exigence</a:t>
            </a:r>
          </a:p>
          <a:p>
            <a:pPr marL="285750" indent="-285750" algn="l">
              <a:spcBef>
                <a:spcPts val="600"/>
              </a:spcBef>
              <a:spcAft>
                <a:spcPts val="300"/>
              </a:spcAft>
              <a:buFont typeface="Arial" panose="020B0604020202020204" pitchFamily="34" charset="0"/>
              <a:buChar char="•"/>
            </a:pPr>
            <a:r>
              <a:rPr lang="fr-FR" sz="1600" b="0" i="1" dirty="0">
                <a:solidFill>
                  <a:srgbClr val="FF0000"/>
                </a:solidFill>
              </a:rPr>
              <a:t>Cette exigence existe au MS pour les câbles enterrés électriques (&gt; 50 V) </a:t>
            </a:r>
            <a:r>
              <a:rPr lang="fr-FR" sz="1600" b="0" i="1" dirty="0" smtClean="0">
                <a:solidFill>
                  <a:srgbClr val="FF0000"/>
                </a:solidFill>
              </a:rPr>
              <a:t>uniquement.</a:t>
            </a:r>
          </a:p>
          <a:p>
            <a:pPr marL="285750" indent="-285750" algn="l">
              <a:spcBef>
                <a:spcPts val="600"/>
              </a:spcBef>
              <a:spcAft>
                <a:spcPts val="300"/>
              </a:spcAft>
              <a:buFont typeface="Arial" panose="020B0604020202020204" pitchFamily="34" charset="0"/>
              <a:buChar char="•"/>
            </a:pPr>
            <a:r>
              <a:rPr lang="fr-FR" sz="1600" b="0" i="1" u="sng" dirty="0" smtClean="0">
                <a:solidFill>
                  <a:srgbClr val="FF0000"/>
                </a:solidFill>
              </a:rPr>
              <a:t>Note</a:t>
            </a:r>
            <a:r>
              <a:rPr lang="fr-FR" sz="1600" b="0" i="1" dirty="0" smtClean="0">
                <a:solidFill>
                  <a:srgbClr val="FF0000"/>
                </a:solidFill>
              </a:rPr>
              <a:t> </a:t>
            </a:r>
            <a:r>
              <a:rPr lang="fr-FR" sz="1600" b="0" i="1" dirty="0">
                <a:solidFill>
                  <a:srgbClr val="FF0000"/>
                </a:solidFill>
              </a:rPr>
              <a:t>: La règle MS établit d'autres critères qui prennent en compte la typologie (criticité) du réseau enterré.</a:t>
            </a:r>
          </a:p>
          <a:p>
            <a:pPr marL="0" indent="0" algn="l">
              <a:spcBef>
                <a:spcPts val="1800"/>
              </a:spcBef>
              <a:spcAft>
                <a:spcPts val="600"/>
              </a:spcAft>
            </a:pPr>
            <a:r>
              <a:rPr lang="en-GB" sz="1800" dirty="0">
                <a:solidFill>
                  <a:schemeClr val="tx1"/>
                </a:solidFill>
              </a:rPr>
              <a:t>Exigence 3.2.2 </a:t>
            </a:r>
            <a:r>
              <a:rPr lang="en-GB" sz="1800" dirty="0" smtClean="0">
                <a:solidFill>
                  <a:schemeClr val="tx1"/>
                </a:solidFill>
              </a:rPr>
              <a:t>: </a:t>
            </a:r>
            <a:r>
              <a:rPr lang="fr-FR" sz="1800" dirty="0" smtClean="0">
                <a:solidFill>
                  <a:schemeClr val="tx1"/>
                </a:solidFill>
              </a:rPr>
              <a:t>Aménagement </a:t>
            </a:r>
            <a:r>
              <a:rPr lang="fr-FR" sz="1800" dirty="0">
                <a:solidFill>
                  <a:schemeClr val="tx1"/>
                </a:solidFill>
              </a:rPr>
              <a:t>des parois des fouilles accessibles au </a:t>
            </a:r>
            <a:r>
              <a:rPr lang="fr-FR" sz="1800" dirty="0" smtClean="0">
                <a:solidFill>
                  <a:schemeClr val="tx1"/>
                </a:solidFill>
              </a:rPr>
              <a:t>personnel</a:t>
            </a:r>
            <a:endParaRPr lang="fr-FR" sz="1800" dirty="0">
              <a:solidFill>
                <a:schemeClr val="tx1"/>
              </a:solidFill>
            </a:endParaRPr>
          </a:p>
          <a:p>
            <a:pPr marL="0" indent="0" algn="just">
              <a:spcAft>
                <a:spcPts val="600"/>
              </a:spcAft>
            </a:pPr>
            <a:r>
              <a:rPr lang="fr-FR" sz="1600" b="0" dirty="0">
                <a:solidFill>
                  <a:schemeClr val="tx1"/>
                </a:solidFill>
              </a:rPr>
              <a:t>Si du personnel est censé accéder à la fouille, les parois de celle-ci sont aménagées en prenant en compte la nature et l'état du sol, de façon à prévenir les éboulements dans les cas suivants : </a:t>
            </a:r>
          </a:p>
          <a:p>
            <a:pPr marL="285750" indent="-285750" algn="just">
              <a:spcBef>
                <a:spcPts val="300"/>
              </a:spcBef>
              <a:spcAft>
                <a:spcPts val="300"/>
              </a:spcAft>
              <a:buFont typeface="Arial" panose="020B0604020202020204" pitchFamily="34" charset="0"/>
              <a:buChar char="•"/>
            </a:pPr>
            <a:r>
              <a:rPr lang="fr-FR" sz="1600" b="0" dirty="0" smtClean="0">
                <a:solidFill>
                  <a:prstClr val="black"/>
                </a:solidFill>
                <a:ea typeface="+mn-ea"/>
                <a:cs typeface="+mn-cs"/>
              </a:rPr>
              <a:t>fouille </a:t>
            </a:r>
            <a:r>
              <a:rPr lang="fr-FR" sz="1600" b="0" dirty="0">
                <a:solidFill>
                  <a:prstClr val="black"/>
                </a:solidFill>
                <a:ea typeface="+mn-ea"/>
                <a:cs typeface="+mn-cs"/>
              </a:rPr>
              <a:t>en tranchée avec une profondeur supérieure à 1,3 m ; ou </a:t>
            </a:r>
          </a:p>
          <a:p>
            <a:pPr marL="285750" indent="-285750" algn="just">
              <a:spcBef>
                <a:spcPts val="300"/>
              </a:spcBef>
              <a:spcAft>
                <a:spcPts val="300"/>
              </a:spcAft>
              <a:buFont typeface="Arial" panose="020B0604020202020204" pitchFamily="34" charset="0"/>
              <a:buChar char="•"/>
            </a:pPr>
            <a:r>
              <a:rPr lang="fr-FR" sz="1600" b="0" dirty="0" smtClean="0">
                <a:solidFill>
                  <a:prstClr val="black"/>
                </a:solidFill>
                <a:ea typeface="+mn-ea"/>
                <a:cs typeface="+mn-cs"/>
              </a:rPr>
              <a:t>fouille </a:t>
            </a:r>
            <a:r>
              <a:rPr lang="fr-FR" sz="1600" b="0" dirty="0">
                <a:solidFill>
                  <a:prstClr val="black"/>
                </a:solidFill>
                <a:ea typeface="+mn-ea"/>
                <a:cs typeface="+mn-cs"/>
              </a:rPr>
              <a:t>présentant un risque d’éboulement identifié dans le cadre de l’analyse des risques.</a:t>
            </a:r>
          </a:p>
          <a:p>
            <a:pPr marL="0" indent="0" algn="l">
              <a:spcBef>
                <a:spcPts val="900"/>
              </a:spcBef>
              <a:spcAft>
                <a:spcPts val="600"/>
              </a:spcAft>
            </a:pPr>
            <a:r>
              <a:rPr lang="fr-FR" sz="1600" b="0" u="sng" dirty="0">
                <a:solidFill>
                  <a:schemeClr val="accent6">
                    <a:lumMod val="75000"/>
                  </a:schemeClr>
                </a:solidFill>
              </a:rPr>
              <a:t>Commentaire: </a:t>
            </a:r>
          </a:p>
          <a:p>
            <a:pPr marL="285750" indent="-285750" algn="l">
              <a:spcBef>
                <a:spcPts val="600"/>
              </a:spcBef>
              <a:spcAft>
                <a:spcPts val="300"/>
              </a:spcAft>
              <a:buFont typeface="Arial" panose="020B0604020202020204" pitchFamily="34" charset="0"/>
              <a:buChar char="•"/>
            </a:pPr>
            <a:r>
              <a:rPr lang="fr-FR" sz="1600" b="0" i="1" dirty="0">
                <a:solidFill>
                  <a:schemeClr val="accent6">
                    <a:lumMod val="75000"/>
                  </a:schemeClr>
                </a:solidFill>
              </a:rPr>
              <a:t>Principe déjà présent dans la règle MS </a:t>
            </a:r>
            <a:r>
              <a:rPr lang="fr-FR" sz="1600" b="0" i="1" dirty="0" smtClean="0">
                <a:solidFill>
                  <a:schemeClr val="accent6">
                    <a:lumMod val="75000"/>
                  </a:schemeClr>
                </a:solidFill>
              </a:rPr>
              <a:t>mais </a:t>
            </a:r>
            <a:r>
              <a:rPr lang="fr-FR" sz="1600" b="0" i="1" dirty="0">
                <a:solidFill>
                  <a:schemeClr val="accent6">
                    <a:lumMod val="75000"/>
                  </a:schemeClr>
                </a:solidFill>
              </a:rPr>
              <a:t>plus générique.</a:t>
            </a: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pic>
        <p:nvPicPr>
          <p:cNvPr id="3" name="Picture 2"/>
          <p:cNvPicPr>
            <a:picLocks noChangeAspect="1"/>
          </p:cNvPicPr>
          <p:nvPr/>
        </p:nvPicPr>
        <p:blipFill>
          <a:blip r:embed="rId3"/>
          <a:stretch>
            <a:fillRect/>
          </a:stretch>
        </p:blipFill>
        <p:spPr>
          <a:xfrm>
            <a:off x="1086379" y="633801"/>
            <a:ext cx="9803218" cy="621846"/>
          </a:xfrm>
          <a:prstGeom prst="rect">
            <a:avLst/>
          </a:prstGeom>
        </p:spPr>
      </p:pic>
    </p:spTree>
    <p:extLst>
      <p:ext uri="{BB962C8B-B14F-4D97-AF65-F5344CB8AC3E}">
        <p14:creationId xmlns:p14="http://schemas.microsoft.com/office/powerpoint/2010/main" val="3297612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Travaux de fouille</a:t>
            </a:r>
            <a:endParaRPr lang="en-GB" dirty="0"/>
          </a:p>
        </p:txBody>
      </p:sp>
      <p:sp>
        <p:nvSpPr>
          <p:cNvPr id="11" name="Espace réservé du texte 1"/>
          <p:cNvSpPr txBox="1">
            <a:spLocks/>
          </p:cNvSpPr>
          <p:nvPr/>
        </p:nvSpPr>
        <p:spPr>
          <a:xfrm>
            <a:off x="335360" y="1484784"/>
            <a:ext cx="11449272" cy="432048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3.2.3 </a:t>
            </a:r>
            <a:r>
              <a:rPr lang="en-GB" sz="1800" dirty="0" smtClean="0">
                <a:solidFill>
                  <a:schemeClr val="tx1"/>
                </a:solidFill>
              </a:rPr>
              <a:t>: </a:t>
            </a:r>
            <a:r>
              <a:rPr lang="fr-FR" sz="1800" dirty="0" smtClean="0">
                <a:solidFill>
                  <a:schemeClr val="tx1"/>
                </a:solidFill>
              </a:rPr>
              <a:t>Balisage </a:t>
            </a:r>
            <a:r>
              <a:rPr lang="fr-FR" sz="1800" dirty="0">
                <a:solidFill>
                  <a:schemeClr val="tx1"/>
                </a:solidFill>
              </a:rPr>
              <a:t>de la fouille et du </a:t>
            </a:r>
            <a:r>
              <a:rPr lang="fr-FR" sz="1800" dirty="0" smtClean="0">
                <a:solidFill>
                  <a:schemeClr val="tx1"/>
                </a:solidFill>
              </a:rPr>
              <a:t>chantier</a:t>
            </a:r>
            <a:endParaRPr lang="fr-FR" sz="1800" dirty="0">
              <a:solidFill>
                <a:schemeClr val="tx1"/>
              </a:solidFill>
            </a:endParaRPr>
          </a:p>
          <a:p>
            <a:pPr marL="0" indent="0" algn="just">
              <a:spcAft>
                <a:spcPts val="600"/>
              </a:spcAft>
            </a:pPr>
            <a:r>
              <a:rPr lang="fr-FR" sz="1600" b="0" dirty="0">
                <a:solidFill>
                  <a:schemeClr val="tx1"/>
                </a:solidFill>
              </a:rPr>
              <a:t>La zone d’emprise de la fouille est totalement délimitée par balisage. </a:t>
            </a:r>
            <a:endParaRPr lang="fr-FR" sz="1600" b="0" dirty="0" smtClean="0">
              <a:solidFill>
                <a:schemeClr val="tx1"/>
              </a:solidFill>
            </a:endParaRPr>
          </a:p>
          <a:p>
            <a:pPr marL="0" indent="0" algn="just">
              <a:spcAft>
                <a:spcPts val="600"/>
              </a:spcAft>
            </a:pPr>
            <a:r>
              <a:rPr lang="fr-FR" sz="1600" b="0" dirty="0" smtClean="0">
                <a:solidFill>
                  <a:schemeClr val="tx1"/>
                </a:solidFill>
              </a:rPr>
              <a:t>En cas de risques de chutes de personnes ou des véhicules, une barrière physique rigide adaptée est mise en place, visible de jour comme de nuit.</a:t>
            </a:r>
          </a:p>
          <a:p>
            <a:pPr marL="0" indent="0" algn="l">
              <a:spcBef>
                <a:spcPts val="600"/>
              </a:spcBef>
              <a:spcAft>
                <a:spcPts val="600"/>
              </a:spcAft>
            </a:pPr>
            <a:r>
              <a:rPr lang="fr-FR" sz="1600" b="0" u="sng" dirty="0" smtClean="0">
                <a:solidFill>
                  <a:srgbClr val="00B050"/>
                </a:solidFill>
              </a:rPr>
              <a:t>Commentaires: </a:t>
            </a:r>
          </a:p>
          <a:p>
            <a:pPr marL="285750" indent="-285750" algn="l">
              <a:spcBef>
                <a:spcPts val="300"/>
              </a:spcBef>
              <a:spcAft>
                <a:spcPts val="300"/>
              </a:spcAft>
              <a:buFont typeface="Arial" panose="020B0604020202020204" pitchFamily="34" charset="0"/>
              <a:buChar char="•"/>
            </a:pPr>
            <a:r>
              <a:rPr lang="fr-FR" sz="1600" b="0" i="1" dirty="0" smtClean="0">
                <a:solidFill>
                  <a:srgbClr val="00B050"/>
                </a:solidFill>
              </a:rPr>
              <a:t>Possibilité </a:t>
            </a:r>
            <a:r>
              <a:rPr lang="fr-FR" sz="1600" b="0" i="1" dirty="0">
                <a:solidFill>
                  <a:srgbClr val="00B050"/>
                </a:solidFill>
              </a:rPr>
              <a:t>d’exclure de cette exigence les zones isolées (ex. : sans occupation ou circulation humaine</a:t>
            </a:r>
            <a:r>
              <a:rPr lang="fr-FR" sz="1600" b="0" i="1" dirty="0" smtClean="0">
                <a:solidFill>
                  <a:srgbClr val="00B050"/>
                </a:solidFill>
              </a:rPr>
              <a:t>).</a:t>
            </a:r>
          </a:p>
          <a:p>
            <a:pPr marL="285750" indent="-285750" algn="l">
              <a:spcBef>
                <a:spcPts val="300"/>
              </a:spcBef>
              <a:spcAft>
                <a:spcPts val="300"/>
              </a:spcAft>
              <a:buFont typeface="Arial" panose="020B0604020202020204" pitchFamily="34" charset="0"/>
              <a:buChar char="•"/>
            </a:pPr>
            <a:r>
              <a:rPr lang="fr-FR" sz="1600" b="0" i="1" dirty="0">
                <a:solidFill>
                  <a:srgbClr val="00B050"/>
                </a:solidFill>
              </a:rPr>
              <a:t>L’exigence d’un périmètre à accès restreint autour de la fouille et du chantier pendant l’excavation</a:t>
            </a:r>
            <a:r>
              <a:rPr lang="fr-FR" sz="1600" b="0" i="1" dirty="0" smtClean="0">
                <a:solidFill>
                  <a:srgbClr val="00B050"/>
                </a:solidFill>
              </a:rPr>
              <a:t>.</a:t>
            </a:r>
          </a:p>
          <a:p>
            <a:pPr marL="0" indent="0" algn="l">
              <a:spcBef>
                <a:spcPts val="2400"/>
              </a:spcBef>
              <a:spcAft>
                <a:spcPts val="600"/>
              </a:spcAft>
            </a:pPr>
            <a:r>
              <a:rPr lang="en-GB" sz="1800" dirty="0">
                <a:solidFill>
                  <a:schemeClr val="tx1"/>
                </a:solidFill>
              </a:rPr>
              <a:t>Exigence 3.2.4 </a:t>
            </a:r>
            <a:r>
              <a:rPr lang="en-GB" sz="1800" dirty="0" smtClean="0">
                <a:solidFill>
                  <a:schemeClr val="tx1"/>
                </a:solidFill>
              </a:rPr>
              <a:t>: </a:t>
            </a:r>
            <a:r>
              <a:rPr lang="fr-FR" sz="1800" dirty="0" smtClean="0">
                <a:solidFill>
                  <a:schemeClr val="tx1"/>
                </a:solidFill>
              </a:rPr>
              <a:t>Distance </a:t>
            </a:r>
            <a:r>
              <a:rPr lang="fr-FR" sz="1800" dirty="0">
                <a:solidFill>
                  <a:schemeClr val="tx1"/>
                </a:solidFill>
              </a:rPr>
              <a:t>de sécurité aux abords de la </a:t>
            </a:r>
            <a:r>
              <a:rPr lang="fr-FR" sz="1800" dirty="0" smtClean="0">
                <a:solidFill>
                  <a:schemeClr val="tx1"/>
                </a:solidFill>
              </a:rPr>
              <a:t>fouille</a:t>
            </a:r>
          </a:p>
          <a:p>
            <a:pPr marL="0" indent="0" algn="just">
              <a:spcAft>
                <a:spcPts val="600"/>
              </a:spcAft>
            </a:pPr>
            <a:r>
              <a:rPr lang="fr-FR" sz="1600" b="0" dirty="0">
                <a:solidFill>
                  <a:schemeClr val="tx1"/>
                </a:solidFill>
              </a:rPr>
              <a:t>Une distance de sécurité d’1 mètre, au minimum, du bord de la fouille </a:t>
            </a:r>
            <a:r>
              <a:rPr lang="fr-FR" sz="1600" b="0" dirty="0">
                <a:solidFill>
                  <a:schemeClr val="tx1"/>
                </a:solidFill>
              </a:rPr>
              <a:t>est maintenue libre de tout dépôt de matériaux extraits, d’engins ou d’équipements divers.</a:t>
            </a:r>
            <a:endParaRPr lang="fr-FR" sz="1600" b="0" dirty="0" smtClean="0">
              <a:solidFill>
                <a:schemeClr val="tx1"/>
              </a:solidFill>
            </a:endParaRPr>
          </a:p>
          <a:p>
            <a:pPr marL="0" indent="0" algn="l">
              <a:spcBef>
                <a:spcPts val="600"/>
              </a:spcBef>
              <a:spcAft>
                <a:spcPts val="600"/>
              </a:spcAft>
            </a:pPr>
            <a:r>
              <a:rPr lang="fr-FR" sz="1600" b="0" u="sng" dirty="0" smtClean="0">
                <a:solidFill>
                  <a:schemeClr val="accent6">
                    <a:lumMod val="75000"/>
                  </a:schemeClr>
                </a:solidFill>
              </a:rPr>
              <a:t>Clarifications</a:t>
            </a:r>
          </a:p>
          <a:p>
            <a:pPr marL="285750" indent="-285750" algn="l">
              <a:spcBef>
                <a:spcPts val="600"/>
              </a:spcBef>
              <a:spcAft>
                <a:spcPts val="300"/>
              </a:spcAft>
              <a:buFont typeface="Arial" panose="020B0604020202020204" pitchFamily="34" charset="0"/>
              <a:buChar char="•"/>
            </a:pPr>
            <a:r>
              <a:rPr lang="fr-FR" sz="1600" b="0" i="1" u="sng" dirty="0" smtClean="0">
                <a:solidFill>
                  <a:schemeClr val="accent6">
                    <a:lumMod val="75000"/>
                  </a:schemeClr>
                </a:solidFill>
              </a:rPr>
              <a:t>Note</a:t>
            </a:r>
            <a:r>
              <a:rPr lang="fr-FR" sz="1600" b="0" i="1" dirty="0" smtClean="0">
                <a:solidFill>
                  <a:schemeClr val="accent6">
                    <a:lumMod val="75000"/>
                  </a:schemeClr>
                </a:solidFill>
              </a:rPr>
              <a:t> : </a:t>
            </a:r>
            <a:r>
              <a:rPr lang="fr-FR" sz="1600" b="0" i="1" dirty="0">
                <a:solidFill>
                  <a:schemeClr val="accent6">
                    <a:lumMod val="75000"/>
                  </a:schemeClr>
                </a:solidFill>
              </a:rPr>
              <a:t>Il a été </a:t>
            </a:r>
            <a:r>
              <a:rPr lang="fr-FR" sz="1600" b="0" i="1" dirty="0" smtClean="0">
                <a:solidFill>
                  <a:schemeClr val="accent6">
                    <a:lumMod val="75000"/>
                  </a:schemeClr>
                </a:solidFill>
              </a:rPr>
              <a:t>inclus </a:t>
            </a:r>
            <a:r>
              <a:rPr lang="fr-FR" sz="1600" b="0" i="1" dirty="0">
                <a:solidFill>
                  <a:schemeClr val="accent6">
                    <a:lumMod val="75000"/>
                  </a:schemeClr>
                </a:solidFill>
              </a:rPr>
              <a:t>la possibilité de déroger pour la pose de matériel extrait de la fouille s’il n’y a pas d'accès de personnel dans la fouille.</a:t>
            </a: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fr-FR" sz="1600" dirty="0">
              <a:solidFill>
                <a:schemeClr val="tx1"/>
              </a:solidFill>
            </a:endParaRPr>
          </a:p>
        </p:txBody>
      </p:sp>
      <p:pic>
        <p:nvPicPr>
          <p:cNvPr id="3" name="Picture 2"/>
          <p:cNvPicPr>
            <a:picLocks noChangeAspect="1"/>
          </p:cNvPicPr>
          <p:nvPr/>
        </p:nvPicPr>
        <p:blipFill>
          <a:blip r:embed="rId3"/>
          <a:stretch>
            <a:fillRect/>
          </a:stretch>
        </p:blipFill>
        <p:spPr>
          <a:xfrm>
            <a:off x="1127448" y="633801"/>
            <a:ext cx="9803218" cy="621846"/>
          </a:xfrm>
          <a:prstGeom prst="rect">
            <a:avLst/>
          </a:prstGeom>
        </p:spPr>
      </p:pic>
    </p:spTree>
    <p:extLst>
      <p:ext uri="{BB962C8B-B14F-4D97-AF65-F5344CB8AC3E}">
        <p14:creationId xmlns:p14="http://schemas.microsoft.com/office/powerpoint/2010/main" val="13288896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Travaux de fouille</a:t>
            </a:r>
            <a:endParaRPr lang="en-GB" dirty="0"/>
          </a:p>
        </p:txBody>
      </p:sp>
      <p:sp>
        <p:nvSpPr>
          <p:cNvPr id="11" name="Espace réservé du texte 1"/>
          <p:cNvSpPr txBox="1">
            <a:spLocks/>
          </p:cNvSpPr>
          <p:nvPr/>
        </p:nvSpPr>
        <p:spPr>
          <a:xfrm>
            <a:off x="304421" y="1735433"/>
            <a:ext cx="11449272" cy="473918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schemeClr val="tx1"/>
                </a:solidFill>
              </a:rPr>
              <a:t>Exigence 3.2.5 </a:t>
            </a:r>
            <a:r>
              <a:rPr lang="en-GB" sz="1800" dirty="0" smtClean="0">
                <a:solidFill>
                  <a:schemeClr val="tx1"/>
                </a:solidFill>
              </a:rPr>
              <a:t>: </a:t>
            </a:r>
            <a:r>
              <a:rPr lang="fr-FR" sz="1800" dirty="0" smtClean="0">
                <a:solidFill>
                  <a:schemeClr val="tx1"/>
                </a:solidFill>
              </a:rPr>
              <a:t>Suspension </a:t>
            </a:r>
            <a:r>
              <a:rPr lang="fr-FR" sz="1800" dirty="0">
                <a:solidFill>
                  <a:schemeClr val="tx1"/>
                </a:solidFill>
              </a:rPr>
              <a:t>des travaux de </a:t>
            </a:r>
            <a:r>
              <a:rPr lang="fr-FR" sz="1800" dirty="0" smtClean="0">
                <a:solidFill>
                  <a:schemeClr val="tx1"/>
                </a:solidFill>
              </a:rPr>
              <a:t>fouille</a:t>
            </a:r>
            <a:endParaRPr lang="fr-FR" sz="1800" dirty="0">
              <a:solidFill>
                <a:schemeClr val="tx1"/>
              </a:solidFill>
            </a:endParaRPr>
          </a:p>
          <a:p>
            <a:pPr marL="0" indent="0" algn="just">
              <a:spcAft>
                <a:spcPts val="600"/>
              </a:spcAft>
            </a:pPr>
            <a:r>
              <a:rPr lang="fr-FR" sz="1600" b="0" dirty="0">
                <a:solidFill>
                  <a:schemeClr val="tx1"/>
                </a:solidFill>
              </a:rPr>
              <a:t>Les travaux de fouille sont immédiatement arrêtés et les mesures de maitrise des risques nécessaires sont prises en cas de découverte d’une situation non prévue telle que :</a:t>
            </a:r>
          </a:p>
          <a:p>
            <a:pPr marL="285750" indent="-285750" algn="just">
              <a:spcBef>
                <a:spcPts val="300"/>
              </a:spcBef>
              <a:spcAft>
                <a:spcPts val="300"/>
              </a:spcAft>
              <a:buFont typeface="Arial" panose="020B0604020202020204" pitchFamily="34" charset="0"/>
              <a:buChar char="•"/>
            </a:pPr>
            <a:r>
              <a:rPr lang="fr-FR" sz="1600" b="0" dirty="0" smtClean="0">
                <a:solidFill>
                  <a:prstClr val="black"/>
                </a:solidFill>
                <a:ea typeface="+mn-ea"/>
                <a:cs typeface="+mn-cs"/>
              </a:rPr>
              <a:t>pollution </a:t>
            </a:r>
            <a:r>
              <a:rPr lang="fr-FR" sz="1600" b="0" dirty="0">
                <a:solidFill>
                  <a:prstClr val="black"/>
                </a:solidFill>
                <a:ea typeface="+mn-ea"/>
                <a:cs typeface="+mn-cs"/>
              </a:rPr>
              <a:t>du sol avérée ou suspectée, présence d’hydrocarbures, odeur ;</a:t>
            </a:r>
          </a:p>
          <a:p>
            <a:pPr marL="285750" indent="-285750" algn="just">
              <a:spcBef>
                <a:spcPts val="300"/>
              </a:spcBef>
              <a:spcAft>
                <a:spcPts val="300"/>
              </a:spcAft>
              <a:buFont typeface="Arial" panose="020B0604020202020204" pitchFamily="34" charset="0"/>
              <a:buChar char="•"/>
            </a:pPr>
            <a:r>
              <a:rPr lang="fr-FR" sz="1600" b="0" dirty="0" smtClean="0">
                <a:solidFill>
                  <a:prstClr val="black"/>
                </a:solidFill>
                <a:ea typeface="+mn-ea"/>
                <a:cs typeface="+mn-cs"/>
              </a:rPr>
              <a:t>présence </a:t>
            </a:r>
            <a:r>
              <a:rPr lang="fr-FR" sz="1600" b="0" dirty="0">
                <a:solidFill>
                  <a:prstClr val="black"/>
                </a:solidFill>
                <a:ea typeface="+mn-ea"/>
                <a:cs typeface="+mn-cs"/>
              </a:rPr>
              <a:t>d’un objet non identifié préalablement ou potentiellement dangereux.</a:t>
            </a:r>
          </a:p>
          <a:p>
            <a:pPr marL="0" indent="0" algn="l">
              <a:spcBef>
                <a:spcPts val="1200"/>
              </a:spcBef>
              <a:spcAft>
                <a:spcPts val="600"/>
              </a:spcAft>
            </a:pPr>
            <a:r>
              <a:rPr lang="fr-FR" sz="1600" b="0" u="sng" dirty="0" smtClean="0">
                <a:solidFill>
                  <a:schemeClr val="accent6">
                    <a:lumMod val="75000"/>
                  </a:schemeClr>
                </a:solidFill>
              </a:rPr>
              <a:t>Clarification pour les terres polluées</a:t>
            </a: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pic>
        <p:nvPicPr>
          <p:cNvPr id="3" name="Picture 2"/>
          <p:cNvPicPr>
            <a:picLocks noChangeAspect="1"/>
          </p:cNvPicPr>
          <p:nvPr/>
        </p:nvPicPr>
        <p:blipFill>
          <a:blip r:embed="rId3"/>
          <a:stretch>
            <a:fillRect/>
          </a:stretch>
        </p:blipFill>
        <p:spPr>
          <a:xfrm>
            <a:off x="1127448" y="764704"/>
            <a:ext cx="9803218" cy="621846"/>
          </a:xfrm>
          <a:prstGeom prst="rect">
            <a:avLst/>
          </a:prstGeom>
        </p:spPr>
      </p:pic>
    </p:spTree>
    <p:extLst>
      <p:ext uri="{BB962C8B-B14F-4D97-AF65-F5344CB8AC3E}">
        <p14:creationId xmlns:p14="http://schemas.microsoft.com/office/powerpoint/2010/main" val="31800344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Travaux dans la fouille</a:t>
            </a:r>
            <a:endParaRPr lang="en-GB" dirty="0"/>
          </a:p>
        </p:txBody>
      </p:sp>
      <p:sp>
        <p:nvSpPr>
          <p:cNvPr id="11" name="Espace réservé du texte 1"/>
          <p:cNvSpPr txBox="1">
            <a:spLocks/>
          </p:cNvSpPr>
          <p:nvPr/>
        </p:nvSpPr>
        <p:spPr>
          <a:xfrm>
            <a:off x="481627" y="1484784"/>
            <a:ext cx="11272066" cy="502721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3.3.1 </a:t>
            </a:r>
            <a:r>
              <a:rPr lang="en-GB" sz="1800" dirty="0" smtClean="0">
                <a:solidFill>
                  <a:schemeClr val="tx1"/>
                </a:solidFill>
              </a:rPr>
              <a:t>: </a:t>
            </a:r>
            <a:r>
              <a:rPr lang="fr-FR" sz="1800" dirty="0" smtClean="0">
                <a:solidFill>
                  <a:schemeClr val="tx1"/>
                </a:solidFill>
              </a:rPr>
              <a:t>Inspection </a:t>
            </a:r>
            <a:r>
              <a:rPr lang="fr-FR" sz="1800" dirty="0">
                <a:solidFill>
                  <a:schemeClr val="tx1"/>
                </a:solidFill>
              </a:rPr>
              <a:t>de la fouille (profondeur &gt; 1,3 m) avant </a:t>
            </a:r>
            <a:r>
              <a:rPr lang="fr-FR" sz="1800" dirty="0" smtClean="0">
                <a:solidFill>
                  <a:schemeClr val="tx1"/>
                </a:solidFill>
              </a:rPr>
              <a:t>accès</a:t>
            </a:r>
            <a:endParaRPr lang="fr-FR" sz="1800" dirty="0">
              <a:solidFill>
                <a:schemeClr val="tx1"/>
              </a:solidFill>
            </a:endParaRPr>
          </a:p>
          <a:p>
            <a:pPr marL="0" indent="0" algn="just">
              <a:spcAft>
                <a:spcPts val="600"/>
              </a:spcAft>
            </a:pPr>
            <a:r>
              <a:rPr lang="fr-FR" sz="1600" b="0" dirty="0">
                <a:solidFill>
                  <a:schemeClr val="tx1"/>
                </a:solidFill>
              </a:rPr>
              <a:t>Une inspection de la fouille, des abords, des accès, des systèmes de protection et de son état général (ex. : présence d’eau, de gaz ou de pollution) est réalisée chaque jour avant que du personnel ne rentre dans la fouille et à la fin de l’excavation</a:t>
            </a:r>
            <a:r>
              <a:rPr lang="fr-FR" sz="1600" b="0" dirty="0" smtClean="0">
                <a:solidFill>
                  <a:schemeClr val="tx1"/>
                </a:solidFill>
              </a:rPr>
              <a:t>.</a:t>
            </a:r>
          </a:p>
          <a:p>
            <a:pPr marL="0" indent="0" algn="l">
              <a:spcBef>
                <a:spcPts val="900"/>
              </a:spcBef>
              <a:spcAft>
                <a:spcPts val="600"/>
              </a:spcAft>
            </a:pPr>
            <a:r>
              <a:rPr lang="fr-FR" sz="1600" u="sng" dirty="0">
                <a:solidFill>
                  <a:srgbClr val="FF0000"/>
                </a:solidFill>
              </a:rPr>
              <a:t>Nouvelle exigence</a:t>
            </a:r>
          </a:p>
          <a:p>
            <a:pPr marL="285750" indent="-285750" algn="l">
              <a:spcBef>
                <a:spcPts val="600"/>
              </a:spcBef>
              <a:spcAft>
                <a:spcPts val="600"/>
              </a:spcAft>
              <a:buFont typeface="Arial" panose="020B0604020202020204" pitchFamily="34" charset="0"/>
              <a:buChar char="•"/>
            </a:pPr>
            <a:r>
              <a:rPr lang="fr-FR" sz="1600" b="0" i="1" dirty="0" smtClean="0">
                <a:solidFill>
                  <a:srgbClr val="FF0000"/>
                </a:solidFill>
              </a:rPr>
              <a:t>Signalisation </a:t>
            </a:r>
            <a:r>
              <a:rPr lang="fr-FR" sz="1600" b="0" i="1" dirty="0">
                <a:solidFill>
                  <a:srgbClr val="FF0000"/>
                </a:solidFill>
              </a:rPr>
              <a:t>adéquate et visible de l’état de la fouille (ex</a:t>
            </a:r>
            <a:r>
              <a:rPr lang="fr-FR" sz="1600" b="0" i="1" dirty="0" smtClean="0">
                <a:solidFill>
                  <a:srgbClr val="FF0000"/>
                </a:solidFill>
              </a:rPr>
              <a:t>. : </a:t>
            </a:r>
            <a:r>
              <a:rPr lang="fr-FR" sz="1600" b="0" i="1" dirty="0">
                <a:solidFill>
                  <a:srgbClr val="FF0000"/>
                </a:solidFill>
              </a:rPr>
              <a:t>accessible ou non-accessible</a:t>
            </a:r>
            <a:r>
              <a:rPr lang="fr-FR" sz="1600" b="0" i="1" dirty="0" smtClean="0">
                <a:solidFill>
                  <a:srgbClr val="FF0000"/>
                </a:solidFill>
              </a:rPr>
              <a:t>).</a:t>
            </a:r>
          </a:p>
          <a:p>
            <a:pPr marL="0" indent="0" algn="l">
              <a:spcBef>
                <a:spcPts val="600"/>
              </a:spcBef>
              <a:spcAft>
                <a:spcPts val="600"/>
              </a:spcAft>
            </a:pPr>
            <a:endParaRPr lang="fr-FR" sz="1400" b="0" i="1" dirty="0" smtClean="0">
              <a:solidFill>
                <a:schemeClr val="tx1"/>
              </a:solidFill>
            </a:endParaRPr>
          </a:p>
          <a:p>
            <a:pPr marL="0" indent="0" algn="l">
              <a:spcBef>
                <a:spcPts val="1200"/>
              </a:spcBef>
              <a:spcAft>
                <a:spcPts val="600"/>
              </a:spcAft>
            </a:pPr>
            <a:r>
              <a:rPr lang="en-GB" sz="1800" dirty="0">
                <a:solidFill>
                  <a:schemeClr val="tx1"/>
                </a:solidFill>
              </a:rPr>
              <a:t>Exigence 3.3.2 </a:t>
            </a:r>
            <a:r>
              <a:rPr lang="en-GB" sz="1800" dirty="0" smtClean="0">
                <a:solidFill>
                  <a:schemeClr val="tx1"/>
                </a:solidFill>
              </a:rPr>
              <a:t>: </a:t>
            </a:r>
            <a:r>
              <a:rPr lang="fr-FR" sz="1800" dirty="0" smtClean="0">
                <a:solidFill>
                  <a:schemeClr val="tx1"/>
                </a:solidFill>
              </a:rPr>
              <a:t>Assistance </a:t>
            </a:r>
            <a:r>
              <a:rPr lang="fr-FR" sz="1800" dirty="0">
                <a:solidFill>
                  <a:schemeClr val="tx1"/>
                </a:solidFill>
              </a:rPr>
              <a:t>par un </a:t>
            </a:r>
            <a:r>
              <a:rPr lang="fr-FR" sz="1800" dirty="0" smtClean="0">
                <a:solidFill>
                  <a:schemeClr val="tx1"/>
                </a:solidFill>
              </a:rPr>
              <a:t>surveillant</a:t>
            </a:r>
          </a:p>
          <a:p>
            <a:pPr marL="0" indent="0" algn="just">
              <a:spcAft>
                <a:spcPts val="600"/>
              </a:spcAft>
            </a:pPr>
            <a:r>
              <a:rPr lang="fr-FR" sz="1600" b="0" dirty="0">
                <a:solidFill>
                  <a:schemeClr val="tx1"/>
                </a:solidFill>
              </a:rPr>
              <a:t>Un surveillant est obligatoire dans chacun des cas suivants </a:t>
            </a:r>
            <a:r>
              <a:rPr lang="fr-FR" sz="1600" b="0" dirty="0" smtClean="0">
                <a:solidFill>
                  <a:schemeClr val="tx1"/>
                </a:solidFill>
              </a:rPr>
              <a:t>:</a:t>
            </a:r>
          </a:p>
          <a:p>
            <a:pPr marL="285750" indent="-285750" algn="just">
              <a:spcBef>
                <a:spcPts val="300"/>
              </a:spcBef>
              <a:spcAft>
                <a:spcPts val="300"/>
              </a:spcAft>
              <a:buFont typeface="Arial" panose="020B0604020202020204" pitchFamily="34" charset="0"/>
              <a:buChar char="•"/>
            </a:pPr>
            <a:r>
              <a:rPr lang="fr-FR" sz="1400" b="0" dirty="0" smtClean="0">
                <a:solidFill>
                  <a:prstClr val="black"/>
                </a:solidFill>
                <a:ea typeface="+mn-ea"/>
                <a:cs typeface="+mn-cs"/>
              </a:rPr>
              <a:t>lorsque </a:t>
            </a:r>
            <a:r>
              <a:rPr lang="fr-FR" sz="1400" b="0" dirty="0">
                <a:solidFill>
                  <a:prstClr val="black"/>
                </a:solidFill>
                <a:ea typeface="+mn-ea"/>
                <a:cs typeface="+mn-cs"/>
              </a:rPr>
              <a:t>le conducteur d’engin d’excavation n’a pas, depuis son poste de conduite, une visibilité correcte de l’outil d’excavation et de sa trajectoire dans la zone d’intervention ou à l’approche d’un réseau existant ;</a:t>
            </a:r>
          </a:p>
          <a:p>
            <a:pPr marL="285750" indent="-285750" algn="just">
              <a:spcBef>
                <a:spcPts val="300"/>
              </a:spcBef>
              <a:spcAft>
                <a:spcPts val="300"/>
              </a:spcAft>
              <a:buFont typeface="Arial" panose="020B0604020202020204" pitchFamily="34" charset="0"/>
              <a:buChar char="•"/>
            </a:pPr>
            <a:r>
              <a:rPr lang="fr-FR" sz="1400" b="0" dirty="0" smtClean="0">
                <a:solidFill>
                  <a:prstClr val="black"/>
                </a:solidFill>
                <a:ea typeface="+mn-ea"/>
                <a:cs typeface="+mn-cs"/>
              </a:rPr>
              <a:t>lorsqu’il </a:t>
            </a:r>
            <a:r>
              <a:rPr lang="fr-FR" sz="1400" b="0" dirty="0">
                <a:solidFill>
                  <a:prstClr val="black"/>
                </a:solidFill>
                <a:ea typeface="+mn-ea"/>
                <a:cs typeface="+mn-cs"/>
              </a:rPr>
              <a:t>y a </a:t>
            </a:r>
            <a:r>
              <a:rPr lang="fr-FR" sz="1600" b="0" dirty="0">
                <a:solidFill>
                  <a:prstClr val="black"/>
                </a:solidFill>
                <a:ea typeface="+mn-ea"/>
                <a:cs typeface="+mn-cs"/>
              </a:rPr>
              <a:t>présence de personnel dans une fouille d’une profondeur &gt; 1,3 m. </a:t>
            </a:r>
          </a:p>
          <a:p>
            <a:pPr marL="0" indent="0" algn="l">
              <a:spcBef>
                <a:spcPts val="900"/>
              </a:spcBef>
              <a:spcAft>
                <a:spcPts val="600"/>
              </a:spcAft>
            </a:pPr>
            <a:r>
              <a:rPr lang="fr-FR" sz="1600" u="sng" dirty="0">
                <a:solidFill>
                  <a:srgbClr val="FF0000"/>
                </a:solidFill>
              </a:rPr>
              <a:t>Nouvelle exigence</a:t>
            </a: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pic>
        <p:nvPicPr>
          <p:cNvPr id="4" name="Picture 3"/>
          <p:cNvPicPr>
            <a:picLocks noChangeAspect="1"/>
          </p:cNvPicPr>
          <p:nvPr/>
        </p:nvPicPr>
        <p:blipFill>
          <a:blip r:embed="rId3"/>
          <a:stretch>
            <a:fillRect/>
          </a:stretch>
        </p:blipFill>
        <p:spPr>
          <a:xfrm>
            <a:off x="1343472" y="633801"/>
            <a:ext cx="9693480" cy="621846"/>
          </a:xfrm>
          <a:prstGeom prst="rect">
            <a:avLst/>
          </a:prstGeom>
        </p:spPr>
      </p:pic>
    </p:spTree>
    <p:extLst>
      <p:ext uri="{BB962C8B-B14F-4D97-AF65-F5344CB8AC3E}">
        <p14:creationId xmlns:p14="http://schemas.microsoft.com/office/powerpoint/2010/main" val="4101351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Travaux dans la fouille</a:t>
            </a:r>
            <a:endParaRPr lang="en-GB" dirty="0"/>
          </a:p>
        </p:txBody>
      </p:sp>
      <p:sp>
        <p:nvSpPr>
          <p:cNvPr id="11" name="Espace réservé du texte 1"/>
          <p:cNvSpPr txBox="1">
            <a:spLocks/>
          </p:cNvSpPr>
          <p:nvPr/>
        </p:nvSpPr>
        <p:spPr>
          <a:xfrm>
            <a:off x="479376" y="1746590"/>
            <a:ext cx="11272066" cy="488319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schemeClr val="tx1"/>
                </a:solidFill>
              </a:rPr>
              <a:t>Exigence 3.3.3 </a:t>
            </a:r>
            <a:r>
              <a:rPr lang="en-GB" sz="1800" dirty="0" smtClean="0">
                <a:solidFill>
                  <a:schemeClr val="tx1"/>
                </a:solidFill>
              </a:rPr>
              <a:t>: </a:t>
            </a:r>
            <a:r>
              <a:rPr lang="fr-FR" sz="1800" dirty="0" smtClean="0">
                <a:solidFill>
                  <a:schemeClr val="tx1"/>
                </a:solidFill>
              </a:rPr>
              <a:t>Accès </a:t>
            </a:r>
            <a:r>
              <a:rPr lang="fr-FR" sz="1800" dirty="0">
                <a:solidFill>
                  <a:schemeClr val="tx1"/>
                </a:solidFill>
              </a:rPr>
              <a:t>à la fouille (profondeur &gt; 1,3 m</a:t>
            </a:r>
            <a:r>
              <a:rPr lang="fr-FR" sz="1800" dirty="0" smtClean="0">
                <a:solidFill>
                  <a:schemeClr val="tx1"/>
                </a:solidFill>
              </a:rPr>
              <a:t>)</a:t>
            </a:r>
            <a:endParaRPr lang="fr-FR" sz="1800" dirty="0">
              <a:solidFill>
                <a:schemeClr val="tx1"/>
              </a:solidFill>
            </a:endParaRPr>
          </a:p>
          <a:p>
            <a:pPr marL="0" indent="0" algn="just">
              <a:spcAft>
                <a:spcPts val="600"/>
              </a:spcAft>
            </a:pPr>
            <a:r>
              <a:rPr lang="fr-FR" sz="1600" b="0" dirty="0">
                <a:solidFill>
                  <a:schemeClr val="tx1"/>
                </a:solidFill>
              </a:rPr>
              <a:t>Des moyens d’accès sécurisés sont aménagés dans la fouille pour faciliter l’accès et l’évacuation y compris en cas d’urgence</a:t>
            </a:r>
            <a:r>
              <a:rPr lang="fr-FR" sz="1600" b="0" dirty="0" smtClean="0">
                <a:solidFill>
                  <a:schemeClr val="tx1"/>
                </a:solidFill>
              </a:rPr>
              <a:t>.</a:t>
            </a:r>
            <a:endParaRPr lang="fr-FR" sz="1600" b="0" dirty="0">
              <a:solidFill>
                <a:prstClr val="black"/>
              </a:solidFill>
              <a:ea typeface="+mn-ea"/>
              <a:cs typeface="+mn-cs"/>
            </a:endParaRPr>
          </a:p>
          <a:p>
            <a:pPr marL="0" indent="0" algn="l">
              <a:spcBef>
                <a:spcPts val="600"/>
              </a:spcBef>
              <a:spcAft>
                <a:spcPts val="600"/>
              </a:spcAft>
            </a:pPr>
            <a:r>
              <a:rPr lang="fr-FR" sz="1600" b="0" u="sng" dirty="0" smtClean="0">
                <a:solidFill>
                  <a:schemeClr val="accent6">
                    <a:lumMod val="75000"/>
                  </a:schemeClr>
                </a:solidFill>
              </a:rPr>
              <a:t>Clarifications</a:t>
            </a:r>
            <a:endParaRPr lang="fr-FR" sz="1600" b="0" i="1" dirty="0">
              <a:solidFill>
                <a:schemeClr val="accent6">
                  <a:lumMod val="75000"/>
                </a:schemeClr>
              </a:solidFill>
            </a:endParaRP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pic>
        <p:nvPicPr>
          <p:cNvPr id="4" name="Picture 3"/>
          <p:cNvPicPr>
            <a:picLocks noChangeAspect="1"/>
          </p:cNvPicPr>
          <p:nvPr/>
        </p:nvPicPr>
        <p:blipFill>
          <a:blip r:embed="rId3"/>
          <a:stretch>
            <a:fillRect/>
          </a:stretch>
        </p:blipFill>
        <p:spPr>
          <a:xfrm>
            <a:off x="1199456" y="764704"/>
            <a:ext cx="9693480" cy="621846"/>
          </a:xfrm>
          <a:prstGeom prst="rect">
            <a:avLst/>
          </a:prstGeom>
        </p:spPr>
      </p:pic>
    </p:spTree>
    <p:extLst>
      <p:ext uri="{BB962C8B-B14F-4D97-AF65-F5344CB8AC3E}">
        <p14:creationId xmlns:p14="http://schemas.microsoft.com/office/powerpoint/2010/main" val="2563644482"/>
      </p:ext>
    </p:extLst>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d7ff3403-87d2-467f-aba0-f7985b4c5057</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EDE723-3A19-40ED-896D-A096591E33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9F6862-519E-4D3B-959E-8B8E74B90771}">
  <ds:schemaRefs>
    <ds:schemaRef ds:uri="http://purl.org/dc/elements/1.1/"/>
    <ds:schemaRef ds:uri="http://schemas.microsoft.com/office/2006/metadata/properties"/>
    <ds:schemaRef ds:uri="http://purl.org/dc/terms/"/>
    <ds:schemaRef ds:uri="http://schemas.openxmlformats.org/package/2006/metadata/core-properties"/>
    <ds:schemaRef ds:uri="6976bd83-f208-4589-bff3-a75963e94f6e"/>
    <ds:schemaRef ds:uri="http://schemas.microsoft.com/office/2006/documentManagement/types"/>
    <ds:schemaRef ds:uri="http://schemas.microsoft.com/office/infopath/2007/PartnerControls"/>
    <ds:schemaRef ds:uri="26ca36b3-22a5-4c03-beea-d9082fda911d"/>
    <ds:schemaRef ds:uri="http://www.w3.org/XML/1998/namespace"/>
    <ds:schemaRef ds:uri="http://purl.org/dc/dcmitype/"/>
  </ds:schemaRefs>
</ds:datastoreItem>
</file>

<file path=customXml/itemProps3.xml><?xml version="1.0" encoding="utf-8"?>
<ds:datastoreItem xmlns:ds="http://schemas.openxmlformats.org/officeDocument/2006/customXml" ds:itemID="{0FD88F68-0A51-4E62-AAE4-E730753D58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438</TotalTime>
  <Words>1326</Words>
  <Application>Microsoft Office PowerPoint</Application>
  <PresentationFormat>Grand écran</PresentationFormat>
  <Paragraphs>104</Paragraphs>
  <Slides>11</Slides>
  <Notes>9</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Calibri</vt:lpstr>
      <vt:lpstr>Helvetica</vt:lpstr>
      <vt:lpstr>Wingdings</vt:lpstr>
      <vt:lpstr/>
      <vt:lpstr>CR-GR-HSE-419 Sécurité des travaux de fouille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Où trouver des informations complémentaires et documents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148</cp:revision>
  <cp:lastPrinted>2019-07-26T08:42:18Z</cp:lastPrinted>
  <dcterms:modified xsi:type="dcterms:W3CDTF">2019-07-26T09:41:51Z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ies>
</file>